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8" r:id="rId3"/>
    <p:sldId id="374" r:id="rId4"/>
    <p:sldId id="375" r:id="rId5"/>
    <p:sldId id="377" r:id="rId6"/>
    <p:sldId id="382" r:id="rId7"/>
    <p:sldId id="383" r:id="rId8"/>
    <p:sldId id="384" r:id="rId9"/>
    <p:sldId id="381" r:id="rId10"/>
    <p:sldId id="378" r:id="rId11"/>
    <p:sldId id="379" r:id="rId12"/>
    <p:sldId id="380" r:id="rId13"/>
    <p:sldId id="303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9" d="100"/>
          <a:sy n="109" d="100"/>
        </p:scale>
        <p:origin x="114" y="73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16/09/2014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Représentation binaire de nombres </a:t>
            </a:r>
            <a:r>
              <a:rPr lang="fr-CA" dirty="0" smtClean="0"/>
              <a:t>entiers</a:t>
            </a:r>
            <a:br>
              <a:rPr lang="fr-CA" dirty="0" smtClean="0"/>
            </a:br>
            <a:r>
              <a:rPr lang="fr-CA" dirty="0" smtClean="0"/>
              <a:t>et </a:t>
            </a:r>
            <a:r>
              <a:rPr lang="fr-CA" dirty="0"/>
              <a:t>opérations </a:t>
            </a:r>
            <a:r>
              <a:rPr lang="fr-CA" dirty="0" smtClean="0"/>
              <a:t>arithmétiques de base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Multiplication et division par une puissance de deux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toute base, la multiplication par une puissance de la base revient à décaler les chiffres vers la gauche.</a:t>
            </a:r>
          </a:p>
          <a:p>
            <a:r>
              <a:rPr lang="fr-CA" dirty="0" smtClean="0"/>
              <a:t>La division par une puissance de la base revient à décaler les chiffres vers la droite.</a:t>
            </a:r>
          </a:p>
          <a:p>
            <a:r>
              <a:rPr lang="fr-CA" dirty="0"/>
              <a:t>En arithmétique entière, </a:t>
            </a:r>
            <a:r>
              <a:rPr lang="fr-CA" dirty="0" smtClean="0"/>
              <a:t>pour la </a:t>
            </a:r>
            <a:r>
              <a:rPr lang="fr-CA" dirty="0"/>
              <a:t>division </a:t>
            </a:r>
            <a:r>
              <a:rPr lang="fr-CA" dirty="0" smtClean="0"/>
              <a:t>on ne garde que la partie entière </a:t>
            </a:r>
            <a:r>
              <a:rPr lang="fr-CA" dirty="0"/>
              <a:t>du résultat.</a:t>
            </a:r>
          </a:p>
          <a:p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1955800" y="4343400"/>
            <a:ext cx="22860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/>
              <a:t>37 × 100 = 3700</a:t>
            </a:r>
          </a:p>
          <a:p>
            <a:pPr algn="r"/>
            <a:r>
              <a:rPr lang="fr-CA" dirty="0"/>
              <a:t>5 × 1000 = </a:t>
            </a:r>
            <a:r>
              <a:rPr lang="fr-CA" dirty="0" smtClean="0"/>
              <a:t>5000</a:t>
            </a:r>
          </a:p>
          <a:p>
            <a:pPr algn="r"/>
            <a:endParaRPr lang="fr-CA" dirty="0"/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2340 </a:t>
            </a:r>
            <a:r>
              <a:rPr lang="fr-CA" dirty="0"/>
              <a:t>÷ </a:t>
            </a:r>
            <a:r>
              <a:rPr lang="fr-CA" dirty="0" smtClean="0"/>
              <a:t>10</a:t>
            </a:r>
            <a:r>
              <a:rPr lang="fr-CA" dirty="0">
                <a:sym typeface="Symbol" panose="05050102010706020507" pitchFamily="18" charset="2"/>
              </a:rPr>
              <a:t>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234</a:t>
            </a:r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2340 ÷ 1000</a:t>
            </a:r>
            <a:r>
              <a:rPr lang="fr-CA" dirty="0">
                <a:sym typeface="Symbol" panose="05050102010706020507" pitchFamily="18" charset="2"/>
              </a:rPr>
              <a:t></a:t>
            </a:r>
            <a:r>
              <a:rPr lang="fr-CA" dirty="0" smtClean="0"/>
              <a:t> = 2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7924800" y="1758077"/>
            <a:ext cx="32766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/>
              <a:t>5 ×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5 × </a:t>
            </a:r>
            <a:r>
              <a:rPr lang="fr-CA" dirty="0" smtClean="0"/>
              <a:t>4 </a:t>
            </a:r>
            <a:r>
              <a:rPr lang="fr-CA" dirty="0"/>
              <a:t>= </a:t>
            </a:r>
            <a:r>
              <a:rPr lang="fr-CA" dirty="0" smtClean="0"/>
              <a:t>20</a:t>
            </a:r>
            <a:endParaRPr lang="fr-CA" dirty="0"/>
          </a:p>
          <a:p>
            <a:pPr algn="r"/>
            <a:r>
              <a:rPr lang="fr-CA" dirty="0" smtClean="0"/>
              <a:t>5 </a:t>
            </a:r>
            <a:r>
              <a:rPr lang="fr-CA" dirty="0"/>
              <a:t>× 2</a:t>
            </a:r>
            <a:r>
              <a:rPr lang="fr-CA" baseline="30000" dirty="0"/>
              <a:t>4</a:t>
            </a:r>
            <a:r>
              <a:rPr lang="fr-CA" dirty="0"/>
              <a:t> = 5 × 16 = </a:t>
            </a:r>
            <a:r>
              <a:rPr lang="fr-CA" dirty="0" smtClean="0"/>
              <a:t>80</a:t>
            </a:r>
          </a:p>
          <a:p>
            <a:pPr algn="r"/>
            <a:endParaRPr lang="fr-CA" dirty="0" smtClean="0"/>
          </a:p>
          <a:p>
            <a:pPr algn="r"/>
            <a:r>
              <a:rPr lang="fr-CA" dirty="0" smtClean="0"/>
              <a:t>0101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×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01 0100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2</a:t>
            </a:r>
            <a:r>
              <a:rPr lang="fr-CA" dirty="0" smtClean="0"/>
              <a:t>0</a:t>
            </a:r>
            <a:endParaRPr lang="fr-CA" dirty="0"/>
          </a:p>
          <a:p>
            <a:pPr algn="r"/>
            <a:r>
              <a:rPr lang="fr-CA" dirty="0" smtClean="0"/>
              <a:t>0101</a:t>
            </a:r>
            <a:r>
              <a:rPr lang="fr-CA" baseline="-25000" dirty="0" smtClean="0"/>
              <a:t>2</a:t>
            </a:r>
            <a:r>
              <a:rPr lang="fr-CA" dirty="0" smtClean="0"/>
              <a:t> × 2</a:t>
            </a:r>
            <a:r>
              <a:rPr lang="fr-CA" baseline="30000" dirty="0" smtClean="0"/>
              <a:t>4</a:t>
            </a:r>
            <a:r>
              <a:rPr lang="fr-CA" dirty="0" smtClean="0"/>
              <a:t> = 0101 0000</a:t>
            </a:r>
            <a:r>
              <a:rPr lang="fr-CA" baseline="-25000" dirty="0" smtClean="0"/>
              <a:t>2</a:t>
            </a:r>
            <a:r>
              <a:rPr lang="fr-CA" dirty="0" smtClean="0"/>
              <a:t> = 80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7924800" y="3905250"/>
            <a:ext cx="32766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÷ 2</a:t>
            </a:r>
            <a:r>
              <a:rPr lang="fr-CA" baseline="30000" dirty="0" smtClean="0"/>
              <a:t>1</a:t>
            </a:r>
            <a:r>
              <a:rPr lang="fr-CA" dirty="0" smtClean="0">
                <a:sym typeface="Symbol" panose="05050102010706020507" pitchFamily="18" charset="2"/>
              </a:rPr>
              <a:t> </a:t>
            </a:r>
            <a:r>
              <a:rPr lang="fr-CA" dirty="0" smtClean="0"/>
              <a:t>= </a:t>
            </a:r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÷ 2</a:t>
            </a:r>
            <a:r>
              <a:rPr lang="fr-CA" dirty="0" smtClean="0">
                <a:sym typeface="Symbol" panose="05050102010706020507" pitchFamily="18" charset="2"/>
              </a:rPr>
              <a:t>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23</a:t>
            </a:r>
            <a:endParaRPr lang="fr-CA" dirty="0"/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</a:t>
            </a:r>
            <a:r>
              <a:rPr lang="fr-CA" dirty="0"/>
              <a:t>÷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>
                <a:sym typeface="Symbol" panose="05050102010706020507" pitchFamily="18" charset="2"/>
              </a:rPr>
              <a:t> </a:t>
            </a:r>
            <a:r>
              <a:rPr lang="fr-CA" dirty="0" smtClean="0"/>
              <a:t>= </a:t>
            </a:r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46 </a:t>
            </a:r>
            <a:r>
              <a:rPr lang="fr-CA" dirty="0"/>
              <a:t>÷ </a:t>
            </a:r>
            <a:r>
              <a:rPr lang="fr-CA" dirty="0" smtClean="0"/>
              <a:t>4</a:t>
            </a:r>
            <a:r>
              <a:rPr lang="fr-CA" dirty="0" smtClean="0">
                <a:sym typeface="Symbol" panose="05050102010706020507" pitchFamily="18" charset="2"/>
              </a:rPr>
              <a:t>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</a:t>
            </a:r>
          </a:p>
          <a:p>
            <a:pPr algn="r"/>
            <a:endParaRPr lang="fr-CA" dirty="0"/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 smtClean="0"/>
              <a:t>101110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÷ 2</a:t>
            </a:r>
            <a:r>
              <a:rPr lang="fr-CA" baseline="30000" dirty="0"/>
              <a:t>1</a:t>
            </a:r>
            <a:r>
              <a:rPr lang="fr-CA" dirty="0">
                <a:sym typeface="Symbol" panose="05050102010706020507" pitchFamily="18" charset="2"/>
              </a:rPr>
              <a:t> </a:t>
            </a:r>
            <a:r>
              <a:rPr lang="fr-CA" dirty="0"/>
              <a:t>= </a:t>
            </a:r>
            <a:r>
              <a:rPr lang="fr-CA" dirty="0" smtClean="0">
                <a:sym typeface="Symbol" panose="05050102010706020507" pitchFamily="18" charset="2"/>
              </a:rPr>
              <a:t>10111</a:t>
            </a:r>
            <a:r>
              <a:rPr lang="fr-CA" baseline="-25000" dirty="0" smtClean="0">
                <a:sym typeface="Symbol" panose="05050102010706020507" pitchFamily="18" charset="2"/>
              </a:rPr>
              <a:t>2</a:t>
            </a:r>
            <a:r>
              <a:rPr lang="fr-CA" dirty="0" smtClean="0"/>
              <a:t> </a:t>
            </a:r>
            <a:r>
              <a:rPr lang="fr-CA" dirty="0"/>
              <a:t>= 23</a:t>
            </a:r>
          </a:p>
          <a:p>
            <a:pPr algn="r"/>
            <a:r>
              <a:rPr lang="fr-CA" dirty="0" smtClean="0">
                <a:sym typeface="Symbol" panose="05050102010706020507" pitchFamily="18" charset="2"/>
              </a:rPr>
              <a:t></a:t>
            </a:r>
            <a:r>
              <a:rPr lang="fr-CA" dirty="0"/>
              <a:t> </a:t>
            </a:r>
            <a:r>
              <a:rPr lang="fr-CA" dirty="0" smtClean="0"/>
              <a:t>101110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÷ 2</a:t>
            </a:r>
            <a:r>
              <a:rPr lang="fr-CA" baseline="30000" dirty="0"/>
              <a:t>2</a:t>
            </a:r>
            <a:r>
              <a:rPr lang="fr-CA" dirty="0">
                <a:sym typeface="Symbol" panose="05050102010706020507" pitchFamily="18" charset="2"/>
              </a:rPr>
              <a:t> </a:t>
            </a:r>
            <a:r>
              <a:rPr lang="fr-CA" dirty="0"/>
              <a:t>= </a:t>
            </a:r>
            <a:r>
              <a:rPr lang="fr-CA" dirty="0" smtClean="0">
                <a:sym typeface="Symbol" panose="05050102010706020507" pitchFamily="18" charset="2"/>
              </a:rPr>
              <a:t>1011</a:t>
            </a:r>
            <a:r>
              <a:rPr lang="fr-CA" baseline="-25000" dirty="0" smtClean="0">
                <a:sym typeface="Symbol" panose="05050102010706020507" pitchFamily="18" charset="2"/>
              </a:rPr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48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Modulo par une puissance de deux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Dans toute base, </a:t>
            </a:r>
            <a:r>
              <a:rPr lang="fr-CA" dirty="0" smtClean="0"/>
              <a:t>le modulo par </a:t>
            </a:r>
            <a:r>
              <a:rPr lang="fr-CA" dirty="0"/>
              <a:t>une puissance de la base revient à </a:t>
            </a:r>
            <a:r>
              <a:rPr lang="fr-CA" dirty="0" smtClean="0"/>
              <a:t>extraire des chiffres de poids faible.</a:t>
            </a:r>
          </a:p>
          <a:p>
            <a:r>
              <a:rPr lang="fr-CA" dirty="0" smtClean="0"/>
              <a:t>Le nombre de chiffres extraits correspond à la puissance de la base de l’opérande du modulo.</a:t>
            </a:r>
            <a:endParaRPr lang="fr-CA" dirty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7010400" y="1743670"/>
            <a:ext cx="4191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/>
              <a:t>3758 % 10 = </a:t>
            </a:r>
            <a:r>
              <a:rPr lang="fr-CA" dirty="0" smtClean="0"/>
              <a:t>3758 </a:t>
            </a:r>
            <a:r>
              <a:rPr lang="fr-CA" dirty="0"/>
              <a:t>% </a:t>
            </a:r>
            <a:r>
              <a:rPr lang="fr-CA" dirty="0" smtClean="0"/>
              <a:t>10</a:t>
            </a:r>
            <a:r>
              <a:rPr lang="fr-CA" baseline="30000" dirty="0" smtClean="0"/>
              <a:t>1</a:t>
            </a:r>
            <a:r>
              <a:rPr lang="fr-CA" dirty="0" smtClean="0"/>
              <a:t> </a:t>
            </a:r>
            <a:r>
              <a:rPr lang="fr-CA" dirty="0"/>
              <a:t>= 8</a:t>
            </a:r>
          </a:p>
          <a:p>
            <a:pPr algn="r"/>
            <a:r>
              <a:rPr lang="fr-CA" dirty="0"/>
              <a:t>3758 % 100 = </a:t>
            </a:r>
            <a:r>
              <a:rPr lang="fr-CA" dirty="0" smtClean="0"/>
              <a:t>3758 </a:t>
            </a:r>
            <a:r>
              <a:rPr lang="fr-CA" dirty="0"/>
              <a:t>% </a:t>
            </a:r>
            <a:r>
              <a:rPr lang="fr-CA" dirty="0" smtClean="0"/>
              <a:t>10</a:t>
            </a:r>
            <a:r>
              <a:rPr lang="fr-CA" baseline="30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58</a:t>
            </a:r>
          </a:p>
          <a:p>
            <a:pPr algn="r"/>
            <a:r>
              <a:rPr lang="fr-CA" dirty="0"/>
              <a:t>3758 % 1000 = 3758 % </a:t>
            </a:r>
            <a:r>
              <a:rPr lang="fr-CA" dirty="0" smtClean="0"/>
              <a:t>10</a:t>
            </a:r>
            <a:r>
              <a:rPr lang="fr-CA" baseline="30000" dirty="0" smtClean="0"/>
              <a:t>3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758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7010400" y="3200400"/>
            <a:ext cx="4191000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4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2</a:t>
            </a:r>
            <a:r>
              <a:rPr lang="fr-CA" dirty="0" smtClean="0"/>
              <a:t> = 3</a:t>
            </a:r>
            <a:endParaRPr lang="fr-CA" dirty="0"/>
          </a:p>
          <a:p>
            <a:pPr algn="r"/>
            <a:r>
              <a:rPr lang="fr-CA" dirty="0" smtClean="0"/>
              <a:t>247% 16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4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7</a:t>
            </a:r>
            <a:endParaRPr lang="fr-CA" dirty="0"/>
          </a:p>
          <a:p>
            <a:pPr algn="r"/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64 </a:t>
            </a:r>
            <a:r>
              <a:rPr lang="fr-CA" dirty="0"/>
              <a:t>= </a:t>
            </a:r>
            <a:r>
              <a:rPr lang="fr-CA" dirty="0" smtClean="0"/>
              <a:t>247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6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55</a:t>
            </a:r>
          </a:p>
          <a:p>
            <a:pPr algn="r"/>
            <a:endParaRPr lang="fr-CA" dirty="0"/>
          </a:p>
          <a:p>
            <a:pPr algn="r"/>
            <a:r>
              <a:rPr lang="fr-CA" dirty="0" smtClean="0"/>
              <a:t>1111 0111</a:t>
            </a:r>
            <a:r>
              <a:rPr lang="fr-CA" baseline="-25000" dirty="0" smtClean="0"/>
              <a:t>2</a:t>
            </a:r>
            <a:r>
              <a:rPr lang="fr-CA" dirty="0" smtClean="0"/>
              <a:t> % 2</a:t>
            </a:r>
            <a:r>
              <a:rPr lang="fr-CA" baseline="30000" dirty="0" smtClean="0"/>
              <a:t>2</a:t>
            </a:r>
            <a:r>
              <a:rPr lang="fr-CA" baseline="-25000" dirty="0" smtClean="0"/>
              <a:t> </a:t>
            </a:r>
            <a:r>
              <a:rPr lang="fr-CA" dirty="0" smtClean="0"/>
              <a:t>= 11</a:t>
            </a:r>
            <a:r>
              <a:rPr lang="fr-CA" baseline="-25000" dirty="0" smtClean="0"/>
              <a:t>2</a:t>
            </a:r>
            <a:r>
              <a:rPr lang="fr-CA" dirty="0" smtClean="0"/>
              <a:t> = 3</a:t>
            </a:r>
          </a:p>
          <a:p>
            <a:pPr algn="r"/>
            <a:r>
              <a:rPr lang="fr-CA" dirty="0"/>
              <a:t>1111 </a:t>
            </a:r>
            <a:r>
              <a:rPr lang="fr-CA" dirty="0" smtClean="0"/>
              <a:t>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% </a:t>
            </a:r>
            <a:r>
              <a:rPr lang="fr-CA" dirty="0" smtClean="0"/>
              <a:t>2</a:t>
            </a:r>
            <a:r>
              <a:rPr lang="fr-CA" baseline="30000" dirty="0" smtClean="0"/>
              <a:t>4</a:t>
            </a:r>
            <a:r>
              <a:rPr lang="fr-CA" baseline="-25000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7</a:t>
            </a:r>
          </a:p>
          <a:p>
            <a:pPr algn="r"/>
            <a:r>
              <a:rPr lang="fr-CA" dirty="0"/>
              <a:t>1111 0111</a:t>
            </a:r>
            <a:r>
              <a:rPr lang="fr-CA" baseline="-25000" dirty="0"/>
              <a:t>2</a:t>
            </a:r>
            <a:r>
              <a:rPr lang="fr-CA" dirty="0"/>
              <a:t> % </a:t>
            </a:r>
            <a:r>
              <a:rPr lang="fr-CA" dirty="0" smtClean="0"/>
              <a:t>2</a:t>
            </a:r>
            <a:r>
              <a:rPr lang="fr-CA" baseline="30000" dirty="0" smtClean="0"/>
              <a:t>6</a:t>
            </a:r>
            <a:r>
              <a:rPr lang="fr-CA" baseline="-25000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11 0111</a:t>
            </a:r>
            <a:r>
              <a:rPr lang="fr-CA" baseline="-25000" dirty="0" smtClean="0"/>
              <a:t>2</a:t>
            </a:r>
            <a:r>
              <a:rPr lang="fr-CA" dirty="0" smtClean="0"/>
              <a:t> </a:t>
            </a:r>
            <a:r>
              <a:rPr lang="fr-CA" dirty="0"/>
              <a:t>= </a:t>
            </a:r>
            <a:r>
              <a:rPr lang="fr-CA" dirty="0" smtClean="0"/>
              <a:t>55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045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Multiplication générale de nombres binaires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multiplication binaire se fait comme pour la base 10.</a:t>
            </a:r>
          </a:p>
          <a:p>
            <a:r>
              <a:rPr lang="fr-CA" dirty="0" smtClean="0"/>
              <a:t>Pour les nombres non signés, le nombre de bits requis pour représenter le produit est égal à la somme du nombre de bits des opérandes.</a:t>
            </a:r>
          </a:p>
          <a:p>
            <a:r>
              <a:rPr lang="fr-CA" dirty="0" smtClean="0"/>
              <a:t>Pour les nombres signés, il faut 1 bit de moins que pour le cas non signé.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92658"/>
              </p:ext>
            </p:extLst>
          </p:nvPr>
        </p:nvGraphicFramePr>
        <p:xfrm>
          <a:off x="8153400" y="1600201"/>
          <a:ext cx="2537978" cy="2301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× 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</a:p>
                    <a:p>
                      <a:pPr algn="r"/>
                      <a:r>
                        <a:rPr lang="fr-CA" dirty="0" smtClean="0"/>
                        <a:t>0000</a:t>
                      </a:r>
                      <a:r>
                        <a:rPr lang="fr-CA" baseline="0" dirty="0" smtClean="0"/>
                        <a:t>0</a:t>
                      </a:r>
                      <a:endParaRPr lang="fr-CA" dirty="0" smtClean="0"/>
                    </a:p>
                    <a:p>
                      <a:pPr algn="r"/>
                      <a:r>
                        <a:rPr lang="fr-CA" dirty="0" smtClean="0"/>
                        <a:t>011100</a:t>
                      </a:r>
                    </a:p>
                    <a:p>
                      <a:pPr algn="r"/>
                      <a:r>
                        <a:rPr lang="fr-CA" dirty="0" smtClean="0"/>
                        <a:t>0000000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0100011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91567"/>
              </p:ext>
            </p:extLst>
          </p:nvPr>
        </p:nvGraphicFramePr>
        <p:xfrm>
          <a:off x="1066800" y="4251960"/>
          <a:ext cx="1000824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861"/>
                <a:gridCol w="2109343"/>
                <a:gridCol w="3394393"/>
                <a:gridCol w="2822651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Représentation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Grandeur maximale</a:t>
                      </a:r>
                      <a:r>
                        <a:rPr lang="fr-CA" dirty="0" smtClean="0"/>
                        <a:t/>
                      </a:r>
                      <a:br>
                        <a:rPr lang="fr-CA" dirty="0" smtClean="0"/>
                      </a:br>
                      <a:r>
                        <a:rPr lang="fr-CA" dirty="0" smtClean="0"/>
                        <a:t>(</a:t>
                      </a:r>
                      <a:r>
                        <a:rPr lang="fr-CA" i="1" dirty="0" smtClean="0"/>
                        <a:t>N</a:t>
                      </a:r>
                      <a:r>
                        <a:rPr lang="fr-CA" dirty="0" smtClean="0"/>
                        <a:t> bits)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Produit maximal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Exemple</a:t>
                      </a:r>
                      <a:r>
                        <a:rPr lang="fr-CA" baseline="0" dirty="0" smtClean="0"/>
                        <a:t> avec </a:t>
                      </a:r>
                      <a:r>
                        <a:rPr lang="fr-CA" i="1" baseline="0" dirty="0" smtClean="0"/>
                        <a:t>N</a:t>
                      </a:r>
                      <a:r>
                        <a:rPr lang="fr-CA" baseline="0" dirty="0" smtClean="0"/>
                        <a:t> = 3 bits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Non signée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i="0" baseline="30000" dirty="0" smtClean="0"/>
                        <a:t>N</a:t>
                      </a:r>
                      <a:r>
                        <a:rPr lang="fr-CA" dirty="0" smtClean="0"/>
                        <a:t> – 1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(2</a:t>
                      </a:r>
                      <a:r>
                        <a:rPr lang="fr-CA" i="0" baseline="30000" dirty="0" smtClean="0"/>
                        <a:t>N</a:t>
                      </a:r>
                      <a:r>
                        <a:rPr lang="fr-CA" dirty="0" smtClean="0"/>
                        <a:t> – 1) ×(2</a:t>
                      </a:r>
                      <a:r>
                        <a:rPr lang="fr-CA" i="0" baseline="30000" dirty="0" smtClean="0"/>
                        <a:t>N</a:t>
                      </a:r>
                      <a:r>
                        <a:rPr lang="fr-CA" dirty="0" smtClean="0"/>
                        <a:t> – 1) = 2</a:t>
                      </a:r>
                      <a:r>
                        <a:rPr lang="fr-CA" baseline="30000" dirty="0" smtClean="0"/>
                        <a:t>2</a:t>
                      </a:r>
                      <a:r>
                        <a:rPr lang="fr-CA" i="0" baseline="30000" dirty="0" smtClean="0"/>
                        <a:t>N</a:t>
                      </a:r>
                      <a:r>
                        <a:rPr lang="fr-CA" dirty="0" smtClean="0"/>
                        <a:t> – 2 × 2</a:t>
                      </a:r>
                      <a:r>
                        <a:rPr lang="fr-CA" i="0" baseline="30000" dirty="0" smtClean="0"/>
                        <a:t>N</a:t>
                      </a:r>
                      <a:r>
                        <a:rPr lang="fr-CA" dirty="0" smtClean="0"/>
                        <a:t> + 1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0" dirty="0" smtClean="0"/>
                        <a:t>Il</a:t>
                      </a:r>
                      <a:r>
                        <a:rPr lang="fr-CA" i="0" baseline="0" dirty="0" smtClean="0"/>
                        <a:t> faut </a:t>
                      </a:r>
                      <a:r>
                        <a:rPr lang="fr-CA" i="0" dirty="0" smtClean="0"/>
                        <a:t>2</a:t>
                      </a:r>
                      <a:r>
                        <a:rPr lang="fr-CA" i="1" dirty="0" smtClean="0"/>
                        <a:t>N</a:t>
                      </a:r>
                      <a:r>
                        <a:rPr lang="fr-CA" i="0" baseline="0" dirty="0" smtClean="0"/>
                        <a:t> bits</a:t>
                      </a:r>
                      <a:endParaRPr lang="fr-CA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Valeur</a:t>
                      </a:r>
                      <a:r>
                        <a:rPr lang="fr-CA" baseline="0" dirty="0" smtClean="0"/>
                        <a:t> max: </a:t>
                      </a:r>
                      <a:r>
                        <a:rPr lang="fr-CA" dirty="0" smtClean="0"/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Produit max: 49 (6 bits)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Signée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– 2</a:t>
                      </a:r>
                      <a:r>
                        <a:rPr lang="fr-CA" baseline="30000" dirty="0" smtClean="0"/>
                        <a:t>N – 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(– 2</a:t>
                      </a:r>
                      <a:r>
                        <a:rPr lang="fr-CA" baseline="30000" dirty="0" smtClean="0"/>
                        <a:t>N – 1</a:t>
                      </a:r>
                      <a:r>
                        <a:rPr lang="fr-CA" dirty="0" smtClean="0"/>
                        <a:t>) × (– 2</a:t>
                      </a:r>
                      <a:r>
                        <a:rPr lang="fr-CA" baseline="30000" dirty="0" smtClean="0"/>
                        <a:t>N – 1</a:t>
                      </a:r>
                      <a:r>
                        <a:rPr lang="fr-CA" dirty="0" smtClean="0"/>
                        <a:t>) = 2</a:t>
                      </a:r>
                      <a:r>
                        <a:rPr lang="fr-CA" baseline="30000" dirty="0" smtClean="0"/>
                        <a:t>2</a:t>
                      </a:r>
                      <a:r>
                        <a:rPr lang="fr-CA" i="0" baseline="30000" dirty="0" smtClean="0"/>
                        <a:t>N – 2</a:t>
                      </a:r>
                      <a:endParaRPr lang="fr-CA" i="0" baseline="0" dirty="0" smtClean="0"/>
                    </a:p>
                    <a:p>
                      <a:r>
                        <a:rPr lang="fr-CA" dirty="0" smtClean="0"/>
                        <a:t>Il faut </a:t>
                      </a:r>
                      <a:r>
                        <a:rPr lang="fr-CA" i="0" dirty="0" smtClean="0"/>
                        <a:t>2</a:t>
                      </a:r>
                      <a:r>
                        <a:rPr lang="fr-CA" i="1" dirty="0" smtClean="0"/>
                        <a:t>N</a:t>
                      </a:r>
                      <a:r>
                        <a:rPr lang="fr-CA" i="0" baseline="0" dirty="0" smtClean="0"/>
                        <a:t> – 1 bits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Valeur</a:t>
                      </a:r>
                      <a:r>
                        <a:rPr lang="fr-CA" baseline="0" dirty="0" smtClean="0"/>
                        <a:t> max: </a:t>
                      </a:r>
                      <a:r>
                        <a:rPr lang="fr-CA" dirty="0" smtClean="0"/>
                        <a:t>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Produit max: +16 (5 bits)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Utiliser la représentation binaire de nombres entiers signés et non signés dans des problèmes numériques. (B3)</a:t>
            </a:r>
          </a:p>
          <a:p>
            <a:r>
              <a:rPr lang="fr-CA" sz="1800" dirty="0"/>
              <a:t>Effectuer les opérations arithmétiques suivantes sur des entiers en représentation </a:t>
            </a:r>
            <a:r>
              <a:rPr lang="fr-CA" sz="1800" dirty="0" smtClean="0"/>
              <a:t>binaire, en tenant compte du nombre de bits des opérandes et du résultat:</a:t>
            </a:r>
          </a:p>
          <a:p>
            <a:pPr lvl="1"/>
            <a:r>
              <a:rPr lang="fr-CA" sz="1600" dirty="0" smtClean="0"/>
              <a:t>addition </a:t>
            </a:r>
            <a:r>
              <a:rPr lang="fr-CA" sz="1600" dirty="0"/>
              <a:t>et </a:t>
            </a:r>
            <a:r>
              <a:rPr lang="fr-CA" sz="1600" dirty="0" smtClean="0"/>
              <a:t>soustraction;</a:t>
            </a:r>
          </a:p>
          <a:p>
            <a:pPr lvl="1"/>
            <a:r>
              <a:rPr lang="fr-CA" sz="1600" dirty="0" smtClean="0"/>
              <a:t>comparaison;</a:t>
            </a:r>
          </a:p>
          <a:p>
            <a:pPr lvl="1"/>
            <a:r>
              <a:rPr lang="fr-CA" sz="1600" dirty="0" smtClean="0"/>
              <a:t>multiplication</a:t>
            </a:r>
            <a:r>
              <a:rPr lang="fr-CA" sz="1600" dirty="0"/>
              <a:t>, division et modulo par une puissance de </a:t>
            </a:r>
            <a:r>
              <a:rPr lang="fr-CA" sz="1600" dirty="0" smtClean="0"/>
              <a:t>deux;</a:t>
            </a:r>
          </a:p>
          <a:p>
            <a:pPr lvl="1"/>
            <a:r>
              <a:rPr lang="fr-CA" sz="1600" dirty="0" smtClean="0"/>
              <a:t>multiplication </a:t>
            </a:r>
            <a:r>
              <a:rPr lang="fr-CA" sz="1600" dirty="0"/>
              <a:t>générale. (B3)</a:t>
            </a:r>
            <a:endParaRPr lang="fr-FR" sz="16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Représentation binaire de nombres </a:t>
            </a:r>
            <a:r>
              <a:rPr lang="fr-CA" dirty="0" smtClean="0"/>
              <a:t>entiers et </a:t>
            </a:r>
            <a:r>
              <a:rPr lang="fr-CA" dirty="0"/>
              <a:t>opérations arithmétiques de base</a:t>
            </a:r>
            <a:br>
              <a:rPr lang="fr-CA" dirty="0"/>
            </a:br>
            <a:r>
              <a:rPr lang="fr-CA" dirty="0"/>
              <a:t>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Nombres binaires non signés et </a:t>
            </a:r>
            <a:r>
              <a:rPr lang="fr-CA" dirty="0" smtClean="0"/>
              <a:t>signés </a:t>
            </a:r>
            <a:r>
              <a:rPr lang="fr-CA" dirty="0" smtClean="0"/>
              <a:t>en complément à deux.</a:t>
            </a:r>
          </a:p>
          <a:p>
            <a:r>
              <a:rPr lang="fr-CA" dirty="0" smtClean="0"/>
              <a:t>Addition et soustraction.</a:t>
            </a:r>
          </a:p>
          <a:p>
            <a:r>
              <a:rPr lang="fr-CA" dirty="0" smtClean="0"/>
              <a:t>Multiplication, division et modulo par une puissance de deux.</a:t>
            </a:r>
          </a:p>
          <a:p>
            <a:r>
              <a:rPr lang="fr-CA" dirty="0" smtClean="0"/>
              <a:t>Multiplication générale de nombres binaires.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Représentation binaire non signée et signée en complément à deux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nombres entiers peuvent être représentés en base deux par un vecteur de bits.</a:t>
            </a:r>
          </a:p>
          <a:p>
            <a:r>
              <a:rPr lang="fr-CA" dirty="0" smtClean="0"/>
              <a:t>Le poids du bit d’indice </a:t>
            </a:r>
            <a:r>
              <a:rPr lang="fr-CA" i="1" dirty="0" smtClean="0"/>
              <a:t>i</a:t>
            </a:r>
            <a:r>
              <a:rPr lang="fr-CA" dirty="0" smtClean="0"/>
              <a:t> est 2</a:t>
            </a:r>
            <a:r>
              <a:rPr lang="fr-CA" baseline="30000" dirty="0" smtClean="0"/>
              <a:t>i</a:t>
            </a:r>
            <a:r>
              <a:rPr lang="fr-CA" dirty="0" smtClean="0"/>
              <a:t>.</a:t>
            </a:r>
          </a:p>
          <a:p>
            <a:r>
              <a:rPr lang="fr-CA" dirty="0" smtClean="0"/>
              <a:t>Dans la représentation signée en complément à deux:</a:t>
            </a:r>
          </a:p>
          <a:p>
            <a:pPr lvl="1"/>
            <a:r>
              <a:rPr lang="fr-CA" dirty="0" smtClean="0"/>
              <a:t>le bit le plus significatif a un poids négatif</a:t>
            </a:r>
          </a:p>
          <a:p>
            <a:pPr lvl="1"/>
            <a:r>
              <a:rPr lang="fr-CA" dirty="0" smtClean="0"/>
              <a:t>le bit le plus significatif donne le signe du nombre</a:t>
            </a:r>
          </a:p>
          <a:p>
            <a:r>
              <a:rPr lang="fr-CA" dirty="0" smtClean="0"/>
              <a:t>Les représentations </a:t>
            </a:r>
            <a:r>
              <a:rPr lang="fr-CA" i="1" dirty="0" smtClean="0"/>
              <a:t>signe et grandeur</a:t>
            </a:r>
            <a:r>
              <a:rPr lang="fr-CA" dirty="0" smtClean="0"/>
              <a:t> et </a:t>
            </a:r>
            <a:r>
              <a:rPr lang="fr-CA" i="1" dirty="0" smtClean="0"/>
              <a:t>complément à un</a:t>
            </a:r>
            <a:r>
              <a:rPr lang="fr-CA" dirty="0" smtClean="0"/>
              <a:t> sont moins usitées.</a:t>
            </a:r>
          </a:p>
          <a:p>
            <a:r>
              <a:rPr lang="fr-CA" dirty="0" smtClean="0"/>
              <a:t>En représentation non signée, la gamme de valeurs avec </a:t>
            </a:r>
            <a:r>
              <a:rPr lang="fr-CA" i="1" dirty="0" smtClean="0"/>
              <a:t>N</a:t>
            </a:r>
            <a:r>
              <a:rPr lang="fr-CA" dirty="0" smtClean="0"/>
              <a:t> bits est 0 ≤ </a:t>
            </a:r>
            <a:r>
              <a:rPr lang="fr-CA" i="1" dirty="0" smtClean="0"/>
              <a:t>n</a:t>
            </a:r>
            <a:r>
              <a:rPr lang="fr-CA" dirty="0" smtClean="0"/>
              <a:t> </a:t>
            </a:r>
            <a:r>
              <a:rPr lang="fr-CA" dirty="0"/>
              <a:t> ≤ </a:t>
            </a:r>
            <a:r>
              <a:rPr lang="fr-CA" dirty="0" smtClean="0"/>
              <a:t>2</a:t>
            </a:r>
            <a:r>
              <a:rPr lang="fr-CA" baseline="30000" dirty="0" smtClean="0"/>
              <a:t>N</a:t>
            </a:r>
            <a:r>
              <a:rPr lang="fr-CA" dirty="0" smtClean="0"/>
              <a:t> – 1.</a:t>
            </a:r>
          </a:p>
          <a:p>
            <a:r>
              <a:rPr lang="fr-CA" dirty="0"/>
              <a:t>En représentation </a:t>
            </a:r>
            <a:r>
              <a:rPr lang="fr-CA" dirty="0" smtClean="0"/>
              <a:t>signée</a:t>
            </a:r>
            <a:r>
              <a:rPr lang="fr-CA" dirty="0"/>
              <a:t>, la gamme de valeurs avec </a:t>
            </a:r>
            <a:r>
              <a:rPr lang="fr-CA" i="1" dirty="0"/>
              <a:t>N</a:t>
            </a:r>
            <a:r>
              <a:rPr lang="fr-CA" dirty="0"/>
              <a:t> bits est – </a:t>
            </a:r>
            <a:r>
              <a:rPr lang="fr-CA" dirty="0" smtClean="0"/>
              <a:t>2</a:t>
            </a:r>
            <a:r>
              <a:rPr lang="fr-CA" baseline="30000" dirty="0" smtClean="0"/>
              <a:t>N </a:t>
            </a:r>
            <a:r>
              <a:rPr lang="fr-CA" baseline="30000" dirty="0"/>
              <a:t>– 1</a:t>
            </a:r>
            <a:r>
              <a:rPr lang="fr-CA" dirty="0" smtClean="0"/>
              <a:t> ≤ </a:t>
            </a:r>
            <a:r>
              <a:rPr lang="fr-CA" i="1" dirty="0"/>
              <a:t>n</a:t>
            </a:r>
            <a:r>
              <a:rPr lang="fr-CA" dirty="0"/>
              <a:t>  ≤ 2</a:t>
            </a:r>
            <a:r>
              <a:rPr lang="fr-CA" baseline="30000" dirty="0"/>
              <a:t>N – </a:t>
            </a:r>
            <a:r>
              <a:rPr lang="fr-CA" baseline="30000" dirty="0" smtClean="0"/>
              <a:t>1</a:t>
            </a:r>
            <a:r>
              <a:rPr lang="fr-CA" dirty="0" smtClean="0"/>
              <a:t> </a:t>
            </a:r>
            <a:r>
              <a:rPr lang="fr-CA" dirty="0"/>
              <a:t>– 1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graphicFrame>
        <p:nvGraphicFramePr>
          <p:cNvPr id="6" name="Espace réservé du contenu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847301"/>
              </p:ext>
            </p:extLst>
          </p:nvPr>
        </p:nvGraphicFramePr>
        <p:xfrm>
          <a:off x="6209054" y="1600201"/>
          <a:ext cx="5791210" cy="394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79"/>
                <a:gridCol w="409379"/>
                <a:gridCol w="409379"/>
                <a:gridCol w="409379"/>
                <a:gridCol w="409379"/>
                <a:gridCol w="409379"/>
                <a:gridCol w="409379"/>
                <a:gridCol w="409379"/>
                <a:gridCol w="1258089"/>
                <a:gridCol w="1258089"/>
              </a:tblGrid>
              <a:tr h="928888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b7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b6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b5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b4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b3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b2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b1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b0</a:t>
                      </a:r>
                      <a:endParaRPr lang="fr-CA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valeur  signée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valeur non signée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127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127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126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126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255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-2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254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-127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129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  <a:tr h="313744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-128</a:t>
                      </a:r>
                      <a:endParaRPr lang="fr-CA" sz="1600" dirty="0"/>
                    </a:p>
                  </a:txBody>
                  <a:tcPr marL="98807" marR="98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128</a:t>
                      </a:r>
                      <a:endParaRPr lang="fr-CA" sz="1600" dirty="0"/>
                    </a:p>
                  </a:txBody>
                  <a:tcPr marL="98807" marR="98807" anchor="ctr"/>
                </a:tc>
              </a:tr>
            </a:tbl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41563"/>
              </p:ext>
            </p:extLst>
          </p:nvPr>
        </p:nvGraphicFramePr>
        <p:xfrm>
          <a:off x="6613525" y="5715000"/>
          <a:ext cx="49879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Équation" r:id="rId3" imgW="2984400" imgH="431640" progId="Equation.3">
                  <p:embed/>
                </p:oleObj>
              </mc:Choice>
              <mc:Fallback>
                <p:oleObj name="Équation" r:id="rId3" imgW="298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5715000"/>
                        <a:ext cx="4987925" cy="722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3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Addition de nombres binaires non signés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faut d’abord choisir le nombre de bits à utiliser pour représenter les deux nombres.</a:t>
            </a:r>
          </a:p>
          <a:p>
            <a:r>
              <a:rPr lang="fr-CA" dirty="0" smtClean="0"/>
              <a:t>L’addition se fait bit par bit.</a:t>
            </a:r>
          </a:p>
          <a:p>
            <a:r>
              <a:rPr lang="fr-CA" dirty="0" smtClean="0"/>
              <a:t>La somme peut nécessiter un bit de plus que celui des opérandes.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25410"/>
              </p:ext>
            </p:extLst>
          </p:nvPr>
        </p:nvGraphicFramePr>
        <p:xfrm>
          <a:off x="6324600" y="1600201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0010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07215"/>
              </p:ext>
            </p:extLst>
          </p:nvPr>
        </p:nvGraphicFramePr>
        <p:xfrm>
          <a:off x="9425422" y="1600201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00001001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+ 182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10110110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191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10111111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8080"/>
              </p:ext>
            </p:extLst>
          </p:nvPr>
        </p:nvGraphicFramePr>
        <p:xfrm>
          <a:off x="9425422" y="3124201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170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10101010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+ 182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10110110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352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CA" dirty="0" smtClean="0"/>
                        <a:t>01100000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18023"/>
              </p:ext>
            </p:extLst>
          </p:nvPr>
        </p:nvGraphicFramePr>
        <p:xfrm>
          <a:off x="6324600" y="3124200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16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CA" dirty="0" smtClean="0"/>
                        <a:t>0000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6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Changer le signe d’un </a:t>
            </a:r>
            <a:r>
              <a:rPr lang="fr-CA" dirty="0" smtClean="0"/>
              <a:t>nombre en complément à deux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changer le signe d’un nombre, on inverse chaque bit et on ajoute 1.</a:t>
            </a:r>
          </a:p>
          <a:p>
            <a:r>
              <a:rPr lang="fr-CA" dirty="0" smtClean="0"/>
              <a:t>Ceci correspond à calculer 2</a:t>
            </a:r>
            <a:r>
              <a:rPr lang="fr-CA" i="1" baseline="30000" dirty="0" smtClean="0"/>
              <a:t>N</a:t>
            </a:r>
            <a:r>
              <a:rPr lang="fr-CA" dirty="0" smtClean="0"/>
              <a:t> – </a:t>
            </a:r>
            <a:r>
              <a:rPr lang="fr-CA" i="1" dirty="0" smtClean="0"/>
              <a:t>n</a:t>
            </a:r>
            <a:r>
              <a:rPr lang="fr-CA" dirty="0" smtClean="0"/>
              <a:t>, où </a:t>
            </a:r>
            <a:r>
              <a:rPr lang="fr-CA" i="1" dirty="0" smtClean="0"/>
              <a:t>n</a:t>
            </a:r>
            <a:r>
              <a:rPr lang="fr-CA" dirty="0" smtClean="0"/>
              <a:t> est le nombre dont on veux changer le signe et </a:t>
            </a:r>
            <a:r>
              <a:rPr lang="fr-CA" i="1" dirty="0" smtClean="0"/>
              <a:t>N</a:t>
            </a:r>
            <a:r>
              <a:rPr lang="fr-CA" dirty="0" smtClean="0"/>
              <a:t> est le nombre de bits pour le représenter.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2841"/>
              </p:ext>
            </p:extLst>
          </p:nvPr>
        </p:nvGraphicFramePr>
        <p:xfrm>
          <a:off x="6324600" y="1606271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(3)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-3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1101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43282"/>
              </p:ext>
            </p:extLst>
          </p:nvPr>
        </p:nvGraphicFramePr>
        <p:xfrm>
          <a:off x="9450822" y="1600201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-67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10111101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(-67)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01000010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00000001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67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01000011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37080"/>
              </p:ext>
            </p:extLst>
          </p:nvPr>
        </p:nvGraphicFramePr>
        <p:xfrm>
          <a:off x="6291558" y="3892270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(9)?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fr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0111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29274"/>
              </p:ext>
            </p:extLst>
          </p:nvPr>
        </p:nvGraphicFramePr>
        <p:xfrm>
          <a:off x="9417780" y="3886200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(9)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-9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10111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400800" y="3892270"/>
            <a:ext cx="2362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4309009" y="3886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+mn-lt"/>
              </a:rPr>
              <a:t>Erreur: +9 ne peut pas être représenté sur 4 bits en notation signée</a:t>
            </a:r>
            <a:endParaRPr lang="fr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4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Extension du signe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augmenter le nombre de bits utilisés pour représenter un nombre binaire signé, il faut faire l’extension du signe correctement.</a:t>
            </a:r>
          </a:p>
          <a:p>
            <a:r>
              <a:rPr lang="fr-CA" dirty="0" smtClean="0"/>
              <a:t>L’extension du signe consiste à répéter le bit de signe du nombre autant de fois que nécessaire pour obtenir le nombre de bits désirés.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95180"/>
              </p:ext>
            </p:extLst>
          </p:nvPr>
        </p:nvGraphicFramePr>
        <p:xfrm>
          <a:off x="7391400" y="1606271"/>
          <a:ext cx="4191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+3 (4 bits)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+3 (5 bits)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0 0011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+3 (6 bits)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00 0011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+3 (16 bits)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0000 0000 0000 </a:t>
                      </a:r>
                      <a:r>
                        <a:rPr lang="fr-CA" dirty="0" smtClean="0"/>
                        <a:t>0011</a:t>
                      </a:r>
                      <a:endParaRPr lang="fr-CA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83822"/>
              </p:ext>
            </p:extLst>
          </p:nvPr>
        </p:nvGraphicFramePr>
        <p:xfrm>
          <a:off x="7391400" y="3733800"/>
          <a:ext cx="4191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-67 (8 bits)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1011 1101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-67 (16 bits)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 1111 1111 1011 1101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4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Addition de nombres binaires signés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faut d’abord choisir le nombre de bits à utiliser pour représenter les deux nombres, en faisant l’extension du signe correctement.</a:t>
            </a:r>
          </a:p>
          <a:p>
            <a:r>
              <a:rPr lang="fr-CA" dirty="0" smtClean="0"/>
              <a:t>L’addition se fait bit par bit. </a:t>
            </a:r>
            <a:r>
              <a:rPr lang="fr-CA" dirty="0" smtClean="0">
                <a:solidFill>
                  <a:srgbClr val="0070C0"/>
                </a:solidFill>
              </a:rPr>
              <a:t>On laisse tomber toute retenue finale.</a:t>
            </a:r>
          </a:p>
          <a:p>
            <a:r>
              <a:rPr lang="fr-CA" dirty="0" smtClean="0"/>
              <a:t>Il ne peut pas y avoir de débordement si les deux nombres ont un signe différent.</a:t>
            </a:r>
          </a:p>
          <a:p>
            <a:r>
              <a:rPr lang="fr-CA" dirty="0" smtClean="0"/>
              <a:t>Un débordement peut se produire si les deux nombres ont le même signe. </a:t>
            </a:r>
            <a:r>
              <a:rPr lang="fr-CA" dirty="0" smtClean="0">
                <a:solidFill>
                  <a:srgbClr val="FF0000"/>
                </a:solidFill>
              </a:rPr>
              <a:t>On le détecte en observant que la somme a un signe différent.</a:t>
            </a:r>
          </a:p>
          <a:p>
            <a:r>
              <a:rPr lang="fr-CA" i="1" dirty="0" smtClean="0"/>
              <a:t>On garantit qu’un débordement n’aura pas lieu en ajoutant un bit </a:t>
            </a:r>
            <a:r>
              <a:rPr lang="fr-CA" i="1" dirty="0"/>
              <a:t>aux opérandes </a:t>
            </a:r>
            <a:r>
              <a:rPr lang="fr-CA" i="1" dirty="0" smtClean="0"/>
              <a:t>avant de faire l’addition.</a:t>
            </a:r>
            <a:endParaRPr lang="fr-CA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5275"/>
              </p:ext>
            </p:extLst>
          </p:nvPr>
        </p:nvGraphicFramePr>
        <p:xfrm>
          <a:off x="6324600" y="1600201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(-2)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1110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 </a:t>
                      </a: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fr-CA" dirty="0" smtClean="0"/>
                        <a:t> 0101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17662"/>
              </p:ext>
            </p:extLst>
          </p:nvPr>
        </p:nvGraphicFramePr>
        <p:xfrm>
          <a:off x="9425422" y="1600201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1010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fr-CA" dirty="0" smtClean="0"/>
                        <a:t> 0001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33643"/>
              </p:ext>
            </p:extLst>
          </p:nvPr>
        </p:nvGraphicFramePr>
        <p:xfrm>
          <a:off x="6324600" y="3124200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14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0 </a:t>
                      </a:r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CA" dirty="0" smtClean="0"/>
                        <a:t>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324600" y="4343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+mn-lt"/>
              </a:rPr>
              <a:t>Erreur:</a:t>
            </a:r>
            <a:br>
              <a:rPr lang="fr-CA" dirty="0" smtClean="0">
                <a:solidFill>
                  <a:srgbClr val="FF0000"/>
                </a:solidFill>
                <a:latin typeface="+mn-lt"/>
              </a:rPr>
            </a:br>
            <a:r>
              <a:rPr lang="fr-CA" dirty="0" smtClean="0">
                <a:solidFill>
                  <a:srgbClr val="FF0000"/>
                </a:solidFill>
                <a:latin typeface="+mn-lt"/>
              </a:rPr>
              <a:t>+14 ne peut pas être représenté sur 4 bits.</a:t>
            </a:r>
            <a:endParaRPr lang="fr-CA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32979"/>
              </p:ext>
            </p:extLst>
          </p:nvPr>
        </p:nvGraphicFramePr>
        <p:xfrm>
          <a:off x="9422247" y="3124200"/>
          <a:ext cx="253797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0 0111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0 0111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14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fr-CA" dirty="0" smtClean="0"/>
                        <a:t>0 1110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9448800" y="4343400"/>
            <a:ext cx="254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+mn-lt"/>
              </a:rPr>
              <a:t>OK.</a:t>
            </a:r>
          </a:p>
          <a:p>
            <a:r>
              <a:rPr lang="fr-CA" dirty="0" smtClean="0">
                <a:latin typeface="+mn-lt"/>
              </a:rPr>
              <a:t>+14 est représenté correctement sur 5 bits.</a:t>
            </a:r>
            <a:endParaRPr lang="fr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23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Soustraction de nombres binaires signés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Une approche simple consiste à procéder comme pour l’addition, mais on change le signe du nombre à soustraire en inversant ses bits et en ajoutant 1.</a:t>
            </a:r>
          </a:p>
          <a:p>
            <a:r>
              <a:rPr lang="fr-CA" dirty="0" smtClean="0"/>
              <a:t>Un débordement peut avoir lieu. Les règles de détection sont similaires à celle de l’addition.</a:t>
            </a:r>
          </a:p>
          <a:p>
            <a:r>
              <a:rPr lang="fr-CA" i="1" dirty="0"/>
              <a:t>On garantit qu’un débordement n’aura pas lieu en ajoutant un bit </a:t>
            </a:r>
            <a:r>
              <a:rPr lang="fr-CA" i="1" dirty="0" smtClean="0"/>
              <a:t>aux opérandes avant </a:t>
            </a:r>
            <a:r>
              <a:rPr lang="fr-CA" i="1" dirty="0"/>
              <a:t>de faire </a:t>
            </a:r>
            <a:r>
              <a:rPr lang="fr-CA" i="1" dirty="0" smtClean="0"/>
              <a:t>la soustraction.</a:t>
            </a:r>
            <a:endParaRPr lang="fr-CA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76755"/>
              </p:ext>
            </p:extLst>
          </p:nvPr>
        </p:nvGraphicFramePr>
        <p:xfrm>
          <a:off x="6324600" y="1600201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- 2: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err="1" smtClean="0"/>
                        <a:t>inv</a:t>
                      </a:r>
                      <a:r>
                        <a:rPr lang="fr-CA" baseline="0" dirty="0" smtClean="0"/>
                        <a:t>(2)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 </a:t>
                      </a: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fr-CA" dirty="0" smtClean="0"/>
                        <a:t> 0101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85254"/>
              </p:ext>
            </p:extLst>
          </p:nvPr>
        </p:nvGraphicFramePr>
        <p:xfrm>
          <a:off x="9220200" y="1600201"/>
          <a:ext cx="274752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3764"/>
                <a:gridCol w="137376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 (-2):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err="1" smtClean="0"/>
                        <a:t>inv</a:t>
                      </a:r>
                      <a:r>
                        <a:rPr lang="fr-CA" baseline="0" dirty="0" smtClean="0"/>
                        <a:t>(-2)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 </a:t>
                      </a:r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fr-CA" dirty="0" smtClean="0"/>
                        <a:t> 1001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Comparaison de la grandeur de nombres binaires signés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comparaison de grandeur se fait par une simple soustraction.</a:t>
            </a:r>
          </a:p>
          <a:p>
            <a:r>
              <a:rPr lang="fr-CA" dirty="0" smtClean="0"/>
              <a:t>Le signe de la différence indique lequel des opérandes est le plus grand</a:t>
            </a:r>
          </a:p>
          <a:p>
            <a:pPr lvl="1"/>
            <a:r>
              <a:rPr lang="fr-CA" dirty="0" smtClean="0"/>
              <a:t>Signe positif: le premier opérande est plus grand;</a:t>
            </a:r>
          </a:p>
          <a:p>
            <a:pPr lvl="1"/>
            <a:r>
              <a:rPr lang="fr-CA" dirty="0" smtClean="0"/>
              <a:t>Signe négatif: le second opérande est plus grand;</a:t>
            </a:r>
          </a:p>
          <a:p>
            <a:pPr lvl="1"/>
            <a:r>
              <a:rPr lang="fr-CA" dirty="0" smtClean="0"/>
              <a:t>Résultat zéro: les opérandes sont égaux.</a:t>
            </a:r>
          </a:p>
          <a:p>
            <a:r>
              <a:rPr lang="fr-CA" dirty="0" smtClean="0"/>
              <a:t>On combine ensuite le signe (et la valeur zéro) de la différence avec l’opérateur de comparaison pour produire la valeur booléenne de la </a:t>
            </a:r>
            <a:r>
              <a:rPr lang="fr-CA" dirty="0" smtClean="0"/>
              <a:t>comparaison.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38740"/>
              </p:ext>
            </p:extLst>
          </p:nvPr>
        </p:nvGraphicFramePr>
        <p:xfrm>
          <a:off x="6324600" y="1606271"/>
          <a:ext cx="1268989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 </a:t>
                      </a:r>
                      <a:r>
                        <a:rPr lang="en-CA" dirty="0" smtClean="0"/>
                        <a:t>&lt;?</a:t>
                      </a:r>
                      <a:r>
                        <a:rPr lang="en-CA" baseline="0" dirty="0" smtClean="0"/>
                        <a:t> -5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 (-5)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12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305800" y="17526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+mn-lt"/>
              </a:rPr>
              <a:t>12 &gt; 0, donc 7 </a:t>
            </a:r>
            <a:r>
              <a:rPr lang="en-CA" dirty="0" smtClean="0">
                <a:latin typeface="+mn-lt"/>
              </a:rPr>
              <a:t>&gt; -5.</a:t>
            </a:r>
          </a:p>
          <a:p>
            <a:r>
              <a:rPr lang="en-CA" dirty="0" smtClean="0">
                <a:latin typeface="+mn-lt"/>
              </a:rPr>
              <a:t>L</a:t>
            </a:r>
            <a:r>
              <a:rPr lang="fr-CA" dirty="0" smtClean="0">
                <a:latin typeface="+mn-lt"/>
              </a:rPr>
              <a:t>’opérateur est ‘plus petit’.</a:t>
            </a:r>
          </a:p>
          <a:p>
            <a:r>
              <a:rPr lang="fr-CA" dirty="0" smtClean="0">
                <a:latin typeface="+mn-lt"/>
              </a:rPr>
              <a:t>Donc le résultat est FAUX.</a:t>
            </a:r>
            <a:endParaRPr lang="fr-CA" dirty="0">
              <a:latin typeface="+mn-lt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80350"/>
              </p:ext>
            </p:extLst>
          </p:nvPr>
        </p:nvGraphicFramePr>
        <p:xfrm>
          <a:off x="6286500" y="3429000"/>
          <a:ext cx="1268989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 </a:t>
                      </a:r>
                      <a:r>
                        <a:rPr lang="en-CA" dirty="0" smtClean="0"/>
                        <a:t>&gt;=?</a:t>
                      </a:r>
                      <a:r>
                        <a:rPr lang="en-CA" baseline="0" dirty="0" smtClean="0"/>
                        <a:t> 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fr-CA" dirty="0" smtClean="0"/>
                        <a:t>7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8267700" y="3575329"/>
            <a:ext cx="3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+mn-lt"/>
              </a:rPr>
              <a:t>7 – 7 == 0, donc 7 </a:t>
            </a:r>
            <a:r>
              <a:rPr lang="en-CA" dirty="0" smtClean="0">
                <a:latin typeface="+mn-lt"/>
              </a:rPr>
              <a:t>== 7.</a:t>
            </a:r>
          </a:p>
          <a:p>
            <a:r>
              <a:rPr lang="en-CA" dirty="0" smtClean="0">
                <a:latin typeface="+mn-lt"/>
              </a:rPr>
              <a:t>L</a:t>
            </a:r>
            <a:r>
              <a:rPr lang="fr-CA" dirty="0" smtClean="0">
                <a:latin typeface="+mn-lt"/>
              </a:rPr>
              <a:t>’opérateur est ‘plus grand ou égal’.</a:t>
            </a:r>
          </a:p>
          <a:p>
            <a:r>
              <a:rPr lang="fr-CA" dirty="0" smtClean="0">
                <a:latin typeface="+mn-lt"/>
              </a:rPr>
              <a:t>Donc le résultat est VRAI.</a:t>
            </a:r>
            <a:endParaRPr lang="fr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32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1830</TotalTime>
  <Words>1520</Words>
  <Application>Microsoft Office PowerPoint</Application>
  <PresentationFormat>Grand écran</PresentationFormat>
  <Paragraphs>359</Paragraphs>
  <Slides>13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presentationCours</vt:lpstr>
      <vt:lpstr>Équation</vt:lpstr>
      <vt:lpstr>Représentation binaire de nombres entiers et opérations arithmétiques de base</vt:lpstr>
      <vt:lpstr>Représentation binaire de nombres entiers et opérations arithmétiques de base Sujets de ce thème</vt:lpstr>
      <vt:lpstr>Représentation binaire non signée et signée en complément à deux</vt:lpstr>
      <vt:lpstr>Addition de nombres binaires non signés</vt:lpstr>
      <vt:lpstr>Changer le signe d’un nombre en complément à deux</vt:lpstr>
      <vt:lpstr>Extension du signe</vt:lpstr>
      <vt:lpstr>Addition de nombres binaires signés</vt:lpstr>
      <vt:lpstr>Soustraction de nombres binaires signés</vt:lpstr>
      <vt:lpstr>Comparaison de la grandeur de nombres binaires signés</vt:lpstr>
      <vt:lpstr>Multiplication et division par une puissance de deux</vt:lpstr>
      <vt:lpstr>Modulo par une puissance de deux</vt:lpstr>
      <vt:lpstr>Multiplication générale de nombres binaires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370</cp:revision>
  <dcterms:created xsi:type="dcterms:W3CDTF">2009-09-03T13:30:34Z</dcterms:created>
  <dcterms:modified xsi:type="dcterms:W3CDTF">2014-09-16T17:32:57Z</dcterms:modified>
</cp:coreProperties>
</file>