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7"/>
  </p:notesMasterIdLst>
  <p:handoutMasterIdLst>
    <p:handoutMasterId r:id="rId18"/>
  </p:handoutMasterIdLst>
  <p:sldIdLst>
    <p:sldId id="256" r:id="rId2"/>
    <p:sldId id="368" r:id="rId3"/>
    <p:sldId id="380" r:id="rId4"/>
    <p:sldId id="391" r:id="rId5"/>
    <p:sldId id="402" r:id="rId6"/>
    <p:sldId id="409" r:id="rId7"/>
    <p:sldId id="403" r:id="rId8"/>
    <p:sldId id="410" r:id="rId9"/>
    <p:sldId id="399" r:id="rId10"/>
    <p:sldId id="401" r:id="rId11"/>
    <p:sldId id="385" r:id="rId12"/>
    <p:sldId id="389" r:id="rId13"/>
    <p:sldId id="404" r:id="rId14"/>
    <p:sldId id="408" r:id="rId15"/>
    <p:sldId id="303" r:id="rId16"/>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09" d="100"/>
          <a:sy n="109" d="100"/>
        </p:scale>
        <p:origin x="114" y="732"/>
      </p:cViewPr>
      <p:guideLst>
        <p:guide orient="horz" pos="4224"/>
        <p:guide pos="3840"/>
      </p:guideLst>
    </p:cSldViewPr>
  </p:slideViewPr>
  <p:notesTextViewPr>
    <p:cViewPr>
      <p:scale>
        <a:sx n="100" d="100"/>
        <a:sy n="100" d="100"/>
      </p:scale>
      <p:origin x="0" y="0"/>
    </p:cViewPr>
  </p:notesTextViewPr>
  <p:sorterViewPr>
    <p:cViewPr>
      <p:scale>
        <a:sx n="125" d="100"/>
        <a:sy n="125" d="100"/>
      </p:scale>
      <p:origin x="0" y="168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2014-09-16</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16/09/2014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3"/>
            <a:ext cx="838200" cy="295275"/>
          </a:xfrm>
          <a:prstGeom prst="rect">
            <a:avLst/>
          </a:prstGeom>
          <a:noFill/>
          <a:ln w="9525">
            <a:noFill/>
            <a:miter lim="800000"/>
            <a:headEnd/>
            <a:tailEnd/>
          </a:ln>
        </p:spPr>
      </p:pic>
      <p:sp>
        <p:nvSpPr>
          <p:cNvPr id="6" name="Rectangle 5"/>
          <p:cNvSpPr/>
          <p:nvPr userDrawn="1"/>
        </p:nvSpPr>
        <p:spPr>
          <a:xfrm>
            <a:off x="3759200" y="6172201"/>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0"/>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0"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Modélisation VHDL d’un chemin des données</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CA" dirty="0"/>
              <a:t>Composante de chemins des données #3: </a:t>
            </a:r>
            <a:r>
              <a:rPr lang="fr-CA" dirty="0" smtClean="0"/>
              <a:t>unités fonctionnelles - comparateurs</a:t>
            </a:r>
          </a:p>
        </p:txBody>
      </p:sp>
      <p:sp>
        <p:nvSpPr>
          <p:cNvPr id="24579" name="Espace réservé du contenu 3"/>
          <p:cNvSpPr>
            <a:spLocks noGrp="1"/>
          </p:cNvSpPr>
          <p:nvPr>
            <p:ph sz="half" idx="1"/>
          </p:nvPr>
        </p:nvSpPr>
        <p:spPr/>
        <p:txBody>
          <a:bodyPr/>
          <a:lstStyle/>
          <a:p>
            <a:r>
              <a:rPr lang="fr-CA" dirty="0"/>
              <a:t>Un comparateur permet de comparer les grandeurs relatives de deux valeurs et d’identifier leur égalité éventuelle.</a:t>
            </a:r>
          </a:p>
          <a:p>
            <a:r>
              <a:rPr lang="fr-CA" dirty="0"/>
              <a:t>Ce type de circuit est essentiel dans un microprocesseur pour pouvoir effectuer des branchements conditionnels.</a:t>
            </a:r>
          </a:p>
          <a:p>
            <a:r>
              <a:rPr lang="fr-CA" dirty="0"/>
              <a:t>Les opérateurs de VHDL pour la comparaison sont =, /=, &lt;, &lt;=, &gt;, et &gt;=. Dans chaque cas le résultat de la comparaison est de type </a:t>
            </a:r>
            <a:r>
              <a:rPr lang="fr-CA" dirty="0" err="1">
                <a:latin typeface="Courier New"/>
                <a:cs typeface="Courier New"/>
              </a:rPr>
              <a:t>boolean</a:t>
            </a:r>
            <a:r>
              <a:rPr lang="fr-CA" dirty="0"/>
              <a:t>.</a:t>
            </a:r>
          </a:p>
          <a:p>
            <a:r>
              <a:rPr lang="fr-CA" dirty="0"/>
              <a:t>Comme pour les opérations arithmétiques, le type des opérandes est critique et peut déterminer la valeur de la comparaison</a:t>
            </a:r>
            <a:r>
              <a:rPr lang="fr-CA" dirty="0" smtClean="0"/>
              <a:t>.</a:t>
            </a:r>
            <a:endParaRPr lang="fr-CA" dirty="0"/>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10</a:t>
            </a:fld>
            <a:endParaRPr lang="fr-CA"/>
          </a:p>
        </p:txBody>
      </p:sp>
      <p:sp>
        <p:nvSpPr>
          <p:cNvPr id="5" name="ZoneTexte 4"/>
          <p:cNvSpPr txBox="1"/>
          <p:nvPr/>
        </p:nvSpPr>
        <p:spPr>
          <a:xfrm>
            <a:off x="6273800" y="1353265"/>
            <a:ext cx="5715000" cy="5047535"/>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en-US" sz="1400" dirty="0" smtClean="0">
                <a:latin typeface="Courier New"/>
                <a:ea typeface="Times New Roman"/>
                <a:cs typeface="Times New Roman"/>
              </a:rPr>
              <a:t>library </a:t>
            </a:r>
            <a:r>
              <a:rPr lang="en-US" sz="1400" dirty="0" err="1">
                <a:latin typeface="Courier New"/>
                <a:ea typeface="Times New Roman"/>
                <a:cs typeface="Times New Roman"/>
              </a:rPr>
              <a:t>ieee</a:t>
            </a:r>
            <a:r>
              <a:rPr lang="en-US" sz="1400" dirty="0">
                <a:latin typeface="Courier New"/>
                <a:ea typeface="Times New Roman"/>
                <a:cs typeface="Times New Roman"/>
              </a:rPr>
              <a:t>;</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use ieee.std_logic_1164.all;</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use </a:t>
            </a:r>
            <a:r>
              <a:rPr lang="en-US" sz="1400" dirty="0" err="1">
                <a:latin typeface="Courier New"/>
                <a:ea typeface="Times New Roman"/>
                <a:cs typeface="Times New Roman"/>
              </a:rPr>
              <a:t>ieee.numeric_std.all</a:t>
            </a:r>
            <a:r>
              <a:rPr lang="en-US" sz="14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err="1">
                <a:latin typeface="Courier New"/>
                <a:ea typeface="Times New Roman"/>
                <a:cs typeface="Times New Roman"/>
              </a:rPr>
              <a:t>entity</a:t>
            </a:r>
            <a:r>
              <a:rPr lang="fr-CA" sz="1400" dirty="0">
                <a:latin typeface="Courier New"/>
                <a:ea typeface="Times New Roman"/>
                <a:cs typeface="Times New Roman"/>
              </a:rPr>
              <a:t> comparateur </a:t>
            </a:r>
            <a:r>
              <a:rPr lang="fr-CA" sz="1400" dirty="0" err="1">
                <a:latin typeface="Courier New"/>
                <a:ea typeface="Times New Roman"/>
                <a:cs typeface="Times New Roman"/>
              </a:rPr>
              <a:t>is</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fr-CA" sz="1400" dirty="0" err="1">
                <a:latin typeface="Courier New"/>
                <a:ea typeface="Times New Roman"/>
                <a:cs typeface="Times New Roman"/>
              </a:rPr>
              <a:t>generic</a:t>
            </a:r>
            <a:r>
              <a:rPr lang="fr-CA" sz="14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W : positive := 8 -- largeur des opérandes</a:t>
            </a: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	</a:t>
            </a:r>
            <a:r>
              <a:rPr lang="en-US" sz="1400" dirty="0">
                <a:latin typeface="Courier New"/>
                <a:ea typeface="Times New Roman"/>
                <a:cs typeface="Times New Roman"/>
              </a:rPr>
              <a:t>);</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	port(</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		A, B : in signed(W - 1 </a:t>
            </a:r>
            <a:r>
              <a:rPr lang="en-US" sz="1400" dirty="0" err="1">
                <a:latin typeface="Courier New"/>
                <a:ea typeface="Times New Roman"/>
                <a:cs typeface="Times New Roman"/>
              </a:rPr>
              <a:t>downto</a:t>
            </a:r>
            <a:r>
              <a:rPr lang="en-US" sz="1400" dirty="0">
                <a:latin typeface="Courier New"/>
                <a:ea typeface="Times New Roman"/>
                <a:cs typeface="Times New Roman"/>
              </a:rPr>
              <a:t>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		</a:t>
            </a:r>
            <a:r>
              <a:rPr lang="en-US" sz="1400" dirty="0" err="1">
                <a:latin typeface="Courier New"/>
                <a:ea typeface="Times New Roman"/>
                <a:cs typeface="Times New Roman"/>
              </a:rPr>
              <a:t>eq</a:t>
            </a:r>
            <a:r>
              <a:rPr lang="en-US" sz="1400" dirty="0">
                <a:latin typeface="Courier New"/>
                <a:ea typeface="Times New Roman"/>
                <a:cs typeface="Times New Roman"/>
              </a:rPr>
              <a:t>, </a:t>
            </a:r>
            <a:r>
              <a:rPr lang="en-US" sz="1400" dirty="0" err="1">
                <a:latin typeface="Courier New"/>
                <a:ea typeface="Times New Roman"/>
                <a:cs typeface="Times New Roman"/>
              </a:rPr>
              <a:t>neq</a:t>
            </a:r>
            <a:r>
              <a:rPr lang="en-US" sz="1400" dirty="0">
                <a:latin typeface="Courier New"/>
                <a:ea typeface="Times New Roman"/>
                <a:cs typeface="Times New Roman"/>
              </a:rPr>
              <a:t>, </a:t>
            </a:r>
            <a:r>
              <a:rPr lang="en-US" sz="1400" dirty="0" err="1">
                <a:latin typeface="Courier New"/>
                <a:ea typeface="Times New Roman"/>
                <a:cs typeface="Times New Roman"/>
              </a:rPr>
              <a:t>gt</a:t>
            </a:r>
            <a:r>
              <a:rPr lang="en-US" sz="1400" dirty="0">
                <a:latin typeface="Courier New"/>
                <a:ea typeface="Times New Roman"/>
                <a:cs typeface="Times New Roman"/>
              </a:rPr>
              <a:t>, </a:t>
            </a:r>
            <a:r>
              <a:rPr lang="en-US" sz="1400" dirty="0" err="1">
                <a:latin typeface="Courier New"/>
                <a:ea typeface="Times New Roman"/>
                <a:cs typeface="Times New Roman"/>
              </a:rPr>
              <a:t>lt</a:t>
            </a:r>
            <a:r>
              <a:rPr lang="en-US" sz="1400" dirty="0">
                <a:latin typeface="Courier New"/>
                <a:ea typeface="Times New Roman"/>
                <a:cs typeface="Times New Roman"/>
              </a:rPr>
              <a:t>, </a:t>
            </a:r>
            <a:r>
              <a:rPr lang="en-US" sz="1400" dirty="0" err="1">
                <a:latin typeface="Courier New"/>
                <a:ea typeface="Times New Roman"/>
                <a:cs typeface="Times New Roman"/>
              </a:rPr>
              <a:t>ge</a:t>
            </a:r>
            <a:r>
              <a:rPr lang="en-US" sz="1400" dirty="0">
                <a:latin typeface="Courier New"/>
                <a:ea typeface="Times New Roman"/>
                <a:cs typeface="Times New Roman"/>
              </a:rPr>
              <a:t>, le : out </a:t>
            </a:r>
            <a:r>
              <a:rPr lang="en-US" sz="1400" dirty="0" err="1">
                <a:latin typeface="Courier New"/>
                <a:ea typeface="Times New Roman"/>
                <a:cs typeface="Times New Roman"/>
              </a:rPr>
              <a:t>std_logic</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	);</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end </a:t>
            </a:r>
            <a:r>
              <a:rPr lang="en-US" sz="1400" dirty="0" err="1">
                <a:latin typeface="Courier New"/>
                <a:ea typeface="Times New Roman"/>
                <a:cs typeface="Times New Roman"/>
              </a:rPr>
              <a:t>comparateur</a:t>
            </a:r>
            <a:r>
              <a:rPr lang="en-US" sz="14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architecture arch of </a:t>
            </a:r>
            <a:r>
              <a:rPr lang="en-US" sz="1400" dirty="0" err="1">
                <a:latin typeface="Courier New"/>
                <a:ea typeface="Times New Roman"/>
                <a:cs typeface="Times New Roman"/>
              </a:rPr>
              <a:t>comparateur</a:t>
            </a:r>
            <a:r>
              <a:rPr lang="en-US" sz="1400" dirty="0">
                <a:latin typeface="Courier New"/>
                <a:ea typeface="Times New Roman"/>
                <a:cs typeface="Times New Roman"/>
              </a:rPr>
              <a:t> is</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begin</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err="1">
                <a:latin typeface="Courier New"/>
                <a:ea typeface="Times New Roman"/>
                <a:cs typeface="Times New Roman"/>
              </a:rPr>
              <a:t>eq</a:t>
            </a:r>
            <a:r>
              <a:rPr lang="en-US" sz="1400" dirty="0">
                <a:latin typeface="Courier New"/>
                <a:ea typeface="Times New Roman"/>
                <a:cs typeface="Times New Roman"/>
              </a:rPr>
              <a:t> &lt;= '1' when A =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err="1">
                <a:latin typeface="Courier New"/>
                <a:ea typeface="Times New Roman"/>
                <a:cs typeface="Times New Roman"/>
              </a:rPr>
              <a:t>neq</a:t>
            </a:r>
            <a:r>
              <a:rPr lang="en-US" sz="1400" dirty="0">
                <a:latin typeface="Courier New"/>
                <a:ea typeface="Times New Roman"/>
                <a:cs typeface="Times New Roman"/>
              </a:rPr>
              <a:t> &lt;= '1' when A /=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err="1">
                <a:latin typeface="Courier New"/>
                <a:ea typeface="Times New Roman"/>
                <a:cs typeface="Times New Roman"/>
              </a:rPr>
              <a:t>gt</a:t>
            </a:r>
            <a:r>
              <a:rPr lang="en-US" sz="1400" dirty="0">
                <a:latin typeface="Courier New"/>
                <a:ea typeface="Times New Roman"/>
                <a:cs typeface="Times New Roman"/>
              </a:rPr>
              <a:t> &lt;= '1' when A &gt;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err="1">
                <a:latin typeface="Courier New"/>
                <a:ea typeface="Times New Roman"/>
                <a:cs typeface="Times New Roman"/>
              </a:rPr>
              <a:t>lt</a:t>
            </a:r>
            <a:r>
              <a:rPr lang="en-US" sz="1400" dirty="0">
                <a:latin typeface="Courier New"/>
                <a:ea typeface="Times New Roman"/>
                <a:cs typeface="Times New Roman"/>
              </a:rPr>
              <a:t> &lt;= '1' when A &lt;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err="1">
                <a:latin typeface="Courier New"/>
                <a:ea typeface="Times New Roman"/>
                <a:cs typeface="Times New Roman"/>
              </a:rPr>
              <a:t>ge</a:t>
            </a:r>
            <a:r>
              <a:rPr lang="en-US" sz="1400" dirty="0">
                <a:latin typeface="Courier New"/>
                <a:ea typeface="Times New Roman"/>
                <a:cs typeface="Times New Roman"/>
              </a:rPr>
              <a:t> &lt;= '1' when A &gt;=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400" dirty="0">
                <a:latin typeface="Courier New"/>
                <a:ea typeface="Times New Roman"/>
                <a:cs typeface="Times New Roman"/>
              </a:rPr>
              <a:t>le &lt;= '1' when A &lt;= B else '0';</a:t>
            </a:r>
            <a:endParaRPr lang="fr-CA" sz="14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400" dirty="0">
                <a:latin typeface="Courier New"/>
                <a:ea typeface="Times New Roman"/>
                <a:cs typeface="Times New Roman"/>
              </a:rPr>
              <a:t>end </a:t>
            </a:r>
            <a:r>
              <a:rPr lang="fr-CA" sz="1400" dirty="0" err="1">
                <a:latin typeface="Courier New"/>
                <a:ea typeface="Times New Roman"/>
                <a:cs typeface="Times New Roman"/>
              </a:rPr>
              <a:t>arch</a:t>
            </a:r>
            <a:r>
              <a:rPr lang="fr-CA" sz="1400" dirty="0" smtClean="0">
                <a:latin typeface="Courier New"/>
                <a:ea typeface="Times New Roman"/>
                <a:cs typeface="Times New Roman"/>
              </a:rPr>
              <a:t>;</a:t>
            </a:r>
            <a:endParaRPr lang="fr-CA" sz="1400" dirty="0">
              <a:latin typeface="Courier New"/>
              <a:ea typeface="Times New Roman"/>
              <a:cs typeface="Times New Roman"/>
            </a:endParaRPr>
          </a:p>
        </p:txBody>
      </p:sp>
    </p:spTree>
    <p:extLst>
      <p:ext uri="{BB962C8B-B14F-4D97-AF65-F5344CB8AC3E}">
        <p14:creationId xmlns:p14="http://schemas.microsoft.com/office/powerpoint/2010/main" val="1952484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CA" dirty="0"/>
              <a:t>Composante de chemins des données </a:t>
            </a:r>
            <a:r>
              <a:rPr lang="fr-CA" dirty="0" smtClean="0"/>
              <a:t>#4: le registre </a:t>
            </a:r>
            <a:r>
              <a:rPr lang="fr-CA" dirty="0"/>
              <a:t>à </a:t>
            </a:r>
            <a:r>
              <a:rPr lang="fr-CA" dirty="0" smtClean="0"/>
              <a:t>décalage</a:t>
            </a:r>
          </a:p>
        </p:txBody>
      </p:sp>
      <p:sp>
        <p:nvSpPr>
          <p:cNvPr id="49155" name="Espace réservé du contenu 3"/>
          <p:cNvSpPr>
            <a:spLocks noGrp="1"/>
          </p:cNvSpPr>
          <p:nvPr>
            <p:ph sz="half" idx="1"/>
          </p:nvPr>
        </p:nvSpPr>
        <p:spPr/>
        <p:txBody>
          <a:bodyPr/>
          <a:lstStyle/>
          <a:p>
            <a:pPr eaLnBrk="1" hangingPunct="1"/>
            <a:r>
              <a:rPr lang="fr-CA" dirty="0" smtClean="0"/>
              <a:t>Un registre à décalage peut décaler ses bits vers la gauche ou la droite.</a:t>
            </a:r>
          </a:p>
          <a:p>
            <a:pPr eaLnBrk="1" hangingPunct="1"/>
            <a:r>
              <a:rPr lang="fr-CA" dirty="0" smtClean="0"/>
              <a:t>Un registre à décalage de 1 position peut être construit par une cascade de bascules D dont la sortie est reliée à l’entrée de la bascule suivante.</a:t>
            </a:r>
          </a:p>
          <a:p>
            <a:pPr eaLnBrk="1" hangingPunct="1"/>
            <a:r>
              <a:rPr lang="fr-CA" dirty="0" smtClean="0"/>
              <a:t>Un registre à décalage peut être utilisé pour faire une conversion entre les formats série et parallèle et est donc une composante fondamentale de plusieurs circuits de communication.</a:t>
            </a:r>
          </a:p>
        </p:txBody>
      </p:sp>
      <p:sp>
        <p:nvSpPr>
          <p:cNvPr id="3" name="Espace réservé du numéro de diapositive 2"/>
          <p:cNvSpPr>
            <a:spLocks noGrp="1"/>
          </p:cNvSpPr>
          <p:nvPr>
            <p:ph type="sldNum" sz="quarter" idx="10"/>
          </p:nvPr>
        </p:nvSpPr>
        <p:spPr/>
        <p:txBody>
          <a:bodyPr/>
          <a:lstStyle/>
          <a:p>
            <a:pPr>
              <a:defRPr/>
            </a:pPr>
            <a:fld id="{F75A94A9-EC0B-40A2-9612-7FC3C763528D}" type="slidenum">
              <a:rPr lang="fr-CA"/>
              <a:pPr>
                <a:defRPr/>
              </a:pPr>
              <a:t>11</a:t>
            </a:fld>
            <a:endParaRPr lang="fr-CA"/>
          </a:p>
        </p:txBody>
      </p:sp>
      <p:pic>
        <p:nvPicPr>
          <p:cNvPr id="6" name="Image 6" descr="registre4bitsDecalage.wmf"/>
          <p:cNvPicPr>
            <a:picLocks noChangeAspect="1" noChangeArrowheads="1"/>
          </p:cNvPicPr>
          <p:nvPr/>
        </p:nvPicPr>
        <p:blipFill>
          <a:blip r:embed="rId2" cstate="print"/>
          <a:srcRect/>
          <a:stretch>
            <a:fillRect/>
          </a:stretch>
        </p:blipFill>
        <p:spPr bwMode="auto">
          <a:xfrm>
            <a:off x="6363462" y="1309687"/>
            <a:ext cx="3771138" cy="5470017"/>
          </a:xfrm>
          <a:prstGeom prst="rect">
            <a:avLst/>
          </a:prstGeom>
          <a:solidFill>
            <a:schemeClr val="bg1"/>
          </a:solidFill>
          <a:ln w="9525">
            <a:noFill/>
            <a:miter lim="800000"/>
            <a:headEnd/>
            <a:tailEnd/>
          </a:ln>
        </p:spPr>
      </p:pic>
      <p:graphicFrame>
        <p:nvGraphicFramePr>
          <p:cNvPr id="2" name="Tableau 1"/>
          <p:cNvGraphicFramePr>
            <a:graphicFrameLocks noGrp="1"/>
          </p:cNvGraphicFramePr>
          <p:nvPr>
            <p:extLst>
              <p:ext uri="{D42A27DB-BD31-4B8C-83A1-F6EECF244321}">
                <p14:modId xmlns:p14="http://schemas.microsoft.com/office/powerpoint/2010/main" val="3793627505"/>
              </p:ext>
            </p:extLst>
          </p:nvPr>
        </p:nvGraphicFramePr>
        <p:xfrm>
          <a:off x="3175000" y="4648200"/>
          <a:ext cx="2819400" cy="1854200"/>
        </p:xfrm>
        <a:graphic>
          <a:graphicData uri="http://schemas.openxmlformats.org/drawingml/2006/table">
            <a:tbl>
              <a:tblPr firstRow="1" bandRow="1">
                <a:tableStyleId>{5C22544A-7EE6-4342-B048-85BDC9FD1C3A}</a:tableStyleId>
              </a:tblPr>
              <a:tblGrid>
                <a:gridCol w="753701"/>
                <a:gridCol w="2065699"/>
              </a:tblGrid>
              <a:tr h="370840">
                <a:tc>
                  <a:txBody>
                    <a:bodyPr/>
                    <a:lstStyle/>
                    <a:p>
                      <a:pPr algn="ctr"/>
                      <a:r>
                        <a:rPr lang="fr-CA" dirty="0" smtClean="0"/>
                        <a:t>Mode</a:t>
                      </a:r>
                      <a:endParaRPr lang="fr-CA" dirty="0"/>
                    </a:p>
                  </a:txBody>
                  <a:tcPr/>
                </a:tc>
                <a:tc>
                  <a:txBody>
                    <a:bodyPr/>
                    <a:lstStyle/>
                    <a:p>
                      <a:r>
                        <a:rPr lang="fr-CA" dirty="0" smtClean="0"/>
                        <a:t>Effet</a:t>
                      </a:r>
                      <a:endParaRPr lang="fr-CA" dirty="0"/>
                    </a:p>
                  </a:txBody>
                  <a:tcPr/>
                </a:tc>
              </a:tr>
              <a:tr h="370840">
                <a:tc>
                  <a:txBody>
                    <a:bodyPr/>
                    <a:lstStyle/>
                    <a:p>
                      <a:pPr algn="ctr"/>
                      <a:r>
                        <a:rPr lang="fr-CA" dirty="0" smtClean="0"/>
                        <a:t>00</a:t>
                      </a:r>
                      <a:endParaRPr lang="fr-CA" dirty="0"/>
                    </a:p>
                  </a:txBody>
                  <a:tcPr/>
                </a:tc>
                <a:tc>
                  <a:txBody>
                    <a:bodyPr/>
                    <a:lstStyle/>
                    <a:p>
                      <a:r>
                        <a:rPr lang="fr-CA" dirty="0" smtClean="0"/>
                        <a:t>Mémoire</a:t>
                      </a:r>
                      <a:endParaRPr lang="fr-CA" dirty="0"/>
                    </a:p>
                  </a:txBody>
                  <a:tcPr/>
                </a:tc>
              </a:tr>
              <a:tr h="370840">
                <a:tc>
                  <a:txBody>
                    <a:bodyPr/>
                    <a:lstStyle/>
                    <a:p>
                      <a:pPr algn="ctr"/>
                      <a:r>
                        <a:rPr lang="fr-CA" dirty="0" smtClean="0"/>
                        <a:t>01</a:t>
                      </a:r>
                      <a:endParaRPr lang="fr-CA" dirty="0"/>
                    </a:p>
                  </a:txBody>
                  <a:tcPr/>
                </a:tc>
                <a:tc>
                  <a:txBody>
                    <a:bodyPr/>
                    <a:lstStyle/>
                    <a:p>
                      <a:r>
                        <a:rPr lang="fr-CA" dirty="0" smtClean="0"/>
                        <a:t>Chargement</a:t>
                      </a:r>
                      <a:endParaRPr lang="fr-CA" dirty="0"/>
                    </a:p>
                  </a:txBody>
                  <a:tcPr/>
                </a:tc>
              </a:tr>
              <a:tr h="370840">
                <a:tc>
                  <a:txBody>
                    <a:bodyPr/>
                    <a:lstStyle/>
                    <a:p>
                      <a:pPr algn="ctr"/>
                      <a:r>
                        <a:rPr lang="fr-CA" dirty="0" smtClean="0"/>
                        <a:t>10</a:t>
                      </a:r>
                      <a:endParaRPr lang="fr-CA" dirty="0"/>
                    </a:p>
                  </a:txBody>
                  <a:tcPr/>
                </a:tc>
                <a:tc>
                  <a:txBody>
                    <a:bodyPr/>
                    <a:lstStyle/>
                    <a:p>
                      <a:r>
                        <a:rPr lang="fr-CA" dirty="0" smtClean="0"/>
                        <a:t>Décale gauche</a:t>
                      </a:r>
                      <a:endParaRPr lang="fr-CA" dirty="0"/>
                    </a:p>
                  </a:txBody>
                  <a:tcPr/>
                </a:tc>
              </a:tr>
              <a:tr h="370840">
                <a:tc>
                  <a:txBody>
                    <a:bodyPr/>
                    <a:lstStyle/>
                    <a:p>
                      <a:pPr algn="ctr"/>
                      <a:r>
                        <a:rPr lang="fr-CA" dirty="0" smtClean="0"/>
                        <a:t>11</a:t>
                      </a:r>
                      <a:endParaRPr lang="fr-CA" dirty="0"/>
                    </a:p>
                  </a:txBody>
                  <a:tcPr/>
                </a:tc>
                <a:tc>
                  <a:txBody>
                    <a:bodyPr/>
                    <a:lstStyle/>
                    <a:p>
                      <a:r>
                        <a:rPr lang="fr-CA" dirty="0" smtClean="0"/>
                        <a:t>Décale droite</a:t>
                      </a:r>
                      <a:endParaRPr lang="fr-CA" dirty="0"/>
                    </a:p>
                  </a:txBody>
                  <a:tcPr/>
                </a:tc>
              </a:tr>
            </a:tbl>
          </a:graphicData>
        </a:graphic>
      </p:graphicFrame>
    </p:spTree>
    <p:extLst>
      <p:ext uri="{BB962C8B-B14F-4D97-AF65-F5344CB8AC3E}">
        <p14:creationId xmlns:p14="http://schemas.microsoft.com/office/powerpoint/2010/main" val="402910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CA" dirty="0"/>
              <a:t>Composante de chemins des données </a:t>
            </a:r>
            <a:r>
              <a:rPr lang="fr-CA" dirty="0" smtClean="0"/>
              <a:t>#4: le registre </a:t>
            </a:r>
            <a:r>
              <a:rPr lang="fr-CA" dirty="0"/>
              <a:t>à </a:t>
            </a:r>
            <a:r>
              <a:rPr lang="fr-CA" dirty="0" smtClean="0"/>
              <a:t>décalage</a:t>
            </a:r>
          </a:p>
        </p:txBody>
      </p:sp>
      <p:sp>
        <p:nvSpPr>
          <p:cNvPr id="3" name="Espace réservé du numéro de diapositive 2"/>
          <p:cNvSpPr>
            <a:spLocks noGrp="1"/>
          </p:cNvSpPr>
          <p:nvPr>
            <p:ph type="sldNum" sz="quarter" idx="10"/>
          </p:nvPr>
        </p:nvSpPr>
        <p:spPr/>
        <p:txBody>
          <a:bodyPr/>
          <a:lstStyle/>
          <a:p>
            <a:pPr>
              <a:defRPr/>
            </a:pPr>
            <a:fld id="{F75A94A9-EC0B-40A2-9612-7FC3C763528D}" type="slidenum">
              <a:rPr lang="fr-CA"/>
              <a:pPr>
                <a:defRPr/>
              </a:pPr>
              <a:t>12</a:t>
            </a:fld>
            <a:endParaRPr lang="fr-CA"/>
          </a:p>
        </p:txBody>
      </p:sp>
      <p:sp>
        <p:nvSpPr>
          <p:cNvPr id="7" name="ZoneTexte 6"/>
          <p:cNvSpPr txBox="1"/>
          <p:nvPr/>
        </p:nvSpPr>
        <p:spPr>
          <a:xfrm>
            <a:off x="228600" y="1211788"/>
            <a:ext cx="5715000" cy="5493812"/>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fr-CA" sz="900" dirty="0" err="1">
                <a:latin typeface="Courier New"/>
                <a:ea typeface="Times New Roman"/>
                <a:cs typeface="Times New Roman"/>
              </a:rPr>
              <a:t>library</a:t>
            </a:r>
            <a:r>
              <a:rPr lang="fr-CA" sz="900" dirty="0">
                <a:latin typeface="Courier New"/>
                <a:ea typeface="Times New Roman"/>
                <a:cs typeface="Times New Roman"/>
              </a:rPr>
              <a:t> IEEE;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use IEEE.STD_LOGIC_1164.all;</a:t>
            </a:r>
          </a:p>
          <a:p>
            <a:pPr marL="0" marR="0" algn="just">
              <a:spcBef>
                <a:spcPts val="0"/>
              </a:spcBef>
              <a:spcAft>
                <a:spcPts val="0"/>
              </a:spcAft>
              <a:tabLst>
                <a:tab pos="228600" algn="l"/>
                <a:tab pos="457200" algn="l"/>
                <a:tab pos="685800" algn="l"/>
                <a:tab pos="914400" algn="l"/>
                <a:tab pos="1143000" algn="l"/>
              </a:tabLst>
            </a:pPr>
            <a:r>
              <a:rPr lang="fr-CA" sz="900" dirty="0" err="1" smtClean="0">
                <a:latin typeface="Courier New"/>
                <a:ea typeface="Times New Roman"/>
                <a:cs typeface="Times New Roman"/>
              </a:rPr>
              <a:t>entity</a:t>
            </a:r>
            <a:r>
              <a:rPr lang="fr-CA" sz="900" dirty="0" smtClean="0">
                <a:latin typeface="Courier New"/>
                <a:ea typeface="Times New Roman"/>
                <a:cs typeface="Times New Roman"/>
              </a:rPr>
              <a:t> </a:t>
            </a:r>
            <a:r>
              <a:rPr lang="fr-CA" sz="900" dirty="0" err="1">
                <a:latin typeface="Courier New"/>
                <a:ea typeface="Times New Roman"/>
                <a:cs typeface="Times New Roman"/>
              </a:rPr>
              <a:t>registreadecalage</a:t>
            </a:r>
            <a:r>
              <a:rPr lang="fr-CA" sz="900" dirty="0">
                <a:latin typeface="Courier New"/>
                <a:ea typeface="Times New Roman"/>
                <a:cs typeface="Times New Roman"/>
              </a:rPr>
              <a:t> </a:t>
            </a:r>
            <a:r>
              <a:rPr lang="fr-CA" sz="900" dirty="0" err="1">
                <a:latin typeface="Courier New"/>
                <a:ea typeface="Times New Roman"/>
                <a:cs typeface="Times New Roman"/>
              </a:rPr>
              <a:t>is</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generic</a:t>
            </a:r>
            <a:r>
              <a:rPr lang="fr-CA" sz="9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W : </a:t>
            </a:r>
            <a:r>
              <a:rPr lang="fr-CA" sz="900" dirty="0" err="1">
                <a:latin typeface="Courier New"/>
                <a:ea typeface="Times New Roman"/>
                <a:cs typeface="Times New Roman"/>
              </a:rPr>
              <a:t>integer</a:t>
            </a:r>
            <a:r>
              <a:rPr lang="fr-CA" sz="900" dirty="0">
                <a:latin typeface="Courier New"/>
                <a:ea typeface="Times New Roman"/>
                <a:cs typeface="Times New Roman"/>
              </a:rPr>
              <a:t> := 8 -- nombre de bits du registre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port(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CLK, reset : in STD_LOGIC;</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mode : in STD_LOGIC_VECTOR(1 </a:t>
            </a:r>
            <a:r>
              <a:rPr lang="fr-CA" sz="900" dirty="0" err="1">
                <a:latin typeface="Courier New"/>
                <a:ea typeface="Times New Roman"/>
                <a:cs typeface="Times New Roman"/>
              </a:rPr>
              <a:t>downto</a:t>
            </a:r>
            <a:r>
              <a:rPr lang="fr-CA" sz="900" dirty="0">
                <a:latin typeface="Courier New"/>
                <a:ea typeface="Times New Roman"/>
                <a:cs typeface="Times New Roman"/>
              </a:rPr>
              <a:t> 0); -- mode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entreeSerie</a:t>
            </a:r>
            <a:r>
              <a:rPr lang="fr-CA" sz="900" dirty="0">
                <a:latin typeface="Courier New"/>
                <a:ea typeface="Times New Roman"/>
                <a:cs typeface="Times New Roman"/>
              </a:rPr>
              <a:t> : in STD_LOGIC; -- </a:t>
            </a:r>
            <a:r>
              <a:rPr lang="fr-CA" sz="900" dirty="0" err="1">
                <a:latin typeface="Courier New"/>
                <a:ea typeface="Times New Roman"/>
                <a:cs typeface="Times New Roman"/>
              </a:rPr>
              <a:t>entree</a:t>
            </a:r>
            <a:r>
              <a:rPr lang="fr-CA" sz="900" dirty="0">
                <a:latin typeface="Courier New"/>
                <a:ea typeface="Times New Roman"/>
                <a:cs typeface="Times New Roman"/>
              </a:rPr>
              <a:t> </a:t>
            </a:r>
            <a:r>
              <a:rPr lang="fr-CA" sz="900" dirty="0" err="1">
                <a:latin typeface="Courier New"/>
                <a:ea typeface="Times New Roman"/>
                <a:cs typeface="Times New Roman"/>
              </a:rPr>
              <a:t>serielle</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D : in STD_LOGIC_VECTOR(W - 1 </a:t>
            </a:r>
            <a:r>
              <a:rPr lang="fr-CA" sz="900" dirty="0" err="1">
                <a:latin typeface="Courier New"/>
                <a:ea typeface="Times New Roman"/>
                <a:cs typeface="Times New Roman"/>
              </a:rPr>
              <a:t>downto</a:t>
            </a:r>
            <a:r>
              <a:rPr lang="fr-CA" sz="900" dirty="0">
                <a:latin typeface="Courier New"/>
                <a:ea typeface="Times New Roman"/>
                <a:cs typeface="Times New Roman"/>
              </a:rPr>
              <a:t> 0);</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Q : out STD_LOGIC_VECTOR(W - 1 </a:t>
            </a:r>
            <a:r>
              <a:rPr lang="fr-CA" sz="900" dirty="0" err="1">
                <a:latin typeface="Courier New"/>
                <a:ea typeface="Times New Roman"/>
                <a:cs typeface="Times New Roman"/>
              </a:rPr>
              <a:t>downto</a:t>
            </a:r>
            <a:r>
              <a:rPr lang="fr-CA" sz="900" dirty="0">
                <a:latin typeface="Courier New"/>
                <a:ea typeface="Times New Roman"/>
                <a:cs typeface="Times New Roman"/>
              </a:rPr>
              <a:t> 0)</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end </a:t>
            </a:r>
            <a:r>
              <a:rPr lang="fr-CA" sz="900" dirty="0" err="1">
                <a:latin typeface="Courier New"/>
                <a:ea typeface="Times New Roman"/>
                <a:cs typeface="Times New Roman"/>
              </a:rPr>
              <a:t>registreadecalage</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smtClean="0">
                <a:latin typeface="Courier New"/>
                <a:ea typeface="Times New Roman"/>
                <a:cs typeface="Times New Roman"/>
              </a:rPr>
              <a:t>architecture </a:t>
            </a:r>
            <a:r>
              <a:rPr lang="fr-CA" sz="900" dirty="0" err="1">
                <a:latin typeface="Courier New"/>
                <a:ea typeface="Times New Roman"/>
                <a:cs typeface="Times New Roman"/>
              </a:rPr>
              <a:t>arch</a:t>
            </a:r>
            <a:r>
              <a:rPr lang="fr-CA" sz="900" dirty="0">
                <a:latin typeface="Courier New"/>
                <a:ea typeface="Times New Roman"/>
                <a:cs typeface="Times New Roman"/>
              </a:rPr>
              <a:t> of </a:t>
            </a:r>
            <a:r>
              <a:rPr lang="fr-CA" sz="900" dirty="0" err="1">
                <a:latin typeface="Courier New"/>
                <a:ea typeface="Times New Roman"/>
                <a:cs typeface="Times New Roman"/>
              </a:rPr>
              <a:t>registreadecalage</a:t>
            </a:r>
            <a:r>
              <a:rPr lang="fr-CA" sz="900" dirty="0">
                <a:latin typeface="Courier New"/>
                <a:ea typeface="Times New Roman"/>
                <a:cs typeface="Times New Roman"/>
              </a:rPr>
              <a:t> </a:t>
            </a:r>
            <a:r>
              <a:rPr lang="fr-CA" sz="900" dirty="0" err="1">
                <a:latin typeface="Courier New"/>
                <a:ea typeface="Times New Roman"/>
                <a:cs typeface="Times New Roman"/>
              </a:rPr>
              <a:t>is</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err="1">
                <a:latin typeface="Courier New"/>
                <a:ea typeface="Times New Roman"/>
                <a:cs typeface="Times New Roman"/>
              </a:rPr>
              <a:t>begin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process</a:t>
            </a:r>
            <a:r>
              <a:rPr lang="fr-CA" sz="900" dirty="0">
                <a:latin typeface="Courier New"/>
                <a:ea typeface="Times New Roman"/>
                <a:cs typeface="Times New Roman"/>
              </a:rPr>
              <a:t> (CLK, reset)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variable </a:t>
            </a:r>
            <a:r>
              <a:rPr lang="fr-CA" sz="900" dirty="0" err="1">
                <a:latin typeface="Courier New"/>
                <a:ea typeface="Times New Roman"/>
                <a:cs typeface="Times New Roman"/>
              </a:rPr>
              <a:t>Qinterne</a:t>
            </a:r>
            <a:r>
              <a:rPr lang="fr-CA" sz="900" dirty="0">
                <a:latin typeface="Courier New"/>
                <a:ea typeface="Times New Roman"/>
                <a:cs typeface="Times New Roman"/>
              </a:rPr>
              <a:t> : STD_LOGIC_VECTOR(W - 1 </a:t>
            </a:r>
            <a:r>
              <a:rPr lang="fr-CA" sz="900" dirty="0" err="1">
                <a:latin typeface="Courier New"/>
                <a:ea typeface="Times New Roman"/>
                <a:cs typeface="Times New Roman"/>
              </a:rPr>
              <a:t>downto</a:t>
            </a:r>
            <a:r>
              <a:rPr lang="fr-CA" sz="900" dirty="0">
                <a:latin typeface="Courier New"/>
                <a:ea typeface="Times New Roman"/>
                <a:cs typeface="Times New Roman"/>
              </a:rPr>
              <a:t> 0);</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begin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if reset='0' </a:t>
            </a:r>
            <a:r>
              <a:rPr lang="fr-CA" sz="900" dirty="0" err="1">
                <a:latin typeface="Courier New"/>
                <a:ea typeface="Times New Roman"/>
                <a:cs typeface="Times New Roman"/>
              </a:rPr>
              <a:t>then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a:t>
            </a:r>
            <a:r>
              <a:rPr lang="fr-CA" sz="900" dirty="0" err="1">
                <a:latin typeface="Courier New"/>
                <a:ea typeface="Times New Roman"/>
                <a:cs typeface="Times New Roman"/>
              </a:rPr>
              <a:t>others</a:t>
            </a:r>
            <a:r>
              <a:rPr lang="fr-CA" sz="900" dirty="0">
                <a:latin typeface="Courier New"/>
                <a:ea typeface="Times New Roman"/>
                <a:cs typeface="Times New Roman"/>
              </a:rPr>
              <a:t> =&gt; '0');</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Q &lt;= (</a:t>
            </a:r>
            <a:r>
              <a:rPr lang="fr-CA" sz="900" dirty="0" err="1">
                <a:latin typeface="Courier New"/>
                <a:ea typeface="Times New Roman"/>
                <a:cs typeface="Times New Roman"/>
              </a:rPr>
              <a:t>others</a:t>
            </a:r>
            <a:r>
              <a:rPr lang="fr-CA" sz="900" dirty="0">
                <a:latin typeface="Courier New"/>
                <a:ea typeface="Times New Roman"/>
                <a:cs typeface="Times New Roman"/>
              </a:rPr>
              <a:t> =&gt; '0');</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elsif</a:t>
            </a:r>
            <a:r>
              <a:rPr lang="fr-CA" sz="900" dirty="0">
                <a:latin typeface="Courier New"/>
                <a:ea typeface="Times New Roman"/>
                <a:cs typeface="Times New Roman"/>
              </a:rPr>
              <a:t> CLK='1' and </a:t>
            </a:r>
            <a:r>
              <a:rPr lang="fr-CA" sz="900" dirty="0" err="1">
                <a:latin typeface="Courier New"/>
                <a:ea typeface="Times New Roman"/>
                <a:cs typeface="Times New Roman"/>
              </a:rPr>
              <a:t>CLK'event</a:t>
            </a:r>
            <a:r>
              <a:rPr lang="fr-CA" sz="900" dirty="0">
                <a:latin typeface="Courier New"/>
                <a:ea typeface="Times New Roman"/>
                <a:cs typeface="Times New Roman"/>
              </a:rPr>
              <a:t> </a:t>
            </a:r>
            <a:r>
              <a:rPr lang="fr-CA" sz="900" dirty="0" err="1">
                <a:latin typeface="Courier New"/>
                <a:ea typeface="Times New Roman"/>
                <a:cs typeface="Times New Roman"/>
              </a:rPr>
              <a:t>then</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case mode </a:t>
            </a:r>
            <a:r>
              <a:rPr lang="fr-CA" sz="900" dirty="0" err="1">
                <a:latin typeface="Courier New"/>
                <a:ea typeface="Times New Roman"/>
                <a:cs typeface="Times New Roman"/>
              </a:rPr>
              <a:t>is</a:t>
            </a:r>
            <a:endParaRPr lang="fr-CA" sz="9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when</a:t>
            </a:r>
            <a:r>
              <a:rPr lang="fr-CA" sz="900" dirty="0">
                <a:latin typeface="Courier New"/>
                <a:ea typeface="Times New Roman"/>
                <a:cs typeface="Times New Roman"/>
              </a:rPr>
              <a:t> "00" =&gt; -- garde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a:t>
            </a:r>
            <a:r>
              <a:rPr lang="fr-CA" sz="900" dirty="0" err="1">
                <a:latin typeface="Courier New"/>
                <a:ea typeface="Times New Roman"/>
                <a:cs typeface="Times New Roman"/>
              </a:rPr>
              <a:t>Qinterne</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when</a:t>
            </a:r>
            <a:r>
              <a:rPr lang="fr-CA" sz="900" dirty="0">
                <a:latin typeface="Courier New"/>
                <a:ea typeface="Times New Roman"/>
                <a:cs typeface="Times New Roman"/>
              </a:rPr>
              <a:t> "01" =&gt; -- charge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D;</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when</a:t>
            </a:r>
            <a:r>
              <a:rPr lang="fr-CA" sz="900" dirty="0">
                <a:latin typeface="Courier New"/>
                <a:ea typeface="Times New Roman"/>
                <a:cs typeface="Times New Roman"/>
              </a:rPr>
              <a:t> "10" =&gt; -- </a:t>
            </a:r>
            <a:r>
              <a:rPr lang="fr-CA" sz="900" dirty="0" err="1">
                <a:latin typeface="Courier New"/>
                <a:ea typeface="Times New Roman"/>
                <a:cs typeface="Times New Roman"/>
              </a:rPr>
              <a:t>decale</a:t>
            </a:r>
            <a:r>
              <a:rPr lang="fr-CA" sz="900" dirty="0">
                <a:latin typeface="Courier New"/>
                <a:ea typeface="Times New Roman"/>
                <a:cs typeface="Times New Roman"/>
              </a:rPr>
              <a:t> gauche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a:t>
            </a:r>
            <a:r>
              <a:rPr lang="fr-CA" sz="900" dirty="0" err="1">
                <a:latin typeface="Courier New"/>
                <a:ea typeface="Times New Roman"/>
                <a:cs typeface="Times New Roman"/>
              </a:rPr>
              <a:t>Qinterne</a:t>
            </a:r>
            <a:r>
              <a:rPr lang="fr-CA" sz="900" dirty="0">
                <a:latin typeface="Courier New"/>
                <a:ea typeface="Times New Roman"/>
                <a:cs typeface="Times New Roman"/>
              </a:rPr>
              <a:t>(W - 2 </a:t>
            </a:r>
            <a:r>
              <a:rPr lang="fr-CA" sz="900" dirty="0" err="1">
                <a:latin typeface="Courier New"/>
                <a:ea typeface="Times New Roman"/>
                <a:cs typeface="Times New Roman"/>
              </a:rPr>
              <a:t>downto</a:t>
            </a:r>
            <a:r>
              <a:rPr lang="fr-CA" sz="900" dirty="0">
                <a:latin typeface="Courier New"/>
                <a:ea typeface="Times New Roman"/>
                <a:cs typeface="Times New Roman"/>
              </a:rPr>
              <a:t> 0) &amp; </a:t>
            </a:r>
            <a:r>
              <a:rPr lang="fr-CA" sz="900" dirty="0" err="1">
                <a:latin typeface="Courier New"/>
                <a:ea typeface="Times New Roman"/>
                <a:cs typeface="Times New Roman"/>
              </a:rPr>
              <a:t>entreeSerie</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when</a:t>
            </a:r>
            <a:r>
              <a:rPr lang="fr-CA" sz="900" dirty="0">
                <a:latin typeface="Courier New"/>
                <a:ea typeface="Times New Roman"/>
                <a:cs typeface="Times New Roman"/>
              </a:rPr>
              <a:t> "11" =&gt; -- </a:t>
            </a:r>
            <a:r>
              <a:rPr lang="fr-CA" sz="900" dirty="0" err="1">
                <a:latin typeface="Courier New"/>
                <a:ea typeface="Times New Roman"/>
                <a:cs typeface="Times New Roman"/>
              </a:rPr>
              <a:t>decale</a:t>
            </a:r>
            <a:r>
              <a:rPr lang="fr-CA" sz="900" dirty="0">
                <a:latin typeface="Courier New"/>
                <a:ea typeface="Times New Roman"/>
                <a:cs typeface="Times New Roman"/>
              </a:rPr>
              <a:t> droite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a:t>
            </a:r>
            <a:r>
              <a:rPr lang="fr-CA" sz="900" dirty="0" err="1">
                <a:latin typeface="Courier New"/>
                <a:ea typeface="Times New Roman"/>
                <a:cs typeface="Times New Roman"/>
              </a:rPr>
              <a:t>entreeSerie</a:t>
            </a:r>
            <a:r>
              <a:rPr lang="fr-CA" sz="900" dirty="0">
                <a:latin typeface="Courier New"/>
                <a:ea typeface="Times New Roman"/>
                <a:cs typeface="Times New Roman"/>
              </a:rPr>
              <a:t> &amp; </a:t>
            </a:r>
            <a:r>
              <a:rPr lang="fr-CA" sz="900" dirty="0" err="1">
                <a:latin typeface="Courier New"/>
                <a:ea typeface="Times New Roman"/>
                <a:cs typeface="Times New Roman"/>
              </a:rPr>
              <a:t>Qinterne</a:t>
            </a:r>
            <a:r>
              <a:rPr lang="fr-CA" sz="900" dirty="0">
                <a:latin typeface="Courier New"/>
                <a:ea typeface="Times New Roman"/>
                <a:cs typeface="Times New Roman"/>
              </a:rPr>
              <a:t>(W - 1 </a:t>
            </a:r>
            <a:r>
              <a:rPr lang="fr-CA" sz="900" dirty="0" err="1">
                <a:latin typeface="Courier New"/>
                <a:ea typeface="Times New Roman"/>
                <a:cs typeface="Times New Roman"/>
              </a:rPr>
              <a:t>downto</a:t>
            </a:r>
            <a:r>
              <a:rPr lang="fr-CA" sz="900" dirty="0">
                <a:latin typeface="Courier New"/>
                <a:ea typeface="Times New Roman"/>
                <a:cs typeface="Times New Roman"/>
              </a:rPr>
              <a:t> 1);</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when</a:t>
            </a:r>
            <a:r>
              <a:rPr lang="fr-CA" sz="900" dirty="0">
                <a:latin typeface="Courier New"/>
                <a:ea typeface="Times New Roman"/>
                <a:cs typeface="Times New Roman"/>
              </a:rPr>
              <a:t> </a:t>
            </a:r>
            <a:r>
              <a:rPr lang="fr-CA" sz="900" dirty="0" err="1">
                <a:latin typeface="Courier New"/>
                <a:ea typeface="Times New Roman"/>
                <a:cs typeface="Times New Roman"/>
              </a:rPr>
              <a:t>others</a:t>
            </a:r>
            <a:r>
              <a:rPr lang="fr-CA" sz="900" dirty="0">
                <a:latin typeface="Courier New"/>
                <a:ea typeface="Times New Roman"/>
                <a:cs typeface="Times New Roman"/>
              </a:rPr>
              <a:t> =&gt;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a:t>
            </a:r>
            <a:r>
              <a:rPr lang="fr-CA" sz="900" dirty="0" err="1">
                <a:latin typeface="Courier New"/>
                <a:ea typeface="Times New Roman"/>
                <a:cs typeface="Times New Roman"/>
              </a:rPr>
              <a:t>Qinterne</a:t>
            </a:r>
            <a:r>
              <a:rPr lang="fr-CA" sz="900" dirty="0">
                <a:latin typeface="Courier New"/>
                <a:ea typeface="Times New Roman"/>
                <a:cs typeface="Times New Roman"/>
              </a:rPr>
              <a:t> := </a:t>
            </a:r>
            <a:r>
              <a:rPr lang="fr-CA" sz="900" dirty="0" err="1">
                <a:latin typeface="Courier New"/>
                <a:ea typeface="Times New Roman"/>
                <a:cs typeface="Times New Roman"/>
              </a:rPr>
              <a:t>Qinterne</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end case;</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Q &lt;= </a:t>
            </a:r>
            <a:r>
              <a:rPr lang="fr-CA" sz="900" dirty="0" err="1">
                <a:latin typeface="Courier New"/>
                <a:ea typeface="Times New Roman"/>
                <a:cs typeface="Times New Roman"/>
              </a:rPr>
              <a:t>Qinterne</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	end </a:t>
            </a:r>
            <a:r>
              <a:rPr lang="fr-CA" sz="900" dirty="0" err="1">
                <a:latin typeface="Courier New"/>
                <a:ea typeface="Times New Roman"/>
                <a:cs typeface="Times New Roman"/>
              </a:rPr>
              <a:t>process</a:t>
            </a:r>
            <a:r>
              <a:rPr lang="fr-CA" sz="9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900" dirty="0">
                <a:latin typeface="Courier New"/>
                <a:ea typeface="Times New Roman"/>
                <a:cs typeface="Times New Roman"/>
              </a:rPr>
              <a:t>end </a:t>
            </a:r>
            <a:r>
              <a:rPr lang="fr-CA" sz="900" dirty="0" err="1">
                <a:latin typeface="Courier New"/>
                <a:ea typeface="Times New Roman"/>
                <a:cs typeface="Times New Roman"/>
              </a:rPr>
              <a:t>arch</a:t>
            </a:r>
            <a:r>
              <a:rPr lang="fr-CA" sz="900" dirty="0">
                <a:latin typeface="Courier New"/>
                <a:ea typeface="Times New Roman"/>
                <a:cs typeface="Times New Roman"/>
              </a:rPr>
              <a:t>;</a:t>
            </a:r>
          </a:p>
        </p:txBody>
      </p:sp>
      <p:pic>
        <p:nvPicPr>
          <p:cNvPr id="8" name="Image 6" descr="registre4bitsDecalage.wmf"/>
          <p:cNvPicPr>
            <a:picLocks noChangeAspect="1" noChangeArrowheads="1"/>
          </p:cNvPicPr>
          <p:nvPr/>
        </p:nvPicPr>
        <p:blipFill>
          <a:blip r:embed="rId2" cstate="print"/>
          <a:srcRect/>
          <a:stretch>
            <a:fillRect/>
          </a:stretch>
        </p:blipFill>
        <p:spPr bwMode="auto">
          <a:xfrm>
            <a:off x="6363462" y="1309687"/>
            <a:ext cx="3771138" cy="5470017"/>
          </a:xfrm>
          <a:prstGeom prst="rect">
            <a:avLst/>
          </a:prstGeom>
          <a:solidFill>
            <a:schemeClr val="bg1"/>
          </a:solidFill>
          <a:ln w="9525">
            <a:noFill/>
            <a:miter lim="800000"/>
            <a:headEnd/>
            <a:tailEnd/>
          </a:ln>
        </p:spPr>
      </p:pic>
    </p:spTree>
    <p:extLst>
      <p:ext uri="{BB962C8B-B14F-4D97-AF65-F5344CB8AC3E}">
        <p14:creationId xmlns:p14="http://schemas.microsoft.com/office/powerpoint/2010/main" val="3127105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re 1"/>
          <p:cNvSpPr>
            <a:spLocks noGrp="1"/>
          </p:cNvSpPr>
          <p:nvPr>
            <p:ph type="title"/>
          </p:nvPr>
        </p:nvSpPr>
        <p:spPr/>
        <p:txBody>
          <a:bodyPr/>
          <a:lstStyle/>
          <a:p>
            <a:r>
              <a:rPr lang="fr-CA" dirty="0"/>
              <a:t>Composante de chemins des données </a:t>
            </a:r>
            <a:r>
              <a:rPr lang="fr-CA" dirty="0" smtClean="0"/>
              <a:t>#5: compteurs</a:t>
            </a:r>
          </a:p>
        </p:txBody>
      </p:sp>
      <p:sp>
        <p:nvSpPr>
          <p:cNvPr id="68611" name="Espace réservé du contenu 2"/>
          <p:cNvSpPr>
            <a:spLocks noGrp="1"/>
          </p:cNvSpPr>
          <p:nvPr>
            <p:ph sz="half" idx="1"/>
          </p:nvPr>
        </p:nvSpPr>
        <p:spPr/>
        <p:txBody>
          <a:bodyPr/>
          <a:lstStyle/>
          <a:p>
            <a:pPr eaLnBrk="1" hangingPunct="1"/>
            <a:r>
              <a:rPr lang="fr-CA" dirty="0" smtClean="0"/>
              <a:t>Un compteur compte le nombre d’occurrences d’un événement.</a:t>
            </a:r>
          </a:p>
          <a:p>
            <a:pPr eaLnBrk="1" hangingPunct="1"/>
            <a:r>
              <a:rPr lang="fr-CA" dirty="0" smtClean="0"/>
              <a:t>Un compteur est habituellement composé d’un registre couplé à un circuit combinatoire qui calcule la prochaine valeur du compte en fonction de sa valeur présente.</a:t>
            </a:r>
          </a:p>
          <a:p>
            <a:r>
              <a:rPr lang="fr-CA" dirty="0"/>
              <a:t>En plus de la séquence suivie, les compteurs peuvent être caractérisés par :</a:t>
            </a:r>
          </a:p>
          <a:p>
            <a:pPr lvl="1"/>
            <a:r>
              <a:rPr lang="fr-CA" dirty="0"/>
              <a:t>La valeur de réinitialisation (souvent 0).</a:t>
            </a:r>
          </a:p>
          <a:p>
            <a:pPr lvl="1"/>
            <a:r>
              <a:rPr lang="fr-CA" dirty="0"/>
              <a:t>La direction du compte (le haut, le bas ou les deux</a:t>
            </a:r>
            <a:r>
              <a:rPr lang="fr-CA" dirty="0" smtClean="0"/>
              <a:t>).</a:t>
            </a:r>
          </a:p>
          <a:p>
            <a:pPr lvl="1"/>
            <a:r>
              <a:rPr lang="fr-CA" dirty="0" smtClean="0"/>
              <a:t>L’incrément du compte.</a:t>
            </a:r>
            <a:endParaRPr lang="fr-CA" dirty="0"/>
          </a:p>
          <a:p>
            <a:pPr lvl="1"/>
            <a:r>
              <a:rPr lang="fr-CA" dirty="0"/>
              <a:t>Le chargement parallèle d’une valeur de compte.</a:t>
            </a:r>
          </a:p>
          <a:p>
            <a:pPr lvl="1"/>
            <a:r>
              <a:rPr lang="fr-CA" dirty="0"/>
              <a:t>Une entrée ou une sortie sérielle</a:t>
            </a:r>
            <a:r>
              <a:rPr lang="fr-CA" dirty="0" smtClean="0"/>
              <a:t>.</a:t>
            </a:r>
            <a:endParaRPr lang="fr-CA" dirty="0"/>
          </a:p>
        </p:txBody>
      </p:sp>
      <p:sp>
        <p:nvSpPr>
          <p:cNvPr id="2" name="Espace réservé du contenu 1"/>
          <p:cNvSpPr>
            <a:spLocks noGrp="1"/>
          </p:cNvSpPr>
          <p:nvPr>
            <p:ph sz="half" idx="2"/>
          </p:nvPr>
        </p:nvSpPr>
        <p:spPr/>
        <p:txBody>
          <a:bodyPr/>
          <a:lstStyle/>
          <a:p>
            <a:r>
              <a:rPr lang="fr-CA" dirty="0" smtClean="0"/>
              <a:t>Quelques types </a:t>
            </a:r>
            <a:r>
              <a:rPr lang="fr-CA" dirty="0"/>
              <a:t>de compteurs:</a:t>
            </a:r>
          </a:p>
          <a:p>
            <a:pPr lvl="1"/>
            <a:r>
              <a:rPr lang="fr-CA" u="sng" dirty="0"/>
              <a:t>Compteur binaire</a:t>
            </a:r>
            <a:r>
              <a:rPr lang="fr-CA" dirty="0"/>
              <a:t>. Progression monotone : 000, 001, 010, 011, …, 101, 110, 111, 000, 001, etc. Un compteur binaire à </a:t>
            </a:r>
            <a:r>
              <a:rPr lang="fr-CA" i="1" dirty="0"/>
              <a:t>n</a:t>
            </a:r>
            <a:r>
              <a:rPr lang="fr-CA" dirty="0"/>
              <a:t> bits a 2</a:t>
            </a:r>
            <a:r>
              <a:rPr lang="fr-CA" i="1" baseline="30000" dirty="0"/>
              <a:t>n</a:t>
            </a:r>
            <a:r>
              <a:rPr lang="fr-CA" dirty="0"/>
              <a:t> états différents.</a:t>
            </a:r>
          </a:p>
          <a:p>
            <a:pPr lvl="1"/>
            <a:r>
              <a:rPr lang="fr-CA" u="sng" dirty="0"/>
              <a:t>Compteur modulo-</a:t>
            </a:r>
            <a:r>
              <a:rPr lang="fr-CA" i="1" u="sng" dirty="0"/>
              <a:t>n</a:t>
            </a:r>
            <a:r>
              <a:rPr lang="fr-CA" dirty="0"/>
              <a:t>. Ce compteur est réinitialisé à zéro dès qu’une valeur spécifiée est atteinte. Cas particulier: compteur BCD: 0000, 0001, … 1000, 1001, 0000, …;</a:t>
            </a:r>
          </a:p>
          <a:p>
            <a:pPr lvl="1"/>
            <a:r>
              <a:rPr lang="fr-CA" u="sng" dirty="0"/>
              <a:t>Compteur à anneau</a:t>
            </a:r>
            <a:r>
              <a:rPr lang="fr-CA" dirty="0"/>
              <a:t>. 0001, 0010, 0100, 1000, 0001, 0010, etc. Peut entrer dans une séquence d’états interdits si une erreur se produit.</a:t>
            </a:r>
          </a:p>
          <a:p>
            <a:pPr lvl="1"/>
            <a:r>
              <a:rPr lang="fr-CA" u="sng" dirty="0"/>
              <a:t>Compteur Johnson</a:t>
            </a:r>
            <a:r>
              <a:rPr lang="fr-CA" dirty="0"/>
              <a:t>. 0000, 0001, 0011, 0111, 1111, 1110, 1100, 1000, 0000, 0001, …</a:t>
            </a:r>
          </a:p>
          <a:p>
            <a:pPr lvl="1"/>
            <a:r>
              <a:rPr lang="fr-CA" u="sng" dirty="0"/>
              <a:t>Compteur à séquence arbitraire</a:t>
            </a:r>
            <a:r>
              <a:rPr lang="fr-CA" dirty="0"/>
              <a:t>. L’utilisateur détermine la séquence, comme par exemple 0, 3, 1, 4, 2, 6, 0, 3, 1, etc</a:t>
            </a:r>
            <a:r>
              <a:rPr lang="fr-CA" dirty="0" smtClean="0"/>
              <a:t>.</a:t>
            </a:r>
            <a:endParaRPr lang="fr-CA" dirty="0"/>
          </a:p>
        </p:txBody>
      </p:sp>
      <p:sp>
        <p:nvSpPr>
          <p:cNvPr id="4" name="Espace réservé du numéro de diapositive 3"/>
          <p:cNvSpPr>
            <a:spLocks noGrp="1"/>
          </p:cNvSpPr>
          <p:nvPr>
            <p:ph type="sldNum" sz="quarter" idx="10"/>
          </p:nvPr>
        </p:nvSpPr>
        <p:spPr/>
        <p:txBody>
          <a:bodyPr/>
          <a:lstStyle/>
          <a:p>
            <a:pPr>
              <a:defRPr/>
            </a:pPr>
            <a:fld id="{FCEEB2F3-F4FA-475F-8700-11E40545DC7F}" type="slidenum">
              <a:rPr lang="fr-CA"/>
              <a:pPr>
                <a:defRPr/>
              </a:pPr>
              <a:t>13</a:t>
            </a:fld>
            <a:endParaRPr lang="fr-CA"/>
          </a:p>
        </p:txBody>
      </p:sp>
    </p:spTree>
    <p:extLst>
      <p:ext uri="{BB962C8B-B14F-4D97-AF65-F5344CB8AC3E}">
        <p14:creationId xmlns:p14="http://schemas.microsoft.com/office/powerpoint/2010/main" val="24453540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re 1"/>
          <p:cNvSpPr>
            <a:spLocks noGrp="1"/>
          </p:cNvSpPr>
          <p:nvPr>
            <p:ph type="title"/>
          </p:nvPr>
        </p:nvSpPr>
        <p:spPr/>
        <p:txBody>
          <a:bodyPr/>
          <a:lstStyle/>
          <a:p>
            <a:r>
              <a:rPr lang="fr-CA" dirty="0"/>
              <a:t>Composante de chemins des données #5: compteurs</a:t>
            </a:r>
            <a:endParaRPr lang="fr-CA" dirty="0" smtClean="0"/>
          </a:p>
        </p:txBody>
      </p:sp>
      <p:sp>
        <p:nvSpPr>
          <p:cNvPr id="3" name="Espace réservé du numéro de diapositive 2"/>
          <p:cNvSpPr>
            <a:spLocks noGrp="1"/>
          </p:cNvSpPr>
          <p:nvPr>
            <p:ph type="sldNum" sz="quarter" idx="10"/>
          </p:nvPr>
        </p:nvSpPr>
        <p:spPr/>
        <p:txBody>
          <a:bodyPr/>
          <a:lstStyle/>
          <a:p>
            <a:pPr>
              <a:defRPr/>
            </a:pPr>
            <a:fld id="{F75A94A9-EC0B-40A2-9612-7FC3C763528D}" type="slidenum">
              <a:rPr lang="fr-CA"/>
              <a:pPr>
                <a:defRPr/>
              </a:pPr>
              <a:t>14</a:t>
            </a:fld>
            <a:endParaRPr lang="fr-CA"/>
          </a:p>
        </p:txBody>
      </p:sp>
      <p:sp>
        <p:nvSpPr>
          <p:cNvPr id="7" name="ZoneTexte 6"/>
          <p:cNvSpPr txBox="1"/>
          <p:nvPr/>
        </p:nvSpPr>
        <p:spPr>
          <a:xfrm>
            <a:off x="228600" y="1211788"/>
            <a:ext cx="5715000" cy="5478423"/>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library </a:t>
            </a:r>
            <a:r>
              <a:rPr lang="en-US" sz="1000" dirty="0">
                <a:latin typeface="Courier New"/>
                <a:ea typeface="Times New Roman"/>
                <a:cs typeface="Times New Roman"/>
              </a:rPr>
              <a:t>IEEE;</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IEEE.STD_LOGIC_1164.all;</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a:t>
            </a:r>
            <a:r>
              <a:rPr lang="en-US" sz="1000" dirty="0" err="1">
                <a:latin typeface="Courier New"/>
                <a:ea typeface="Times New Roman"/>
                <a:cs typeface="Times New Roman"/>
              </a:rPr>
              <a:t>IEEE.numeric_std.all</a:t>
            </a:r>
            <a:r>
              <a:rPr lang="en-US" sz="10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000" dirty="0" err="1">
                <a:latin typeface="Courier New"/>
                <a:ea typeface="Times New Roman"/>
                <a:cs typeface="Times New Roman"/>
              </a:rPr>
              <a:t>entity</a:t>
            </a:r>
            <a:r>
              <a:rPr lang="fr-CA" sz="1000" dirty="0">
                <a:latin typeface="Courier New"/>
                <a:ea typeface="Times New Roman"/>
                <a:cs typeface="Times New Roman"/>
              </a:rPr>
              <a:t> </a:t>
            </a:r>
            <a:r>
              <a:rPr lang="fr-CA" sz="1000" dirty="0" err="1">
                <a:latin typeface="Courier New"/>
                <a:ea typeface="Times New Roman"/>
                <a:cs typeface="Times New Roman"/>
              </a:rPr>
              <a:t>compteurSynchrone</a:t>
            </a:r>
            <a:r>
              <a:rPr lang="fr-CA" sz="1000" dirty="0">
                <a:latin typeface="Courier New"/>
                <a:ea typeface="Times New Roman"/>
                <a:cs typeface="Times New Roman"/>
              </a:rPr>
              <a:t> </a:t>
            </a:r>
            <a:r>
              <a:rPr lang="fr-CA" sz="1000" dirty="0" err="1">
                <a:latin typeface="Courier New"/>
                <a:ea typeface="Times New Roman"/>
                <a:cs typeface="Times New Roman"/>
              </a:rPr>
              <a:t>is</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r>
              <a:rPr lang="fr-CA" sz="1000" dirty="0" err="1">
                <a:latin typeface="Courier New"/>
                <a:ea typeface="Times New Roman"/>
                <a:cs typeface="Times New Roman"/>
              </a:rPr>
              <a:t>generic</a:t>
            </a:r>
            <a:r>
              <a:rPr lang="fr-CA" sz="10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W : </a:t>
            </a:r>
            <a:r>
              <a:rPr lang="fr-CA" sz="1000" dirty="0" err="1">
                <a:latin typeface="Courier New"/>
                <a:ea typeface="Times New Roman"/>
                <a:cs typeface="Times New Roman"/>
              </a:rPr>
              <a:t>integer</a:t>
            </a:r>
            <a:r>
              <a:rPr lang="fr-CA" sz="1000" dirty="0">
                <a:latin typeface="Courier New"/>
                <a:ea typeface="Times New Roman"/>
                <a:cs typeface="Times New Roman"/>
              </a:rPr>
              <a:t> := 4 -- nombre de bits du compteur</a:t>
            </a:r>
          </a:p>
          <a:p>
            <a:pPr marL="0" marR="0" algn="just">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port(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reset : in STD_LOGIC;</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CLK : in STD_LOGIC;</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mode : in unsigned(1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D : in unsigned(W - 1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Q : out unsigned(W - 1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t>
            </a:r>
            <a:r>
              <a:rPr lang="en-US" sz="1000" dirty="0" err="1">
                <a:latin typeface="Courier New"/>
                <a:ea typeface="Times New Roman"/>
                <a:cs typeface="Times New Roman"/>
              </a:rPr>
              <a:t>compteurSynchrone</a:t>
            </a:r>
            <a:r>
              <a:rPr lang="en-US" sz="10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architecture </a:t>
            </a:r>
            <a:r>
              <a:rPr lang="en-US" sz="1000" dirty="0" err="1">
                <a:latin typeface="Courier New"/>
                <a:ea typeface="Times New Roman"/>
                <a:cs typeface="Times New Roman"/>
              </a:rPr>
              <a:t>comportementale</a:t>
            </a:r>
            <a:r>
              <a:rPr lang="en-US" sz="1000" dirty="0">
                <a:latin typeface="Courier New"/>
                <a:ea typeface="Times New Roman"/>
                <a:cs typeface="Times New Roman"/>
              </a:rPr>
              <a:t> of </a:t>
            </a:r>
            <a:r>
              <a:rPr lang="en-US" sz="1000" dirty="0" err="1">
                <a:latin typeface="Courier New"/>
                <a:ea typeface="Times New Roman"/>
                <a:cs typeface="Times New Roman"/>
              </a:rPr>
              <a:t>compteurSynchrone</a:t>
            </a:r>
            <a:r>
              <a:rPr lang="en-US" sz="1000" dirty="0">
                <a:latin typeface="Courier New"/>
                <a:ea typeface="Times New Roman"/>
                <a:cs typeface="Times New Roman"/>
              </a:rPr>
              <a:t> is</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begin</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process (CLK, reset)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variable </a:t>
            </a:r>
            <a:r>
              <a:rPr lang="en-US" sz="1000" dirty="0" err="1">
                <a:latin typeface="Courier New"/>
                <a:ea typeface="Times New Roman"/>
                <a:cs typeface="Times New Roman"/>
              </a:rPr>
              <a:t>Qinterne</a:t>
            </a:r>
            <a:r>
              <a:rPr lang="en-US" sz="1000" dirty="0">
                <a:latin typeface="Courier New"/>
                <a:ea typeface="Times New Roman"/>
                <a:cs typeface="Times New Roman"/>
              </a:rPr>
              <a:t> : unsigned(W - 1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begin</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if reset='0' then</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r>
              <a:rPr lang="en-US" sz="1000" dirty="0" err="1">
                <a:latin typeface="Courier New"/>
                <a:ea typeface="Times New Roman"/>
                <a:cs typeface="Times New Roman"/>
              </a:rPr>
              <a:t>Qinterne</a:t>
            </a:r>
            <a:r>
              <a:rPr lang="en-US" sz="1000" dirty="0">
                <a:latin typeface="Courier New"/>
                <a:ea typeface="Times New Roman"/>
                <a:cs typeface="Times New Roman"/>
              </a:rPr>
              <a:t> := (others =&gt; '0');</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r>
              <a:rPr lang="en-US" sz="1000" dirty="0" err="1">
                <a:latin typeface="Courier New"/>
                <a:ea typeface="Times New Roman"/>
                <a:cs typeface="Times New Roman"/>
              </a:rPr>
              <a:t>elsif</a:t>
            </a:r>
            <a:r>
              <a:rPr lang="en-US" sz="1000" dirty="0">
                <a:latin typeface="Courier New"/>
                <a:ea typeface="Times New Roman"/>
                <a:cs typeface="Times New Roman"/>
              </a:rPr>
              <a:t> CLK='1' and </a:t>
            </a:r>
            <a:r>
              <a:rPr lang="en-US" sz="1000" dirty="0" err="1">
                <a:latin typeface="Courier New"/>
                <a:ea typeface="Times New Roman"/>
                <a:cs typeface="Times New Roman"/>
              </a:rPr>
              <a:t>CLK'event</a:t>
            </a:r>
            <a:r>
              <a:rPr lang="en-US" sz="1000" dirty="0">
                <a:latin typeface="Courier New"/>
                <a:ea typeface="Times New Roman"/>
                <a:cs typeface="Times New Roman"/>
              </a:rPr>
              <a:t> then</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case mode is</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"01" =&gt; </a:t>
            </a:r>
            <a:r>
              <a:rPr lang="en-US" sz="1000" dirty="0" err="1">
                <a:latin typeface="Courier New"/>
                <a:ea typeface="Times New Roman"/>
                <a:cs typeface="Times New Roman"/>
              </a:rPr>
              <a:t>Qinterne</a:t>
            </a:r>
            <a:r>
              <a:rPr lang="en-US" sz="1000" dirty="0">
                <a:latin typeface="Courier New"/>
                <a:ea typeface="Times New Roman"/>
                <a:cs typeface="Times New Roman"/>
              </a:rPr>
              <a:t> := </a:t>
            </a:r>
            <a:r>
              <a:rPr lang="en-US" sz="1000" dirty="0" err="1">
                <a:latin typeface="Courier New"/>
                <a:ea typeface="Times New Roman"/>
                <a:cs typeface="Times New Roman"/>
              </a:rPr>
              <a:t>Qinterne</a:t>
            </a:r>
            <a:r>
              <a:rPr lang="en-US" sz="1000" dirty="0">
                <a:latin typeface="Courier New"/>
                <a:ea typeface="Times New Roman"/>
                <a:cs typeface="Times New Roman"/>
              </a:rPr>
              <a:t> + 1;</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"10" =&gt; </a:t>
            </a:r>
            <a:r>
              <a:rPr lang="en-US" sz="1000" dirty="0" err="1">
                <a:latin typeface="Courier New"/>
                <a:ea typeface="Times New Roman"/>
                <a:cs typeface="Times New Roman"/>
              </a:rPr>
              <a:t>Qinterne</a:t>
            </a:r>
            <a:r>
              <a:rPr lang="en-US" sz="1000" dirty="0">
                <a:latin typeface="Courier New"/>
                <a:ea typeface="Times New Roman"/>
                <a:cs typeface="Times New Roman"/>
              </a:rPr>
              <a:t> := </a:t>
            </a:r>
            <a:r>
              <a:rPr lang="en-US" sz="1000" dirty="0" err="1">
                <a:latin typeface="Courier New"/>
                <a:ea typeface="Times New Roman"/>
                <a:cs typeface="Times New Roman"/>
              </a:rPr>
              <a:t>Qinterne</a:t>
            </a:r>
            <a:r>
              <a:rPr lang="en-US" sz="1000" dirty="0">
                <a:latin typeface="Courier New"/>
                <a:ea typeface="Times New Roman"/>
                <a:cs typeface="Times New Roman"/>
              </a:rPr>
              <a:t> - 1;</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"11" =&gt; </a:t>
            </a:r>
            <a:r>
              <a:rPr lang="en-US" sz="1000" dirty="0" err="1">
                <a:latin typeface="Courier New"/>
                <a:ea typeface="Times New Roman"/>
                <a:cs typeface="Times New Roman"/>
              </a:rPr>
              <a:t>Qinterne</a:t>
            </a:r>
            <a:r>
              <a:rPr lang="en-US" sz="1000" dirty="0">
                <a:latin typeface="Courier New"/>
                <a:ea typeface="Times New Roman"/>
                <a:cs typeface="Times New Roman"/>
              </a:rPr>
              <a:t> := D;</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others =&gt; </a:t>
            </a:r>
            <a:r>
              <a:rPr lang="en-US" sz="1000" dirty="0" err="1">
                <a:latin typeface="Courier New"/>
                <a:ea typeface="Times New Roman"/>
                <a:cs typeface="Times New Roman"/>
              </a:rPr>
              <a:t>Qinterne</a:t>
            </a:r>
            <a:r>
              <a:rPr lang="en-US" sz="1000" dirty="0">
                <a:latin typeface="Courier New"/>
                <a:ea typeface="Times New Roman"/>
                <a:cs typeface="Times New Roman"/>
              </a:rPr>
              <a:t> := </a:t>
            </a:r>
            <a:r>
              <a:rPr lang="en-US" sz="1000" dirty="0" err="1">
                <a:latin typeface="Courier New"/>
                <a:ea typeface="Times New Roman"/>
                <a:cs typeface="Times New Roman"/>
              </a:rPr>
              <a:t>Qinterne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case;</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if;</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Q &lt;= </a:t>
            </a:r>
            <a:r>
              <a:rPr lang="en-US" sz="1000" dirty="0" err="1">
                <a:latin typeface="Courier New"/>
                <a:ea typeface="Times New Roman"/>
                <a:cs typeface="Times New Roman"/>
              </a:rPr>
              <a:t>Qinterne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process;</a:t>
            </a:r>
            <a:endParaRPr lang="fr-CA" sz="10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t>
            </a:r>
            <a:r>
              <a:rPr lang="en-US" sz="1000" dirty="0" err="1">
                <a:latin typeface="Courier New"/>
                <a:ea typeface="Times New Roman"/>
                <a:cs typeface="Times New Roman"/>
              </a:rPr>
              <a:t>comportementale</a:t>
            </a:r>
            <a:r>
              <a:rPr lang="en-US" sz="1000" dirty="0" smtClean="0">
                <a:latin typeface="Courier New"/>
                <a:ea typeface="Times New Roman"/>
                <a:cs typeface="Times New Roman"/>
              </a:rPr>
              <a:t>;</a:t>
            </a:r>
            <a:endParaRPr lang="fr-CA" sz="1000" dirty="0">
              <a:latin typeface="Courier New"/>
              <a:ea typeface="Times New Roman"/>
              <a:cs typeface="Times New Roman"/>
            </a:endParaRPr>
          </a:p>
        </p:txBody>
      </p:sp>
      <p:pic>
        <p:nvPicPr>
          <p:cNvPr id="6" name="Image 5"/>
          <p:cNvPicPr>
            <a:picLocks noChangeAspect="1"/>
          </p:cNvPicPr>
          <p:nvPr/>
        </p:nvPicPr>
        <p:blipFill>
          <a:blip r:embed="rId2"/>
          <a:stretch>
            <a:fillRect/>
          </a:stretch>
        </p:blipFill>
        <p:spPr>
          <a:xfrm>
            <a:off x="6096000" y="2895600"/>
            <a:ext cx="5851441" cy="3758196"/>
          </a:xfrm>
          <a:prstGeom prst="rect">
            <a:avLst/>
          </a:prstGeom>
        </p:spPr>
      </p:pic>
    </p:spTree>
    <p:extLst>
      <p:ext uri="{BB962C8B-B14F-4D97-AF65-F5344CB8AC3E}">
        <p14:creationId xmlns:p14="http://schemas.microsoft.com/office/powerpoint/2010/main" val="1738615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800" dirty="0"/>
              <a:t>Donner le code VHDL correspondant à des micro-opérations. (B3)</a:t>
            </a:r>
          </a:p>
          <a:p>
            <a:r>
              <a:rPr lang="fr-CA" sz="1800" dirty="0"/>
              <a:t>Modéliser en VHDL les composantes suivantes d'un chemin des données: </a:t>
            </a:r>
            <a:r>
              <a:rPr lang="fr-CA" sz="1800" dirty="0" smtClean="0"/>
              <a:t>multiplexeurs, registres </a:t>
            </a:r>
            <a:r>
              <a:rPr lang="fr-CA" sz="1800" dirty="0"/>
              <a:t>à chargement parallèle, registres à décalage, </a:t>
            </a:r>
            <a:r>
              <a:rPr lang="fr-CA" sz="1800" dirty="0" smtClean="0"/>
              <a:t>fonctions </a:t>
            </a:r>
            <a:r>
              <a:rPr lang="fr-CA" sz="1800" dirty="0"/>
              <a:t>arithmétiques, fonctions logiques et comparateurs. (B3)</a:t>
            </a:r>
          </a:p>
          <a:p>
            <a:r>
              <a:rPr lang="fr-CA" sz="1800" dirty="0"/>
              <a:t>Donner le code VHDL d’un compteur rencontrant des spécifications particulières en termes de valeur de chargement, valeur initiale, direction de compte, intervalle de compte ou compte arbitraire. (B3)</a:t>
            </a:r>
            <a:endParaRPr lang="fr-FR" sz="18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15</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3648464300"/>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Modélisation VHDL d’un chemin des </a:t>
            </a:r>
            <a:r>
              <a:rPr lang="fr-CA" dirty="0" smtClean="0"/>
              <a:t>données: sujets </a:t>
            </a:r>
            <a:r>
              <a:rPr lang="fr-CA" dirty="0" smtClean="0"/>
              <a:t>de ce thème</a:t>
            </a:r>
            <a:endParaRPr lang="fr-CA" dirty="0"/>
          </a:p>
        </p:txBody>
      </p:sp>
      <p:sp>
        <p:nvSpPr>
          <p:cNvPr id="4" name="Espace réservé du contenu 3"/>
          <p:cNvSpPr>
            <a:spLocks noGrp="1"/>
          </p:cNvSpPr>
          <p:nvPr>
            <p:ph idx="1"/>
          </p:nvPr>
        </p:nvSpPr>
        <p:spPr/>
        <p:txBody>
          <a:bodyPr/>
          <a:lstStyle/>
          <a:p>
            <a:r>
              <a:rPr lang="fr-CA" dirty="0" smtClean="0"/>
              <a:t>Code VHDL des </a:t>
            </a:r>
            <a:r>
              <a:rPr lang="fr-CA" dirty="0"/>
              <a:t>composantes </a:t>
            </a:r>
            <a:r>
              <a:rPr lang="fr-CA" dirty="0" smtClean="0"/>
              <a:t>d'un </a:t>
            </a:r>
            <a:r>
              <a:rPr lang="fr-CA" dirty="0"/>
              <a:t>chemin des </a:t>
            </a:r>
            <a:r>
              <a:rPr lang="fr-CA" dirty="0" smtClean="0"/>
              <a:t>données:</a:t>
            </a:r>
          </a:p>
          <a:p>
            <a:pPr lvl="1"/>
            <a:r>
              <a:rPr lang="fr-CA" dirty="0"/>
              <a:t>multiplexeurs</a:t>
            </a:r>
          </a:p>
          <a:p>
            <a:pPr lvl="1"/>
            <a:r>
              <a:rPr lang="fr-CA" dirty="0" smtClean="0"/>
              <a:t>registres </a:t>
            </a:r>
            <a:r>
              <a:rPr lang="fr-CA" dirty="0"/>
              <a:t>à chargement </a:t>
            </a:r>
            <a:r>
              <a:rPr lang="fr-CA" dirty="0" smtClean="0"/>
              <a:t>parallèle</a:t>
            </a:r>
          </a:p>
          <a:p>
            <a:pPr lvl="1"/>
            <a:r>
              <a:rPr lang="fr-CA" dirty="0" smtClean="0"/>
              <a:t>fonctions arithmétiques</a:t>
            </a:r>
          </a:p>
          <a:p>
            <a:pPr lvl="1"/>
            <a:r>
              <a:rPr lang="fr-CA" dirty="0" smtClean="0"/>
              <a:t>fonctions logiques</a:t>
            </a:r>
          </a:p>
          <a:p>
            <a:pPr lvl="1"/>
            <a:r>
              <a:rPr lang="fr-CA" dirty="0"/>
              <a:t>comparateurs</a:t>
            </a:r>
          </a:p>
          <a:p>
            <a:pPr lvl="1"/>
            <a:r>
              <a:rPr lang="fr-CA" dirty="0" smtClean="0"/>
              <a:t>registres </a:t>
            </a:r>
            <a:r>
              <a:rPr lang="fr-CA" dirty="0"/>
              <a:t>à </a:t>
            </a:r>
            <a:r>
              <a:rPr lang="fr-CA" dirty="0" smtClean="0"/>
              <a:t>décalage</a:t>
            </a:r>
          </a:p>
          <a:p>
            <a:pPr lvl="1"/>
            <a:r>
              <a:rPr lang="fr-CA" dirty="0" smtClean="0"/>
              <a:t>compteurs</a:t>
            </a:r>
            <a:endParaRPr lang="fr-CA"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863208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re 1"/>
          <p:cNvSpPr>
            <a:spLocks noGrp="1"/>
          </p:cNvSpPr>
          <p:nvPr>
            <p:ph type="title"/>
          </p:nvPr>
        </p:nvSpPr>
        <p:spPr/>
        <p:txBody>
          <a:bodyPr/>
          <a:lstStyle/>
          <a:p>
            <a:r>
              <a:rPr lang="fr-CA" dirty="0"/>
              <a:t>Composante de chemins des données </a:t>
            </a:r>
            <a:r>
              <a:rPr lang="fr-CA" dirty="0" smtClean="0"/>
              <a:t>#1: le multiplexeur</a:t>
            </a:r>
          </a:p>
        </p:txBody>
      </p:sp>
      <p:sp>
        <p:nvSpPr>
          <p:cNvPr id="1028" name="Espace réservé du contenu 2"/>
          <p:cNvSpPr>
            <a:spLocks noGrp="1"/>
          </p:cNvSpPr>
          <p:nvPr>
            <p:ph sz="half" idx="1"/>
          </p:nvPr>
        </p:nvSpPr>
        <p:spPr/>
        <p:txBody>
          <a:bodyPr/>
          <a:lstStyle/>
          <a:p>
            <a:pPr eaLnBrk="1" hangingPunct="1"/>
            <a:r>
              <a:rPr lang="fr-CA" smtClean="0"/>
              <a:t>Un multiplexeur permet de choisir un seul signal à partir d’un ensemble de signaux, selon la valeur d’un signal de contrôle.</a:t>
            </a:r>
          </a:p>
          <a:p>
            <a:pPr eaLnBrk="1" hangingPunct="1"/>
            <a:r>
              <a:rPr lang="fr-CA" smtClean="0"/>
              <a:t>Un multiplexeur a :</a:t>
            </a:r>
          </a:p>
          <a:p>
            <a:pPr lvl="1" eaLnBrk="1" hangingPunct="1"/>
            <a:r>
              <a:rPr lang="fr-CA" smtClean="0"/>
              <a:t>un groupe de signaux d’entrée </a:t>
            </a:r>
            <a:r>
              <a:rPr lang="fr-CA" i="1" smtClean="0"/>
              <a:t>D</a:t>
            </a:r>
            <a:r>
              <a:rPr lang="fr-CA" smtClean="0"/>
              <a:t>;</a:t>
            </a:r>
          </a:p>
          <a:p>
            <a:pPr lvl="1" eaLnBrk="1" hangingPunct="1"/>
            <a:r>
              <a:rPr lang="fr-CA" smtClean="0"/>
              <a:t>un groupe de signaux de contrôle </a:t>
            </a:r>
            <a:r>
              <a:rPr lang="fr-CA" i="1" smtClean="0"/>
              <a:t>S</a:t>
            </a:r>
            <a:r>
              <a:rPr lang="fr-CA" smtClean="0"/>
              <a:t> (pour </a:t>
            </a:r>
            <a:r>
              <a:rPr lang="fr-CA" i="1" smtClean="0"/>
              <a:t>sélection</a:t>
            </a:r>
            <a:r>
              <a:rPr lang="fr-CA" smtClean="0"/>
              <a:t>); et,</a:t>
            </a:r>
          </a:p>
          <a:p>
            <a:pPr lvl="1" eaLnBrk="1" hangingPunct="1"/>
            <a:r>
              <a:rPr lang="fr-CA" smtClean="0"/>
              <a:t>un signal de sortie </a:t>
            </a:r>
            <a:r>
              <a:rPr lang="fr-CA" i="1" smtClean="0"/>
              <a:t>F</a:t>
            </a:r>
            <a:r>
              <a:rPr lang="fr-CA" smtClean="0"/>
              <a:t>.</a:t>
            </a:r>
          </a:p>
          <a:p>
            <a:pPr eaLnBrk="1" hangingPunct="1"/>
            <a:r>
              <a:rPr lang="fr-CA" smtClean="0"/>
              <a:t>Le signal de sortie est égal au signal d’entrée choisi par les signaux de contrôle.</a:t>
            </a:r>
          </a:p>
        </p:txBody>
      </p:sp>
      <p:sp>
        <p:nvSpPr>
          <p:cNvPr id="4" name="Espace réservé du numéro de diapositive 3"/>
          <p:cNvSpPr>
            <a:spLocks noGrp="1"/>
          </p:cNvSpPr>
          <p:nvPr>
            <p:ph type="sldNum" sz="quarter" idx="10"/>
          </p:nvPr>
        </p:nvSpPr>
        <p:spPr/>
        <p:txBody>
          <a:bodyPr/>
          <a:lstStyle/>
          <a:p>
            <a:pPr>
              <a:defRPr/>
            </a:pPr>
            <a:fld id="{E1A0F47A-CEE3-4CC1-A31F-79F2523E4BCF}" type="slidenum">
              <a:rPr lang="fr-CA"/>
              <a:pPr>
                <a:defRPr/>
              </a:pPr>
              <a:t>3</a:t>
            </a:fld>
            <a:endParaRPr lang="fr-CA"/>
          </a:p>
        </p:txBody>
      </p:sp>
      <p:pic>
        <p:nvPicPr>
          <p:cNvPr id="1031" name="Image 6" descr="muxcircuits.wmf"/>
          <p:cNvPicPr>
            <a:picLocks noChangeAspect="1"/>
          </p:cNvPicPr>
          <p:nvPr/>
        </p:nvPicPr>
        <p:blipFill>
          <a:blip r:embed="rId3" cstate="print"/>
          <a:srcRect/>
          <a:stretch>
            <a:fillRect/>
          </a:stretch>
        </p:blipFill>
        <p:spPr bwMode="auto">
          <a:xfrm>
            <a:off x="6096000" y="1524000"/>
            <a:ext cx="6081032" cy="4272570"/>
          </a:xfrm>
          <a:prstGeom prst="rect">
            <a:avLst/>
          </a:prstGeom>
          <a:solidFill>
            <a:schemeClr val="bg1"/>
          </a:solidFill>
          <a:ln w="9525">
            <a:noFill/>
            <a:miter lim="800000"/>
            <a:headEnd/>
            <a:tailEnd/>
          </a:ln>
        </p:spPr>
      </p:pic>
      <p:sp>
        <p:nvSpPr>
          <p:cNvPr id="1032" name="Rectangle 2"/>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fr-CA">
              <a:latin typeface="Calibri" pitchFamily="34" charset="0"/>
            </a:endParaRPr>
          </a:p>
        </p:txBody>
      </p:sp>
      <p:graphicFrame>
        <p:nvGraphicFramePr>
          <p:cNvPr id="1026" name="Object 1"/>
          <p:cNvGraphicFramePr>
            <a:graphicFrameLocks noChangeAspect="1"/>
          </p:cNvGraphicFramePr>
          <p:nvPr>
            <p:extLst>
              <p:ext uri="{D42A27DB-BD31-4B8C-83A1-F6EECF244321}">
                <p14:modId xmlns:p14="http://schemas.microsoft.com/office/powerpoint/2010/main" val="1018205739"/>
              </p:ext>
            </p:extLst>
          </p:nvPr>
        </p:nvGraphicFramePr>
        <p:xfrm>
          <a:off x="6343650" y="5729896"/>
          <a:ext cx="1504950" cy="838200"/>
        </p:xfrm>
        <a:graphic>
          <a:graphicData uri="http://schemas.openxmlformats.org/presentationml/2006/ole">
            <mc:AlternateContent xmlns:mc="http://schemas.openxmlformats.org/markup-compatibility/2006">
              <mc:Choice xmlns:v="urn:schemas-microsoft-com:vml" Requires="v">
                <p:oleObj spid="_x0000_s1115" name="Équation" r:id="rId4" imgW="838200" imgH="457200" progId="Equation.3">
                  <p:embed/>
                </p:oleObj>
              </mc:Choice>
              <mc:Fallback>
                <p:oleObj name="Équation" r:id="rId4" imgW="838200" imgH="4572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3650" y="5729896"/>
                        <a:ext cx="150495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ZoneTexte 16"/>
          <p:cNvSpPr txBox="1">
            <a:spLocks noChangeArrowheads="1"/>
          </p:cNvSpPr>
          <p:nvPr/>
        </p:nvSpPr>
        <p:spPr bwMode="auto">
          <a:xfrm>
            <a:off x="8305800" y="5964052"/>
            <a:ext cx="3048000" cy="369888"/>
          </a:xfrm>
          <a:prstGeom prst="rect">
            <a:avLst/>
          </a:prstGeom>
          <a:noFill/>
          <a:ln w="9525">
            <a:noFill/>
            <a:miter lim="800000"/>
            <a:headEnd/>
            <a:tailEnd/>
          </a:ln>
        </p:spPr>
        <p:txBody>
          <a:bodyPr lIns="0" tIns="0" rIns="0" bIns="0" anchor="ctr">
            <a:spAutoFit/>
          </a:bodyPr>
          <a:lstStyle/>
          <a:p>
            <a:r>
              <a:rPr lang="fr-CA" sz="1200" dirty="0">
                <a:latin typeface="Calibri" pitchFamily="34" charset="0"/>
              </a:rPr>
              <a:t>où </a:t>
            </a:r>
            <a:r>
              <a:rPr lang="fr-CA" sz="1200" i="1" dirty="0" err="1">
                <a:latin typeface="Calibri" pitchFamily="34" charset="0"/>
              </a:rPr>
              <a:t>m</a:t>
            </a:r>
            <a:r>
              <a:rPr lang="fr-CA" sz="1200" baseline="-25000" dirty="0" err="1">
                <a:latin typeface="Calibri" pitchFamily="34" charset="0"/>
              </a:rPr>
              <a:t>k</a:t>
            </a:r>
            <a:r>
              <a:rPr lang="fr-CA" sz="1200" dirty="0">
                <a:latin typeface="Calibri" pitchFamily="34" charset="0"/>
              </a:rPr>
              <a:t> est un </a:t>
            </a:r>
            <a:r>
              <a:rPr lang="fr-CA" sz="1200" dirty="0" err="1">
                <a:latin typeface="Calibri" pitchFamily="34" charset="0"/>
              </a:rPr>
              <a:t>minterme</a:t>
            </a:r>
            <a:r>
              <a:rPr lang="fr-CA" sz="1200" dirty="0">
                <a:latin typeface="Calibri" pitchFamily="34" charset="0"/>
              </a:rPr>
              <a:t> formé par la </a:t>
            </a:r>
            <a:r>
              <a:rPr lang="fr-CA" sz="1200" i="1" dirty="0" err="1">
                <a:latin typeface="Calibri" pitchFamily="34" charset="0"/>
              </a:rPr>
              <a:t>k</a:t>
            </a:r>
            <a:r>
              <a:rPr lang="fr-CA" sz="1200" dirty="0" err="1">
                <a:latin typeface="Calibri" pitchFamily="34" charset="0"/>
                <a:sym typeface="Symbol" pitchFamily="18" charset="2"/>
              </a:rPr>
              <a:t></a:t>
            </a:r>
            <a:r>
              <a:rPr lang="fr-CA" sz="1200" dirty="0" err="1">
                <a:latin typeface="Calibri" pitchFamily="34" charset="0"/>
              </a:rPr>
              <a:t>ième</a:t>
            </a:r>
            <a:r>
              <a:rPr lang="fr-CA" sz="1200" dirty="0">
                <a:latin typeface="Calibri" pitchFamily="34" charset="0"/>
              </a:rPr>
              <a:t> combinaison de signaux de contrôle </a:t>
            </a:r>
            <a:r>
              <a:rPr lang="fr-CA" sz="1200" i="1" dirty="0">
                <a:latin typeface="Calibri" pitchFamily="34" charset="0"/>
              </a:rPr>
              <a:t>S</a:t>
            </a:r>
            <a:r>
              <a:rPr lang="fr-CA" sz="1200" dirty="0">
                <a:latin typeface="Calibri" pitchFamily="34" charset="0"/>
              </a:rPr>
              <a:t>.</a:t>
            </a:r>
            <a:endParaRPr lang="fr-CA" sz="1200" dirty="0">
              <a:solidFill>
                <a:srgbClr val="00B050"/>
              </a:solidFill>
              <a:latin typeface="Calibri" pitchFamily="34" charset="0"/>
            </a:endParaRPr>
          </a:p>
        </p:txBody>
      </p:sp>
    </p:spTree>
    <p:extLst>
      <p:ext uri="{BB962C8B-B14F-4D97-AF65-F5344CB8AC3E}">
        <p14:creationId xmlns:p14="http://schemas.microsoft.com/office/powerpoint/2010/main" val="371848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CA" dirty="0"/>
              <a:t>Composante de chemins des données #1: le multiplexeur</a:t>
            </a:r>
            <a:endParaRPr lang="fr-CA" dirty="0" smtClean="0"/>
          </a:p>
        </p:txBody>
      </p:sp>
      <p:sp>
        <p:nvSpPr>
          <p:cNvPr id="2" name="Espace réservé du contenu 1"/>
          <p:cNvSpPr>
            <a:spLocks noGrp="1"/>
          </p:cNvSpPr>
          <p:nvPr>
            <p:ph sz="half" idx="1"/>
          </p:nvPr>
        </p:nvSpPr>
        <p:spPr/>
        <p:txBody>
          <a:bodyPr/>
          <a:lstStyle/>
          <a:p>
            <a:r>
              <a:rPr lang="fr-CA" dirty="0"/>
              <a:t>Description comportementale très compacte.</a:t>
            </a:r>
          </a:p>
          <a:p>
            <a:r>
              <a:rPr lang="fr-CA" dirty="0" smtClean="0"/>
              <a:t>Normalement </a:t>
            </a:r>
            <a:r>
              <a:rPr lang="fr-CA" dirty="0"/>
              <a:t>on ne décrirait pas un multiplexeur dans une entité séparée, on utiliserait plutôt </a:t>
            </a:r>
            <a:r>
              <a:rPr lang="fr-CA" dirty="0" smtClean="0"/>
              <a:t>ce </a:t>
            </a:r>
            <a:r>
              <a:rPr lang="fr-CA" dirty="0"/>
              <a:t>patron de code dans un </a:t>
            </a:r>
            <a:r>
              <a:rPr lang="fr-CA" dirty="0" smtClean="0"/>
              <a:t>module, un énoncé </a:t>
            </a:r>
            <a:r>
              <a:rPr lang="fr-CA" dirty="0" smtClean="0">
                <a:latin typeface="Courier New" panose="02070309020205020404" pitchFamily="49" charset="0"/>
                <a:cs typeface="Courier New" panose="02070309020205020404" pitchFamily="49" charset="0"/>
              </a:rPr>
              <a:t>if-</a:t>
            </a:r>
            <a:r>
              <a:rPr lang="fr-CA" dirty="0" err="1" smtClean="0">
                <a:latin typeface="Courier New" panose="02070309020205020404" pitchFamily="49" charset="0"/>
                <a:cs typeface="Courier New" panose="02070309020205020404" pitchFamily="49" charset="0"/>
              </a:rPr>
              <a:t>else</a:t>
            </a:r>
            <a:r>
              <a:rPr lang="fr-CA" dirty="0" smtClean="0"/>
              <a:t>, ou un énoncé </a:t>
            </a:r>
            <a:r>
              <a:rPr lang="fr-CA" dirty="0" smtClean="0">
                <a:latin typeface="Courier New" panose="02070309020205020404" pitchFamily="49" charset="0"/>
                <a:cs typeface="Courier New" panose="02070309020205020404" pitchFamily="49" charset="0"/>
              </a:rPr>
              <a:t>case</a:t>
            </a:r>
            <a:r>
              <a:rPr lang="fr-CA" dirty="0" smtClean="0"/>
              <a:t>.</a:t>
            </a:r>
            <a:endParaRPr lang="fr-CA" dirty="0"/>
          </a:p>
          <a:p>
            <a:endParaRPr lang="fr-CA" dirty="0"/>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4</a:t>
            </a:fld>
            <a:endParaRPr lang="fr-CA"/>
          </a:p>
        </p:txBody>
      </p:sp>
      <p:sp>
        <p:nvSpPr>
          <p:cNvPr id="8" name="ZoneTexte 7"/>
          <p:cNvSpPr txBox="1"/>
          <p:nvPr/>
        </p:nvSpPr>
        <p:spPr>
          <a:xfrm>
            <a:off x="228600" y="3277612"/>
            <a:ext cx="5715000" cy="3046988"/>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library IEEE;</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IEEE.STD_LOGIC_1164.all;</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entity mux21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port(D0, D1, S : in STD_LOGIC; F : out STD_LOGIC);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mux21;</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architecture </a:t>
            </a:r>
            <a:r>
              <a:rPr lang="en-US" sz="1200" dirty="0" err="1">
                <a:latin typeface="Courier New"/>
                <a:ea typeface="Times New Roman"/>
                <a:cs typeface="Times New Roman"/>
              </a:rPr>
              <a:t>flotDeDonnees</a:t>
            </a:r>
            <a:r>
              <a:rPr lang="en-US" sz="1200" dirty="0">
                <a:latin typeface="Courier New"/>
                <a:ea typeface="Times New Roman"/>
                <a:cs typeface="Times New Roman"/>
              </a:rPr>
              <a:t> of mux21 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begin</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with S select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 &lt;= D0 when '0', D1 when others;</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a:t>
            </a:r>
            <a:r>
              <a:rPr lang="en-US" sz="1200" dirty="0" err="1">
                <a:latin typeface="Courier New"/>
                <a:ea typeface="Times New Roman"/>
                <a:cs typeface="Times New Roman"/>
              </a:rPr>
              <a:t>flotDeDonnees</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p:txBody>
      </p:sp>
      <p:sp>
        <p:nvSpPr>
          <p:cNvPr id="6" name="ZoneTexte 5"/>
          <p:cNvSpPr txBox="1"/>
          <p:nvPr/>
        </p:nvSpPr>
        <p:spPr>
          <a:xfrm>
            <a:off x="6273800" y="1212359"/>
            <a:ext cx="5715000" cy="5078313"/>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library </a:t>
            </a:r>
            <a:r>
              <a:rPr lang="en-US" sz="1200" dirty="0" err="1">
                <a:latin typeface="Courier New"/>
                <a:ea typeface="Times New Roman"/>
                <a:cs typeface="Times New Roman"/>
              </a:rPr>
              <a:t>ieee</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ieee.std_logic_1164.all;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use </a:t>
            </a:r>
            <a:r>
              <a:rPr lang="en-US" sz="1200" dirty="0" err="1">
                <a:latin typeface="Courier New"/>
                <a:ea typeface="Times New Roman"/>
                <a:cs typeface="Times New Roman"/>
              </a:rPr>
              <a:t>ieee.numeric_std.all</a:t>
            </a:r>
            <a:r>
              <a:rPr lang="en-US" sz="12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err="1">
                <a:latin typeface="Courier New"/>
                <a:ea typeface="Times New Roman"/>
                <a:cs typeface="Times New Roman"/>
              </a:rPr>
              <a:t>entity</a:t>
            </a:r>
            <a:r>
              <a:rPr lang="fr-CA" sz="1200" dirty="0">
                <a:latin typeface="Courier New"/>
                <a:ea typeface="Times New Roman"/>
                <a:cs typeface="Times New Roman"/>
              </a:rPr>
              <a:t> </a:t>
            </a:r>
            <a:r>
              <a:rPr lang="fr-CA" sz="1200" dirty="0" err="1">
                <a:latin typeface="Courier New"/>
                <a:ea typeface="Times New Roman"/>
                <a:cs typeface="Times New Roman"/>
              </a:rPr>
              <a:t>mux</a:t>
            </a:r>
            <a:r>
              <a:rPr lang="fr-CA" sz="1200" dirty="0">
                <a:latin typeface="Courier New"/>
                <a:ea typeface="Times New Roman"/>
                <a:cs typeface="Times New Roman"/>
              </a:rPr>
              <a:t> </a:t>
            </a:r>
            <a:r>
              <a:rPr lang="fr-CA" sz="1200" dirty="0" err="1">
                <a:latin typeface="Courier New"/>
                <a:ea typeface="Times New Roman"/>
                <a:cs typeface="Times New Roman"/>
              </a:rPr>
              <a:t>is</a:t>
            </a: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fr-CA" sz="1200" dirty="0" err="1">
                <a:latin typeface="Courier New"/>
                <a:ea typeface="Times New Roman"/>
                <a:cs typeface="Times New Roman"/>
              </a:rPr>
              <a:t>generic</a:t>
            </a: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n : positive := 3 -- nombre de signaux de contrôle</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port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D : in </a:t>
            </a:r>
            <a:r>
              <a:rPr lang="en-US" sz="1200" dirty="0" err="1">
                <a:latin typeface="Courier New"/>
                <a:ea typeface="Times New Roman"/>
                <a:cs typeface="Times New Roman"/>
              </a:rPr>
              <a:t>std_logic_vector</a:t>
            </a:r>
            <a:r>
              <a:rPr lang="en-US" sz="1200" dirty="0">
                <a:latin typeface="Courier New"/>
                <a:ea typeface="Times New Roman"/>
                <a:cs typeface="Times New Roman"/>
              </a:rPr>
              <a:t>(2 ** n - 1 </a:t>
            </a:r>
            <a:r>
              <a:rPr lang="en-US" sz="1200" dirty="0" err="1">
                <a:latin typeface="Courier New"/>
                <a:ea typeface="Times New Roman"/>
                <a:cs typeface="Times New Roman"/>
              </a:rPr>
              <a:t>downto</a:t>
            </a:r>
            <a:r>
              <a:rPr lang="en-US" sz="1200" dirty="0">
                <a:latin typeface="Courier New"/>
                <a:ea typeface="Times New Roman"/>
                <a:cs typeface="Times New Roman"/>
              </a:rPr>
              <a:t> 0);</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S: in unsigned(n - 1 </a:t>
            </a:r>
            <a:r>
              <a:rPr lang="en-US" sz="1200" dirty="0" err="1">
                <a:latin typeface="Courier New"/>
                <a:ea typeface="Times New Roman"/>
                <a:cs typeface="Times New Roman"/>
              </a:rPr>
              <a:t>downto</a:t>
            </a:r>
            <a:r>
              <a:rPr lang="en-US" sz="1200" dirty="0">
                <a:latin typeface="Courier New"/>
                <a:ea typeface="Times New Roman"/>
                <a:cs typeface="Times New Roman"/>
              </a:rPr>
              <a:t> 0);</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 : out </a:t>
            </a:r>
            <a:r>
              <a:rPr lang="en-US" sz="1200" dirty="0" err="1">
                <a:latin typeface="Courier New"/>
                <a:ea typeface="Times New Roman"/>
                <a:cs typeface="Times New Roman"/>
              </a:rPr>
              <a:t>std_logic</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mux;</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architecture </a:t>
            </a:r>
            <a:r>
              <a:rPr lang="en-US" sz="1200" dirty="0" err="1">
                <a:latin typeface="Courier New"/>
                <a:ea typeface="Times New Roman"/>
                <a:cs typeface="Times New Roman"/>
              </a:rPr>
              <a:t>comportementale</a:t>
            </a:r>
            <a:r>
              <a:rPr lang="en-US" sz="1200" dirty="0">
                <a:latin typeface="Courier New"/>
                <a:ea typeface="Times New Roman"/>
                <a:cs typeface="Times New Roman"/>
              </a:rPr>
              <a:t> of mux is</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begin</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process (D, 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begin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F &lt;= D(</a:t>
            </a:r>
            <a:r>
              <a:rPr lang="en-US" sz="1200" dirty="0" err="1">
                <a:latin typeface="Courier New"/>
                <a:ea typeface="Times New Roman"/>
                <a:cs typeface="Times New Roman"/>
              </a:rPr>
              <a:t>to_integer</a:t>
            </a:r>
            <a:r>
              <a:rPr lang="en-US" sz="1200" dirty="0">
                <a:latin typeface="Courier New"/>
                <a:ea typeface="Times New Roman"/>
                <a:cs typeface="Times New Roman"/>
              </a:rPr>
              <a:t>(S)); </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	end process;</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en-US" sz="1200" dirty="0">
                <a:latin typeface="Courier New"/>
                <a:ea typeface="Times New Roman"/>
                <a:cs typeface="Times New Roman"/>
              </a:rPr>
              <a:t>end </a:t>
            </a:r>
            <a:r>
              <a:rPr lang="en-US" sz="1200" dirty="0" err="1">
                <a:latin typeface="Courier New"/>
                <a:ea typeface="Times New Roman"/>
                <a:cs typeface="Times New Roman"/>
              </a:rPr>
              <a:t>comportementale</a:t>
            </a:r>
            <a:r>
              <a:rPr lang="en-US" sz="1200" dirty="0">
                <a:latin typeface="Courier New"/>
                <a:ea typeface="Times New Roman"/>
                <a:cs typeface="Times New Roman"/>
              </a:rPr>
              <a:t>;</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p:txBody>
      </p:sp>
      <p:pic>
        <p:nvPicPr>
          <p:cNvPr id="5" name="Image 4"/>
          <p:cNvPicPr>
            <a:picLocks noChangeAspect="1"/>
          </p:cNvPicPr>
          <p:nvPr/>
        </p:nvPicPr>
        <p:blipFill>
          <a:blip r:embed="rId2"/>
          <a:stretch>
            <a:fillRect/>
          </a:stretch>
        </p:blipFill>
        <p:spPr>
          <a:xfrm>
            <a:off x="4344031" y="4585890"/>
            <a:ext cx="1434394" cy="1510110"/>
          </a:xfrm>
          <a:prstGeom prst="rect">
            <a:avLst/>
          </a:prstGeom>
        </p:spPr>
      </p:pic>
      <p:pic>
        <p:nvPicPr>
          <p:cNvPr id="7" name="Image 6"/>
          <p:cNvPicPr>
            <a:picLocks noChangeAspect="1"/>
          </p:cNvPicPr>
          <p:nvPr/>
        </p:nvPicPr>
        <p:blipFill>
          <a:blip r:embed="rId3"/>
          <a:stretch>
            <a:fillRect/>
          </a:stretch>
        </p:blipFill>
        <p:spPr>
          <a:xfrm>
            <a:off x="10321535" y="4267200"/>
            <a:ext cx="1434394" cy="1738530"/>
          </a:xfrm>
          <a:prstGeom prst="rect">
            <a:avLst/>
          </a:prstGeom>
        </p:spPr>
      </p:pic>
    </p:spTree>
    <p:extLst>
      <p:ext uri="{BB962C8B-B14F-4D97-AF65-F5344CB8AC3E}">
        <p14:creationId xmlns:p14="http://schemas.microsoft.com/office/powerpoint/2010/main" val="2477736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pPr eaLnBrk="1" hangingPunct="1"/>
            <a:r>
              <a:rPr lang="fr-CA" dirty="0" smtClean="0"/>
              <a:t>Composante de chemins des données #2: le registre à chargement parallèle</a:t>
            </a:r>
          </a:p>
        </p:txBody>
      </p:sp>
      <p:sp>
        <p:nvSpPr>
          <p:cNvPr id="24579" name="Espace réservé du contenu 3"/>
          <p:cNvSpPr>
            <a:spLocks noGrp="1"/>
          </p:cNvSpPr>
          <p:nvPr>
            <p:ph sz="half" idx="1"/>
          </p:nvPr>
        </p:nvSpPr>
        <p:spPr/>
        <p:txBody>
          <a:bodyPr/>
          <a:lstStyle/>
          <a:p>
            <a:pPr eaLnBrk="1" hangingPunct="1"/>
            <a:r>
              <a:rPr lang="fr-CA" dirty="0" smtClean="0"/>
              <a:t>Un registre est l’élément à mémoire de base pour des données. Il est utilisé pour entreposer une information encodée sur un groupe de bits.</a:t>
            </a:r>
          </a:p>
          <a:p>
            <a:pPr eaLnBrk="1" hangingPunct="1"/>
            <a:r>
              <a:rPr lang="fr-CA" dirty="0" smtClean="0"/>
              <a:t>Un registre est composé d’un groupe de bascules contrôlées par une horloge commune et dont les entrées et sorties partagent un identificateur commun. Chaque bascule du registre est différenciée des autres par un indice unique. </a:t>
            </a:r>
          </a:p>
          <a:p>
            <a:r>
              <a:rPr lang="fr-CA" dirty="0"/>
              <a:t>Un registre à chargement parallèle comporte un signal de chargement qui permet de </a:t>
            </a:r>
            <a:r>
              <a:rPr lang="fr-CA" dirty="0" smtClean="0"/>
              <a:t>choisir quand le registre doit être chargé.</a:t>
            </a:r>
            <a:endParaRPr lang="fr-CA" dirty="0"/>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5</a:t>
            </a:fld>
            <a:endParaRPr lang="fr-CA"/>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803270"/>
            <a:ext cx="5715000" cy="2616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Image 3"/>
          <p:cNvPicPr>
            <a:picLocks noChangeAspect="1"/>
          </p:cNvPicPr>
          <p:nvPr/>
        </p:nvPicPr>
        <p:blipFill>
          <a:blip r:embed="rId3"/>
          <a:stretch>
            <a:fillRect/>
          </a:stretch>
        </p:blipFill>
        <p:spPr>
          <a:xfrm>
            <a:off x="10083472" y="4419600"/>
            <a:ext cx="1397328" cy="1789798"/>
          </a:xfrm>
          <a:prstGeom prst="rect">
            <a:avLst/>
          </a:prstGeom>
        </p:spPr>
      </p:pic>
    </p:spTree>
    <p:extLst>
      <p:ext uri="{BB962C8B-B14F-4D97-AF65-F5344CB8AC3E}">
        <p14:creationId xmlns:p14="http://schemas.microsoft.com/office/powerpoint/2010/main" val="1739597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pPr eaLnBrk="1" hangingPunct="1"/>
            <a:r>
              <a:rPr lang="fr-CA" dirty="0" smtClean="0"/>
              <a:t>Composante de chemins des données #2: le registre à chargement parallèle</a:t>
            </a:r>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6</a:t>
            </a:fld>
            <a:endParaRPr lang="fr-CA"/>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803270"/>
            <a:ext cx="5715000" cy="2616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ZoneTexte 7"/>
          <p:cNvSpPr txBox="1"/>
          <p:nvPr/>
        </p:nvSpPr>
        <p:spPr>
          <a:xfrm>
            <a:off x="228600" y="1211788"/>
            <a:ext cx="5715000" cy="5078313"/>
          </a:xfrm>
          <a:prstGeom prst="rect">
            <a:avLst/>
          </a:prstGeom>
          <a:solidFill>
            <a:schemeClr val="bg1"/>
          </a:solidFill>
          <a:ln w="25400">
            <a:solidFill>
              <a:schemeClr val="accent1">
                <a:shade val="95000"/>
                <a:satMod val="105000"/>
              </a:schemeClr>
            </a:solidFill>
          </a:ln>
        </p:spPr>
        <p:txBody>
          <a:bodyPr wrap="square" rtlCol="0">
            <a:spAutoFit/>
          </a:bodyPr>
          <a:lstStyle/>
          <a:p>
            <a:pPr marL="0" marR="0" algn="just">
              <a:spcBef>
                <a:spcPts val="0"/>
              </a:spcBef>
              <a:spcAft>
                <a:spcPts val="0"/>
              </a:spcAft>
              <a:tabLst>
                <a:tab pos="228600" algn="l"/>
                <a:tab pos="457200" algn="l"/>
                <a:tab pos="685800" algn="l"/>
                <a:tab pos="914400" algn="l"/>
                <a:tab pos="1143000" algn="l"/>
              </a:tabLst>
            </a:pPr>
            <a:r>
              <a:rPr lang="fr-CA" sz="1200" dirty="0" err="1">
                <a:latin typeface="Courier New"/>
                <a:ea typeface="Times New Roman"/>
                <a:cs typeface="Times New Roman"/>
              </a:rPr>
              <a:t>library</a:t>
            </a:r>
            <a:r>
              <a:rPr lang="fr-CA" sz="1200" dirty="0">
                <a:latin typeface="Courier New"/>
                <a:ea typeface="Times New Roman"/>
                <a:cs typeface="Times New Roman"/>
              </a:rPr>
              <a:t> IEEE;</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use IEEE.STD_LOGIC_1164.all;</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err="1">
                <a:latin typeface="Courier New"/>
                <a:ea typeface="Times New Roman"/>
                <a:cs typeface="Times New Roman"/>
              </a:rPr>
              <a:t>entity</a:t>
            </a:r>
            <a:r>
              <a:rPr lang="fr-CA" sz="1200" dirty="0">
                <a:latin typeface="Courier New"/>
                <a:ea typeface="Times New Roman"/>
                <a:cs typeface="Times New Roman"/>
              </a:rPr>
              <a:t> registre </a:t>
            </a:r>
            <a:r>
              <a:rPr lang="fr-CA" sz="1200" dirty="0" err="1">
                <a:latin typeface="Courier New"/>
                <a:ea typeface="Times New Roman"/>
                <a:cs typeface="Times New Roman"/>
              </a:rPr>
              <a:t>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fr-CA" sz="1200" dirty="0" err="1">
                <a:latin typeface="Courier New"/>
                <a:ea typeface="Times New Roman"/>
                <a:cs typeface="Times New Roman"/>
              </a:rPr>
              <a:t>generic</a:t>
            </a: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W : </a:t>
            </a:r>
            <a:r>
              <a:rPr lang="fr-CA" sz="1200" dirty="0" err="1">
                <a:latin typeface="Courier New"/>
                <a:ea typeface="Times New Roman"/>
                <a:cs typeface="Times New Roman"/>
              </a:rPr>
              <a:t>integer</a:t>
            </a:r>
            <a:r>
              <a:rPr lang="fr-CA" sz="1200" dirty="0">
                <a:latin typeface="Courier New"/>
                <a:ea typeface="Times New Roman"/>
                <a:cs typeface="Times New Roman"/>
              </a:rPr>
              <a:t> := 4</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port(</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reset, CLK, charge : in STD_LOGIC;</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D : in STD_LOGIC_VECTOR(W - 1 </a:t>
            </a:r>
            <a:r>
              <a:rPr lang="fr-CA" sz="1200" dirty="0" err="1">
                <a:latin typeface="Courier New"/>
                <a:ea typeface="Times New Roman"/>
                <a:cs typeface="Times New Roman"/>
              </a:rPr>
              <a:t>downto</a:t>
            </a:r>
            <a:r>
              <a:rPr lang="fr-CA" sz="1200" dirty="0">
                <a:latin typeface="Courier New"/>
                <a:ea typeface="Times New Roman"/>
                <a:cs typeface="Times New Roman"/>
              </a:rPr>
              <a:t> 0);</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Q : out STD_LOGIC_VECTOR(W - 1 </a:t>
            </a:r>
            <a:r>
              <a:rPr lang="fr-CA" sz="1200" dirty="0" err="1">
                <a:latin typeface="Courier New"/>
                <a:ea typeface="Times New Roman"/>
                <a:cs typeface="Times New Roman"/>
              </a:rPr>
              <a:t>downto</a:t>
            </a:r>
            <a:r>
              <a:rPr lang="fr-CA" sz="1200" dirty="0">
                <a:latin typeface="Courier New"/>
                <a:ea typeface="Times New Roman"/>
                <a:cs typeface="Times New Roman"/>
              </a:rPr>
              <a:t> 0)</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end registre;</a:t>
            </a:r>
          </a:p>
          <a:p>
            <a:pPr marL="0" marR="0" algn="just">
              <a:spcBef>
                <a:spcPts val="0"/>
              </a:spcBef>
              <a:spcAft>
                <a:spcPts val="0"/>
              </a:spcAft>
              <a:tabLst>
                <a:tab pos="228600" algn="l"/>
                <a:tab pos="457200" algn="l"/>
                <a:tab pos="685800" algn="l"/>
                <a:tab pos="914400" algn="l"/>
                <a:tab pos="1143000" algn="l"/>
              </a:tabLst>
            </a:pP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architecture </a:t>
            </a:r>
            <a:r>
              <a:rPr lang="fr-CA" sz="1200" dirty="0" err="1">
                <a:latin typeface="Courier New"/>
                <a:ea typeface="Times New Roman"/>
                <a:cs typeface="Times New Roman"/>
              </a:rPr>
              <a:t>arch</a:t>
            </a:r>
            <a:r>
              <a:rPr lang="fr-CA" sz="1200" dirty="0">
                <a:latin typeface="Courier New"/>
                <a:ea typeface="Times New Roman"/>
                <a:cs typeface="Times New Roman"/>
              </a:rPr>
              <a:t> of registre </a:t>
            </a:r>
            <a:r>
              <a:rPr lang="fr-CA" sz="1200" dirty="0" err="1">
                <a:latin typeface="Courier New"/>
                <a:ea typeface="Times New Roman"/>
                <a:cs typeface="Times New Roman"/>
              </a:rPr>
              <a:t>is</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err="1">
                <a:latin typeface="Courier New"/>
                <a:ea typeface="Times New Roman"/>
                <a:cs typeface="Times New Roman"/>
              </a:rPr>
              <a:t>begin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fr-CA" sz="1200" dirty="0" err="1">
                <a:latin typeface="Courier New"/>
                <a:ea typeface="Times New Roman"/>
                <a:cs typeface="Times New Roman"/>
              </a:rPr>
              <a:t>process</a:t>
            </a:r>
            <a:r>
              <a:rPr lang="fr-CA" sz="1200" dirty="0">
                <a:latin typeface="Courier New"/>
                <a:ea typeface="Times New Roman"/>
                <a:cs typeface="Times New Roman"/>
              </a:rPr>
              <a:t> (CLK, reset)</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fr-CA" sz="1200" dirty="0" err="1">
                <a:latin typeface="Courier New"/>
                <a:ea typeface="Times New Roman"/>
                <a:cs typeface="Times New Roman"/>
              </a:rPr>
              <a:t>begin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if reset = '0' </a:t>
            </a:r>
            <a:r>
              <a:rPr lang="fr-CA" sz="1200" dirty="0" err="1">
                <a:latin typeface="Courier New"/>
                <a:ea typeface="Times New Roman"/>
                <a:cs typeface="Times New Roman"/>
              </a:rPr>
              <a:t>then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Q &lt;= (</a:t>
            </a:r>
            <a:r>
              <a:rPr lang="fr-CA" sz="1200" dirty="0" err="1">
                <a:latin typeface="Courier New"/>
                <a:ea typeface="Times New Roman"/>
                <a:cs typeface="Times New Roman"/>
              </a:rPr>
              <a:t>others</a:t>
            </a:r>
            <a:r>
              <a:rPr lang="fr-CA" sz="1200" dirty="0">
                <a:latin typeface="Courier New"/>
                <a:ea typeface="Times New Roman"/>
                <a:cs typeface="Times New Roman"/>
              </a:rPr>
              <a:t> =&gt; '0');</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a:t>
            </a:r>
            <a:r>
              <a:rPr lang="fr-CA" sz="1200" dirty="0" err="1">
                <a:latin typeface="Courier New"/>
                <a:ea typeface="Times New Roman"/>
                <a:cs typeface="Times New Roman"/>
              </a:rPr>
              <a:t>elsif</a:t>
            </a:r>
            <a:r>
              <a:rPr lang="fr-CA" sz="1200" dirty="0">
                <a:latin typeface="Courier New"/>
                <a:ea typeface="Times New Roman"/>
                <a:cs typeface="Times New Roman"/>
              </a:rPr>
              <a:t> </a:t>
            </a:r>
            <a:r>
              <a:rPr lang="fr-CA" sz="1200" dirty="0" err="1">
                <a:latin typeface="Courier New"/>
                <a:ea typeface="Times New Roman"/>
                <a:cs typeface="Times New Roman"/>
              </a:rPr>
              <a:t>rising_edge</a:t>
            </a:r>
            <a:r>
              <a:rPr lang="fr-CA" sz="1200" dirty="0">
                <a:latin typeface="Courier New"/>
                <a:ea typeface="Times New Roman"/>
                <a:cs typeface="Times New Roman"/>
              </a:rPr>
              <a:t>(CLK) </a:t>
            </a:r>
            <a:r>
              <a:rPr lang="fr-CA" sz="1200" dirty="0" err="1">
                <a:latin typeface="Courier New"/>
                <a:ea typeface="Times New Roman"/>
                <a:cs typeface="Times New Roman"/>
              </a:rPr>
              <a:t>then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if charge = '1' </a:t>
            </a:r>
            <a:r>
              <a:rPr lang="fr-CA" sz="1200" dirty="0" err="1">
                <a:latin typeface="Courier New"/>
                <a:ea typeface="Times New Roman"/>
                <a:cs typeface="Times New Roman"/>
              </a:rPr>
              <a:t>then</a:t>
            </a:r>
            <a:endParaRPr lang="fr-CA" sz="1200" dirty="0">
              <a:latin typeface="Courier New"/>
              <a:ea typeface="Times New Roman"/>
              <a:cs typeface="Times New Roman"/>
            </a:endParaRP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Q &lt;= D;</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end if;</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	end </a:t>
            </a:r>
            <a:r>
              <a:rPr lang="fr-CA" sz="1200" dirty="0" err="1">
                <a:latin typeface="Courier New"/>
                <a:ea typeface="Times New Roman"/>
                <a:cs typeface="Times New Roman"/>
              </a:rPr>
              <a:t>process</a:t>
            </a:r>
            <a:r>
              <a:rPr lang="fr-CA" sz="1200" dirty="0">
                <a:latin typeface="Courier New"/>
                <a:ea typeface="Times New Roman"/>
                <a:cs typeface="Times New Roman"/>
              </a:rPr>
              <a:t>;</a:t>
            </a:r>
          </a:p>
          <a:p>
            <a:pPr marL="0" marR="0" algn="just">
              <a:spcBef>
                <a:spcPts val="0"/>
              </a:spcBef>
              <a:spcAft>
                <a:spcPts val="0"/>
              </a:spcAft>
              <a:tabLst>
                <a:tab pos="228600" algn="l"/>
                <a:tab pos="457200" algn="l"/>
                <a:tab pos="685800" algn="l"/>
                <a:tab pos="914400" algn="l"/>
                <a:tab pos="1143000" algn="l"/>
              </a:tabLst>
            </a:pPr>
            <a:r>
              <a:rPr lang="fr-CA" sz="1200" dirty="0">
                <a:latin typeface="Courier New"/>
                <a:ea typeface="Times New Roman"/>
                <a:cs typeface="Times New Roman"/>
              </a:rPr>
              <a:t>end </a:t>
            </a:r>
            <a:r>
              <a:rPr lang="fr-CA" sz="1200" dirty="0" err="1">
                <a:latin typeface="Courier New"/>
                <a:ea typeface="Times New Roman"/>
                <a:cs typeface="Times New Roman"/>
              </a:rPr>
              <a:t>arch</a:t>
            </a:r>
            <a:r>
              <a:rPr lang="fr-CA" sz="1200" dirty="0" smtClean="0">
                <a:latin typeface="Courier New"/>
                <a:ea typeface="Times New Roman"/>
                <a:cs typeface="Times New Roman"/>
              </a:rPr>
              <a:t>;</a:t>
            </a:r>
            <a:endParaRPr lang="fr-CA" sz="1200" dirty="0">
              <a:latin typeface="Courier New"/>
              <a:ea typeface="Times New Roman"/>
              <a:cs typeface="Times New Roman"/>
            </a:endParaRPr>
          </a:p>
        </p:txBody>
      </p:sp>
    </p:spTree>
    <p:extLst>
      <p:ext uri="{BB962C8B-B14F-4D97-AF65-F5344CB8AC3E}">
        <p14:creationId xmlns:p14="http://schemas.microsoft.com/office/powerpoint/2010/main" val="1872962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pPr eaLnBrk="1" hangingPunct="1"/>
            <a:r>
              <a:rPr lang="fr-CA" dirty="0" smtClean="0"/>
              <a:t>Composante de chemins des données #3: les unités fonctionnelles</a:t>
            </a:r>
          </a:p>
        </p:txBody>
      </p:sp>
      <p:sp>
        <p:nvSpPr>
          <p:cNvPr id="24579" name="Espace réservé du contenu 3"/>
          <p:cNvSpPr>
            <a:spLocks noGrp="1"/>
          </p:cNvSpPr>
          <p:nvPr>
            <p:ph sz="half" idx="1"/>
          </p:nvPr>
        </p:nvSpPr>
        <p:spPr/>
        <p:txBody>
          <a:bodyPr/>
          <a:lstStyle/>
          <a:p>
            <a:r>
              <a:rPr lang="fr-CA" dirty="0" smtClean="0"/>
              <a:t>Les unités fonctionnelles peuvent inclure, entre autres:</a:t>
            </a:r>
          </a:p>
          <a:p>
            <a:pPr lvl="1"/>
            <a:r>
              <a:rPr lang="fr-CA" dirty="0"/>
              <a:t>les opérations arithmétiques, dont l’addition, la soustraction et la multiplication;</a:t>
            </a:r>
          </a:p>
          <a:p>
            <a:pPr lvl="1"/>
            <a:r>
              <a:rPr lang="fr-CA" dirty="0"/>
              <a:t>le décalage vers la droite par </a:t>
            </a:r>
            <a:r>
              <a:rPr lang="fr-CA" i="1" dirty="0"/>
              <a:t>n</a:t>
            </a:r>
            <a:r>
              <a:rPr lang="fr-CA" dirty="0"/>
              <a:t> bits (= ÷ 2</a:t>
            </a:r>
            <a:r>
              <a:rPr lang="fr-CA" baseline="30000" dirty="0"/>
              <a:t>n</a:t>
            </a:r>
            <a:r>
              <a:rPr lang="fr-CA" dirty="0"/>
              <a:t>) ou la gauche (= × 2</a:t>
            </a:r>
            <a:r>
              <a:rPr lang="fr-CA" baseline="30000" dirty="0"/>
              <a:t>n</a:t>
            </a:r>
            <a:r>
              <a:rPr lang="fr-CA" dirty="0"/>
              <a:t>), et le modulo 2</a:t>
            </a:r>
            <a:r>
              <a:rPr lang="fr-CA" baseline="30000" dirty="0"/>
              <a:t>n</a:t>
            </a:r>
            <a:r>
              <a:rPr lang="fr-CA" dirty="0"/>
              <a:t>;</a:t>
            </a:r>
          </a:p>
          <a:p>
            <a:pPr lvl="1"/>
            <a:r>
              <a:rPr lang="fr-CA" dirty="0"/>
              <a:t>les opérations logiques;</a:t>
            </a:r>
          </a:p>
          <a:p>
            <a:pPr lvl="1"/>
            <a:r>
              <a:rPr lang="fr-CA" dirty="0"/>
              <a:t>la comparaison de deux valeurs ou d’une valeur avec une constante; et,</a:t>
            </a:r>
          </a:p>
          <a:p>
            <a:pPr lvl="1"/>
            <a:r>
              <a:rPr lang="fr-CA" dirty="0"/>
              <a:t>le minimum et le maximum.</a:t>
            </a:r>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7</a:t>
            </a:fld>
            <a:endParaRPr lang="fr-CA"/>
          </a:p>
        </p:txBody>
      </p:sp>
      <p:pic>
        <p:nvPicPr>
          <p:cNvPr id="6" name="Image 5"/>
          <p:cNvPicPr>
            <a:picLocks noChangeAspect="1"/>
          </p:cNvPicPr>
          <p:nvPr/>
        </p:nvPicPr>
        <p:blipFill>
          <a:blip r:embed="rId2"/>
          <a:stretch>
            <a:fillRect/>
          </a:stretch>
        </p:blipFill>
        <p:spPr>
          <a:xfrm>
            <a:off x="6248400" y="1904688"/>
            <a:ext cx="5715000" cy="3505512"/>
          </a:xfrm>
          <a:prstGeom prst="rect">
            <a:avLst/>
          </a:prstGeom>
        </p:spPr>
      </p:pic>
    </p:spTree>
    <p:extLst>
      <p:ext uri="{BB962C8B-B14F-4D97-AF65-F5344CB8AC3E}">
        <p14:creationId xmlns:p14="http://schemas.microsoft.com/office/powerpoint/2010/main" val="587071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re 1"/>
          <p:cNvSpPr>
            <a:spLocks noGrp="1"/>
          </p:cNvSpPr>
          <p:nvPr>
            <p:ph type="title"/>
          </p:nvPr>
        </p:nvSpPr>
        <p:spPr/>
        <p:txBody>
          <a:bodyPr/>
          <a:lstStyle/>
          <a:p>
            <a:pPr eaLnBrk="1" hangingPunct="1"/>
            <a:r>
              <a:rPr lang="fr-CA" dirty="0" smtClean="0"/>
              <a:t>Types VHDL à utiliser pour la synthèse</a:t>
            </a:r>
          </a:p>
        </p:txBody>
      </p:sp>
      <p:sp>
        <p:nvSpPr>
          <p:cNvPr id="63491" name="Espace réservé du contenu 2"/>
          <p:cNvSpPr>
            <a:spLocks noGrp="1"/>
          </p:cNvSpPr>
          <p:nvPr>
            <p:ph sz="half" idx="1"/>
          </p:nvPr>
        </p:nvSpPr>
        <p:spPr/>
        <p:txBody>
          <a:bodyPr/>
          <a:lstStyle/>
          <a:p>
            <a:pPr eaLnBrk="1" hangingPunct="1"/>
            <a:r>
              <a:rPr lang="fr-CA" b="1" dirty="0" smtClean="0">
                <a:latin typeface="Courier New" pitchFamily="49" charset="0"/>
                <a:cs typeface="Courier New" pitchFamily="49" charset="0"/>
              </a:rPr>
              <a:t>real</a:t>
            </a:r>
            <a:r>
              <a:rPr lang="fr-CA" b="1" dirty="0" smtClean="0"/>
              <a:t>: ça dépend</a:t>
            </a:r>
          </a:p>
          <a:p>
            <a:pPr lvl="1" eaLnBrk="1" hangingPunct="1"/>
            <a:r>
              <a:rPr lang="fr-CA" dirty="0" smtClean="0"/>
              <a:t>pour des valeurs constantes: ok</a:t>
            </a:r>
          </a:p>
          <a:p>
            <a:pPr lvl="1" eaLnBrk="1" hangingPunct="1"/>
            <a:r>
              <a:rPr lang="fr-CA" dirty="0" smtClean="0"/>
              <a:t>pour des registres et valeurs intermédiaires: non! trop précis et </a:t>
            </a:r>
            <a:r>
              <a:rPr lang="fr-CA" i="1" dirty="0" smtClean="0"/>
              <a:t>pas synthétisable</a:t>
            </a:r>
            <a:r>
              <a:rPr lang="fr-CA" dirty="0" smtClean="0"/>
              <a:t>.</a:t>
            </a:r>
          </a:p>
          <a:p>
            <a:pPr eaLnBrk="1" hangingPunct="1"/>
            <a:r>
              <a:rPr lang="fr-CA" b="1" dirty="0" err="1" smtClean="0">
                <a:latin typeface="Courier New" pitchFamily="49" charset="0"/>
                <a:cs typeface="Courier New" pitchFamily="49" charset="0"/>
              </a:rPr>
              <a:t>integer</a:t>
            </a:r>
            <a:r>
              <a:rPr lang="fr-CA" b="1" dirty="0" smtClean="0"/>
              <a:t>, </a:t>
            </a:r>
            <a:r>
              <a:rPr lang="fr-CA" b="1" dirty="0" err="1" smtClean="0">
                <a:latin typeface="Courier New" pitchFamily="49" charset="0"/>
                <a:cs typeface="Courier New" pitchFamily="49" charset="0"/>
              </a:rPr>
              <a:t>natural</a:t>
            </a:r>
            <a:r>
              <a:rPr lang="fr-CA" b="1" dirty="0" smtClean="0"/>
              <a:t>, </a:t>
            </a:r>
            <a:r>
              <a:rPr lang="fr-CA" b="1" dirty="0" smtClean="0">
                <a:latin typeface="Courier New" pitchFamily="49" charset="0"/>
                <a:cs typeface="Courier New" pitchFamily="49" charset="0"/>
              </a:rPr>
              <a:t>positive</a:t>
            </a:r>
            <a:r>
              <a:rPr lang="fr-CA" b="1" dirty="0" smtClean="0"/>
              <a:t>: acceptables</a:t>
            </a:r>
          </a:p>
          <a:p>
            <a:pPr lvl="1" eaLnBrk="1" hangingPunct="1"/>
            <a:r>
              <a:rPr lang="fr-CA" dirty="0" smtClean="0"/>
              <a:t>Bien supportés par les synthétiseurs pour les opérations arithmétiques.</a:t>
            </a:r>
          </a:p>
          <a:p>
            <a:pPr lvl="1" eaLnBrk="1" hangingPunct="1"/>
            <a:r>
              <a:rPr lang="fr-CA" dirty="0" smtClean="0"/>
              <a:t>Bonne abstraction par rapport à un vecteur de bits.</a:t>
            </a:r>
          </a:p>
          <a:p>
            <a:pPr lvl="1" eaLnBrk="1" hangingPunct="1"/>
            <a:r>
              <a:rPr lang="fr-CA" dirty="0" smtClean="0"/>
              <a:t>Important de spécifier la gamme de valeurs possibles de façon à contraindre les ressources matérielles utilisées pour les représenter.</a:t>
            </a:r>
            <a:br>
              <a:rPr lang="fr-CA" dirty="0" smtClean="0"/>
            </a:br>
            <a:r>
              <a:rPr lang="fr-CA" u="sng" dirty="0" smtClean="0"/>
              <a:t>Par défaut: 32 bits pour chaque signal</a:t>
            </a:r>
            <a:r>
              <a:rPr lang="fr-CA" dirty="0" smtClean="0"/>
              <a:t>.</a:t>
            </a:r>
          </a:p>
        </p:txBody>
      </p:sp>
      <p:sp>
        <p:nvSpPr>
          <p:cNvPr id="2" name="Espace réservé du contenu 1"/>
          <p:cNvSpPr>
            <a:spLocks noGrp="1"/>
          </p:cNvSpPr>
          <p:nvPr>
            <p:ph sz="half" idx="2"/>
          </p:nvPr>
        </p:nvSpPr>
        <p:spPr/>
        <p:txBody>
          <a:bodyPr/>
          <a:lstStyle/>
          <a:p>
            <a:r>
              <a:rPr lang="fr-CA" b="1" dirty="0" err="1">
                <a:latin typeface="Courier New" pitchFamily="49" charset="0"/>
                <a:cs typeface="Courier New" pitchFamily="49" charset="0"/>
              </a:rPr>
              <a:t>signed</a:t>
            </a:r>
            <a:r>
              <a:rPr lang="fr-CA" b="1" dirty="0"/>
              <a:t>, </a:t>
            </a:r>
            <a:r>
              <a:rPr lang="fr-CA" b="1" dirty="0" err="1">
                <a:latin typeface="Courier New" pitchFamily="49" charset="0"/>
                <a:cs typeface="Courier New" pitchFamily="49" charset="0"/>
              </a:rPr>
              <a:t>unsigned</a:t>
            </a:r>
            <a:r>
              <a:rPr lang="fr-CA" b="1" dirty="0"/>
              <a:t>: acceptables</a:t>
            </a:r>
          </a:p>
          <a:p>
            <a:pPr lvl="1"/>
            <a:r>
              <a:rPr lang="fr-CA" dirty="0"/>
              <a:t>Définis dans le package normalisé </a:t>
            </a:r>
            <a:r>
              <a:rPr lang="fr-CA" dirty="0" err="1">
                <a:latin typeface="Courier New" panose="02070309020205020404" pitchFamily="49" charset="0"/>
                <a:cs typeface="Courier New" panose="02070309020205020404" pitchFamily="49" charset="0"/>
              </a:rPr>
              <a:t>numeric_std</a:t>
            </a:r>
            <a:r>
              <a:rPr lang="fr-CA" dirty="0"/>
              <a:t>, comme des tableaux de </a:t>
            </a:r>
            <a:r>
              <a:rPr lang="fr-CA" dirty="0" err="1">
                <a:latin typeface="Courier New" panose="02070309020205020404" pitchFamily="49" charset="0"/>
                <a:cs typeface="Courier New" panose="02070309020205020404" pitchFamily="49" charset="0"/>
              </a:rPr>
              <a:t>std_logic</a:t>
            </a:r>
            <a:r>
              <a:rPr lang="fr-CA" dirty="0"/>
              <a:t>.</a:t>
            </a:r>
          </a:p>
          <a:p>
            <a:pPr lvl="1"/>
            <a:r>
              <a:rPr lang="fr-CA" dirty="0"/>
              <a:t>Bien supportés par les outils de </a:t>
            </a:r>
            <a:r>
              <a:rPr lang="fr-CA" dirty="0" smtClean="0"/>
              <a:t>synthèse:</a:t>
            </a:r>
            <a:br>
              <a:rPr lang="fr-CA" dirty="0" smtClean="0"/>
            </a:br>
            <a:r>
              <a:rPr lang="fr-CA" u="sng" dirty="0" smtClean="0"/>
              <a:t>un fil/un registre par bit</a:t>
            </a:r>
            <a:endParaRPr lang="fr-CA" u="sng" dirty="0"/>
          </a:p>
          <a:p>
            <a:pPr lvl="1"/>
            <a:r>
              <a:rPr lang="fr-CA" dirty="0"/>
              <a:t>Le package </a:t>
            </a:r>
            <a:r>
              <a:rPr lang="fr-CA" dirty="0" err="1">
                <a:latin typeface="Courier New" panose="02070309020205020404" pitchFamily="49" charset="0"/>
                <a:cs typeface="Courier New" panose="02070309020205020404" pitchFamily="49" charset="0"/>
              </a:rPr>
              <a:t>numeric_std</a:t>
            </a:r>
            <a:r>
              <a:rPr lang="fr-CA" dirty="0"/>
              <a:t> redéfinit les opérateurs de VHDL pour ces deux types.</a:t>
            </a:r>
          </a:p>
          <a:p>
            <a:r>
              <a:rPr lang="fr-CA" b="1" dirty="0" err="1">
                <a:latin typeface="Courier New" pitchFamily="49" charset="0"/>
                <a:cs typeface="Courier New" pitchFamily="49" charset="0"/>
              </a:rPr>
              <a:t>std_logic_vector</a:t>
            </a:r>
            <a:r>
              <a:rPr lang="fr-CA" b="1" dirty="0"/>
              <a:t>: </a:t>
            </a:r>
            <a:r>
              <a:rPr lang="fr-CA" b="1" dirty="0" smtClean="0"/>
              <a:t>pas pour l’arithmétique</a:t>
            </a:r>
            <a:endParaRPr lang="fr-CA" b="1" dirty="0"/>
          </a:p>
          <a:p>
            <a:pPr lvl="1"/>
            <a:r>
              <a:rPr lang="fr-CA" dirty="0"/>
              <a:t>Défini dans le package </a:t>
            </a:r>
            <a:r>
              <a:rPr lang="fr-CA" dirty="0">
                <a:latin typeface="Courier New" panose="02070309020205020404" pitchFamily="49" charset="0"/>
                <a:cs typeface="Courier New" panose="02070309020205020404" pitchFamily="49" charset="0"/>
              </a:rPr>
              <a:t>std_logic_1164</a:t>
            </a:r>
            <a:r>
              <a:rPr lang="fr-CA" dirty="0"/>
              <a:t> comme un tableau de </a:t>
            </a:r>
            <a:r>
              <a:rPr lang="fr-CA" dirty="0" err="1">
                <a:latin typeface="Courier New" panose="02070309020205020404" pitchFamily="49" charset="0"/>
                <a:cs typeface="Courier New" panose="02070309020205020404" pitchFamily="49" charset="0"/>
              </a:rPr>
              <a:t>std_logic</a:t>
            </a:r>
            <a:r>
              <a:rPr lang="fr-CA" dirty="0"/>
              <a:t>.</a:t>
            </a:r>
          </a:p>
          <a:p>
            <a:pPr lvl="1"/>
            <a:r>
              <a:rPr lang="fr-CA" dirty="0"/>
              <a:t>Des packages populaires incluent des définitions pour les opérations arithmétiques, mais ils ne sont pas normalisés et </a:t>
            </a:r>
            <a:r>
              <a:rPr lang="fr-CA" i="1" dirty="0"/>
              <a:t>leur utilisation n’est pas </a:t>
            </a:r>
            <a:r>
              <a:rPr lang="fr-CA" i="1" dirty="0" smtClean="0"/>
              <a:t>recommandée</a:t>
            </a:r>
            <a:r>
              <a:rPr lang="fr-CA" i="1" dirty="0"/>
              <a:t> </a:t>
            </a:r>
            <a:r>
              <a:rPr lang="fr-CA" i="1" dirty="0" smtClean="0"/>
              <a:t>pour représenter des nombres</a:t>
            </a:r>
            <a:r>
              <a:rPr lang="fr-CA" dirty="0" smtClean="0"/>
              <a:t>.</a:t>
            </a:r>
            <a:endParaRPr lang="fr-CA" dirty="0"/>
          </a:p>
        </p:txBody>
      </p:sp>
      <p:sp>
        <p:nvSpPr>
          <p:cNvPr id="4" name="Espace réservé du numéro de diapositive 3"/>
          <p:cNvSpPr>
            <a:spLocks noGrp="1"/>
          </p:cNvSpPr>
          <p:nvPr>
            <p:ph type="sldNum" sz="quarter" idx="10"/>
          </p:nvPr>
        </p:nvSpPr>
        <p:spPr/>
        <p:txBody>
          <a:bodyPr/>
          <a:lstStyle/>
          <a:p>
            <a:pPr>
              <a:defRPr/>
            </a:pPr>
            <a:fld id="{C368F77C-8672-42F7-8903-056C49B00F5E}" type="slidenum">
              <a:rPr lang="fr-CA"/>
              <a:pPr>
                <a:defRPr/>
              </a:pPr>
              <a:t>8</a:t>
            </a:fld>
            <a:endParaRPr lang="fr-CA"/>
          </a:p>
        </p:txBody>
      </p:sp>
    </p:spTree>
    <p:extLst>
      <p:ext uri="{BB962C8B-B14F-4D97-AF65-F5344CB8AC3E}">
        <p14:creationId xmlns:p14="http://schemas.microsoft.com/office/powerpoint/2010/main" val="1250665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p:txBody>
          <a:bodyPr/>
          <a:lstStyle/>
          <a:p>
            <a:r>
              <a:rPr lang="fr-CA" dirty="0"/>
              <a:t>Composante de chemins des données #3: unités </a:t>
            </a:r>
            <a:r>
              <a:rPr lang="fr-CA" dirty="0" smtClean="0"/>
              <a:t>fonctionnelles - ALU</a:t>
            </a:r>
          </a:p>
        </p:txBody>
      </p:sp>
      <p:sp>
        <p:nvSpPr>
          <p:cNvPr id="3" name="Espace réservé du numéro de diapositive 2"/>
          <p:cNvSpPr>
            <a:spLocks noGrp="1"/>
          </p:cNvSpPr>
          <p:nvPr>
            <p:ph type="sldNum" sz="quarter" idx="10"/>
          </p:nvPr>
        </p:nvSpPr>
        <p:spPr/>
        <p:txBody>
          <a:bodyPr/>
          <a:lstStyle/>
          <a:p>
            <a:pPr>
              <a:defRPr/>
            </a:pPr>
            <a:fld id="{7EACBF6C-956A-4788-A794-E28F2BD7CFFC}" type="slidenum">
              <a:rPr lang="fr-CA"/>
              <a:pPr>
                <a:defRPr/>
              </a:pPr>
              <a:t>9</a:t>
            </a:fld>
            <a:endParaRPr lang="fr-CA"/>
          </a:p>
        </p:txBody>
      </p:sp>
      <p:sp>
        <p:nvSpPr>
          <p:cNvPr id="5" name="ZoneTexte 4"/>
          <p:cNvSpPr txBox="1"/>
          <p:nvPr/>
        </p:nvSpPr>
        <p:spPr>
          <a:xfrm>
            <a:off x="228600" y="1211788"/>
            <a:ext cx="5715000" cy="5478423"/>
          </a:xfrm>
          <a:prstGeom prst="rect">
            <a:avLst/>
          </a:prstGeom>
          <a:solidFill>
            <a:schemeClr val="bg1"/>
          </a:solidFill>
          <a:ln w="25400">
            <a:solidFill>
              <a:schemeClr val="accent1">
                <a:shade val="95000"/>
                <a:satMod val="105000"/>
              </a:schemeClr>
            </a:solidFill>
          </a:ln>
        </p:spPr>
        <p:txBody>
          <a:bodyPr wrap="square" rtlCol="0">
            <a:spAutoFit/>
          </a:bodyPr>
          <a:lstStyle/>
          <a:p>
            <a:pPr marL="0" marR="0">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library </a:t>
            </a:r>
            <a:r>
              <a:rPr lang="en-US" sz="1000" dirty="0" err="1">
                <a:latin typeface="Courier New"/>
                <a:ea typeface="Times New Roman"/>
                <a:cs typeface="Times New Roman"/>
              </a:rPr>
              <a:t>ieee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ieee.std_logic_1164.all;</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a:t>
            </a:r>
            <a:r>
              <a:rPr lang="en-US" sz="1000" dirty="0" err="1">
                <a:latin typeface="Courier New"/>
                <a:ea typeface="Times New Roman"/>
                <a:cs typeface="Times New Roman"/>
              </a:rPr>
              <a:t>ieee.numeric_std.all</a:t>
            </a:r>
            <a:r>
              <a:rPr lang="en-US" sz="1000" dirty="0" smtClean="0">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err="1">
                <a:latin typeface="Courier New"/>
                <a:ea typeface="Times New Roman"/>
                <a:cs typeface="Times New Roman"/>
              </a:rPr>
              <a:t>entity</a:t>
            </a:r>
            <a:r>
              <a:rPr lang="fr-CA" sz="1000" dirty="0">
                <a:latin typeface="Courier New"/>
                <a:ea typeface="Times New Roman"/>
                <a:cs typeface="Times New Roman"/>
              </a:rPr>
              <a:t> </a:t>
            </a:r>
            <a:r>
              <a:rPr lang="fr-CA" sz="1000" dirty="0" err="1">
                <a:latin typeface="Courier New"/>
                <a:ea typeface="Times New Roman"/>
                <a:cs typeface="Times New Roman"/>
              </a:rPr>
              <a:t>unitearithmetique</a:t>
            </a:r>
            <a:r>
              <a:rPr lang="fr-CA" sz="1000" dirty="0">
                <a:latin typeface="Courier New"/>
                <a:ea typeface="Times New Roman"/>
                <a:cs typeface="Times New Roman"/>
              </a:rPr>
              <a:t> </a:t>
            </a:r>
            <a:r>
              <a:rPr lang="fr-CA" sz="1000" dirty="0" err="1">
                <a:latin typeface="Courier New"/>
                <a:ea typeface="Times New Roman"/>
                <a:cs typeface="Times New Roman"/>
              </a:rPr>
              <a:t>is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r>
              <a:rPr lang="fr-CA" sz="1000" dirty="0" err="1">
                <a:latin typeface="Courier New"/>
                <a:ea typeface="Times New Roman"/>
                <a:cs typeface="Times New Roman"/>
              </a:rPr>
              <a:t>generic</a:t>
            </a:r>
            <a:r>
              <a:rPr lang="fr-CA" sz="1000" dirty="0">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W : positive := 8 -- largeur des opérandes</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port(</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 B : in </a:t>
            </a:r>
            <a:r>
              <a:rPr lang="fr-CA" sz="1000" dirty="0" err="1">
                <a:latin typeface="Courier New"/>
                <a:ea typeface="Times New Roman"/>
                <a:cs typeface="Times New Roman"/>
              </a:rPr>
              <a:t>signed</a:t>
            </a:r>
            <a:r>
              <a:rPr lang="fr-CA" sz="1000" dirty="0">
                <a:latin typeface="Courier New"/>
                <a:ea typeface="Times New Roman"/>
                <a:cs typeface="Times New Roman"/>
              </a:rPr>
              <a:t>(W - 1 </a:t>
            </a:r>
            <a:r>
              <a:rPr lang="fr-CA" sz="1000" dirty="0" err="1">
                <a:latin typeface="Courier New"/>
                <a:ea typeface="Times New Roman"/>
                <a:cs typeface="Times New Roman"/>
              </a:rPr>
              <a:t>downto</a:t>
            </a:r>
            <a:r>
              <a:rPr lang="fr-CA" sz="1000" dirty="0">
                <a:latin typeface="Courier New"/>
                <a:ea typeface="Times New Roman"/>
                <a:cs typeface="Times New Roman"/>
              </a:rPr>
              <a:t> 0)</a:t>
            </a:r>
            <a:r>
              <a:rPr lang="fr-CA" sz="1000" dirty="0" smtClean="0">
                <a:latin typeface="Courier New"/>
                <a:ea typeface="Times New Roman"/>
                <a:cs typeface="Times New Roman"/>
              </a:rPr>
              <a:t>; -- les opérandes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choix : in </a:t>
            </a:r>
            <a:r>
              <a:rPr lang="fr-CA" sz="1000" dirty="0" err="1">
                <a:latin typeface="Courier New"/>
                <a:ea typeface="Times New Roman"/>
                <a:cs typeface="Times New Roman"/>
              </a:rPr>
              <a:t>std_logic_vector</a:t>
            </a:r>
            <a:r>
              <a:rPr lang="fr-CA" sz="1000" dirty="0">
                <a:latin typeface="Courier New"/>
                <a:ea typeface="Times New Roman"/>
                <a:cs typeface="Times New Roman"/>
              </a:rPr>
              <a:t>(2 </a:t>
            </a:r>
            <a:r>
              <a:rPr lang="fr-CA" sz="1000" dirty="0" err="1">
                <a:latin typeface="Courier New"/>
                <a:ea typeface="Times New Roman"/>
                <a:cs typeface="Times New Roman"/>
              </a:rPr>
              <a:t>downto</a:t>
            </a:r>
            <a:r>
              <a:rPr lang="fr-CA" sz="1000" dirty="0">
                <a:latin typeface="Courier New"/>
                <a:ea typeface="Times New Roman"/>
                <a:cs typeface="Times New Roman"/>
              </a:rPr>
              <a:t> 0)</a:t>
            </a:r>
            <a:r>
              <a:rPr lang="fr-CA" sz="1000" dirty="0" smtClean="0">
                <a:latin typeface="Courier New"/>
                <a:ea typeface="Times New Roman"/>
                <a:cs typeface="Times New Roman"/>
              </a:rPr>
              <a:t>; -- l’opération à faire</a:t>
            </a:r>
          </a:p>
          <a:p>
            <a:pPr marL="0" marR="0">
              <a:spcBef>
                <a:spcPts val="0"/>
              </a:spcBef>
              <a:spcAft>
                <a:spcPts val="0"/>
              </a:spcAft>
              <a:tabLst>
                <a:tab pos="228600" algn="l"/>
                <a:tab pos="457200" algn="l"/>
                <a:tab pos="685800" algn="l"/>
                <a:tab pos="914400" algn="l"/>
                <a:tab pos="1143000" algn="l"/>
              </a:tabLst>
            </a:pPr>
            <a:r>
              <a:rPr lang="fr-CA" sz="1000" dirty="0" smtClean="0">
                <a:latin typeface="Courier New"/>
                <a:ea typeface="Times New Roman"/>
                <a:cs typeface="Times New Roman"/>
              </a:rPr>
              <a:t> </a:t>
            </a:r>
            <a:r>
              <a:rPr lang="fr-CA" sz="1000" dirty="0">
                <a:latin typeface="Courier New"/>
                <a:ea typeface="Times New Roman"/>
                <a:cs typeface="Times New Roman"/>
              </a:rPr>
              <a:t>		</a:t>
            </a:r>
            <a:r>
              <a:rPr lang="en-US" sz="1000" dirty="0">
                <a:latin typeface="Courier New"/>
                <a:ea typeface="Times New Roman"/>
                <a:cs typeface="Times New Roman"/>
              </a:rPr>
              <a:t>F : out signed(W - 1 </a:t>
            </a:r>
            <a:r>
              <a:rPr lang="en-US" sz="1000" dirty="0" err="1">
                <a:latin typeface="Courier New"/>
                <a:ea typeface="Times New Roman"/>
                <a:cs typeface="Times New Roman"/>
              </a:rPr>
              <a:t>downto</a:t>
            </a:r>
            <a:r>
              <a:rPr lang="en-US" sz="1000" dirty="0">
                <a:latin typeface="Courier New"/>
                <a:ea typeface="Times New Roman"/>
                <a:cs typeface="Times New Roman"/>
              </a:rPr>
              <a:t> 0) -- le </a:t>
            </a:r>
            <a:r>
              <a:rPr lang="en-US" sz="1000" dirty="0" err="1">
                <a:latin typeface="Courier New"/>
                <a:ea typeface="Times New Roman"/>
                <a:cs typeface="Times New Roman"/>
              </a:rPr>
              <a:t>résultat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t>
            </a:r>
            <a:r>
              <a:rPr lang="en-US" sz="1000" dirty="0" err="1">
                <a:latin typeface="Courier New"/>
                <a:ea typeface="Times New Roman"/>
                <a:cs typeface="Times New Roman"/>
              </a:rPr>
              <a:t>unitearithmetique</a:t>
            </a:r>
            <a:r>
              <a:rPr lang="en-US" sz="1000" dirty="0" smtClean="0">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architecture arch of </a:t>
            </a:r>
            <a:r>
              <a:rPr lang="en-US" sz="1000" dirty="0" err="1">
                <a:latin typeface="Courier New"/>
                <a:ea typeface="Times New Roman"/>
                <a:cs typeface="Times New Roman"/>
              </a:rPr>
              <a:t>unitearithmetique</a:t>
            </a:r>
            <a:r>
              <a:rPr lang="en-US" sz="1000" dirty="0">
                <a:latin typeface="Courier New"/>
                <a:ea typeface="Times New Roman"/>
                <a:cs typeface="Times New Roman"/>
              </a:rPr>
              <a:t> is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begin</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process(A, B, </a:t>
            </a:r>
            <a:r>
              <a:rPr lang="en-US" sz="1000" dirty="0" err="1">
                <a:latin typeface="Courier New"/>
                <a:ea typeface="Times New Roman"/>
                <a:cs typeface="Times New Roman"/>
              </a:rPr>
              <a:t>choix</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variable t : signed(2 * W - 1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begin</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t := A *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case </a:t>
            </a:r>
            <a:r>
              <a:rPr lang="en-US" sz="1000" dirty="0" err="1">
                <a:latin typeface="Courier New"/>
                <a:ea typeface="Times New Roman"/>
                <a:cs typeface="Times New Roman"/>
              </a:rPr>
              <a:t>to_integer</a:t>
            </a:r>
            <a:r>
              <a:rPr lang="en-US" sz="1000" dirty="0">
                <a:latin typeface="Courier New"/>
                <a:ea typeface="Times New Roman"/>
                <a:cs typeface="Times New Roman"/>
              </a:rPr>
              <a:t>(unsigned(</a:t>
            </a:r>
            <a:r>
              <a:rPr lang="en-US" sz="1000" dirty="0" err="1">
                <a:latin typeface="Courier New"/>
                <a:ea typeface="Times New Roman"/>
                <a:cs typeface="Times New Roman"/>
              </a:rPr>
              <a:t>choix</a:t>
            </a:r>
            <a:r>
              <a:rPr lang="en-US" sz="1000" dirty="0">
                <a:latin typeface="Courier New"/>
                <a:ea typeface="Times New Roman"/>
                <a:cs typeface="Times New Roman"/>
              </a:rPr>
              <a:t>)) is	</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0 =&gt; F &lt;= A +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1 =&gt; F &lt;= A -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2 =&gt; F &lt;= A + B + 1;</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3 =&gt; F &lt;= A + 1;</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4 =&gt; F &lt;= abs(A);</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5 =&gt; F &lt;= -A;</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6 =&gt; F &lt;= t(2 * W - 1 </a:t>
            </a:r>
            <a:r>
              <a:rPr lang="en-US" sz="1000" dirty="0" err="1">
                <a:latin typeface="Courier New"/>
                <a:ea typeface="Times New Roman"/>
                <a:cs typeface="Times New Roman"/>
              </a:rPr>
              <a:t>downto</a:t>
            </a:r>
            <a:r>
              <a:rPr lang="en-US" sz="1000" dirty="0">
                <a:latin typeface="Courier New"/>
                <a:ea typeface="Times New Roman"/>
                <a:cs typeface="Times New Roman"/>
              </a:rPr>
              <a:t> W);</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7 =&gt; F &lt;= t(W - 1 </a:t>
            </a:r>
            <a:r>
              <a:rPr lang="en-US" sz="1000" dirty="0" err="1">
                <a:latin typeface="Courier New"/>
                <a:ea typeface="Times New Roman"/>
                <a:cs typeface="Times New Roman"/>
              </a:rPr>
              <a:t>downto</a:t>
            </a:r>
            <a:r>
              <a:rPr lang="en-US" sz="1000" dirty="0">
                <a:latin typeface="Courier New"/>
                <a:ea typeface="Times New Roman"/>
                <a:cs typeface="Times New Roman"/>
              </a:rPr>
              <a:t> 0);</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others =&gt; F &lt;= (others =&gt; 'X');</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case;</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process;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arch</a:t>
            </a:r>
            <a:r>
              <a:rPr lang="en-US" sz="1000" dirty="0" smtClean="0">
                <a:latin typeface="Courier New"/>
                <a:ea typeface="Times New Roman"/>
                <a:cs typeface="Times New Roman"/>
              </a:rPr>
              <a:t>;</a:t>
            </a:r>
            <a:endParaRPr lang="fr-CA" sz="1000" dirty="0">
              <a:latin typeface="Courier New"/>
              <a:ea typeface="Times New Roman"/>
              <a:cs typeface="Times New Roman"/>
            </a:endParaRPr>
          </a:p>
        </p:txBody>
      </p:sp>
      <p:sp>
        <p:nvSpPr>
          <p:cNvPr id="6" name="ZoneTexte 5"/>
          <p:cNvSpPr txBox="1"/>
          <p:nvPr/>
        </p:nvSpPr>
        <p:spPr>
          <a:xfrm>
            <a:off x="6172200" y="1227177"/>
            <a:ext cx="5715000" cy="5170646"/>
          </a:xfrm>
          <a:prstGeom prst="rect">
            <a:avLst/>
          </a:prstGeom>
          <a:solidFill>
            <a:schemeClr val="bg1"/>
          </a:solidFill>
          <a:ln w="25400">
            <a:solidFill>
              <a:schemeClr val="accent1">
                <a:shade val="95000"/>
                <a:satMod val="105000"/>
              </a:schemeClr>
            </a:solidFill>
          </a:ln>
        </p:spPr>
        <p:txBody>
          <a:bodyPr wrap="square" rtlCol="0">
            <a:spAutoFit/>
          </a:bodyPr>
          <a:lstStyle/>
          <a:p>
            <a:pPr marL="0" marR="0">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library </a:t>
            </a:r>
            <a:r>
              <a:rPr lang="en-US" sz="1000" dirty="0" err="1">
                <a:latin typeface="Courier New"/>
                <a:ea typeface="Times New Roman"/>
                <a:cs typeface="Times New Roman"/>
              </a:rPr>
              <a:t>ieee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ieee.std_logic_1164.all;</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use </a:t>
            </a:r>
            <a:r>
              <a:rPr lang="en-US" sz="1000" dirty="0" err="1">
                <a:latin typeface="Courier New"/>
                <a:ea typeface="Times New Roman"/>
                <a:cs typeface="Times New Roman"/>
              </a:rPr>
              <a:t>ieee.numeric_std.all</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endParaRPr lang="fr-CA" sz="1000" dirty="0" smtClean="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err="1" smtClean="0">
                <a:latin typeface="Courier New"/>
                <a:ea typeface="Times New Roman"/>
                <a:cs typeface="Times New Roman"/>
              </a:rPr>
              <a:t>entity</a:t>
            </a:r>
            <a:r>
              <a:rPr lang="fr-CA" sz="1000" dirty="0" smtClean="0">
                <a:latin typeface="Courier New"/>
                <a:ea typeface="Times New Roman"/>
                <a:cs typeface="Times New Roman"/>
              </a:rPr>
              <a:t> </a:t>
            </a:r>
            <a:r>
              <a:rPr lang="fr-CA" sz="1000" dirty="0" err="1">
                <a:latin typeface="Courier New"/>
                <a:ea typeface="Times New Roman"/>
                <a:cs typeface="Times New Roman"/>
              </a:rPr>
              <a:t>unitelogique</a:t>
            </a:r>
            <a:r>
              <a:rPr lang="fr-CA" sz="1000" dirty="0">
                <a:latin typeface="Courier New"/>
                <a:ea typeface="Times New Roman"/>
                <a:cs typeface="Times New Roman"/>
              </a:rPr>
              <a:t> </a:t>
            </a:r>
            <a:r>
              <a:rPr lang="fr-CA" sz="1000" dirty="0" err="1">
                <a:latin typeface="Courier New"/>
                <a:ea typeface="Times New Roman"/>
                <a:cs typeface="Times New Roman"/>
              </a:rPr>
              <a:t>is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r>
              <a:rPr lang="fr-CA" sz="1000" dirty="0" err="1">
                <a:latin typeface="Courier New"/>
                <a:ea typeface="Times New Roman"/>
                <a:cs typeface="Times New Roman"/>
              </a:rPr>
              <a:t>generic</a:t>
            </a:r>
            <a:r>
              <a:rPr lang="fr-CA" sz="1000" dirty="0">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W : positive := 8 -- largeur des opérandes</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port(</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 B : in </a:t>
            </a:r>
            <a:r>
              <a:rPr lang="fr-CA" sz="1000" dirty="0" err="1">
                <a:latin typeface="Courier New"/>
                <a:ea typeface="Times New Roman"/>
                <a:cs typeface="Times New Roman"/>
              </a:rPr>
              <a:t>std_logic_vector</a:t>
            </a:r>
            <a:r>
              <a:rPr lang="fr-CA" sz="1000" dirty="0">
                <a:latin typeface="Courier New"/>
                <a:ea typeface="Times New Roman"/>
                <a:cs typeface="Times New Roman"/>
              </a:rPr>
              <a:t>(W - 1 </a:t>
            </a:r>
            <a:r>
              <a:rPr lang="fr-CA" sz="1000" dirty="0" err="1">
                <a:latin typeface="Courier New"/>
                <a:ea typeface="Times New Roman"/>
                <a:cs typeface="Times New Roman"/>
              </a:rPr>
              <a:t>downto</a:t>
            </a:r>
            <a:r>
              <a:rPr lang="fr-CA" sz="1000" dirty="0">
                <a:latin typeface="Courier New"/>
                <a:ea typeface="Times New Roman"/>
                <a:cs typeface="Times New Roman"/>
              </a:rPr>
              <a:t> 0); -- les opérandes</a:t>
            </a: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choix : in </a:t>
            </a:r>
            <a:r>
              <a:rPr lang="fr-CA" sz="1000" dirty="0" err="1">
                <a:latin typeface="Courier New"/>
                <a:ea typeface="Times New Roman"/>
                <a:cs typeface="Times New Roman"/>
              </a:rPr>
              <a:t>std_logic_vector</a:t>
            </a:r>
            <a:r>
              <a:rPr lang="fr-CA" sz="1000" dirty="0">
                <a:latin typeface="Courier New"/>
                <a:ea typeface="Times New Roman"/>
                <a:cs typeface="Times New Roman"/>
              </a:rPr>
              <a:t>(2 </a:t>
            </a:r>
            <a:r>
              <a:rPr lang="fr-CA" sz="1000" dirty="0" err="1">
                <a:latin typeface="Courier New"/>
                <a:ea typeface="Times New Roman"/>
                <a:cs typeface="Times New Roman"/>
              </a:rPr>
              <a:t>downto</a:t>
            </a:r>
            <a:r>
              <a:rPr lang="fr-CA" sz="1000" dirty="0">
                <a:latin typeface="Courier New"/>
                <a:ea typeface="Times New Roman"/>
                <a:cs typeface="Times New Roman"/>
              </a:rPr>
              <a:t> 0); -- </a:t>
            </a:r>
            <a:r>
              <a:rPr lang="fr-CA" sz="1000" dirty="0" smtClean="0">
                <a:latin typeface="Courier New"/>
                <a:ea typeface="Times New Roman"/>
                <a:cs typeface="Times New Roman"/>
              </a:rPr>
              <a:t>l’opération à faire</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fr-CA" sz="1000" dirty="0">
                <a:latin typeface="Courier New"/>
                <a:ea typeface="Times New Roman"/>
                <a:cs typeface="Times New Roman"/>
              </a:rPr>
              <a:t>		</a:t>
            </a:r>
            <a:r>
              <a:rPr lang="en-US" sz="1000" dirty="0">
                <a:latin typeface="Courier New"/>
                <a:ea typeface="Times New Roman"/>
                <a:cs typeface="Times New Roman"/>
              </a:rPr>
              <a:t>F : out </a:t>
            </a:r>
            <a:r>
              <a:rPr lang="en-US" sz="1000" dirty="0" err="1">
                <a:latin typeface="Courier New"/>
                <a:ea typeface="Times New Roman"/>
                <a:cs typeface="Times New Roman"/>
              </a:rPr>
              <a:t>std_logic_vector</a:t>
            </a:r>
            <a:r>
              <a:rPr lang="en-US" sz="1000" dirty="0">
                <a:latin typeface="Courier New"/>
                <a:ea typeface="Times New Roman"/>
                <a:cs typeface="Times New Roman"/>
              </a:rPr>
              <a:t>(W - 1 </a:t>
            </a:r>
            <a:r>
              <a:rPr lang="en-US" sz="1000" dirty="0" err="1">
                <a:latin typeface="Courier New"/>
                <a:ea typeface="Times New Roman"/>
                <a:cs typeface="Times New Roman"/>
              </a:rPr>
              <a:t>downto</a:t>
            </a:r>
            <a:r>
              <a:rPr lang="en-US" sz="1000" dirty="0">
                <a:latin typeface="Courier New"/>
                <a:ea typeface="Times New Roman"/>
                <a:cs typeface="Times New Roman"/>
              </a:rPr>
              <a:t> 0) -- le </a:t>
            </a:r>
            <a:r>
              <a:rPr lang="en-US" sz="1000" dirty="0" err="1">
                <a:latin typeface="Courier New"/>
                <a:ea typeface="Times New Roman"/>
                <a:cs typeface="Times New Roman"/>
              </a:rPr>
              <a:t>résultat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t>
            </a:r>
            <a:r>
              <a:rPr lang="en-US" sz="1000" dirty="0" err="1">
                <a:latin typeface="Courier New"/>
                <a:ea typeface="Times New Roman"/>
                <a:cs typeface="Times New Roman"/>
              </a:rPr>
              <a:t>unitelogique</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endParaRPr lang="en-US" sz="1000" dirty="0" smtClean="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smtClean="0">
                <a:latin typeface="Courier New"/>
                <a:ea typeface="Times New Roman"/>
                <a:cs typeface="Times New Roman"/>
              </a:rPr>
              <a:t>architecture </a:t>
            </a:r>
            <a:r>
              <a:rPr lang="en-US" sz="1000" dirty="0">
                <a:latin typeface="Courier New"/>
                <a:ea typeface="Times New Roman"/>
                <a:cs typeface="Times New Roman"/>
              </a:rPr>
              <a:t>arch of </a:t>
            </a:r>
            <a:r>
              <a:rPr lang="en-US" sz="1000" dirty="0" err="1">
                <a:latin typeface="Courier New"/>
                <a:ea typeface="Times New Roman"/>
                <a:cs typeface="Times New Roman"/>
              </a:rPr>
              <a:t>unitelogique</a:t>
            </a:r>
            <a:r>
              <a:rPr lang="en-US" sz="1000" dirty="0">
                <a:latin typeface="Courier New"/>
                <a:ea typeface="Times New Roman"/>
                <a:cs typeface="Times New Roman"/>
              </a:rPr>
              <a:t> is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begin</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process(A, B, </a:t>
            </a:r>
            <a:r>
              <a:rPr lang="en-US" sz="1000" dirty="0" err="1">
                <a:latin typeface="Courier New"/>
                <a:ea typeface="Times New Roman"/>
                <a:cs typeface="Times New Roman"/>
              </a:rPr>
              <a:t>choix</a:t>
            </a:r>
            <a:r>
              <a:rPr lang="en-US" sz="1000" dirty="0">
                <a:latin typeface="Courier New"/>
                <a:ea typeface="Times New Roman"/>
                <a:cs typeface="Times New Roman"/>
              </a:rPr>
              <a:t>)</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begin</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case </a:t>
            </a:r>
            <a:r>
              <a:rPr lang="en-US" sz="1000" dirty="0" err="1">
                <a:latin typeface="Courier New"/>
                <a:ea typeface="Times New Roman"/>
                <a:cs typeface="Times New Roman"/>
              </a:rPr>
              <a:t>to_integer</a:t>
            </a:r>
            <a:r>
              <a:rPr lang="en-US" sz="1000" dirty="0">
                <a:latin typeface="Courier New"/>
                <a:ea typeface="Times New Roman"/>
                <a:cs typeface="Times New Roman"/>
              </a:rPr>
              <a:t>(unsigned(</a:t>
            </a:r>
            <a:r>
              <a:rPr lang="en-US" sz="1000" dirty="0" err="1">
                <a:latin typeface="Courier New"/>
                <a:ea typeface="Times New Roman"/>
                <a:cs typeface="Times New Roman"/>
              </a:rPr>
              <a:t>choix</a:t>
            </a:r>
            <a:r>
              <a:rPr lang="en-US" sz="1000" dirty="0">
                <a:latin typeface="Courier New"/>
                <a:ea typeface="Times New Roman"/>
                <a:cs typeface="Times New Roman"/>
              </a:rPr>
              <a:t>)) is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0 =&gt; F &lt;= A and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1 =&gt; F &lt;= A or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2 =&gt; F &lt;= A </a:t>
            </a:r>
            <a:r>
              <a:rPr lang="en-US" sz="1000" dirty="0" err="1">
                <a:latin typeface="Courier New"/>
                <a:ea typeface="Times New Roman"/>
                <a:cs typeface="Times New Roman"/>
              </a:rPr>
              <a:t>nand</a:t>
            </a:r>
            <a:r>
              <a:rPr lang="en-US" sz="1000" dirty="0">
                <a:latin typeface="Courier New"/>
                <a:ea typeface="Times New Roman"/>
                <a:cs typeface="Times New Roman"/>
              </a:rPr>
              <a:t>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3 =&gt; F &lt;= A nor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4 =&gt; F &lt;= A </a:t>
            </a:r>
            <a:r>
              <a:rPr lang="en-US" sz="1000" dirty="0" err="1">
                <a:latin typeface="Courier New"/>
                <a:ea typeface="Times New Roman"/>
                <a:cs typeface="Times New Roman"/>
              </a:rPr>
              <a:t>xor</a:t>
            </a:r>
            <a:r>
              <a:rPr lang="en-US" sz="1000" dirty="0">
                <a:latin typeface="Courier New"/>
                <a:ea typeface="Times New Roman"/>
                <a:cs typeface="Times New Roman"/>
              </a:rPr>
              <a:t>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5 =&gt; F &lt;= A </a:t>
            </a:r>
            <a:r>
              <a:rPr lang="en-US" sz="1000" dirty="0" err="1">
                <a:latin typeface="Courier New"/>
                <a:ea typeface="Times New Roman"/>
                <a:cs typeface="Times New Roman"/>
              </a:rPr>
              <a:t>xnor</a:t>
            </a:r>
            <a:r>
              <a:rPr lang="en-US" sz="1000" dirty="0">
                <a:latin typeface="Courier New"/>
                <a:ea typeface="Times New Roman"/>
                <a:cs typeface="Times New Roman"/>
              </a:rPr>
              <a:t> 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6 =&gt; F &lt;= not(A);</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7 =&gt; F &lt;= not(B);</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when others =&gt; F &lt;= (others =&gt; 'X');</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case;</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	end process;</a:t>
            </a:r>
            <a:endParaRPr lang="fr-CA" sz="1000" dirty="0">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000" dirty="0">
                <a:latin typeface="Courier New"/>
                <a:ea typeface="Times New Roman"/>
                <a:cs typeface="Times New Roman"/>
              </a:rPr>
              <a:t>end arch;</a:t>
            </a:r>
            <a:endParaRPr lang="fr-CA" sz="1000" dirty="0">
              <a:latin typeface="Courier New"/>
              <a:ea typeface="Times New Roman"/>
              <a:cs typeface="Times New Roman"/>
            </a:endParaRPr>
          </a:p>
        </p:txBody>
      </p:sp>
    </p:spTree>
    <p:extLst>
      <p:ext uri="{BB962C8B-B14F-4D97-AF65-F5344CB8AC3E}">
        <p14:creationId xmlns:p14="http://schemas.microsoft.com/office/powerpoint/2010/main" val="3701625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3365</TotalTime>
  <Words>969</Words>
  <Application>Microsoft Office PowerPoint</Application>
  <PresentationFormat>Grand écran</PresentationFormat>
  <Paragraphs>346</Paragraphs>
  <Slides>15</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22" baseType="lpstr">
      <vt:lpstr>Arial</vt:lpstr>
      <vt:lpstr>Calibri</vt:lpstr>
      <vt:lpstr>Courier New</vt:lpstr>
      <vt:lpstr>Symbol</vt:lpstr>
      <vt:lpstr>Times New Roman</vt:lpstr>
      <vt:lpstr>presentationCours</vt:lpstr>
      <vt:lpstr>Équation</vt:lpstr>
      <vt:lpstr>Modélisation VHDL d’un chemin des données</vt:lpstr>
      <vt:lpstr>Modélisation VHDL d’un chemin des données: sujets de ce thème</vt:lpstr>
      <vt:lpstr>Composante de chemins des données #1: le multiplexeur</vt:lpstr>
      <vt:lpstr>Composante de chemins des données #1: le multiplexeur</vt:lpstr>
      <vt:lpstr>Composante de chemins des données #2: le registre à chargement parallèle</vt:lpstr>
      <vt:lpstr>Composante de chemins des données #2: le registre à chargement parallèle</vt:lpstr>
      <vt:lpstr>Composante de chemins des données #3: les unités fonctionnelles</vt:lpstr>
      <vt:lpstr>Types VHDL à utiliser pour la synthèse</vt:lpstr>
      <vt:lpstr>Composante de chemins des données #3: unités fonctionnelles - ALU</vt:lpstr>
      <vt:lpstr>Composante de chemins des données #3: unités fonctionnelles - comparateurs</vt:lpstr>
      <vt:lpstr>Composante de chemins des données #4: le registre à décalage</vt:lpstr>
      <vt:lpstr>Composante de chemins des données #4: le registre à décalage</vt:lpstr>
      <vt:lpstr>Composante de chemins des données #5: compteurs</vt:lpstr>
      <vt:lpstr>Composante de chemins des données #5: compteurs</vt:lpstr>
      <vt:lpstr>Vous devriez maintenant être capable de …</vt:lpstr>
    </vt:vector>
  </TitlesOfParts>
  <Company>POLYMTL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355</cp:revision>
  <dcterms:created xsi:type="dcterms:W3CDTF">2009-09-03T13:30:34Z</dcterms:created>
  <dcterms:modified xsi:type="dcterms:W3CDTF">2014-09-16T17:21:20Z</dcterms:modified>
</cp:coreProperties>
</file>