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8"/>
  </p:notesMasterIdLst>
  <p:handoutMasterIdLst>
    <p:handoutMasterId r:id="rId19"/>
  </p:handoutMasterIdLst>
  <p:sldIdLst>
    <p:sldId id="256" r:id="rId2"/>
    <p:sldId id="368" r:id="rId3"/>
    <p:sldId id="369" r:id="rId4"/>
    <p:sldId id="371" r:id="rId5"/>
    <p:sldId id="372" r:id="rId6"/>
    <p:sldId id="373" r:id="rId7"/>
    <p:sldId id="376" r:id="rId8"/>
    <p:sldId id="377" r:id="rId9"/>
    <p:sldId id="378" r:id="rId10"/>
    <p:sldId id="393" r:id="rId11"/>
    <p:sldId id="380" r:id="rId12"/>
    <p:sldId id="379" r:id="rId13"/>
    <p:sldId id="392" r:id="rId14"/>
    <p:sldId id="388" r:id="rId15"/>
    <p:sldId id="303" r:id="rId16"/>
    <p:sldId id="374" r:id="rId17"/>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224"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4" autoAdjust="0"/>
    <p:restoredTop sz="96984" autoAdjust="0"/>
  </p:normalViewPr>
  <p:slideViewPr>
    <p:cSldViewPr>
      <p:cViewPr varScale="1">
        <p:scale>
          <a:sx n="107" d="100"/>
          <a:sy n="107" d="100"/>
        </p:scale>
        <p:origin x="-128" y="-152"/>
      </p:cViewPr>
      <p:guideLst>
        <p:guide orient="horz" pos="4224"/>
        <p:guide pos="3840"/>
      </p:guideLst>
    </p:cSldViewPr>
  </p:slideViewPr>
  <p:notesTextViewPr>
    <p:cViewPr>
      <p:scale>
        <a:sx n="100" d="100"/>
        <a:sy n="100" d="100"/>
      </p:scale>
      <p:origin x="0" y="0"/>
    </p:cViewPr>
  </p:notesTextViewPr>
  <p:sorterViewPr>
    <p:cViewPr>
      <p:scale>
        <a:sx n="125" d="100"/>
        <a:sy n="125" d="100"/>
      </p:scale>
      <p:origin x="0" y="-2262"/>
    </p:cViewPr>
  </p:sorterViewPr>
  <p:notesViewPr>
    <p:cSldViewPr showGuides="1">
      <p:cViewPr varScale="1">
        <p:scale>
          <a:sx n="102" d="100"/>
          <a:sy n="102" d="100"/>
        </p:scale>
        <p:origin x="3252" y="11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694451-A89E-4725-8413-5678DE932E3D}" type="datetimeFigureOut">
              <a:rPr lang="fr-CA" smtClean="0"/>
              <a:t>2014-09-16</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203FD-9785-47BD-80F8-5A62C494DD65}" type="slidenum">
              <a:rPr lang="fr-CA" smtClean="0"/>
              <a:t>‹#›</a:t>
            </a:fld>
            <a:endParaRPr lang="fr-CA"/>
          </a:p>
        </p:txBody>
      </p:sp>
    </p:spTree>
    <p:extLst>
      <p:ext uri="{BB962C8B-B14F-4D97-AF65-F5344CB8AC3E}">
        <p14:creationId xmlns:p14="http://schemas.microsoft.com/office/powerpoint/2010/main" val="3062846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78C2F68-A10D-43F4-A479-56FE030F73B2}" type="datetimeFigureOut">
              <a:rPr lang="fr-FR"/>
              <a:pPr>
                <a:defRPr/>
              </a:pPr>
              <a:t>2014-09-16</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A5F2D7-1004-42BA-8530-5564CEA589E6}" type="slidenum">
              <a:rPr lang="fr-CA"/>
              <a:pPr>
                <a:defRPr/>
              </a:pPr>
              <a:t>‹#›</a:t>
            </a:fld>
            <a:endParaRPr lang="fr-CA"/>
          </a:p>
        </p:txBody>
      </p:sp>
    </p:spTree>
    <p:extLst>
      <p:ext uri="{BB962C8B-B14F-4D97-AF65-F5344CB8AC3E}">
        <p14:creationId xmlns:p14="http://schemas.microsoft.com/office/powerpoint/2010/main" val="40779101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lvl1pPr algn="ctr">
              <a:defRPr/>
            </a:lvl1pPr>
          </a:lstStyle>
          <a:p>
            <a:r>
              <a:rPr lang="fr-FR" dirty="0" smtClean="0"/>
              <a:t>Cliquez pour modifier le style du titre</a:t>
            </a:r>
            <a:endParaRPr lang="fr-CA"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4CC32529-5FD2-4024-9DE7-2CCFFFC4DBA2}" type="slidenum">
              <a:rPr lang="fr-CA" smtClean="0"/>
              <a:pPr>
                <a:defRPr/>
              </a:pPr>
              <a:t>‹#›</a:t>
            </a:fld>
            <a:endParaRPr lang="fr-CA"/>
          </a:p>
        </p:txBody>
      </p:sp>
      <p:pic>
        <p:nvPicPr>
          <p:cNvPr id="5" name="Image 4"/>
          <p:cNvPicPr>
            <a:picLocks noChangeAspect="1"/>
          </p:cNvPicPr>
          <p:nvPr userDrawn="1"/>
        </p:nvPicPr>
        <p:blipFill>
          <a:blip r:embed="rId2" cstate="print"/>
          <a:srcRect/>
          <a:stretch>
            <a:fillRect/>
          </a:stretch>
        </p:blipFill>
        <p:spPr bwMode="auto">
          <a:xfrm>
            <a:off x="4648200" y="5872163"/>
            <a:ext cx="838200" cy="295275"/>
          </a:xfrm>
          <a:prstGeom prst="rect">
            <a:avLst/>
          </a:prstGeom>
          <a:noFill/>
          <a:ln w="9525">
            <a:noFill/>
            <a:miter lim="800000"/>
            <a:headEnd/>
            <a:tailEnd/>
          </a:ln>
        </p:spPr>
      </p:pic>
      <p:sp>
        <p:nvSpPr>
          <p:cNvPr id="6" name="Rectangle 5"/>
          <p:cNvSpPr/>
          <p:nvPr userDrawn="1"/>
        </p:nvSpPr>
        <p:spPr>
          <a:xfrm>
            <a:off x="3759200" y="6172201"/>
            <a:ext cx="4673600" cy="246221"/>
          </a:xfrm>
          <a:prstGeom prst="rect">
            <a:avLst/>
          </a:prstGeom>
        </p:spPr>
        <p:txBody>
          <a:bodyPr wrap="square">
            <a:spAutoFit/>
          </a:bodyPr>
          <a:lstStyle/>
          <a:p>
            <a:pPr algn="ctr"/>
            <a:r>
              <a:rPr lang="fr-CA" sz="1000" kern="1200" dirty="0" smtClean="0">
                <a:solidFill>
                  <a:schemeClr val="tx1"/>
                </a:solidFill>
                <a:latin typeface="Arial" charset="0"/>
                <a:ea typeface="+mn-ea"/>
                <a:cs typeface="Arial" charset="0"/>
              </a:rPr>
              <a:t>http://creativecommons.org/licenses/by-nc-sa/2.5/ca/</a:t>
            </a:r>
            <a:endParaRPr lang="fr-CA" sz="1000" dirty="0"/>
          </a:p>
        </p:txBody>
      </p:sp>
      <p:sp>
        <p:nvSpPr>
          <p:cNvPr id="7" name="Rectangle 6"/>
          <p:cNvSpPr/>
          <p:nvPr userDrawn="1"/>
        </p:nvSpPr>
        <p:spPr>
          <a:xfrm>
            <a:off x="5562600" y="5896690"/>
            <a:ext cx="2743200" cy="246221"/>
          </a:xfrm>
          <a:prstGeom prst="rect">
            <a:avLst/>
          </a:prstGeom>
        </p:spPr>
        <p:txBody>
          <a:bodyPr wrap="square">
            <a:spAutoFit/>
          </a:bodyPr>
          <a:lstStyle/>
          <a:p>
            <a:pPr algn="l"/>
            <a:r>
              <a:rPr lang="fr-CA" sz="1000" kern="1200" dirty="0" smtClean="0">
                <a:solidFill>
                  <a:schemeClr val="tx1"/>
                </a:solidFill>
                <a:latin typeface="Arial" charset="0"/>
                <a:ea typeface="+mn-ea"/>
                <a:cs typeface="Arial" charset="0"/>
              </a:rPr>
              <a:t>Pierre Langlois</a:t>
            </a:r>
            <a:endParaRPr lang="fr-CA"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dirty="0"/>
          </a:p>
        </p:txBody>
      </p:sp>
      <p:sp>
        <p:nvSpPr>
          <p:cNvPr id="3" name="Espace réservé du contenu 2"/>
          <p:cNvSpPr>
            <a:spLocks noGrp="1"/>
          </p:cNvSpPr>
          <p:nvPr>
            <p:ph idx="1"/>
          </p:nvPr>
        </p:nvSpPr>
        <p:spPr>
          <a:xfrm>
            <a:off x="203200" y="1600200"/>
            <a:ext cx="11785600" cy="48006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A4D6AE17-047E-41BA-B5C0-1A5C3085BF8A}" type="slidenum">
              <a:rPr lang="fr-CA" smtClean="0"/>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2032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contenu 3"/>
          <p:cNvSpPr>
            <a:spLocks noGrp="1"/>
          </p:cNvSpPr>
          <p:nvPr>
            <p:ph sz="half" idx="2"/>
          </p:nvPr>
        </p:nvSpPr>
        <p:spPr>
          <a:xfrm>
            <a:off x="61976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numéro de diapositive 5"/>
          <p:cNvSpPr>
            <a:spLocks noGrp="1"/>
          </p:cNvSpPr>
          <p:nvPr>
            <p:ph type="sldNum" sz="quarter" idx="10"/>
          </p:nvPr>
        </p:nvSpPr>
        <p:spPr/>
        <p:txBody>
          <a:bodyPr/>
          <a:lstStyle>
            <a:lvl1pPr>
              <a:defRPr/>
            </a:lvl1pPr>
          </a:lstStyle>
          <a:p>
            <a:pPr>
              <a:defRPr/>
            </a:pPr>
            <a:fld id="{9B48574A-CFBD-4404-83F8-371A983077BD}" type="slidenum">
              <a:rPr lang="fr-CA" smtClean="0"/>
              <a:pPr>
                <a:defRPr/>
              </a:pPr>
              <a:t>‹#›</a:t>
            </a:fld>
            <a:endParaRPr lang="fr-CA"/>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un contenu à gauch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2032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5" name="Espace réservé du numéro de diapositive 5"/>
          <p:cNvSpPr>
            <a:spLocks noGrp="1"/>
          </p:cNvSpPr>
          <p:nvPr>
            <p:ph type="sldNum" sz="quarter" idx="10"/>
          </p:nvPr>
        </p:nvSpPr>
        <p:spPr/>
        <p:txBody>
          <a:bodyPr/>
          <a:lstStyle>
            <a:lvl1pPr>
              <a:defRPr/>
            </a:lvl1pPr>
          </a:lstStyle>
          <a:p>
            <a:pPr>
              <a:defRPr/>
            </a:pPr>
            <a:fld id="{9B48574A-CFBD-4404-83F8-371A983077BD}" type="slidenum">
              <a:rPr lang="fr-CA" smtClean="0"/>
              <a:pPr>
                <a:defRPr/>
              </a:pPr>
              <a:t>‹#›</a:t>
            </a:fld>
            <a:endParaRPr lang="fr-CA"/>
          </a:p>
        </p:txBody>
      </p:sp>
    </p:spTree>
    <p:extLst>
      <p:ext uri="{BB962C8B-B14F-4D97-AF65-F5344CB8AC3E}">
        <p14:creationId xmlns:p14="http://schemas.microsoft.com/office/powerpoint/2010/main" val="406067298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numéro de diapositive 5"/>
          <p:cNvSpPr>
            <a:spLocks noGrp="1"/>
          </p:cNvSpPr>
          <p:nvPr>
            <p:ph type="sldNum" sz="quarter" idx="10"/>
          </p:nvPr>
        </p:nvSpPr>
        <p:spPr/>
        <p:txBody>
          <a:bodyPr/>
          <a:lstStyle>
            <a:lvl1pPr>
              <a:defRPr/>
            </a:lvl1pPr>
          </a:lstStyle>
          <a:p>
            <a:pPr>
              <a:defRPr/>
            </a:pPr>
            <a:fld id="{D28BE8E4-6591-45C6-A272-62105CCA8EB3}" type="slidenum">
              <a:rPr lang="fr-CA" smtClean="0"/>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03200" y="152400"/>
            <a:ext cx="1178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fr-CA" dirty="0" smtClean="0"/>
          </a:p>
        </p:txBody>
      </p:sp>
      <p:sp>
        <p:nvSpPr>
          <p:cNvPr id="1027" name="Espace réservé du texte 2"/>
          <p:cNvSpPr>
            <a:spLocks noGrp="1"/>
          </p:cNvSpPr>
          <p:nvPr>
            <p:ph type="body" idx="1"/>
          </p:nvPr>
        </p:nvSpPr>
        <p:spPr bwMode="auto">
          <a:xfrm>
            <a:off x="203200" y="1143000"/>
            <a:ext cx="11785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smtClean="0"/>
          </a:p>
        </p:txBody>
      </p:sp>
      <p:sp>
        <p:nvSpPr>
          <p:cNvPr id="6" name="Espace réservé du numéro de diapositive 5"/>
          <p:cNvSpPr>
            <a:spLocks noGrp="1"/>
          </p:cNvSpPr>
          <p:nvPr>
            <p:ph type="sldNum" sz="quarter" idx="4"/>
          </p:nvPr>
        </p:nvSpPr>
        <p:spPr>
          <a:xfrm>
            <a:off x="11480800" y="6416676"/>
            <a:ext cx="609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9366B14-A7FF-4E2A-AE43-545D1BA4EA4B}" type="slidenum">
              <a:rPr lang="fr-CA" smtClean="0"/>
              <a:pPr>
                <a:defRPr/>
              </a:pPr>
              <a:t>‹#›</a:t>
            </a:fld>
            <a:endParaRPr lang="fr-CA"/>
          </a:p>
        </p:txBody>
      </p:sp>
      <p:sp>
        <p:nvSpPr>
          <p:cNvPr id="8" name="ZoneTexte 7"/>
          <p:cNvSpPr txBox="1"/>
          <p:nvPr/>
        </p:nvSpPr>
        <p:spPr>
          <a:xfrm>
            <a:off x="965200" y="6553200"/>
            <a:ext cx="4673600" cy="153988"/>
          </a:xfrm>
          <a:prstGeom prst="rect">
            <a:avLst/>
          </a:prstGeom>
          <a:noFill/>
        </p:spPr>
        <p:txBody>
          <a:bodyPr lIns="0" tIns="0" rIns="0" bIns="0" anchor="ctr">
            <a:spAutoFit/>
          </a:bodyPr>
          <a:lstStyle/>
          <a:p>
            <a:pPr fontAlgn="auto">
              <a:spcBef>
                <a:spcPts val="0"/>
              </a:spcBef>
              <a:spcAft>
                <a:spcPts val="0"/>
              </a:spcAft>
              <a:defRPr/>
            </a:pPr>
            <a:r>
              <a:rPr lang="fr-CA" sz="1000" dirty="0">
                <a:latin typeface="+mn-lt"/>
                <a:cs typeface="+mn-cs"/>
              </a:rPr>
              <a:t>INF3500 : </a:t>
            </a:r>
            <a:r>
              <a:rPr lang="fr-CA" sz="1000" dirty="0" smtClean="0">
                <a:latin typeface="+mn-lt"/>
                <a:cs typeface="+mn-cs"/>
              </a:rPr>
              <a:t>Conception </a:t>
            </a:r>
            <a:r>
              <a:rPr lang="fr-CA" sz="1000" dirty="0">
                <a:latin typeface="+mn-lt"/>
                <a:cs typeface="+mn-cs"/>
              </a:rPr>
              <a:t>et implémentation de systèmes numériques</a:t>
            </a:r>
          </a:p>
        </p:txBody>
      </p:sp>
      <p:cxnSp>
        <p:nvCxnSpPr>
          <p:cNvPr id="9" name="Connecteur droit 6"/>
          <p:cNvCxnSpPr>
            <a:cxnSpLocks noChangeShapeType="1"/>
          </p:cNvCxnSpPr>
          <p:nvPr/>
        </p:nvCxnSpPr>
        <p:spPr bwMode="auto">
          <a:xfrm>
            <a:off x="203200" y="1141412"/>
            <a:ext cx="11785600" cy="1588"/>
          </a:xfrm>
          <a:prstGeom prst="line">
            <a:avLst/>
          </a:prstGeom>
          <a:noFill/>
          <a:ln w="38100" algn="ctr">
            <a:solidFill>
              <a:schemeClr val="tx1"/>
            </a:solidFill>
            <a:round/>
            <a:headEnd/>
            <a:tailEnd/>
          </a:ln>
        </p:spPr>
      </p:cxnSp>
      <p:cxnSp>
        <p:nvCxnSpPr>
          <p:cNvPr id="10" name="Connecteur droit 6"/>
          <p:cNvCxnSpPr>
            <a:cxnSpLocks noChangeShapeType="1"/>
          </p:cNvCxnSpPr>
          <p:nvPr userDrawn="1"/>
        </p:nvCxnSpPr>
        <p:spPr bwMode="auto">
          <a:xfrm>
            <a:off x="203200" y="1141412"/>
            <a:ext cx="11785600" cy="1588"/>
          </a:xfrm>
          <a:prstGeom prst="line">
            <a:avLst/>
          </a:prstGeom>
          <a:noFill/>
          <a:ln w="38100" algn="ctr">
            <a:solidFill>
              <a:schemeClr val="tx1"/>
            </a:solidFill>
            <a:round/>
            <a:headEnd/>
            <a:tailEnd/>
          </a:ln>
        </p:spPr>
      </p:cxnSp>
      <p:pic>
        <p:nvPicPr>
          <p:cNvPr id="11" name="Picture 2" descr="C:\Users\pierre\Desktop\polytechnique_genie_gauche_fr_cmyk.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331" y="6417332"/>
            <a:ext cx="859170" cy="4081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7" r:id="rId5"/>
  </p:sldLayoutIdLst>
  <p:hf hdr="0" dt="0"/>
  <p:txStyles>
    <p:titleStyle>
      <a:lvl1pPr algn="l" rtl="0" eaLnBrk="1" fontAlgn="base" hangingPunct="1">
        <a:spcBef>
          <a:spcPct val="0"/>
        </a:spcBef>
        <a:spcAft>
          <a:spcPct val="0"/>
        </a:spcAft>
        <a:defRPr sz="2800" kern="1200" baseline="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Calibri" pitchFamily="34" charset="0"/>
        </a:defRPr>
      </a:lvl2pPr>
      <a:lvl3pPr algn="ctr" rtl="0" eaLnBrk="1" fontAlgn="base" hangingPunct="1">
        <a:spcBef>
          <a:spcPct val="0"/>
        </a:spcBef>
        <a:spcAft>
          <a:spcPct val="0"/>
        </a:spcAft>
        <a:defRPr sz="3600">
          <a:solidFill>
            <a:schemeClr val="tx1"/>
          </a:solidFill>
          <a:latin typeface="Calibri" pitchFamily="34" charset="0"/>
        </a:defRPr>
      </a:lvl3pPr>
      <a:lvl4pPr algn="ctr" rtl="0" eaLnBrk="1" fontAlgn="base" hangingPunct="1">
        <a:spcBef>
          <a:spcPct val="0"/>
        </a:spcBef>
        <a:spcAft>
          <a:spcPct val="0"/>
        </a:spcAft>
        <a:defRPr sz="3600">
          <a:solidFill>
            <a:schemeClr val="tx1"/>
          </a:solidFill>
          <a:latin typeface="Calibri" pitchFamily="34" charset="0"/>
        </a:defRPr>
      </a:lvl4pPr>
      <a:lvl5pPr algn="ctr" rtl="0" eaLnBrk="1" fontAlgn="base" hangingPunct="1">
        <a:spcBef>
          <a:spcPct val="0"/>
        </a:spcBef>
        <a:spcAft>
          <a:spcPct val="0"/>
        </a:spcAft>
        <a:defRPr sz="3600">
          <a:solidFill>
            <a:schemeClr val="tx1"/>
          </a:solidFill>
          <a:latin typeface="Calibri" pitchFamily="34" charset="0"/>
        </a:defRPr>
      </a:lvl5pPr>
      <a:lvl6pPr marL="457200" algn="ctr" rtl="0" eaLnBrk="1" fontAlgn="base" hangingPunct="1">
        <a:spcBef>
          <a:spcPct val="0"/>
        </a:spcBef>
        <a:spcAft>
          <a:spcPct val="0"/>
        </a:spcAft>
        <a:defRPr sz="3600">
          <a:solidFill>
            <a:schemeClr val="tx1"/>
          </a:solidFill>
          <a:latin typeface="Calibri" pitchFamily="34" charset="0"/>
        </a:defRPr>
      </a:lvl6pPr>
      <a:lvl7pPr marL="914400" algn="ctr" rtl="0" eaLnBrk="1" fontAlgn="base" hangingPunct="1">
        <a:spcBef>
          <a:spcPct val="0"/>
        </a:spcBef>
        <a:spcAft>
          <a:spcPct val="0"/>
        </a:spcAft>
        <a:defRPr sz="3600">
          <a:solidFill>
            <a:schemeClr val="tx1"/>
          </a:solidFill>
          <a:latin typeface="Calibri" pitchFamily="34" charset="0"/>
        </a:defRPr>
      </a:lvl7pPr>
      <a:lvl8pPr marL="1371600" algn="ctr" rtl="0" eaLnBrk="1" fontAlgn="base" hangingPunct="1">
        <a:spcBef>
          <a:spcPct val="0"/>
        </a:spcBef>
        <a:spcAft>
          <a:spcPct val="0"/>
        </a:spcAft>
        <a:defRPr sz="3600">
          <a:solidFill>
            <a:schemeClr val="tx1"/>
          </a:solidFill>
          <a:latin typeface="Calibri" pitchFamily="34" charset="0"/>
        </a:defRPr>
      </a:lvl8pPr>
      <a:lvl9pPr marL="1828800" algn="ctr"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5.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oleObject" Target="../embeddings/oleObject1.bin"/><Relationship Id="rId5"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emf"/><Relationship Id="rId3"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r>
              <a:rPr lang="fr-CA" dirty="0" smtClean="0"/>
              <a:t>Processeurs et chemins des données</a:t>
            </a:r>
            <a:endParaRPr lang="fr-CA" dirty="0"/>
          </a:p>
        </p:txBody>
      </p:sp>
      <p:sp>
        <p:nvSpPr>
          <p:cNvPr id="3" name="Sous-titre 2"/>
          <p:cNvSpPr>
            <a:spLocks noGrp="1"/>
          </p:cNvSpPr>
          <p:nvPr>
            <p:ph type="subTitle" idx="1"/>
          </p:nvPr>
        </p:nvSpPr>
        <p:spPr/>
        <p:txBody>
          <a:bodyPr rtlCol="0">
            <a:normAutofit/>
          </a:bodyPr>
          <a:lstStyle/>
          <a:p>
            <a:pPr fontAlgn="auto">
              <a:spcAft>
                <a:spcPts val="0"/>
              </a:spcAft>
              <a:defRPr/>
            </a:pPr>
            <a:endParaRPr lang="fr-CA"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r>
              <a:rPr lang="fr-CA" dirty="0" smtClean="0"/>
              <a:t>Exemples d’implémentation de micro-opérations</a:t>
            </a:r>
          </a:p>
        </p:txBody>
      </p:sp>
      <p:sp>
        <p:nvSpPr>
          <p:cNvPr id="4" name="Espace réservé du numéro de diapositive 3"/>
          <p:cNvSpPr>
            <a:spLocks noGrp="1"/>
          </p:cNvSpPr>
          <p:nvPr>
            <p:ph type="sldNum" sz="quarter" idx="10"/>
          </p:nvPr>
        </p:nvSpPr>
        <p:spPr/>
        <p:txBody>
          <a:bodyPr/>
          <a:lstStyle/>
          <a:p>
            <a:pPr>
              <a:defRPr/>
            </a:pPr>
            <a:fld id="{2898E599-7A0B-4839-B056-FBD87288251F}" type="slidenum">
              <a:rPr lang="fr-CA"/>
              <a:pPr>
                <a:defRPr/>
              </a:pPr>
              <a:t>10</a:t>
            </a:fld>
            <a:endParaRPr lang="fr-CA"/>
          </a:p>
        </p:txBody>
      </p:sp>
      <p:sp>
        <p:nvSpPr>
          <p:cNvPr id="23557" name="ZoneTexte 16"/>
          <p:cNvSpPr txBox="1">
            <a:spLocks noChangeArrowheads="1"/>
          </p:cNvSpPr>
          <p:nvPr/>
        </p:nvSpPr>
        <p:spPr bwMode="auto">
          <a:xfrm>
            <a:off x="381237" y="3962400"/>
            <a:ext cx="2971800" cy="276225"/>
          </a:xfrm>
          <a:prstGeom prst="rect">
            <a:avLst/>
          </a:prstGeom>
          <a:noFill/>
          <a:ln w="9525">
            <a:noFill/>
            <a:miter lim="800000"/>
            <a:headEnd/>
            <a:tailEnd/>
          </a:ln>
        </p:spPr>
        <p:txBody>
          <a:bodyPr lIns="0" tIns="0" rIns="0" bIns="0" anchor="ctr">
            <a:spAutoFit/>
          </a:bodyPr>
          <a:lstStyle/>
          <a:p>
            <a:pPr algn="ctr"/>
            <a:r>
              <a:rPr lang="fr-CA" dirty="0">
                <a:solidFill>
                  <a:srgbClr val="00B050"/>
                </a:solidFill>
                <a:latin typeface="Calibri" pitchFamily="34" charset="0"/>
              </a:rPr>
              <a:t>K1: R0 ← R1</a:t>
            </a:r>
          </a:p>
        </p:txBody>
      </p:sp>
      <p:sp>
        <p:nvSpPr>
          <p:cNvPr id="23558" name="ZoneTexte 16"/>
          <p:cNvSpPr txBox="1">
            <a:spLocks noChangeArrowheads="1"/>
          </p:cNvSpPr>
          <p:nvPr/>
        </p:nvSpPr>
        <p:spPr bwMode="auto">
          <a:xfrm>
            <a:off x="381237" y="1676400"/>
            <a:ext cx="2971800" cy="276225"/>
          </a:xfrm>
          <a:prstGeom prst="rect">
            <a:avLst/>
          </a:prstGeom>
          <a:noFill/>
          <a:ln w="9525">
            <a:noFill/>
            <a:miter lim="800000"/>
            <a:headEnd/>
            <a:tailEnd/>
          </a:ln>
        </p:spPr>
        <p:txBody>
          <a:bodyPr lIns="0" tIns="0" rIns="0" bIns="0" anchor="ctr">
            <a:spAutoFit/>
          </a:bodyPr>
          <a:lstStyle/>
          <a:p>
            <a:pPr algn="ctr"/>
            <a:r>
              <a:rPr lang="fr-CA" dirty="0">
                <a:solidFill>
                  <a:srgbClr val="00B050"/>
                </a:solidFill>
                <a:latin typeface="Calibri" pitchFamily="34" charset="0"/>
              </a:rPr>
              <a:t>R0 ← R1</a:t>
            </a:r>
          </a:p>
        </p:txBody>
      </p:sp>
      <p:sp>
        <p:nvSpPr>
          <p:cNvPr id="13" name="ZoneTexte 16"/>
          <p:cNvSpPr txBox="1">
            <a:spLocks noChangeArrowheads="1"/>
          </p:cNvSpPr>
          <p:nvPr/>
        </p:nvSpPr>
        <p:spPr bwMode="auto">
          <a:xfrm>
            <a:off x="4701539" y="1676400"/>
            <a:ext cx="2788920" cy="276225"/>
          </a:xfrm>
          <a:prstGeom prst="rect">
            <a:avLst/>
          </a:prstGeom>
          <a:noFill/>
          <a:ln w="9525">
            <a:noFill/>
            <a:miter lim="800000"/>
            <a:headEnd/>
            <a:tailEnd/>
          </a:ln>
        </p:spPr>
        <p:txBody>
          <a:bodyPr wrap="square" lIns="0" tIns="0" rIns="0" bIns="0" anchor="ctr">
            <a:spAutoFit/>
          </a:bodyPr>
          <a:lstStyle/>
          <a:p>
            <a:pPr algn="ctr"/>
            <a:r>
              <a:rPr lang="fr-CA" dirty="0">
                <a:solidFill>
                  <a:srgbClr val="00B050"/>
                </a:solidFill>
                <a:latin typeface="Calibri" pitchFamily="34" charset="0"/>
              </a:rPr>
              <a:t>K2: R2 ← R2 + R3</a:t>
            </a:r>
          </a:p>
        </p:txBody>
      </p:sp>
      <p:pic>
        <p:nvPicPr>
          <p:cNvPr id="2" name="Image 1"/>
          <p:cNvPicPr>
            <a:picLocks noChangeAspect="1"/>
          </p:cNvPicPr>
          <p:nvPr/>
        </p:nvPicPr>
        <p:blipFill>
          <a:blip r:embed="rId2"/>
          <a:stretch>
            <a:fillRect/>
          </a:stretch>
        </p:blipFill>
        <p:spPr>
          <a:xfrm>
            <a:off x="381237" y="2086319"/>
            <a:ext cx="2971800" cy="1188369"/>
          </a:xfrm>
          <a:prstGeom prst="rect">
            <a:avLst/>
          </a:prstGeom>
        </p:spPr>
      </p:pic>
      <p:pic>
        <p:nvPicPr>
          <p:cNvPr id="3" name="Image 2"/>
          <p:cNvPicPr>
            <a:picLocks noChangeAspect="1"/>
          </p:cNvPicPr>
          <p:nvPr/>
        </p:nvPicPr>
        <p:blipFill>
          <a:blip r:embed="rId3"/>
          <a:stretch>
            <a:fillRect/>
          </a:stretch>
        </p:blipFill>
        <p:spPr>
          <a:xfrm>
            <a:off x="381237" y="4243553"/>
            <a:ext cx="2971800" cy="1594780"/>
          </a:xfrm>
          <a:prstGeom prst="rect">
            <a:avLst/>
          </a:prstGeom>
        </p:spPr>
      </p:pic>
      <p:pic>
        <p:nvPicPr>
          <p:cNvPr id="5" name="Image 4"/>
          <p:cNvPicPr>
            <a:picLocks noChangeAspect="1"/>
          </p:cNvPicPr>
          <p:nvPr/>
        </p:nvPicPr>
        <p:blipFill>
          <a:blip r:embed="rId4"/>
          <a:stretch>
            <a:fillRect/>
          </a:stretch>
        </p:blipFill>
        <p:spPr>
          <a:xfrm>
            <a:off x="4699687" y="2086319"/>
            <a:ext cx="2792625" cy="3375541"/>
          </a:xfrm>
          <a:prstGeom prst="rect">
            <a:avLst/>
          </a:prstGeom>
        </p:spPr>
      </p:pic>
      <p:pic>
        <p:nvPicPr>
          <p:cNvPr id="8" name="Image 7"/>
          <p:cNvPicPr>
            <a:picLocks noChangeAspect="1"/>
          </p:cNvPicPr>
          <p:nvPr/>
        </p:nvPicPr>
        <p:blipFill>
          <a:blip r:embed="rId5"/>
          <a:stretch>
            <a:fillRect/>
          </a:stretch>
        </p:blipFill>
        <p:spPr>
          <a:xfrm>
            <a:off x="8386843" y="2528429"/>
            <a:ext cx="3389232" cy="2867941"/>
          </a:xfrm>
          <a:prstGeom prst="rect">
            <a:avLst/>
          </a:prstGeom>
        </p:spPr>
      </p:pic>
      <p:sp>
        <p:nvSpPr>
          <p:cNvPr id="21" name="ZoneTexte 16"/>
          <p:cNvSpPr txBox="1">
            <a:spLocks noChangeArrowheads="1"/>
          </p:cNvSpPr>
          <p:nvPr/>
        </p:nvSpPr>
        <p:spPr bwMode="auto">
          <a:xfrm>
            <a:off x="8534400" y="1676399"/>
            <a:ext cx="2788920" cy="276225"/>
          </a:xfrm>
          <a:prstGeom prst="rect">
            <a:avLst/>
          </a:prstGeom>
          <a:noFill/>
          <a:ln w="9525">
            <a:noFill/>
            <a:miter lim="800000"/>
            <a:headEnd/>
            <a:tailEnd/>
          </a:ln>
        </p:spPr>
        <p:txBody>
          <a:bodyPr wrap="square" lIns="0" tIns="0" rIns="0" bIns="0" anchor="ctr">
            <a:spAutoFit/>
          </a:bodyPr>
          <a:lstStyle/>
          <a:p>
            <a:pPr algn="ctr"/>
            <a:r>
              <a:rPr lang="fr-CA" dirty="0">
                <a:solidFill>
                  <a:srgbClr val="00B050"/>
                </a:solidFill>
                <a:latin typeface="Calibri" pitchFamily="34" charset="0"/>
              </a:rPr>
              <a:t>K2: R2 ← R2 + R3</a:t>
            </a:r>
          </a:p>
        </p:txBody>
      </p:sp>
      <p:sp>
        <p:nvSpPr>
          <p:cNvPr id="6" name="ZoneTexte 5"/>
          <p:cNvSpPr txBox="1"/>
          <p:nvPr/>
        </p:nvSpPr>
        <p:spPr>
          <a:xfrm>
            <a:off x="6195780" y="5461860"/>
            <a:ext cx="3885679" cy="1200329"/>
          </a:xfrm>
          <a:prstGeom prst="rect">
            <a:avLst/>
          </a:prstGeom>
          <a:noFill/>
        </p:spPr>
        <p:txBody>
          <a:bodyPr wrap="none" rtlCol="0">
            <a:spAutoFit/>
          </a:bodyPr>
          <a:lstStyle/>
          <a:p>
            <a:r>
              <a:rPr lang="fr-CA" dirty="0" smtClean="0">
                <a:solidFill>
                  <a:srgbClr val="0070C0"/>
                </a:solidFill>
                <a:latin typeface="+mn-lt"/>
              </a:rPr>
              <a:t>Trois composantes de base:</a:t>
            </a:r>
          </a:p>
          <a:p>
            <a:pPr marL="285750" indent="-285750">
              <a:buFont typeface="Arial" panose="020B0604020202020204" pitchFamily="34" charset="0"/>
              <a:buChar char="•"/>
            </a:pPr>
            <a:r>
              <a:rPr lang="fr-CA" dirty="0" smtClean="0">
                <a:solidFill>
                  <a:srgbClr val="0070C0"/>
                </a:solidFill>
                <a:latin typeface="+mn-lt"/>
              </a:rPr>
              <a:t>multiplexeurs;</a:t>
            </a:r>
          </a:p>
          <a:p>
            <a:pPr marL="285750" indent="-285750">
              <a:buFont typeface="Arial" panose="020B0604020202020204" pitchFamily="34" charset="0"/>
              <a:buChar char="•"/>
            </a:pPr>
            <a:r>
              <a:rPr lang="fr-CA" dirty="0" smtClean="0">
                <a:solidFill>
                  <a:srgbClr val="0070C0"/>
                </a:solidFill>
                <a:latin typeface="+mn-lt"/>
              </a:rPr>
              <a:t>registres à chargement parallèle; et,</a:t>
            </a:r>
          </a:p>
          <a:p>
            <a:pPr marL="285750" indent="-285750">
              <a:buFont typeface="Arial" panose="020B0604020202020204" pitchFamily="34" charset="0"/>
              <a:buChar char="•"/>
            </a:pPr>
            <a:r>
              <a:rPr lang="fr-CA" dirty="0" smtClean="0">
                <a:solidFill>
                  <a:srgbClr val="0070C0"/>
                </a:solidFill>
                <a:latin typeface="+mn-lt"/>
              </a:rPr>
              <a:t>unités fonctionnelles.</a:t>
            </a:r>
            <a:endParaRPr lang="fr-CA" dirty="0">
              <a:solidFill>
                <a:srgbClr val="0070C0"/>
              </a:solidFill>
              <a:latin typeface="+mn-lt"/>
            </a:endParaRPr>
          </a:p>
        </p:txBody>
      </p:sp>
    </p:spTree>
    <p:extLst>
      <p:ext uri="{BB962C8B-B14F-4D97-AF65-F5344CB8AC3E}">
        <p14:creationId xmlns:p14="http://schemas.microsoft.com/office/powerpoint/2010/main" val="38595548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p:txBody>
          <a:bodyPr/>
          <a:lstStyle/>
          <a:p>
            <a:r>
              <a:rPr lang="fr-CA" dirty="0"/>
              <a:t>Composante de </a:t>
            </a:r>
            <a:r>
              <a:rPr lang="fr-CA" dirty="0" smtClean="0"/>
              <a:t>chemins </a:t>
            </a:r>
            <a:r>
              <a:rPr lang="fr-CA" dirty="0"/>
              <a:t>des données </a:t>
            </a:r>
            <a:r>
              <a:rPr lang="fr-CA" dirty="0" smtClean="0"/>
              <a:t>#1: le multiplexeur</a:t>
            </a:r>
          </a:p>
        </p:txBody>
      </p:sp>
      <p:sp>
        <p:nvSpPr>
          <p:cNvPr id="1028" name="Espace réservé du contenu 2"/>
          <p:cNvSpPr>
            <a:spLocks noGrp="1"/>
          </p:cNvSpPr>
          <p:nvPr>
            <p:ph sz="half" idx="1"/>
          </p:nvPr>
        </p:nvSpPr>
        <p:spPr/>
        <p:txBody>
          <a:bodyPr/>
          <a:lstStyle/>
          <a:p>
            <a:pPr eaLnBrk="1" hangingPunct="1"/>
            <a:r>
              <a:rPr lang="fr-CA" dirty="0" smtClean="0"/>
              <a:t>Un multiplexeur permet de choisir un seul signal à partir d’un ensemble de signaux, selon la valeur d’un signal de contrôle.</a:t>
            </a:r>
          </a:p>
          <a:p>
            <a:pPr eaLnBrk="1" hangingPunct="1"/>
            <a:r>
              <a:rPr lang="fr-CA" dirty="0" smtClean="0"/>
              <a:t>Un multiplexeur a :</a:t>
            </a:r>
          </a:p>
          <a:p>
            <a:pPr lvl="1" eaLnBrk="1" hangingPunct="1"/>
            <a:r>
              <a:rPr lang="fr-CA" dirty="0" smtClean="0"/>
              <a:t>un groupe de signaux d’entrée </a:t>
            </a:r>
            <a:r>
              <a:rPr lang="fr-CA" i="1" dirty="0" smtClean="0"/>
              <a:t>D</a:t>
            </a:r>
            <a:r>
              <a:rPr lang="fr-CA" dirty="0" smtClean="0"/>
              <a:t>;</a:t>
            </a:r>
          </a:p>
          <a:p>
            <a:pPr lvl="1" eaLnBrk="1" hangingPunct="1"/>
            <a:r>
              <a:rPr lang="fr-CA" dirty="0" smtClean="0"/>
              <a:t>un groupe de signaux de contrôle </a:t>
            </a:r>
            <a:r>
              <a:rPr lang="fr-CA" i="1" dirty="0" smtClean="0"/>
              <a:t>S</a:t>
            </a:r>
            <a:r>
              <a:rPr lang="fr-CA" dirty="0" smtClean="0"/>
              <a:t> (pour </a:t>
            </a:r>
            <a:r>
              <a:rPr lang="fr-CA" i="1" dirty="0" smtClean="0"/>
              <a:t>sélection</a:t>
            </a:r>
            <a:r>
              <a:rPr lang="fr-CA" dirty="0" smtClean="0"/>
              <a:t>); et,</a:t>
            </a:r>
          </a:p>
          <a:p>
            <a:pPr lvl="1" eaLnBrk="1" hangingPunct="1"/>
            <a:r>
              <a:rPr lang="fr-CA" dirty="0" smtClean="0"/>
              <a:t>un signal de sortie </a:t>
            </a:r>
            <a:r>
              <a:rPr lang="fr-CA" i="1" dirty="0" smtClean="0"/>
              <a:t>F</a:t>
            </a:r>
            <a:r>
              <a:rPr lang="fr-CA" dirty="0" smtClean="0"/>
              <a:t>.</a:t>
            </a:r>
          </a:p>
          <a:p>
            <a:pPr eaLnBrk="1" hangingPunct="1"/>
            <a:r>
              <a:rPr lang="fr-CA" dirty="0" smtClean="0"/>
              <a:t>Le signal de sortie est égal au signal d’entrée indiqué par la valeur binaire des signaux de contrôle.</a:t>
            </a:r>
          </a:p>
        </p:txBody>
      </p:sp>
      <p:sp>
        <p:nvSpPr>
          <p:cNvPr id="4" name="Espace réservé du numéro de diapositive 3"/>
          <p:cNvSpPr>
            <a:spLocks noGrp="1"/>
          </p:cNvSpPr>
          <p:nvPr>
            <p:ph type="sldNum" sz="quarter" idx="10"/>
          </p:nvPr>
        </p:nvSpPr>
        <p:spPr/>
        <p:txBody>
          <a:bodyPr/>
          <a:lstStyle/>
          <a:p>
            <a:pPr>
              <a:defRPr/>
            </a:pPr>
            <a:fld id="{E1A0F47A-CEE3-4CC1-A31F-79F2523E4BCF}" type="slidenum">
              <a:rPr lang="fr-CA"/>
              <a:pPr>
                <a:defRPr/>
              </a:pPr>
              <a:t>11</a:t>
            </a:fld>
            <a:endParaRPr lang="fr-CA"/>
          </a:p>
        </p:txBody>
      </p:sp>
      <p:pic>
        <p:nvPicPr>
          <p:cNvPr id="1031" name="Image 6" descr="muxcircuits.wmf"/>
          <p:cNvPicPr>
            <a:picLocks noChangeAspect="1"/>
          </p:cNvPicPr>
          <p:nvPr/>
        </p:nvPicPr>
        <p:blipFill>
          <a:blip r:embed="rId3" cstate="print"/>
          <a:srcRect/>
          <a:stretch>
            <a:fillRect/>
          </a:stretch>
        </p:blipFill>
        <p:spPr bwMode="auto">
          <a:xfrm>
            <a:off x="6096000" y="1524000"/>
            <a:ext cx="6081032" cy="4272570"/>
          </a:xfrm>
          <a:prstGeom prst="rect">
            <a:avLst/>
          </a:prstGeom>
          <a:solidFill>
            <a:schemeClr val="bg1"/>
          </a:solidFill>
          <a:ln w="9525">
            <a:noFill/>
            <a:miter lim="800000"/>
            <a:headEnd/>
            <a:tailEnd/>
          </a:ln>
        </p:spPr>
      </p:pic>
      <p:sp>
        <p:nvSpPr>
          <p:cNvPr id="1032" name="Rectangle 2"/>
          <p:cNvSpPr>
            <a:spLocks noChangeArrowheads="1"/>
          </p:cNvSpPr>
          <p:nvPr/>
        </p:nvSpPr>
        <p:spPr bwMode="auto">
          <a:xfrm>
            <a:off x="1524000" y="-184666"/>
            <a:ext cx="184731" cy="369332"/>
          </a:xfrm>
          <a:prstGeom prst="rect">
            <a:avLst/>
          </a:prstGeom>
          <a:noFill/>
          <a:ln w="9525">
            <a:noFill/>
            <a:miter lim="800000"/>
            <a:headEnd/>
            <a:tailEnd/>
          </a:ln>
        </p:spPr>
        <p:txBody>
          <a:bodyPr wrap="none" anchor="ctr">
            <a:spAutoFit/>
          </a:bodyPr>
          <a:lstStyle/>
          <a:p>
            <a:endParaRPr lang="fr-CA">
              <a:latin typeface="Calibri" pitchFamily="34" charset="0"/>
            </a:endParaRPr>
          </a:p>
        </p:txBody>
      </p:sp>
      <p:graphicFrame>
        <p:nvGraphicFramePr>
          <p:cNvPr id="1026" name="Object 1"/>
          <p:cNvGraphicFramePr>
            <a:graphicFrameLocks noChangeAspect="1"/>
          </p:cNvGraphicFramePr>
          <p:nvPr>
            <p:extLst>
              <p:ext uri="{D42A27DB-BD31-4B8C-83A1-F6EECF244321}">
                <p14:modId xmlns:p14="http://schemas.microsoft.com/office/powerpoint/2010/main" val="1018205739"/>
              </p:ext>
            </p:extLst>
          </p:nvPr>
        </p:nvGraphicFramePr>
        <p:xfrm>
          <a:off x="6343650" y="5729896"/>
          <a:ext cx="1504950" cy="838200"/>
        </p:xfrm>
        <a:graphic>
          <a:graphicData uri="http://schemas.openxmlformats.org/presentationml/2006/ole">
            <mc:AlternateContent xmlns:mc="http://schemas.openxmlformats.org/markup-compatibility/2006">
              <mc:Choice xmlns:v="urn:schemas-microsoft-com:vml" Requires="v">
                <p:oleObj spid="_x0000_s1146" name="Équation" r:id="rId4" imgW="838200" imgH="457200" progId="Equation.3">
                  <p:embed/>
                </p:oleObj>
              </mc:Choice>
              <mc:Fallback>
                <p:oleObj name="Équation" r:id="rId4" imgW="838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5729896"/>
                        <a:ext cx="15049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ZoneTexte 16"/>
          <p:cNvSpPr txBox="1">
            <a:spLocks noChangeArrowheads="1"/>
          </p:cNvSpPr>
          <p:nvPr/>
        </p:nvSpPr>
        <p:spPr bwMode="auto">
          <a:xfrm>
            <a:off x="8305800" y="5964052"/>
            <a:ext cx="3048000" cy="369888"/>
          </a:xfrm>
          <a:prstGeom prst="rect">
            <a:avLst/>
          </a:prstGeom>
          <a:noFill/>
          <a:ln w="9525">
            <a:noFill/>
            <a:miter lim="800000"/>
            <a:headEnd/>
            <a:tailEnd/>
          </a:ln>
        </p:spPr>
        <p:txBody>
          <a:bodyPr lIns="0" tIns="0" rIns="0" bIns="0" anchor="ctr">
            <a:spAutoFit/>
          </a:bodyPr>
          <a:lstStyle/>
          <a:p>
            <a:r>
              <a:rPr lang="fr-CA" sz="1200" dirty="0">
                <a:latin typeface="Calibri" pitchFamily="34" charset="0"/>
              </a:rPr>
              <a:t>où </a:t>
            </a:r>
            <a:r>
              <a:rPr lang="fr-CA" sz="1200" i="1" dirty="0" err="1">
                <a:latin typeface="Calibri" pitchFamily="34" charset="0"/>
              </a:rPr>
              <a:t>m</a:t>
            </a:r>
            <a:r>
              <a:rPr lang="fr-CA" sz="1200" baseline="-25000" dirty="0" err="1">
                <a:latin typeface="Calibri" pitchFamily="34" charset="0"/>
              </a:rPr>
              <a:t>k</a:t>
            </a:r>
            <a:r>
              <a:rPr lang="fr-CA" sz="1200" dirty="0">
                <a:latin typeface="Calibri" pitchFamily="34" charset="0"/>
              </a:rPr>
              <a:t> est un </a:t>
            </a:r>
            <a:r>
              <a:rPr lang="fr-CA" sz="1200" dirty="0" err="1">
                <a:latin typeface="Calibri" pitchFamily="34" charset="0"/>
              </a:rPr>
              <a:t>minterme</a:t>
            </a:r>
            <a:r>
              <a:rPr lang="fr-CA" sz="1200" dirty="0">
                <a:latin typeface="Calibri" pitchFamily="34" charset="0"/>
              </a:rPr>
              <a:t> formé par la </a:t>
            </a:r>
            <a:r>
              <a:rPr lang="fr-CA" sz="1200" i="1" dirty="0" err="1">
                <a:latin typeface="Calibri" pitchFamily="34" charset="0"/>
              </a:rPr>
              <a:t>k</a:t>
            </a:r>
            <a:r>
              <a:rPr lang="fr-CA" sz="1200" dirty="0" err="1">
                <a:latin typeface="Calibri" pitchFamily="34" charset="0"/>
                <a:sym typeface="Symbol" pitchFamily="18" charset="2"/>
              </a:rPr>
              <a:t></a:t>
            </a:r>
            <a:r>
              <a:rPr lang="fr-CA" sz="1200" dirty="0" err="1">
                <a:latin typeface="Calibri" pitchFamily="34" charset="0"/>
              </a:rPr>
              <a:t>ième</a:t>
            </a:r>
            <a:r>
              <a:rPr lang="fr-CA" sz="1200" dirty="0">
                <a:latin typeface="Calibri" pitchFamily="34" charset="0"/>
              </a:rPr>
              <a:t> combinaison de signaux de contrôle </a:t>
            </a:r>
            <a:r>
              <a:rPr lang="fr-CA" sz="1200" i="1" dirty="0">
                <a:latin typeface="Calibri" pitchFamily="34" charset="0"/>
              </a:rPr>
              <a:t>S</a:t>
            </a:r>
            <a:r>
              <a:rPr lang="fr-CA" sz="1200" dirty="0">
                <a:latin typeface="Calibri" pitchFamily="34" charset="0"/>
              </a:rPr>
              <a:t>.</a:t>
            </a:r>
            <a:endParaRPr lang="fr-CA" sz="1200" dirty="0">
              <a:solidFill>
                <a:srgbClr val="00B050"/>
              </a:solidFill>
              <a:latin typeface="Calibri" pitchFamily="34" charset="0"/>
            </a:endParaRPr>
          </a:p>
        </p:txBody>
      </p:sp>
    </p:spTree>
    <p:extLst>
      <p:ext uri="{BB962C8B-B14F-4D97-AF65-F5344CB8AC3E}">
        <p14:creationId xmlns:p14="http://schemas.microsoft.com/office/powerpoint/2010/main" val="37184814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CA" dirty="0" smtClean="0"/>
              <a:t>Composante de chemins des données #2: le registre à chargement parallèle</a:t>
            </a:r>
          </a:p>
        </p:txBody>
      </p:sp>
      <p:sp>
        <p:nvSpPr>
          <p:cNvPr id="24579" name="Espace réservé du contenu 3"/>
          <p:cNvSpPr>
            <a:spLocks noGrp="1"/>
          </p:cNvSpPr>
          <p:nvPr>
            <p:ph sz="half" idx="1"/>
          </p:nvPr>
        </p:nvSpPr>
        <p:spPr/>
        <p:txBody>
          <a:bodyPr/>
          <a:lstStyle/>
          <a:p>
            <a:pPr eaLnBrk="1" hangingPunct="1"/>
            <a:r>
              <a:rPr lang="fr-CA" dirty="0" smtClean="0"/>
              <a:t>Un registre est l’élément à mémoire de base pour des données. Il est utilisé pour entreposer une information encodée sur un groupe de bits.</a:t>
            </a:r>
          </a:p>
          <a:p>
            <a:pPr eaLnBrk="1" hangingPunct="1"/>
            <a:r>
              <a:rPr lang="fr-CA" dirty="0" smtClean="0"/>
              <a:t>Un registre est composé d’un groupe de bascules contrôlées par une horloge commune et dont les entrées et sorties partagent un identificateur commun. Chaque bascule du registre est différenciée des autres par un indice unique. </a:t>
            </a:r>
          </a:p>
          <a:p>
            <a:r>
              <a:rPr lang="fr-CA" dirty="0"/>
              <a:t>Un registre à chargement parallèle comporte un signal de chargement qui permet de </a:t>
            </a:r>
            <a:r>
              <a:rPr lang="fr-CA" dirty="0" smtClean="0"/>
              <a:t>choisir quand le registre doit être chargé.</a:t>
            </a:r>
            <a:endParaRPr lang="fr-CA" dirty="0"/>
          </a:p>
        </p:txBody>
      </p:sp>
      <p:sp>
        <p:nvSpPr>
          <p:cNvPr id="3" name="Espace réservé du numéro de diapositive 2"/>
          <p:cNvSpPr>
            <a:spLocks noGrp="1"/>
          </p:cNvSpPr>
          <p:nvPr>
            <p:ph type="sldNum" sz="quarter" idx="10"/>
          </p:nvPr>
        </p:nvSpPr>
        <p:spPr/>
        <p:txBody>
          <a:bodyPr/>
          <a:lstStyle/>
          <a:p>
            <a:pPr>
              <a:defRPr/>
            </a:pPr>
            <a:fld id="{7EACBF6C-956A-4788-A794-E28F2BD7CFFC}" type="slidenum">
              <a:rPr lang="fr-CA"/>
              <a:pPr>
                <a:defRPr/>
              </a:pPr>
              <a:t>12</a:t>
            </a:fld>
            <a:endParaRPr lang="fr-CA"/>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03270"/>
            <a:ext cx="5715000" cy="261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3"/>
          <a:stretch>
            <a:fillRect/>
          </a:stretch>
        </p:blipFill>
        <p:spPr>
          <a:xfrm>
            <a:off x="10083472" y="4419600"/>
            <a:ext cx="1397328" cy="1789798"/>
          </a:xfrm>
          <a:prstGeom prst="rect">
            <a:avLst/>
          </a:prstGeom>
        </p:spPr>
      </p:pic>
    </p:spTree>
    <p:extLst>
      <p:ext uri="{BB962C8B-B14F-4D97-AF65-F5344CB8AC3E}">
        <p14:creationId xmlns:p14="http://schemas.microsoft.com/office/powerpoint/2010/main" val="480915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CA" dirty="0" smtClean="0"/>
              <a:t>Composante de chemins des données #3: les unités fonctionnelles</a:t>
            </a:r>
          </a:p>
        </p:txBody>
      </p:sp>
      <p:sp>
        <p:nvSpPr>
          <p:cNvPr id="24579" name="Espace réservé du contenu 3"/>
          <p:cNvSpPr>
            <a:spLocks noGrp="1"/>
          </p:cNvSpPr>
          <p:nvPr>
            <p:ph sz="half" idx="1"/>
          </p:nvPr>
        </p:nvSpPr>
        <p:spPr/>
        <p:txBody>
          <a:bodyPr/>
          <a:lstStyle/>
          <a:p>
            <a:r>
              <a:rPr lang="fr-CA" dirty="0" smtClean="0"/>
              <a:t>Les unités fonctionnelles peuvent inclure, entre autres:</a:t>
            </a:r>
          </a:p>
          <a:p>
            <a:pPr lvl="1"/>
            <a:r>
              <a:rPr lang="fr-CA" dirty="0" smtClean="0"/>
              <a:t>les opérations arithmétiques, dont l’addition, la soustraction et la multiplication;</a:t>
            </a:r>
          </a:p>
          <a:p>
            <a:pPr lvl="1"/>
            <a:r>
              <a:rPr lang="fr-CA" dirty="0" smtClean="0"/>
              <a:t>le décalage vers la droite par </a:t>
            </a:r>
            <a:r>
              <a:rPr lang="fr-CA" i="1" dirty="0"/>
              <a:t>n</a:t>
            </a:r>
            <a:r>
              <a:rPr lang="fr-CA" dirty="0"/>
              <a:t> bits (= ÷ 2</a:t>
            </a:r>
            <a:r>
              <a:rPr lang="fr-CA" baseline="30000" dirty="0"/>
              <a:t>n</a:t>
            </a:r>
            <a:r>
              <a:rPr lang="fr-CA" dirty="0"/>
              <a:t>) </a:t>
            </a:r>
            <a:r>
              <a:rPr lang="fr-CA" dirty="0" smtClean="0"/>
              <a:t>ou la gauche </a:t>
            </a:r>
            <a:r>
              <a:rPr lang="fr-CA" dirty="0"/>
              <a:t>(= × 2</a:t>
            </a:r>
            <a:r>
              <a:rPr lang="fr-CA" baseline="30000" dirty="0"/>
              <a:t>n</a:t>
            </a:r>
            <a:r>
              <a:rPr lang="fr-CA" dirty="0" smtClean="0"/>
              <a:t>), et le modulo 2</a:t>
            </a:r>
            <a:r>
              <a:rPr lang="fr-CA" baseline="30000" dirty="0" smtClean="0"/>
              <a:t>n</a:t>
            </a:r>
            <a:r>
              <a:rPr lang="fr-CA" dirty="0" smtClean="0"/>
              <a:t>;</a:t>
            </a:r>
          </a:p>
          <a:p>
            <a:pPr lvl="1"/>
            <a:r>
              <a:rPr lang="fr-CA" dirty="0" smtClean="0"/>
              <a:t>les opérations logiques</a:t>
            </a:r>
            <a:r>
              <a:rPr lang="fr-CA" dirty="0"/>
              <a:t>;</a:t>
            </a:r>
            <a:endParaRPr lang="fr-CA" dirty="0" smtClean="0"/>
          </a:p>
          <a:p>
            <a:pPr lvl="1"/>
            <a:r>
              <a:rPr lang="fr-CA" dirty="0" smtClean="0"/>
              <a:t>la comparaison de deux valeurs ou d’une valeur avec une constante; et,</a:t>
            </a:r>
          </a:p>
          <a:p>
            <a:pPr lvl="1"/>
            <a:r>
              <a:rPr lang="fr-CA" dirty="0" smtClean="0"/>
              <a:t>le minimum et le maximum.</a:t>
            </a:r>
          </a:p>
          <a:p>
            <a:r>
              <a:rPr lang="fr-CA" dirty="0" smtClean="0"/>
              <a:t>On verra plus tard comment modéliser ces différentes opérations en VHDL et comment les implémenter en matériel.</a:t>
            </a:r>
          </a:p>
        </p:txBody>
      </p:sp>
      <p:sp>
        <p:nvSpPr>
          <p:cNvPr id="3" name="Espace réservé du numéro de diapositive 2"/>
          <p:cNvSpPr>
            <a:spLocks noGrp="1"/>
          </p:cNvSpPr>
          <p:nvPr>
            <p:ph type="sldNum" sz="quarter" idx="10"/>
          </p:nvPr>
        </p:nvSpPr>
        <p:spPr/>
        <p:txBody>
          <a:bodyPr/>
          <a:lstStyle/>
          <a:p>
            <a:pPr>
              <a:defRPr/>
            </a:pPr>
            <a:fld id="{7EACBF6C-956A-4788-A794-E28F2BD7CFFC}" type="slidenum">
              <a:rPr lang="fr-CA"/>
              <a:pPr>
                <a:defRPr/>
              </a:pPr>
              <a:t>13</a:t>
            </a:fld>
            <a:endParaRPr lang="fr-CA"/>
          </a:p>
        </p:txBody>
      </p:sp>
      <p:pic>
        <p:nvPicPr>
          <p:cNvPr id="5" name="Image 4"/>
          <p:cNvPicPr>
            <a:picLocks noChangeAspect="1"/>
          </p:cNvPicPr>
          <p:nvPr/>
        </p:nvPicPr>
        <p:blipFill>
          <a:blip r:embed="rId2"/>
          <a:stretch>
            <a:fillRect/>
          </a:stretch>
        </p:blipFill>
        <p:spPr>
          <a:xfrm>
            <a:off x="6197147" y="1720850"/>
            <a:ext cx="5766253" cy="3536950"/>
          </a:xfrm>
          <a:prstGeom prst="rect">
            <a:avLst/>
          </a:prstGeom>
        </p:spPr>
      </p:pic>
    </p:spTree>
    <p:extLst>
      <p:ext uri="{BB962C8B-B14F-4D97-AF65-F5344CB8AC3E}">
        <p14:creationId xmlns:p14="http://schemas.microsoft.com/office/powerpoint/2010/main" val="12072300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p:txBody>
          <a:bodyPr/>
          <a:lstStyle/>
          <a:p>
            <a:pPr eaLnBrk="1" hangingPunct="1"/>
            <a:r>
              <a:rPr lang="fr-CA" smtClean="0"/>
              <a:t>Synchronisation des opérations du chemin des données</a:t>
            </a:r>
          </a:p>
        </p:txBody>
      </p:sp>
      <p:sp>
        <p:nvSpPr>
          <p:cNvPr id="28675" name="Espace réservé du contenu 6"/>
          <p:cNvSpPr>
            <a:spLocks noGrp="1"/>
          </p:cNvSpPr>
          <p:nvPr>
            <p:ph sz="half" idx="1"/>
          </p:nvPr>
        </p:nvSpPr>
        <p:spPr/>
        <p:txBody>
          <a:bodyPr/>
          <a:lstStyle/>
          <a:p>
            <a:r>
              <a:rPr lang="fr-CA" dirty="0"/>
              <a:t>Une micro-opération ne prend effet que lors d’une transition active du signal d’horloge</a:t>
            </a:r>
            <a:r>
              <a:rPr lang="fr-CA" dirty="0" smtClean="0"/>
              <a:t>. C’est à ce moment que le registre de destination saisit le résultat.</a:t>
            </a:r>
          </a:p>
          <a:p>
            <a:r>
              <a:rPr lang="fr-CA" dirty="0"/>
              <a:t>Entre deux coups d’horloge, l’unité fonctionnelle:</a:t>
            </a:r>
          </a:p>
          <a:p>
            <a:pPr lvl="1"/>
            <a:r>
              <a:rPr lang="fr-CA" dirty="0"/>
              <a:t>lit des données provenant du bloc des registres;</a:t>
            </a:r>
          </a:p>
          <a:p>
            <a:pPr lvl="1"/>
            <a:r>
              <a:rPr lang="fr-CA" dirty="0"/>
              <a:t>effectue </a:t>
            </a:r>
            <a:r>
              <a:rPr lang="fr-CA" dirty="0" smtClean="0"/>
              <a:t>les calculs </a:t>
            </a:r>
            <a:r>
              <a:rPr lang="fr-CA" dirty="0"/>
              <a:t>spécifiés par le code d’opération qui lui est appliqué; et,</a:t>
            </a:r>
          </a:p>
          <a:p>
            <a:pPr lvl="1"/>
            <a:r>
              <a:rPr lang="fr-CA" dirty="0"/>
              <a:t>applique les </a:t>
            </a:r>
            <a:r>
              <a:rPr lang="fr-CA" dirty="0" smtClean="0"/>
              <a:t>résultats </a:t>
            </a:r>
            <a:r>
              <a:rPr lang="fr-CA" dirty="0"/>
              <a:t>à </a:t>
            </a:r>
            <a:r>
              <a:rPr lang="fr-CA" dirty="0" smtClean="0"/>
              <a:t>ses ports </a:t>
            </a:r>
            <a:r>
              <a:rPr lang="fr-CA" dirty="0"/>
              <a:t>de </a:t>
            </a:r>
            <a:r>
              <a:rPr lang="fr-CA" dirty="0" smtClean="0"/>
              <a:t>sortie.</a:t>
            </a:r>
            <a:endParaRPr lang="fr-CA" dirty="0"/>
          </a:p>
          <a:p>
            <a:r>
              <a:rPr lang="fr-CA" dirty="0" smtClean="0"/>
              <a:t>La </a:t>
            </a:r>
            <a:r>
              <a:rPr lang="fr-CA" dirty="0"/>
              <a:t>période d’horloge doit être suffisamment longue pour que l’unité fonctionnelle ait le temps d’effectuer son traitement</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pPr>
              <a:defRPr/>
            </a:pPr>
            <a:fld id="{5703538B-7648-4CB4-9677-91FAADC6FC4C}" type="slidenum">
              <a:rPr lang="fr-CA"/>
              <a:pPr>
                <a:defRPr/>
              </a:pPr>
              <a:t>14</a:t>
            </a:fld>
            <a:endParaRPr lang="fr-CA"/>
          </a:p>
        </p:txBody>
      </p:sp>
      <p:pic>
        <p:nvPicPr>
          <p:cNvPr id="3" name="Image 2"/>
          <p:cNvPicPr>
            <a:picLocks noChangeAspect="1"/>
          </p:cNvPicPr>
          <p:nvPr/>
        </p:nvPicPr>
        <p:blipFill>
          <a:blip r:embed="rId2"/>
          <a:stretch>
            <a:fillRect/>
          </a:stretch>
        </p:blipFill>
        <p:spPr>
          <a:xfrm>
            <a:off x="5867400" y="1829003"/>
            <a:ext cx="6121400" cy="4114597"/>
          </a:xfrm>
          <a:prstGeom prst="rect">
            <a:avLst/>
          </a:prstGeom>
        </p:spPr>
      </p:pic>
    </p:spTree>
    <p:extLst>
      <p:ext uri="{BB962C8B-B14F-4D97-AF65-F5344CB8AC3E}">
        <p14:creationId xmlns:p14="http://schemas.microsoft.com/office/powerpoint/2010/main" val="585528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Vous devriez maintenant être capable de …</a:t>
            </a:r>
            <a:endParaRPr lang="fr-CA" dirty="0"/>
          </a:p>
        </p:txBody>
      </p:sp>
      <p:sp>
        <p:nvSpPr>
          <p:cNvPr id="4" name="Espace réservé du contenu 3"/>
          <p:cNvSpPr>
            <a:spLocks noGrp="1"/>
          </p:cNvSpPr>
          <p:nvPr>
            <p:ph sz="half" idx="1"/>
          </p:nvPr>
        </p:nvSpPr>
        <p:spPr/>
        <p:txBody>
          <a:bodyPr/>
          <a:lstStyle/>
          <a:p>
            <a:r>
              <a:rPr lang="fr-CA" sz="1800" dirty="0"/>
              <a:t>Décrire la structure générale d'un processeur à l'aide d'un diagramme. (B2)</a:t>
            </a:r>
          </a:p>
          <a:p>
            <a:r>
              <a:rPr lang="fr-CA" sz="1800" dirty="0"/>
              <a:t>Décrire la structure générale d'un chemin des données à l'aide d'un diagramme. (B2)</a:t>
            </a:r>
          </a:p>
          <a:p>
            <a:r>
              <a:rPr lang="fr-CA" sz="1800" dirty="0" smtClean="0"/>
              <a:t>Donner </a:t>
            </a:r>
            <a:r>
              <a:rPr lang="fr-CA" sz="1800" dirty="0"/>
              <a:t>le diagramme d'un chemin des données à partir de micro-opérations en utilisant des composantes comme des multiplexeurs, registres et unités fonctionnelles de base (arithmétique, logique, comparaison, etc.). (B3</a:t>
            </a:r>
            <a:r>
              <a:rPr lang="fr-CA" sz="1800" dirty="0" smtClean="0"/>
              <a:t>)</a:t>
            </a:r>
          </a:p>
          <a:p>
            <a:r>
              <a:rPr lang="fr-CA" sz="1800" dirty="0"/>
              <a:t>Donner un chronogramme montrant le fonctionnement d'un chemin des données. (B3</a:t>
            </a:r>
            <a:r>
              <a:rPr lang="fr-CA" sz="1800" dirty="0" smtClean="0"/>
              <a:t>)</a:t>
            </a:r>
            <a:endParaRPr lang="fr-CA" sz="1800" dirty="0"/>
          </a:p>
        </p:txBody>
      </p:sp>
      <p:sp>
        <p:nvSpPr>
          <p:cNvPr id="3" name="Espace réservé du numéro de diapositive 2"/>
          <p:cNvSpPr>
            <a:spLocks noGrp="1"/>
          </p:cNvSpPr>
          <p:nvPr>
            <p:ph type="sldNum" sz="quarter" idx="10"/>
          </p:nvPr>
        </p:nvSpPr>
        <p:spPr/>
        <p:txBody>
          <a:bodyPr/>
          <a:lstStyle/>
          <a:p>
            <a:pPr>
              <a:defRPr/>
            </a:pPr>
            <a:fld id="{D28BE8E4-6591-45C6-A272-62105CCA8EB3}" type="slidenum">
              <a:rPr lang="fr-CA" smtClean="0"/>
              <a:pPr>
                <a:defRPr/>
              </a:pPr>
              <a:t>15</a:t>
            </a:fld>
            <a:endParaRPr lang="fr-CA"/>
          </a:p>
        </p:txBody>
      </p:sp>
      <p:graphicFrame>
        <p:nvGraphicFramePr>
          <p:cNvPr id="5" name="Tableau 4"/>
          <p:cNvGraphicFramePr>
            <a:graphicFrameLocks noGrp="1"/>
          </p:cNvGraphicFramePr>
          <p:nvPr>
            <p:extLst>
              <p:ext uri="{D42A27DB-BD31-4B8C-83A1-F6EECF244321}">
                <p14:modId xmlns:p14="http://schemas.microsoft.com/office/powerpoint/2010/main" val="3648464300"/>
              </p:ext>
            </p:extLst>
          </p:nvPr>
        </p:nvGraphicFramePr>
        <p:xfrm>
          <a:off x="6934200" y="5029200"/>
          <a:ext cx="4745264" cy="1592748"/>
        </p:xfrm>
        <a:graphic>
          <a:graphicData uri="http://schemas.openxmlformats.org/drawingml/2006/table">
            <a:tbl>
              <a:tblPr firstRow="1" bandRow="1">
                <a:tableStyleId>{5C22544A-7EE6-4342-B048-85BDC9FD1C3A}</a:tableStyleId>
              </a:tblPr>
              <a:tblGrid>
                <a:gridCol w="533400"/>
                <a:gridCol w="4211864"/>
              </a:tblGrid>
              <a:tr h="165044">
                <a:tc>
                  <a:txBody>
                    <a:bodyPr/>
                    <a:lstStyle/>
                    <a:p>
                      <a:r>
                        <a:rPr lang="fr-CA" sz="1100" dirty="0" smtClean="0"/>
                        <a:t>Code</a:t>
                      </a:r>
                      <a:endParaRPr lang="fr-FR" sz="1100" dirty="0"/>
                    </a:p>
                  </a:txBody>
                  <a:tcPr/>
                </a:tc>
                <a:tc>
                  <a:txBody>
                    <a:bodyPr/>
                    <a:lstStyle/>
                    <a:p>
                      <a:r>
                        <a:rPr lang="fr-CA" sz="1100" dirty="0" smtClean="0"/>
                        <a:t>Niveau (http://fr.wikipedia.org/wiki/Taxonomie_de_Bloom)</a:t>
                      </a:r>
                      <a:endParaRPr lang="fr-FR" sz="1100" dirty="0"/>
                    </a:p>
                  </a:txBody>
                  <a:tcPr/>
                </a:tc>
              </a:tr>
              <a:tr h="165044">
                <a:tc>
                  <a:txBody>
                    <a:bodyPr/>
                    <a:lstStyle/>
                    <a:p>
                      <a:r>
                        <a:rPr lang="fr-CA" sz="1100" dirty="0" smtClean="0"/>
                        <a:t>B1</a:t>
                      </a:r>
                      <a:endParaRPr lang="fr-FR" sz="1100" dirty="0"/>
                    </a:p>
                  </a:txBody>
                  <a:tcPr/>
                </a:tc>
                <a:tc>
                  <a:txBody>
                    <a:bodyPr/>
                    <a:lstStyle/>
                    <a:p>
                      <a:r>
                        <a:rPr lang="fr-CA" sz="1100" dirty="0" smtClean="0"/>
                        <a:t>Connaissance</a:t>
                      </a:r>
                      <a:r>
                        <a:rPr lang="fr-CA" sz="1100" baseline="0" dirty="0" smtClean="0"/>
                        <a:t> - mémoriser de l’information.</a:t>
                      </a:r>
                      <a:endParaRPr lang="fr-FR" sz="1100" dirty="0"/>
                    </a:p>
                  </a:txBody>
                  <a:tcPr/>
                </a:tc>
              </a:tr>
              <a:tr h="165044">
                <a:tc>
                  <a:txBody>
                    <a:bodyPr/>
                    <a:lstStyle/>
                    <a:p>
                      <a:r>
                        <a:rPr lang="fr-CA" sz="1100" dirty="0" smtClean="0"/>
                        <a:t>B2</a:t>
                      </a:r>
                      <a:endParaRPr lang="fr-FR" sz="1100" dirty="0"/>
                    </a:p>
                  </a:txBody>
                  <a:tcPr/>
                </a:tc>
                <a:tc>
                  <a:txBody>
                    <a:bodyPr/>
                    <a:lstStyle/>
                    <a:p>
                      <a:r>
                        <a:rPr lang="fr-CA" sz="1100" dirty="0" smtClean="0"/>
                        <a:t>Compréhension</a:t>
                      </a:r>
                      <a:r>
                        <a:rPr lang="fr-CA" sz="1100" baseline="0" dirty="0" smtClean="0"/>
                        <a:t> – interpréter l’information.</a:t>
                      </a:r>
                      <a:endParaRPr lang="fr-FR" sz="1100" dirty="0"/>
                    </a:p>
                  </a:txBody>
                  <a:tcPr/>
                </a:tc>
              </a:tr>
              <a:tr h="271836">
                <a:tc>
                  <a:txBody>
                    <a:bodyPr/>
                    <a:lstStyle/>
                    <a:p>
                      <a:r>
                        <a:rPr lang="fr-CA" sz="1100" dirty="0" smtClean="0"/>
                        <a:t>B3</a:t>
                      </a:r>
                      <a:endParaRPr lang="fr-FR" sz="1100" dirty="0"/>
                    </a:p>
                  </a:txBody>
                  <a:tcPr/>
                </a:tc>
                <a:tc>
                  <a:txBody>
                    <a:bodyPr/>
                    <a:lstStyle/>
                    <a:p>
                      <a:r>
                        <a:rPr lang="fr-CA" sz="1100" dirty="0" smtClean="0"/>
                        <a:t>Application – confronter les connaissances à des cas pratiques</a:t>
                      </a:r>
                      <a:r>
                        <a:rPr lang="fr-CA" sz="1100" baseline="0" dirty="0" smtClean="0"/>
                        <a:t> simples.</a:t>
                      </a:r>
                      <a:endParaRPr lang="fr-FR" sz="1100" dirty="0"/>
                    </a:p>
                  </a:txBody>
                  <a:tcPr/>
                </a:tc>
              </a:tr>
              <a:tr h="271836">
                <a:tc>
                  <a:txBody>
                    <a:bodyPr/>
                    <a:lstStyle/>
                    <a:p>
                      <a:r>
                        <a:rPr lang="fr-CA" sz="1100" dirty="0" smtClean="0"/>
                        <a:t>B4</a:t>
                      </a:r>
                      <a:endParaRPr lang="fr-FR" sz="1100" dirty="0"/>
                    </a:p>
                  </a:txBody>
                  <a:tcPr/>
                </a:tc>
                <a:tc>
                  <a:txBody>
                    <a:bodyPr/>
                    <a:lstStyle/>
                    <a:p>
                      <a:r>
                        <a:rPr lang="fr-CA" sz="1100" dirty="0" smtClean="0"/>
                        <a:t>Analyse – décomposer un problème, cas pratiques plus complexes.</a:t>
                      </a:r>
                      <a:endParaRPr lang="fr-FR" sz="1100" dirty="0"/>
                    </a:p>
                  </a:txBody>
                  <a:tcPr/>
                </a:tc>
              </a:tr>
              <a:tr h="271836">
                <a:tc>
                  <a:txBody>
                    <a:bodyPr/>
                    <a:lstStyle/>
                    <a:p>
                      <a:r>
                        <a:rPr lang="fr-CA" sz="1100" dirty="0" smtClean="0"/>
                        <a:t>B5</a:t>
                      </a:r>
                      <a:endParaRPr lang="fr-FR" sz="1100" dirty="0"/>
                    </a:p>
                  </a:txBody>
                  <a:tcPr/>
                </a:tc>
                <a:tc>
                  <a:txBody>
                    <a:bodyPr/>
                    <a:lstStyle/>
                    <a:p>
                      <a:r>
                        <a:rPr lang="fr-CA" sz="1100" dirty="0" smtClean="0"/>
                        <a:t>Synthèse – expression personnelle, cas pratiques plus complexes.</a:t>
                      </a:r>
                      <a:endParaRPr lang="fr-FR" sz="1100" dirty="0"/>
                    </a:p>
                  </a:txBody>
                  <a:tcPr/>
                </a:tc>
              </a:tr>
            </a:tbl>
          </a:graphicData>
        </a:graphic>
      </p:graphicFrame>
    </p:spTree>
    <p:extLst>
      <p:ext uri="{BB962C8B-B14F-4D97-AF65-F5344CB8AC3E}">
        <p14:creationId xmlns:p14="http://schemas.microsoft.com/office/powerpoint/2010/main" val="23793370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2" cstate="print"/>
          <a:srcRect/>
          <a:stretch>
            <a:fillRect/>
          </a:stretch>
        </p:blipFill>
        <p:spPr bwMode="auto">
          <a:xfrm>
            <a:off x="5095105" y="1219201"/>
            <a:ext cx="6868295" cy="5562600"/>
          </a:xfrm>
          <a:prstGeom prst="rect">
            <a:avLst/>
          </a:prstGeom>
          <a:noFill/>
          <a:ln w="9525">
            <a:noFill/>
            <a:miter lim="800000"/>
            <a:headEnd/>
            <a:tailEnd/>
          </a:ln>
        </p:spPr>
      </p:pic>
      <p:sp>
        <p:nvSpPr>
          <p:cNvPr id="19458" name="Titre 1"/>
          <p:cNvSpPr>
            <a:spLocks noGrp="1"/>
          </p:cNvSpPr>
          <p:nvPr>
            <p:ph type="title"/>
          </p:nvPr>
        </p:nvSpPr>
        <p:spPr/>
        <p:txBody>
          <a:bodyPr/>
          <a:lstStyle/>
          <a:p>
            <a:r>
              <a:rPr lang="fr-CA" dirty="0" smtClean="0"/>
              <a:t>Exemple: </a:t>
            </a:r>
            <a:r>
              <a:rPr lang="fr-CA" dirty="0" err="1" smtClean="0"/>
              <a:t>BlackFin</a:t>
            </a:r>
            <a:r>
              <a:rPr lang="fr-CA" dirty="0"/>
              <a:t>, un processeur spécialisé </a:t>
            </a:r>
            <a:r>
              <a:rPr lang="fr-CA" dirty="0" smtClean="0"/>
              <a:t>pour le traitement de signal</a:t>
            </a:r>
          </a:p>
        </p:txBody>
      </p:sp>
      <p:sp>
        <p:nvSpPr>
          <p:cNvPr id="2" name="Espace réservé du contenu 1"/>
          <p:cNvSpPr>
            <a:spLocks noGrp="1"/>
          </p:cNvSpPr>
          <p:nvPr>
            <p:ph sz="half" idx="1"/>
          </p:nvPr>
        </p:nvSpPr>
        <p:spPr/>
        <p:txBody>
          <a:bodyPr/>
          <a:lstStyle/>
          <a:p>
            <a:r>
              <a:rPr lang="fr-CA" dirty="0" smtClean="0"/>
              <a:t>Chemin des données (</a:t>
            </a:r>
            <a:r>
              <a:rPr lang="fr-CA" i="1" dirty="0" smtClean="0"/>
              <a:t>data </a:t>
            </a:r>
            <a:r>
              <a:rPr lang="fr-CA" i="1" dirty="0" err="1" smtClean="0"/>
              <a:t>arithmetic</a:t>
            </a:r>
            <a:r>
              <a:rPr lang="fr-CA" i="1" dirty="0" smtClean="0"/>
              <a:t> unit</a:t>
            </a:r>
            <a:r>
              <a:rPr lang="fr-CA" dirty="0"/>
              <a:t>)</a:t>
            </a:r>
            <a:endParaRPr lang="fr-CA" dirty="0" smtClean="0"/>
          </a:p>
          <a:p>
            <a:pPr lvl="1"/>
            <a:r>
              <a:rPr lang="fr-CA" dirty="0" smtClean="0"/>
              <a:t>16 registres de 32 bits en paires</a:t>
            </a:r>
          </a:p>
          <a:p>
            <a:pPr lvl="1"/>
            <a:r>
              <a:rPr lang="fr-CA" dirty="0" smtClean="0"/>
              <a:t>4 unités arithmétique-logique</a:t>
            </a:r>
          </a:p>
          <a:p>
            <a:pPr lvl="1"/>
            <a:r>
              <a:rPr lang="fr-CA" dirty="0" smtClean="0"/>
              <a:t>2 multiplicateur de 16 bits</a:t>
            </a:r>
          </a:p>
          <a:p>
            <a:pPr lvl="1"/>
            <a:r>
              <a:rPr lang="fr-CA" dirty="0" smtClean="0"/>
              <a:t>2 accumulateurs de 40 bits</a:t>
            </a:r>
          </a:p>
          <a:p>
            <a:pPr lvl="1"/>
            <a:r>
              <a:rPr lang="fr-CA" dirty="0" smtClean="0"/>
              <a:t>1 </a:t>
            </a:r>
            <a:r>
              <a:rPr lang="fr-CA" dirty="0" err="1" smtClean="0"/>
              <a:t>décaleur</a:t>
            </a:r>
            <a:endParaRPr lang="fr-CA" dirty="0" smtClean="0"/>
          </a:p>
          <a:p>
            <a:r>
              <a:rPr lang="fr-CA" dirty="0" smtClean="0"/>
              <a:t>Chemin des données distinct pour le calcul des adresses</a:t>
            </a:r>
          </a:p>
          <a:p>
            <a:r>
              <a:rPr lang="fr-CA" dirty="0" smtClean="0"/>
              <a:t>Unité de contrôle</a:t>
            </a:r>
          </a:p>
          <a:p>
            <a:pPr lvl="1"/>
            <a:endParaRPr lang="fr-CA" dirty="0" smtClean="0"/>
          </a:p>
          <a:p>
            <a:pPr lvl="1"/>
            <a:endParaRPr lang="fr-CA" dirty="0"/>
          </a:p>
        </p:txBody>
      </p:sp>
      <p:sp>
        <p:nvSpPr>
          <p:cNvPr id="4" name="Espace réservé du numéro de diapositive 3"/>
          <p:cNvSpPr>
            <a:spLocks noGrp="1"/>
          </p:cNvSpPr>
          <p:nvPr>
            <p:ph type="sldNum" sz="quarter" idx="10"/>
          </p:nvPr>
        </p:nvSpPr>
        <p:spPr/>
        <p:txBody>
          <a:bodyPr/>
          <a:lstStyle/>
          <a:p>
            <a:pPr>
              <a:defRPr/>
            </a:pPr>
            <a:fld id="{B2F7FEBE-D9B3-4A97-A6BB-F4966E2430BD}" type="slidenum">
              <a:rPr lang="fr-CA"/>
              <a:pPr>
                <a:defRPr/>
              </a:pPr>
              <a:t>16</a:t>
            </a:fld>
            <a:endParaRPr lang="fr-CA"/>
          </a:p>
        </p:txBody>
      </p:sp>
      <p:sp>
        <p:nvSpPr>
          <p:cNvPr id="19461" name="ZoneTexte 5"/>
          <p:cNvSpPr txBox="1">
            <a:spLocks noChangeArrowheads="1"/>
          </p:cNvSpPr>
          <p:nvPr/>
        </p:nvSpPr>
        <p:spPr bwMode="auto">
          <a:xfrm>
            <a:off x="7366000" y="6581746"/>
            <a:ext cx="4368800" cy="200055"/>
          </a:xfrm>
          <a:prstGeom prst="rect">
            <a:avLst/>
          </a:prstGeom>
          <a:solidFill>
            <a:schemeClr val="bg1"/>
          </a:solidFill>
          <a:ln w="9525">
            <a:noFill/>
            <a:miter lim="800000"/>
            <a:headEnd/>
            <a:tailEnd/>
          </a:ln>
        </p:spPr>
        <p:txBody>
          <a:bodyPr wrap="square">
            <a:spAutoFit/>
          </a:bodyPr>
          <a:lstStyle/>
          <a:p>
            <a:pPr algn="r"/>
            <a:r>
              <a:rPr lang="fr-CA" sz="700" dirty="0" err="1"/>
              <a:t>Analog</a:t>
            </a:r>
            <a:r>
              <a:rPr lang="fr-CA" sz="700" dirty="0"/>
              <a:t> </a:t>
            </a:r>
            <a:r>
              <a:rPr lang="fr-CA" sz="700" dirty="0" err="1"/>
              <a:t>Devices</a:t>
            </a:r>
            <a:r>
              <a:rPr lang="fr-CA" sz="700" dirty="0"/>
              <a:t>, </a:t>
            </a:r>
            <a:r>
              <a:rPr lang="fr-CA" sz="700" dirty="0" err="1"/>
              <a:t>BlackFin</a:t>
            </a:r>
            <a:r>
              <a:rPr lang="fr-CA" sz="700" dirty="0"/>
              <a:t> Embedded Processor ADSP-BF534/ADSP-BF536/ADSP-BF537, 2009.</a:t>
            </a:r>
          </a:p>
        </p:txBody>
      </p:sp>
    </p:spTree>
    <p:extLst>
      <p:ext uri="{BB962C8B-B14F-4D97-AF65-F5344CB8AC3E}">
        <p14:creationId xmlns:p14="http://schemas.microsoft.com/office/powerpoint/2010/main" val="16992550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Processeurs et chemins des </a:t>
            </a:r>
            <a:r>
              <a:rPr lang="fr-CA" dirty="0" smtClean="0"/>
              <a:t>données : sujets de ce thème</a:t>
            </a:r>
            <a:endParaRPr lang="fr-CA" dirty="0"/>
          </a:p>
        </p:txBody>
      </p:sp>
      <p:sp>
        <p:nvSpPr>
          <p:cNvPr id="4" name="Espace réservé du contenu 3"/>
          <p:cNvSpPr>
            <a:spLocks noGrp="1"/>
          </p:cNvSpPr>
          <p:nvPr>
            <p:ph idx="1"/>
          </p:nvPr>
        </p:nvSpPr>
        <p:spPr/>
        <p:txBody>
          <a:bodyPr/>
          <a:lstStyle/>
          <a:p>
            <a:r>
              <a:rPr lang="fr-CA" dirty="0" smtClean="0"/>
              <a:t>Structure </a:t>
            </a:r>
            <a:r>
              <a:rPr lang="fr-CA" dirty="0"/>
              <a:t>générale d'un </a:t>
            </a:r>
            <a:r>
              <a:rPr lang="fr-CA" dirty="0" smtClean="0"/>
              <a:t>processeur.</a:t>
            </a:r>
            <a:endParaRPr lang="fr-CA" dirty="0"/>
          </a:p>
          <a:p>
            <a:r>
              <a:rPr lang="fr-CA" dirty="0" smtClean="0"/>
              <a:t>Composantes d'un </a:t>
            </a:r>
            <a:r>
              <a:rPr lang="fr-CA" dirty="0"/>
              <a:t>chemin des </a:t>
            </a:r>
            <a:r>
              <a:rPr lang="fr-CA" dirty="0" smtClean="0"/>
              <a:t>données.</a:t>
            </a:r>
            <a:endParaRPr lang="fr-CA" dirty="0"/>
          </a:p>
          <a:p>
            <a:r>
              <a:rPr lang="fr-CA" dirty="0" smtClean="0"/>
              <a:t>Décrire un chemin des données avec des micro-opérations.</a:t>
            </a:r>
            <a:endParaRPr lang="fr-CA" dirty="0"/>
          </a:p>
          <a:p>
            <a:r>
              <a:rPr lang="fr-CA" dirty="0" smtClean="0"/>
              <a:t>Chronogramme d’un chemin des données.</a:t>
            </a:r>
            <a:endParaRPr lang="fr-CA" dirty="0"/>
          </a:p>
        </p:txBody>
      </p:sp>
      <p:sp>
        <p:nvSpPr>
          <p:cNvPr id="3" name="Espace réservé du numéro de diapositive 2"/>
          <p:cNvSpPr>
            <a:spLocks noGrp="1"/>
          </p:cNvSpPr>
          <p:nvPr>
            <p:ph type="sldNum" sz="quarter" idx="10"/>
          </p:nvPr>
        </p:nvSpPr>
        <p:spPr/>
        <p:txBody>
          <a:bodyPr/>
          <a:lstStyle/>
          <a:p>
            <a:pPr>
              <a:defRPr/>
            </a:pPr>
            <a:fld id="{D28BE8E4-6591-45C6-A272-62105CCA8EB3}" type="slidenum">
              <a:rPr lang="fr-CA" smtClean="0"/>
              <a:pPr>
                <a:defRPr/>
              </a:pPr>
              <a:t>2</a:t>
            </a:fld>
            <a:endParaRPr lang="fr-CA"/>
          </a:p>
        </p:txBody>
      </p:sp>
    </p:spTree>
    <p:extLst>
      <p:ext uri="{BB962C8B-B14F-4D97-AF65-F5344CB8AC3E}">
        <p14:creationId xmlns:p14="http://schemas.microsoft.com/office/powerpoint/2010/main" val="863208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7" descr="distributrice.wmf"/>
          <p:cNvPicPr>
            <a:picLocks noChangeAspect="1"/>
          </p:cNvPicPr>
          <p:nvPr/>
        </p:nvPicPr>
        <p:blipFill>
          <a:blip r:embed="rId2" cstate="print"/>
          <a:srcRect/>
          <a:stretch>
            <a:fillRect/>
          </a:stretch>
        </p:blipFill>
        <p:spPr bwMode="auto">
          <a:xfrm>
            <a:off x="304800" y="3345016"/>
            <a:ext cx="6324600" cy="3141560"/>
          </a:xfrm>
          <a:prstGeom prst="rect">
            <a:avLst/>
          </a:prstGeom>
          <a:noFill/>
          <a:ln w="9525">
            <a:noFill/>
            <a:miter lim="800000"/>
            <a:headEnd/>
            <a:tailEnd/>
          </a:ln>
        </p:spPr>
      </p:pic>
      <p:sp>
        <p:nvSpPr>
          <p:cNvPr id="14338" name="Titre 1"/>
          <p:cNvSpPr>
            <a:spLocks noGrp="1"/>
          </p:cNvSpPr>
          <p:nvPr>
            <p:ph type="title"/>
          </p:nvPr>
        </p:nvSpPr>
        <p:spPr/>
        <p:txBody>
          <a:bodyPr/>
          <a:lstStyle/>
          <a:p>
            <a:pPr eaLnBrk="1" hangingPunct="1"/>
            <a:r>
              <a:rPr lang="fr-CA" dirty="0" smtClean="0"/>
              <a:t>Les processeurs</a:t>
            </a:r>
          </a:p>
        </p:txBody>
      </p:sp>
      <p:sp>
        <p:nvSpPr>
          <p:cNvPr id="2" name="Espace réservé du contenu 1"/>
          <p:cNvSpPr>
            <a:spLocks noGrp="1"/>
          </p:cNvSpPr>
          <p:nvPr>
            <p:ph sz="half" idx="1"/>
          </p:nvPr>
        </p:nvSpPr>
        <p:spPr/>
        <p:txBody>
          <a:bodyPr/>
          <a:lstStyle/>
          <a:p>
            <a:r>
              <a:rPr lang="fr-CA" dirty="0"/>
              <a:t>Un processeur est un système numérique dont le but est de traiter des données par une succession d’étapes simples.</a:t>
            </a:r>
          </a:p>
          <a:p>
            <a:r>
              <a:rPr lang="fr-CA" dirty="0"/>
              <a:t>Un processeur doit acquérir des données, les traiter, et produire un résultat numérique</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pPr>
              <a:defRPr/>
            </a:pPr>
            <a:fld id="{931C601C-D5E4-4A98-AD01-82FE33070401}" type="slidenum">
              <a:rPr lang="fr-CA"/>
              <a:pPr>
                <a:defRPr/>
              </a:pPr>
              <a:t>3</a:t>
            </a:fld>
            <a:endParaRPr lang="fr-CA"/>
          </a:p>
        </p:txBody>
      </p:sp>
      <p:pic>
        <p:nvPicPr>
          <p:cNvPr id="14340" name="Picture 5"/>
          <p:cNvPicPr>
            <a:picLocks noChangeAspect="1" noChangeArrowheads="1"/>
          </p:cNvPicPr>
          <p:nvPr/>
        </p:nvPicPr>
        <p:blipFill>
          <a:blip r:embed="rId3" cstate="print"/>
          <a:srcRect/>
          <a:stretch>
            <a:fillRect/>
          </a:stretch>
        </p:blipFill>
        <p:spPr bwMode="auto">
          <a:xfrm>
            <a:off x="7131556" y="2514600"/>
            <a:ext cx="4673600" cy="3505200"/>
          </a:xfrm>
          <a:prstGeom prst="rect">
            <a:avLst/>
          </a:prstGeom>
          <a:noFill/>
          <a:ln w="9525">
            <a:noFill/>
            <a:miter lim="800000"/>
            <a:headEnd/>
            <a:tailEnd/>
          </a:ln>
        </p:spPr>
      </p:pic>
      <p:sp>
        <p:nvSpPr>
          <p:cNvPr id="14341" name="ZoneTexte 5"/>
          <p:cNvSpPr txBox="1">
            <a:spLocks noChangeArrowheads="1"/>
          </p:cNvSpPr>
          <p:nvPr/>
        </p:nvSpPr>
        <p:spPr bwMode="auto">
          <a:xfrm>
            <a:off x="10332277" y="6008744"/>
            <a:ext cx="1524000" cy="215900"/>
          </a:xfrm>
          <a:prstGeom prst="rect">
            <a:avLst/>
          </a:prstGeom>
          <a:noFill/>
          <a:ln w="9525">
            <a:noFill/>
            <a:miter lim="800000"/>
            <a:headEnd/>
            <a:tailEnd/>
          </a:ln>
        </p:spPr>
        <p:txBody>
          <a:bodyPr>
            <a:spAutoFit/>
          </a:bodyPr>
          <a:lstStyle/>
          <a:p>
            <a:pPr algn="r"/>
            <a:r>
              <a:rPr lang="fr-CA" sz="800" dirty="0">
                <a:latin typeface="Calibri" pitchFamily="34" charset="0"/>
              </a:rPr>
              <a:t>Source: Wikipédia</a:t>
            </a:r>
          </a:p>
        </p:txBody>
      </p:sp>
    </p:spTree>
    <p:extLst>
      <p:ext uri="{BB962C8B-B14F-4D97-AF65-F5344CB8AC3E}">
        <p14:creationId xmlns:p14="http://schemas.microsoft.com/office/powerpoint/2010/main" val="3695419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CA" smtClean="0"/>
              <a:t>Deux types de processeurs</a:t>
            </a:r>
          </a:p>
        </p:txBody>
      </p:sp>
      <p:sp>
        <p:nvSpPr>
          <p:cNvPr id="16387" name="Espace réservé du contenu 6"/>
          <p:cNvSpPr>
            <a:spLocks noGrp="1"/>
          </p:cNvSpPr>
          <p:nvPr>
            <p:ph sz="half" idx="1"/>
          </p:nvPr>
        </p:nvSpPr>
        <p:spPr/>
        <p:txBody>
          <a:bodyPr/>
          <a:lstStyle/>
          <a:p>
            <a:r>
              <a:rPr lang="fr-CA" dirty="0"/>
              <a:t>Les </a:t>
            </a:r>
            <a:r>
              <a:rPr lang="fr-CA" u="sng" dirty="0"/>
              <a:t>processeurs à usage général</a:t>
            </a:r>
            <a:r>
              <a:rPr lang="fr-CA" dirty="0"/>
              <a:t> </a:t>
            </a:r>
            <a:r>
              <a:rPr lang="fr-CA" dirty="0" smtClean="0"/>
              <a:t>sont caractérisés par un jeu d’instructions.</a:t>
            </a:r>
          </a:p>
          <a:p>
            <a:pPr lvl="1"/>
            <a:r>
              <a:rPr lang="fr-CA" dirty="0" smtClean="0"/>
              <a:t>Ils peuvent </a:t>
            </a:r>
            <a:r>
              <a:rPr lang="fr-CA" dirty="0"/>
              <a:t>être </a:t>
            </a:r>
            <a:r>
              <a:rPr lang="fr-CA" dirty="0" smtClean="0"/>
              <a:t>programmés en logiciel.</a:t>
            </a:r>
          </a:p>
          <a:p>
            <a:pPr lvl="1"/>
            <a:r>
              <a:rPr lang="fr-CA" dirty="0" smtClean="0"/>
              <a:t>Le </a:t>
            </a:r>
            <a:r>
              <a:rPr lang="fr-CA" dirty="0"/>
              <a:t>programme exécuté par un processeur est gardé en mémoire sous la forme d’une liste d’instructions.</a:t>
            </a:r>
          </a:p>
          <a:p>
            <a:pPr lvl="1"/>
            <a:r>
              <a:rPr lang="fr-CA" dirty="0"/>
              <a:t>On </a:t>
            </a:r>
            <a:r>
              <a:rPr lang="fr-CA" dirty="0" smtClean="0"/>
              <a:t>les appelle souvent </a:t>
            </a:r>
            <a:r>
              <a:rPr lang="fr-CA" i="1" dirty="0" smtClean="0"/>
              <a:t>microprocesseur</a:t>
            </a:r>
            <a:r>
              <a:rPr lang="fr-CA" dirty="0" smtClean="0"/>
              <a:t> ou </a:t>
            </a:r>
            <a:r>
              <a:rPr lang="fr-CA" i="1" dirty="0" smtClean="0"/>
              <a:t>unité centrale de traitement</a:t>
            </a:r>
            <a:r>
              <a:rPr lang="fr-CA" dirty="0" smtClean="0"/>
              <a:t>.</a:t>
            </a:r>
          </a:p>
          <a:p>
            <a:pPr lvl="1"/>
            <a:r>
              <a:rPr lang="fr-CA" dirty="0" smtClean="0"/>
              <a:t>Un </a:t>
            </a:r>
            <a:r>
              <a:rPr lang="fr-CA" i="1" dirty="0"/>
              <a:t>microcontrôleur</a:t>
            </a:r>
            <a:r>
              <a:rPr lang="fr-CA" dirty="0"/>
              <a:t> est un cas particulier d’un processeur à usage général</a:t>
            </a:r>
            <a:r>
              <a:rPr lang="fr-CA" dirty="0" smtClean="0"/>
              <a:t>.</a:t>
            </a:r>
            <a:endParaRPr lang="fr-CA" dirty="0"/>
          </a:p>
        </p:txBody>
      </p:sp>
      <p:sp>
        <p:nvSpPr>
          <p:cNvPr id="2" name="Espace réservé du contenu 1"/>
          <p:cNvSpPr>
            <a:spLocks noGrp="1"/>
          </p:cNvSpPr>
          <p:nvPr>
            <p:ph sz="half" idx="2"/>
          </p:nvPr>
        </p:nvSpPr>
        <p:spPr/>
        <p:txBody>
          <a:bodyPr/>
          <a:lstStyle/>
          <a:p>
            <a:r>
              <a:rPr lang="fr-CA" dirty="0" smtClean="0"/>
              <a:t>Les </a:t>
            </a:r>
            <a:r>
              <a:rPr lang="fr-CA" u="sng" dirty="0"/>
              <a:t>processeurs à usage spécifique</a:t>
            </a:r>
            <a:r>
              <a:rPr lang="fr-CA" dirty="0"/>
              <a:t> </a:t>
            </a:r>
            <a:r>
              <a:rPr lang="fr-CA" dirty="0" smtClean="0"/>
              <a:t>ne sont pas programmables en logiciel et sont </a:t>
            </a:r>
            <a:r>
              <a:rPr lang="fr-CA" dirty="0"/>
              <a:t>conçus dans le but de répondre à un besoin unique.</a:t>
            </a:r>
          </a:p>
          <a:p>
            <a:pPr lvl="1"/>
            <a:r>
              <a:rPr lang="fr-CA" dirty="0"/>
              <a:t>Ils sont </a:t>
            </a:r>
            <a:r>
              <a:rPr lang="fr-CA" dirty="0" smtClean="0"/>
              <a:t>moins complexes et </a:t>
            </a:r>
            <a:r>
              <a:rPr lang="fr-CA" dirty="0"/>
              <a:t>plus efficaces que les processeurs à usage général</a:t>
            </a:r>
            <a:r>
              <a:rPr lang="fr-CA" dirty="0" smtClean="0"/>
              <a:t>.</a:t>
            </a:r>
          </a:p>
          <a:p>
            <a:pPr lvl="1"/>
            <a:r>
              <a:rPr lang="fr-CA" dirty="0" smtClean="0"/>
              <a:t>Leur conception demande souvent beaucoup d’efforts.</a:t>
            </a:r>
            <a:endParaRPr lang="fr-CA" dirty="0"/>
          </a:p>
          <a:p>
            <a:pPr lvl="1"/>
            <a:r>
              <a:rPr lang="fr-CA" dirty="0" smtClean="0"/>
              <a:t>Changer leur fonction implique changer leur structure.</a:t>
            </a:r>
            <a:endParaRPr lang="fr-CA" dirty="0"/>
          </a:p>
        </p:txBody>
      </p:sp>
      <p:sp>
        <p:nvSpPr>
          <p:cNvPr id="4" name="Espace réservé du numéro de diapositive 3"/>
          <p:cNvSpPr>
            <a:spLocks noGrp="1"/>
          </p:cNvSpPr>
          <p:nvPr>
            <p:ph type="sldNum" sz="quarter" idx="10"/>
          </p:nvPr>
        </p:nvSpPr>
        <p:spPr/>
        <p:txBody>
          <a:bodyPr/>
          <a:lstStyle/>
          <a:p>
            <a:pPr>
              <a:defRPr/>
            </a:pPr>
            <a:fld id="{2C12E5CF-04ED-4C1D-BC69-4CF1A3777DA2}" type="slidenum">
              <a:rPr lang="fr-CA"/>
              <a:pPr>
                <a:defRPr/>
              </a:pPr>
              <a:t>4</a:t>
            </a:fld>
            <a:endParaRPr lang="fr-CA"/>
          </a:p>
        </p:txBody>
      </p:sp>
      <p:graphicFrame>
        <p:nvGraphicFramePr>
          <p:cNvPr id="3" name="Tableau 2"/>
          <p:cNvGraphicFramePr>
            <a:graphicFrameLocks noGrp="1"/>
          </p:cNvGraphicFramePr>
          <p:nvPr>
            <p:extLst>
              <p:ext uri="{D42A27DB-BD31-4B8C-83A1-F6EECF244321}">
                <p14:modId xmlns:p14="http://schemas.microsoft.com/office/powerpoint/2010/main" val="182805031"/>
              </p:ext>
            </p:extLst>
          </p:nvPr>
        </p:nvGraphicFramePr>
        <p:xfrm>
          <a:off x="3048000" y="4648200"/>
          <a:ext cx="6146800" cy="1483360"/>
        </p:xfrm>
        <a:graphic>
          <a:graphicData uri="http://schemas.openxmlformats.org/drawingml/2006/table">
            <a:tbl>
              <a:tblPr firstRow="1" bandRow="1">
                <a:tableStyleId>{5C22544A-7EE6-4342-B048-85BDC9FD1C3A}</a:tableStyleId>
              </a:tblPr>
              <a:tblGrid>
                <a:gridCol w="3073400"/>
                <a:gridCol w="3073400"/>
              </a:tblGrid>
              <a:tr h="370840">
                <a:tc>
                  <a:txBody>
                    <a:bodyPr/>
                    <a:lstStyle/>
                    <a:p>
                      <a:pPr algn="ctr"/>
                      <a:r>
                        <a:rPr lang="fr-CA" dirty="0" smtClean="0"/>
                        <a:t>Processeur à usage général</a:t>
                      </a:r>
                      <a:endParaRPr lang="fr-CA" dirty="0"/>
                    </a:p>
                  </a:txBody>
                  <a:tcPr/>
                </a:tc>
                <a:tc>
                  <a:txBody>
                    <a:bodyPr/>
                    <a:lstStyle/>
                    <a:p>
                      <a:pPr algn="ctr"/>
                      <a:r>
                        <a:rPr lang="fr-CA" dirty="0" smtClean="0"/>
                        <a:t>Processeur à usage spécifique</a:t>
                      </a:r>
                      <a:endParaRPr lang="fr-CA" dirty="0"/>
                    </a:p>
                  </a:txBody>
                  <a:tcPr/>
                </a:tc>
              </a:tr>
              <a:tr h="370840">
                <a:tc>
                  <a:txBody>
                    <a:bodyPr/>
                    <a:lstStyle/>
                    <a:p>
                      <a:pPr algn="ctr"/>
                      <a:r>
                        <a:rPr lang="fr-CA" dirty="0" smtClean="0"/>
                        <a:t>Programme logiciel</a:t>
                      </a:r>
                      <a:endParaRPr lang="fr-CA" dirty="0"/>
                    </a:p>
                  </a:txBody>
                  <a:tcPr/>
                </a:tc>
                <a:tc>
                  <a:txBody>
                    <a:bodyPr/>
                    <a:lstStyle/>
                    <a:p>
                      <a:pPr algn="ctr"/>
                      <a:r>
                        <a:rPr lang="fr-CA" dirty="0" smtClean="0"/>
                        <a:t>Programme matériel</a:t>
                      </a:r>
                      <a:endParaRPr lang="fr-CA" dirty="0"/>
                    </a:p>
                  </a:txBody>
                  <a:tcPr/>
                </a:tc>
              </a:tr>
              <a:tr h="370840">
                <a:tc>
                  <a:txBody>
                    <a:bodyPr/>
                    <a:lstStyle/>
                    <a:p>
                      <a:pPr algn="ctr"/>
                      <a:r>
                        <a:rPr lang="fr-CA" dirty="0" smtClean="0"/>
                        <a:t>Facile de modifier le système</a:t>
                      </a:r>
                      <a:endParaRPr lang="fr-CA" dirty="0"/>
                    </a:p>
                  </a:txBody>
                  <a:tcPr/>
                </a:tc>
                <a:tc>
                  <a:txBody>
                    <a:bodyPr/>
                    <a:lstStyle/>
                    <a:p>
                      <a:pPr algn="ctr"/>
                      <a:r>
                        <a:rPr lang="fr-CA" dirty="0" smtClean="0"/>
                        <a:t>Système efficace</a:t>
                      </a:r>
                      <a:endParaRPr lang="fr-CA" dirty="0"/>
                    </a:p>
                  </a:txBody>
                  <a:tcPr/>
                </a:tc>
              </a:tr>
              <a:tr h="370840">
                <a:tc>
                  <a:txBody>
                    <a:bodyPr/>
                    <a:lstStyle/>
                    <a:p>
                      <a:pPr algn="ctr"/>
                      <a:r>
                        <a:rPr lang="fr-CA" dirty="0" smtClean="0"/>
                        <a:t>Traitement dans le temps</a:t>
                      </a:r>
                      <a:endParaRPr lang="fr-CA" dirty="0"/>
                    </a:p>
                  </a:txBody>
                  <a:tcPr/>
                </a:tc>
                <a:tc>
                  <a:txBody>
                    <a:bodyPr/>
                    <a:lstStyle/>
                    <a:p>
                      <a:pPr algn="ctr"/>
                      <a:r>
                        <a:rPr lang="fr-CA" dirty="0" smtClean="0"/>
                        <a:t>Traitement dans l’espace</a:t>
                      </a:r>
                      <a:endParaRPr lang="fr-CA" dirty="0"/>
                    </a:p>
                  </a:txBody>
                  <a:tcPr/>
                </a:tc>
              </a:tr>
            </a:tbl>
          </a:graphicData>
        </a:graphic>
      </p:graphicFrame>
    </p:spTree>
    <p:extLst>
      <p:ext uri="{BB962C8B-B14F-4D97-AF65-F5344CB8AC3E}">
        <p14:creationId xmlns:p14="http://schemas.microsoft.com/office/powerpoint/2010/main" val="40961765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fr-CA" smtClean="0"/>
              <a:t>Parties d’un processeur</a:t>
            </a:r>
          </a:p>
        </p:txBody>
      </p:sp>
      <p:sp>
        <p:nvSpPr>
          <p:cNvPr id="17411" name="Espace réservé du contenu 6"/>
          <p:cNvSpPr>
            <a:spLocks noGrp="1"/>
          </p:cNvSpPr>
          <p:nvPr>
            <p:ph sz="half" idx="1"/>
          </p:nvPr>
        </p:nvSpPr>
        <p:spPr/>
        <p:txBody>
          <a:bodyPr/>
          <a:lstStyle/>
          <a:p>
            <a:pPr eaLnBrk="1" hangingPunct="1"/>
            <a:r>
              <a:rPr lang="fr-CA" dirty="0" smtClean="0"/>
              <a:t>Un processeur est composé de deux parties:</a:t>
            </a:r>
          </a:p>
          <a:p>
            <a:pPr lvl="1" eaLnBrk="1" hangingPunct="1"/>
            <a:r>
              <a:rPr lang="fr-CA" dirty="0" smtClean="0"/>
              <a:t>Le </a:t>
            </a:r>
            <a:r>
              <a:rPr lang="fr-CA" u="sng" dirty="0" smtClean="0"/>
              <a:t>chemin des données</a:t>
            </a:r>
            <a:r>
              <a:rPr lang="fr-CA" dirty="0" smtClean="0"/>
              <a:t> (</a:t>
            </a:r>
            <a:r>
              <a:rPr lang="fr-CA" i="1" dirty="0" smtClean="0"/>
              <a:t>datapath</a:t>
            </a:r>
            <a:r>
              <a:rPr lang="fr-CA" dirty="0" smtClean="0"/>
              <a:t>) traite les données. Il inclut:</a:t>
            </a:r>
          </a:p>
          <a:p>
            <a:pPr lvl="2" eaLnBrk="1" hangingPunct="1"/>
            <a:r>
              <a:rPr lang="fr-CA" dirty="0" smtClean="0"/>
              <a:t>des registres;</a:t>
            </a:r>
          </a:p>
          <a:p>
            <a:pPr lvl="2" eaLnBrk="1" hangingPunct="1"/>
            <a:r>
              <a:rPr lang="fr-CA" dirty="0" smtClean="0"/>
              <a:t>des unités fonctionnelles (comme une unité arithmétique et logique);</a:t>
            </a:r>
          </a:p>
          <a:p>
            <a:pPr lvl="2" eaLnBrk="1" hangingPunct="1"/>
            <a:r>
              <a:rPr lang="fr-CA" dirty="0" smtClean="0"/>
              <a:t>un mécanisme de commutation pour transférer et manipuler les données.</a:t>
            </a:r>
          </a:p>
          <a:p>
            <a:pPr lvl="1" eaLnBrk="1" hangingPunct="1"/>
            <a:r>
              <a:rPr lang="fr-CA" dirty="0" smtClean="0"/>
              <a:t>L’</a:t>
            </a:r>
            <a:r>
              <a:rPr lang="fr-CA" u="sng" dirty="0" smtClean="0"/>
              <a:t>unité de contrôle</a:t>
            </a:r>
            <a:r>
              <a:rPr lang="fr-CA" dirty="0" smtClean="0"/>
              <a:t> (</a:t>
            </a:r>
            <a:r>
              <a:rPr lang="fr-CA" i="1" dirty="0" smtClean="0"/>
              <a:t>control unit</a:t>
            </a:r>
            <a:r>
              <a:rPr lang="fr-CA" dirty="0" smtClean="0"/>
              <a:t>) est responsable du séquençage des opérations à exécuter par le chemin de données selon des entrées externes et le résultat des opérations.</a:t>
            </a:r>
          </a:p>
        </p:txBody>
      </p:sp>
      <p:sp>
        <p:nvSpPr>
          <p:cNvPr id="4" name="Espace réservé du numéro de diapositive 3"/>
          <p:cNvSpPr>
            <a:spLocks noGrp="1"/>
          </p:cNvSpPr>
          <p:nvPr>
            <p:ph type="sldNum" sz="quarter" idx="10"/>
          </p:nvPr>
        </p:nvSpPr>
        <p:spPr/>
        <p:txBody>
          <a:bodyPr/>
          <a:lstStyle/>
          <a:p>
            <a:pPr>
              <a:defRPr/>
            </a:pPr>
            <a:fld id="{041D3829-4969-434C-BB7F-F46A54E5D951}" type="slidenum">
              <a:rPr lang="fr-CA"/>
              <a:pPr>
                <a:defRPr/>
              </a:pPr>
              <a:t>5</a:t>
            </a:fld>
            <a:endParaRPr lang="fr-CA"/>
          </a:p>
        </p:txBody>
      </p:sp>
      <p:pic>
        <p:nvPicPr>
          <p:cNvPr id="17414" name="Image 7" descr="datapathcontrole.wmf"/>
          <p:cNvPicPr>
            <a:picLocks noChangeAspect="1"/>
          </p:cNvPicPr>
          <p:nvPr/>
        </p:nvPicPr>
        <p:blipFill>
          <a:blip r:embed="rId2" cstate="print"/>
          <a:srcRect/>
          <a:stretch>
            <a:fillRect/>
          </a:stretch>
        </p:blipFill>
        <p:spPr bwMode="auto">
          <a:xfrm>
            <a:off x="6245554" y="2057400"/>
            <a:ext cx="5413046" cy="339725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6150200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CA" smtClean="0"/>
              <a:t>Architecture d’un chemin des données</a:t>
            </a:r>
          </a:p>
        </p:txBody>
      </p:sp>
      <p:sp>
        <p:nvSpPr>
          <p:cNvPr id="18435" name="Espace réservé du contenu 6"/>
          <p:cNvSpPr>
            <a:spLocks noGrp="1"/>
          </p:cNvSpPr>
          <p:nvPr>
            <p:ph sz="half" idx="1"/>
          </p:nvPr>
        </p:nvSpPr>
        <p:spPr/>
        <p:txBody>
          <a:bodyPr/>
          <a:lstStyle/>
          <a:p>
            <a:pPr eaLnBrk="1" hangingPunct="1"/>
            <a:r>
              <a:rPr lang="fr-CA" dirty="0" smtClean="0"/>
              <a:t>Un chemin des données a deux parties principales:</a:t>
            </a:r>
          </a:p>
          <a:p>
            <a:pPr lvl="1" eaLnBrk="1" hangingPunct="1"/>
            <a:r>
              <a:rPr lang="fr-CA" dirty="0" smtClean="0"/>
              <a:t>un </a:t>
            </a:r>
            <a:r>
              <a:rPr lang="fr-CA" u="sng" dirty="0" smtClean="0"/>
              <a:t>bloc de registres</a:t>
            </a:r>
            <a:r>
              <a:rPr lang="fr-CA" dirty="0" smtClean="0"/>
              <a:t> qui conserve les données à traiter et des résultats précédents; et,</a:t>
            </a:r>
          </a:p>
          <a:p>
            <a:pPr lvl="1" eaLnBrk="1" hangingPunct="1"/>
            <a:r>
              <a:rPr lang="fr-CA" dirty="0" smtClean="0"/>
              <a:t>des </a:t>
            </a:r>
            <a:r>
              <a:rPr lang="fr-CA" u="sng" dirty="0" smtClean="0"/>
              <a:t>unités fonctionnelles</a:t>
            </a:r>
            <a:r>
              <a:rPr lang="fr-CA" dirty="0" smtClean="0"/>
              <a:t> pour effectuer des opérations sur les données. </a:t>
            </a:r>
          </a:p>
        </p:txBody>
      </p:sp>
      <p:sp>
        <p:nvSpPr>
          <p:cNvPr id="4" name="Espace réservé du numéro de diapositive 3"/>
          <p:cNvSpPr>
            <a:spLocks noGrp="1"/>
          </p:cNvSpPr>
          <p:nvPr>
            <p:ph type="sldNum" sz="quarter" idx="10"/>
          </p:nvPr>
        </p:nvSpPr>
        <p:spPr/>
        <p:txBody>
          <a:bodyPr/>
          <a:lstStyle/>
          <a:p>
            <a:pPr>
              <a:defRPr/>
            </a:pPr>
            <a:fld id="{3196DCD1-B7A0-480A-A5F0-F00C141127FC}" type="slidenum">
              <a:rPr lang="fr-CA"/>
              <a:pPr>
                <a:defRPr/>
              </a:pPr>
              <a:t>6</a:t>
            </a:fld>
            <a:endParaRPr lang="fr-CA"/>
          </a:p>
        </p:txBody>
      </p:sp>
      <p:pic>
        <p:nvPicPr>
          <p:cNvPr id="8" name="Image 7"/>
          <p:cNvPicPr>
            <a:picLocks noChangeAspect="1"/>
          </p:cNvPicPr>
          <p:nvPr/>
        </p:nvPicPr>
        <p:blipFill>
          <a:blip r:embed="rId2"/>
          <a:stretch>
            <a:fillRect/>
          </a:stretch>
        </p:blipFill>
        <p:spPr>
          <a:xfrm>
            <a:off x="1524000" y="3657600"/>
            <a:ext cx="9144000" cy="2437679"/>
          </a:xfrm>
          <a:prstGeom prst="rect">
            <a:avLst/>
          </a:prstGeom>
        </p:spPr>
      </p:pic>
    </p:spTree>
    <p:extLst>
      <p:ext uri="{BB962C8B-B14F-4D97-AF65-F5344CB8AC3E}">
        <p14:creationId xmlns:p14="http://schemas.microsoft.com/office/powerpoint/2010/main" val="8307019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CA" dirty="0" smtClean="0"/>
              <a:t>Description d’un chemin des données avec des micro-opérations</a:t>
            </a:r>
          </a:p>
        </p:txBody>
      </p:sp>
      <p:sp>
        <p:nvSpPr>
          <p:cNvPr id="21507" name="Espace réservé du contenu 6"/>
          <p:cNvSpPr>
            <a:spLocks noGrp="1"/>
          </p:cNvSpPr>
          <p:nvPr>
            <p:ph sz="half" idx="1"/>
          </p:nvPr>
        </p:nvSpPr>
        <p:spPr/>
        <p:txBody>
          <a:bodyPr/>
          <a:lstStyle/>
          <a:p>
            <a:pPr eaLnBrk="1" hangingPunct="1"/>
            <a:r>
              <a:rPr lang="fr-CA" dirty="0" smtClean="0"/>
              <a:t>Une micro-opération est une opération élémentaire effectuée sur les données gardées dans des registres, en mémoire ou des données externes.</a:t>
            </a:r>
          </a:p>
          <a:p>
            <a:pPr eaLnBrk="1" hangingPunct="1"/>
            <a:r>
              <a:rPr lang="fr-CA" dirty="0" smtClean="0"/>
              <a:t>La spécification d’une micro-opération inclut :</a:t>
            </a:r>
          </a:p>
          <a:p>
            <a:pPr lvl="1" eaLnBrk="1" hangingPunct="1"/>
            <a:r>
              <a:rPr lang="fr-CA" dirty="0" smtClean="0"/>
              <a:t>les opérandes (registres ou données externes);</a:t>
            </a:r>
          </a:p>
          <a:p>
            <a:pPr lvl="1" eaLnBrk="1" hangingPunct="1"/>
            <a:r>
              <a:rPr lang="fr-CA" dirty="0" smtClean="0"/>
              <a:t>la nature de la micro-opération à effectuer;</a:t>
            </a:r>
          </a:p>
          <a:p>
            <a:pPr lvl="1" eaLnBrk="1" hangingPunct="1"/>
            <a:r>
              <a:rPr lang="fr-CA" dirty="0" smtClean="0"/>
              <a:t>l’endroit où le résultat de la micro-opération doit être sauvegardé; et,</a:t>
            </a:r>
          </a:p>
          <a:p>
            <a:pPr lvl="1" eaLnBrk="1" hangingPunct="1"/>
            <a:r>
              <a:rPr lang="fr-CA" dirty="0" smtClean="0"/>
              <a:t>une condition à remplir pour que la micro-opération soit effectuée.</a:t>
            </a:r>
          </a:p>
          <a:p>
            <a:r>
              <a:rPr lang="fr-CA" dirty="0" smtClean="0"/>
              <a:t>Exemples de micro-opérations:</a:t>
            </a:r>
          </a:p>
          <a:p>
            <a:pPr lvl="1"/>
            <a:r>
              <a:rPr lang="fr-CA" dirty="0"/>
              <a:t>R0 ← R1</a:t>
            </a:r>
          </a:p>
          <a:p>
            <a:pPr lvl="1"/>
            <a:r>
              <a:rPr lang="fr-CA" dirty="0" smtClean="0"/>
              <a:t>R0 </a:t>
            </a:r>
            <a:r>
              <a:rPr lang="fr-CA" dirty="0"/>
              <a:t>← </a:t>
            </a:r>
            <a:r>
              <a:rPr lang="fr-CA" dirty="0" smtClean="0"/>
              <a:t>R1 – R7</a:t>
            </a:r>
            <a:endParaRPr lang="fr-CA" dirty="0"/>
          </a:p>
          <a:p>
            <a:pPr lvl="1"/>
            <a:r>
              <a:rPr lang="fr-CA" dirty="0" smtClean="0"/>
              <a:t>R2 </a:t>
            </a:r>
            <a:r>
              <a:rPr lang="fr-CA" dirty="0"/>
              <a:t>← R2 </a:t>
            </a:r>
            <a:r>
              <a:rPr lang="fr-CA" dirty="0" smtClean="0"/>
              <a:t>ET </a:t>
            </a:r>
            <a:r>
              <a:rPr lang="fr-CA" dirty="0"/>
              <a:t>R3</a:t>
            </a:r>
          </a:p>
          <a:p>
            <a:pPr lvl="1"/>
            <a:endParaRPr lang="fr-CA" dirty="0" smtClean="0"/>
          </a:p>
        </p:txBody>
      </p:sp>
      <p:sp>
        <p:nvSpPr>
          <p:cNvPr id="2" name="Espace réservé du contenu 1"/>
          <p:cNvSpPr>
            <a:spLocks noGrp="1"/>
          </p:cNvSpPr>
          <p:nvPr>
            <p:ph sz="half" idx="2"/>
          </p:nvPr>
        </p:nvSpPr>
        <p:spPr/>
        <p:txBody>
          <a:bodyPr/>
          <a:lstStyle/>
          <a:p>
            <a:r>
              <a:rPr lang="fr-CA" dirty="0"/>
              <a:t>Les micro-opérations s’effectuent concurremment. Elles </a:t>
            </a:r>
            <a:r>
              <a:rPr lang="fr-CA" dirty="0" smtClean="0"/>
              <a:t>représentent </a:t>
            </a:r>
            <a:r>
              <a:rPr lang="fr-CA" dirty="0"/>
              <a:t>plusieurs opérations qui se font simultanément, </a:t>
            </a:r>
            <a:r>
              <a:rPr lang="fr-CA" dirty="0" smtClean="0"/>
              <a:t>en répartissant des </a:t>
            </a:r>
            <a:r>
              <a:rPr lang="fr-CA" dirty="0"/>
              <a:t>calculs dans </a:t>
            </a:r>
            <a:r>
              <a:rPr lang="fr-CA" dirty="0" smtClean="0"/>
              <a:t>l’espace</a:t>
            </a:r>
            <a:r>
              <a:rPr lang="fr-CA" dirty="0"/>
              <a:t> </a:t>
            </a:r>
            <a:r>
              <a:rPr lang="fr-CA" dirty="0" smtClean="0"/>
              <a:t>sur plusieurs opérateurs parallèles.</a:t>
            </a:r>
          </a:p>
          <a:p>
            <a:r>
              <a:rPr lang="fr-CA" dirty="0" smtClean="0"/>
              <a:t>Micro-opérations de base:</a:t>
            </a:r>
          </a:p>
          <a:p>
            <a:pPr lvl="1"/>
            <a:r>
              <a:rPr lang="fr-CA" dirty="0" smtClean="0"/>
              <a:t>transferts entre registres;</a:t>
            </a:r>
          </a:p>
          <a:p>
            <a:pPr lvl="1"/>
            <a:r>
              <a:rPr lang="fr-CA" dirty="0" smtClean="0"/>
              <a:t>opérations arithmétiques (addition, soustraction, multiplication);</a:t>
            </a:r>
          </a:p>
          <a:p>
            <a:pPr lvl="1"/>
            <a:r>
              <a:rPr lang="fr-CA" dirty="0" smtClean="0"/>
              <a:t>opérations logiques (NON, ET, OU, OUX, etc.);</a:t>
            </a:r>
          </a:p>
          <a:p>
            <a:pPr lvl="1"/>
            <a:r>
              <a:rPr lang="fr-CA" dirty="0" smtClean="0"/>
              <a:t>le décalage et le modulo-2</a:t>
            </a:r>
            <a:r>
              <a:rPr lang="fr-CA" baseline="30000" dirty="0" smtClean="0"/>
              <a:t>n</a:t>
            </a:r>
            <a:r>
              <a:rPr lang="fr-CA" dirty="0"/>
              <a:t>.</a:t>
            </a:r>
            <a:endParaRPr lang="fr-CA" baseline="30000" dirty="0" smtClean="0"/>
          </a:p>
          <a:p>
            <a:r>
              <a:rPr lang="fr-CA" dirty="0" smtClean="0"/>
              <a:t>Micro-opérations dérivées:</a:t>
            </a:r>
          </a:p>
          <a:p>
            <a:pPr lvl="1"/>
            <a:r>
              <a:rPr lang="fr-CA" dirty="0" smtClean="0"/>
              <a:t>comparaison de grandeurs;</a:t>
            </a:r>
          </a:p>
          <a:p>
            <a:pPr lvl="1"/>
            <a:r>
              <a:rPr lang="fr-CA" dirty="0" smtClean="0"/>
              <a:t>minimum et maximum.</a:t>
            </a:r>
            <a:endParaRPr lang="fr-CA" dirty="0"/>
          </a:p>
        </p:txBody>
      </p:sp>
      <p:sp>
        <p:nvSpPr>
          <p:cNvPr id="4" name="Espace réservé du numéro de diapositive 3"/>
          <p:cNvSpPr>
            <a:spLocks noGrp="1"/>
          </p:cNvSpPr>
          <p:nvPr>
            <p:ph type="sldNum" sz="quarter" idx="10"/>
          </p:nvPr>
        </p:nvSpPr>
        <p:spPr/>
        <p:txBody>
          <a:bodyPr/>
          <a:lstStyle/>
          <a:p>
            <a:pPr>
              <a:defRPr/>
            </a:pPr>
            <a:fld id="{37E9B6A0-1824-437E-8512-35C06D1DB09A}" type="slidenum">
              <a:rPr lang="fr-CA"/>
              <a:pPr>
                <a:defRPr/>
              </a:pPr>
              <a:t>7</a:t>
            </a:fld>
            <a:endParaRPr lang="fr-CA"/>
          </a:p>
        </p:txBody>
      </p:sp>
    </p:spTree>
    <p:extLst>
      <p:ext uri="{BB962C8B-B14F-4D97-AF65-F5344CB8AC3E}">
        <p14:creationId xmlns:p14="http://schemas.microsoft.com/office/powerpoint/2010/main" val="9118530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CA" dirty="0"/>
              <a:t>Description d’un chemin des données </a:t>
            </a:r>
            <a:r>
              <a:rPr lang="fr-CA" dirty="0" smtClean="0"/>
              <a:t>avec </a:t>
            </a:r>
            <a:r>
              <a:rPr lang="fr-CA" dirty="0"/>
              <a:t>des micro-opérations</a:t>
            </a:r>
            <a:endParaRPr lang="fr-CA" dirty="0" smtClean="0"/>
          </a:p>
        </p:txBody>
      </p:sp>
      <p:sp>
        <p:nvSpPr>
          <p:cNvPr id="22531" name="Espace réservé du contenu 9"/>
          <p:cNvSpPr>
            <a:spLocks noGrp="1"/>
          </p:cNvSpPr>
          <p:nvPr>
            <p:ph idx="1"/>
          </p:nvPr>
        </p:nvSpPr>
        <p:spPr/>
        <p:txBody>
          <a:bodyPr/>
          <a:lstStyle/>
          <a:p>
            <a:pPr eaLnBrk="1" hangingPunct="1"/>
            <a:r>
              <a:rPr lang="fr-CA" dirty="0" smtClean="0"/>
              <a:t>La notation est une forme de pseudocode.</a:t>
            </a:r>
          </a:p>
          <a:p>
            <a:pPr eaLnBrk="1" hangingPunct="1"/>
            <a:r>
              <a:rPr lang="fr-CA" dirty="0" smtClean="0"/>
              <a:t>On peut utiliser des noms de registres (R0, R1, etc.) ou des identificateurs plus représentatifs.</a:t>
            </a:r>
          </a:p>
          <a:p>
            <a:pPr eaLnBrk="1" hangingPunct="1"/>
            <a:r>
              <a:rPr lang="fr-CA" dirty="0" smtClean="0"/>
              <a:t>Le symbole ← indique une assignation de valeur.</a:t>
            </a:r>
          </a:p>
        </p:txBody>
      </p:sp>
      <p:sp>
        <p:nvSpPr>
          <p:cNvPr id="4" name="Espace réservé du numéro de diapositive 3"/>
          <p:cNvSpPr>
            <a:spLocks noGrp="1"/>
          </p:cNvSpPr>
          <p:nvPr>
            <p:ph type="sldNum" sz="quarter" idx="10"/>
          </p:nvPr>
        </p:nvSpPr>
        <p:spPr/>
        <p:txBody>
          <a:bodyPr/>
          <a:lstStyle/>
          <a:p>
            <a:pPr>
              <a:defRPr/>
            </a:pPr>
            <a:fld id="{0C108A4D-02BB-4E0D-A8D0-9E83395BAAF1}" type="slidenum">
              <a:rPr lang="fr-CA"/>
              <a:pPr>
                <a:defRPr/>
              </a:pPr>
              <a:t>8</a:t>
            </a:fld>
            <a:endParaRPr lang="fr-CA"/>
          </a:p>
        </p:txBody>
      </p:sp>
      <p:graphicFrame>
        <p:nvGraphicFramePr>
          <p:cNvPr id="9" name="Tableau 8"/>
          <p:cNvGraphicFramePr>
            <a:graphicFrameLocks noGrp="1"/>
          </p:cNvGraphicFramePr>
          <p:nvPr>
            <p:extLst>
              <p:ext uri="{D42A27DB-BD31-4B8C-83A1-F6EECF244321}">
                <p14:modId xmlns:p14="http://schemas.microsoft.com/office/powerpoint/2010/main" val="2541380301"/>
              </p:ext>
            </p:extLst>
          </p:nvPr>
        </p:nvGraphicFramePr>
        <p:xfrm>
          <a:off x="1066800" y="3048000"/>
          <a:ext cx="10058400" cy="3005455"/>
        </p:xfrm>
        <a:graphic>
          <a:graphicData uri="http://schemas.openxmlformats.org/drawingml/2006/table">
            <a:tbl>
              <a:tblPr firstRow="1" bandRow="1">
                <a:tableStyleId>{3C2FFA5D-87B4-456A-9821-1D502468CF0F}</a:tableStyleId>
              </a:tblPr>
              <a:tblGrid>
                <a:gridCol w="3664688"/>
                <a:gridCol w="6393712"/>
              </a:tblGrid>
              <a:tr h="37147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Micro-opération</a:t>
                      </a:r>
                      <a:endParaRPr kumimoji="0" lang="fr-CA" sz="18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smtClean="0">
                          <a:ln>
                            <a:noFill/>
                          </a:ln>
                          <a:effectLst/>
                        </a:rPr>
                        <a:t>Signification</a:t>
                      </a:r>
                      <a:endParaRPr kumimoji="0" lang="fr-CA" sz="1800" b="1" i="0" u="none" strike="noStrike" cap="none" normalizeH="0" baseline="0" smtClean="0">
                        <a:ln>
                          <a:noFill/>
                        </a:ln>
                        <a:solidFill>
                          <a:srgbClr val="FFFFFF"/>
                        </a:solidFill>
                        <a:effectLst/>
                        <a:latin typeface="Calibri" pitchFamily="34" charset="0"/>
                        <a:cs typeface="Times New Roman" pitchFamily="18" charset="0"/>
                      </a:endParaRPr>
                    </a:p>
                  </a:txBody>
                  <a:tcPr marL="68580" marR="68580" marT="0" marB="0" anchor="ctr" horzOverflow="overflow"/>
                </a:tc>
              </a:tr>
              <a:tr h="37147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R0 ← R1</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Copier le contenu de R1 dans R0.</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r>
              <a:tr h="37147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R2 ← R1 + R3</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Placer la somme de R1 et de R3 dans R2.</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r>
              <a:tr h="37147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K1: R2 ← R1 + R3</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Si K1 est vrai, placer la somme de R1 et de R3 dans R2.</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r>
              <a:tr h="37147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R2 ← R2 ET R3</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Placer le résultat de l’opération ET logique entre R2 et R3 dans R2.</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r>
              <a:tr h="37147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K2 : R2 ← </a:t>
                      </a:r>
                      <a:r>
                        <a:rPr kumimoji="0" lang="fr-CA" sz="1800" u="none" strike="noStrike" cap="none" normalizeH="0" baseline="0" dirty="0" err="1" smtClean="0">
                          <a:ln>
                            <a:noFill/>
                          </a:ln>
                          <a:effectLst/>
                        </a:rPr>
                        <a:t>sll</a:t>
                      </a:r>
                      <a:r>
                        <a:rPr kumimoji="0" lang="fr-CA" sz="1800" u="none" strike="noStrike" cap="none" normalizeH="0" baseline="0" dirty="0" smtClean="0">
                          <a:ln>
                            <a:noFill/>
                          </a:ln>
                          <a:effectLst/>
                        </a:rPr>
                        <a:t> R1, 3</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Si K2 est vrai, placer le résultat du décalage logique vers la gauche de 3 positions du registre R1 dans le registre R2.</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r>
              <a:tr h="371475">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K3: R2 ← R1 − R3; K3’: R2 ← R1 − R4</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Si K3 est vrai, placer la différence de R1 et R3 dans R2.</a:t>
                      </a:r>
                    </a:p>
                    <a:p>
                      <a:pPr marL="0" marR="0" lvl="0" indent="0" algn="l" defTabSz="914400" rtl="0" eaLnBrk="1" fontAlgn="base" latinLnBrk="0" hangingPunct="1">
                        <a:lnSpc>
                          <a:spcPct val="100000"/>
                        </a:lnSpc>
                        <a:spcBef>
                          <a:spcPts val="200"/>
                        </a:spcBef>
                        <a:spcAft>
                          <a:spcPts val="200"/>
                        </a:spcAft>
                        <a:buClrTx/>
                        <a:buSzTx/>
                        <a:buFontTx/>
                        <a:buNone/>
                        <a:tabLst/>
                      </a:pPr>
                      <a:r>
                        <a:rPr kumimoji="0" lang="fr-CA" sz="1800" u="none" strike="noStrike" cap="none" normalizeH="0" baseline="0" dirty="0" smtClean="0">
                          <a:ln>
                            <a:noFill/>
                          </a:ln>
                          <a:effectLst/>
                        </a:rPr>
                        <a:t>Si K3 est faut, placer la différence de R1 et R4 dans R2.</a:t>
                      </a:r>
                      <a:endParaRPr kumimoji="0" lang="fr-CA" sz="18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tc>
              </a:tr>
            </a:tbl>
          </a:graphicData>
        </a:graphic>
      </p:graphicFrame>
    </p:spTree>
    <p:extLst>
      <p:ext uri="{BB962C8B-B14F-4D97-AF65-F5344CB8AC3E}">
        <p14:creationId xmlns:p14="http://schemas.microsoft.com/office/powerpoint/2010/main" val="11994759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r>
              <a:rPr lang="fr-CA" dirty="0" smtClean="0"/>
              <a:t>Exemple d’une micro-opération et son implémentation</a:t>
            </a:r>
          </a:p>
        </p:txBody>
      </p:sp>
      <p:sp>
        <p:nvSpPr>
          <p:cNvPr id="16" name="Espace réservé du contenu 15"/>
          <p:cNvSpPr>
            <a:spLocks noGrp="1"/>
          </p:cNvSpPr>
          <p:nvPr>
            <p:ph sz="half" idx="1"/>
          </p:nvPr>
        </p:nvSpPr>
        <p:spPr/>
        <p:txBody>
          <a:bodyPr/>
          <a:lstStyle/>
          <a:p>
            <a:r>
              <a:rPr lang="fr-CA" dirty="0"/>
              <a:t>Donner le diagramme </a:t>
            </a:r>
            <a:r>
              <a:rPr lang="fr-CA" dirty="0" smtClean="0"/>
              <a:t>d’un chemin </a:t>
            </a:r>
            <a:r>
              <a:rPr lang="fr-CA" dirty="0"/>
              <a:t>des données qui implémentent </a:t>
            </a:r>
            <a:r>
              <a:rPr lang="fr-CA" dirty="0" smtClean="0"/>
              <a:t>la </a:t>
            </a:r>
            <a:r>
              <a:rPr lang="fr-CA" dirty="0"/>
              <a:t>micro-opérations </a:t>
            </a:r>
            <a:r>
              <a:rPr lang="fr-CA" dirty="0" smtClean="0"/>
              <a:t>suivante.</a:t>
            </a:r>
            <a:endParaRPr lang="fr-CA" dirty="0"/>
          </a:p>
          <a:p>
            <a:pPr lvl="1"/>
            <a:r>
              <a:rPr lang="fr-CA" dirty="0" smtClean="0"/>
              <a:t>R2 </a:t>
            </a:r>
            <a:r>
              <a:rPr lang="fr-CA" dirty="0"/>
              <a:t>← </a:t>
            </a:r>
            <a:r>
              <a:rPr lang="fr-CA" dirty="0" smtClean="0"/>
              <a:t>R2 + R3</a:t>
            </a:r>
          </a:p>
          <a:p>
            <a:r>
              <a:rPr lang="fr-CA" dirty="0" smtClean="0"/>
              <a:t>Le registre R2 accumule, à chaque coup d’horloge, la valeur du registre R3 à sa propre valeur.</a:t>
            </a:r>
          </a:p>
          <a:p>
            <a:r>
              <a:rPr lang="fr-CA" dirty="0" smtClean="0"/>
              <a:t>On n’indique pas ici si et comment le registre R2 est remis à 0, ni comment le registre R3 est chargé.</a:t>
            </a:r>
          </a:p>
          <a:p>
            <a:r>
              <a:rPr lang="fr-CA" dirty="0" smtClean="0"/>
              <a:t>On n’indique pas ici la largeur des registres, mais en principe ce serait plusieurs bits.</a:t>
            </a:r>
            <a:endParaRPr lang="fr-CA" dirty="0"/>
          </a:p>
        </p:txBody>
      </p:sp>
      <p:sp>
        <p:nvSpPr>
          <p:cNvPr id="4" name="Espace réservé du numéro de diapositive 3"/>
          <p:cNvSpPr>
            <a:spLocks noGrp="1"/>
          </p:cNvSpPr>
          <p:nvPr>
            <p:ph type="sldNum" sz="quarter" idx="10"/>
          </p:nvPr>
        </p:nvSpPr>
        <p:spPr/>
        <p:txBody>
          <a:bodyPr/>
          <a:lstStyle/>
          <a:p>
            <a:pPr>
              <a:defRPr/>
            </a:pPr>
            <a:fld id="{2898E599-7A0B-4839-B056-FBD87288251F}" type="slidenum">
              <a:rPr lang="fr-CA"/>
              <a:pPr>
                <a:defRPr/>
              </a:pPr>
              <a:t>9</a:t>
            </a:fld>
            <a:endParaRPr lang="fr-CA"/>
          </a:p>
        </p:txBody>
      </p:sp>
      <p:pic>
        <p:nvPicPr>
          <p:cNvPr id="17" name="Image 16"/>
          <p:cNvPicPr>
            <a:picLocks noChangeAspect="1"/>
          </p:cNvPicPr>
          <p:nvPr/>
        </p:nvPicPr>
        <p:blipFill>
          <a:blip r:embed="rId2"/>
          <a:stretch>
            <a:fillRect/>
          </a:stretch>
        </p:blipFill>
        <p:spPr>
          <a:xfrm>
            <a:off x="7144002" y="1600201"/>
            <a:ext cx="4336798" cy="4572000"/>
          </a:xfrm>
          <a:prstGeom prst="rect">
            <a:avLst/>
          </a:prstGeom>
        </p:spPr>
      </p:pic>
    </p:spTree>
    <p:extLst>
      <p:ext uri="{BB962C8B-B14F-4D97-AF65-F5344CB8AC3E}">
        <p14:creationId xmlns:p14="http://schemas.microsoft.com/office/powerpoint/2010/main" val="31372305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Cou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1Introduction</Template>
  <TotalTime>3243</TotalTime>
  <Words>1284</Words>
  <Application>Microsoft Macintosh PowerPoint</Application>
  <PresentationFormat>Personnalisé</PresentationFormat>
  <Paragraphs>162</Paragraphs>
  <Slides>16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18" baseType="lpstr">
      <vt:lpstr>presentationCours</vt:lpstr>
      <vt:lpstr>Équation</vt:lpstr>
      <vt:lpstr>Processeurs et chemins des données</vt:lpstr>
      <vt:lpstr>Processeurs et chemins des données : sujets de ce thème</vt:lpstr>
      <vt:lpstr>Les processeurs</vt:lpstr>
      <vt:lpstr>Deux types de processeurs</vt:lpstr>
      <vt:lpstr>Parties d’un processeur</vt:lpstr>
      <vt:lpstr>Architecture d’un chemin des données</vt:lpstr>
      <vt:lpstr>Description d’un chemin des données avec des micro-opérations</vt:lpstr>
      <vt:lpstr>Description d’un chemin des données avec des micro-opérations</vt:lpstr>
      <vt:lpstr>Exemple d’une micro-opération et son implémentation</vt:lpstr>
      <vt:lpstr>Exemples d’implémentation de micro-opérations</vt:lpstr>
      <vt:lpstr>Composante de chemins des données #1: le multiplexeur</vt:lpstr>
      <vt:lpstr>Composante de chemins des données #2: le registre à chargement parallèle</vt:lpstr>
      <vt:lpstr>Composante de chemins des données #3: les unités fonctionnelles</vt:lpstr>
      <vt:lpstr>Synchronisation des opérations du chemin des données</vt:lpstr>
      <vt:lpstr>Vous devriez maintenant être capable de …</vt:lpstr>
      <vt:lpstr>Exemple: BlackFin, un processeur spécialisé pour le traitement de signal</vt:lpstr>
    </vt:vector>
  </TitlesOfParts>
  <Company>POLYMTL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Pierre Langlois</dc:creator>
  <cp:lastModifiedBy>Pierre Langlois</cp:lastModifiedBy>
  <cp:revision>385</cp:revision>
  <dcterms:created xsi:type="dcterms:W3CDTF">2009-09-03T13:30:34Z</dcterms:created>
  <dcterms:modified xsi:type="dcterms:W3CDTF">2014-09-16T18:25:41Z</dcterms:modified>
</cp:coreProperties>
</file>