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8" r:id="rId3"/>
    <p:sldId id="369" r:id="rId4"/>
    <p:sldId id="371" r:id="rId5"/>
    <p:sldId id="372" r:id="rId6"/>
    <p:sldId id="373" r:id="rId7"/>
    <p:sldId id="374" r:id="rId8"/>
    <p:sldId id="303" r:id="rId9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8" d="100"/>
          <a:sy n="108" d="100"/>
        </p:scale>
        <p:origin x="120" y="756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2014-09-09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09/09/2014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Banc d’essai pour un circuit séquentiel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Structure d'un banc d'essai pour un circuit séquentiel.</a:t>
            </a:r>
          </a:p>
          <a:p>
            <a:r>
              <a:rPr lang="fr-CA" dirty="0" smtClean="0"/>
              <a:t>Générer un signal d’horloge et un signal de réinitialisation.</a:t>
            </a:r>
          </a:p>
          <a:p>
            <a:r>
              <a:rPr lang="fr-CA" dirty="0" smtClean="0"/>
              <a:t>Stimuler un circuit séquentiel avec un banc d’essai.</a:t>
            </a:r>
          </a:p>
          <a:p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32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4" descr="flo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4068" y="2236787"/>
            <a:ext cx="5914732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La vérification d’un circuit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La vérification a pour but de confirmer qu’un circuit rencontre bien ses spécifications.</a:t>
            </a:r>
          </a:p>
          <a:p>
            <a:pPr eaLnBrk="1" hangingPunct="1"/>
            <a:r>
              <a:rPr lang="fr-CA" dirty="0" smtClean="0"/>
              <a:t>La vérification complète d’un circuit est normalement </a:t>
            </a:r>
            <a:r>
              <a:rPr lang="fr-CA" u="sng" dirty="0" smtClean="0"/>
              <a:t>un problème très difficile</a:t>
            </a:r>
            <a:r>
              <a:rPr lang="fr-CA" dirty="0" smtClean="0"/>
              <a:t>.</a:t>
            </a:r>
          </a:p>
          <a:p>
            <a:pPr eaLnBrk="1" hangingPunct="1"/>
            <a:r>
              <a:rPr lang="fr-CA" dirty="0" smtClean="0"/>
              <a:t>Dans l’industrie de la conception numérique, on considère en général que le processus de vérification nécessite </a:t>
            </a:r>
            <a:r>
              <a:rPr lang="fr-CA" u="sng" dirty="0" smtClean="0"/>
              <a:t>autant d’efforts</a:t>
            </a:r>
            <a:r>
              <a:rPr lang="fr-CA" dirty="0" smtClean="0"/>
              <a:t> que le processus de conception lui-même.</a:t>
            </a:r>
          </a:p>
          <a:p>
            <a:pPr eaLnBrk="1" hangingPunct="1"/>
            <a:r>
              <a:rPr lang="fr-CA" dirty="0" smtClean="0"/>
              <a:t>La vérification d’un circuit est un art qui repose sur la maîtrise de trois principes:</a:t>
            </a:r>
          </a:p>
          <a:p>
            <a:pPr lvl="1" eaLnBrk="1" hangingPunct="1"/>
            <a:r>
              <a:rPr lang="fr-CA" dirty="0" smtClean="0"/>
              <a:t>la compréhension de la spécification;</a:t>
            </a:r>
          </a:p>
          <a:p>
            <a:pPr lvl="1" eaLnBrk="1" hangingPunct="1"/>
            <a:r>
              <a:rPr lang="fr-CA" dirty="0" smtClean="0"/>
              <a:t>le contrôle des entrées et de signaux internes du circuit à vérifier; et,</a:t>
            </a:r>
          </a:p>
          <a:p>
            <a:pPr lvl="1" eaLnBrk="1" hangingPunct="1"/>
            <a:r>
              <a:rPr lang="fr-CA" dirty="0" smtClean="0"/>
              <a:t>l’observation des sorties, des signaux internes et de l’état du circuit à vérifier.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91DC27-B3C2-49DE-BF1E-1DD7BC0F49A5}" type="slidenum">
              <a:rPr lang="fr-CA"/>
              <a:pPr>
                <a:defRPr/>
              </a:pPr>
              <a:t>3</a:t>
            </a:fld>
            <a:endParaRPr lang="fr-CA"/>
          </a:p>
        </p:txBody>
      </p:sp>
      <p:sp>
        <p:nvSpPr>
          <p:cNvPr id="3" name="Rectangle 2"/>
          <p:cNvSpPr/>
          <p:nvPr/>
        </p:nvSpPr>
        <p:spPr>
          <a:xfrm>
            <a:off x="7543800" y="2819400"/>
            <a:ext cx="2209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542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Vérification par banc d’essai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Un banc d’essai doit effectuer les tâches suivantes :</a:t>
            </a:r>
          </a:p>
          <a:p>
            <a:pPr lvl="1"/>
            <a:r>
              <a:rPr lang="fr-CA" dirty="0"/>
              <a:t>instancier le circuit à vérifier;</a:t>
            </a:r>
          </a:p>
          <a:p>
            <a:pPr lvl="1"/>
            <a:r>
              <a:rPr lang="fr-CA" dirty="0"/>
              <a:t>générer des vecteurs de test et les appliquer aux ports d’entrée du circuit;</a:t>
            </a:r>
          </a:p>
          <a:p>
            <a:pPr lvl="1"/>
            <a:r>
              <a:rPr lang="fr-CA" dirty="0"/>
              <a:t>[utile]: générer automatiquement des réponses attendues aux vecteurs de test;</a:t>
            </a:r>
          </a:p>
          <a:p>
            <a:pPr lvl="1"/>
            <a:r>
              <a:rPr lang="fr-CA" dirty="0"/>
              <a:t>[utile]: comparer les réponses du circuit aux réponses attendues</a:t>
            </a:r>
            <a:r>
              <a:rPr lang="fr-CA" dirty="0" smtClean="0"/>
              <a:t>,</a:t>
            </a:r>
            <a:br>
              <a:rPr lang="fr-CA" dirty="0" smtClean="0"/>
            </a:br>
            <a:r>
              <a:rPr lang="fr-CA" dirty="0" smtClean="0"/>
              <a:t>et </a:t>
            </a:r>
            <a:r>
              <a:rPr lang="fr-CA" dirty="0"/>
              <a:t>indiquer toute différence entre les deux par une condition </a:t>
            </a:r>
            <a:r>
              <a:rPr lang="fr-CA" dirty="0" smtClean="0"/>
              <a:t>d’erreur;</a:t>
            </a:r>
          </a:p>
          <a:p>
            <a:pPr lvl="1"/>
            <a:r>
              <a:rPr lang="fr-CA" dirty="0" smtClean="0"/>
              <a:t>[facultatif]: lire des stimuli d’un fichier et écrire les réponses dans un fichier.</a:t>
            </a:r>
          </a:p>
          <a:p>
            <a:pPr lvl="1"/>
            <a:r>
              <a:rPr lang="fr-CA" dirty="0">
                <a:solidFill>
                  <a:srgbClr val="FF0000"/>
                </a:solidFill>
              </a:rPr>
              <a:t>+ (pour circuit séquentiel): générer un signal d’horloge et un signal de réinitialisation</a:t>
            </a:r>
          </a:p>
          <a:p>
            <a:pPr lvl="1"/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pPr eaLnBrk="1" hangingPunct="1"/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F4A2CA-DBCF-472E-9DF0-AE9DC5643A10}" type="slidenum">
              <a:rPr lang="fr-CA"/>
              <a:pPr>
                <a:defRPr/>
              </a:pPr>
              <a:t>4</a:t>
            </a:fld>
            <a:endParaRPr lang="fr-CA"/>
          </a:p>
        </p:txBody>
      </p:sp>
      <p:pic>
        <p:nvPicPr>
          <p:cNvPr id="6" name="Image 5" descr="bancdessaiSeq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07076" y="2286000"/>
            <a:ext cx="6232524" cy="312439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13538" y="4419600"/>
            <a:ext cx="906462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058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Vérification par banc d’essai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génération d’un signal d’horloge périodique et d’un signal de réinitialisation peut être faite de façon très efficace par deux énoncés concurrents dans l’architecture du banc d’essai.</a:t>
            </a:r>
          </a:p>
          <a:p>
            <a:r>
              <a:rPr lang="fr-CA" dirty="0" smtClean="0"/>
              <a:t>L’horloge se voit assigner une valeur initiale dans sa déclaration, puis dans l’architecture elle bascule entre deux états à chaque demi-période.</a:t>
            </a:r>
          </a:p>
          <a:p>
            <a:pPr eaLnBrk="1" hangingPunct="1"/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F4A2CA-DBCF-472E-9DF0-AE9DC5643A10}" type="slidenum">
              <a:rPr lang="fr-CA"/>
              <a:pPr>
                <a:defRPr/>
              </a:pPr>
              <a:t>5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6172200" y="1560016"/>
            <a:ext cx="5715000" cy="397031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4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400" dirty="0">
                <a:latin typeface="Courier New"/>
                <a:ea typeface="Times New Roman"/>
                <a:cs typeface="Times New Roman"/>
              </a:rPr>
              <a:t>-- partie du banc d’essai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4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400" dirty="0">
                <a:latin typeface="Courier New"/>
                <a:ea typeface="Times New Roman"/>
                <a:cs typeface="Times New Roman"/>
              </a:rPr>
              <a:t>-- dans la partie déclarative de l’architecture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clk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:= '0';</a:t>
            </a:r>
            <a:endParaRPr lang="fr-CA" sz="14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constant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periode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: time := 10 ns;</a:t>
            </a:r>
            <a:endParaRPr lang="fr-CA" sz="14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4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...</a:t>
            </a:r>
            <a:endParaRPr lang="fr-CA" sz="14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4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--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dans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l’architecture</a:t>
            </a:r>
            <a:endParaRPr lang="fr-CA" sz="14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400" dirty="0" err="1">
                <a:latin typeface="Courier New"/>
                <a:ea typeface="Times New Roman"/>
                <a:cs typeface="Times New Roman"/>
              </a:rPr>
              <a:t>clk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&lt;= not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clk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after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periode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/ 2;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4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reset &lt;=</a:t>
            </a:r>
            <a:endParaRPr lang="fr-CA" sz="14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	'0' after 0 ns,</a:t>
            </a:r>
            <a:endParaRPr lang="fr-CA" sz="14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	'1' after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periode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/ 4;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4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400" dirty="0" smtClean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961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6477000" y="1560016"/>
            <a:ext cx="5003800" cy="500136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library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IEEE;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entity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cctsequentielex1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port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reset, CLK, X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in STD_LOGIC;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Z : out STD_LOGIC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cctsequentielex1;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architecture arch1 of cctsequentielex1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A, B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STD_LOGIC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 smtClean="0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(CLK, reset)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    if (reset = '0')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A &lt;= '0';	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B &lt;= '0';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   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elsif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rising_edge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(CLK))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A &lt;= A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xor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B;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B &lt;= x or not(B);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    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end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z &lt;= not(A or B);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end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arch1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Circuit séquentiel synchrone à vérifier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6</a:t>
            </a:fld>
            <a:endParaRPr lang="fr-CA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4953000" cy="3055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37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Banc d’essai pour </a:t>
            </a:r>
            <a:r>
              <a:rPr lang="fr-CA" dirty="0" smtClean="0"/>
              <a:t>la vérification d’un </a:t>
            </a:r>
            <a:r>
              <a:rPr lang="fr-CA" dirty="0"/>
              <a:t>circuit séquentiel </a:t>
            </a:r>
            <a:endParaRPr lang="fr-CA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Le processus est contrôlé par le signal d’horloge dans sa liste de sensitivité: pas d’énoncé </a:t>
            </a:r>
            <a:r>
              <a:rPr lang="fr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fr-CA" dirty="0" smtClean="0"/>
              <a:t>.</a:t>
            </a:r>
            <a:endParaRPr lang="fr-CA" dirty="0"/>
          </a:p>
          <a:p>
            <a:r>
              <a:rPr lang="fr-CA" dirty="0"/>
              <a:t>Les vecteurs de test sont encodés dans un tableau de constantes</a:t>
            </a:r>
            <a:r>
              <a:rPr lang="fr-CA" dirty="0" smtClean="0"/>
              <a:t>.</a:t>
            </a:r>
            <a:endParaRPr lang="fr-CA" dirty="0"/>
          </a:p>
          <a:p>
            <a:r>
              <a:rPr lang="fr-CA" dirty="0" smtClean="0"/>
              <a:t>Pas </a:t>
            </a:r>
            <a:r>
              <a:rPr lang="fr-CA" dirty="0"/>
              <a:t>de vérification automatisée des réponses dans cet exemple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F4A2CA-DBCF-472E-9DF0-AE9DC5643A10}" type="slidenum">
              <a:rPr lang="fr-CA"/>
              <a:pPr>
                <a:defRPr/>
              </a:pPr>
              <a:t>7</a:t>
            </a:fld>
            <a:endParaRPr lang="fr-CA"/>
          </a:p>
        </p:txBody>
      </p:sp>
      <p:sp>
        <p:nvSpPr>
          <p:cNvPr id="10" name="ZoneTexte 9"/>
          <p:cNvSpPr txBox="1"/>
          <p:nvPr/>
        </p:nvSpPr>
        <p:spPr>
          <a:xfrm>
            <a:off x="6324600" y="1537930"/>
            <a:ext cx="5486400" cy="486287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architecture arch2 of cctsequentielex1TB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signal reset,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clk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:= '0';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signal X, Z :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constant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periode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: time := 10 ns;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clk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&lt;= not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clk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after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periode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/ 2;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reset &lt;=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'0'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after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0 ns,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'1'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after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5 *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periode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/ 4;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-- instanciation du module à vérifier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UUT :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entity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cctsequentielex1(arch1) port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map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(reset,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clk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, X, Z);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clk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constant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vecteurX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:= "101010101";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variable compte :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natural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range 0 to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vecteurX'length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:= 0;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if (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rising_edge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(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clk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))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X &lt;=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vecteurX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(compte);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compte := compte + 1;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if compte =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vecteurX'length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	report "simulation terminée"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severity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failure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end </a:t>
            </a:r>
            <a:r>
              <a:rPr lang="fr-CA" sz="10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0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00" dirty="0">
                <a:latin typeface="Courier New"/>
                <a:ea typeface="Times New Roman"/>
                <a:cs typeface="Times New Roman"/>
              </a:rPr>
              <a:t>end arch2</a:t>
            </a:r>
            <a:r>
              <a:rPr lang="fr-CA" sz="10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000" dirty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355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 smtClean="0"/>
              <a:t>Utiliser </a:t>
            </a:r>
            <a:r>
              <a:rPr lang="fr-CA" sz="1800" dirty="0"/>
              <a:t>la structure d’un banc d’essai pour stimuler un circuit séquentiel synchrone. (B3)</a:t>
            </a:r>
          </a:p>
          <a:p>
            <a:r>
              <a:rPr lang="fr-CA" sz="1800" dirty="0"/>
              <a:t>Utiliser la modélisation des signaux d’horloge et de réinitialisation dans un banc d’essai. (B3)</a:t>
            </a:r>
            <a:endParaRPr lang="fr-FR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64300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-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1478</TotalTime>
  <Words>322</Words>
  <Application>Microsoft Office PowerPoint</Application>
  <PresentationFormat>Grand écran</PresentationFormat>
  <Paragraphs>128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Times New Roman</vt:lpstr>
      <vt:lpstr>presentationCours</vt:lpstr>
      <vt:lpstr>Banc d’essai pour un circuit séquentiel</vt:lpstr>
      <vt:lpstr>Sujets de ce thème</vt:lpstr>
      <vt:lpstr>La vérification d’un circuit</vt:lpstr>
      <vt:lpstr>Vérification par banc d’essai</vt:lpstr>
      <vt:lpstr>Vérification par banc d’essai</vt:lpstr>
      <vt:lpstr>Circuit séquentiel synchrone à vérifier</vt:lpstr>
      <vt:lpstr>Banc d’essai pour la vérification d’un circuit séquentiel 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283</cp:revision>
  <dcterms:created xsi:type="dcterms:W3CDTF">2009-09-03T13:30:34Z</dcterms:created>
  <dcterms:modified xsi:type="dcterms:W3CDTF">2014-09-09T13:55:40Z</dcterms:modified>
</cp:coreProperties>
</file>