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2" r:id="rId3"/>
    <p:sldId id="351" r:id="rId4"/>
    <p:sldId id="352" r:id="rId5"/>
    <p:sldId id="353" r:id="rId6"/>
    <p:sldId id="365" r:id="rId7"/>
    <p:sldId id="354" r:id="rId8"/>
    <p:sldId id="358" r:id="rId9"/>
    <p:sldId id="359" r:id="rId10"/>
    <p:sldId id="360" r:id="rId11"/>
    <p:sldId id="362" r:id="rId12"/>
    <p:sldId id="363" r:id="rId13"/>
    <p:sldId id="364" r:id="rId14"/>
    <p:sldId id="366" r:id="rId15"/>
    <p:sldId id="303" r:id="rId16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4" autoAdjust="0"/>
    <p:restoredTop sz="96984" autoAdjust="0"/>
  </p:normalViewPr>
  <p:slideViewPr>
    <p:cSldViewPr>
      <p:cViewPr varScale="1">
        <p:scale>
          <a:sx n="108" d="100"/>
          <a:sy n="108" d="100"/>
        </p:scale>
        <p:origin x="120" y="756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09/09/2014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Analyse de machines à états et leur description en VHDL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styles de description d’une machine à états en VHDL</a:t>
            </a:r>
            <a:br>
              <a:rPr lang="fr-CA" dirty="0" smtClean="0"/>
            </a:br>
            <a:r>
              <a:rPr lang="fr-CA" dirty="0" smtClean="0"/>
              <a:t>2. Avec deux processus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Bon compromis entre la flexibilité et la lisibilité du code.</a:t>
            </a:r>
          </a:p>
          <a:p>
            <a:r>
              <a:rPr lang="fr-CA" dirty="0" smtClean="0"/>
              <a:t>Deux processus:</a:t>
            </a:r>
          </a:p>
          <a:p>
            <a:pPr lvl="1"/>
            <a:r>
              <a:rPr lang="fr-CA" dirty="0" smtClean="0"/>
              <a:t>un pour le calcul et l’entreposage de l’état</a:t>
            </a:r>
          </a:p>
          <a:p>
            <a:pPr lvl="1"/>
            <a:r>
              <a:rPr lang="fr-CA" dirty="0" smtClean="0"/>
              <a:t>un pour les sorties (peut être remplacé par des énoncés concurrents)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10</a:t>
            </a:fld>
            <a:endParaRPr lang="fr-CA"/>
          </a:p>
        </p:txBody>
      </p:sp>
      <p:sp>
        <p:nvSpPr>
          <p:cNvPr id="12" name="ZoneTexte 11"/>
          <p:cNvSpPr txBox="1"/>
          <p:nvPr/>
        </p:nvSpPr>
        <p:spPr>
          <a:xfrm>
            <a:off x="8331200" y="2743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CA" sz="1600" dirty="0" smtClean="0">
                <a:solidFill>
                  <a:srgbClr val="00B050"/>
                </a:solidFill>
              </a:rPr>
              <a:t>Machine de Moore …</a:t>
            </a:r>
          </a:p>
        </p:txBody>
      </p:sp>
      <p:sp>
        <p:nvSpPr>
          <p:cNvPr id="11" name="Ellipse 10"/>
          <p:cNvSpPr/>
          <p:nvPr/>
        </p:nvSpPr>
        <p:spPr>
          <a:xfrm>
            <a:off x="7112000" y="2667000"/>
            <a:ext cx="7112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00B050"/>
              </a:solidFill>
            </a:endParaRPr>
          </a:p>
        </p:txBody>
      </p:sp>
      <p:pic>
        <p:nvPicPr>
          <p:cNvPr id="13" name="Image 12" descr="machineaetats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102287"/>
            <a:ext cx="3853474" cy="2069913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7112000" y="1295400"/>
            <a:ext cx="4394200" cy="532453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 smtClean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deuxprocessus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of cctsequentielex2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 (S1, S2, S3, S4);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S1;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process(CLK, reset)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    if (reset = '0')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        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S1;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(CLK))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case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when S1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if x = '0'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S3;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else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S2;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end if;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when S2 | S3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S4;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when S4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S1;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end case;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end if;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end process</a:t>
            </a:r>
            <a:r>
              <a:rPr lang="en-US" sz="10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process(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)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case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when S1 | S2 =&gt; sortie &lt;= '1';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when S3 | S4 =&gt; sortie &lt;= '0';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end case;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end process;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deuxprocessus</a:t>
            </a:r>
            <a:r>
              <a:rPr lang="en-US" sz="10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0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84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styles de description d’une machine à états en VHDL</a:t>
            </a:r>
            <a:br>
              <a:rPr lang="fr-CA" dirty="0" smtClean="0"/>
            </a:br>
            <a:r>
              <a:rPr lang="fr-CA" dirty="0" smtClean="0"/>
              <a:t>3. Avec trois processus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Style qui correspondre exactement au modèle.</a:t>
            </a:r>
          </a:p>
          <a:p>
            <a:r>
              <a:rPr lang="fr-CA" dirty="0" smtClean="0"/>
              <a:t>Code est très lisible mais moins compact que la version à deux processus.</a:t>
            </a:r>
          </a:p>
          <a:p>
            <a:r>
              <a:rPr lang="fr-CA" dirty="0" smtClean="0"/>
              <a:t>La liste de sensibilité du processus qui calcule le prochain état inclut le signal qui entrepose l’état courant ainsi que toutes les entrées.</a:t>
            </a:r>
          </a:p>
          <a:p>
            <a:r>
              <a:rPr lang="fr-CA" dirty="0" smtClean="0"/>
              <a:t>Le même principe s’applique au processus qui calcule les sorties (pour une machine de </a:t>
            </a:r>
            <a:r>
              <a:rPr lang="fr-CA" dirty="0" err="1" smtClean="0"/>
              <a:t>Mealy</a:t>
            </a:r>
            <a:r>
              <a:rPr lang="fr-CA" dirty="0" smtClean="0"/>
              <a:t>).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11</a:t>
            </a:fld>
            <a:endParaRPr lang="fr-CA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5715000" cy="354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187473"/>
            <a:ext cx="5791200" cy="359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04800" y="1371600"/>
            <a:ext cx="4191000" cy="440120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troisprocessus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of cctsequentielex2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 (S1, S2, S3, S4);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S1;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etat_prochain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S1;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-- processus pour garder l'état actuel en mémoire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process(CLK, reset)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    if (reset = '0')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        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S1;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(CLK))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&lt;=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etat_prochain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-- processus pour les sorties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process(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)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case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when S1 | S2 =&gt; sortie &lt;= '1';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when S3 | S4 =&gt; sortie &lt;= '0';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end case;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end process;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95800" y="1371600"/>
            <a:ext cx="3962400" cy="286232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-- processus pour le calcul du prochain état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process(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, x)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case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when S1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if x = '0'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etat_prochain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&lt;= S3;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else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etat_prochain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&lt;= S2;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end if;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when S2 | S3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etat_prochain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S4;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when S4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etat_prochain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&lt;= S1;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end case;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troisprocessus</a:t>
            </a:r>
            <a:r>
              <a:rPr lang="en-US" sz="10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en-US" sz="10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styles de description d’une machine à états en VHDL</a:t>
            </a:r>
            <a:br>
              <a:rPr lang="fr-CA" dirty="0" smtClean="0"/>
            </a:br>
            <a:r>
              <a:rPr lang="fr-CA" dirty="0" smtClean="0"/>
              <a:t>3. Avec trois processus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37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styles de description d’une machine à états en VHDL: </a:t>
            </a:r>
            <a:br>
              <a:rPr lang="fr-CA" dirty="0" smtClean="0"/>
            </a:br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trois styles ont chacun leurs mérites et inconvénients.</a:t>
            </a:r>
          </a:p>
          <a:p>
            <a:r>
              <a:rPr lang="fr-CA" dirty="0" smtClean="0"/>
              <a:t>Cette variété d’options illustre à nouveau la très grande richesse de VHDL.</a:t>
            </a:r>
          </a:p>
          <a:p>
            <a:r>
              <a:rPr lang="fr-CA" dirty="0" smtClean="0"/>
              <a:t>Cette richesse cause cependant des difficultés parce qu’il n’existe pas une norme unique pour la description de machines à états.</a:t>
            </a:r>
          </a:p>
          <a:p>
            <a:r>
              <a:rPr lang="fr-CA" dirty="0" smtClean="0"/>
              <a:t>Il est donc plus difficile de concevoir un synthétiseur qui puisse reconnaître de façon satisfaisante les intentions du concepteur.</a:t>
            </a:r>
          </a:p>
          <a:p>
            <a:r>
              <a:rPr lang="fr-CA" dirty="0" smtClean="0"/>
              <a:t>Il est nécessaire de consulter le manuel d’utilisation du synthétiseur utilisé afin de connaître les styles d’encodage de machines à états reconnus.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5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Conception de machine à états: procédure traditionnelle et avec un HDL</a:t>
            </a:r>
            <a:endParaRPr lang="fr-CA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650711"/>
              </p:ext>
            </p:extLst>
          </p:nvPr>
        </p:nvGraphicFramePr>
        <p:xfrm>
          <a:off x="1650999" y="1584960"/>
          <a:ext cx="8940801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717"/>
                <a:gridCol w="2582042"/>
                <a:gridCol w="2582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Étape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Procédure  traditionnelle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Procédure avec un HDL</a:t>
                      </a:r>
                    </a:p>
                  </a:txBody>
                  <a:tcPr marL="121920" marR="1219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Bâtir un diagramme d’états à partir des données du problème.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Bâtir le tableau d’états à partir du diagramme d’états, en identifiant les états par des symboles.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non</a:t>
                      </a:r>
                      <a:endParaRPr lang="fr-CA" sz="1400" dirty="0"/>
                    </a:p>
                  </a:txBody>
                  <a:tcPr marL="121920" marR="1219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Réduire le nombre d’états nécessaires en éliminant les états équivalents.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pas obligatoire</a:t>
                      </a:r>
                    </a:p>
                    <a:p>
                      <a:pPr algn="ctr"/>
                      <a:r>
                        <a:rPr lang="fr-CA" sz="1400" dirty="0" smtClean="0"/>
                        <a:t>peut</a:t>
                      </a:r>
                      <a:r>
                        <a:rPr lang="fr-CA" sz="1400" baseline="0" dirty="0" smtClean="0"/>
                        <a:t> simplifier la clarté du code</a:t>
                      </a:r>
                      <a:endParaRPr lang="fr-CA" sz="1400" dirty="0"/>
                    </a:p>
                  </a:txBody>
                  <a:tcPr marL="121920" marR="1219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Assigner un code binaire à chaque état, et ajouter cette information au tableau d’état.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aseline="0" dirty="0" smtClean="0"/>
                        <a:t>par l’outil de synthèse</a:t>
                      </a:r>
                      <a:endParaRPr lang="fr-CA" sz="1400" dirty="0"/>
                    </a:p>
                  </a:txBody>
                  <a:tcPr marL="121920" marR="1219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À partir du tableau d’état complet, obtenir les équations booléennes d’entrée des bascules du type choisi ainsi que les équations booléennes des sorties du système, en simplifiant si possible.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aseline="0" dirty="0" smtClean="0"/>
                        <a:t>par l’outil de synthèse</a:t>
                      </a:r>
                      <a:endParaRPr lang="fr-CA" sz="1400" dirty="0" smtClean="0"/>
                    </a:p>
                  </a:txBody>
                  <a:tcPr marL="121920" marR="1219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Donner le diagramme et/ou construire le circuit.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par l’outil de synthèse</a:t>
                      </a:r>
                      <a:endParaRPr lang="fr-CA" sz="1400" dirty="0"/>
                    </a:p>
                  </a:txBody>
                  <a:tcPr marL="121920" marR="12192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Vérifier, vérifier, vérifier.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marL="121920" marR="121920" anchor="ctr"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51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Analyser un circuit séquentiel synchrone à partir de son schéma. Donner le diagramme d’états </a:t>
            </a:r>
            <a:r>
              <a:rPr lang="fr-CA" sz="1800" dirty="0" smtClean="0"/>
              <a:t>qui </a:t>
            </a:r>
            <a:r>
              <a:rPr lang="fr-CA" sz="1800" dirty="0"/>
              <a:t>lui </a:t>
            </a:r>
            <a:r>
              <a:rPr lang="fr-CA" sz="1800" dirty="0" smtClean="0"/>
              <a:t>correspond. </a:t>
            </a:r>
            <a:r>
              <a:rPr lang="fr-CA" sz="1800" dirty="0"/>
              <a:t>Donner son état et la valeur de ses sorties en fonction du temps. (B4)</a:t>
            </a:r>
            <a:endParaRPr lang="fr-FR" sz="1800" dirty="0"/>
          </a:p>
          <a:p>
            <a:r>
              <a:rPr lang="fr-CA" sz="1800" dirty="0"/>
              <a:t>Décrire une machine à états en VHDL à partir d’un diagramme d’états en choisissant un style approprié et donner le diagramme d’états correspondant à un code VHDL. (B3)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e 6"/>
          <p:cNvGrpSpPr>
            <a:grpSpLocks noChangeAspect="1"/>
          </p:cNvGrpSpPr>
          <p:nvPr/>
        </p:nvGrpSpPr>
        <p:grpSpPr>
          <a:xfrm>
            <a:off x="6172200" y="1600200"/>
            <a:ext cx="5715000" cy="2731062"/>
            <a:chOff x="1752600" y="1828800"/>
            <a:chExt cx="8610600" cy="411480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51054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Code VHDL</a:t>
              </a:r>
              <a:endParaRPr lang="fr-FR" sz="1200" dirty="0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5105400" y="4876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Schéma du circuit</a:t>
              </a:r>
              <a:endParaRPr lang="fr-FR" sz="1200" dirty="0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84582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Implémentation sur FPGA</a:t>
              </a:r>
              <a:endParaRPr lang="fr-FR" sz="1200" dirty="0"/>
            </a:p>
          </p:txBody>
        </p:sp>
        <p:cxnSp>
          <p:nvCxnSpPr>
            <p:cNvPr id="11" name="Connecteur droit avec flèche 10"/>
            <p:cNvCxnSpPr>
              <a:stCxn id="8" idx="3"/>
              <a:endCxn id="10" idx="1"/>
            </p:cNvCxnSpPr>
            <p:nvPr/>
          </p:nvCxnSpPr>
          <p:spPr>
            <a:xfrm>
              <a:off x="7010400" y="2362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>
              <a:stCxn id="9" idx="3"/>
              <a:endCxn id="10" idx="1"/>
            </p:cNvCxnSpPr>
            <p:nvPr/>
          </p:nvCxnSpPr>
          <p:spPr>
            <a:xfrm flipV="1">
              <a:off x="7010400" y="3886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8" idx="2"/>
              <a:endCxn id="9" idx="0"/>
            </p:cNvCxnSpPr>
            <p:nvPr/>
          </p:nvCxnSpPr>
          <p:spPr>
            <a:xfrm>
              <a:off x="6057900" y="2895600"/>
              <a:ext cx="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à coins arrondis 13"/>
            <p:cNvSpPr/>
            <p:nvPr/>
          </p:nvSpPr>
          <p:spPr>
            <a:xfrm>
              <a:off x="17526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Spécification textuelle</a:t>
              </a:r>
              <a:endParaRPr lang="fr-FR" sz="1200" dirty="0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33528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Diagramme d’états</a:t>
              </a:r>
            </a:p>
          </p:txBody>
        </p:sp>
        <p:cxnSp>
          <p:nvCxnSpPr>
            <p:cNvPr id="16" name="Connecteur droit avec flèche 15"/>
            <p:cNvCxnSpPr>
              <a:stCxn id="14" idx="3"/>
              <a:endCxn id="8" idx="1"/>
            </p:cNvCxnSpPr>
            <p:nvPr/>
          </p:nvCxnSpPr>
          <p:spPr>
            <a:xfrm>
              <a:off x="3657600" y="2362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14" idx="3"/>
              <a:endCxn id="15" idx="0"/>
            </p:cNvCxnSpPr>
            <p:nvPr/>
          </p:nvCxnSpPr>
          <p:spPr>
            <a:xfrm>
              <a:off x="3657600" y="2362200"/>
              <a:ext cx="6477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15" idx="3"/>
              <a:endCxn id="8" idx="2"/>
            </p:cNvCxnSpPr>
            <p:nvPr/>
          </p:nvCxnSpPr>
          <p:spPr>
            <a:xfrm flipV="1">
              <a:off x="5257800" y="28956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>
              <a:stCxn id="9" idx="0"/>
              <a:endCxn id="15" idx="3"/>
            </p:cNvCxnSpPr>
            <p:nvPr/>
          </p:nvCxnSpPr>
          <p:spPr>
            <a:xfrm flipH="1" flipV="1">
              <a:off x="5257800" y="38862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Analyser un circuit séquentiel synchrone à partir de son </a:t>
            </a:r>
            <a:r>
              <a:rPr lang="fr-CA" dirty="0" smtClean="0"/>
              <a:t>schéma.</a:t>
            </a:r>
          </a:p>
          <a:p>
            <a:r>
              <a:rPr lang="fr-CA" dirty="0"/>
              <a:t>État et sorties en fonction du temps.</a:t>
            </a:r>
          </a:p>
          <a:p>
            <a:r>
              <a:rPr lang="fr-CA" dirty="0" smtClean="0"/>
              <a:t>Diagrammes d’états et code VHDL.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 d’un circuit séquentiel synchrone (1)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analyse un circuit pour en comprendre le fonctionnement.</a:t>
            </a:r>
          </a:p>
          <a:p>
            <a:r>
              <a:rPr lang="fr-CA" dirty="0" smtClean="0"/>
              <a:t>Analyser un circuit séquentiel synchrone en quatre étapes: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identifier les variables d’états: les sorties des éléments à mémoire;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écrire les équations d’états et les équations de sortie;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dresser le tableau d’états; et,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dessiner le diagramme d’états.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3</a:t>
            </a:fld>
            <a:endParaRPr lang="fr-CA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524000"/>
            <a:ext cx="5715000" cy="352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8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 d’un circuit séquentiel synchrone (2)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4</a:t>
            </a:fld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203200" y="3733800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3. Tableau d’états: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21102"/>
              </p:ext>
            </p:extLst>
          </p:nvPr>
        </p:nvGraphicFramePr>
        <p:xfrm>
          <a:off x="304800" y="4179034"/>
          <a:ext cx="5588000" cy="2526566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807576"/>
                <a:gridCol w="809088"/>
                <a:gridCol w="1023837"/>
                <a:gridCol w="955783"/>
                <a:gridCol w="957295"/>
                <a:gridCol w="1034421"/>
              </a:tblGrid>
              <a:tr h="40984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état présent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entrée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état prochain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/>
                        <a:t>sortie</a:t>
                      </a:r>
                      <a:endParaRPr lang="fr-CA" sz="2400" b="1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4098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A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B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X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A+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B+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Z</a:t>
                      </a:r>
                      <a:endParaRPr lang="fr-CA" sz="2400" b="1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/>
                        <a:t>0</a:t>
                      </a:r>
                      <a:endParaRPr lang="fr-CA" sz="2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/>
                        <a:t>0</a:t>
                      </a:r>
                      <a:endParaRPr lang="fr-CA" sz="2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/>
                        <a:t>0</a:t>
                      </a:r>
                      <a:endParaRPr lang="fr-CA" sz="2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/>
                        <a:t>0</a:t>
                      </a:r>
                      <a:endParaRPr lang="fr-CA" sz="2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/>
                        <a:t>1</a:t>
                      </a:r>
                      <a:endParaRPr lang="fr-CA" sz="2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0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  <a:tr h="17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/>
                        <a:t>1</a:t>
                      </a:r>
                      <a:endParaRPr lang="fr-CA" sz="240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1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/>
                        <a:t>0</a:t>
                      </a:r>
                      <a:endParaRPr lang="fr-CA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8001699" y="140214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4. Diagramme d’états:</a:t>
            </a:r>
          </a:p>
          <a:p>
            <a:pPr marL="342900" indent="-342900" eaLnBrk="1" hangingPunct="1"/>
            <a:endParaRPr lang="fr-CA" sz="1600" dirty="0" smtClean="0">
              <a:solidFill>
                <a:srgbClr val="00B050"/>
              </a:solidFill>
            </a:endParaRP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état 0: AB = « 00 »</a:t>
            </a: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état 1: AB = « 01 »</a:t>
            </a: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état 2: AB = « 10 »</a:t>
            </a: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état 3: AB = « 11 »</a:t>
            </a:r>
          </a:p>
        </p:txBody>
      </p:sp>
      <p:pic>
        <p:nvPicPr>
          <p:cNvPr id="3" name="Picture 2" descr="C:\Documents and Settings\p700065\Desktop\machineaetats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5598" y="3048001"/>
            <a:ext cx="4342002" cy="2571185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>
            <a:off x="7620000" y="5803082"/>
            <a:ext cx="341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 eaLnBrk="1" hangingPunct="1"/>
            <a:r>
              <a:rPr lang="fr-CA" sz="1400" dirty="0" smtClean="0">
                <a:solidFill>
                  <a:srgbClr val="0070C0"/>
                </a:solidFill>
              </a:rPr>
              <a:t>C’est une machine de Moore,</a:t>
            </a:r>
            <a:br>
              <a:rPr lang="fr-CA" sz="1400" dirty="0" smtClean="0">
                <a:solidFill>
                  <a:srgbClr val="0070C0"/>
                </a:solidFill>
              </a:rPr>
            </a:br>
            <a:r>
              <a:rPr lang="fr-CA" sz="1400" dirty="0" smtClean="0">
                <a:solidFill>
                  <a:srgbClr val="0070C0"/>
                </a:solidFill>
              </a:rPr>
              <a:t>la sortie ne dépend que de l’état présent.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67200" y="14478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CA" sz="1600" dirty="0">
                <a:solidFill>
                  <a:srgbClr val="00B050"/>
                </a:solidFill>
              </a:rPr>
              <a:t>1.</a:t>
            </a:r>
            <a:r>
              <a:rPr lang="en-CA" sz="1600" dirty="0">
                <a:solidFill>
                  <a:srgbClr val="00B050"/>
                </a:solidFill>
              </a:rPr>
              <a:t>{</a:t>
            </a:r>
            <a:r>
              <a:rPr lang="fr-CA" sz="1600" dirty="0">
                <a:solidFill>
                  <a:srgbClr val="00B050"/>
                </a:solidFill>
              </a:rPr>
              <a:t>A, B}</a:t>
            </a:r>
          </a:p>
          <a:p>
            <a:pPr marL="342900" indent="-342900" eaLnBrk="1" hangingPunct="1"/>
            <a:endParaRPr lang="fr-CA" sz="1600" dirty="0" smtClean="0">
              <a:solidFill>
                <a:srgbClr val="00B050"/>
              </a:solidFill>
            </a:endParaRP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2.</a:t>
            </a: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A</a:t>
            </a:r>
            <a:r>
              <a:rPr lang="fr-CA" sz="1600" baseline="30000" dirty="0" smtClean="0">
                <a:solidFill>
                  <a:srgbClr val="00B050"/>
                </a:solidFill>
              </a:rPr>
              <a:t>+ </a:t>
            </a:r>
            <a:r>
              <a:rPr lang="fr-CA" sz="1600" dirty="0" smtClean="0">
                <a:solidFill>
                  <a:srgbClr val="00B050"/>
                </a:solidFill>
              </a:rPr>
              <a:t>= A </a:t>
            </a:r>
            <a:r>
              <a:rPr lang="fr-CA" sz="1600" dirty="0" err="1" smtClean="0">
                <a:solidFill>
                  <a:srgbClr val="00B050"/>
                </a:solidFill>
              </a:rPr>
              <a:t>xor</a:t>
            </a:r>
            <a:r>
              <a:rPr lang="fr-CA" sz="1600" dirty="0" smtClean="0">
                <a:solidFill>
                  <a:srgbClr val="00B050"/>
                </a:solidFill>
              </a:rPr>
              <a:t> B;</a:t>
            </a: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B</a:t>
            </a:r>
            <a:r>
              <a:rPr lang="fr-CA" sz="1600" baseline="30000" dirty="0" smtClean="0">
                <a:solidFill>
                  <a:srgbClr val="00B050"/>
                </a:solidFill>
              </a:rPr>
              <a:t>+</a:t>
            </a:r>
            <a:r>
              <a:rPr lang="fr-CA" sz="1600" dirty="0" smtClean="0">
                <a:solidFill>
                  <a:srgbClr val="00B050"/>
                </a:solidFill>
              </a:rPr>
              <a:t> = B’ or X;</a:t>
            </a:r>
          </a:p>
          <a:p>
            <a:pPr marL="342900" indent="-342900" eaLnBrk="1" hangingPunct="1"/>
            <a:r>
              <a:rPr lang="fr-CA" sz="1600" dirty="0" smtClean="0">
                <a:solidFill>
                  <a:srgbClr val="00B050"/>
                </a:solidFill>
              </a:rPr>
              <a:t>Z = A </a:t>
            </a:r>
            <a:r>
              <a:rPr lang="fr-CA" sz="1600" dirty="0" err="1" smtClean="0">
                <a:solidFill>
                  <a:srgbClr val="00B050"/>
                </a:solidFill>
              </a:rPr>
              <a:t>nor</a:t>
            </a:r>
            <a:r>
              <a:rPr lang="fr-CA" sz="1600" dirty="0" smtClean="0">
                <a:solidFill>
                  <a:srgbClr val="00B050"/>
                </a:solidFill>
              </a:rPr>
              <a:t> B;</a:t>
            </a: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86" y="1219200"/>
            <a:ext cx="3862614" cy="238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Évolution de l’état et des sorties en fonction du temps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5</a:t>
            </a:fld>
            <a:endParaRPr lang="fr-CA"/>
          </a:p>
        </p:txBody>
      </p:sp>
      <p:pic>
        <p:nvPicPr>
          <p:cNvPr id="12" name="Picture 2" descr="C:\Documents and Settings\p700065\Desktop\machineaetats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3827" y="4038600"/>
            <a:ext cx="4342002" cy="2571185"/>
          </a:xfrm>
          <a:prstGeom prst="rect">
            <a:avLst/>
          </a:prstGeom>
          <a:noFill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55781"/>
            <a:ext cx="5715000" cy="35260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65" y="1295400"/>
            <a:ext cx="698763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6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Description d’une machine à états en VHDL:</a:t>
            </a:r>
            <a:br>
              <a:rPr lang="fr-CA" dirty="0" smtClean="0"/>
            </a:br>
            <a:r>
              <a:rPr lang="fr-CA" dirty="0" smtClean="0"/>
              <a:t>1. à partir d’un schéma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Approche </a:t>
            </a:r>
            <a:r>
              <a:rPr lang="fr-CA" dirty="0" smtClean="0">
                <a:solidFill>
                  <a:srgbClr val="C00000"/>
                </a:solidFill>
              </a:rPr>
              <a:t>adéquate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quand on désire modéliser un circuit pour lequel on a le schéma</a:t>
            </a:r>
          </a:p>
          <a:p>
            <a:pPr lvl="1"/>
            <a:r>
              <a:rPr lang="fr-CA" dirty="0" smtClean="0"/>
              <a:t>quand on a les équations d’états et de sortie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7315200" y="1560016"/>
            <a:ext cx="4165600" cy="50013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arch1 of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A, B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STD_LOGIC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if (reset = '0')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A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x or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z &lt;= not(A or 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arch1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81400" y="5200471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CA" sz="1200" dirty="0" smtClean="0">
                <a:solidFill>
                  <a:srgbClr val="00B050"/>
                </a:solidFill>
              </a:rPr>
              <a:t>Deux bascules dans un seul processus</a:t>
            </a:r>
          </a:p>
          <a:p>
            <a:pPr eaLnBrk="1" hangingPunct="1"/>
            <a:endParaRPr lang="fr-CA" sz="1200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fr-CA" sz="1200" dirty="0" smtClean="0">
                <a:solidFill>
                  <a:srgbClr val="00B050"/>
                </a:solidFill>
              </a:rPr>
              <a:t>Sortie décrite par un énoncé concurrent à l’extérieur du processus (pas de registre).</a:t>
            </a:r>
          </a:p>
          <a:p>
            <a:pPr eaLnBrk="1" hangingPunct="1"/>
            <a:endParaRPr lang="fr-CA" sz="1200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fr-CA" sz="1200" dirty="0" smtClean="0">
                <a:solidFill>
                  <a:srgbClr val="00B050"/>
                </a:solidFill>
              </a:rPr>
              <a:t>Réinitialisation asynchrone.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22" y="3048000"/>
            <a:ext cx="5220978" cy="322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6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Description d’une machine à états en VHDL</a:t>
            </a:r>
            <a:br>
              <a:rPr lang="fr-CA" dirty="0" smtClean="0"/>
            </a:br>
            <a:r>
              <a:rPr lang="fr-CA" dirty="0" smtClean="0"/>
              <a:t>2. à partir d’un diagramme d’états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Approche </a:t>
            </a:r>
            <a:r>
              <a:rPr lang="fr-CA" dirty="0" smtClean="0">
                <a:solidFill>
                  <a:srgbClr val="C00000"/>
                </a:solidFill>
              </a:rPr>
              <a:t>beaucoup plus puissante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identifier les états, les conditions de transition et les sorties pour chaque état</a:t>
            </a:r>
          </a:p>
          <a:p>
            <a:pPr lvl="1"/>
            <a:r>
              <a:rPr lang="fr-CA" dirty="0" smtClean="0"/>
              <a:t>pas besoin d’équations d’états</a:t>
            </a:r>
          </a:p>
          <a:p>
            <a:pPr lvl="1"/>
            <a:r>
              <a:rPr lang="fr-CA" dirty="0" smtClean="0"/>
              <a:t>plus lisible, robuste, facile à maintenir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7</a:t>
            </a:fld>
            <a:endParaRPr lang="fr-CA"/>
          </a:p>
        </p:txBody>
      </p:sp>
      <p:pic>
        <p:nvPicPr>
          <p:cNvPr id="13" name="Picture 2" descr="C:\Documents and Settings\p700065\Desktop\machineaetats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568" y="3560196"/>
            <a:ext cx="4342002" cy="2571185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6934200" y="1382554"/>
            <a:ext cx="4572000" cy="501675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architecture arch3 of cctsequentielex1 </a:t>
            </a:r>
            <a:r>
              <a:rPr lang="fr-CA" sz="1000" dirty="0" err="1" smtClean="0">
                <a:latin typeface="Courier New"/>
                <a:ea typeface="Times New Roman"/>
                <a:cs typeface="Times New Roman"/>
              </a:rPr>
              <a:t>is</a:t>
            </a:r>
            <a:endParaRPr lang="fr-CA" sz="10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(Etat0, Etat1, Etat2, Etat3);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Etat0</a:t>
            </a:r>
            <a:r>
              <a:rPr lang="fr-CA" sz="10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 err="1" smtClean="0">
                <a:latin typeface="Courier New"/>
                <a:ea typeface="Times New Roman"/>
                <a:cs typeface="Times New Roman"/>
              </a:rPr>
              <a:t>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if (reset = '0')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&lt;= Etat0;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case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when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Etat0 =&gt;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&lt;= Etat1;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when Etat1 =&gt;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	if x = '0' </a:t>
            </a:r>
            <a:r>
              <a:rPr lang="nb-NO" sz="1000" dirty="0" smtClean="0">
                <a:latin typeface="Courier New"/>
                <a:ea typeface="Times New Roman"/>
                <a:cs typeface="Times New Roman"/>
              </a:rPr>
              <a:t>then etat </a:t>
            </a:r>
            <a:r>
              <a:rPr lang="nb-NO" sz="1000" dirty="0">
                <a:latin typeface="Courier New"/>
                <a:ea typeface="Times New Roman"/>
                <a:cs typeface="Times New Roman"/>
              </a:rPr>
              <a:t>&lt;= Etat2;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	else etat &lt;= Etat3;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when Etat2 =&gt;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	etat &lt;= Etat3;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when Etat3 =&gt;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	if x = '0' </a:t>
            </a:r>
            <a:r>
              <a:rPr lang="nb-NO" sz="1000" dirty="0" smtClean="0">
                <a:latin typeface="Courier New"/>
                <a:ea typeface="Times New Roman"/>
                <a:cs typeface="Times New Roman"/>
              </a:rPr>
              <a:t>then etat </a:t>
            </a:r>
            <a:r>
              <a:rPr lang="nb-NO" sz="1000" dirty="0">
                <a:latin typeface="Courier New"/>
                <a:ea typeface="Times New Roman"/>
                <a:cs typeface="Times New Roman"/>
              </a:rPr>
              <a:t>&lt;= Etat0;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	else etat &lt;= Etat1;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b-NO" sz="1000" dirty="0">
                <a:latin typeface="Courier New"/>
                <a:ea typeface="Times New Roman"/>
                <a:cs typeface="Times New Roman"/>
              </a:rPr>
              <a:t>		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end case;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z &lt;= '1'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when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= Etat0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else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end arch3;</a:t>
            </a:r>
            <a:endParaRPr lang="fr-CA" sz="10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5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styles de description d’une machine à états en VHDL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trois parties d’une machine à états sont :</a:t>
            </a:r>
          </a:p>
          <a:p>
            <a:pPr lvl="1"/>
            <a:r>
              <a:rPr lang="fr-CA" dirty="0" smtClean="0"/>
              <a:t>les éléments à mémoire qui conservent l’état présent de la machine;</a:t>
            </a:r>
          </a:p>
          <a:p>
            <a:pPr lvl="1"/>
            <a:r>
              <a:rPr lang="fr-CA" dirty="0" smtClean="0"/>
              <a:t>un circuit combinatoire qui calcule le prochain état; et,</a:t>
            </a:r>
          </a:p>
          <a:p>
            <a:pPr lvl="1"/>
            <a:r>
              <a:rPr lang="fr-CA" dirty="0" smtClean="0"/>
              <a:t>un circuit combinatoire qui calcule les sorties de Moore et de </a:t>
            </a:r>
            <a:r>
              <a:rPr lang="fr-CA" dirty="0" err="1" smtClean="0"/>
              <a:t>Mealy</a:t>
            </a:r>
            <a:r>
              <a:rPr lang="fr-CA" dirty="0" smtClean="0"/>
              <a:t>.</a:t>
            </a:r>
          </a:p>
          <a:p>
            <a:r>
              <a:rPr lang="fr-CA" dirty="0" smtClean="0"/>
              <a:t>Il y a trois styles principaux de description selon la répartition des trois parties de la machine sur un ou plusieurs processus.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8</a:t>
            </a:fld>
            <a:endParaRPr lang="fr-CA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5715000" cy="354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styles de description d’une machine à états en VHDL</a:t>
            </a:r>
            <a:r>
              <a:rPr lang="fr-CA" smtClean="0"/>
              <a:t/>
            </a:r>
            <a:br>
              <a:rPr lang="fr-CA" smtClean="0"/>
            </a:br>
            <a:r>
              <a:rPr lang="fr-CA" smtClean="0"/>
              <a:t>1. Avec </a:t>
            </a:r>
            <a:r>
              <a:rPr lang="fr-CA" dirty="0" smtClean="0"/>
              <a:t>un </a:t>
            </a:r>
            <a:r>
              <a:rPr lang="fr-CA" smtClean="0"/>
              <a:t>seul processus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Attention aux sorties:</a:t>
            </a:r>
          </a:p>
          <a:p>
            <a:pPr lvl="1"/>
            <a:r>
              <a:rPr lang="fr-CA" dirty="0" smtClean="0"/>
              <a:t>inférence de registres pour les sorties</a:t>
            </a:r>
          </a:p>
          <a:p>
            <a:pPr lvl="1"/>
            <a:r>
              <a:rPr lang="fr-CA" dirty="0" smtClean="0"/>
              <a:t>spécifier la sortie du prochain état étant donnés un état et une entrée présentes.</a:t>
            </a:r>
          </a:p>
          <a:p>
            <a:pPr lvl="1"/>
            <a:r>
              <a:rPr lang="fr-CA" dirty="0" smtClean="0"/>
              <a:t>si plusieurs conditions résultent en un état donné, il faut spécifier la sortie de Moore de cet état à chaque fois.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9</a:t>
            </a:fld>
            <a:endParaRPr lang="fr-CA"/>
          </a:p>
        </p:txBody>
      </p:sp>
      <p:pic>
        <p:nvPicPr>
          <p:cNvPr id="10" name="Image 9" descr="machineaetats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102287"/>
            <a:ext cx="3853474" cy="206991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934200" y="1382554"/>
            <a:ext cx="4572000" cy="517064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unprocessus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of cctsequentielex2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 (S1, S2, S3, S4);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S1</a:t>
            </a:r>
            <a:r>
              <a:rPr lang="fr-CA" sz="10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process(CLK, reset)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    if (reset = '0')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        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S1;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sortie &lt;= '1';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(CLK))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case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when S1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if x = '0' 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S3;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	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sortie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else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	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&lt;= S2;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		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sortie &lt;= '1';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end if;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when S2 | S3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S4;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sortie &lt;= '0';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when S4 =&gt;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 &lt;= S1;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		sortie &lt;= '1';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	end case;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	end if;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	end process;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0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000" dirty="0" err="1">
                <a:latin typeface="Courier New"/>
                <a:ea typeface="Times New Roman"/>
                <a:cs typeface="Times New Roman"/>
              </a:rPr>
              <a:t>unprocessus</a:t>
            </a:r>
            <a:r>
              <a:rPr lang="en-US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57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1416</TotalTime>
  <Words>1014</Words>
  <Application>Microsoft Office PowerPoint</Application>
  <PresentationFormat>Grand écran</PresentationFormat>
  <Paragraphs>360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presentationCours</vt:lpstr>
      <vt:lpstr>Analyse de machines à états et leur description en VHDL</vt:lpstr>
      <vt:lpstr>Sujets de ce thème</vt:lpstr>
      <vt:lpstr>Analyse d’un circuit séquentiel synchrone (1)</vt:lpstr>
      <vt:lpstr>Analyse d’un circuit séquentiel synchrone (2)</vt:lpstr>
      <vt:lpstr>Évolution de l’état et des sorties en fonction du temps</vt:lpstr>
      <vt:lpstr>Description d’une machine à états en VHDL: 1. à partir d’un schéma</vt:lpstr>
      <vt:lpstr>Description d’une machine à états en VHDL 2. à partir d’un diagramme d’états</vt:lpstr>
      <vt:lpstr>Trois styles de description d’une machine à états en VHDL</vt:lpstr>
      <vt:lpstr>Trois styles de description d’une machine à états en VHDL 1. Avec un seul processus</vt:lpstr>
      <vt:lpstr>Trois styles de description d’une machine à états en VHDL 2. Avec deux processus</vt:lpstr>
      <vt:lpstr>Trois styles de description d’une machine à états en VHDL 3. Avec trois processus</vt:lpstr>
      <vt:lpstr>Trois styles de description d’une machine à états en VHDL 3. Avec trois processus</vt:lpstr>
      <vt:lpstr>Trois styles de description d’une machine à états en VHDL:  Conclusion</vt:lpstr>
      <vt:lpstr>Conception de machine à états: procédure traditionnelle et avec un HDL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278</cp:revision>
  <dcterms:created xsi:type="dcterms:W3CDTF">2009-09-03T13:30:34Z</dcterms:created>
  <dcterms:modified xsi:type="dcterms:W3CDTF">2014-09-09T13:48:20Z</dcterms:modified>
</cp:coreProperties>
</file>