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14"/>
  </p:notesMasterIdLst>
  <p:handoutMasterIdLst>
    <p:handoutMasterId r:id="rId15"/>
  </p:handoutMasterIdLst>
  <p:sldIdLst>
    <p:sldId id="256" r:id="rId2"/>
    <p:sldId id="302" r:id="rId3"/>
    <p:sldId id="369" r:id="rId4"/>
    <p:sldId id="377" r:id="rId5"/>
    <p:sldId id="366" r:id="rId6"/>
    <p:sldId id="371" r:id="rId7"/>
    <p:sldId id="373" r:id="rId8"/>
    <p:sldId id="376" r:id="rId9"/>
    <p:sldId id="374" r:id="rId10"/>
    <p:sldId id="378" r:id="rId11"/>
    <p:sldId id="368" r:id="rId12"/>
    <p:sldId id="303" r:id="rId13"/>
  </p:sldIdLst>
  <p:sldSz cx="12192000" cy="6858000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22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14" autoAdjust="0"/>
    <p:restoredTop sz="96984" autoAdjust="0"/>
  </p:normalViewPr>
  <p:slideViewPr>
    <p:cSldViewPr>
      <p:cViewPr varScale="1">
        <p:scale>
          <a:sx n="108" d="100"/>
          <a:sy n="108" d="100"/>
        </p:scale>
        <p:origin x="120" y="756"/>
      </p:cViewPr>
      <p:guideLst>
        <p:guide orient="horz" pos="4224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 showGuides="1">
      <p:cViewPr varScale="1">
        <p:scale>
          <a:sx n="102" d="100"/>
          <a:sy n="102" d="100"/>
        </p:scale>
        <p:origin x="3252" y="11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694451-A89E-4725-8413-5678DE932E3D}" type="datetimeFigureOut">
              <a:rPr lang="fr-CA" smtClean="0"/>
              <a:t>2014-09-09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7203FD-9785-47BD-80F8-5A62C494DD6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628463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78C2F68-A10D-43F4-A479-56FE030F73B2}" type="datetimeFigureOut">
              <a:rPr lang="fr-FR"/>
              <a:pPr>
                <a:defRPr/>
              </a:pPr>
              <a:t>09/09/2014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CA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CA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9A5F2D7-1004-42BA-8530-5564CEA589E6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779101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fr-FR" dirty="0" smtClean="0"/>
              <a:t>Cliquez pour modifier le style du titre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 dirty="0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32529-5FD2-4024-9DE7-2CCFFFC4DBA2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  <p:pic>
        <p:nvPicPr>
          <p:cNvPr id="5" name="Image 4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5872163"/>
            <a:ext cx="8382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 userDrawn="1"/>
        </p:nvSpPr>
        <p:spPr>
          <a:xfrm>
            <a:off x="3759200" y="6172201"/>
            <a:ext cx="46736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A" sz="10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http://creativecommons.org/licenses/by-nc-sa/2.5/ca/</a:t>
            </a:r>
            <a:endParaRPr lang="fr-CA" sz="1000" dirty="0"/>
          </a:p>
        </p:txBody>
      </p:sp>
      <p:sp>
        <p:nvSpPr>
          <p:cNvPr id="7" name="Rectangle 6"/>
          <p:cNvSpPr/>
          <p:nvPr userDrawn="1"/>
        </p:nvSpPr>
        <p:spPr>
          <a:xfrm>
            <a:off x="5562600" y="5896690"/>
            <a:ext cx="2743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fr-CA" sz="10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Pierre Langlois</a:t>
            </a:r>
            <a:endParaRPr lang="fr-CA" sz="100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3200" y="1600200"/>
            <a:ext cx="11785600" cy="4800600"/>
          </a:xfrm>
        </p:spPr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6AE17-047E-41BA-B5C0-1A5C3085BF8A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03200" y="1600201"/>
            <a:ext cx="5791200" cy="464819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791200" cy="464819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8574A-CFBD-4404-83F8-371A983077BD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un contenu à gau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03200" y="1600201"/>
            <a:ext cx="5791200" cy="464819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8574A-CFBD-4404-83F8-371A983077BD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606729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203200" y="152400"/>
            <a:ext cx="11785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 style du titre</a:t>
            </a:r>
            <a:endParaRPr lang="fr-CA" dirty="0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203200" y="1143000"/>
            <a:ext cx="11785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 smtClean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1480800" y="6416676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9366B14-A7FF-4E2A-AE43-545D1BA4EA4B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  <p:sp>
        <p:nvSpPr>
          <p:cNvPr id="8" name="ZoneTexte 7"/>
          <p:cNvSpPr txBox="1"/>
          <p:nvPr/>
        </p:nvSpPr>
        <p:spPr>
          <a:xfrm>
            <a:off x="965200" y="6553200"/>
            <a:ext cx="4673600" cy="153988"/>
          </a:xfrm>
          <a:prstGeom prst="rect">
            <a:avLst/>
          </a:prstGeom>
          <a:noFill/>
        </p:spPr>
        <p:txBody>
          <a:bodyPr lIns="0" tIns="0" rIns="0" bIns="0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00" dirty="0">
                <a:latin typeface="+mn-lt"/>
                <a:cs typeface="+mn-cs"/>
              </a:rPr>
              <a:t>INF3500 : </a:t>
            </a:r>
            <a:r>
              <a:rPr lang="fr-CA" sz="1000" dirty="0" smtClean="0">
                <a:latin typeface="+mn-lt"/>
                <a:cs typeface="+mn-cs"/>
              </a:rPr>
              <a:t>Conception </a:t>
            </a:r>
            <a:r>
              <a:rPr lang="fr-CA" sz="1000" dirty="0">
                <a:latin typeface="+mn-lt"/>
                <a:cs typeface="+mn-cs"/>
              </a:rPr>
              <a:t>et implémentation de systèmes numériques</a:t>
            </a:r>
          </a:p>
        </p:txBody>
      </p:sp>
      <p:cxnSp>
        <p:nvCxnSpPr>
          <p:cNvPr id="9" name="Connecteur droit 6"/>
          <p:cNvCxnSpPr>
            <a:cxnSpLocks noChangeShapeType="1"/>
          </p:cNvCxnSpPr>
          <p:nvPr/>
        </p:nvCxnSpPr>
        <p:spPr bwMode="auto">
          <a:xfrm>
            <a:off x="203200" y="1141412"/>
            <a:ext cx="11785600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" name="Connecteur droit 6"/>
          <p:cNvCxnSpPr>
            <a:cxnSpLocks noChangeShapeType="1"/>
          </p:cNvCxnSpPr>
          <p:nvPr userDrawn="1"/>
        </p:nvCxnSpPr>
        <p:spPr bwMode="auto">
          <a:xfrm>
            <a:off x="203200" y="1141412"/>
            <a:ext cx="11785600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pic>
        <p:nvPicPr>
          <p:cNvPr id="11" name="Picture 2" descr="C:\Users\pierre\Desktop\polytechnique_genie_gauche_fr_cmyk.jp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31" y="6417332"/>
            <a:ext cx="859170" cy="408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8" r:id="rId4"/>
    <p:sldLayoutId id="2147483657" r:id="rId5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kern="1200" baseline="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uhaweb.hartford.edu/jmhill/suppnotes/AsmChart/index.htm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Modélisation de machines à états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Exemple: reconnaître une séquence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Donner un diagramme d’états pour une machine de Moore qui doit reconnaître la séquence « 1101 »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ED8C7-DACC-411C-9320-83C03E103750}" type="slidenum">
              <a:rPr lang="fr-CA" smtClean="0"/>
              <a:pPr/>
              <a:t>10</a:t>
            </a:fld>
            <a:endParaRPr lang="fr-CA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035502"/>
            <a:ext cx="6967538" cy="3755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ZoneTexte 7"/>
          <p:cNvSpPr txBox="1"/>
          <p:nvPr/>
        </p:nvSpPr>
        <p:spPr>
          <a:xfrm>
            <a:off x="6096000" y="5410200"/>
            <a:ext cx="5283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fr-CA" sz="1600" dirty="0" smtClean="0">
                <a:solidFill>
                  <a:srgbClr val="00B050"/>
                </a:solidFill>
              </a:rPr>
              <a:t>Solution 2: Machine de Moore</a:t>
            </a:r>
          </a:p>
          <a:p>
            <a:pPr eaLnBrk="1" hangingPunct="1"/>
            <a:r>
              <a:rPr lang="fr-CA" sz="1600" dirty="0" smtClean="0">
                <a:solidFill>
                  <a:srgbClr val="00B050"/>
                </a:solidFill>
              </a:rPr>
              <a:t>5 états donc </a:t>
            </a:r>
            <a:r>
              <a:rPr lang="fr-CA" sz="1600" dirty="0" smtClean="0">
                <a:solidFill>
                  <a:srgbClr val="00B050"/>
                </a:solidFill>
                <a:sym typeface="Wingdings" pitchFamily="2" charset="2"/>
              </a:rPr>
              <a:t>3 bascules</a:t>
            </a:r>
          </a:p>
          <a:p>
            <a:pPr eaLnBrk="1" hangingPunct="1"/>
            <a:r>
              <a:rPr lang="fr-CA" sz="1600" dirty="0" smtClean="0">
                <a:solidFill>
                  <a:srgbClr val="00B050"/>
                </a:solidFill>
                <a:sym typeface="Wingdings" pitchFamily="2" charset="2"/>
              </a:rPr>
              <a:t>Les états F, G et H sont implicites avec 3 bascules – attention à la façon de les coder.</a:t>
            </a:r>
          </a:p>
        </p:txBody>
      </p:sp>
    </p:spTree>
    <p:extLst>
      <p:ext uri="{BB962C8B-B14F-4D97-AF65-F5344CB8AC3E}">
        <p14:creationId xmlns:p14="http://schemas.microsoft.com/office/powerpoint/2010/main" val="2052768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Conception de machine à états: « </a:t>
            </a:r>
            <a:r>
              <a:rPr lang="fr-CA" dirty="0" err="1" smtClean="0"/>
              <a:t>Algorithmic</a:t>
            </a:r>
            <a:r>
              <a:rPr lang="fr-CA" dirty="0" smtClean="0"/>
              <a:t> State Machines »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Cette approche n’est plus vraiment utilisée depuis l’adoption des HDL.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ED8C7-DACC-411C-9320-83C03E103750}" type="slidenum">
              <a:rPr lang="fr-CA" smtClean="0"/>
              <a:pPr/>
              <a:t>11</a:t>
            </a:fld>
            <a:endParaRPr lang="fr-CA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847976"/>
            <a:ext cx="6909283" cy="1952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86800" y="1362723"/>
            <a:ext cx="1828800" cy="4912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ZoneTexte 5"/>
          <p:cNvSpPr txBox="1">
            <a:spLocks noChangeArrowheads="1"/>
          </p:cNvSpPr>
          <p:nvPr/>
        </p:nvSpPr>
        <p:spPr bwMode="auto">
          <a:xfrm>
            <a:off x="5892800" y="6443663"/>
            <a:ext cx="5892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CA" sz="800" dirty="0" smtClean="0">
                <a:latin typeface="Calibri" pitchFamily="34" charset="0"/>
              </a:rPr>
              <a:t>J.M. Hill, </a:t>
            </a:r>
            <a:r>
              <a:rPr lang="fr-CA" sz="800" dirty="0" err="1" smtClean="0">
                <a:latin typeface="Calibri" pitchFamily="34" charset="0"/>
              </a:rPr>
              <a:t>Brief</a:t>
            </a:r>
            <a:r>
              <a:rPr lang="fr-CA" sz="800" dirty="0" smtClean="0">
                <a:latin typeface="Calibri" pitchFamily="34" charset="0"/>
              </a:rPr>
              <a:t> introduction to ASM </a:t>
            </a:r>
            <a:r>
              <a:rPr lang="fr-CA" sz="800" dirty="0" err="1" smtClean="0">
                <a:latin typeface="Calibri" pitchFamily="34" charset="0"/>
              </a:rPr>
              <a:t>charts</a:t>
            </a:r>
            <a:r>
              <a:rPr lang="fr-CA" sz="800" dirty="0" smtClean="0">
                <a:latin typeface="Calibri" pitchFamily="34" charset="0"/>
              </a:rPr>
              <a:t>, </a:t>
            </a:r>
            <a:r>
              <a:rPr lang="fr-CA" sz="800" dirty="0" err="1" smtClean="0">
                <a:latin typeface="Calibri" pitchFamily="34" charset="0"/>
              </a:rPr>
              <a:t>University</a:t>
            </a:r>
            <a:r>
              <a:rPr lang="fr-CA" sz="800" dirty="0" smtClean="0">
                <a:latin typeface="Calibri" pitchFamily="34" charset="0"/>
              </a:rPr>
              <a:t> of Hartford. </a:t>
            </a:r>
            <a:r>
              <a:rPr lang="fr-CA" sz="800" dirty="0">
                <a:latin typeface="Calibri" pitchFamily="34" charset="0"/>
              </a:rPr>
              <a:t>Consulté le </a:t>
            </a:r>
            <a:r>
              <a:rPr lang="fr-CA" sz="800" dirty="0" smtClean="0">
                <a:latin typeface="Calibri" pitchFamily="34" charset="0"/>
              </a:rPr>
              <a:t>5 octobre 2009</a:t>
            </a:r>
            <a:r>
              <a:rPr lang="fr-CA" sz="800" dirty="0">
                <a:latin typeface="Calibri" pitchFamily="34" charset="0"/>
              </a:rPr>
              <a:t>, tiré de </a:t>
            </a:r>
            <a:r>
              <a:rPr lang="fr-CA" sz="800" dirty="0" smtClean="0">
                <a:latin typeface="Calibri" pitchFamily="34" charset="0"/>
                <a:hlinkClick r:id="rId4"/>
              </a:rPr>
              <a:t>http://uhaweb.hartford.edu/jmhill/suppnotes/AsmChart/index.htm</a:t>
            </a:r>
            <a:r>
              <a:rPr lang="fr-CA" sz="800" dirty="0" smtClean="0">
                <a:latin typeface="Calibri" pitchFamily="34" charset="0"/>
              </a:rPr>
              <a:t>, utilisé avec permission.</a:t>
            </a:r>
            <a:endParaRPr lang="fr-CA" sz="8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8195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Vous devriez maintenant être capable de …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sz="1800" dirty="0"/>
              <a:t>Donner le diagramme d’états correspondant à une spécification. (B3</a:t>
            </a:r>
            <a:r>
              <a:rPr lang="fr-CA" sz="1800" dirty="0" smtClean="0"/>
              <a:t>)</a:t>
            </a:r>
            <a:endParaRPr lang="fr-FR" sz="180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12</a:t>
            </a:fld>
            <a:endParaRPr lang="fr-CA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8464300"/>
              </p:ext>
            </p:extLst>
          </p:nvPr>
        </p:nvGraphicFramePr>
        <p:xfrm>
          <a:off x="6934200" y="5029200"/>
          <a:ext cx="4745264" cy="15927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4211864"/>
              </a:tblGrid>
              <a:tr h="165044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Code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Niveau (http://fr.wikipedia.org/wiki/Taxonomie_de_Bloom)</a:t>
                      </a:r>
                      <a:endParaRPr lang="fr-FR" sz="1100" dirty="0"/>
                    </a:p>
                  </a:txBody>
                  <a:tcPr/>
                </a:tc>
              </a:tr>
              <a:tr h="165044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B1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Connaissance</a:t>
                      </a:r>
                      <a:r>
                        <a:rPr lang="fr-CA" sz="1100" baseline="0" dirty="0" smtClean="0"/>
                        <a:t> - mémoriser de l’information.</a:t>
                      </a:r>
                      <a:endParaRPr lang="fr-FR" sz="1100" dirty="0"/>
                    </a:p>
                  </a:txBody>
                  <a:tcPr/>
                </a:tc>
              </a:tr>
              <a:tr h="165044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B2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Compréhension</a:t>
                      </a:r>
                      <a:r>
                        <a:rPr lang="fr-CA" sz="1100" baseline="0" dirty="0" smtClean="0"/>
                        <a:t> – interpréter l’information.</a:t>
                      </a:r>
                      <a:endParaRPr lang="fr-FR" sz="1100" dirty="0"/>
                    </a:p>
                  </a:txBody>
                  <a:tcPr/>
                </a:tc>
              </a:tr>
              <a:tr h="271836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B3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Application – confronter les connaissances à des cas pratiques</a:t>
                      </a:r>
                      <a:r>
                        <a:rPr lang="fr-CA" sz="1100" baseline="0" dirty="0" smtClean="0"/>
                        <a:t> simples.</a:t>
                      </a:r>
                      <a:endParaRPr lang="fr-FR" sz="1100" dirty="0"/>
                    </a:p>
                  </a:txBody>
                  <a:tcPr/>
                </a:tc>
              </a:tr>
              <a:tr h="271836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B4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Analyse – décomposer un problème, cas pratiques plus complexes.</a:t>
                      </a:r>
                      <a:endParaRPr lang="fr-FR" sz="1100" dirty="0"/>
                    </a:p>
                  </a:txBody>
                  <a:tcPr/>
                </a:tc>
              </a:tr>
              <a:tr h="271836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B5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Synthèse – expression personnelle, cas pratiques plus complexes.</a:t>
                      </a:r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7" name="Groupe 6"/>
          <p:cNvGrpSpPr>
            <a:grpSpLocks noChangeAspect="1"/>
          </p:cNvGrpSpPr>
          <p:nvPr/>
        </p:nvGrpSpPr>
        <p:grpSpPr>
          <a:xfrm>
            <a:off x="6172200" y="1600200"/>
            <a:ext cx="5715000" cy="2731062"/>
            <a:chOff x="1752600" y="1828800"/>
            <a:chExt cx="8610600" cy="4114800"/>
          </a:xfrm>
        </p:grpSpPr>
        <p:sp>
          <p:nvSpPr>
            <p:cNvPr id="8" name="Rectangle à coins arrondis 7"/>
            <p:cNvSpPr/>
            <p:nvPr/>
          </p:nvSpPr>
          <p:spPr>
            <a:xfrm>
              <a:off x="5105400" y="1828800"/>
              <a:ext cx="1905000" cy="1066800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A" sz="1200" dirty="0" smtClean="0"/>
                <a:t>Code VHDL</a:t>
              </a:r>
              <a:endParaRPr lang="fr-FR" sz="1200" dirty="0"/>
            </a:p>
          </p:txBody>
        </p:sp>
        <p:sp>
          <p:nvSpPr>
            <p:cNvPr id="9" name="Rectangle à coins arrondis 8"/>
            <p:cNvSpPr/>
            <p:nvPr/>
          </p:nvSpPr>
          <p:spPr>
            <a:xfrm>
              <a:off x="5105400" y="4876800"/>
              <a:ext cx="1905000" cy="1066800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A" sz="1200" dirty="0" smtClean="0"/>
                <a:t>Schéma du circuit</a:t>
              </a:r>
              <a:endParaRPr lang="fr-FR" sz="1200" dirty="0"/>
            </a:p>
          </p:txBody>
        </p:sp>
        <p:sp>
          <p:nvSpPr>
            <p:cNvPr id="10" name="Rectangle à coins arrondis 9"/>
            <p:cNvSpPr/>
            <p:nvPr/>
          </p:nvSpPr>
          <p:spPr>
            <a:xfrm>
              <a:off x="8458200" y="3352800"/>
              <a:ext cx="1905000" cy="1066800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A" sz="1200" dirty="0" smtClean="0"/>
                <a:t>Implémentation sur FPGA</a:t>
              </a:r>
              <a:endParaRPr lang="fr-FR" sz="1200" dirty="0"/>
            </a:p>
          </p:txBody>
        </p:sp>
        <p:cxnSp>
          <p:nvCxnSpPr>
            <p:cNvPr id="11" name="Connecteur droit avec flèche 10"/>
            <p:cNvCxnSpPr>
              <a:stCxn id="8" idx="3"/>
              <a:endCxn id="10" idx="1"/>
            </p:cNvCxnSpPr>
            <p:nvPr/>
          </p:nvCxnSpPr>
          <p:spPr>
            <a:xfrm>
              <a:off x="7010400" y="2362200"/>
              <a:ext cx="1447800" cy="152400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eur droit avec flèche 11"/>
            <p:cNvCxnSpPr>
              <a:stCxn id="9" idx="3"/>
              <a:endCxn id="10" idx="1"/>
            </p:cNvCxnSpPr>
            <p:nvPr/>
          </p:nvCxnSpPr>
          <p:spPr>
            <a:xfrm flipV="1">
              <a:off x="7010400" y="3886200"/>
              <a:ext cx="1447800" cy="152400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avec flèche 12"/>
            <p:cNvCxnSpPr>
              <a:stCxn id="8" idx="2"/>
              <a:endCxn id="9" idx="0"/>
            </p:cNvCxnSpPr>
            <p:nvPr/>
          </p:nvCxnSpPr>
          <p:spPr>
            <a:xfrm>
              <a:off x="6057900" y="2895600"/>
              <a:ext cx="0" cy="198120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à coins arrondis 13"/>
            <p:cNvSpPr/>
            <p:nvPr/>
          </p:nvSpPr>
          <p:spPr>
            <a:xfrm>
              <a:off x="1752600" y="1828800"/>
              <a:ext cx="1905000" cy="1066800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A" sz="1200" dirty="0" smtClean="0"/>
                <a:t>Spécification textuelle</a:t>
              </a:r>
              <a:endParaRPr lang="fr-FR" sz="1200" dirty="0"/>
            </a:p>
          </p:txBody>
        </p:sp>
        <p:sp>
          <p:nvSpPr>
            <p:cNvPr id="15" name="Rectangle à coins arrondis 14"/>
            <p:cNvSpPr/>
            <p:nvPr/>
          </p:nvSpPr>
          <p:spPr>
            <a:xfrm>
              <a:off x="3352800" y="3352800"/>
              <a:ext cx="1905000" cy="1066800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A" sz="1200" dirty="0" smtClean="0"/>
                <a:t>Diagramme d’états</a:t>
              </a:r>
            </a:p>
          </p:txBody>
        </p:sp>
        <p:cxnSp>
          <p:nvCxnSpPr>
            <p:cNvPr id="16" name="Connecteur droit avec flèche 15"/>
            <p:cNvCxnSpPr>
              <a:stCxn id="14" idx="3"/>
              <a:endCxn id="8" idx="1"/>
            </p:cNvCxnSpPr>
            <p:nvPr/>
          </p:nvCxnSpPr>
          <p:spPr>
            <a:xfrm>
              <a:off x="3657600" y="2362200"/>
              <a:ext cx="14478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avec flèche 16"/>
            <p:cNvCxnSpPr>
              <a:stCxn id="14" idx="3"/>
              <a:endCxn id="15" idx="0"/>
            </p:cNvCxnSpPr>
            <p:nvPr/>
          </p:nvCxnSpPr>
          <p:spPr>
            <a:xfrm>
              <a:off x="3657600" y="2362200"/>
              <a:ext cx="647700" cy="99060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cteur droit avec flèche 17"/>
            <p:cNvCxnSpPr>
              <a:stCxn id="15" idx="3"/>
              <a:endCxn id="8" idx="2"/>
            </p:cNvCxnSpPr>
            <p:nvPr/>
          </p:nvCxnSpPr>
          <p:spPr>
            <a:xfrm flipV="1">
              <a:off x="5257800" y="2895600"/>
              <a:ext cx="800100" cy="99060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cteur droit avec flèche 18"/>
            <p:cNvCxnSpPr>
              <a:stCxn id="9" idx="0"/>
              <a:endCxn id="15" idx="3"/>
            </p:cNvCxnSpPr>
            <p:nvPr/>
          </p:nvCxnSpPr>
          <p:spPr>
            <a:xfrm flipH="1" flipV="1">
              <a:off x="5257800" y="3886200"/>
              <a:ext cx="800100" cy="99060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7933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Sujets de ce thème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Notation pour les machine à états de Moore et de </a:t>
            </a:r>
            <a:r>
              <a:rPr lang="fr-CA" dirty="0" err="1" smtClean="0"/>
              <a:t>Mealy</a:t>
            </a:r>
            <a:r>
              <a:rPr lang="fr-CA" dirty="0" smtClean="0"/>
              <a:t>.</a:t>
            </a:r>
          </a:p>
          <a:p>
            <a:r>
              <a:rPr lang="fr-CA" dirty="0" smtClean="0"/>
              <a:t>Donner le diagramme d’une machine à états à partir d’une spécification.</a:t>
            </a:r>
          </a:p>
          <a:p>
            <a:endParaRPr lang="fr-CA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5104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Diagrammes d’états: notation pour une Machine de Moore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sz="1800" dirty="0" smtClean="0"/>
              <a:t>Chaque bulle représente un état avec un identificateur.</a:t>
            </a:r>
          </a:p>
          <a:p>
            <a:r>
              <a:rPr lang="fr-CA" sz="1800" dirty="0" smtClean="0"/>
              <a:t>L’état de départ est indiqué.</a:t>
            </a:r>
          </a:p>
          <a:p>
            <a:r>
              <a:rPr lang="fr-CA" sz="1800" dirty="0" smtClean="0"/>
              <a:t>La transition peut se faire d’un état à un autre lors d’une transition de l’horloge du système.</a:t>
            </a:r>
          </a:p>
          <a:p>
            <a:r>
              <a:rPr lang="fr-CA" sz="1800" dirty="0" smtClean="0"/>
              <a:t>Sur les transitions on indique la valeur nécessaire des entrées pour que la transition ait lieu. Un tiret indique une valeur sans importance.</a:t>
            </a:r>
          </a:p>
          <a:p>
            <a:r>
              <a:rPr lang="fr-CA" sz="1800" dirty="0" smtClean="0"/>
              <a:t>Si aucune condition de transition n’est satisfaite, la machine reste dans l’état courant.</a:t>
            </a:r>
          </a:p>
          <a:p>
            <a:r>
              <a:rPr lang="fr-CA" sz="1800" dirty="0" smtClean="0"/>
              <a:t>Dans une machine de Moore, les sorties ne dépendent que de l’état présent donc elles sont indiquées à l’intérieur des états.</a:t>
            </a:r>
          </a:p>
          <a:p>
            <a:r>
              <a:rPr lang="fr-CA" sz="1800" dirty="0" smtClean="0"/>
              <a:t>Dans l’exemple il y a une seule entrée et une seule sortie.</a:t>
            </a:r>
            <a:endParaRPr lang="fr-FR" sz="18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ED8C7-DACC-411C-9320-83C03E103750}" type="slidenum">
              <a:rPr lang="fr-CA" smtClean="0"/>
              <a:pPr/>
              <a:t>3</a:t>
            </a:fld>
            <a:endParaRPr lang="fr-CA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2244" y="2197362"/>
            <a:ext cx="5715000" cy="3365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126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Diagrammes d’états: notation pour une Machine de </a:t>
            </a:r>
            <a:r>
              <a:rPr lang="fr-CA" dirty="0" err="1" smtClean="0"/>
              <a:t>Mealy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La notation est similaire à celle de la machine de Moore.</a:t>
            </a:r>
          </a:p>
          <a:p>
            <a:r>
              <a:rPr lang="fr-CA" dirty="0" smtClean="0"/>
              <a:t>Dans une machine de </a:t>
            </a:r>
            <a:r>
              <a:rPr lang="fr-CA" dirty="0" err="1" smtClean="0"/>
              <a:t>Mealy</a:t>
            </a:r>
            <a:r>
              <a:rPr lang="fr-CA" dirty="0" smtClean="0"/>
              <a:t>, les </a:t>
            </a:r>
            <a:r>
              <a:rPr lang="fr-CA" dirty="0" smtClean="0"/>
              <a:t>sorties dépendent a la fois de l’état présent et des </a:t>
            </a:r>
            <a:r>
              <a:rPr lang="fr-CA" dirty="0" smtClean="0"/>
              <a:t>entrées, donc elles sont indiquées </a:t>
            </a:r>
            <a:r>
              <a:rPr lang="fr-CA" dirty="0" smtClean="0"/>
              <a:t>sur les transitions après une barre oblique.</a:t>
            </a:r>
          </a:p>
          <a:p>
            <a:r>
              <a:rPr lang="fr-CA" dirty="0" smtClean="0"/>
              <a:t>Dans l’exemple, il y a deux entrées et une sortie.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ED8C7-DACC-411C-9320-83C03E103750}" type="slidenum">
              <a:rPr lang="fr-CA" smtClean="0"/>
              <a:pPr/>
              <a:t>4</a:t>
            </a:fld>
            <a:endParaRPr lang="fr-CA"/>
          </a:p>
        </p:txBody>
      </p:sp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981200"/>
            <a:ext cx="5715000" cy="358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551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Conception de machine à états: principes de base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La conception d’une machine à états est un processus créatif similaire à la description d’un algorithme avec un langage de </a:t>
            </a:r>
            <a:r>
              <a:rPr lang="fr-CA" dirty="0" smtClean="0"/>
              <a:t>programmation.</a:t>
            </a:r>
          </a:p>
          <a:p>
            <a:r>
              <a:rPr lang="fr-CA" dirty="0"/>
              <a:t>Il faut souvent faire des compromis entre des contraintes qui ne peuvent toutes être satisfaites simultanément:</a:t>
            </a:r>
          </a:p>
          <a:p>
            <a:pPr lvl="1"/>
            <a:r>
              <a:rPr lang="fr-CA" dirty="0"/>
              <a:t>Coût, performance, précision, et consommation de puissance;</a:t>
            </a:r>
          </a:p>
          <a:p>
            <a:pPr lvl="1"/>
            <a:r>
              <a:rPr lang="fr-CA" dirty="0"/>
              <a:t>Lisibilité et testabilité.</a:t>
            </a:r>
          </a:p>
          <a:p>
            <a:r>
              <a:rPr lang="fr-CA" dirty="0"/>
              <a:t>Pendant le processus de conception, on réalise souvent que la spécification est incomplète, ambigüe ou mal comprise</a:t>
            </a:r>
            <a:r>
              <a:rPr lang="fr-CA" dirty="0" smtClean="0"/>
              <a:t>.</a:t>
            </a:r>
            <a:endParaRPr lang="fr-CA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CA" dirty="0" smtClean="0"/>
              <a:t>Le </a:t>
            </a:r>
            <a:r>
              <a:rPr lang="fr-CA" dirty="0"/>
              <a:t>système une fois conçu se comporte exactement tel qu’il a été décrit, mais pas nécessairement comme on voudrait qu’il se </a:t>
            </a:r>
            <a:r>
              <a:rPr lang="fr-CA" dirty="0" smtClean="0"/>
              <a:t>comporte.</a:t>
            </a:r>
            <a:endParaRPr lang="fr-CA" dirty="0"/>
          </a:p>
          <a:p>
            <a:r>
              <a:rPr lang="fr-CA" dirty="0" smtClean="0"/>
              <a:t>Utiliser </a:t>
            </a:r>
            <a:r>
              <a:rPr lang="fr-CA" dirty="0"/>
              <a:t>un processus itératif aide les </a:t>
            </a:r>
            <a:r>
              <a:rPr lang="fr-CA" dirty="0" smtClean="0"/>
              <a:t>choses.</a:t>
            </a:r>
            <a:endParaRPr lang="fr-CA" dirty="0"/>
          </a:p>
          <a:p>
            <a:r>
              <a:rPr lang="fr-CA" dirty="0" smtClean="0"/>
              <a:t>Bien </a:t>
            </a:r>
            <a:r>
              <a:rPr lang="fr-CA" dirty="0"/>
              <a:t>documenter toutes les étapes</a:t>
            </a:r>
            <a:r>
              <a:rPr lang="fr-CA" dirty="0" smtClean="0"/>
              <a:t>.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ED8C7-DACC-411C-9320-83C03E103750}" type="slidenum">
              <a:rPr lang="fr-CA" smtClean="0"/>
              <a:pPr/>
              <a:t>5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25146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Conception de machine à états: bâtir le diagramme d’états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La représentation graphique offerte par un diagramme d’états est très avantageuse. Certains outils de conception produisent automatiquement du code VHDL à partir d’un diagramme d’états.</a:t>
            </a:r>
          </a:p>
          <a:p>
            <a:r>
              <a:rPr lang="fr-CA" dirty="0" smtClean="0"/>
              <a:t>Les étapes suivants peuvent grandement aider à obtenir le diagramme d’état.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CA" dirty="0" smtClean="0"/>
              <a:t>À partir des données du problème, simuler certaines combinaisons d’entrée et de sortie pour bien comprendre la nature du problème.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CA" dirty="0" smtClean="0"/>
              <a:t>Construire un diagramme partiel menant à une sortie désirée du système.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CA" dirty="0" smtClean="0"/>
              <a:t>Ajouter au diagramme les autres chemins menant aux sorties désirées du système.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CA" dirty="0" smtClean="0"/>
              <a:t>Vérifier le diagramme pour éviter les états équivalents (deux états qui mènent aux mêmes prochains états et qui ont les mêmes sorties pour les mêmes entrées).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CA" dirty="0" smtClean="0"/>
              <a:t>Compléter le diagramme en ajoutant des transitions pour toutes les entrées possibles à partir de chaque état.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CA" dirty="0" smtClean="0"/>
              <a:t>Identifier toute condition où le circuit doit être réinitialisé à un état de départ, et annoter le diagramme avec cette information.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CA" dirty="0" smtClean="0"/>
              <a:t>Vérifier le diagramme en appliquant des combinaisons d’entrées représentatives.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ED8C7-DACC-411C-9320-83C03E103750}" type="slidenum">
              <a:rPr lang="fr-CA" smtClean="0"/>
              <a:pPr/>
              <a:t>6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91915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Exemple: reconnaître une séquence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Donner un diagramme d’états pour une machine de </a:t>
            </a:r>
            <a:r>
              <a:rPr lang="fr-CA" dirty="0" err="1" smtClean="0"/>
              <a:t>Mealy</a:t>
            </a:r>
            <a:r>
              <a:rPr lang="fr-CA" dirty="0" smtClean="0"/>
              <a:t> qui doit reconnaître la séquence « 1101 ».</a:t>
            </a:r>
          </a:p>
          <a:p>
            <a:r>
              <a:rPr lang="fr-CA" dirty="0" smtClean="0"/>
              <a:t>Le circuit a une seule entrée sur laquelle la séquence est appliquée.</a:t>
            </a:r>
          </a:p>
          <a:p>
            <a:r>
              <a:rPr lang="fr-CA" dirty="0" smtClean="0"/>
              <a:t>Il a une seule sortie: ‘0’ tant que la séquence n’est pas détectée, et ‘1’ dès que la séquence est détectée.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ED8C7-DACC-411C-9320-83C03E103750}" type="slidenum">
              <a:rPr lang="fr-CA" smtClean="0"/>
              <a:pPr/>
              <a:t>7</a:t>
            </a:fld>
            <a:endParaRPr lang="fr-CA"/>
          </a:p>
        </p:txBody>
      </p:sp>
      <p:sp>
        <p:nvSpPr>
          <p:cNvPr id="6" name="Rectangle 5"/>
          <p:cNvSpPr/>
          <p:nvPr/>
        </p:nvSpPr>
        <p:spPr>
          <a:xfrm>
            <a:off x="0" y="5473005"/>
            <a:ext cx="4419600" cy="138499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800100" lvl="1" indent="-342900">
              <a:buFont typeface="+mj-lt"/>
              <a:buAutoNum type="arabicPeriod"/>
            </a:pPr>
            <a:r>
              <a:rPr lang="fr-CA" sz="1200" dirty="0" smtClean="0">
                <a:latin typeface="+mn-lt"/>
              </a:rPr>
              <a:t>Simuler </a:t>
            </a:r>
            <a:r>
              <a:rPr lang="fr-CA" sz="1200" dirty="0">
                <a:latin typeface="+mn-lt"/>
              </a:rPr>
              <a:t>certaines combinaisons d’entrée et de </a:t>
            </a:r>
            <a:r>
              <a:rPr lang="fr-CA" sz="1200" dirty="0" smtClean="0">
                <a:latin typeface="+mn-lt"/>
              </a:rPr>
              <a:t>sortie.</a:t>
            </a:r>
            <a:endParaRPr lang="fr-CA" sz="1200" dirty="0">
              <a:latin typeface="+mn-lt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fr-CA" sz="1200" dirty="0">
                <a:latin typeface="+mn-lt"/>
              </a:rPr>
              <a:t>Construire un diagramme </a:t>
            </a:r>
            <a:r>
              <a:rPr lang="fr-CA" sz="1200" dirty="0" smtClean="0">
                <a:latin typeface="+mn-lt"/>
              </a:rPr>
              <a:t>partiel – une sortie.</a:t>
            </a:r>
            <a:endParaRPr lang="fr-CA" sz="1200" dirty="0">
              <a:latin typeface="+mn-lt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fr-CA" sz="1200" dirty="0">
                <a:latin typeface="+mn-lt"/>
              </a:rPr>
              <a:t>Ajouter </a:t>
            </a:r>
            <a:r>
              <a:rPr lang="fr-CA" sz="1200" dirty="0" smtClean="0">
                <a:latin typeface="+mn-lt"/>
              </a:rPr>
              <a:t>d’autres chemins – autres sorties.</a:t>
            </a:r>
            <a:endParaRPr lang="fr-CA" sz="1200" dirty="0">
              <a:latin typeface="+mn-lt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fr-CA" sz="1200" dirty="0" smtClean="0">
                <a:latin typeface="+mn-lt"/>
              </a:rPr>
              <a:t>Éliminer les états équivalents</a:t>
            </a:r>
            <a:endParaRPr lang="fr-CA" sz="1200" dirty="0">
              <a:latin typeface="+mn-lt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fr-CA" sz="1200" dirty="0" smtClean="0">
                <a:latin typeface="+mn-lt"/>
              </a:rPr>
              <a:t>Ajouter toutes les autres transitions.</a:t>
            </a:r>
            <a:endParaRPr lang="fr-CA" sz="1200" dirty="0">
              <a:latin typeface="+mn-lt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fr-CA" sz="1200" dirty="0" smtClean="0">
                <a:latin typeface="+mn-lt"/>
              </a:rPr>
              <a:t>Ajouter la réinitialisation.</a:t>
            </a:r>
            <a:endParaRPr lang="fr-CA" sz="1200" dirty="0">
              <a:latin typeface="+mn-lt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fr-CA" sz="1200" dirty="0" smtClean="0">
                <a:latin typeface="+mn-lt"/>
              </a:rPr>
              <a:t>Vérifier.</a:t>
            </a:r>
            <a:endParaRPr lang="fr-CA" sz="1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4631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Exemple: reconnaître une séquence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Donner un diagramme d’états pour une machine de </a:t>
            </a:r>
            <a:r>
              <a:rPr lang="fr-CA" dirty="0" err="1" smtClean="0"/>
              <a:t>Mealy</a:t>
            </a:r>
            <a:r>
              <a:rPr lang="fr-CA" dirty="0" smtClean="0"/>
              <a:t> qui doit reconnaître la séquence « 1101 ».</a:t>
            </a:r>
          </a:p>
          <a:p>
            <a:r>
              <a:rPr lang="fr-CA" dirty="0" smtClean="0"/>
              <a:t>Le circuit a une seule entrée sur laquelle la séquence est appliquée.</a:t>
            </a:r>
          </a:p>
          <a:p>
            <a:r>
              <a:rPr lang="fr-CA" dirty="0" smtClean="0"/>
              <a:t>Il a une seule sortie: ‘0’ tant que la séquence n’est pas détectée, et ‘1’ dès que la séquence est détectée.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ED8C7-DACC-411C-9320-83C03E103750}" type="slidenum">
              <a:rPr lang="fr-CA" smtClean="0"/>
              <a:pPr/>
              <a:t>8</a:t>
            </a:fld>
            <a:endParaRPr lang="fr-CA"/>
          </a:p>
        </p:txBody>
      </p:sp>
      <p:grpSp>
        <p:nvGrpSpPr>
          <p:cNvPr id="9" name="Groupe 8"/>
          <p:cNvGrpSpPr/>
          <p:nvPr/>
        </p:nvGrpSpPr>
        <p:grpSpPr>
          <a:xfrm>
            <a:off x="6248400" y="1676400"/>
            <a:ext cx="5715000" cy="3468501"/>
            <a:chOff x="2286000" y="2800350"/>
            <a:chExt cx="5715000" cy="3468501"/>
          </a:xfrm>
        </p:grpSpPr>
        <p:sp>
          <p:nvSpPr>
            <p:cNvPr id="10" name="ZoneTexte 9"/>
            <p:cNvSpPr txBox="1"/>
            <p:nvPr/>
          </p:nvSpPr>
          <p:spPr>
            <a:xfrm>
              <a:off x="3881336" y="5695950"/>
              <a:ext cx="3281464" cy="5729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1" hangingPunct="1"/>
              <a:r>
                <a:rPr lang="fr-CA" sz="1600" dirty="0" smtClean="0">
                  <a:solidFill>
                    <a:srgbClr val="00B050"/>
                  </a:solidFill>
                </a:rPr>
                <a:t>Solution 1: Machine de </a:t>
              </a:r>
              <a:r>
                <a:rPr lang="fr-CA" sz="1600" dirty="0" err="1" smtClean="0">
                  <a:solidFill>
                    <a:srgbClr val="00B050"/>
                  </a:solidFill>
                </a:rPr>
                <a:t>Mealy</a:t>
              </a:r>
              <a:endParaRPr lang="fr-CA" sz="1600" dirty="0">
                <a:solidFill>
                  <a:srgbClr val="00B050"/>
                </a:solidFill>
              </a:endParaRPr>
            </a:p>
            <a:p>
              <a:pPr eaLnBrk="1" hangingPunct="1"/>
              <a:r>
                <a:rPr lang="fr-CA" sz="1600" dirty="0" smtClean="0">
                  <a:solidFill>
                    <a:srgbClr val="00B050"/>
                  </a:solidFill>
                  <a:sym typeface="Wingdings" pitchFamily="2" charset="2"/>
                </a:rPr>
                <a:t>4 états, donc 2 bascules</a:t>
              </a:r>
            </a:p>
          </p:txBody>
        </p:sp>
        <p:pic>
          <p:nvPicPr>
            <p:cNvPr id="11" name="Picture 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286000" y="2800350"/>
              <a:ext cx="5715000" cy="2705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  <p:extLst>
      <p:ext uri="{BB962C8B-B14F-4D97-AF65-F5344CB8AC3E}">
        <p14:creationId xmlns:p14="http://schemas.microsoft.com/office/powerpoint/2010/main" val="392466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Exemple: reconnaître une séquence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Donner un diagramme d’états pour une machine de Moore qui doit reconnaître la séquence « 1101 »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ED8C7-DACC-411C-9320-83C03E103750}" type="slidenum">
              <a:rPr lang="fr-CA" smtClean="0"/>
              <a:pPr/>
              <a:t>9</a:t>
            </a:fld>
            <a:endParaRPr lang="fr-CA"/>
          </a:p>
        </p:txBody>
      </p:sp>
      <p:sp>
        <p:nvSpPr>
          <p:cNvPr id="6" name="Rectangle 5"/>
          <p:cNvSpPr/>
          <p:nvPr/>
        </p:nvSpPr>
        <p:spPr>
          <a:xfrm>
            <a:off x="0" y="5473005"/>
            <a:ext cx="4419600" cy="138499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800100" lvl="1" indent="-342900">
              <a:buFont typeface="+mj-lt"/>
              <a:buAutoNum type="arabicPeriod"/>
            </a:pPr>
            <a:r>
              <a:rPr lang="fr-CA" sz="1200" dirty="0" smtClean="0">
                <a:latin typeface="+mn-lt"/>
              </a:rPr>
              <a:t>Simuler </a:t>
            </a:r>
            <a:r>
              <a:rPr lang="fr-CA" sz="1200" dirty="0">
                <a:latin typeface="+mn-lt"/>
              </a:rPr>
              <a:t>certaines combinaisons d’entrée et de </a:t>
            </a:r>
            <a:r>
              <a:rPr lang="fr-CA" sz="1200" dirty="0" smtClean="0">
                <a:latin typeface="+mn-lt"/>
              </a:rPr>
              <a:t>sortie.</a:t>
            </a:r>
            <a:endParaRPr lang="fr-CA" sz="1200" dirty="0">
              <a:latin typeface="+mn-lt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fr-CA" sz="1200" dirty="0">
                <a:latin typeface="+mn-lt"/>
              </a:rPr>
              <a:t>Construire un diagramme </a:t>
            </a:r>
            <a:r>
              <a:rPr lang="fr-CA" sz="1200" dirty="0" smtClean="0">
                <a:latin typeface="+mn-lt"/>
              </a:rPr>
              <a:t>partiel – une sortie.</a:t>
            </a:r>
            <a:endParaRPr lang="fr-CA" sz="1200" dirty="0">
              <a:latin typeface="+mn-lt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fr-CA" sz="1200" dirty="0">
                <a:latin typeface="+mn-lt"/>
              </a:rPr>
              <a:t>Ajouter </a:t>
            </a:r>
            <a:r>
              <a:rPr lang="fr-CA" sz="1200" dirty="0" smtClean="0">
                <a:latin typeface="+mn-lt"/>
              </a:rPr>
              <a:t>d’autres chemins – autres sorties.</a:t>
            </a:r>
            <a:endParaRPr lang="fr-CA" sz="1200" dirty="0">
              <a:latin typeface="+mn-lt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fr-CA" sz="1200" dirty="0" smtClean="0">
                <a:latin typeface="+mn-lt"/>
              </a:rPr>
              <a:t>Éliminer les états équivalents</a:t>
            </a:r>
            <a:endParaRPr lang="fr-CA" sz="1200" dirty="0">
              <a:latin typeface="+mn-lt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fr-CA" sz="1200" dirty="0" smtClean="0">
                <a:latin typeface="+mn-lt"/>
              </a:rPr>
              <a:t>Ajouter toutes les autres transitions.</a:t>
            </a:r>
            <a:endParaRPr lang="fr-CA" sz="1200" dirty="0">
              <a:latin typeface="+mn-lt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fr-CA" sz="1200" dirty="0" smtClean="0">
                <a:latin typeface="+mn-lt"/>
              </a:rPr>
              <a:t>Ajouter la réinitialisation.</a:t>
            </a:r>
            <a:endParaRPr lang="fr-CA" sz="1200" dirty="0">
              <a:latin typeface="+mn-lt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fr-CA" sz="1200" dirty="0" smtClean="0">
                <a:latin typeface="+mn-lt"/>
              </a:rPr>
              <a:t>Vérifier.</a:t>
            </a:r>
            <a:endParaRPr lang="fr-CA" sz="1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2971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Cour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1Introduction</Template>
  <TotalTime>1444</TotalTime>
  <Words>858</Words>
  <Application>Microsoft Office PowerPoint</Application>
  <PresentationFormat>Grand écran</PresentationFormat>
  <Paragraphs>99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6" baseType="lpstr">
      <vt:lpstr>Arial</vt:lpstr>
      <vt:lpstr>Calibri</vt:lpstr>
      <vt:lpstr>Wingdings</vt:lpstr>
      <vt:lpstr>presentationCours</vt:lpstr>
      <vt:lpstr>Modélisation de machines à états</vt:lpstr>
      <vt:lpstr>Sujets de ce thème</vt:lpstr>
      <vt:lpstr>Diagrammes d’états: notation pour une Machine de Moore</vt:lpstr>
      <vt:lpstr>Diagrammes d’états: notation pour une Machine de Mealy</vt:lpstr>
      <vt:lpstr>Conception de machine à états: principes de base</vt:lpstr>
      <vt:lpstr>Conception de machine à états: bâtir le diagramme d’états</vt:lpstr>
      <vt:lpstr>Exemple: reconnaître une séquence</vt:lpstr>
      <vt:lpstr>Exemple: reconnaître une séquence</vt:lpstr>
      <vt:lpstr>Exemple: reconnaître une séquence</vt:lpstr>
      <vt:lpstr>Exemple: reconnaître une séquence</vt:lpstr>
      <vt:lpstr>Conception de machine à états: « Algorithmic State Machines »</vt:lpstr>
      <vt:lpstr>Vous devriez maintenant être capable de …</vt:lpstr>
    </vt:vector>
  </TitlesOfParts>
  <Company>POLYMTL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Pierre Langlois</dc:creator>
  <cp:lastModifiedBy>Pierre Langlois</cp:lastModifiedBy>
  <cp:revision>282</cp:revision>
  <dcterms:created xsi:type="dcterms:W3CDTF">2009-09-03T13:30:34Z</dcterms:created>
  <dcterms:modified xsi:type="dcterms:W3CDTF">2014-09-09T13:42:34Z</dcterms:modified>
</cp:coreProperties>
</file>