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2" r:id="rId3"/>
    <p:sldId id="307" r:id="rId4"/>
    <p:sldId id="333" r:id="rId5"/>
    <p:sldId id="343" r:id="rId6"/>
    <p:sldId id="351" r:id="rId7"/>
    <p:sldId id="352" r:id="rId8"/>
    <p:sldId id="353" r:id="rId9"/>
    <p:sldId id="354" r:id="rId10"/>
    <p:sldId id="348" r:id="rId11"/>
    <p:sldId id="349" r:id="rId12"/>
    <p:sldId id="350" r:id="rId13"/>
    <p:sldId id="347" r:id="rId14"/>
    <p:sldId id="355" r:id="rId15"/>
    <p:sldId id="303" r:id="rId16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5" d="100"/>
          <a:sy n="105" d="100"/>
        </p:scale>
        <p:origin x="-128" y="-120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1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2014-09-09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2014-09-09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Synthèse d’un circuit séquentiel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Rappel: architecture d’un FPGA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 FPGA est composé à la base de :</a:t>
            </a:r>
          </a:p>
          <a:p>
            <a:pPr lvl="1"/>
            <a:r>
              <a:rPr lang="fr-CA" dirty="0"/>
              <a:t>un réseau de blocs de logique programmable (Configurable </a:t>
            </a:r>
            <a:r>
              <a:rPr lang="fr-CA" dirty="0" err="1"/>
              <a:t>Logic</a:t>
            </a:r>
            <a:r>
              <a:rPr lang="fr-CA" dirty="0"/>
              <a:t> Block </a:t>
            </a:r>
            <a:r>
              <a:rPr lang="en-US" dirty="0">
                <a:sym typeface="Symbol"/>
              </a:rPr>
              <a:t></a:t>
            </a:r>
            <a:r>
              <a:rPr lang="fr-CA" dirty="0"/>
              <a:t> CLB);</a:t>
            </a:r>
          </a:p>
          <a:p>
            <a:pPr lvl="1"/>
            <a:r>
              <a:rPr lang="fr-CA" dirty="0"/>
              <a:t>un réseau d’interconnexions programmables entre les blocs; et,</a:t>
            </a:r>
          </a:p>
          <a:p>
            <a:pPr lvl="1"/>
            <a:r>
              <a:rPr lang="fr-CA" dirty="0"/>
              <a:t>des blocs d’entrée et de sortie avec le monde extérieur (Input/Output Block – IOB).</a:t>
            </a:r>
          </a:p>
          <a:p>
            <a:r>
              <a:rPr lang="fr-CA" dirty="0"/>
              <a:t>Dans la figure, on a:</a:t>
            </a:r>
          </a:p>
          <a:p>
            <a:pPr lvl="1"/>
            <a:r>
              <a:rPr lang="fr-CA" dirty="0" smtClean="0"/>
              <a:t>12 </a:t>
            </a:r>
            <a:r>
              <a:rPr lang="fr-CA" dirty="0" err="1"/>
              <a:t>IOBs</a:t>
            </a:r>
            <a:r>
              <a:rPr lang="fr-CA" dirty="0"/>
              <a:t>, 3 × 5 </a:t>
            </a:r>
            <a:r>
              <a:rPr lang="fr-CA" dirty="0" err="1" smtClean="0"/>
              <a:t>CLBs</a:t>
            </a:r>
            <a:endParaRPr lang="fr-CA" dirty="0" smtClean="0"/>
          </a:p>
          <a:p>
            <a:r>
              <a:rPr lang="fr-CA" dirty="0" smtClean="0"/>
              <a:t>Le FPGA XC5VLX50TFFG1136C a plutôt:</a:t>
            </a:r>
            <a:endParaRPr lang="fr-CA" dirty="0"/>
          </a:p>
          <a:p>
            <a:pPr lvl="1"/>
            <a:r>
              <a:rPr lang="fr-CA" dirty="0"/>
              <a:t>480 </a:t>
            </a:r>
            <a:r>
              <a:rPr lang="fr-CA" dirty="0" err="1"/>
              <a:t>IOBs</a:t>
            </a:r>
            <a:r>
              <a:rPr lang="fr-CA" dirty="0"/>
              <a:t>, 120 × 30 </a:t>
            </a:r>
            <a:r>
              <a:rPr lang="fr-CA" dirty="0" err="1"/>
              <a:t>CLBs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pic>
        <p:nvPicPr>
          <p:cNvPr id="5" name="Image 4" descr="fpgatout.w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5815" y="1600200"/>
            <a:ext cx="6004585" cy="465613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9431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Une tranche comprend:</a:t>
            </a:r>
          </a:p>
          <a:p>
            <a:pPr lvl="1"/>
            <a:r>
              <a:rPr lang="fr-CA" dirty="0" smtClean="0"/>
              <a:t>Quatre </a:t>
            </a:r>
            <a:r>
              <a:rPr lang="fr-CA" dirty="0"/>
              <a:t>tables de correspondance (Look-up Table – LUT</a:t>
            </a:r>
            <a:r>
              <a:rPr lang="fr-CA" dirty="0" smtClean="0"/>
              <a:t>) à </a:t>
            </a:r>
            <a:r>
              <a:rPr lang="fr-CA" dirty="0"/>
              <a:t>6 </a:t>
            </a:r>
            <a:r>
              <a:rPr lang="fr-CA" dirty="0" smtClean="0"/>
              <a:t>entrées, pouvant être programmées comme:</a:t>
            </a:r>
          </a:p>
          <a:p>
            <a:pPr lvl="2"/>
            <a:r>
              <a:rPr lang="fr-CA" dirty="0" smtClean="0"/>
              <a:t>fonction logique</a:t>
            </a:r>
          </a:p>
          <a:p>
            <a:pPr lvl="2"/>
            <a:r>
              <a:rPr lang="fr-CA" dirty="0" smtClean="0"/>
              <a:t>mémoire </a:t>
            </a:r>
            <a:r>
              <a:rPr lang="fr-CA" dirty="0"/>
              <a:t>ROM</a:t>
            </a:r>
          </a:p>
          <a:p>
            <a:pPr lvl="1"/>
            <a:r>
              <a:rPr lang="fr-CA" dirty="0" smtClean="0"/>
              <a:t>Quatre </a:t>
            </a:r>
            <a:r>
              <a:rPr lang="fr-CA" dirty="0"/>
              <a:t>éléments à </a:t>
            </a:r>
            <a:r>
              <a:rPr lang="fr-CA" dirty="0" smtClean="0"/>
              <a:t>mémoire: bascule </a:t>
            </a:r>
            <a:r>
              <a:rPr lang="fr-CA" dirty="0"/>
              <a:t>ou loquet.</a:t>
            </a:r>
          </a:p>
          <a:p>
            <a:pPr lvl="1"/>
            <a:r>
              <a:rPr lang="fr-CA" dirty="0" smtClean="0"/>
              <a:t>Des </a:t>
            </a:r>
            <a:r>
              <a:rPr lang="fr-CA" dirty="0"/>
              <a:t>multiplexeurs pour router les signaux.</a:t>
            </a:r>
          </a:p>
          <a:p>
            <a:pPr lvl="1"/>
            <a:r>
              <a:rPr lang="fr-CA" dirty="0" smtClean="0"/>
              <a:t>Des portes </a:t>
            </a:r>
            <a:r>
              <a:rPr lang="fr-CA" dirty="0"/>
              <a:t>logiques pour l’addition rapide</a:t>
            </a:r>
            <a:r>
              <a:rPr lang="fr-CA" dirty="0" smtClean="0"/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Rappel: tranche d’un FPGA </a:t>
            </a:r>
            <a:r>
              <a:rPr lang="fr-CA" dirty="0" err="1" smtClean="0"/>
              <a:t>Virtex</a:t>
            </a:r>
            <a:r>
              <a:rPr lang="fr-CA" dirty="0" smtClean="0"/>
              <a:t> 5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7315201" y="6589913"/>
            <a:ext cx="289559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/>
              <a:t>Xilinx</a:t>
            </a:r>
            <a:r>
              <a:rPr lang="fr-CA" sz="700" dirty="0"/>
              <a:t> </a:t>
            </a:r>
            <a:r>
              <a:rPr lang="fr-CA" sz="700" dirty="0" err="1"/>
              <a:t>inc.</a:t>
            </a:r>
            <a:r>
              <a:rPr lang="fr-CA" sz="700" dirty="0"/>
              <a:t>, Virtex-5 FPGA User Guide (ug190 v. 5.4), </a:t>
            </a:r>
            <a:r>
              <a:rPr lang="en-US" sz="700" dirty="0"/>
              <a:t>March 2012</a:t>
            </a:r>
            <a:endParaRPr lang="fr-CA" sz="7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897880" y="316911"/>
            <a:ext cx="6217920" cy="623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769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Modèle simplifié d’une tranche (</a:t>
            </a:r>
            <a:r>
              <a:rPr lang="en-US" dirty="0" smtClean="0"/>
              <a:t>~</a:t>
            </a:r>
            <a:r>
              <a:rPr lang="fr-CA" dirty="0" smtClean="0"/>
              <a:t> une tranche du </a:t>
            </a:r>
            <a:r>
              <a:rPr lang="fr-CA" dirty="0" err="1" smtClean="0"/>
              <a:t>Virtex</a:t>
            </a:r>
            <a:r>
              <a:rPr lang="fr-CA" dirty="0" smtClean="0"/>
              <a:t> 2 Pro)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Deux tables de correspondance à 4 </a:t>
            </a:r>
            <a:r>
              <a:rPr lang="fr-CA" dirty="0" smtClean="0"/>
              <a:t>entrées:</a:t>
            </a:r>
          </a:p>
          <a:p>
            <a:pPr lvl="1"/>
            <a:r>
              <a:rPr lang="fr-CA" dirty="0" smtClean="0"/>
              <a:t>fonction logique</a:t>
            </a:r>
          </a:p>
          <a:p>
            <a:pPr lvl="1"/>
            <a:r>
              <a:rPr lang="fr-CA" dirty="0" smtClean="0"/>
              <a:t>mémoire RAM</a:t>
            </a:r>
          </a:p>
          <a:p>
            <a:pPr lvl="1"/>
            <a:r>
              <a:rPr lang="fr-CA" dirty="0" smtClean="0"/>
              <a:t>mémoire ROM</a:t>
            </a:r>
          </a:p>
          <a:p>
            <a:pPr lvl="1"/>
            <a:r>
              <a:rPr lang="fr-CA" dirty="0" smtClean="0"/>
              <a:t>décalage</a:t>
            </a:r>
            <a:endParaRPr lang="fr-CA" dirty="0"/>
          </a:p>
          <a:p>
            <a:r>
              <a:rPr lang="fr-CA" dirty="0" smtClean="0"/>
              <a:t>Deux </a:t>
            </a:r>
            <a:r>
              <a:rPr lang="fr-CA" dirty="0"/>
              <a:t>éléments à mémoire, bascule ou loquet.</a:t>
            </a:r>
          </a:p>
          <a:p>
            <a:r>
              <a:rPr lang="fr-CA" dirty="0" smtClean="0"/>
              <a:t>Des </a:t>
            </a:r>
            <a:r>
              <a:rPr lang="fr-CA" dirty="0"/>
              <a:t>multiplexeurs pour router les signaux.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pic>
        <p:nvPicPr>
          <p:cNvPr id="5" name="Image 4" descr="fpgaclb.w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0" y="1498943"/>
            <a:ext cx="5715000" cy="474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62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55518"/>
            <a:ext cx="11145751" cy="41452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</a:t>
            </a:r>
            <a:r>
              <a:rPr lang="fr-CA" dirty="0" smtClean="0"/>
              <a:t>Implémenter le circuit suivant sur un FPGA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13</a:t>
            </a:fld>
            <a:endParaRPr lang="fr-CA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218" y="128397"/>
            <a:ext cx="3318782" cy="19290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23640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Trois bonnes pratiques à respecter avec les FPGA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dirty="0" smtClean="0"/>
              <a:t>Utiliser </a:t>
            </a:r>
            <a:r>
              <a:rPr lang="fr-CA" dirty="0"/>
              <a:t>des </a:t>
            </a:r>
            <a:r>
              <a:rPr lang="fr-CA" dirty="0" smtClean="0"/>
              <a:t>bascules, éviter les loquets.</a:t>
            </a:r>
            <a:endParaRPr lang="fr-CA" dirty="0" smtClean="0"/>
          </a:p>
          <a:p>
            <a:pPr lvl="1"/>
            <a:r>
              <a:rPr lang="fr-CA" dirty="0" smtClean="0"/>
              <a:t>Les </a:t>
            </a:r>
            <a:r>
              <a:rPr lang="fr-CA" dirty="0"/>
              <a:t>éléments à mémoire </a:t>
            </a:r>
            <a:r>
              <a:rPr lang="fr-CA" dirty="0" smtClean="0"/>
              <a:t>d’un FPGA peuvent implémenter une bascule </a:t>
            </a:r>
            <a:r>
              <a:rPr lang="fr-CA" dirty="0"/>
              <a:t>ou </a:t>
            </a:r>
            <a:r>
              <a:rPr lang="fr-CA" dirty="0" smtClean="0"/>
              <a:t>un </a:t>
            </a:r>
            <a:r>
              <a:rPr lang="fr-CA" dirty="0" smtClean="0"/>
              <a:t>loquet: il n’y a pas de différence de co</a:t>
            </a:r>
            <a:r>
              <a:rPr lang="fr-CA" dirty="0" smtClean="0"/>
              <a:t>ût.</a:t>
            </a:r>
            <a:endParaRPr lang="fr-CA" dirty="0"/>
          </a:p>
          <a:p>
            <a:pPr lvl="1"/>
            <a:r>
              <a:rPr lang="fr-CA" dirty="0" smtClean="0"/>
              <a:t>Le désavantage du loquet est son mode transparent.</a:t>
            </a:r>
            <a:endParaRPr lang="fr-CA" dirty="0" smtClean="0"/>
          </a:p>
          <a:p>
            <a:pPr lvl="1"/>
            <a:r>
              <a:rPr lang="fr-CA" dirty="0"/>
              <a:t>Pour le reste du cours, nous allons utiliser exclusivement des bascules</a:t>
            </a:r>
            <a:r>
              <a:rPr lang="fr-CA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Le signal d’horloge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fr-CA" dirty="0" smtClean="0"/>
              <a:t> est spécial:</a:t>
            </a:r>
          </a:p>
          <a:p>
            <a:pPr lvl="1"/>
            <a:r>
              <a:rPr lang="fr-CA" dirty="0" smtClean="0"/>
              <a:t>En principe, on mène toutes les bascules avec le même signal d’horloge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fr-CA" dirty="0" smtClean="0"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fr-CA" dirty="0" smtClean="0"/>
              <a:t>On ne fait pas d’opérations logiques sur le signal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fr-CA" dirty="0" smtClean="0"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fr-CA" dirty="0"/>
              <a:t>Le signal de réinitialisation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fr-CA" dirty="0"/>
              <a:t> est spécial:</a:t>
            </a:r>
          </a:p>
          <a:p>
            <a:pPr lvl="1"/>
            <a:r>
              <a:rPr lang="fr-CA" dirty="0"/>
              <a:t>Les circuits séquentiels doivent pouvoir être placés dans un état de départ connu.</a:t>
            </a:r>
          </a:p>
          <a:p>
            <a:pPr lvl="1"/>
            <a:r>
              <a:rPr lang="fr-CA" dirty="0"/>
              <a:t>En principe, on mène toutes les bascules avec le même signal de réinitialisation.</a:t>
            </a:r>
          </a:p>
          <a:p>
            <a:pPr lvl="1"/>
            <a:r>
              <a:rPr lang="fr-CA" dirty="0"/>
              <a:t>Certaines bascules peuvent être initialisées à ‘0’, d’autres à ‘1’.</a:t>
            </a:r>
          </a:p>
          <a:p>
            <a:pPr lvl="1"/>
            <a:r>
              <a:rPr lang="fr-CA" dirty="0"/>
              <a:t>On ne fait pas d’opérations logiques sur le signal de réinitialisation</a:t>
            </a:r>
            <a:r>
              <a:rPr lang="fr-CA" dirty="0" smtClean="0">
                <a:cs typeface="Courier New" panose="02070309020205020404" pitchFamily="49" charset="0"/>
              </a:rPr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14</a:t>
            </a:fld>
            <a:endParaRPr lang="fr-CA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705600" y="4992469"/>
            <a:ext cx="528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  <a:latin typeface="Calibri" pitchFamily="34" charset="0"/>
              </a:rPr>
              <a:t>On ne fait pas d’opérations logiques sur les signaux d’horloge et de réinitialisation!</a:t>
            </a:r>
            <a:endParaRPr lang="fr-CA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1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Expliquer comment on peut effectuer la synthèse d’un module séquentiel décrit en VHDL. (B2)</a:t>
            </a:r>
            <a:endParaRPr lang="fr-FR" sz="1800" dirty="0"/>
          </a:p>
          <a:p>
            <a:r>
              <a:rPr lang="fr-CA" sz="1800" dirty="0"/>
              <a:t>Donner le schéma correspondant au code VHDL d’un circuit séquentiel. (B3)</a:t>
            </a:r>
            <a:endParaRPr lang="fr-FR" sz="1800" dirty="0"/>
          </a:p>
          <a:p>
            <a:r>
              <a:rPr lang="fr-CA" sz="1800" dirty="0"/>
              <a:t>Effectuer la synthèse  d’un module séquentiel décrit en VHDL et montrer son implémentation sur FPGA. (B3)</a:t>
            </a:r>
            <a:endParaRPr lang="fr-FR" sz="1800" dirty="0"/>
          </a:p>
          <a:p>
            <a:r>
              <a:rPr lang="fr-CA" sz="1800" dirty="0"/>
              <a:t>Expliquer et appliquer les bonnes pratiques de la modélisation de circuits séquentiels pour FPGA. (B2, 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e 19"/>
          <p:cNvGrpSpPr>
            <a:grpSpLocks noChangeAspect="1"/>
          </p:cNvGrpSpPr>
          <p:nvPr/>
        </p:nvGrpSpPr>
        <p:grpSpPr>
          <a:xfrm>
            <a:off x="6172200" y="1600200"/>
            <a:ext cx="5715000" cy="2731062"/>
            <a:chOff x="1752600" y="1828800"/>
            <a:chExt cx="8610600" cy="4114800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5105400" y="1828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Code VHDL</a:t>
              </a:r>
              <a:endParaRPr lang="fr-FR" sz="1200" dirty="0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5105400" y="4876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Schéma du circuit</a:t>
              </a:r>
              <a:endParaRPr lang="fr-FR" sz="1200" dirty="0"/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8458200" y="3352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Implémentation sur FPGA</a:t>
              </a:r>
              <a:endParaRPr lang="fr-FR" sz="1200" dirty="0"/>
            </a:p>
          </p:txBody>
        </p:sp>
        <p:cxnSp>
          <p:nvCxnSpPr>
            <p:cNvPr id="24" name="Connecteur droit avec flèche 23"/>
            <p:cNvCxnSpPr>
              <a:stCxn id="21" idx="3"/>
              <a:endCxn id="23" idx="1"/>
            </p:cNvCxnSpPr>
            <p:nvPr/>
          </p:nvCxnSpPr>
          <p:spPr>
            <a:xfrm>
              <a:off x="7010400" y="2362200"/>
              <a:ext cx="1447800" cy="1524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>
              <a:stCxn id="22" idx="3"/>
              <a:endCxn id="23" idx="1"/>
            </p:cNvCxnSpPr>
            <p:nvPr/>
          </p:nvCxnSpPr>
          <p:spPr>
            <a:xfrm flipV="1">
              <a:off x="7010400" y="3886200"/>
              <a:ext cx="1447800" cy="1524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>
              <a:stCxn id="21" idx="2"/>
              <a:endCxn id="22" idx="0"/>
            </p:cNvCxnSpPr>
            <p:nvPr/>
          </p:nvCxnSpPr>
          <p:spPr>
            <a:xfrm>
              <a:off x="6057900" y="2895600"/>
              <a:ext cx="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à coins arrondis 26"/>
            <p:cNvSpPr/>
            <p:nvPr/>
          </p:nvSpPr>
          <p:spPr>
            <a:xfrm>
              <a:off x="1752600" y="1828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Spécification textuelle</a:t>
              </a:r>
              <a:endParaRPr lang="fr-FR" sz="1200" dirty="0"/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3352800" y="3352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Diagramme d’états</a:t>
              </a:r>
            </a:p>
          </p:txBody>
        </p:sp>
        <p:cxnSp>
          <p:nvCxnSpPr>
            <p:cNvPr id="29" name="Connecteur droit avec flèche 28"/>
            <p:cNvCxnSpPr>
              <a:stCxn id="27" idx="3"/>
              <a:endCxn id="21" idx="1"/>
            </p:cNvCxnSpPr>
            <p:nvPr/>
          </p:nvCxnSpPr>
          <p:spPr>
            <a:xfrm>
              <a:off x="3657600" y="2362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>
              <a:stCxn id="27" idx="3"/>
              <a:endCxn id="28" idx="0"/>
            </p:cNvCxnSpPr>
            <p:nvPr/>
          </p:nvCxnSpPr>
          <p:spPr>
            <a:xfrm>
              <a:off x="3657600" y="2362200"/>
              <a:ext cx="6477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>
              <a:stCxn id="28" idx="3"/>
              <a:endCxn id="21" idx="2"/>
            </p:cNvCxnSpPr>
            <p:nvPr/>
          </p:nvCxnSpPr>
          <p:spPr>
            <a:xfrm flipV="1">
              <a:off x="5257800" y="2895600"/>
              <a:ext cx="8001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>
              <a:stCxn id="22" idx="0"/>
              <a:endCxn id="28" idx="3"/>
            </p:cNvCxnSpPr>
            <p:nvPr/>
          </p:nvCxnSpPr>
          <p:spPr>
            <a:xfrm flipH="1" flipV="1">
              <a:off x="5257800" y="3886200"/>
              <a:ext cx="8001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Reconnaître des bascules et des loquets</a:t>
            </a:r>
            <a:r>
              <a:rPr lang="fr-CA" dirty="0"/>
              <a:t> </a:t>
            </a:r>
            <a:r>
              <a:rPr lang="fr-CA" dirty="0" smtClean="0"/>
              <a:t>dans du code VHDL.</a:t>
            </a:r>
          </a:p>
          <a:p>
            <a:r>
              <a:rPr lang="fr-CA" dirty="0"/>
              <a:t>Étapes de synthèse.</a:t>
            </a:r>
          </a:p>
          <a:p>
            <a:r>
              <a:rPr lang="fr-CA" dirty="0" smtClean="0"/>
              <a:t>Schéma correspondant au code VHDL.</a:t>
            </a:r>
          </a:p>
          <a:p>
            <a:r>
              <a:rPr lang="fr-CA" dirty="0" smtClean="0"/>
              <a:t>Implémenter un circuit séquentiel sur un FPGA.</a:t>
            </a:r>
          </a:p>
          <a:p>
            <a:r>
              <a:rPr lang="fr-CA" dirty="0" smtClean="0"/>
              <a:t>Bonnes pratiques de modélisation de circuits séquentiels pour FPGA.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0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4068" y="2236787"/>
            <a:ext cx="5914732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La synthèse d’un modèle VHDL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La synthèse du code VHDL est effectuée par un synthétiseur.</a:t>
            </a:r>
          </a:p>
          <a:p>
            <a:r>
              <a:rPr lang="fr-CA" dirty="0"/>
              <a:t>Le processus de synthèse peut être décomposé et effectué en plusieurs passes. Ce processus est très complexe sauf pour les circuits les plus simples.</a:t>
            </a:r>
          </a:p>
          <a:p>
            <a:r>
              <a:rPr lang="fr-CA" dirty="0"/>
              <a:t>Le produit du synthétiseur est communément appelé «liste des interconnexions» (</a:t>
            </a:r>
            <a:r>
              <a:rPr lang="fr-CA" i="1" dirty="0" err="1" smtClean="0"/>
              <a:t>netlist</a:t>
            </a:r>
            <a:r>
              <a:rPr lang="fr-CA" dirty="0" smtClean="0"/>
              <a:t>), qui inclut:</a:t>
            </a:r>
          </a:p>
          <a:p>
            <a:pPr lvl="1"/>
            <a:r>
              <a:rPr lang="fr-CA" dirty="0" smtClean="0"/>
              <a:t>la liste des composantes </a:t>
            </a:r>
            <a:r>
              <a:rPr lang="fr-CA" dirty="0"/>
              <a:t>de base </a:t>
            </a:r>
            <a:r>
              <a:rPr lang="fr-CA" dirty="0" smtClean="0"/>
              <a:t>utilisées; et,</a:t>
            </a:r>
          </a:p>
          <a:p>
            <a:pPr lvl="1"/>
            <a:r>
              <a:rPr lang="fr-CA" dirty="0" smtClean="0"/>
              <a:t>les </a:t>
            </a:r>
            <a:r>
              <a:rPr lang="fr-CA" dirty="0"/>
              <a:t>liens qui les relient.</a:t>
            </a:r>
          </a:p>
          <a:p>
            <a:r>
              <a:rPr lang="fr-CA" dirty="0"/>
              <a:t>Après le processus de synthèse, il est possible d’obtenir un estimé de la performance et des </a:t>
            </a:r>
            <a:r>
              <a:rPr lang="fr-CA" dirty="0" smtClean="0"/>
              <a:t>ressources utilisées par le circuit.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91DC27-B3C2-49DE-BF1E-1DD7BC0F49A5}" type="slidenum">
              <a:rPr lang="fr-CA"/>
              <a:pPr>
                <a:defRPr/>
              </a:pPr>
              <a:t>3</a:t>
            </a:fld>
            <a:endParaRPr lang="fr-CA"/>
          </a:p>
        </p:txBody>
      </p:sp>
      <p:sp>
        <p:nvSpPr>
          <p:cNvPr id="3" name="Rectangle 2"/>
          <p:cNvSpPr/>
          <p:nvPr/>
        </p:nvSpPr>
        <p:spPr>
          <a:xfrm>
            <a:off x="8229600" y="3352800"/>
            <a:ext cx="6858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607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Reconnaître les loquets et bascules - rappel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et les loquets sont reconnus par des patrons de code spécifiques.</a:t>
            </a:r>
          </a:p>
          <a:p>
            <a:r>
              <a:rPr lang="fr-CA" dirty="0" smtClean="0"/>
              <a:t>Un loquet est reconnu par un énoncé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fr-CA" dirty="0"/>
              <a:t> </a:t>
            </a:r>
            <a:r>
              <a:rPr lang="fr-CA" dirty="0" smtClean="0"/>
              <a:t>où toutes les conditions ne sont pas couvertes.</a:t>
            </a:r>
          </a:p>
          <a:p>
            <a:r>
              <a:rPr lang="fr-CA" dirty="0" smtClean="0"/>
              <a:t>Une bascule est reconnue par l’assignation d’un signal ou d’une variable à l’intérieur d’un processus, à l’intérieur d’une condition de transition sur un signal d’horloge.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1A04AC-5B2B-4FA4-B27C-321B8166E1A5}" type="slidenum">
              <a:rPr lang="fr-CA"/>
              <a:pPr>
                <a:defRPr/>
              </a:pPr>
              <a:t>4</a:t>
            </a:fld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7543800" y="1676400"/>
            <a:ext cx="3657600" cy="1107996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process(G, D)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(G = '1') 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Q &lt;= D;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end process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543800" y="3124200"/>
            <a:ext cx="3657600" cy="1107996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process(CLK)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(CLK = '1' and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CLK'event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) then 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Q &lt;= D;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if;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end process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885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Étapes de la </a:t>
            </a:r>
            <a:r>
              <a:rPr lang="fr-CA" dirty="0"/>
              <a:t>synthèse d’un modèle </a:t>
            </a:r>
            <a:r>
              <a:rPr lang="fr-CA" dirty="0" smtClean="0"/>
              <a:t>séquentiel décrit en VHDL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sz="1800" dirty="0" smtClean="0"/>
              <a:t>Identifier les entrées et sorties du circuit.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 smtClean="0"/>
              <a:t>Identifier les éléments à mémoire.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 smtClean="0"/>
              <a:t>Pour chaque élément à mémoire, trouver l’équation booléenne de son entrée. Réduire l’équation si nécessaire. Identifier les entrées spéciales: horloge et initialisation.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 smtClean="0"/>
              <a:t>Pour chaque sortie, trouver l’équation booléenne ou la table de vérité correspondante. Réduire l’équation si nécessaire.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 smtClean="0"/>
              <a:t>Si la cible est un FPGA, découper les équations selon la taille des tables de correspondance disponibles.</a:t>
            </a:r>
            <a:endParaRPr lang="fr-CA" sz="1800" dirty="0"/>
          </a:p>
          <a:p>
            <a:pPr marL="457200" indent="-457200">
              <a:buFont typeface="+mj-lt"/>
              <a:buAutoNum type="arabicPeriod"/>
            </a:pPr>
            <a:r>
              <a:rPr lang="fr-CA" sz="1800" dirty="0" smtClean="0"/>
              <a:t>Implémentation: choisir des ressources spécifiques sur la puce pour les ports et les fonctions logiques.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1A04AC-5B2B-4FA4-B27C-321B8166E1A5}" type="slidenum">
              <a:rPr lang="fr-CA"/>
              <a:pPr>
                <a:defRPr/>
              </a:pPr>
              <a:t>5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6477000" y="1560016"/>
            <a:ext cx="5003800" cy="500136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reset, CLK, X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arch1 of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A, B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STD_LOGIC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 smtClean="0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(CLK, reset)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if (reset = '0')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A &lt;= '0';	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B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(CLK))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A &lt;= A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xor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B &lt;= x or not(B);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z &lt;= not(A or 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arch1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8259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</a:t>
            </a:r>
            <a:r>
              <a:rPr lang="fr-CA" dirty="0"/>
              <a:t>donner le </a:t>
            </a:r>
            <a:r>
              <a:rPr lang="fr-CA" dirty="0" smtClean="0"/>
              <a:t>schéma correspondant </a:t>
            </a:r>
            <a:r>
              <a:rPr lang="fr-CA" dirty="0"/>
              <a:t>à </a:t>
            </a:r>
            <a:r>
              <a:rPr lang="fr-CA" dirty="0" smtClean="0"/>
              <a:t>ce </a:t>
            </a:r>
            <a:r>
              <a:rPr lang="fr-CA" dirty="0" smtClean="0"/>
              <a:t>module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6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09600" y="1560016"/>
            <a:ext cx="5003800" cy="364715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cctsequentielex4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reset 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A, B, C: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U, V, W, X, Y, 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cctsequentielex4;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arch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of cctsequentielex4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U &lt;= B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xor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(A, B)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V &lt;= A and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77000" y="1560016"/>
            <a:ext cx="5003800" cy="3985706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process(CLK, reset)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    if (reset = '0')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W &lt;= '0';	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X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   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(CLK))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W &lt;= A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xor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X &lt;= not(B);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    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end process;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process(A, C)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(A = '0')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Y &lt;= C nor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Z &lt;= not(B);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Z &lt;= B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nand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end process;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arch;	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254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</a:t>
            </a:r>
            <a:r>
              <a:rPr lang="fr-CA" dirty="0"/>
              <a:t>donner le </a:t>
            </a:r>
            <a:r>
              <a:rPr lang="fr-CA" dirty="0" smtClean="0"/>
              <a:t>schéma </a:t>
            </a:r>
            <a:r>
              <a:rPr lang="fr-CA" dirty="0"/>
              <a:t>correspondant à ce </a:t>
            </a:r>
            <a:r>
              <a:rPr lang="fr-CA" dirty="0" smtClean="0"/>
              <a:t>module (1)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7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09600" y="1560016"/>
            <a:ext cx="5003800" cy="4154984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cctsequentielex4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reset 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A, B, C: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U, V, W, X, Y, 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cctsequentielex4;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arch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of cctsequentielex4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U &lt;= B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xor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(A, B)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V &lt;= A and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...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arch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	 </a:t>
            </a:r>
          </a:p>
        </p:txBody>
      </p:sp>
    </p:spTree>
    <p:extLst>
      <p:ext uri="{BB962C8B-B14F-4D97-AF65-F5344CB8AC3E}">
        <p14:creationId xmlns:p14="http://schemas.microsoft.com/office/powerpoint/2010/main" val="307696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</a:t>
            </a:r>
            <a:r>
              <a:rPr lang="fr-CA" dirty="0" smtClean="0"/>
              <a:t>donner le schéma correspondant à ce module (2)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8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09600" y="1534954"/>
            <a:ext cx="5003800" cy="517064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cctsequentielex4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reset 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A, B, C: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U, V, W, X, Y, 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cctsequentielex4;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arch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of cctsequentielex4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...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(CLK, reset)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if (reset = '0')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W &lt;= '0';	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X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(CLK))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W &lt;= A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xor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X &lt;= not(B);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...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arch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755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</a:t>
            </a:r>
            <a:r>
              <a:rPr lang="fr-CA" dirty="0"/>
              <a:t>donner le schéma correspondant à ce </a:t>
            </a:r>
            <a:r>
              <a:rPr lang="fr-CA" dirty="0" smtClean="0"/>
              <a:t>module (3)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9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09600" y="1560016"/>
            <a:ext cx="5003800" cy="483209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cctsequentielex4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reset 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A, B, C: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U, V, W, X, Y, 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cctsequentielex4;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arch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of cctsequentielex4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...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process(A, C)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(A = '0')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Y &lt;= C nor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Z &lt;= not(B);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Z &lt;= B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nand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end process;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arch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	 </a:t>
            </a:r>
          </a:p>
        </p:txBody>
      </p:sp>
    </p:spTree>
    <p:extLst>
      <p:ext uri="{BB962C8B-B14F-4D97-AF65-F5344CB8AC3E}">
        <p14:creationId xmlns:p14="http://schemas.microsoft.com/office/powerpoint/2010/main" val="196357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1273</TotalTime>
  <Words>901</Words>
  <Application>Microsoft Macintosh PowerPoint</Application>
  <PresentationFormat>Personnalisé</PresentationFormat>
  <Paragraphs>273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presentationCours</vt:lpstr>
      <vt:lpstr>Synthèse d’un circuit séquentiel</vt:lpstr>
      <vt:lpstr>Sujets de ce thème</vt:lpstr>
      <vt:lpstr>La synthèse d’un modèle VHDL</vt:lpstr>
      <vt:lpstr>Reconnaître les loquets et bascules - rappel</vt:lpstr>
      <vt:lpstr>Étapes de la synthèse d’un modèle séquentiel décrit en VHDL</vt:lpstr>
      <vt:lpstr>Exemple: donner le schéma correspondant à ce module</vt:lpstr>
      <vt:lpstr>Exemple: donner le schéma correspondant à ce module (1)</vt:lpstr>
      <vt:lpstr>Exemple: donner le schéma correspondant à ce module (2)</vt:lpstr>
      <vt:lpstr>Exemple: donner le schéma correspondant à ce module (3)</vt:lpstr>
      <vt:lpstr>Rappel: architecture d’un FPGA</vt:lpstr>
      <vt:lpstr>Rappel: tranche d’un FPGA Virtex 5</vt:lpstr>
      <vt:lpstr>Modèle simplifié d’une tranche (~ une tranche du Virtex 2 Pro)</vt:lpstr>
      <vt:lpstr>Exemple: Implémenter le circuit suivant sur un FPGA</vt:lpstr>
      <vt:lpstr>Trois bonnes pratiques à respecter avec les FPGA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269</cp:revision>
  <dcterms:created xsi:type="dcterms:W3CDTF">2009-09-03T13:30:34Z</dcterms:created>
  <dcterms:modified xsi:type="dcterms:W3CDTF">2014-09-09T13:20:48Z</dcterms:modified>
</cp:coreProperties>
</file>