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46" r:id="rId4"/>
    <p:sldId id="348" r:id="rId5"/>
    <p:sldId id="349" r:id="rId6"/>
    <p:sldId id="350" r:id="rId7"/>
    <p:sldId id="353" r:id="rId8"/>
    <p:sldId id="360" r:id="rId9"/>
    <p:sldId id="364" r:id="rId10"/>
    <p:sldId id="361" r:id="rId11"/>
    <p:sldId id="362" r:id="rId12"/>
    <p:sldId id="363" r:id="rId13"/>
    <p:sldId id="365" r:id="rId14"/>
    <p:sldId id="303" r:id="rId15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4" d="100"/>
          <a:sy n="104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81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2014-09-09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2014-09-09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608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VHDL pour </a:t>
            </a:r>
            <a:r>
              <a:rPr lang="fr-CA" smtClean="0"/>
              <a:t>circuits séquentiels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 smtClean="0"/>
              <a:t>décrire le circuit en VHDL (2)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10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77000" y="1560016"/>
            <a:ext cx="5003800" cy="50013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62000" y="4343400"/>
            <a:ext cx="472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l’entité et ses ports.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solidFill>
                  <a:srgbClr val="0070C0"/>
                </a:solidFill>
                <a:latin typeface="Calibri" pitchFamily="34" charset="0"/>
              </a:rPr>
              <a:t>Définir l’architecture et déclarer des signaux pour les bascules.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les bascules: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Forme générale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Signaux de réinitialisation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>
                <a:latin typeface="Calibri" pitchFamily="34" charset="0"/>
              </a:rPr>
              <a:t>Équation des entrées des bascules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la sortie</a:t>
            </a:r>
            <a:endParaRPr lang="fr-CA" sz="1600" dirty="0"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85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 smtClean="0"/>
              <a:t>décrire le circuit en VHDL (3)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11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77000" y="1560016"/>
            <a:ext cx="5003800" cy="50013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		A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		B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solidFill>
                <a:srgbClr val="0070C0"/>
              </a:solidFill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		A </a:t>
            </a:r>
            <a:r>
              <a:rPr lang="fr-CA" sz="1100" dirty="0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&lt;=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		B &lt;=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62000" y="4343400"/>
            <a:ext cx="472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l’entité et ses ports.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l’architecture et déclarer des signaux pour les bascules.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les bascules: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solidFill>
                  <a:srgbClr val="0070C0"/>
                </a:solidFill>
                <a:latin typeface="Calibri" pitchFamily="34" charset="0"/>
              </a:rPr>
              <a:t>Forme générale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solidFill>
                  <a:srgbClr val="0070C0"/>
                </a:solidFill>
                <a:latin typeface="Calibri" pitchFamily="34" charset="0"/>
              </a:rPr>
              <a:t>Signaux de réinitialisation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>
                <a:latin typeface="Calibri" pitchFamily="34" charset="0"/>
              </a:rPr>
              <a:t>Équation des entrées des bascules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la sortie</a:t>
            </a:r>
            <a:endParaRPr lang="fr-CA" sz="1600" dirty="0"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07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 smtClean="0"/>
              <a:t>décrire le circuit en VHDL (4)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12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77000" y="1560016"/>
            <a:ext cx="5003800" cy="483209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		A &lt;= A </a:t>
            </a:r>
            <a:r>
              <a:rPr lang="fr-CA" sz="1100" dirty="0" err="1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		B &lt;= x or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62000" y="4343400"/>
            <a:ext cx="472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l’entité et ses ports.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l’architecture et déclarer des signaux pour les bascules.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les bascules: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Forme générale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Signaux de réinitialisation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solidFill>
                  <a:srgbClr val="0070C0"/>
                </a:solidFill>
                <a:latin typeface="Calibri" pitchFamily="34" charset="0"/>
              </a:rPr>
              <a:t>Équation des entrées des bascules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la sortie</a:t>
            </a:r>
            <a:endParaRPr lang="fr-CA" sz="1600" dirty="0"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09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 smtClean="0"/>
              <a:t>décrire le circuit en VHDL (5)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13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77000" y="1560016"/>
            <a:ext cx="5003800" cy="50013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architecture arch1 of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A, B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STD_LOGIC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(CLK, reset)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if (reset = '0')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'0';	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A &lt;= A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xor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B;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B &lt;= x or not(B);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    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solidFill>
                  <a:srgbClr val="0070C0"/>
                </a:solidFill>
                <a:latin typeface="Courier New"/>
                <a:ea typeface="Times New Roman"/>
                <a:cs typeface="Times New Roman"/>
              </a:rPr>
              <a:t>	z &lt;= not(A or B);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arch1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762000" y="4343400"/>
            <a:ext cx="472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l’entité et ses ports.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l’architecture et déclarer des signaux pour les bascules.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les bascules: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Forme générale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Signaux de réinitialisation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>
                <a:latin typeface="Calibri" pitchFamily="34" charset="0"/>
              </a:rPr>
              <a:t>Équation des entrées des bascules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solidFill>
                  <a:srgbClr val="0070C0"/>
                </a:solidFill>
                <a:latin typeface="Calibri" pitchFamily="34" charset="0"/>
              </a:rPr>
              <a:t>Modéliser la sortie</a:t>
            </a:r>
            <a:endParaRPr lang="fr-CA" sz="16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62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Donner le code VHDL pour modéliser un loquet et une bascule, incluant </a:t>
            </a:r>
            <a:r>
              <a:rPr lang="fr-CA" sz="1800" smtClean="0"/>
              <a:t>le signal de </a:t>
            </a:r>
            <a:r>
              <a:rPr lang="fr-CA" sz="1800" dirty="0" smtClean="0"/>
              <a:t>réinitialisation. </a:t>
            </a:r>
            <a:r>
              <a:rPr lang="fr-CA" sz="1800" dirty="0"/>
              <a:t>(</a:t>
            </a:r>
            <a:r>
              <a:rPr lang="fr-CA" sz="1800" dirty="0" smtClean="0"/>
              <a:t>B3)</a:t>
            </a:r>
            <a:endParaRPr lang="fr-FR" sz="1800" dirty="0"/>
          </a:p>
          <a:p>
            <a:r>
              <a:rPr lang="fr-CA" sz="1800" dirty="0"/>
              <a:t>Identifier dans un code VHDL si un loquet, une bascule ou aucun des deux n’est modélisé. (B3)</a:t>
            </a:r>
            <a:endParaRPr lang="fr-FR" sz="1800" dirty="0"/>
          </a:p>
          <a:p>
            <a:r>
              <a:rPr lang="fr-CA" sz="1800" dirty="0"/>
              <a:t>Donner le code VHDL correspondant au schéma d’un circuit </a:t>
            </a:r>
            <a:r>
              <a:rPr lang="fr-CA" sz="1800" dirty="0" smtClean="0"/>
              <a:t>séquentiel. </a:t>
            </a:r>
            <a:r>
              <a:rPr lang="fr-CA" sz="1800" dirty="0"/>
              <a:t>(B3</a:t>
            </a:r>
            <a:r>
              <a:rPr lang="fr-CA" sz="1800" dirty="0" smtClean="0"/>
              <a:t>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e 5"/>
          <p:cNvGrpSpPr>
            <a:grpSpLocks noChangeAspect="1"/>
          </p:cNvGrpSpPr>
          <p:nvPr/>
        </p:nvGrpSpPr>
        <p:grpSpPr>
          <a:xfrm>
            <a:off x="6172200" y="1600200"/>
            <a:ext cx="5715000" cy="2731062"/>
            <a:chOff x="1752600" y="1828800"/>
            <a:chExt cx="8610600" cy="411480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51054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Code VHDL</a:t>
              </a:r>
              <a:endParaRPr lang="fr-FR" sz="1200" dirty="0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5105400" y="4876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Schéma du circuit</a:t>
              </a:r>
              <a:endParaRPr lang="fr-FR" sz="1200" dirty="0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84582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Implémentation sur FPGA</a:t>
              </a:r>
              <a:endParaRPr lang="fr-FR" sz="1200" dirty="0"/>
            </a:p>
          </p:txBody>
        </p:sp>
        <p:cxnSp>
          <p:nvCxnSpPr>
            <p:cNvPr id="10" name="Connecteur droit avec flèche 9"/>
            <p:cNvCxnSpPr>
              <a:stCxn id="7" idx="3"/>
              <a:endCxn id="9" idx="1"/>
            </p:cNvCxnSpPr>
            <p:nvPr/>
          </p:nvCxnSpPr>
          <p:spPr>
            <a:xfrm>
              <a:off x="7010400" y="2362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>
              <a:stCxn id="8" idx="3"/>
              <a:endCxn id="9" idx="1"/>
            </p:cNvCxnSpPr>
            <p:nvPr/>
          </p:nvCxnSpPr>
          <p:spPr>
            <a:xfrm flipV="1">
              <a:off x="7010400" y="3886200"/>
              <a:ext cx="1447800" cy="15240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>
              <a:stCxn id="7" idx="2"/>
              <a:endCxn id="8" idx="0"/>
            </p:cNvCxnSpPr>
            <p:nvPr/>
          </p:nvCxnSpPr>
          <p:spPr>
            <a:xfrm>
              <a:off x="6057900" y="2895600"/>
              <a:ext cx="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à coins arrondis 12"/>
            <p:cNvSpPr/>
            <p:nvPr/>
          </p:nvSpPr>
          <p:spPr>
            <a:xfrm>
              <a:off x="1752600" y="1828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Spécification textuelle</a:t>
              </a:r>
              <a:endParaRPr lang="fr-FR" sz="1200" dirty="0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3352800" y="3352800"/>
              <a:ext cx="1905000" cy="10668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200" dirty="0" smtClean="0"/>
                <a:t>Diagramme d’états</a:t>
              </a:r>
            </a:p>
          </p:txBody>
        </p:sp>
        <p:cxnSp>
          <p:nvCxnSpPr>
            <p:cNvPr id="15" name="Connecteur droit avec flèche 14"/>
            <p:cNvCxnSpPr>
              <a:stCxn id="13" idx="3"/>
              <a:endCxn id="7" idx="1"/>
            </p:cNvCxnSpPr>
            <p:nvPr/>
          </p:nvCxnSpPr>
          <p:spPr>
            <a:xfrm>
              <a:off x="3657600" y="2362200"/>
              <a:ext cx="1447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13" idx="3"/>
              <a:endCxn id="14" idx="0"/>
            </p:cNvCxnSpPr>
            <p:nvPr/>
          </p:nvCxnSpPr>
          <p:spPr>
            <a:xfrm>
              <a:off x="3657600" y="2362200"/>
              <a:ext cx="6477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4" idx="3"/>
              <a:endCxn id="7" idx="2"/>
            </p:cNvCxnSpPr>
            <p:nvPr/>
          </p:nvCxnSpPr>
          <p:spPr>
            <a:xfrm flipV="1">
              <a:off x="5257800" y="28956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0"/>
              <a:endCxn id="14" idx="3"/>
            </p:cNvCxnSpPr>
            <p:nvPr/>
          </p:nvCxnSpPr>
          <p:spPr>
            <a:xfrm flipH="1" flipV="1">
              <a:off x="5257800" y="3886200"/>
              <a:ext cx="8001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Code </a:t>
            </a:r>
            <a:r>
              <a:rPr lang="fr-CA" dirty="0"/>
              <a:t>VHDL </a:t>
            </a:r>
            <a:r>
              <a:rPr lang="fr-CA" dirty="0" smtClean="0"/>
              <a:t>du loquet.</a:t>
            </a:r>
          </a:p>
          <a:p>
            <a:r>
              <a:rPr lang="fr-CA" dirty="0" smtClean="0"/>
              <a:t>Code VHDL de la bascule: fronts d’horloge et initialisation.</a:t>
            </a:r>
          </a:p>
          <a:p>
            <a:r>
              <a:rPr lang="fr-CA" dirty="0" smtClean="0"/>
              <a:t>Code VHDL correspondant à un </a:t>
            </a:r>
            <a:r>
              <a:rPr lang="fr-CA" dirty="0"/>
              <a:t>circuit </a:t>
            </a:r>
            <a:r>
              <a:rPr lang="fr-CA" dirty="0" smtClean="0"/>
              <a:t>séquentiel.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Loquet D: code VHDL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loquet D peut-être modélisé en VHDL par un énoncé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fr-CA" dirty="0" smtClean="0"/>
              <a:t> à l’intérieur d’un processus.</a:t>
            </a:r>
          </a:p>
          <a:p>
            <a:r>
              <a:rPr lang="fr-CA" dirty="0" smtClean="0"/>
              <a:t>Le processus doit avoir dans sa liste de sensitivité le signal de contrôle </a:t>
            </a:r>
            <a:r>
              <a:rPr lang="fr-CA" i="1" dirty="0" smtClean="0"/>
              <a:t>G</a:t>
            </a:r>
            <a:r>
              <a:rPr lang="fr-CA" dirty="0" smtClean="0"/>
              <a:t> et le signal de donnée </a:t>
            </a:r>
            <a:r>
              <a:rPr lang="fr-CA" i="1" dirty="0" smtClean="0"/>
              <a:t>D</a:t>
            </a:r>
            <a:r>
              <a:rPr lang="fr-CA" dirty="0" smtClean="0"/>
              <a:t>.</a:t>
            </a:r>
          </a:p>
          <a:p>
            <a:r>
              <a:rPr lang="fr-CA" dirty="0" smtClean="0"/>
              <a:t>Le signal </a:t>
            </a:r>
            <a:r>
              <a:rPr lang="fr-CA" i="1" dirty="0" smtClean="0"/>
              <a:t>D</a:t>
            </a:r>
            <a:r>
              <a:rPr lang="fr-CA" dirty="0" smtClean="0"/>
              <a:t> est assigné à la sortie </a:t>
            </a:r>
            <a:r>
              <a:rPr lang="fr-CA" i="1" dirty="0" smtClean="0"/>
              <a:t>Q</a:t>
            </a:r>
            <a:r>
              <a:rPr lang="fr-CA" dirty="0" smtClean="0"/>
              <a:t> quand le signal de contrôle </a:t>
            </a:r>
            <a:r>
              <a:rPr lang="fr-CA" i="1" dirty="0" smtClean="0"/>
              <a:t>G</a:t>
            </a:r>
            <a:r>
              <a:rPr lang="fr-CA" dirty="0" smtClean="0"/>
              <a:t> est actif (mode transparent)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3</a:t>
            </a:fld>
            <a:endParaRPr lang="fr-CA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705600" y="5904133"/>
            <a:ext cx="508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  <a:latin typeface="Calibri" pitchFamily="34" charset="0"/>
              </a:rPr>
              <a:t>Patron de code spécial reconnu par les synthétiseurs pour signifier un loquet.</a:t>
            </a:r>
            <a:endParaRPr lang="fr-CA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81800" y="1447800"/>
            <a:ext cx="5003800" cy="4493538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loquetD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port (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G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 --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contrôle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D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  --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donnée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Q : out STD_LOGIC	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loquetD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loquetD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of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loquetD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process(G, D)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(G = '1')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Q &lt;= D;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--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	-- implicite, infère élément à mémoire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--				-- ne pas changer Q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end process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loquetD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72" y="4419601"/>
            <a:ext cx="5715000" cy="1293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1676400"/>
            <a:ext cx="1302379" cy="150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858000" y="4343400"/>
            <a:ext cx="4156389" cy="838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25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un loquet ou pas?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9600" y="1560016"/>
            <a:ext cx="5003800" cy="398570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entity mystere1 is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port (a, b, c: in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s : in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(1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o : out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end mystere1;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archi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of mystere1 is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process (a, b, c, s)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if (s = "00") then o &lt;= a;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(s = "01") then o &lt;= b;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(s = "10") then o &lt;= c;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archi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553200" y="1560016"/>
            <a:ext cx="5003800" cy="4154984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library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ieee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entity mystere2 is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port (a, b, c: in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s : in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(1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o : out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end mystere2;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architecture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archi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of mystere2 is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process (a, b, c, s)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if (s = "00") then o &lt;= a;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(s = "01") then o &lt;= b;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(s = "10") then o &lt;= c;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else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o &lt;= c;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61963" algn="l"/>
                <a:tab pos="682625" algn="l"/>
                <a:tab pos="9144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archi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4301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Bascule D: code VHDL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Pour modéliser une bascule, il est nécessaire de pouvoir décrire le fait que le changement d’état se produit sur une </a:t>
            </a:r>
            <a:r>
              <a:rPr lang="fr-CA" i="1" dirty="0" smtClean="0"/>
              <a:t>transition</a:t>
            </a:r>
            <a:r>
              <a:rPr lang="fr-CA" dirty="0" smtClean="0"/>
              <a:t> d’un signal d’horloge et non sur sa </a:t>
            </a:r>
            <a:r>
              <a:rPr lang="fr-CA" i="1" dirty="0" smtClean="0"/>
              <a:t>valeur</a:t>
            </a:r>
            <a:r>
              <a:rPr lang="fr-CA" dirty="0" smtClean="0"/>
              <a:t>.</a:t>
            </a:r>
          </a:p>
          <a:p>
            <a:r>
              <a:rPr lang="fr-CA" dirty="0" smtClean="0"/>
              <a:t>Pour ce faire, on peut utiliser les attributs d’événement (</a:t>
            </a:r>
            <a:r>
              <a:rPr lang="fr-CA" i="1" dirty="0" err="1" smtClean="0"/>
              <a:t>event</a:t>
            </a:r>
            <a:r>
              <a:rPr lang="fr-CA" i="1" dirty="0" smtClean="0"/>
              <a:t> </a:t>
            </a:r>
            <a:r>
              <a:rPr lang="fr-CA" i="1" dirty="0" err="1" smtClean="0"/>
              <a:t>attribute</a:t>
            </a:r>
            <a:r>
              <a:rPr lang="fr-CA" dirty="0" smtClean="0"/>
              <a:t>) définis en VHDL.</a:t>
            </a:r>
          </a:p>
          <a:p>
            <a:r>
              <a:rPr lang="fr-CA" dirty="0" smtClean="0"/>
              <a:t>L’exemple démontre l’utilisation de l’attribut </a:t>
            </a:r>
            <a:r>
              <a:rPr lang="fr-CA" dirty="0" err="1" smtClean="0">
                <a:latin typeface="Courier New" panose="02070309020205020404" pitchFamily="49" charset="0"/>
              </a:rPr>
              <a:t>event</a:t>
            </a:r>
            <a:r>
              <a:rPr lang="fr-CA" dirty="0" smtClean="0"/>
              <a:t> sur le signal CLK, dénoté par </a:t>
            </a:r>
            <a:r>
              <a:rPr lang="fr-CA" dirty="0" err="1" smtClean="0">
                <a:latin typeface="Courier New" panose="02070309020205020404" pitchFamily="49" charset="0"/>
              </a:rPr>
              <a:t>CLK’event</a:t>
            </a:r>
            <a:r>
              <a:rPr lang="fr-CA" dirty="0" smtClean="0"/>
              <a:t>. La condition CLK = ‘1’ dénote alors un front montant.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705600" y="5486401"/>
            <a:ext cx="528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  <a:latin typeface="Calibri" pitchFamily="34" charset="0"/>
              </a:rPr>
              <a:t>Patron de code spécial reconnu par les synthétiseurs pour signifier une bascule</a:t>
            </a:r>
            <a:endParaRPr lang="fr-CA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81800" y="1447800"/>
            <a:ext cx="5003800" cy="3985706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ieee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port (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CLK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 --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horloge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D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  --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entrée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Q : out 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STD_LOGIC --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sortie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of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process(CLK)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(CLK = '1' and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CLK'event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) then 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Q &lt;= D;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599" y="4191000"/>
            <a:ext cx="3124201" cy="533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9" y="4854760"/>
            <a:ext cx="6314282" cy="142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86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Bascule D: code VHDL - spécification du front d’horloge désiré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package </a:t>
            </a:r>
            <a:r>
              <a:rPr lang="fr-CA" dirty="0" smtClean="0">
                <a:latin typeface="Courier New" panose="02070309020205020404" pitchFamily="49" charset="0"/>
              </a:rPr>
              <a:t>std_logic_1164</a:t>
            </a:r>
            <a:r>
              <a:rPr lang="fr-CA" dirty="0" smtClean="0"/>
              <a:t> contient aussi deux fonctions qui combinent ces conditions, </a:t>
            </a:r>
            <a:r>
              <a:rPr lang="fr-CA" dirty="0" err="1" smtClean="0">
                <a:latin typeface="Courier New" panose="02070309020205020404" pitchFamily="49" charset="0"/>
              </a:rPr>
              <a:t>rising_edge</a:t>
            </a:r>
            <a:r>
              <a:rPr lang="fr-CA" dirty="0" smtClean="0">
                <a:latin typeface="Courier New" panose="02070309020205020404" pitchFamily="49" charset="0"/>
              </a:rPr>
              <a:t>()</a:t>
            </a:r>
            <a:r>
              <a:rPr lang="fr-CA" dirty="0" smtClean="0"/>
              <a:t> et </a:t>
            </a:r>
            <a:r>
              <a:rPr lang="fr-CA" dirty="0" err="1" smtClean="0">
                <a:latin typeface="Courier New" panose="02070309020205020404" pitchFamily="49" charset="0"/>
              </a:rPr>
              <a:t>falling_edge</a:t>
            </a:r>
            <a:r>
              <a:rPr lang="fr-CA" dirty="0" smtClean="0">
                <a:latin typeface="Courier New" panose="02070309020205020404" pitchFamily="49" charset="0"/>
              </a:rPr>
              <a:t>()</a:t>
            </a:r>
            <a:r>
              <a:rPr lang="fr-CA" dirty="0" smtClean="0"/>
              <a:t>. Ces deux fonctions retournent des valeurs booléennes.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6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76257"/>
              </p:ext>
            </p:extLst>
          </p:nvPr>
        </p:nvGraphicFramePr>
        <p:xfrm>
          <a:off x="381001" y="3352800"/>
          <a:ext cx="5562600" cy="157802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600199"/>
                <a:gridCol w="1868821"/>
                <a:gridCol w="2093580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comportement </a:t>
                      </a:r>
                      <a:r>
                        <a:rPr lang="fr-CA" sz="1400" dirty="0"/>
                        <a:t>désiré</a:t>
                      </a:r>
                      <a:endParaRPr lang="fr-CA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/>
                        <a:t>option 1</a:t>
                      </a:r>
                      <a:endParaRPr lang="fr-CA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/>
                        <a:t>option 2</a:t>
                      </a:r>
                      <a:endParaRPr lang="fr-CA" sz="14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522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front montant</a:t>
                      </a:r>
                      <a:endParaRPr lang="fr-CA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/>
                        <a:t>CLK’event and CLK = ‘1’</a:t>
                      </a:r>
                      <a:endParaRPr lang="fr-CA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/>
                        <a:t>rising_edge(CLK)</a:t>
                      </a:r>
                      <a:endParaRPr lang="fr-CA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</a:tr>
              <a:tr h="522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400" dirty="0"/>
                        <a:t>front descendant</a:t>
                      </a:r>
                      <a:endParaRPr lang="fr-CA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err="1"/>
                        <a:t>CLK’event</a:t>
                      </a:r>
                      <a:r>
                        <a:rPr lang="fr-CA" sz="1400" dirty="0"/>
                        <a:t> and CLK = ‘0’</a:t>
                      </a:r>
                      <a:endParaRPr lang="fr-CA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err="1"/>
                        <a:t>falling_edge</a:t>
                      </a:r>
                      <a:r>
                        <a:rPr lang="fr-CA" sz="1400" dirty="0"/>
                        <a:t>(CLK)</a:t>
                      </a:r>
                      <a:endParaRPr lang="fr-CA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3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Bascule D: code </a:t>
            </a:r>
            <a:r>
              <a:rPr lang="fr-CA" dirty="0" smtClean="0"/>
              <a:t>VHDL - deux </a:t>
            </a:r>
            <a:r>
              <a:rPr lang="fr-CA" dirty="0"/>
              <a:t>types de signaux d’initialisation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09600" y="1560016"/>
            <a:ext cx="5003800" cy="466281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IEEE;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entity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basculeDRA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port (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reset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		CLK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D : in STD_LOGIC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Q : out 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STD_LOGIC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basculeDRA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basculeDRasynch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of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basculeDRA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process(CLK, reset)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(reset = '0')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 		Q &lt;= '0';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(CLK))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Q &lt;= D;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basculeDRasynchA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53200" y="1560016"/>
            <a:ext cx="5003800" cy="483209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library IEEE;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entity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port (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reset 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 		CLK : in STD_LOGIC;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D : in STD_LOGIC;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Q : out STD_LOGIC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basculeDRsynch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of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basculeDRS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process(CLK, reset) 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(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(CLK))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if (reset = '0') 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Q &lt;= '0';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else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Q &lt;= D;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end if;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end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basculeDRsynch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810000" y="4590871"/>
            <a:ext cx="175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  <a:latin typeface="Calibri" pitchFamily="34" charset="0"/>
              </a:rPr>
              <a:t>Initialisation asynchrone – indépendante de l’horloge</a:t>
            </a:r>
            <a:endParaRPr lang="fr-CA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9677400" y="4876800"/>
            <a:ext cx="1752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  <a:latin typeface="Calibri" pitchFamily="34" charset="0"/>
              </a:rPr>
              <a:t>Initialisation synchrone avec l’horloge</a:t>
            </a:r>
            <a:endParaRPr lang="fr-CA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3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Exemple: décrire le circuit en VHDL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62000" y="4343400"/>
            <a:ext cx="472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l’entité et ses ports.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l’architecture et déclarer des signaux pour les bascules.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les bascules: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Forme générale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Signaux de réinitialisation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>
                <a:latin typeface="Calibri" pitchFamily="34" charset="0"/>
              </a:rPr>
              <a:t>Équation des entrées des bascules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la sortie</a:t>
            </a:r>
            <a:endParaRPr lang="fr-CA" sz="1600" dirty="0">
              <a:latin typeface="Calibri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07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Exemple: </a:t>
            </a:r>
            <a:r>
              <a:rPr lang="fr-CA" dirty="0" smtClean="0"/>
              <a:t>décrire le circuit en VHDL (1)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ED8C7-DACC-411C-9320-83C03E103750}" type="slidenum">
              <a:rPr lang="fr-CA" smtClean="0"/>
              <a:pPr/>
              <a:t>9</a:t>
            </a:fld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477000" y="1560016"/>
            <a:ext cx="5003800" cy="1785104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library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entity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cctsequentielex1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port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reset, CLK, X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in STD_LOGIC;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Z : out STD_LOGIC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cctsequentielex1;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62000" y="4343400"/>
            <a:ext cx="472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fr-CA" sz="1600" dirty="0" smtClean="0">
                <a:solidFill>
                  <a:srgbClr val="0070C0"/>
                </a:solidFill>
                <a:latin typeface="Calibri" pitchFamily="34" charset="0"/>
              </a:rPr>
              <a:t>Définir l’entité et ses ports.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Définir l’architecture et déclarer des signaux pour les bascules.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les bascules: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Forme générale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 smtClean="0">
                <a:latin typeface="Calibri" pitchFamily="34" charset="0"/>
              </a:rPr>
              <a:t>Signaux de réinitialisation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fr-CA" sz="1600" dirty="0">
                <a:latin typeface="Calibri" pitchFamily="34" charset="0"/>
              </a:rPr>
              <a:t>Équation des entrées des bascules</a:t>
            </a:r>
          </a:p>
          <a:p>
            <a:pPr marL="342900" indent="-342900">
              <a:buAutoNum type="arabicPeriod"/>
            </a:pPr>
            <a:r>
              <a:rPr lang="fr-CA" sz="1600" dirty="0" smtClean="0">
                <a:latin typeface="Calibri" pitchFamily="34" charset="0"/>
              </a:rPr>
              <a:t>Modéliser la sortie</a:t>
            </a:r>
            <a:endParaRPr lang="fr-CA" sz="1600" dirty="0">
              <a:latin typeface="Calibri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953000" cy="3055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31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1181</TotalTime>
  <Words>830</Words>
  <Application>Microsoft Macintosh PowerPoint</Application>
  <PresentationFormat>Personnalisé</PresentationFormat>
  <Paragraphs>383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presentationCours</vt:lpstr>
      <vt:lpstr>VHDL pour circuits séquentiels</vt:lpstr>
      <vt:lpstr>Sujets de ce thème</vt:lpstr>
      <vt:lpstr>Loquet D: code VHDL</vt:lpstr>
      <vt:lpstr>Exemple: un loquet ou pas?</vt:lpstr>
      <vt:lpstr>Bascule D: code VHDL</vt:lpstr>
      <vt:lpstr>Bascule D: code VHDL - spécification du front d’horloge désiré</vt:lpstr>
      <vt:lpstr>Bascule D: code VHDL - deux types de signaux d’initialisation</vt:lpstr>
      <vt:lpstr>Exemple: décrire le circuit en VHDL</vt:lpstr>
      <vt:lpstr>Exemple: décrire le circuit en VHDL (1)</vt:lpstr>
      <vt:lpstr>Exemple: décrire le circuit en VHDL (2)</vt:lpstr>
      <vt:lpstr>Exemple: décrire le circuit en VHDL (3)</vt:lpstr>
      <vt:lpstr>Exemple: décrire le circuit en VHDL (4)</vt:lpstr>
      <vt:lpstr>Exemple: décrire le circuit en VHDL (5)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247</cp:revision>
  <dcterms:created xsi:type="dcterms:W3CDTF">2009-09-03T13:30:34Z</dcterms:created>
  <dcterms:modified xsi:type="dcterms:W3CDTF">2014-09-09T15:11:13Z</dcterms:modified>
</cp:coreProperties>
</file>