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2" r:id="rId3"/>
    <p:sldId id="337" r:id="rId4"/>
    <p:sldId id="338" r:id="rId5"/>
    <p:sldId id="339" r:id="rId6"/>
    <p:sldId id="340" r:id="rId7"/>
    <p:sldId id="346" r:id="rId8"/>
    <p:sldId id="341" r:id="rId9"/>
    <p:sldId id="347" r:id="rId10"/>
    <p:sldId id="343" r:id="rId11"/>
    <p:sldId id="345" r:id="rId12"/>
    <p:sldId id="303" r:id="rId13"/>
    <p:sldId id="342" r:id="rId14"/>
    <p:sldId id="344" r:id="rId15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35" autoAdjust="0"/>
    <p:restoredTop sz="96984" autoAdjust="0"/>
  </p:normalViewPr>
  <p:slideViewPr>
    <p:cSldViewPr>
      <p:cViewPr varScale="1">
        <p:scale>
          <a:sx n="104" d="100"/>
          <a:sy n="104" d="100"/>
        </p:scale>
        <p:origin x="-184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810"/>
    </p:cViewPr>
  </p:sorterViewPr>
  <p:notesViewPr>
    <p:cSldViewPr showGuides="1">
      <p:cViewPr varScale="1">
        <p:scale>
          <a:sx n="102" d="100"/>
          <a:sy n="102" d="100"/>
        </p:scale>
        <p:origin x="325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94451-A89E-4725-8413-5678DE932E3D}" type="datetimeFigureOut">
              <a:rPr lang="fr-CA" smtClean="0"/>
              <a:t>2014-09-09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203FD-9785-47BD-80F8-5A62C494DD6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2846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78C2F68-A10D-43F4-A479-56FE030F73B2}" type="datetimeFigureOut">
              <a:rPr lang="fr-FR"/>
              <a:pPr>
                <a:defRPr/>
              </a:pPr>
              <a:t>2014-09-09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9A5F2D7-1004-42BA-8530-5564CEA589E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7910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32529-5FD2-4024-9DE7-2CCFFFC4DBA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5872163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3759200" y="6172201"/>
            <a:ext cx="4673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http://creativecommons.org/licenses/by-nc-sa/2.5/ca/</a:t>
            </a:r>
            <a:endParaRPr lang="fr-CA" sz="10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562600" y="5896690"/>
            <a:ext cx="2743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CA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Pierre Langlois</a:t>
            </a:r>
            <a:endParaRPr lang="fr-CA" sz="10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3200" y="1600200"/>
            <a:ext cx="11785600" cy="48006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6AE17-047E-41BA-B5C0-1A5C3085BF8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3200" y="1600201"/>
            <a:ext cx="5791200" cy="46481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791200" cy="46481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8574A-CFBD-4404-83F8-371A983077BD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un contenu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3200" y="1600201"/>
            <a:ext cx="5791200" cy="46481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8574A-CFBD-4404-83F8-371A983077BD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608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BE8E4-6591-45C6-A272-62105CCA8EB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785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  <a:endParaRPr lang="fr-CA" dirty="0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3200" y="1143000"/>
            <a:ext cx="11785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366B14-A7FF-4E2A-AE43-545D1BA4EA4B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8" name="ZoneTexte 7"/>
          <p:cNvSpPr txBox="1"/>
          <p:nvPr/>
        </p:nvSpPr>
        <p:spPr>
          <a:xfrm>
            <a:off x="965200" y="6553200"/>
            <a:ext cx="4673600" cy="153988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000" dirty="0">
                <a:latin typeface="+mn-lt"/>
                <a:cs typeface="+mn-cs"/>
              </a:rPr>
              <a:t>INF3500 : </a:t>
            </a:r>
            <a:r>
              <a:rPr lang="fr-CA" sz="1000" dirty="0" smtClean="0">
                <a:latin typeface="+mn-lt"/>
                <a:cs typeface="+mn-cs"/>
              </a:rPr>
              <a:t>Conception </a:t>
            </a:r>
            <a:r>
              <a:rPr lang="fr-CA" sz="1000" dirty="0">
                <a:latin typeface="+mn-lt"/>
                <a:cs typeface="+mn-cs"/>
              </a:rPr>
              <a:t>et implémentation de systèmes numériques</a:t>
            </a:r>
          </a:p>
        </p:txBody>
      </p:sp>
      <p:cxnSp>
        <p:nvCxnSpPr>
          <p:cNvPr id="9" name="Connecteur droit 6"/>
          <p:cNvCxnSpPr>
            <a:cxnSpLocks noChangeShapeType="1"/>
          </p:cNvCxnSpPr>
          <p:nvPr/>
        </p:nvCxnSpPr>
        <p:spPr bwMode="auto">
          <a:xfrm>
            <a:off x="203200" y="1141412"/>
            <a:ext cx="117856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" name="Connecteur droit 6"/>
          <p:cNvCxnSpPr>
            <a:cxnSpLocks noChangeShapeType="1"/>
          </p:cNvCxnSpPr>
          <p:nvPr userDrawn="1"/>
        </p:nvCxnSpPr>
        <p:spPr bwMode="auto">
          <a:xfrm>
            <a:off x="203200" y="1141412"/>
            <a:ext cx="117856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1" name="Picture 2" descr="C:\Users\pierre\Desktop\polytechnique_genie_gauche_fr_cmyk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" y="6417332"/>
            <a:ext cx="859170" cy="4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8" r:id="rId4"/>
    <p:sldLayoutId id="2147483657" r:id="rId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wmf"/><Relationship Id="rId3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Composantes séquentielles pour circuits numériques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fr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Élément à mémoire #3 – bascule D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La bascule D (</a:t>
            </a:r>
            <a:r>
              <a:rPr lang="fr-CA" i="1" dirty="0" smtClean="0"/>
              <a:t>D flip-flop</a:t>
            </a:r>
            <a:r>
              <a:rPr lang="fr-CA" dirty="0" smtClean="0"/>
              <a:t>) est l’élément à mémoire le plus commun.</a:t>
            </a:r>
          </a:p>
          <a:p>
            <a:r>
              <a:rPr lang="fr-CA" dirty="0" smtClean="0"/>
              <a:t>Elle a deux entrées au minimum :</a:t>
            </a:r>
          </a:p>
          <a:p>
            <a:pPr lvl="1"/>
            <a:r>
              <a:rPr lang="fr-CA" dirty="0" smtClean="0"/>
              <a:t>un signal de données D; et,</a:t>
            </a:r>
          </a:p>
          <a:p>
            <a:pPr lvl="1"/>
            <a:r>
              <a:rPr lang="fr-CA" dirty="0" smtClean="0"/>
              <a:t>une horloge CLK (</a:t>
            </a:r>
            <a:r>
              <a:rPr lang="fr-CA" i="1" dirty="0" err="1" smtClean="0"/>
              <a:t>clock</a:t>
            </a:r>
            <a:r>
              <a:rPr lang="fr-CA" dirty="0" smtClean="0"/>
              <a:t>).</a:t>
            </a:r>
          </a:p>
          <a:p>
            <a:r>
              <a:rPr lang="fr-CA" dirty="0" smtClean="0"/>
              <a:t>L’entrée D est </a:t>
            </a:r>
            <a:r>
              <a:rPr lang="fr-CA" u="sng" dirty="0" smtClean="0"/>
              <a:t>saisie</a:t>
            </a:r>
            <a:r>
              <a:rPr lang="fr-CA" dirty="0" smtClean="0"/>
              <a:t> sur une transition de l’horloge:</a:t>
            </a:r>
          </a:p>
          <a:p>
            <a:pPr lvl="1"/>
            <a:r>
              <a:rPr lang="fr-CA" dirty="0"/>
              <a:t>s</a:t>
            </a:r>
            <a:r>
              <a:rPr lang="fr-CA" dirty="0" smtClean="0"/>
              <a:t>oit de 0 à 1 (le cas par défaut)</a:t>
            </a:r>
          </a:p>
          <a:p>
            <a:pPr lvl="1"/>
            <a:r>
              <a:rPr lang="fr-CA" dirty="0"/>
              <a:t>o</a:t>
            </a:r>
            <a:r>
              <a:rPr lang="fr-CA" dirty="0" smtClean="0"/>
              <a:t>u bien de 1 à 0 (indiqué par une bulle sur le signal CLK)</a:t>
            </a:r>
          </a:p>
          <a:p>
            <a:r>
              <a:rPr lang="fr-CA" dirty="0" smtClean="0"/>
              <a:t>Les changements sur D entre les transitions d’horloge sont sans effet.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ED8C7-DACC-411C-9320-83C03E103750}" type="slidenum">
              <a:rPr lang="fr-CA" smtClean="0"/>
              <a:pPr/>
              <a:t>10</a:t>
            </a:fld>
            <a:endParaRPr lang="fr-CA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1905000"/>
            <a:ext cx="1114258" cy="128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49" y="4675632"/>
            <a:ext cx="8965851" cy="20299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936065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Exemple: compléter le chronogramme du circuit suivant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ED8C7-DACC-411C-9320-83C03E103750}" type="slidenum">
              <a:rPr lang="fr-CA" smtClean="0"/>
              <a:pPr/>
              <a:t>11</a:t>
            </a:fld>
            <a:endParaRPr lang="fr-CA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5038150" cy="2928366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97" y="2209800"/>
            <a:ext cx="6309303" cy="28183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1135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Vous devriez maintenant être capable de …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sz="1800" dirty="0"/>
              <a:t>Donner la structure générale d’un circuit séquentiel. </a:t>
            </a:r>
            <a:r>
              <a:rPr lang="fr-CA" sz="1800" dirty="0" smtClean="0"/>
              <a:t>(B2</a:t>
            </a:r>
            <a:r>
              <a:rPr lang="fr-CA" sz="1800" dirty="0"/>
              <a:t>)</a:t>
            </a:r>
            <a:endParaRPr lang="fr-FR" sz="1800" dirty="0"/>
          </a:p>
          <a:p>
            <a:r>
              <a:rPr lang="fr-CA" sz="1800" dirty="0"/>
              <a:t>Distinguer à l’aide d’un diagramme les modèles de circuits séquentiels de Moore et de </a:t>
            </a:r>
            <a:r>
              <a:rPr lang="fr-CA" sz="1800" dirty="0" err="1"/>
              <a:t>Mealy</a:t>
            </a:r>
            <a:r>
              <a:rPr lang="fr-CA" sz="1800" dirty="0"/>
              <a:t>. (B2)</a:t>
            </a:r>
            <a:endParaRPr lang="fr-FR" sz="1800" dirty="0"/>
          </a:p>
          <a:p>
            <a:r>
              <a:rPr lang="fr-CA" sz="1800" dirty="0"/>
              <a:t>Décrire à l’aide d’un chronogramme le comportement d’une bascule et d’un loquet. (B2)</a:t>
            </a:r>
            <a:endParaRPr lang="fr-FR" sz="1800" dirty="0"/>
          </a:p>
          <a:p>
            <a:r>
              <a:rPr lang="fr-CA" sz="1800" dirty="0"/>
              <a:t>Donner le chronogramme correspondant à un circuit séquentiel en tenant compte de l’horloge, des signaux d’initialisation et des entrées. (B3)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BE8E4-6591-45C6-A272-62105CCA8EB3}" type="slidenum">
              <a:rPr lang="fr-CA" smtClean="0"/>
              <a:pPr>
                <a:defRPr/>
              </a:pPr>
              <a:t>12</a:t>
            </a:fld>
            <a:endParaRPr lang="fr-CA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464300"/>
              </p:ext>
            </p:extLst>
          </p:nvPr>
        </p:nvGraphicFramePr>
        <p:xfrm>
          <a:off x="6934200" y="5029200"/>
          <a:ext cx="4745264" cy="159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4211864"/>
              </a:tblGrid>
              <a:tr h="165044"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Code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Niveau (http://fr.wikipedia.org/wiki/Taxonomie_de_Bloom)</a:t>
                      </a:r>
                      <a:endParaRPr lang="fr-FR" sz="1100" dirty="0"/>
                    </a:p>
                  </a:txBody>
                  <a:tcPr/>
                </a:tc>
              </a:tr>
              <a:tr h="165044"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B1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Connaissance</a:t>
                      </a:r>
                      <a:r>
                        <a:rPr lang="fr-CA" sz="1100" baseline="0" dirty="0" smtClean="0"/>
                        <a:t> - mémoriser de l’information.</a:t>
                      </a:r>
                      <a:endParaRPr lang="fr-FR" sz="1100" dirty="0"/>
                    </a:p>
                  </a:txBody>
                  <a:tcPr/>
                </a:tc>
              </a:tr>
              <a:tr h="165044"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B2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Compréhension</a:t>
                      </a:r>
                      <a:r>
                        <a:rPr lang="fr-CA" sz="1100" baseline="0" dirty="0" smtClean="0"/>
                        <a:t> – interpréter l’information.</a:t>
                      </a:r>
                      <a:endParaRPr lang="fr-FR" sz="1100" dirty="0"/>
                    </a:p>
                  </a:txBody>
                  <a:tcPr/>
                </a:tc>
              </a:tr>
              <a:tr h="271836"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B3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Application – confronter les connaissances à des cas pratiques</a:t>
                      </a:r>
                      <a:r>
                        <a:rPr lang="fr-CA" sz="1100" baseline="0" dirty="0" smtClean="0"/>
                        <a:t> simples.</a:t>
                      </a:r>
                      <a:endParaRPr lang="fr-FR" sz="1100" dirty="0"/>
                    </a:p>
                  </a:txBody>
                  <a:tcPr/>
                </a:tc>
              </a:tr>
              <a:tr h="271836"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B4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Analyse – décomposer un problème, cas pratiques plus complexes.</a:t>
                      </a:r>
                      <a:endParaRPr lang="fr-FR" sz="1100" dirty="0"/>
                    </a:p>
                  </a:txBody>
                  <a:tcPr/>
                </a:tc>
              </a:tr>
              <a:tr h="271836"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B5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Synthèse – expression personnelle, cas pratiques plus complexes.</a:t>
                      </a:r>
                      <a:endParaRPr lang="fr-FR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33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Exercice: donner le chronogramme du loquet D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Le loquet D a deux états :</a:t>
            </a:r>
          </a:p>
          <a:p>
            <a:pPr lvl="1"/>
            <a:r>
              <a:rPr lang="fr-CA" dirty="0" smtClean="0"/>
              <a:t>transparent (quand G = 1); et,</a:t>
            </a:r>
          </a:p>
          <a:p>
            <a:pPr lvl="1"/>
            <a:r>
              <a:rPr lang="fr-CA" dirty="0" smtClean="0"/>
              <a:t>mémoire (quand G = 0).</a:t>
            </a:r>
          </a:p>
          <a:p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ED8C7-DACC-411C-9320-83C03E103750}" type="slidenum">
              <a:rPr lang="fr-CA" smtClean="0"/>
              <a:pPr/>
              <a:t>13</a:t>
            </a:fld>
            <a:endParaRPr lang="fr-CA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92258"/>
            <a:ext cx="11037185" cy="249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4000"/>
            <a:ext cx="1302379" cy="150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39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Fonctionnement interne de la bascule D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La bascule D peut être construite en cascadant deux loquets D avec des versions complémentaires d’un signal d’horloge.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ED8C7-DACC-411C-9320-83C03E103750}" type="slidenum">
              <a:rPr lang="fr-CA" smtClean="0"/>
              <a:pPr/>
              <a:t>14</a:t>
            </a:fld>
            <a:endParaRPr lang="fr-CA"/>
          </a:p>
        </p:txBody>
      </p:sp>
      <p:pic>
        <p:nvPicPr>
          <p:cNvPr id="7" name="Image 6" descr="basculeD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5304" y="1524000"/>
            <a:ext cx="4584320" cy="1471510"/>
          </a:xfrm>
          <a:prstGeom prst="rect">
            <a:avLst/>
          </a:prstGeom>
        </p:spPr>
      </p:pic>
      <p:pic>
        <p:nvPicPr>
          <p:cNvPr id="8" name="Image 7" descr="basculeDchrono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3276600"/>
            <a:ext cx="7861463" cy="351788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4354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Sujets de ce thème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Structure </a:t>
            </a:r>
            <a:r>
              <a:rPr lang="fr-CA" dirty="0"/>
              <a:t>générale d’un circuit séquentiel</a:t>
            </a:r>
            <a:r>
              <a:rPr lang="fr-CA" dirty="0" smtClean="0"/>
              <a:t>.</a:t>
            </a:r>
            <a:endParaRPr lang="fr-FR" dirty="0"/>
          </a:p>
          <a:p>
            <a:r>
              <a:rPr lang="fr-CA" dirty="0" smtClean="0"/>
              <a:t>Modèles </a:t>
            </a:r>
            <a:r>
              <a:rPr lang="fr-CA" dirty="0"/>
              <a:t>de </a:t>
            </a:r>
            <a:r>
              <a:rPr lang="fr-CA" dirty="0" smtClean="0"/>
              <a:t>Moore </a:t>
            </a:r>
            <a:r>
              <a:rPr lang="fr-CA" dirty="0"/>
              <a:t>et de </a:t>
            </a:r>
            <a:r>
              <a:rPr lang="fr-CA" dirty="0" err="1"/>
              <a:t>Mealy</a:t>
            </a:r>
            <a:r>
              <a:rPr lang="fr-CA" dirty="0" smtClean="0"/>
              <a:t>.</a:t>
            </a:r>
            <a:endParaRPr lang="fr-FR" dirty="0"/>
          </a:p>
          <a:p>
            <a:r>
              <a:rPr lang="fr-CA" dirty="0" smtClean="0"/>
              <a:t>La bascule.</a:t>
            </a:r>
          </a:p>
          <a:p>
            <a:r>
              <a:rPr lang="fr-CA" dirty="0" smtClean="0"/>
              <a:t>Le loquet.</a:t>
            </a:r>
          </a:p>
          <a:p>
            <a:r>
              <a:rPr lang="fr-CA" dirty="0" smtClean="0"/>
              <a:t>Chronogramme d’un </a:t>
            </a:r>
            <a:r>
              <a:rPr lang="fr-CA" dirty="0"/>
              <a:t>circuit </a:t>
            </a:r>
            <a:r>
              <a:rPr lang="fr-CA" dirty="0" smtClean="0"/>
              <a:t>séquentiel.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BE8E4-6591-45C6-A272-62105CCA8EB3}" type="slidenum">
              <a:rPr lang="fr-CA" smtClean="0"/>
              <a:pPr>
                <a:defRPr/>
              </a:pPr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10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notion de l’état d’un système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ED8C7-DACC-411C-9320-83C03E103750}" type="slidenum">
              <a:rPr lang="fr-CA" smtClean="0"/>
              <a:pPr/>
              <a:t>3</a:t>
            </a:fld>
            <a:endParaRPr lang="fr-CA"/>
          </a:p>
        </p:txBody>
      </p:sp>
      <p:grpSp>
        <p:nvGrpSpPr>
          <p:cNvPr id="26" name="Groupe 25"/>
          <p:cNvGrpSpPr>
            <a:grpSpLocks noChangeAspect="1"/>
          </p:cNvGrpSpPr>
          <p:nvPr/>
        </p:nvGrpSpPr>
        <p:grpSpPr>
          <a:xfrm>
            <a:off x="1625600" y="1752600"/>
            <a:ext cx="1930400" cy="2120444"/>
            <a:chOff x="1295400" y="2362200"/>
            <a:chExt cx="1447800" cy="21204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1119189" y="2767012"/>
              <a:ext cx="1905000" cy="109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ZoneTexte 5"/>
            <p:cNvSpPr txBox="1">
              <a:spLocks noChangeArrowheads="1"/>
            </p:cNvSpPr>
            <p:nvPr/>
          </p:nvSpPr>
          <p:spPr bwMode="auto">
            <a:xfrm>
              <a:off x="1295400" y="4267200"/>
              <a:ext cx="14478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CA" sz="800" dirty="0" smtClean="0">
                  <a:latin typeface="Calibri" pitchFamily="34" charset="0"/>
                </a:rPr>
                <a:t>http://www.directron.com/</a:t>
              </a:r>
              <a:endParaRPr lang="fr-CA" sz="800" dirty="0">
                <a:latin typeface="Calibri" pitchFamily="34" charset="0"/>
              </a:endParaRPr>
            </a:p>
          </p:txBody>
        </p:sp>
      </p:grpSp>
      <p:pic>
        <p:nvPicPr>
          <p:cNvPr id="1035" name="Picture 11" descr="C:\Documents and Settings\p700065.POLY.016\Local Settings\Temporary Internet Files\Content.IE5\5P4AG2I3\MPj038607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0776" y="3886200"/>
            <a:ext cx="3392424" cy="2423160"/>
          </a:xfrm>
          <a:prstGeom prst="rect">
            <a:avLst/>
          </a:prstGeom>
          <a:noFill/>
        </p:spPr>
      </p:pic>
      <p:pic>
        <p:nvPicPr>
          <p:cNvPr id="22" name="Picture 2" descr="C:\Documents and Settings\p700065.POLY.016\Local Settings\Temporary Internet Files\Content.IE5\DO8UBT97\MCj0432648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486" y="4267486"/>
            <a:ext cx="2285714" cy="2285714"/>
          </a:xfrm>
          <a:prstGeom prst="rect">
            <a:avLst/>
          </a:prstGeom>
          <a:noFill/>
        </p:spPr>
      </p:pic>
      <p:grpSp>
        <p:nvGrpSpPr>
          <p:cNvPr id="27" name="Groupe 26"/>
          <p:cNvGrpSpPr>
            <a:grpSpLocks noChangeAspect="1"/>
          </p:cNvGrpSpPr>
          <p:nvPr/>
        </p:nvGrpSpPr>
        <p:grpSpPr>
          <a:xfrm>
            <a:off x="7620001" y="1752600"/>
            <a:ext cx="1930401" cy="1663244"/>
            <a:chOff x="4953000" y="4419600"/>
            <a:chExt cx="1447800" cy="1663244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14938" y="4419600"/>
              <a:ext cx="923925" cy="151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ZoneTexte 5"/>
            <p:cNvSpPr txBox="1">
              <a:spLocks noChangeArrowheads="1"/>
            </p:cNvSpPr>
            <p:nvPr/>
          </p:nvSpPr>
          <p:spPr bwMode="auto">
            <a:xfrm>
              <a:off x="4953000" y="5867400"/>
              <a:ext cx="14478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CA" sz="800" dirty="0" smtClean="0">
                  <a:latin typeface="Calibri" pitchFamily="34" charset="0"/>
                </a:rPr>
                <a:t>http://store.garagedoors.net/</a:t>
              </a:r>
              <a:endParaRPr lang="fr-CA" sz="800" dirty="0">
                <a:latin typeface="Calibri" pitchFamily="34" charset="0"/>
              </a:endParaRPr>
            </a:p>
          </p:txBody>
        </p:sp>
      </p:grpSp>
      <p:sp>
        <p:nvSpPr>
          <p:cNvPr id="28" name="ZoneTexte 7"/>
          <p:cNvSpPr txBox="1">
            <a:spLocks noChangeArrowheads="1"/>
          </p:cNvSpPr>
          <p:nvPr/>
        </p:nvSpPr>
        <p:spPr bwMode="auto">
          <a:xfrm>
            <a:off x="406397" y="3886200"/>
            <a:ext cx="447040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A" dirty="0" smtClean="0">
                <a:solidFill>
                  <a:srgbClr val="00B050"/>
                </a:solidFill>
                <a:latin typeface="Calibri" pitchFamily="34" charset="0"/>
              </a:rPr>
              <a:t>Système de contrôle sans état.</a:t>
            </a:r>
            <a:endParaRPr lang="fr-CA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9" name="ZoneTexte 7"/>
          <p:cNvSpPr txBox="1">
            <a:spLocks noChangeArrowheads="1"/>
          </p:cNvSpPr>
          <p:nvPr/>
        </p:nvSpPr>
        <p:spPr bwMode="auto">
          <a:xfrm>
            <a:off x="6502400" y="3440668"/>
            <a:ext cx="43688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A" dirty="0" smtClean="0">
                <a:solidFill>
                  <a:srgbClr val="00B050"/>
                </a:solidFill>
                <a:latin typeface="Calibri" pitchFamily="34" charset="0"/>
              </a:rPr>
              <a:t>Système de contrôle avec état.</a:t>
            </a:r>
            <a:endParaRPr lang="fr-CA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86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Circuits séquentiels synchrones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Un circuit séquentiel comporte:</a:t>
            </a:r>
          </a:p>
          <a:p>
            <a:pPr lvl="1"/>
            <a:r>
              <a:rPr lang="fr-CA" dirty="0" smtClean="0"/>
              <a:t>une partie combinatoire; et</a:t>
            </a:r>
          </a:p>
          <a:p>
            <a:pPr lvl="1"/>
            <a:r>
              <a:rPr lang="fr-CA" dirty="0" smtClean="0"/>
              <a:t>des éléments à mémoire.</a:t>
            </a:r>
          </a:p>
          <a:p>
            <a:r>
              <a:rPr lang="fr-CA" dirty="0" smtClean="0"/>
              <a:t>Les éléments à mémoire entreposent l’état présent du circuit.</a:t>
            </a:r>
          </a:p>
          <a:p>
            <a:r>
              <a:rPr lang="fr-CA" dirty="0" smtClean="0"/>
              <a:t>La partie combinatoire calcule le prochain état du système ainsi que ses sorties.</a:t>
            </a:r>
          </a:p>
          <a:p>
            <a:r>
              <a:rPr lang="fr-CA" dirty="0" smtClean="0"/>
              <a:t>Un circuit séquentiel a normalement des entrées et des sorties.</a:t>
            </a:r>
          </a:p>
          <a:p>
            <a:r>
              <a:rPr lang="fr-CA" dirty="0" smtClean="0"/>
              <a:t>Un circuit séquentiel est mené par un signal d’horloge et devrait avoir un signal de réinitialisation (</a:t>
            </a:r>
            <a:r>
              <a:rPr lang="fr-CA" i="1" dirty="0" smtClean="0"/>
              <a:t>reset</a:t>
            </a:r>
            <a:r>
              <a:rPr lang="fr-CA" dirty="0" smtClean="0"/>
              <a:t>). Ces signaux sont des entrées ‘spéciales’.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ED8C7-DACC-411C-9320-83C03E103750}" type="slidenum">
              <a:rPr lang="fr-CA" smtClean="0"/>
              <a:pPr/>
              <a:t>4</a:t>
            </a:fld>
            <a:endParaRPr lang="fr-CA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5715000" cy="317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490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Circuits séquentiels synchrones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Il y a deux types de circuits séquentiels : les circuits de Moore et de </a:t>
            </a:r>
            <a:r>
              <a:rPr lang="fr-CA" dirty="0" err="1" smtClean="0"/>
              <a:t>Mealy</a:t>
            </a:r>
            <a:r>
              <a:rPr lang="fr-CA" dirty="0" smtClean="0"/>
              <a:t>.</a:t>
            </a:r>
          </a:p>
          <a:p>
            <a:pPr lvl="1"/>
            <a:r>
              <a:rPr lang="fr-CA" dirty="0" smtClean="0"/>
              <a:t>Dans une </a:t>
            </a:r>
            <a:r>
              <a:rPr lang="fr-CA" u="sng" dirty="0" smtClean="0"/>
              <a:t>machine de Moore</a:t>
            </a:r>
            <a:r>
              <a:rPr lang="fr-CA" dirty="0" smtClean="0"/>
              <a:t>, les sorties ne sont fonctions que de l’état présent.</a:t>
            </a:r>
          </a:p>
          <a:p>
            <a:pPr lvl="1"/>
            <a:r>
              <a:rPr lang="fr-CA" dirty="0" smtClean="0"/>
              <a:t>Dans une </a:t>
            </a:r>
            <a:r>
              <a:rPr lang="fr-CA" u="sng" dirty="0" smtClean="0"/>
              <a:t>machine de </a:t>
            </a:r>
            <a:r>
              <a:rPr lang="fr-CA" u="sng" dirty="0" err="1" smtClean="0"/>
              <a:t>Mealy</a:t>
            </a:r>
            <a:r>
              <a:rPr lang="fr-CA" dirty="0" smtClean="0"/>
              <a:t>, les sorties sont fonctions de l’état présent ainsi que des entrées.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ED8C7-DACC-411C-9320-83C03E103750}" type="slidenum">
              <a:rPr lang="fr-CA" smtClean="0"/>
              <a:pPr/>
              <a:t>5</a:t>
            </a:fld>
            <a:endParaRPr lang="fr-CA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60" y="2286000"/>
            <a:ext cx="638424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85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Élément à mémoire #1 – loquet SR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Le loquet SR (</a:t>
            </a:r>
            <a:r>
              <a:rPr lang="fr-CA" i="1" dirty="0" smtClean="0"/>
              <a:t>S-R </a:t>
            </a:r>
            <a:r>
              <a:rPr lang="fr-CA" i="1" dirty="0" err="1" smtClean="0"/>
              <a:t>latch</a:t>
            </a:r>
            <a:r>
              <a:rPr lang="fr-CA" dirty="0" smtClean="0"/>
              <a:t>) est un élément à mémoire simple mais fondamental.</a:t>
            </a:r>
          </a:p>
          <a:p>
            <a:r>
              <a:rPr lang="fr-CA" dirty="0" smtClean="0"/>
              <a:t>Il peut rester dans un état tant qu’on l’alimente, et sa sortie dépend non seulement des entrées présentes, mais aussi des entrées passées.</a:t>
            </a:r>
          </a:p>
          <a:p>
            <a:r>
              <a:rPr lang="fr-CA" dirty="0" smtClean="0"/>
              <a:t>Il peut être construit de deux portes NON-OU.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ED8C7-DACC-411C-9320-83C03E103750}" type="slidenum">
              <a:rPr lang="fr-CA" smtClean="0"/>
              <a:pPr/>
              <a:t>6</a:t>
            </a:fld>
            <a:endParaRPr lang="fr-CA"/>
          </a:p>
        </p:txBody>
      </p:sp>
      <p:pic>
        <p:nvPicPr>
          <p:cNvPr id="9" name="Image 8" descr="loquetSR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717030"/>
            <a:ext cx="3657600" cy="2599617"/>
          </a:xfrm>
          <a:prstGeom prst="rect">
            <a:avLst/>
          </a:prstGeom>
        </p:spPr>
      </p:pic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778038"/>
              </p:ext>
            </p:extLst>
          </p:nvPr>
        </p:nvGraphicFramePr>
        <p:xfrm>
          <a:off x="7086600" y="1600200"/>
          <a:ext cx="4202853" cy="1884044"/>
        </p:xfrm>
        <a:graphic>
          <a:graphicData uri="http://schemas.openxmlformats.org/drawingml/2006/table">
            <a:tbl>
              <a:tblPr/>
              <a:tblGrid>
                <a:gridCol w="511387"/>
                <a:gridCol w="512233"/>
                <a:gridCol w="512233"/>
                <a:gridCol w="895773"/>
                <a:gridCol w="896620"/>
                <a:gridCol w="874607"/>
              </a:tblGrid>
              <a:tr h="390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400" b="1" i="1" dirty="0">
                          <a:latin typeface="+mj-lt"/>
                          <a:ea typeface="Times New Roman"/>
                          <a:cs typeface="Times New Roman"/>
                        </a:rPr>
                        <a:t>S(t)</a:t>
                      </a:r>
                      <a:endParaRPr lang="fr-CA" sz="1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400" b="1" i="1" dirty="0">
                          <a:latin typeface="+mj-lt"/>
                          <a:ea typeface="Times New Roman"/>
                          <a:cs typeface="Times New Roman"/>
                        </a:rPr>
                        <a:t>R(t)</a:t>
                      </a:r>
                      <a:endParaRPr lang="fr-CA" sz="1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400" b="1" i="1">
                          <a:latin typeface="+mj-lt"/>
                          <a:ea typeface="Times New Roman"/>
                          <a:cs typeface="Times New Roman"/>
                        </a:rPr>
                        <a:t>Q(t)</a:t>
                      </a:r>
                      <a:endParaRPr lang="fr-CA" sz="14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400" b="1" i="1" dirty="0">
                          <a:latin typeface="+mj-lt"/>
                          <a:ea typeface="Times New Roman"/>
                          <a:cs typeface="Times New Roman"/>
                        </a:rPr>
                        <a:t>Q(t + 1)</a:t>
                      </a:r>
                      <a:endParaRPr lang="fr-CA" sz="1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400" b="1" i="1">
                          <a:latin typeface="+mj-lt"/>
                          <a:ea typeface="Times New Roman"/>
                          <a:cs typeface="Times New Roman"/>
                        </a:rPr>
                        <a:t>Q’(t + 1)</a:t>
                      </a:r>
                      <a:endParaRPr lang="fr-CA" sz="14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400" b="1" i="1">
                          <a:latin typeface="+mj-lt"/>
                          <a:ea typeface="Times New Roman"/>
                          <a:cs typeface="Times New Roman"/>
                        </a:rPr>
                        <a:t>mode</a:t>
                      </a:r>
                      <a:endParaRPr lang="fr-CA" sz="14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mémoire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 dirty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 dirty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reset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set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 dirty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 dirty="0">
                          <a:latin typeface="+mj-lt"/>
                          <a:ea typeface="Times New Roman"/>
                          <a:cs typeface="Times New Roman"/>
                        </a:rPr>
                        <a:t>interdit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044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Élément à mémoire #1 – loquet SR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Le loquet SR (</a:t>
            </a:r>
            <a:r>
              <a:rPr lang="fr-CA" i="1" dirty="0" smtClean="0"/>
              <a:t>S-R </a:t>
            </a:r>
            <a:r>
              <a:rPr lang="fr-CA" i="1" dirty="0" err="1" smtClean="0"/>
              <a:t>latch</a:t>
            </a:r>
            <a:r>
              <a:rPr lang="fr-CA" dirty="0" smtClean="0"/>
              <a:t>) est un élément à mémoire simple mais fondamental.</a:t>
            </a:r>
          </a:p>
          <a:p>
            <a:r>
              <a:rPr lang="fr-CA" dirty="0" smtClean="0"/>
              <a:t>Il peut rester dans un état tant qu’on l’alimente, et sa sortie dépend non seulement des entrées présentes, mais aussi des entrées passées.</a:t>
            </a:r>
          </a:p>
          <a:p>
            <a:r>
              <a:rPr lang="fr-CA" dirty="0" smtClean="0"/>
              <a:t>Il peut être construit de deux portes NON-OU.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ED8C7-DACC-411C-9320-83C03E103750}" type="slidenum">
              <a:rPr lang="fr-CA" smtClean="0"/>
              <a:pPr/>
              <a:t>7</a:t>
            </a:fld>
            <a:endParaRPr lang="fr-CA"/>
          </a:p>
        </p:txBody>
      </p:sp>
      <p:pic>
        <p:nvPicPr>
          <p:cNvPr id="9" name="Image 8" descr="loquetSR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184049"/>
            <a:ext cx="2204186" cy="1566612"/>
          </a:xfrm>
          <a:prstGeom prst="rect">
            <a:avLst/>
          </a:prstGeom>
        </p:spPr>
      </p:pic>
      <p:pic>
        <p:nvPicPr>
          <p:cNvPr id="10" name="Image 9" descr="loquetSRsymbol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2864" y="4348611"/>
            <a:ext cx="1066800" cy="1237488"/>
          </a:xfrm>
          <a:prstGeom prst="rect">
            <a:avLst/>
          </a:prstGeom>
        </p:spPr>
      </p:pic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778038"/>
              </p:ext>
            </p:extLst>
          </p:nvPr>
        </p:nvGraphicFramePr>
        <p:xfrm>
          <a:off x="7086600" y="1600200"/>
          <a:ext cx="4202853" cy="1884044"/>
        </p:xfrm>
        <a:graphic>
          <a:graphicData uri="http://schemas.openxmlformats.org/drawingml/2006/table">
            <a:tbl>
              <a:tblPr/>
              <a:tblGrid>
                <a:gridCol w="511387"/>
                <a:gridCol w="512233"/>
                <a:gridCol w="512233"/>
                <a:gridCol w="895773"/>
                <a:gridCol w="896620"/>
                <a:gridCol w="874607"/>
              </a:tblGrid>
              <a:tr h="390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400" b="1" i="1" dirty="0">
                          <a:latin typeface="+mj-lt"/>
                          <a:ea typeface="Times New Roman"/>
                          <a:cs typeface="Times New Roman"/>
                        </a:rPr>
                        <a:t>S(t)</a:t>
                      </a:r>
                      <a:endParaRPr lang="fr-CA" sz="1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400" b="1" i="1" dirty="0">
                          <a:latin typeface="+mj-lt"/>
                          <a:ea typeface="Times New Roman"/>
                          <a:cs typeface="Times New Roman"/>
                        </a:rPr>
                        <a:t>R(t)</a:t>
                      </a:r>
                      <a:endParaRPr lang="fr-CA" sz="1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400" b="1" i="1">
                          <a:latin typeface="+mj-lt"/>
                          <a:ea typeface="Times New Roman"/>
                          <a:cs typeface="Times New Roman"/>
                        </a:rPr>
                        <a:t>Q(t)</a:t>
                      </a:r>
                      <a:endParaRPr lang="fr-CA" sz="14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400" b="1" i="1" dirty="0">
                          <a:latin typeface="+mj-lt"/>
                          <a:ea typeface="Times New Roman"/>
                          <a:cs typeface="Times New Roman"/>
                        </a:rPr>
                        <a:t>Q(t + 1)</a:t>
                      </a:r>
                      <a:endParaRPr lang="fr-CA" sz="1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400" b="1" i="1">
                          <a:latin typeface="+mj-lt"/>
                          <a:ea typeface="Times New Roman"/>
                          <a:cs typeface="Times New Roman"/>
                        </a:rPr>
                        <a:t>Q’(t + 1)</a:t>
                      </a:r>
                      <a:endParaRPr lang="fr-CA" sz="14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400" b="1" i="1">
                          <a:latin typeface="+mj-lt"/>
                          <a:ea typeface="Times New Roman"/>
                          <a:cs typeface="Times New Roman"/>
                        </a:rPr>
                        <a:t>mode</a:t>
                      </a:r>
                      <a:endParaRPr lang="fr-CA" sz="14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mémoire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 dirty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reset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set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 dirty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 dirty="0">
                          <a:latin typeface="+mj-lt"/>
                          <a:ea typeface="Times New Roman"/>
                          <a:cs typeface="Times New Roman"/>
                        </a:rPr>
                        <a:t>interdit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2" name="Image 11" descr="loquetSRchrono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4114800"/>
            <a:ext cx="6934200" cy="208451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2713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Élément à mémoire #2 – loquet D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Le loquet D (</a:t>
            </a:r>
            <a:r>
              <a:rPr lang="fr-CA" i="1" dirty="0" smtClean="0"/>
              <a:t>D </a:t>
            </a:r>
            <a:r>
              <a:rPr lang="fr-CA" i="1" dirty="0" err="1" smtClean="0"/>
              <a:t>latch</a:t>
            </a:r>
            <a:r>
              <a:rPr lang="fr-CA" dirty="0" smtClean="0"/>
              <a:t>) a deux entrées :</a:t>
            </a:r>
          </a:p>
          <a:p>
            <a:pPr lvl="1"/>
            <a:r>
              <a:rPr lang="fr-CA" dirty="0" smtClean="0"/>
              <a:t>un signal de données </a:t>
            </a:r>
            <a:r>
              <a:rPr lang="fr-CA" dirty="0"/>
              <a:t>D</a:t>
            </a:r>
            <a:r>
              <a:rPr lang="fr-CA" i="1" dirty="0" smtClean="0"/>
              <a:t>;</a:t>
            </a:r>
            <a:r>
              <a:rPr lang="fr-CA" dirty="0" smtClean="0"/>
              <a:t> et,</a:t>
            </a:r>
          </a:p>
          <a:p>
            <a:pPr lvl="1"/>
            <a:r>
              <a:rPr lang="fr-CA" dirty="0" smtClean="0"/>
              <a:t>un signal de contrôle </a:t>
            </a:r>
            <a:r>
              <a:rPr lang="fr-CA" dirty="0"/>
              <a:t>G</a:t>
            </a:r>
            <a:r>
              <a:rPr lang="fr-CA" dirty="0" smtClean="0"/>
              <a:t> (</a:t>
            </a:r>
            <a:r>
              <a:rPr lang="fr-CA" i="1" dirty="0" err="1" smtClean="0"/>
              <a:t>Gate</a:t>
            </a:r>
            <a:r>
              <a:rPr lang="fr-CA" dirty="0" smtClean="0"/>
              <a:t>).</a:t>
            </a:r>
          </a:p>
          <a:p>
            <a:r>
              <a:rPr lang="fr-CA" dirty="0" smtClean="0"/>
              <a:t>Il a deux états :</a:t>
            </a:r>
          </a:p>
          <a:p>
            <a:pPr lvl="1"/>
            <a:r>
              <a:rPr lang="fr-CA" dirty="0" smtClean="0"/>
              <a:t>transparent (quand G = 1); et,</a:t>
            </a:r>
          </a:p>
          <a:p>
            <a:pPr lvl="1"/>
            <a:r>
              <a:rPr lang="fr-CA" dirty="0" smtClean="0"/>
              <a:t>mémoire (quand G = 0).</a:t>
            </a:r>
          </a:p>
          <a:p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ED8C7-DACC-411C-9320-83C03E103750}" type="slidenum">
              <a:rPr lang="fr-CA" smtClean="0"/>
              <a:pPr/>
              <a:t>8</a:t>
            </a:fld>
            <a:endParaRPr lang="fr-CA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9153"/>
              </p:ext>
            </p:extLst>
          </p:nvPr>
        </p:nvGraphicFramePr>
        <p:xfrm>
          <a:off x="6553199" y="1752600"/>
          <a:ext cx="4876801" cy="2097404"/>
        </p:xfrm>
        <a:graphic>
          <a:graphicData uri="http://schemas.openxmlformats.org/drawingml/2006/table">
            <a:tbl>
              <a:tblPr/>
              <a:tblGrid>
                <a:gridCol w="768465"/>
                <a:gridCol w="769751"/>
                <a:gridCol w="769751"/>
                <a:gridCol w="1283775"/>
                <a:gridCol w="1285059"/>
              </a:tblGrid>
              <a:tr h="390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400" b="1" i="1" dirty="0">
                          <a:latin typeface="+mn-lt"/>
                          <a:ea typeface="Times New Roman"/>
                          <a:cs typeface="Times New Roman"/>
                        </a:rPr>
                        <a:t>G(t)</a:t>
                      </a:r>
                      <a:endParaRPr lang="fr-CA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400" b="1" i="1">
                          <a:latin typeface="+mn-lt"/>
                          <a:ea typeface="Times New Roman"/>
                          <a:cs typeface="Times New Roman"/>
                        </a:rPr>
                        <a:t>D(t)</a:t>
                      </a:r>
                      <a:endParaRPr lang="fr-CA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400" b="1" i="1" dirty="0">
                          <a:latin typeface="+mn-lt"/>
                          <a:ea typeface="Times New Roman"/>
                          <a:cs typeface="Times New Roman"/>
                        </a:rPr>
                        <a:t>Q(t)</a:t>
                      </a:r>
                      <a:endParaRPr lang="fr-CA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400" b="1" i="1" dirty="0">
                          <a:latin typeface="+mn-lt"/>
                          <a:ea typeface="Times New Roman"/>
                          <a:cs typeface="Times New Roman"/>
                        </a:rPr>
                        <a:t>Q(t + 1)</a:t>
                      </a:r>
                      <a:endParaRPr lang="fr-CA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400" b="1" i="1">
                          <a:latin typeface="+mn-lt"/>
                          <a:ea typeface="Times New Roman"/>
                          <a:cs typeface="Times New Roman"/>
                        </a:rPr>
                        <a:t>mode</a:t>
                      </a:r>
                      <a:endParaRPr lang="fr-CA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n-lt"/>
                          <a:ea typeface="Times New Roman"/>
                          <a:cs typeface="Times New Roman"/>
                        </a:rPr>
                        <a:t>mémoire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fr-C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fr-C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fr-C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latin typeface="+mn-lt"/>
                          <a:ea typeface="Times New Roman"/>
                          <a:cs typeface="Times New Roman"/>
                        </a:rPr>
                        <a:t>transparent</a:t>
                      </a:r>
                      <a:endParaRPr lang="fr-CA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C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" name="Image 8" descr="loquetD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4095134"/>
            <a:ext cx="5165386" cy="26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3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Élément à mémoire #2 – loquet D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Le loquet D (</a:t>
            </a:r>
            <a:r>
              <a:rPr lang="fr-CA" i="1" dirty="0" smtClean="0"/>
              <a:t>D </a:t>
            </a:r>
            <a:r>
              <a:rPr lang="fr-CA" i="1" dirty="0" err="1" smtClean="0"/>
              <a:t>latch</a:t>
            </a:r>
            <a:r>
              <a:rPr lang="fr-CA" dirty="0" smtClean="0"/>
              <a:t>) a deux entrées :</a:t>
            </a:r>
          </a:p>
          <a:p>
            <a:pPr lvl="1"/>
            <a:r>
              <a:rPr lang="fr-CA" dirty="0" smtClean="0"/>
              <a:t>un signal de données </a:t>
            </a:r>
            <a:r>
              <a:rPr lang="fr-CA" dirty="0"/>
              <a:t>D</a:t>
            </a:r>
            <a:r>
              <a:rPr lang="fr-CA" i="1" dirty="0" smtClean="0"/>
              <a:t>;</a:t>
            </a:r>
            <a:r>
              <a:rPr lang="fr-CA" dirty="0" smtClean="0"/>
              <a:t> et,</a:t>
            </a:r>
          </a:p>
          <a:p>
            <a:pPr lvl="1"/>
            <a:r>
              <a:rPr lang="fr-CA" dirty="0" smtClean="0"/>
              <a:t>un signal de contrôle </a:t>
            </a:r>
            <a:r>
              <a:rPr lang="fr-CA" dirty="0"/>
              <a:t>G</a:t>
            </a:r>
            <a:r>
              <a:rPr lang="fr-CA" dirty="0" smtClean="0"/>
              <a:t> (</a:t>
            </a:r>
            <a:r>
              <a:rPr lang="fr-CA" i="1" dirty="0" err="1" smtClean="0"/>
              <a:t>Gate</a:t>
            </a:r>
            <a:r>
              <a:rPr lang="fr-CA" dirty="0" smtClean="0"/>
              <a:t>).</a:t>
            </a:r>
          </a:p>
          <a:p>
            <a:r>
              <a:rPr lang="fr-CA" dirty="0" smtClean="0"/>
              <a:t>Il a deux états :</a:t>
            </a:r>
          </a:p>
          <a:p>
            <a:pPr lvl="1"/>
            <a:r>
              <a:rPr lang="fr-CA" dirty="0" smtClean="0"/>
              <a:t>transparent (quand G = 1); et,</a:t>
            </a:r>
          </a:p>
          <a:p>
            <a:pPr lvl="1"/>
            <a:r>
              <a:rPr lang="fr-CA" dirty="0" smtClean="0"/>
              <a:t>mémoire (quand G = 0).</a:t>
            </a:r>
          </a:p>
          <a:p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ED8C7-DACC-411C-9320-83C03E103750}" type="slidenum">
              <a:rPr lang="fr-CA" smtClean="0"/>
              <a:pPr/>
              <a:t>9</a:t>
            </a:fld>
            <a:endParaRPr lang="fr-CA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007707"/>
              </p:ext>
            </p:extLst>
          </p:nvPr>
        </p:nvGraphicFramePr>
        <p:xfrm>
          <a:off x="6553199" y="1752600"/>
          <a:ext cx="4876801" cy="817244"/>
        </p:xfrm>
        <a:graphic>
          <a:graphicData uri="http://schemas.openxmlformats.org/drawingml/2006/table">
            <a:tbl>
              <a:tblPr/>
              <a:tblGrid>
                <a:gridCol w="768465"/>
                <a:gridCol w="769751"/>
                <a:gridCol w="769751"/>
                <a:gridCol w="1283775"/>
                <a:gridCol w="1285059"/>
              </a:tblGrid>
              <a:tr h="390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400" b="1" i="1" dirty="0">
                          <a:latin typeface="+mn-lt"/>
                          <a:ea typeface="Times New Roman"/>
                          <a:cs typeface="Times New Roman"/>
                        </a:rPr>
                        <a:t>G(t)</a:t>
                      </a:r>
                      <a:endParaRPr lang="fr-CA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400" b="1" i="1">
                          <a:latin typeface="+mn-lt"/>
                          <a:ea typeface="Times New Roman"/>
                          <a:cs typeface="Times New Roman"/>
                        </a:rPr>
                        <a:t>D(t)</a:t>
                      </a:r>
                      <a:endParaRPr lang="fr-CA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400" b="1" i="1" dirty="0">
                          <a:latin typeface="+mn-lt"/>
                          <a:ea typeface="Times New Roman"/>
                          <a:cs typeface="Times New Roman"/>
                        </a:rPr>
                        <a:t>Q(t)</a:t>
                      </a:r>
                      <a:endParaRPr lang="fr-CA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400" b="1" i="1" dirty="0">
                          <a:latin typeface="+mn-lt"/>
                          <a:ea typeface="Times New Roman"/>
                          <a:cs typeface="Times New Roman"/>
                        </a:rPr>
                        <a:t>Q(t + 1)</a:t>
                      </a:r>
                      <a:endParaRPr lang="fr-CA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400" b="1" i="1">
                          <a:latin typeface="+mn-lt"/>
                          <a:ea typeface="Times New Roman"/>
                          <a:cs typeface="Times New Roman"/>
                        </a:rPr>
                        <a:t>mode</a:t>
                      </a:r>
                      <a:endParaRPr lang="fr-CA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fr-C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latin typeface="+mn-lt"/>
                          <a:ea typeface="Times New Roman"/>
                          <a:cs typeface="Times New Roman"/>
                        </a:rPr>
                        <a:t>Q</a:t>
                      </a:r>
                      <a:endParaRPr lang="fr-C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latin typeface="+mn-lt"/>
                          <a:ea typeface="Times New Roman"/>
                          <a:cs typeface="Times New Roman"/>
                        </a:rPr>
                        <a:t>Q</a:t>
                      </a:r>
                      <a:endParaRPr lang="fr-C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>
                          <a:latin typeface="+mn-lt"/>
                          <a:ea typeface="Times New Roman"/>
                          <a:cs typeface="Times New Roman"/>
                        </a:rPr>
                        <a:t>mémoire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endParaRPr lang="fr-C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fr-C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endParaRPr lang="fr-CA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 dirty="0">
                          <a:latin typeface="+mn-lt"/>
                          <a:ea typeface="Times New Roman"/>
                          <a:cs typeface="Times New Roman"/>
                        </a:rPr>
                        <a:t>transparent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" name="Image 8" descr="loquetD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1" y="4648200"/>
            <a:ext cx="2327389" cy="1176208"/>
          </a:xfrm>
          <a:prstGeom prst="rect">
            <a:avLst/>
          </a:prstGeom>
        </p:spPr>
      </p:pic>
      <p:pic>
        <p:nvPicPr>
          <p:cNvPr id="11" name="Image 10" descr="loquetDchrono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733800"/>
            <a:ext cx="6863182" cy="25749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04385"/>
            <a:ext cx="1109434" cy="128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406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Cou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1Introduction</Template>
  <TotalTime>991</TotalTime>
  <Words>731</Words>
  <Application>Microsoft Macintosh PowerPoint</Application>
  <PresentationFormat>Personnalisé</PresentationFormat>
  <Paragraphs>236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presentationCours</vt:lpstr>
      <vt:lpstr>Composantes séquentielles pour circuits numériques</vt:lpstr>
      <vt:lpstr>Sujets de ce thème</vt:lpstr>
      <vt:lpstr>La notion de l’état d’un système</vt:lpstr>
      <vt:lpstr>Circuits séquentiels synchrones</vt:lpstr>
      <vt:lpstr>Circuits séquentiels synchrones</vt:lpstr>
      <vt:lpstr>Élément à mémoire #1 – loquet SR</vt:lpstr>
      <vt:lpstr>Élément à mémoire #1 – loquet SR</vt:lpstr>
      <vt:lpstr>Élément à mémoire #2 – loquet D</vt:lpstr>
      <vt:lpstr>Élément à mémoire #2 – loquet D</vt:lpstr>
      <vt:lpstr>Élément à mémoire #3 – bascule D</vt:lpstr>
      <vt:lpstr>Exemple: compléter le chronogramme du circuit suivant</vt:lpstr>
      <vt:lpstr>Vous devriez maintenant être capable de …</vt:lpstr>
      <vt:lpstr>Exercice: donner le chronogramme du loquet D</vt:lpstr>
      <vt:lpstr>Fonctionnement interne de la bascule D</vt:lpstr>
    </vt:vector>
  </TitlesOfParts>
  <Company>POLYMTL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Pierre Langlois</dc:creator>
  <cp:lastModifiedBy>Pierre Langlois</cp:lastModifiedBy>
  <cp:revision>209</cp:revision>
  <dcterms:created xsi:type="dcterms:W3CDTF">2009-09-03T13:30:34Z</dcterms:created>
  <dcterms:modified xsi:type="dcterms:W3CDTF">2014-09-09T14:24:25Z</dcterms:modified>
</cp:coreProperties>
</file>