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18"/>
  </p:notesMasterIdLst>
  <p:handoutMasterIdLst>
    <p:handoutMasterId r:id="rId19"/>
  </p:handoutMasterIdLst>
  <p:sldIdLst>
    <p:sldId id="256" r:id="rId2"/>
    <p:sldId id="302" r:id="rId3"/>
    <p:sldId id="307" r:id="rId4"/>
    <p:sldId id="333" r:id="rId5"/>
    <p:sldId id="343" r:id="rId6"/>
    <p:sldId id="348" r:id="rId7"/>
    <p:sldId id="344" r:id="rId8"/>
    <p:sldId id="349" r:id="rId9"/>
    <p:sldId id="346" r:id="rId10"/>
    <p:sldId id="350" r:id="rId11"/>
    <p:sldId id="342" r:id="rId12"/>
    <p:sldId id="345" r:id="rId13"/>
    <p:sldId id="334" r:id="rId14"/>
    <p:sldId id="340" r:id="rId15"/>
    <p:sldId id="330" r:id="rId16"/>
    <p:sldId id="303" r:id="rId17"/>
  </p:sldIdLst>
  <p:sldSz cx="12192000" cy="6858000"/>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4224" userDrawn="1">
          <p15:clr>
            <a:srgbClr val="A4A3A4"/>
          </p15:clr>
        </p15:guide>
        <p15:guide id="2" pos="384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4" autoAdjust="0"/>
    <p:restoredTop sz="96984" autoAdjust="0"/>
  </p:normalViewPr>
  <p:slideViewPr>
    <p:cSldViewPr>
      <p:cViewPr>
        <p:scale>
          <a:sx n="100" d="100"/>
          <a:sy n="100" d="100"/>
        </p:scale>
        <p:origin x="-392" y="-184"/>
      </p:cViewPr>
      <p:guideLst>
        <p:guide orient="horz" pos="4224"/>
        <p:guide pos="3840"/>
      </p:guideLst>
    </p:cSldViewPr>
  </p:slideViewPr>
  <p:notesTextViewPr>
    <p:cViewPr>
      <p:scale>
        <a:sx n="100" d="100"/>
        <a:sy n="100" d="100"/>
      </p:scale>
      <p:origin x="0" y="0"/>
    </p:cViewPr>
  </p:notesTextViewPr>
  <p:sorterViewPr>
    <p:cViewPr>
      <p:scale>
        <a:sx n="125" d="100"/>
        <a:sy n="125" d="100"/>
      </p:scale>
      <p:origin x="0" y="810"/>
    </p:cViewPr>
  </p:sorterViewPr>
  <p:notesViewPr>
    <p:cSldViewPr showGuides="1">
      <p:cViewPr varScale="1">
        <p:scale>
          <a:sx n="102" d="100"/>
          <a:sy n="102" d="100"/>
        </p:scale>
        <p:origin x="3252" y="11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A694451-A89E-4725-8413-5678DE932E3D}" type="datetimeFigureOut">
              <a:rPr lang="fr-CA" smtClean="0"/>
              <a:t>2014-08-14</a:t>
            </a:fld>
            <a:endParaRPr lang="fr-CA"/>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07203FD-9785-47BD-80F8-5A62C494DD65}" type="slidenum">
              <a:rPr lang="fr-CA" smtClean="0"/>
              <a:t>‹#›</a:t>
            </a:fld>
            <a:endParaRPr lang="fr-CA"/>
          </a:p>
        </p:txBody>
      </p:sp>
    </p:spTree>
    <p:extLst>
      <p:ext uri="{BB962C8B-B14F-4D97-AF65-F5344CB8AC3E}">
        <p14:creationId xmlns:p14="http://schemas.microsoft.com/office/powerpoint/2010/main" val="30628463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CA"/>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F78C2F68-A10D-43F4-A479-56FE030F73B2}" type="datetimeFigureOut">
              <a:rPr lang="fr-FR"/>
              <a:pPr>
                <a:defRPr/>
              </a:pPr>
              <a:t>2014-08-14</a:t>
            </a:fld>
            <a:endParaRPr lang="fr-CA"/>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fr-CA"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CA"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CA"/>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A9A5F2D7-1004-42BA-8530-5564CEA589E6}" type="slidenum">
              <a:rPr lang="fr-CA"/>
              <a:pPr>
                <a:defRPr/>
              </a:pPr>
              <a:t>‹#›</a:t>
            </a:fld>
            <a:endParaRPr lang="fr-CA"/>
          </a:p>
        </p:txBody>
      </p:sp>
    </p:spTree>
    <p:extLst>
      <p:ext uri="{BB962C8B-B14F-4D97-AF65-F5344CB8AC3E}">
        <p14:creationId xmlns:p14="http://schemas.microsoft.com/office/powerpoint/2010/main" val="407791016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p:spPr>
        <p:txBody>
          <a:bodyPr/>
          <a:lstStyle>
            <a:lvl1pPr algn="ctr">
              <a:defRPr/>
            </a:lvl1pPr>
          </a:lstStyle>
          <a:p>
            <a:r>
              <a:rPr lang="fr-FR" dirty="0" smtClean="0"/>
              <a:t>Cliquez pour modifier le style du titre</a:t>
            </a:r>
            <a:endParaRPr lang="fr-CA" dirty="0"/>
          </a:p>
        </p:txBody>
      </p:sp>
      <p:sp>
        <p:nvSpPr>
          <p:cNvPr id="3" name="Sous-titre 2"/>
          <p:cNvSpPr>
            <a:spLocks noGrp="1"/>
          </p:cNvSpPr>
          <p:nvPr>
            <p:ph type="subTitle" idx="1"/>
          </p:nvPr>
        </p:nvSpPr>
        <p:spPr>
          <a:xfrm>
            <a:off x="1828800" y="3886200"/>
            <a:ext cx="85344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CA" dirty="0"/>
          </a:p>
        </p:txBody>
      </p:sp>
      <p:sp>
        <p:nvSpPr>
          <p:cNvPr id="4" name="Espace réservé du numéro de diapositive 5"/>
          <p:cNvSpPr>
            <a:spLocks noGrp="1"/>
          </p:cNvSpPr>
          <p:nvPr>
            <p:ph type="sldNum" sz="quarter" idx="10"/>
          </p:nvPr>
        </p:nvSpPr>
        <p:spPr/>
        <p:txBody>
          <a:bodyPr/>
          <a:lstStyle>
            <a:lvl1pPr>
              <a:defRPr/>
            </a:lvl1pPr>
          </a:lstStyle>
          <a:p>
            <a:pPr>
              <a:defRPr/>
            </a:pPr>
            <a:fld id="{4CC32529-5FD2-4024-9DE7-2CCFFFC4DBA2}" type="slidenum">
              <a:rPr lang="fr-CA" smtClean="0"/>
              <a:pPr>
                <a:defRPr/>
              </a:pPr>
              <a:t>‹#›</a:t>
            </a:fld>
            <a:endParaRPr lang="fr-CA"/>
          </a:p>
        </p:txBody>
      </p:sp>
      <p:pic>
        <p:nvPicPr>
          <p:cNvPr id="5" name="Image 4"/>
          <p:cNvPicPr>
            <a:picLocks noChangeAspect="1"/>
          </p:cNvPicPr>
          <p:nvPr userDrawn="1"/>
        </p:nvPicPr>
        <p:blipFill>
          <a:blip r:embed="rId2" cstate="print"/>
          <a:srcRect/>
          <a:stretch>
            <a:fillRect/>
          </a:stretch>
        </p:blipFill>
        <p:spPr bwMode="auto">
          <a:xfrm>
            <a:off x="4648200" y="5872163"/>
            <a:ext cx="838200" cy="295275"/>
          </a:xfrm>
          <a:prstGeom prst="rect">
            <a:avLst/>
          </a:prstGeom>
          <a:noFill/>
          <a:ln w="9525">
            <a:noFill/>
            <a:miter lim="800000"/>
            <a:headEnd/>
            <a:tailEnd/>
          </a:ln>
        </p:spPr>
      </p:pic>
      <p:sp>
        <p:nvSpPr>
          <p:cNvPr id="6" name="Rectangle 5"/>
          <p:cNvSpPr/>
          <p:nvPr userDrawn="1"/>
        </p:nvSpPr>
        <p:spPr>
          <a:xfrm>
            <a:off x="3759200" y="6172201"/>
            <a:ext cx="4673600" cy="246221"/>
          </a:xfrm>
          <a:prstGeom prst="rect">
            <a:avLst/>
          </a:prstGeom>
        </p:spPr>
        <p:txBody>
          <a:bodyPr wrap="square">
            <a:spAutoFit/>
          </a:bodyPr>
          <a:lstStyle/>
          <a:p>
            <a:pPr algn="ctr"/>
            <a:r>
              <a:rPr lang="fr-CA" sz="1000" kern="1200" dirty="0" smtClean="0">
                <a:solidFill>
                  <a:schemeClr val="tx1"/>
                </a:solidFill>
                <a:latin typeface="Arial" charset="0"/>
                <a:ea typeface="+mn-ea"/>
                <a:cs typeface="Arial" charset="0"/>
              </a:rPr>
              <a:t>http://creativecommons.org/licenses/by-nc-sa/2.5/ca/</a:t>
            </a:r>
            <a:endParaRPr lang="fr-CA" sz="1000" dirty="0"/>
          </a:p>
        </p:txBody>
      </p:sp>
      <p:sp>
        <p:nvSpPr>
          <p:cNvPr id="7" name="Rectangle 6"/>
          <p:cNvSpPr/>
          <p:nvPr userDrawn="1"/>
        </p:nvSpPr>
        <p:spPr>
          <a:xfrm>
            <a:off x="5562600" y="5896690"/>
            <a:ext cx="2743200" cy="246221"/>
          </a:xfrm>
          <a:prstGeom prst="rect">
            <a:avLst/>
          </a:prstGeom>
        </p:spPr>
        <p:txBody>
          <a:bodyPr wrap="square">
            <a:spAutoFit/>
          </a:bodyPr>
          <a:lstStyle/>
          <a:p>
            <a:pPr algn="l"/>
            <a:r>
              <a:rPr lang="fr-CA" sz="1000" kern="1200" dirty="0" smtClean="0">
                <a:solidFill>
                  <a:schemeClr val="tx1"/>
                </a:solidFill>
                <a:latin typeface="Arial" charset="0"/>
                <a:ea typeface="+mn-ea"/>
                <a:cs typeface="Arial" charset="0"/>
              </a:rPr>
              <a:t>Pierre Langlois</a:t>
            </a:r>
            <a:endParaRPr lang="fr-CA" sz="100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dirty="0"/>
          </a:p>
        </p:txBody>
      </p:sp>
      <p:sp>
        <p:nvSpPr>
          <p:cNvPr id="3" name="Espace réservé du contenu 2"/>
          <p:cNvSpPr>
            <a:spLocks noGrp="1"/>
          </p:cNvSpPr>
          <p:nvPr>
            <p:ph idx="1"/>
          </p:nvPr>
        </p:nvSpPr>
        <p:spPr>
          <a:xfrm>
            <a:off x="203200" y="1600200"/>
            <a:ext cx="11785600" cy="4800600"/>
          </a:xfrm>
        </p:spPr>
        <p:txBody>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A" dirty="0"/>
          </a:p>
        </p:txBody>
      </p:sp>
      <p:sp>
        <p:nvSpPr>
          <p:cNvPr id="4" name="Espace réservé du numéro de diapositive 5"/>
          <p:cNvSpPr>
            <a:spLocks noGrp="1"/>
          </p:cNvSpPr>
          <p:nvPr>
            <p:ph type="sldNum" sz="quarter" idx="10"/>
          </p:nvPr>
        </p:nvSpPr>
        <p:spPr/>
        <p:txBody>
          <a:bodyPr/>
          <a:lstStyle>
            <a:lvl1pPr>
              <a:defRPr/>
            </a:lvl1pPr>
          </a:lstStyle>
          <a:p>
            <a:pPr>
              <a:defRPr/>
            </a:pPr>
            <a:fld id="{A4D6AE17-047E-41BA-B5C0-1A5C3085BF8A}" type="slidenum">
              <a:rPr lang="fr-CA" smtClean="0"/>
              <a:pPr>
                <a:defRPr/>
              </a:pPr>
              <a:t>‹#›</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sz="half" idx="1"/>
          </p:nvPr>
        </p:nvSpPr>
        <p:spPr>
          <a:xfrm>
            <a:off x="203200" y="1600201"/>
            <a:ext cx="5791200" cy="4648199"/>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A" dirty="0"/>
          </a:p>
        </p:txBody>
      </p:sp>
      <p:sp>
        <p:nvSpPr>
          <p:cNvPr id="4" name="Espace réservé du contenu 3"/>
          <p:cNvSpPr>
            <a:spLocks noGrp="1"/>
          </p:cNvSpPr>
          <p:nvPr>
            <p:ph sz="half" idx="2"/>
          </p:nvPr>
        </p:nvSpPr>
        <p:spPr>
          <a:xfrm>
            <a:off x="6197600" y="1600201"/>
            <a:ext cx="5791200" cy="4648199"/>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numéro de diapositive 5"/>
          <p:cNvSpPr>
            <a:spLocks noGrp="1"/>
          </p:cNvSpPr>
          <p:nvPr>
            <p:ph type="sldNum" sz="quarter" idx="10"/>
          </p:nvPr>
        </p:nvSpPr>
        <p:spPr/>
        <p:txBody>
          <a:bodyPr/>
          <a:lstStyle>
            <a:lvl1pPr>
              <a:defRPr/>
            </a:lvl1pPr>
          </a:lstStyle>
          <a:p>
            <a:pPr>
              <a:defRPr/>
            </a:pPr>
            <a:fld id="{9B48574A-CFBD-4404-83F8-371A983077BD}" type="slidenum">
              <a:rPr lang="fr-CA" smtClean="0"/>
              <a:pPr>
                <a:defRPr/>
              </a:pPr>
              <a:t>‹#›</a:t>
            </a:fld>
            <a:endParaRPr lang="fr-CA"/>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numéro de diapositive 5"/>
          <p:cNvSpPr>
            <a:spLocks noGrp="1"/>
          </p:cNvSpPr>
          <p:nvPr>
            <p:ph type="sldNum" sz="quarter" idx="10"/>
          </p:nvPr>
        </p:nvSpPr>
        <p:spPr/>
        <p:txBody>
          <a:bodyPr/>
          <a:lstStyle>
            <a:lvl1pPr>
              <a:defRPr/>
            </a:lvl1pPr>
          </a:lstStyle>
          <a:p>
            <a:pPr>
              <a:defRPr/>
            </a:pPr>
            <a:fld id="{D28BE8E4-6591-45C6-A272-62105CCA8EB3}" type="slidenum">
              <a:rPr lang="fr-CA" smtClean="0"/>
              <a:pPr>
                <a:defRPr/>
              </a:pPr>
              <a:t>‹#›</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6"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203200" y="152400"/>
            <a:ext cx="117856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dirty="0" smtClean="0"/>
              <a:t>Cliquez pour modifier le style du titre</a:t>
            </a:r>
            <a:endParaRPr lang="fr-CA" dirty="0" smtClean="0"/>
          </a:p>
        </p:txBody>
      </p:sp>
      <p:sp>
        <p:nvSpPr>
          <p:cNvPr id="1027" name="Espace réservé du texte 2"/>
          <p:cNvSpPr>
            <a:spLocks noGrp="1"/>
          </p:cNvSpPr>
          <p:nvPr>
            <p:ph type="body" idx="1"/>
          </p:nvPr>
        </p:nvSpPr>
        <p:spPr bwMode="auto">
          <a:xfrm>
            <a:off x="203200" y="1143000"/>
            <a:ext cx="117856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A" dirty="0" smtClean="0"/>
          </a:p>
        </p:txBody>
      </p:sp>
      <p:sp>
        <p:nvSpPr>
          <p:cNvPr id="6" name="Espace réservé du numéro de diapositive 5"/>
          <p:cNvSpPr>
            <a:spLocks noGrp="1"/>
          </p:cNvSpPr>
          <p:nvPr>
            <p:ph type="sldNum" sz="quarter" idx="4"/>
          </p:nvPr>
        </p:nvSpPr>
        <p:spPr>
          <a:xfrm>
            <a:off x="11480800" y="6416676"/>
            <a:ext cx="609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19366B14-A7FF-4E2A-AE43-545D1BA4EA4B}" type="slidenum">
              <a:rPr lang="fr-CA" smtClean="0"/>
              <a:pPr>
                <a:defRPr/>
              </a:pPr>
              <a:t>‹#›</a:t>
            </a:fld>
            <a:endParaRPr lang="fr-CA"/>
          </a:p>
        </p:txBody>
      </p:sp>
      <p:sp>
        <p:nvSpPr>
          <p:cNvPr id="8" name="ZoneTexte 7"/>
          <p:cNvSpPr txBox="1"/>
          <p:nvPr/>
        </p:nvSpPr>
        <p:spPr>
          <a:xfrm>
            <a:off x="965200" y="6553200"/>
            <a:ext cx="4673600" cy="153988"/>
          </a:xfrm>
          <a:prstGeom prst="rect">
            <a:avLst/>
          </a:prstGeom>
          <a:noFill/>
        </p:spPr>
        <p:txBody>
          <a:bodyPr lIns="0" tIns="0" rIns="0" bIns="0" anchor="ctr">
            <a:spAutoFit/>
          </a:bodyPr>
          <a:lstStyle/>
          <a:p>
            <a:pPr fontAlgn="auto">
              <a:spcBef>
                <a:spcPts val="0"/>
              </a:spcBef>
              <a:spcAft>
                <a:spcPts val="0"/>
              </a:spcAft>
              <a:defRPr/>
            </a:pPr>
            <a:r>
              <a:rPr lang="fr-CA" sz="1000" dirty="0">
                <a:latin typeface="+mn-lt"/>
                <a:cs typeface="+mn-cs"/>
              </a:rPr>
              <a:t>INF3500 : </a:t>
            </a:r>
            <a:r>
              <a:rPr lang="fr-CA" sz="1000" dirty="0" smtClean="0">
                <a:latin typeface="+mn-lt"/>
                <a:cs typeface="+mn-cs"/>
              </a:rPr>
              <a:t>Conception </a:t>
            </a:r>
            <a:r>
              <a:rPr lang="fr-CA" sz="1000" dirty="0">
                <a:latin typeface="+mn-lt"/>
                <a:cs typeface="+mn-cs"/>
              </a:rPr>
              <a:t>et implémentation de systèmes numériques</a:t>
            </a:r>
          </a:p>
        </p:txBody>
      </p:sp>
      <p:cxnSp>
        <p:nvCxnSpPr>
          <p:cNvPr id="9" name="Connecteur droit 6"/>
          <p:cNvCxnSpPr>
            <a:cxnSpLocks noChangeShapeType="1"/>
          </p:cNvCxnSpPr>
          <p:nvPr/>
        </p:nvCxnSpPr>
        <p:spPr bwMode="auto">
          <a:xfrm>
            <a:off x="203200" y="1141412"/>
            <a:ext cx="11785600" cy="1588"/>
          </a:xfrm>
          <a:prstGeom prst="line">
            <a:avLst/>
          </a:prstGeom>
          <a:noFill/>
          <a:ln w="38100" algn="ctr">
            <a:solidFill>
              <a:schemeClr val="tx1"/>
            </a:solidFill>
            <a:round/>
            <a:headEnd/>
            <a:tailEnd/>
          </a:ln>
        </p:spPr>
      </p:cxnSp>
      <p:cxnSp>
        <p:nvCxnSpPr>
          <p:cNvPr id="10" name="Connecteur droit 6"/>
          <p:cNvCxnSpPr>
            <a:cxnSpLocks noChangeShapeType="1"/>
          </p:cNvCxnSpPr>
          <p:nvPr userDrawn="1"/>
        </p:nvCxnSpPr>
        <p:spPr bwMode="auto">
          <a:xfrm>
            <a:off x="203200" y="1141412"/>
            <a:ext cx="11785600" cy="1588"/>
          </a:xfrm>
          <a:prstGeom prst="line">
            <a:avLst/>
          </a:prstGeom>
          <a:noFill/>
          <a:ln w="38100" algn="ctr">
            <a:solidFill>
              <a:schemeClr val="tx1"/>
            </a:solidFill>
            <a:round/>
            <a:headEnd/>
            <a:tailEnd/>
          </a:ln>
        </p:spPr>
      </p:cxnSp>
      <p:pic>
        <p:nvPicPr>
          <p:cNvPr id="11" name="Picture 2" descr="C:\Users\pierre\Desktop\polytechnique_genie_gauche_fr_cmyk.jpg"/>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47331" y="6417332"/>
            <a:ext cx="859170" cy="40818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Lst>
  <p:hf hdr="0" dt="0"/>
  <p:txStyles>
    <p:titleStyle>
      <a:lvl1pPr algn="l" rtl="0" eaLnBrk="1" fontAlgn="base" hangingPunct="1">
        <a:spcBef>
          <a:spcPct val="0"/>
        </a:spcBef>
        <a:spcAft>
          <a:spcPct val="0"/>
        </a:spcAft>
        <a:defRPr sz="2800" kern="1200" baseline="0">
          <a:solidFill>
            <a:schemeClr val="tx1"/>
          </a:solidFill>
          <a:latin typeface="+mj-lt"/>
          <a:ea typeface="+mj-ea"/>
          <a:cs typeface="+mj-cs"/>
        </a:defRPr>
      </a:lvl1pPr>
      <a:lvl2pPr algn="ctr" rtl="0" eaLnBrk="1" fontAlgn="base" hangingPunct="1">
        <a:spcBef>
          <a:spcPct val="0"/>
        </a:spcBef>
        <a:spcAft>
          <a:spcPct val="0"/>
        </a:spcAft>
        <a:defRPr sz="3600">
          <a:solidFill>
            <a:schemeClr val="tx1"/>
          </a:solidFill>
          <a:latin typeface="Calibri" pitchFamily="34" charset="0"/>
        </a:defRPr>
      </a:lvl2pPr>
      <a:lvl3pPr algn="ctr" rtl="0" eaLnBrk="1" fontAlgn="base" hangingPunct="1">
        <a:spcBef>
          <a:spcPct val="0"/>
        </a:spcBef>
        <a:spcAft>
          <a:spcPct val="0"/>
        </a:spcAft>
        <a:defRPr sz="3600">
          <a:solidFill>
            <a:schemeClr val="tx1"/>
          </a:solidFill>
          <a:latin typeface="Calibri" pitchFamily="34" charset="0"/>
        </a:defRPr>
      </a:lvl3pPr>
      <a:lvl4pPr algn="ctr" rtl="0" eaLnBrk="1" fontAlgn="base" hangingPunct="1">
        <a:spcBef>
          <a:spcPct val="0"/>
        </a:spcBef>
        <a:spcAft>
          <a:spcPct val="0"/>
        </a:spcAft>
        <a:defRPr sz="3600">
          <a:solidFill>
            <a:schemeClr val="tx1"/>
          </a:solidFill>
          <a:latin typeface="Calibri" pitchFamily="34" charset="0"/>
        </a:defRPr>
      </a:lvl4pPr>
      <a:lvl5pPr algn="ctr" rtl="0" eaLnBrk="1" fontAlgn="base" hangingPunct="1">
        <a:spcBef>
          <a:spcPct val="0"/>
        </a:spcBef>
        <a:spcAft>
          <a:spcPct val="0"/>
        </a:spcAft>
        <a:defRPr sz="3600">
          <a:solidFill>
            <a:schemeClr val="tx1"/>
          </a:solidFill>
          <a:latin typeface="Calibri" pitchFamily="34" charset="0"/>
        </a:defRPr>
      </a:lvl5pPr>
      <a:lvl6pPr marL="457200" algn="ctr" rtl="0" eaLnBrk="1" fontAlgn="base" hangingPunct="1">
        <a:spcBef>
          <a:spcPct val="0"/>
        </a:spcBef>
        <a:spcAft>
          <a:spcPct val="0"/>
        </a:spcAft>
        <a:defRPr sz="3600">
          <a:solidFill>
            <a:schemeClr val="tx1"/>
          </a:solidFill>
          <a:latin typeface="Calibri" pitchFamily="34" charset="0"/>
        </a:defRPr>
      </a:lvl6pPr>
      <a:lvl7pPr marL="914400" algn="ctr" rtl="0" eaLnBrk="1" fontAlgn="base" hangingPunct="1">
        <a:spcBef>
          <a:spcPct val="0"/>
        </a:spcBef>
        <a:spcAft>
          <a:spcPct val="0"/>
        </a:spcAft>
        <a:defRPr sz="3600">
          <a:solidFill>
            <a:schemeClr val="tx1"/>
          </a:solidFill>
          <a:latin typeface="Calibri" pitchFamily="34" charset="0"/>
        </a:defRPr>
      </a:lvl7pPr>
      <a:lvl8pPr marL="1371600" algn="ctr" rtl="0" eaLnBrk="1" fontAlgn="base" hangingPunct="1">
        <a:spcBef>
          <a:spcPct val="0"/>
        </a:spcBef>
        <a:spcAft>
          <a:spcPct val="0"/>
        </a:spcAft>
        <a:defRPr sz="3600">
          <a:solidFill>
            <a:schemeClr val="tx1"/>
          </a:solidFill>
          <a:latin typeface="Calibri" pitchFamily="34" charset="0"/>
        </a:defRPr>
      </a:lvl8pPr>
      <a:lvl9pPr marL="1828800" algn="ctr" rtl="0" eaLnBrk="1" fontAlgn="base" hangingPunct="1">
        <a:spcBef>
          <a:spcPct val="0"/>
        </a:spcBef>
        <a:spcAft>
          <a:spcPct val="0"/>
        </a:spcAft>
        <a:defRPr sz="36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1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16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4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5.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6.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wmf"/><Relationship Id="rId3" Type="http://schemas.openxmlformats.org/officeDocument/2006/relationships/image" Target="../media/image5.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5.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p:txBody>
          <a:bodyPr/>
          <a:lstStyle/>
          <a:p>
            <a:r>
              <a:rPr lang="fr-CA" dirty="0" smtClean="0"/>
              <a:t>Synthèse et implémentation d’un circuit </a:t>
            </a:r>
            <a:r>
              <a:rPr lang="fr-CA" dirty="0" smtClean="0"/>
              <a:t>combinatoire</a:t>
            </a:r>
            <a:endParaRPr lang="fr-CA" dirty="0"/>
          </a:p>
        </p:txBody>
      </p:sp>
      <p:sp>
        <p:nvSpPr>
          <p:cNvPr id="3" name="Sous-titre 2"/>
          <p:cNvSpPr>
            <a:spLocks noGrp="1"/>
          </p:cNvSpPr>
          <p:nvPr>
            <p:ph type="subTitle" idx="1"/>
          </p:nvPr>
        </p:nvSpPr>
        <p:spPr/>
        <p:txBody>
          <a:bodyPr rtlCol="0">
            <a:normAutofit/>
          </a:bodyPr>
          <a:lstStyle/>
          <a:p>
            <a:pPr fontAlgn="auto">
              <a:spcAft>
                <a:spcPts val="0"/>
              </a:spcAft>
              <a:defRPr/>
            </a:pPr>
            <a:endParaRPr lang="fr-CA"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Code synthétisable – exemple 2 – problème du vote</a:t>
            </a:r>
            <a:endParaRPr lang="fr-CA" dirty="0"/>
          </a:p>
        </p:txBody>
      </p:sp>
      <p:sp>
        <p:nvSpPr>
          <p:cNvPr id="4" name="Espace réservé du numéro de diapositive 3"/>
          <p:cNvSpPr>
            <a:spLocks noGrp="1"/>
          </p:cNvSpPr>
          <p:nvPr>
            <p:ph type="sldNum" sz="quarter" idx="10"/>
          </p:nvPr>
        </p:nvSpPr>
        <p:spPr/>
        <p:txBody>
          <a:bodyPr/>
          <a:lstStyle/>
          <a:p>
            <a:pPr>
              <a:defRPr/>
            </a:pPr>
            <a:fld id="{4666BFF2-274B-4A98-918C-4CB6C981AFB6}" type="slidenum">
              <a:rPr lang="fr-CA" smtClean="0"/>
              <a:pPr>
                <a:defRPr/>
              </a:pPr>
              <a:t>10</a:t>
            </a:fld>
            <a:endParaRPr lang="fr-CA"/>
          </a:p>
        </p:txBody>
      </p:sp>
      <p:graphicFrame>
        <p:nvGraphicFramePr>
          <p:cNvPr id="6" name="Tableau 5"/>
          <p:cNvGraphicFramePr>
            <a:graphicFrameLocks noGrp="1"/>
          </p:cNvGraphicFramePr>
          <p:nvPr>
            <p:extLst>
              <p:ext uri="{D42A27DB-BD31-4B8C-83A1-F6EECF244321}">
                <p14:modId xmlns:p14="http://schemas.microsoft.com/office/powerpoint/2010/main" val="1041559346"/>
              </p:ext>
            </p:extLst>
          </p:nvPr>
        </p:nvGraphicFramePr>
        <p:xfrm>
          <a:off x="6858000" y="1557001"/>
          <a:ext cx="4572001" cy="4563177"/>
        </p:xfrm>
        <a:graphic>
          <a:graphicData uri="http://schemas.openxmlformats.org/drawingml/2006/table">
            <a:tbl>
              <a:tblPr firstRow="1" bandRow="1">
                <a:tableStyleId>{5C22544A-7EE6-4342-B048-85BDC9FD1C3A}</a:tableStyleId>
              </a:tblPr>
              <a:tblGrid>
                <a:gridCol w="914159"/>
                <a:gridCol w="914159"/>
                <a:gridCol w="914159"/>
                <a:gridCol w="914159"/>
                <a:gridCol w="915365"/>
              </a:tblGrid>
              <a:tr h="661737">
                <a:tc>
                  <a:txBody>
                    <a:bodyPr/>
                    <a:lstStyle/>
                    <a:p>
                      <a:pPr marL="0" marR="0" algn="ctr">
                        <a:spcBef>
                          <a:spcPts val="600"/>
                        </a:spcBef>
                        <a:spcAft>
                          <a:spcPts val="300"/>
                        </a:spcAft>
                      </a:pPr>
                      <a:r>
                        <a:rPr lang="fr-CA" sz="1050" dirty="0" smtClean="0">
                          <a:effectLst/>
                        </a:rPr>
                        <a:t>F4</a:t>
                      </a:r>
                      <a:r>
                        <a:rPr lang="fr-CA" sz="1050" baseline="0" dirty="0" smtClean="0">
                          <a:effectLst/>
                        </a:rPr>
                        <a:t> </a:t>
                      </a:r>
                      <a:r>
                        <a:rPr lang="fr-CA" sz="1050" dirty="0" smtClean="0">
                          <a:effectLst/>
                        </a:rPr>
                        <a:t>(</a:t>
                      </a:r>
                      <a:r>
                        <a:rPr lang="fr-CA" sz="1050" dirty="0" err="1" smtClean="0">
                          <a:effectLst/>
                        </a:rPr>
                        <a:t>lesvotes</a:t>
                      </a:r>
                      <a:r>
                        <a:rPr lang="fr-CA" sz="1050" dirty="0" smtClean="0">
                          <a:effectLst/>
                        </a:rPr>
                        <a:t>(3))</a:t>
                      </a:r>
                      <a:endParaRPr lang="fr-CA" sz="105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600"/>
                        </a:spcBef>
                        <a:spcAft>
                          <a:spcPts val="300"/>
                        </a:spcAft>
                      </a:pPr>
                      <a:r>
                        <a:rPr lang="fr-CA" sz="1050" dirty="0" smtClean="0">
                          <a:effectLst/>
                        </a:rPr>
                        <a:t>F3</a:t>
                      </a:r>
                      <a:r>
                        <a:rPr lang="fr-CA" sz="1050" baseline="0" dirty="0" smtClean="0">
                          <a:effectLst/>
                        </a:rPr>
                        <a:t> </a:t>
                      </a:r>
                      <a:r>
                        <a:rPr lang="fr-CA" sz="1050" dirty="0" smtClean="0">
                          <a:effectLst/>
                        </a:rPr>
                        <a:t>(</a:t>
                      </a:r>
                      <a:r>
                        <a:rPr lang="fr-CA" sz="1050" dirty="0" err="1" smtClean="0">
                          <a:effectLst/>
                        </a:rPr>
                        <a:t>lesvotes</a:t>
                      </a:r>
                      <a:r>
                        <a:rPr lang="fr-CA" sz="1050" dirty="0" smtClean="0">
                          <a:effectLst/>
                        </a:rPr>
                        <a:t>(2))</a:t>
                      </a:r>
                      <a:endParaRPr lang="fr-CA" sz="105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600"/>
                        </a:spcBef>
                        <a:spcAft>
                          <a:spcPts val="300"/>
                        </a:spcAft>
                      </a:pPr>
                      <a:r>
                        <a:rPr lang="fr-CA" sz="1050" dirty="0" smtClean="0">
                          <a:effectLst/>
                        </a:rPr>
                        <a:t>F2 (</a:t>
                      </a:r>
                      <a:r>
                        <a:rPr lang="fr-CA" sz="1050" dirty="0" err="1" smtClean="0">
                          <a:effectLst/>
                        </a:rPr>
                        <a:t>lesvotes</a:t>
                      </a:r>
                      <a:r>
                        <a:rPr lang="fr-CA" sz="1050" dirty="0" smtClean="0">
                          <a:effectLst/>
                        </a:rPr>
                        <a:t>(1))</a:t>
                      </a:r>
                      <a:endParaRPr lang="fr-CA" sz="105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600"/>
                        </a:spcBef>
                        <a:spcAft>
                          <a:spcPts val="300"/>
                        </a:spcAft>
                      </a:pPr>
                      <a:r>
                        <a:rPr lang="fr-CA" sz="1050" dirty="0" smtClean="0">
                          <a:effectLst/>
                        </a:rPr>
                        <a:t>F1 (</a:t>
                      </a:r>
                      <a:r>
                        <a:rPr lang="fr-CA" sz="1050" dirty="0" err="1" smtClean="0">
                          <a:effectLst/>
                        </a:rPr>
                        <a:t>lesvotes</a:t>
                      </a:r>
                      <a:r>
                        <a:rPr lang="fr-CA" sz="1050" dirty="0" smtClean="0">
                          <a:effectLst/>
                        </a:rPr>
                        <a:t>(0))</a:t>
                      </a:r>
                      <a:endParaRPr lang="fr-CA" sz="105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600"/>
                        </a:spcBef>
                        <a:spcAft>
                          <a:spcPts val="300"/>
                        </a:spcAft>
                      </a:pPr>
                      <a:r>
                        <a:rPr lang="fr-CA" sz="1050" dirty="0" smtClean="0">
                          <a:effectLst/>
                        </a:rPr>
                        <a:t>F (approbation)</a:t>
                      </a:r>
                      <a:endParaRPr lang="fr-CA" sz="1050" b="1" dirty="0">
                        <a:effectLst/>
                        <a:latin typeface="Times New Roman" panose="02020603050405020304" pitchFamily="18" charset="0"/>
                        <a:ea typeface="Times New Roman" panose="02020603050405020304" pitchFamily="18" charset="0"/>
                      </a:endParaRPr>
                    </a:p>
                  </a:txBody>
                  <a:tcPr marL="68580" marR="68580" marT="0" marB="0" anchor="ctr"/>
                </a:tc>
              </a:tr>
              <a:tr h="220579">
                <a:tc>
                  <a:txBody>
                    <a:bodyPr/>
                    <a:lstStyle/>
                    <a:p>
                      <a:pPr marL="0" marR="0" algn="ctr">
                        <a:spcBef>
                          <a:spcPts val="0"/>
                        </a:spcBef>
                        <a:spcAft>
                          <a:spcPts val="0"/>
                        </a:spcAft>
                      </a:pPr>
                      <a:r>
                        <a:rPr lang="fr-CA" sz="1600" dirty="0">
                          <a:effectLst/>
                        </a:rPr>
                        <a:t>0</a:t>
                      </a:r>
                      <a:endParaRPr lang="fr-CA"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fr-CA" sz="1600">
                          <a:effectLst/>
                        </a:rPr>
                        <a:t>0</a:t>
                      </a:r>
                      <a:endParaRPr lang="fr-CA" sz="16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CA" sz="1600">
                          <a:effectLst/>
                        </a:rPr>
                        <a:t>0</a:t>
                      </a:r>
                      <a:endParaRPr lang="fr-CA" sz="16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CA" sz="1600">
                          <a:effectLst/>
                        </a:rPr>
                        <a:t>0</a:t>
                      </a:r>
                      <a:endParaRPr lang="fr-CA"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endParaRPr lang="fr-CA" sz="1600" dirty="0">
                        <a:effectLst/>
                        <a:latin typeface="Times New Roman" panose="02020603050405020304" pitchFamily="18" charset="0"/>
                        <a:ea typeface="Times New Roman" panose="02020603050405020304" pitchFamily="18" charset="0"/>
                      </a:endParaRPr>
                    </a:p>
                  </a:txBody>
                  <a:tcPr marL="68580" marR="68580" marT="0" marB="0"/>
                </a:tc>
              </a:tr>
              <a:tr h="220579">
                <a:tc>
                  <a:txBody>
                    <a:bodyPr/>
                    <a:lstStyle/>
                    <a:p>
                      <a:pPr marL="0" marR="0" algn="ctr">
                        <a:spcBef>
                          <a:spcPts val="0"/>
                        </a:spcBef>
                        <a:spcAft>
                          <a:spcPts val="0"/>
                        </a:spcAft>
                      </a:pPr>
                      <a:r>
                        <a:rPr lang="fr-CA" sz="1600" dirty="0">
                          <a:effectLst/>
                        </a:rPr>
                        <a:t>0</a:t>
                      </a:r>
                      <a:endParaRPr lang="fr-CA"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fr-CA" sz="1600" dirty="0">
                          <a:effectLst/>
                        </a:rPr>
                        <a:t>0</a:t>
                      </a:r>
                      <a:endParaRPr lang="fr-CA" sz="16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CA" sz="1600">
                          <a:effectLst/>
                        </a:rPr>
                        <a:t>0</a:t>
                      </a:r>
                      <a:endParaRPr lang="fr-CA" sz="16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CA" sz="1600">
                          <a:effectLst/>
                        </a:rPr>
                        <a:t>1</a:t>
                      </a:r>
                      <a:endParaRPr lang="fr-CA"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endParaRPr lang="fr-CA" sz="1600">
                        <a:effectLst/>
                        <a:latin typeface="Times New Roman" panose="02020603050405020304" pitchFamily="18" charset="0"/>
                        <a:ea typeface="Times New Roman" panose="02020603050405020304" pitchFamily="18" charset="0"/>
                      </a:endParaRPr>
                    </a:p>
                  </a:txBody>
                  <a:tcPr marL="68580" marR="68580" marT="0" marB="0"/>
                </a:tc>
              </a:tr>
              <a:tr h="220579">
                <a:tc>
                  <a:txBody>
                    <a:bodyPr/>
                    <a:lstStyle/>
                    <a:p>
                      <a:pPr marL="0" marR="0" algn="ctr">
                        <a:spcBef>
                          <a:spcPts val="0"/>
                        </a:spcBef>
                        <a:spcAft>
                          <a:spcPts val="0"/>
                        </a:spcAft>
                      </a:pPr>
                      <a:r>
                        <a:rPr lang="fr-CA" sz="1600">
                          <a:effectLst/>
                        </a:rPr>
                        <a:t>0</a:t>
                      </a:r>
                      <a:endParaRPr lang="fr-CA"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fr-CA" sz="1600" dirty="0">
                          <a:effectLst/>
                        </a:rPr>
                        <a:t>0</a:t>
                      </a:r>
                      <a:endParaRPr lang="fr-CA" sz="16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CA" sz="1600">
                          <a:effectLst/>
                        </a:rPr>
                        <a:t>1</a:t>
                      </a:r>
                      <a:endParaRPr lang="fr-CA" sz="16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CA" sz="1600">
                          <a:effectLst/>
                        </a:rPr>
                        <a:t>0</a:t>
                      </a:r>
                      <a:endParaRPr lang="fr-CA"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endParaRPr lang="fr-CA" sz="1600">
                        <a:effectLst/>
                        <a:latin typeface="Times New Roman" panose="02020603050405020304" pitchFamily="18" charset="0"/>
                        <a:ea typeface="Times New Roman" panose="02020603050405020304" pitchFamily="18" charset="0"/>
                      </a:endParaRPr>
                    </a:p>
                  </a:txBody>
                  <a:tcPr marL="68580" marR="68580" marT="0" marB="0"/>
                </a:tc>
              </a:tr>
              <a:tr h="220579">
                <a:tc>
                  <a:txBody>
                    <a:bodyPr/>
                    <a:lstStyle/>
                    <a:p>
                      <a:pPr marL="0" marR="0" algn="ctr">
                        <a:spcBef>
                          <a:spcPts val="0"/>
                        </a:spcBef>
                        <a:spcAft>
                          <a:spcPts val="0"/>
                        </a:spcAft>
                      </a:pPr>
                      <a:r>
                        <a:rPr lang="fr-CA" sz="1600">
                          <a:effectLst/>
                        </a:rPr>
                        <a:t>0</a:t>
                      </a:r>
                      <a:endParaRPr lang="fr-CA"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fr-CA" sz="1600" dirty="0">
                          <a:effectLst/>
                        </a:rPr>
                        <a:t>0</a:t>
                      </a:r>
                      <a:endParaRPr lang="fr-CA" sz="16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CA" sz="1600" dirty="0">
                          <a:effectLst/>
                        </a:rPr>
                        <a:t>1</a:t>
                      </a:r>
                      <a:endParaRPr lang="fr-CA" sz="16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CA" sz="1600">
                          <a:effectLst/>
                        </a:rPr>
                        <a:t>1</a:t>
                      </a:r>
                      <a:endParaRPr lang="fr-CA"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endParaRPr lang="fr-CA" sz="1600">
                        <a:effectLst/>
                        <a:latin typeface="Times New Roman" panose="02020603050405020304" pitchFamily="18" charset="0"/>
                        <a:ea typeface="Times New Roman" panose="02020603050405020304" pitchFamily="18" charset="0"/>
                      </a:endParaRPr>
                    </a:p>
                  </a:txBody>
                  <a:tcPr marL="68580" marR="68580" marT="0" marB="0"/>
                </a:tc>
              </a:tr>
              <a:tr h="220579">
                <a:tc>
                  <a:txBody>
                    <a:bodyPr/>
                    <a:lstStyle/>
                    <a:p>
                      <a:pPr marL="0" marR="0" algn="ctr">
                        <a:spcBef>
                          <a:spcPts val="0"/>
                        </a:spcBef>
                        <a:spcAft>
                          <a:spcPts val="0"/>
                        </a:spcAft>
                      </a:pPr>
                      <a:r>
                        <a:rPr lang="fr-CA" sz="1600">
                          <a:effectLst/>
                        </a:rPr>
                        <a:t>0</a:t>
                      </a:r>
                      <a:endParaRPr lang="fr-CA"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fr-CA" sz="1600">
                          <a:effectLst/>
                        </a:rPr>
                        <a:t>1</a:t>
                      </a:r>
                      <a:endParaRPr lang="fr-CA" sz="16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CA" sz="1600" dirty="0">
                          <a:effectLst/>
                        </a:rPr>
                        <a:t>0</a:t>
                      </a:r>
                      <a:endParaRPr lang="fr-CA" sz="16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CA" sz="1600">
                          <a:effectLst/>
                        </a:rPr>
                        <a:t>0</a:t>
                      </a:r>
                      <a:endParaRPr lang="fr-CA"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endParaRPr lang="fr-CA" sz="1600">
                        <a:effectLst/>
                        <a:latin typeface="Times New Roman" panose="02020603050405020304" pitchFamily="18" charset="0"/>
                        <a:ea typeface="Times New Roman" panose="02020603050405020304" pitchFamily="18" charset="0"/>
                      </a:endParaRPr>
                    </a:p>
                  </a:txBody>
                  <a:tcPr marL="68580" marR="68580" marT="0" marB="0"/>
                </a:tc>
              </a:tr>
              <a:tr h="220579">
                <a:tc>
                  <a:txBody>
                    <a:bodyPr/>
                    <a:lstStyle/>
                    <a:p>
                      <a:pPr marL="0" marR="0" algn="ctr">
                        <a:spcBef>
                          <a:spcPts val="0"/>
                        </a:spcBef>
                        <a:spcAft>
                          <a:spcPts val="0"/>
                        </a:spcAft>
                      </a:pPr>
                      <a:r>
                        <a:rPr lang="fr-CA" sz="1600">
                          <a:effectLst/>
                        </a:rPr>
                        <a:t>0</a:t>
                      </a:r>
                      <a:endParaRPr lang="fr-CA"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fr-CA" sz="1600" dirty="0">
                          <a:effectLst/>
                        </a:rPr>
                        <a:t>1</a:t>
                      </a:r>
                      <a:endParaRPr lang="fr-CA" sz="16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CA" sz="1600">
                          <a:effectLst/>
                        </a:rPr>
                        <a:t>0</a:t>
                      </a:r>
                      <a:endParaRPr lang="fr-CA" sz="16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CA" sz="1600">
                          <a:effectLst/>
                        </a:rPr>
                        <a:t>1</a:t>
                      </a:r>
                      <a:endParaRPr lang="fr-CA"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endParaRPr lang="fr-CA" sz="1600">
                        <a:effectLst/>
                        <a:latin typeface="Times New Roman" panose="02020603050405020304" pitchFamily="18" charset="0"/>
                        <a:ea typeface="Times New Roman" panose="02020603050405020304" pitchFamily="18" charset="0"/>
                      </a:endParaRPr>
                    </a:p>
                  </a:txBody>
                  <a:tcPr marL="68580" marR="68580" marT="0" marB="0"/>
                </a:tc>
              </a:tr>
              <a:tr h="220579">
                <a:tc>
                  <a:txBody>
                    <a:bodyPr/>
                    <a:lstStyle/>
                    <a:p>
                      <a:pPr marL="0" marR="0" algn="ctr">
                        <a:spcBef>
                          <a:spcPts val="0"/>
                        </a:spcBef>
                        <a:spcAft>
                          <a:spcPts val="0"/>
                        </a:spcAft>
                      </a:pPr>
                      <a:r>
                        <a:rPr lang="fr-CA" sz="1600">
                          <a:effectLst/>
                        </a:rPr>
                        <a:t>0</a:t>
                      </a:r>
                      <a:endParaRPr lang="fr-CA"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fr-CA" sz="1600">
                          <a:effectLst/>
                        </a:rPr>
                        <a:t>1</a:t>
                      </a:r>
                      <a:endParaRPr lang="fr-CA" sz="16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CA" sz="1600" dirty="0">
                          <a:effectLst/>
                        </a:rPr>
                        <a:t>1</a:t>
                      </a:r>
                      <a:endParaRPr lang="fr-CA" sz="16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CA" sz="1600" dirty="0">
                          <a:effectLst/>
                        </a:rPr>
                        <a:t>0</a:t>
                      </a:r>
                      <a:endParaRPr lang="fr-CA"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endParaRPr lang="fr-CA" sz="1600">
                        <a:effectLst/>
                        <a:latin typeface="Times New Roman" panose="02020603050405020304" pitchFamily="18" charset="0"/>
                        <a:ea typeface="Times New Roman" panose="02020603050405020304" pitchFamily="18" charset="0"/>
                      </a:endParaRPr>
                    </a:p>
                  </a:txBody>
                  <a:tcPr marL="68580" marR="68580" marT="0" marB="0"/>
                </a:tc>
              </a:tr>
              <a:tr h="220579">
                <a:tc>
                  <a:txBody>
                    <a:bodyPr/>
                    <a:lstStyle/>
                    <a:p>
                      <a:pPr marL="0" marR="0" algn="ctr">
                        <a:spcBef>
                          <a:spcPts val="0"/>
                        </a:spcBef>
                        <a:spcAft>
                          <a:spcPts val="0"/>
                        </a:spcAft>
                      </a:pPr>
                      <a:r>
                        <a:rPr lang="fr-CA" sz="1600">
                          <a:effectLst/>
                        </a:rPr>
                        <a:t>0</a:t>
                      </a:r>
                      <a:endParaRPr lang="fr-CA"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fr-CA" sz="1600">
                          <a:effectLst/>
                        </a:rPr>
                        <a:t>1</a:t>
                      </a:r>
                      <a:endParaRPr lang="fr-CA" sz="16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CA" sz="1600" dirty="0">
                          <a:effectLst/>
                        </a:rPr>
                        <a:t>1</a:t>
                      </a:r>
                      <a:endParaRPr lang="fr-CA" sz="16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CA" sz="1600" dirty="0">
                          <a:effectLst/>
                        </a:rPr>
                        <a:t>1</a:t>
                      </a:r>
                      <a:endParaRPr lang="fr-CA"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endParaRPr lang="fr-CA" sz="1600" dirty="0">
                        <a:effectLst/>
                        <a:latin typeface="Times New Roman" panose="02020603050405020304" pitchFamily="18" charset="0"/>
                        <a:ea typeface="Times New Roman" panose="02020603050405020304" pitchFamily="18" charset="0"/>
                      </a:endParaRPr>
                    </a:p>
                  </a:txBody>
                  <a:tcPr marL="68580" marR="68580" marT="0" marB="0"/>
                </a:tc>
              </a:tr>
              <a:tr h="220579">
                <a:tc>
                  <a:txBody>
                    <a:bodyPr/>
                    <a:lstStyle/>
                    <a:p>
                      <a:pPr marL="0" marR="0" algn="ctr">
                        <a:spcBef>
                          <a:spcPts val="0"/>
                        </a:spcBef>
                        <a:spcAft>
                          <a:spcPts val="0"/>
                        </a:spcAft>
                      </a:pPr>
                      <a:r>
                        <a:rPr lang="fr-CA" sz="1600">
                          <a:effectLst/>
                        </a:rPr>
                        <a:t>1</a:t>
                      </a:r>
                      <a:endParaRPr lang="fr-CA"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fr-CA" sz="1600">
                          <a:effectLst/>
                        </a:rPr>
                        <a:t>0</a:t>
                      </a:r>
                      <a:endParaRPr lang="fr-CA" sz="16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CA" sz="1600">
                          <a:effectLst/>
                        </a:rPr>
                        <a:t>0</a:t>
                      </a:r>
                      <a:endParaRPr lang="fr-CA" sz="16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CA" sz="1600" dirty="0">
                          <a:effectLst/>
                        </a:rPr>
                        <a:t>0</a:t>
                      </a:r>
                      <a:endParaRPr lang="fr-CA"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endParaRPr lang="fr-CA" sz="1600" dirty="0">
                        <a:effectLst/>
                        <a:latin typeface="Times New Roman" panose="02020603050405020304" pitchFamily="18" charset="0"/>
                        <a:ea typeface="Times New Roman" panose="02020603050405020304" pitchFamily="18" charset="0"/>
                      </a:endParaRPr>
                    </a:p>
                  </a:txBody>
                  <a:tcPr marL="68580" marR="68580" marT="0" marB="0"/>
                </a:tc>
              </a:tr>
              <a:tr h="220579">
                <a:tc>
                  <a:txBody>
                    <a:bodyPr/>
                    <a:lstStyle/>
                    <a:p>
                      <a:pPr marL="0" marR="0" algn="ctr">
                        <a:spcBef>
                          <a:spcPts val="0"/>
                        </a:spcBef>
                        <a:spcAft>
                          <a:spcPts val="0"/>
                        </a:spcAft>
                      </a:pPr>
                      <a:r>
                        <a:rPr lang="fr-CA" sz="1600">
                          <a:effectLst/>
                        </a:rPr>
                        <a:t>1</a:t>
                      </a:r>
                      <a:endParaRPr lang="fr-CA"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fr-CA" sz="1600">
                          <a:effectLst/>
                        </a:rPr>
                        <a:t>0</a:t>
                      </a:r>
                      <a:endParaRPr lang="fr-CA" sz="16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CA" sz="1600" dirty="0">
                          <a:effectLst/>
                        </a:rPr>
                        <a:t>0</a:t>
                      </a:r>
                      <a:endParaRPr lang="fr-CA" sz="16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CA" sz="1600" dirty="0">
                          <a:effectLst/>
                        </a:rPr>
                        <a:t>1</a:t>
                      </a:r>
                      <a:endParaRPr lang="fr-CA"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endParaRPr lang="fr-CA" sz="1600">
                        <a:effectLst/>
                        <a:latin typeface="Times New Roman" panose="02020603050405020304" pitchFamily="18" charset="0"/>
                        <a:ea typeface="Times New Roman" panose="02020603050405020304" pitchFamily="18" charset="0"/>
                      </a:endParaRPr>
                    </a:p>
                  </a:txBody>
                  <a:tcPr marL="68580" marR="68580" marT="0" marB="0"/>
                </a:tc>
              </a:tr>
              <a:tr h="220579">
                <a:tc>
                  <a:txBody>
                    <a:bodyPr/>
                    <a:lstStyle/>
                    <a:p>
                      <a:pPr marL="0" marR="0" algn="ctr">
                        <a:spcBef>
                          <a:spcPts val="0"/>
                        </a:spcBef>
                        <a:spcAft>
                          <a:spcPts val="0"/>
                        </a:spcAft>
                      </a:pPr>
                      <a:r>
                        <a:rPr lang="fr-CA" sz="1600">
                          <a:effectLst/>
                        </a:rPr>
                        <a:t>1</a:t>
                      </a:r>
                      <a:endParaRPr lang="fr-CA"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fr-CA" sz="1600">
                          <a:effectLst/>
                        </a:rPr>
                        <a:t>0</a:t>
                      </a:r>
                      <a:endParaRPr lang="fr-CA" sz="16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CA" sz="1600" dirty="0">
                          <a:effectLst/>
                        </a:rPr>
                        <a:t>1</a:t>
                      </a:r>
                      <a:endParaRPr lang="fr-CA" sz="16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CA" sz="1600" dirty="0">
                          <a:effectLst/>
                        </a:rPr>
                        <a:t>0</a:t>
                      </a:r>
                      <a:endParaRPr lang="fr-CA"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endParaRPr lang="fr-CA" sz="1600">
                        <a:effectLst/>
                        <a:latin typeface="Times New Roman" panose="02020603050405020304" pitchFamily="18" charset="0"/>
                        <a:ea typeface="Times New Roman" panose="02020603050405020304" pitchFamily="18" charset="0"/>
                      </a:endParaRPr>
                    </a:p>
                  </a:txBody>
                  <a:tcPr marL="68580" marR="68580" marT="0" marB="0"/>
                </a:tc>
              </a:tr>
              <a:tr h="220579">
                <a:tc>
                  <a:txBody>
                    <a:bodyPr/>
                    <a:lstStyle/>
                    <a:p>
                      <a:pPr marL="0" marR="0" algn="ctr">
                        <a:spcBef>
                          <a:spcPts val="0"/>
                        </a:spcBef>
                        <a:spcAft>
                          <a:spcPts val="0"/>
                        </a:spcAft>
                      </a:pPr>
                      <a:r>
                        <a:rPr lang="fr-CA" sz="1600">
                          <a:effectLst/>
                        </a:rPr>
                        <a:t>1</a:t>
                      </a:r>
                      <a:endParaRPr lang="fr-CA"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fr-CA" sz="1600">
                          <a:effectLst/>
                        </a:rPr>
                        <a:t>0</a:t>
                      </a:r>
                      <a:endParaRPr lang="fr-CA" sz="16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CA" sz="1600" dirty="0">
                          <a:effectLst/>
                        </a:rPr>
                        <a:t>1</a:t>
                      </a:r>
                      <a:endParaRPr lang="fr-CA" sz="16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CA" sz="1600">
                          <a:effectLst/>
                        </a:rPr>
                        <a:t>1</a:t>
                      </a:r>
                      <a:endParaRPr lang="fr-CA"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endParaRPr lang="fr-CA" sz="1600" dirty="0">
                        <a:effectLst/>
                        <a:latin typeface="Times New Roman" panose="02020603050405020304" pitchFamily="18" charset="0"/>
                        <a:ea typeface="Times New Roman" panose="02020603050405020304" pitchFamily="18" charset="0"/>
                      </a:endParaRPr>
                    </a:p>
                  </a:txBody>
                  <a:tcPr marL="68580" marR="68580" marT="0" marB="0"/>
                </a:tc>
              </a:tr>
              <a:tr h="220579">
                <a:tc>
                  <a:txBody>
                    <a:bodyPr/>
                    <a:lstStyle/>
                    <a:p>
                      <a:pPr marL="0" marR="0" algn="ctr">
                        <a:spcBef>
                          <a:spcPts val="0"/>
                        </a:spcBef>
                        <a:spcAft>
                          <a:spcPts val="0"/>
                        </a:spcAft>
                      </a:pPr>
                      <a:r>
                        <a:rPr lang="fr-CA" sz="1600">
                          <a:effectLst/>
                        </a:rPr>
                        <a:t>1</a:t>
                      </a:r>
                      <a:endParaRPr lang="fr-CA"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fr-CA" sz="1600">
                          <a:effectLst/>
                        </a:rPr>
                        <a:t>1</a:t>
                      </a:r>
                      <a:endParaRPr lang="fr-CA" sz="16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CA" sz="1600">
                          <a:effectLst/>
                        </a:rPr>
                        <a:t>0</a:t>
                      </a:r>
                      <a:endParaRPr lang="fr-CA" sz="16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CA" sz="1600" dirty="0">
                          <a:effectLst/>
                        </a:rPr>
                        <a:t>0</a:t>
                      </a:r>
                      <a:endParaRPr lang="fr-CA"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endParaRPr lang="fr-CA" sz="1600" dirty="0">
                        <a:effectLst/>
                        <a:latin typeface="Times New Roman" panose="02020603050405020304" pitchFamily="18" charset="0"/>
                        <a:ea typeface="Times New Roman" panose="02020603050405020304" pitchFamily="18" charset="0"/>
                      </a:endParaRPr>
                    </a:p>
                  </a:txBody>
                  <a:tcPr marL="68580" marR="68580" marT="0" marB="0"/>
                </a:tc>
              </a:tr>
              <a:tr h="220579">
                <a:tc>
                  <a:txBody>
                    <a:bodyPr/>
                    <a:lstStyle/>
                    <a:p>
                      <a:pPr marL="0" marR="0" algn="ctr">
                        <a:spcBef>
                          <a:spcPts val="0"/>
                        </a:spcBef>
                        <a:spcAft>
                          <a:spcPts val="0"/>
                        </a:spcAft>
                      </a:pPr>
                      <a:r>
                        <a:rPr lang="fr-CA" sz="1600">
                          <a:effectLst/>
                        </a:rPr>
                        <a:t>1</a:t>
                      </a:r>
                      <a:endParaRPr lang="fr-CA"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fr-CA" sz="1600">
                          <a:effectLst/>
                        </a:rPr>
                        <a:t>1</a:t>
                      </a:r>
                      <a:endParaRPr lang="fr-CA" sz="16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CA" sz="1600">
                          <a:effectLst/>
                        </a:rPr>
                        <a:t>0</a:t>
                      </a:r>
                      <a:endParaRPr lang="fr-CA" sz="16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CA" sz="1600" dirty="0">
                          <a:effectLst/>
                        </a:rPr>
                        <a:t>1</a:t>
                      </a:r>
                      <a:endParaRPr lang="fr-CA"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endParaRPr lang="fr-CA" sz="1600" dirty="0">
                        <a:effectLst/>
                        <a:latin typeface="Times New Roman" panose="02020603050405020304" pitchFamily="18" charset="0"/>
                        <a:ea typeface="Times New Roman" panose="02020603050405020304" pitchFamily="18" charset="0"/>
                      </a:endParaRPr>
                    </a:p>
                  </a:txBody>
                  <a:tcPr marL="68580" marR="68580" marT="0" marB="0"/>
                </a:tc>
              </a:tr>
              <a:tr h="220579">
                <a:tc>
                  <a:txBody>
                    <a:bodyPr/>
                    <a:lstStyle/>
                    <a:p>
                      <a:pPr marL="0" marR="0" algn="ctr">
                        <a:spcBef>
                          <a:spcPts val="0"/>
                        </a:spcBef>
                        <a:spcAft>
                          <a:spcPts val="0"/>
                        </a:spcAft>
                      </a:pPr>
                      <a:r>
                        <a:rPr lang="fr-CA" sz="1600">
                          <a:effectLst/>
                        </a:rPr>
                        <a:t>1</a:t>
                      </a:r>
                      <a:endParaRPr lang="fr-CA"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fr-CA" sz="1600">
                          <a:effectLst/>
                        </a:rPr>
                        <a:t>1</a:t>
                      </a:r>
                      <a:endParaRPr lang="fr-CA" sz="16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CA" sz="1600">
                          <a:effectLst/>
                        </a:rPr>
                        <a:t>1</a:t>
                      </a:r>
                      <a:endParaRPr lang="fr-CA" sz="16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CA" sz="1600">
                          <a:effectLst/>
                        </a:rPr>
                        <a:t>0</a:t>
                      </a:r>
                      <a:endParaRPr lang="fr-CA"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endParaRPr lang="fr-CA" sz="1600" dirty="0">
                        <a:effectLst/>
                        <a:latin typeface="Times New Roman" panose="02020603050405020304" pitchFamily="18" charset="0"/>
                        <a:ea typeface="Times New Roman" panose="02020603050405020304" pitchFamily="18" charset="0"/>
                      </a:endParaRPr>
                    </a:p>
                  </a:txBody>
                  <a:tcPr marL="68580" marR="68580" marT="0" marB="0"/>
                </a:tc>
              </a:tr>
              <a:tr h="220579">
                <a:tc>
                  <a:txBody>
                    <a:bodyPr/>
                    <a:lstStyle/>
                    <a:p>
                      <a:pPr marL="0" marR="0" algn="ctr">
                        <a:spcBef>
                          <a:spcPts val="0"/>
                        </a:spcBef>
                        <a:spcAft>
                          <a:spcPts val="0"/>
                        </a:spcAft>
                      </a:pPr>
                      <a:r>
                        <a:rPr lang="fr-CA" sz="1600">
                          <a:effectLst/>
                        </a:rPr>
                        <a:t>1</a:t>
                      </a:r>
                      <a:endParaRPr lang="fr-CA"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fr-CA" sz="1600">
                          <a:effectLst/>
                        </a:rPr>
                        <a:t>1</a:t>
                      </a:r>
                      <a:endParaRPr lang="fr-CA" sz="16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CA" sz="1600" dirty="0">
                          <a:effectLst/>
                        </a:rPr>
                        <a:t>1</a:t>
                      </a:r>
                      <a:endParaRPr lang="fr-CA" sz="16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CA" sz="1600" dirty="0">
                          <a:effectLst/>
                        </a:rPr>
                        <a:t>1</a:t>
                      </a:r>
                      <a:endParaRPr lang="fr-CA"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endParaRPr lang="fr-CA" sz="16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pic>
        <p:nvPicPr>
          <p:cNvPr id="9" name="Image 8"/>
          <p:cNvPicPr>
            <a:picLocks noChangeAspect="1"/>
          </p:cNvPicPr>
          <p:nvPr/>
        </p:nvPicPr>
        <p:blipFill>
          <a:blip r:embed="rId2"/>
          <a:stretch>
            <a:fillRect/>
          </a:stretch>
        </p:blipFill>
        <p:spPr>
          <a:xfrm>
            <a:off x="609600" y="1643461"/>
            <a:ext cx="5486400" cy="4390256"/>
          </a:xfrm>
          <a:prstGeom prst="rect">
            <a:avLst/>
          </a:prstGeom>
        </p:spPr>
      </p:pic>
    </p:spTree>
    <p:extLst>
      <p:ext uri="{BB962C8B-B14F-4D97-AF65-F5344CB8AC3E}">
        <p14:creationId xmlns:p14="http://schemas.microsoft.com/office/powerpoint/2010/main" val="298205397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re 1"/>
          <p:cNvSpPr>
            <a:spLocks noGrp="1"/>
          </p:cNvSpPr>
          <p:nvPr>
            <p:ph type="title"/>
          </p:nvPr>
        </p:nvSpPr>
        <p:spPr/>
        <p:txBody>
          <a:bodyPr/>
          <a:lstStyle/>
          <a:p>
            <a:r>
              <a:rPr lang="fr-CA" dirty="0" smtClean="0"/>
              <a:t>Synthèse de boucles et de conditions</a:t>
            </a:r>
          </a:p>
        </p:txBody>
      </p:sp>
      <p:sp>
        <p:nvSpPr>
          <p:cNvPr id="40963" name="Espace réservé du contenu 2"/>
          <p:cNvSpPr>
            <a:spLocks noGrp="1"/>
          </p:cNvSpPr>
          <p:nvPr>
            <p:ph sz="half" idx="1"/>
          </p:nvPr>
        </p:nvSpPr>
        <p:spPr/>
        <p:txBody>
          <a:bodyPr/>
          <a:lstStyle/>
          <a:p>
            <a:r>
              <a:rPr lang="fr-CA" dirty="0" smtClean="0"/>
              <a:t>À l’intérieur d’un processus, on peut utiliser des boucles et des conditions pour modéliser le comportement d’un circuit.</a:t>
            </a:r>
          </a:p>
          <a:p>
            <a:r>
              <a:rPr lang="fr-CA" dirty="0" smtClean="0"/>
              <a:t>Les boucles sont une manière compacte de représenter plusieurs énoncés reliés logiquement entre eux.</a:t>
            </a:r>
          </a:p>
          <a:p>
            <a:r>
              <a:rPr lang="fr-CA" dirty="0" smtClean="0"/>
              <a:t>Les paramètres d’exécution de la boucle </a:t>
            </a:r>
            <a:r>
              <a:rPr lang="fr-CA" u="sng" dirty="0" smtClean="0"/>
              <a:t>doivent prendre des valeurs statiques au moment de la synthèse</a:t>
            </a:r>
            <a:r>
              <a:rPr lang="fr-CA" dirty="0" smtClean="0"/>
              <a:t>. </a:t>
            </a:r>
          </a:p>
          <a:p>
            <a:r>
              <a:rPr lang="fr-CA" dirty="0" smtClean="0"/>
              <a:t>Les boucles sont implémentées en les déroulant: les énoncés d’assignation qu’elles contiennent sont répliqués, un pour chaque itération de la boucle.</a:t>
            </a:r>
          </a:p>
        </p:txBody>
      </p:sp>
      <p:sp>
        <p:nvSpPr>
          <p:cNvPr id="2" name="Espace réservé du contenu 1"/>
          <p:cNvSpPr>
            <a:spLocks noGrp="1"/>
          </p:cNvSpPr>
          <p:nvPr>
            <p:ph sz="half" idx="2"/>
          </p:nvPr>
        </p:nvSpPr>
        <p:spPr/>
        <p:txBody>
          <a:bodyPr/>
          <a:lstStyle/>
          <a:p>
            <a:r>
              <a:rPr lang="fr-CA" dirty="0"/>
              <a:t>Pour les circuits combinatoires, les conditions permettent d’effectuer un choix.</a:t>
            </a:r>
          </a:p>
          <a:p>
            <a:pPr lvl="1"/>
            <a:r>
              <a:rPr lang="fr-CA" dirty="0"/>
              <a:t>L’énoncé </a:t>
            </a:r>
            <a:r>
              <a:rPr lang="fr-CA" dirty="0">
                <a:latin typeface="Courier" pitchFamily="49" charset="0"/>
              </a:rPr>
              <a:t>case</a:t>
            </a:r>
            <a:r>
              <a:rPr lang="fr-CA" dirty="0"/>
              <a:t> a l’avantage de représenter des choix qui sont mutuellement exclusifs et qui ont la même préséance. Il correspond assez exactement à l’action d’un multiplexeur.</a:t>
            </a:r>
          </a:p>
          <a:p>
            <a:pPr lvl="1"/>
            <a:r>
              <a:rPr lang="fr-CA" dirty="0"/>
              <a:t>L’énoncé </a:t>
            </a:r>
            <a:r>
              <a:rPr lang="fr-CA" dirty="0">
                <a:latin typeface="Courier" pitchFamily="49" charset="0"/>
              </a:rPr>
              <a:t>if</a:t>
            </a:r>
            <a:r>
              <a:rPr lang="fr-CA" dirty="0"/>
              <a:t>, est plus général avec les clauses </a:t>
            </a:r>
            <a:r>
              <a:rPr lang="fr-CA" dirty="0" err="1">
                <a:latin typeface="Courier New" pitchFamily="49" charset="0"/>
                <a:cs typeface="Courier New" pitchFamily="49" charset="0"/>
              </a:rPr>
              <a:t>elsif</a:t>
            </a:r>
            <a:r>
              <a:rPr lang="fr-CA" dirty="0"/>
              <a:t> ainsi qu’une clause </a:t>
            </a:r>
            <a:r>
              <a:rPr lang="fr-CA" dirty="0" err="1">
                <a:latin typeface="Courier New" pitchFamily="49" charset="0"/>
                <a:cs typeface="Courier New" pitchFamily="49" charset="0"/>
              </a:rPr>
              <a:t>else</a:t>
            </a:r>
            <a:r>
              <a:rPr lang="fr-CA" dirty="0"/>
              <a:t>. Il est possible de l’utiliser pour donner préséance à certaines conditions par rapport à d’autres. Cela peut résulter en un circuit plus complexe que nécessaire, parce que le comportement décrit peut être plus restrictif que ce que le concepteur a en tête</a:t>
            </a:r>
            <a:r>
              <a:rPr lang="fr-CA" dirty="0" smtClean="0"/>
              <a:t>.</a:t>
            </a:r>
            <a:endParaRPr lang="fr-CA" dirty="0"/>
          </a:p>
        </p:txBody>
      </p:sp>
      <p:sp>
        <p:nvSpPr>
          <p:cNvPr id="4" name="Espace réservé du numéro de diapositive 3"/>
          <p:cNvSpPr>
            <a:spLocks noGrp="1"/>
          </p:cNvSpPr>
          <p:nvPr>
            <p:ph type="sldNum" sz="quarter" idx="10"/>
          </p:nvPr>
        </p:nvSpPr>
        <p:spPr/>
        <p:txBody>
          <a:bodyPr/>
          <a:lstStyle/>
          <a:p>
            <a:pPr>
              <a:defRPr/>
            </a:pPr>
            <a:fld id="{F0B53458-C2FA-48C4-AC6A-DDB5BF7C7F03}" type="slidenum">
              <a:rPr lang="fr-CA"/>
              <a:pPr>
                <a:defRPr/>
              </a:pPr>
              <a:t>11</a:t>
            </a:fld>
            <a:endParaRPr lang="fr-CA"/>
          </a:p>
        </p:txBody>
      </p:sp>
      <p:sp>
        <p:nvSpPr>
          <p:cNvPr id="5" name="ZoneTexte 7"/>
          <p:cNvSpPr txBox="1">
            <a:spLocks noChangeArrowheads="1"/>
          </p:cNvSpPr>
          <p:nvPr/>
        </p:nvSpPr>
        <p:spPr bwMode="auto">
          <a:xfrm>
            <a:off x="6172200" y="5715000"/>
            <a:ext cx="5793396" cy="338554"/>
          </a:xfrm>
          <a:prstGeom prst="rect">
            <a:avLst/>
          </a:prstGeom>
          <a:noFill/>
          <a:ln w="9525">
            <a:noFill/>
            <a:miter lim="800000"/>
            <a:headEnd/>
            <a:tailEnd/>
          </a:ln>
        </p:spPr>
        <p:txBody>
          <a:bodyPr wrap="square">
            <a:spAutoFit/>
          </a:bodyPr>
          <a:lstStyle/>
          <a:p>
            <a:r>
              <a:rPr lang="fr-CA" sz="1600" dirty="0" smtClean="0">
                <a:solidFill>
                  <a:srgbClr val="00B050"/>
                </a:solidFill>
                <a:latin typeface="Courier" pitchFamily="49" charset="0"/>
              </a:rPr>
              <a:t>Case</a:t>
            </a:r>
            <a:r>
              <a:rPr lang="fr-CA" sz="1600" dirty="0" smtClean="0">
                <a:solidFill>
                  <a:srgbClr val="00B050"/>
                </a:solidFill>
                <a:latin typeface="Calibri" pitchFamily="34" charset="0"/>
              </a:rPr>
              <a:t> est un meilleur choix quand on n’a pas besoin de priorité!</a:t>
            </a:r>
            <a:endParaRPr lang="fr-CA" sz="1600" dirty="0">
              <a:solidFill>
                <a:srgbClr val="00B050"/>
              </a:solidFill>
              <a:latin typeface="Calibri" pitchFamily="34" charset="0"/>
            </a:endParaRPr>
          </a:p>
        </p:txBody>
      </p:sp>
    </p:spTree>
    <p:extLst>
      <p:ext uri="{BB962C8B-B14F-4D97-AF65-F5344CB8AC3E}">
        <p14:creationId xmlns:p14="http://schemas.microsoft.com/office/powerpoint/2010/main" val="427853352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Code synthétisable</a:t>
            </a:r>
            <a:endParaRPr lang="fr-CA" dirty="0"/>
          </a:p>
        </p:txBody>
      </p:sp>
      <p:sp>
        <p:nvSpPr>
          <p:cNvPr id="4" name="Espace réservé du numéro de diapositive 3"/>
          <p:cNvSpPr>
            <a:spLocks noGrp="1"/>
          </p:cNvSpPr>
          <p:nvPr>
            <p:ph type="sldNum" sz="quarter" idx="10"/>
          </p:nvPr>
        </p:nvSpPr>
        <p:spPr/>
        <p:txBody>
          <a:bodyPr/>
          <a:lstStyle/>
          <a:p>
            <a:pPr>
              <a:defRPr/>
            </a:pPr>
            <a:fld id="{4666BFF2-274B-4A98-918C-4CB6C981AFB6}" type="slidenum">
              <a:rPr lang="fr-CA" smtClean="0"/>
              <a:pPr>
                <a:defRPr/>
              </a:pPr>
              <a:t>12</a:t>
            </a:fld>
            <a:endParaRPr lang="fr-CA"/>
          </a:p>
        </p:txBody>
      </p:sp>
      <p:sp>
        <p:nvSpPr>
          <p:cNvPr id="11" name="ZoneTexte 10"/>
          <p:cNvSpPr txBox="1"/>
          <p:nvPr/>
        </p:nvSpPr>
        <p:spPr>
          <a:xfrm>
            <a:off x="6629400" y="3482876"/>
            <a:ext cx="4978400" cy="2308324"/>
          </a:xfrm>
          <a:prstGeom prst="rect">
            <a:avLst/>
          </a:prstGeom>
          <a:solidFill>
            <a:schemeClr val="bg1"/>
          </a:solidFill>
          <a:ln w="25400">
            <a:solidFill>
              <a:srgbClr val="00B050"/>
            </a:solidFill>
          </a:ln>
        </p:spPr>
        <p:txBody>
          <a:bodyPr wrap="square" rtlCol="0">
            <a:spAutoFit/>
          </a:bodyPr>
          <a:lstStyle/>
          <a:p>
            <a:pPr eaLnBrk="0" hangingPunct="0">
              <a:tabLst>
                <a:tab pos="228600" algn="l"/>
                <a:tab pos="457200" algn="l"/>
                <a:tab pos="685800" algn="l"/>
                <a:tab pos="914400" algn="l"/>
                <a:tab pos="1143000" algn="l"/>
              </a:tabLst>
            </a:pPr>
            <a:r>
              <a:rPr lang="en-US" sz="1200" dirty="0" smtClean="0">
                <a:latin typeface="Courier New" panose="02070309020205020404" pitchFamily="49" charset="0"/>
                <a:cs typeface="Courier New" panose="02070309020205020404" pitchFamily="49" charset="0"/>
              </a:rPr>
              <a:t>architecture </a:t>
            </a:r>
            <a:r>
              <a:rPr lang="en-US" sz="1200" dirty="0">
                <a:latin typeface="Courier New" panose="02070309020205020404" pitchFamily="49" charset="0"/>
                <a:cs typeface="Courier New" panose="02070309020205020404" pitchFamily="49" charset="0"/>
              </a:rPr>
              <a:t>comportementale2 of porteET4 is</a:t>
            </a:r>
          </a:p>
          <a:p>
            <a:pPr eaLnBrk="0" hangingPunct="0">
              <a:tabLst>
                <a:tab pos="228600" algn="l"/>
                <a:tab pos="457200" algn="l"/>
                <a:tab pos="685800" algn="l"/>
                <a:tab pos="914400" algn="l"/>
                <a:tab pos="1143000" algn="l"/>
              </a:tabLst>
            </a:pPr>
            <a:r>
              <a:rPr lang="en-US" sz="1200" dirty="0">
                <a:latin typeface="Courier New" panose="02070309020205020404" pitchFamily="49" charset="0"/>
                <a:cs typeface="Courier New" panose="02070309020205020404" pitchFamily="49" charset="0"/>
              </a:rPr>
              <a:t>begin</a:t>
            </a:r>
          </a:p>
          <a:p>
            <a:pPr eaLnBrk="0" hangingPunct="0">
              <a:tabLst>
                <a:tab pos="228600" algn="l"/>
                <a:tab pos="457200" algn="l"/>
                <a:tab pos="685800" algn="l"/>
                <a:tab pos="914400" algn="l"/>
                <a:tab pos="1143000" algn="l"/>
              </a:tabLst>
            </a:pPr>
            <a:r>
              <a:rPr lang="en-US" sz="1200" dirty="0">
                <a:latin typeface="Courier New" panose="02070309020205020404" pitchFamily="49" charset="0"/>
                <a:cs typeface="Courier New" panose="02070309020205020404" pitchFamily="49" charset="0"/>
              </a:rPr>
              <a:t>	process (I)</a:t>
            </a:r>
          </a:p>
          <a:p>
            <a:pPr eaLnBrk="0" hangingPunct="0">
              <a:tabLst>
                <a:tab pos="228600" algn="l"/>
                <a:tab pos="457200" algn="l"/>
                <a:tab pos="685800" algn="l"/>
                <a:tab pos="914400" algn="l"/>
                <a:tab pos="1143000" algn="l"/>
              </a:tabLst>
            </a:pPr>
            <a:r>
              <a:rPr lang="en-US" sz="1200" dirty="0">
                <a:latin typeface="Courier New" panose="02070309020205020404" pitchFamily="49" charset="0"/>
                <a:cs typeface="Courier New" panose="02070309020205020404" pitchFamily="49" charset="0"/>
              </a:rPr>
              <a:t>	variable sortie : </a:t>
            </a:r>
            <a:r>
              <a:rPr lang="en-US" sz="1200" dirty="0" err="1">
                <a:latin typeface="Courier New" panose="02070309020205020404" pitchFamily="49" charset="0"/>
                <a:cs typeface="Courier New" panose="02070309020205020404" pitchFamily="49" charset="0"/>
              </a:rPr>
              <a:t>std_logic</a:t>
            </a:r>
            <a:r>
              <a:rPr lang="en-US" sz="1200" dirty="0">
                <a:latin typeface="Courier New" panose="02070309020205020404" pitchFamily="49" charset="0"/>
                <a:cs typeface="Courier New" panose="02070309020205020404" pitchFamily="49" charset="0"/>
              </a:rPr>
              <a:t>;</a:t>
            </a:r>
          </a:p>
          <a:p>
            <a:pPr eaLnBrk="0" hangingPunct="0">
              <a:tabLst>
                <a:tab pos="228600" algn="l"/>
                <a:tab pos="457200" algn="l"/>
                <a:tab pos="685800" algn="l"/>
                <a:tab pos="914400" algn="l"/>
                <a:tab pos="1143000" algn="l"/>
              </a:tabLst>
            </a:pPr>
            <a:r>
              <a:rPr lang="en-US" sz="1200" dirty="0">
                <a:latin typeface="Courier New" panose="02070309020205020404" pitchFamily="49" charset="0"/>
                <a:cs typeface="Courier New" panose="02070309020205020404" pitchFamily="49" charset="0"/>
              </a:rPr>
              <a:t>	begin</a:t>
            </a:r>
          </a:p>
          <a:p>
            <a:pPr eaLnBrk="0" hangingPunct="0">
              <a:tabLst>
                <a:tab pos="228600" algn="l"/>
                <a:tab pos="457200" algn="l"/>
                <a:tab pos="685800" algn="l"/>
                <a:tab pos="914400" algn="l"/>
                <a:tab pos="1143000" algn="l"/>
              </a:tabLst>
            </a:pPr>
            <a:r>
              <a:rPr lang="en-US" sz="1200" dirty="0">
                <a:latin typeface="Courier New" panose="02070309020205020404" pitchFamily="49" charset="0"/>
                <a:cs typeface="Courier New" panose="02070309020205020404" pitchFamily="49" charset="0"/>
              </a:rPr>
              <a:t>		sortie := '1';</a:t>
            </a:r>
          </a:p>
          <a:p>
            <a:pPr eaLnBrk="0" hangingPunct="0">
              <a:tabLst>
                <a:tab pos="228600" algn="l"/>
                <a:tab pos="457200" algn="l"/>
                <a:tab pos="685800" algn="l"/>
                <a:tab pos="914400" algn="l"/>
                <a:tab pos="1143000" algn="l"/>
              </a:tabLst>
            </a:pPr>
            <a:r>
              <a:rPr lang="en-US" sz="1200" dirty="0">
                <a:latin typeface="Courier New" panose="02070309020205020404" pitchFamily="49" charset="0"/>
                <a:cs typeface="Courier New" panose="02070309020205020404" pitchFamily="49" charset="0"/>
              </a:rPr>
              <a:t>		for k in 3 </a:t>
            </a:r>
            <a:r>
              <a:rPr lang="en-US" sz="1200" dirty="0" err="1">
                <a:latin typeface="Courier New" panose="02070309020205020404" pitchFamily="49" charset="0"/>
                <a:cs typeface="Courier New" panose="02070309020205020404" pitchFamily="49" charset="0"/>
              </a:rPr>
              <a:t>downto</a:t>
            </a:r>
            <a:r>
              <a:rPr lang="en-US" sz="1200" dirty="0">
                <a:latin typeface="Courier New" panose="02070309020205020404" pitchFamily="49" charset="0"/>
                <a:cs typeface="Courier New" panose="02070309020205020404" pitchFamily="49" charset="0"/>
              </a:rPr>
              <a:t> 0 loop</a:t>
            </a:r>
          </a:p>
          <a:p>
            <a:pPr eaLnBrk="0" hangingPunct="0">
              <a:tabLst>
                <a:tab pos="228600" algn="l"/>
                <a:tab pos="457200" algn="l"/>
                <a:tab pos="685800" algn="l"/>
                <a:tab pos="914400" algn="l"/>
                <a:tab pos="1143000" algn="l"/>
              </a:tabLst>
            </a:pPr>
            <a:r>
              <a:rPr lang="en-US" sz="1200" dirty="0">
                <a:latin typeface="Courier New" panose="02070309020205020404" pitchFamily="49" charset="0"/>
                <a:cs typeface="Courier New" panose="02070309020205020404" pitchFamily="49" charset="0"/>
              </a:rPr>
              <a:t>			sortie := sortie and I(k);</a:t>
            </a:r>
          </a:p>
          <a:p>
            <a:pPr eaLnBrk="0" hangingPunct="0">
              <a:tabLst>
                <a:tab pos="228600" algn="l"/>
                <a:tab pos="457200" algn="l"/>
                <a:tab pos="685800" algn="l"/>
                <a:tab pos="914400" algn="l"/>
                <a:tab pos="1143000" algn="l"/>
              </a:tabLst>
            </a:pPr>
            <a:r>
              <a:rPr lang="en-US" sz="1200" dirty="0">
                <a:latin typeface="Courier New" panose="02070309020205020404" pitchFamily="49" charset="0"/>
                <a:cs typeface="Courier New" panose="02070309020205020404" pitchFamily="49" charset="0"/>
              </a:rPr>
              <a:t>		end loop;</a:t>
            </a:r>
          </a:p>
          <a:p>
            <a:pPr eaLnBrk="0" hangingPunct="0">
              <a:tabLst>
                <a:tab pos="228600" algn="l"/>
                <a:tab pos="457200" algn="l"/>
                <a:tab pos="685800" algn="l"/>
                <a:tab pos="914400" algn="l"/>
                <a:tab pos="1143000" algn="l"/>
              </a:tabLst>
            </a:pPr>
            <a:r>
              <a:rPr lang="en-US" sz="1200" dirty="0">
                <a:latin typeface="Courier New" panose="02070309020205020404" pitchFamily="49" charset="0"/>
                <a:cs typeface="Courier New" panose="02070309020205020404" pitchFamily="49" charset="0"/>
              </a:rPr>
              <a:t>		F &lt;= sortie;</a:t>
            </a:r>
          </a:p>
          <a:p>
            <a:pPr eaLnBrk="0" hangingPunct="0">
              <a:tabLst>
                <a:tab pos="228600" algn="l"/>
                <a:tab pos="457200" algn="l"/>
                <a:tab pos="685800" algn="l"/>
                <a:tab pos="914400" algn="l"/>
                <a:tab pos="1143000" algn="l"/>
              </a:tabLst>
            </a:pPr>
            <a:r>
              <a:rPr lang="en-US" sz="1200" dirty="0">
                <a:latin typeface="Courier New" panose="02070309020205020404" pitchFamily="49" charset="0"/>
                <a:cs typeface="Courier New" panose="02070309020205020404" pitchFamily="49" charset="0"/>
              </a:rPr>
              <a:t>	end process;</a:t>
            </a:r>
          </a:p>
          <a:p>
            <a:pPr eaLnBrk="0" hangingPunct="0">
              <a:tabLst>
                <a:tab pos="228600" algn="l"/>
                <a:tab pos="457200" algn="l"/>
                <a:tab pos="685800" algn="l"/>
                <a:tab pos="914400" algn="l"/>
                <a:tab pos="1143000" algn="l"/>
              </a:tabLst>
            </a:pPr>
            <a:r>
              <a:rPr lang="en-US" sz="1200" dirty="0">
                <a:latin typeface="Courier New" panose="02070309020205020404" pitchFamily="49" charset="0"/>
                <a:cs typeface="Courier New" panose="02070309020205020404" pitchFamily="49" charset="0"/>
              </a:rPr>
              <a:t>end comportementale2</a:t>
            </a:r>
            <a:r>
              <a:rPr lang="en-US" sz="1200" dirty="0" smtClean="0">
                <a:latin typeface="Courier New" panose="02070309020205020404" pitchFamily="49" charset="0"/>
                <a:cs typeface="Courier New" panose="02070309020205020404" pitchFamily="49" charset="0"/>
              </a:rPr>
              <a:t>;</a:t>
            </a:r>
            <a:endParaRPr lang="en-US" sz="1200" dirty="0">
              <a:latin typeface="Courier New" panose="02070309020205020404" pitchFamily="49" charset="0"/>
              <a:cs typeface="Courier New" panose="02070309020205020404" pitchFamily="49" charset="0"/>
            </a:endParaRPr>
          </a:p>
        </p:txBody>
      </p:sp>
      <p:sp>
        <p:nvSpPr>
          <p:cNvPr id="12" name="ZoneTexte 11"/>
          <p:cNvSpPr txBox="1"/>
          <p:nvPr/>
        </p:nvSpPr>
        <p:spPr>
          <a:xfrm>
            <a:off x="6629400" y="1436483"/>
            <a:ext cx="4978400" cy="1384995"/>
          </a:xfrm>
          <a:prstGeom prst="rect">
            <a:avLst/>
          </a:prstGeom>
          <a:solidFill>
            <a:schemeClr val="bg1"/>
          </a:solidFill>
          <a:ln w="25400">
            <a:solidFill>
              <a:srgbClr val="00B050"/>
            </a:solidFill>
          </a:ln>
        </p:spPr>
        <p:txBody>
          <a:bodyPr wrap="square" rtlCol="0">
            <a:spAutoFit/>
          </a:bodyPr>
          <a:lstStyle/>
          <a:p>
            <a:pPr eaLnBrk="0" hangingPunct="0">
              <a:tabLst>
                <a:tab pos="228600" algn="l"/>
                <a:tab pos="457200" algn="l"/>
                <a:tab pos="685800" algn="l"/>
                <a:tab pos="914400" algn="l"/>
                <a:tab pos="1143000" algn="l"/>
              </a:tabLst>
            </a:pPr>
            <a:r>
              <a:rPr lang="en-US" sz="1200" dirty="0" smtClean="0">
                <a:latin typeface="Courier New" panose="02070309020205020404" pitchFamily="49" charset="0"/>
                <a:cs typeface="Courier New" panose="02070309020205020404" pitchFamily="49" charset="0"/>
              </a:rPr>
              <a:t>architecture </a:t>
            </a:r>
            <a:r>
              <a:rPr lang="en-US" sz="1200" dirty="0">
                <a:latin typeface="Courier New" panose="02070309020205020404" pitchFamily="49" charset="0"/>
                <a:cs typeface="Courier New" panose="02070309020205020404" pitchFamily="49" charset="0"/>
              </a:rPr>
              <a:t>comportementale1 of porteET4 is</a:t>
            </a:r>
          </a:p>
          <a:p>
            <a:pPr eaLnBrk="0" hangingPunct="0">
              <a:tabLst>
                <a:tab pos="228600" algn="l"/>
                <a:tab pos="457200" algn="l"/>
                <a:tab pos="685800" algn="l"/>
                <a:tab pos="914400" algn="l"/>
                <a:tab pos="1143000" algn="l"/>
              </a:tabLst>
            </a:pPr>
            <a:r>
              <a:rPr lang="en-US" sz="1200" dirty="0">
                <a:latin typeface="Courier New" panose="02070309020205020404" pitchFamily="49" charset="0"/>
                <a:cs typeface="Courier New" panose="02070309020205020404" pitchFamily="49" charset="0"/>
              </a:rPr>
              <a:t>begin</a:t>
            </a:r>
          </a:p>
          <a:p>
            <a:pPr eaLnBrk="0" hangingPunct="0">
              <a:tabLst>
                <a:tab pos="228600" algn="l"/>
                <a:tab pos="457200" algn="l"/>
                <a:tab pos="685800" algn="l"/>
                <a:tab pos="914400" algn="l"/>
                <a:tab pos="1143000" algn="l"/>
              </a:tabLst>
            </a:pPr>
            <a:r>
              <a:rPr lang="en-US" sz="1200" dirty="0">
                <a:latin typeface="Courier New" panose="02070309020205020404" pitchFamily="49" charset="0"/>
                <a:cs typeface="Courier New" panose="02070309020205020404" pitchFamily="49" charset="0"/>
              </a:rPr>
              <a:t>	process (I)</a:t>
            </a:r>
          </a:p>
          <a:p>
            <a:pPr eaLnBrk="0" hangingPunct="0">
              <a:tabLst>
                <a:tab pos="228600" algn="l"/>
                <a:tab pos="457200" algn="l"/>
                <a:tab pos="685800" algn="l"/>
                <a:tab pos="914400" algn="l"/>
                <a:tab pos="1143000" algn="l"/>
              </a:tabLst>
            </a:pPr>
            <a:r>
              <a:rPr lang="en-US" sz="1200" dirty="0">
                <a:latin typeface="Courier New" panose="02070309020205020404" pitchFamily="49" charset="0"/>
                <a:cs typeface="Courier New" panose="02070309020205020404" pitchFamily="49" charset="0"/>
              </a:rPr>
              <a:t>	begin</a:t>
            </a:r>
          </a:p>
          <a:p>
            <a:pPr eaLnBrk="0" hangingPunct="0">
              <a:tabLst>
                <a:tab pos="228600" algn="l"/>
                <a:tab pos="457200" algn="l"/>
                <a:tab pos="685800" algn="l"/>
                <a:tab pos="914400" algn="l"/>
                <a:tab pos="1143000" algn="l"/>
              </a:tabLst>
            </a:pPr>
            <a:r>
              <a:rPr lang="en-US" sz="1200" dirty="0">
                <a:latin typeface="Courier New" panose="02070309020205020404" pitchFamily="49" charset="0"/>
                <a:cs typeface="Courier New" panose="02070309020205020404" pitchFamily="49" charset="0"/>
              </a:rPr>
              <a:t>		F &lt;= I(3) and I(2) and I(1) and I(0);</a:t>
            </a:r>
          </a:p>
          <a:p>
            <a:pPr eaLnBrk="0" hangingPunct="0">
              <a:tabLst>
                <a:tab pos="228600" algn="l"/>
                <a:tab pos="457200" algn="l"/>
                <a:tab pos="685800" algn="l"/>
                <a:tab pos="914400" algn="l"/>
                <a:tab pos="1143000" algn="l"/>
              </a:tabLst>
            </a:pPr>
            <a:r>
              <a:rPr lang="en-US" sz="1200" dirty="0">
                <a:latin typeface="Courier New" panose="02070309020205020404" pitchFamily="49" charset="0"/>
                <a:cs typeface="Courier New" panose="02070309020205020404" pitchFamily="49" charset="0"/>
              </a:rPr>
              <a:t>	end process;</a:t>
            </a:r>
          </a:p>
          <a:p>
            <a:pPr eaLnBrk="0" hangingPunct="0">
              <a:tabLst>
                <a:tab pos="228600" algn="l"/>
                <a:tab pos="457200" algn="l"/>
                <a:tab pos="685800" algn="l"/>
                <a:tab pos="914400" algn="l"/>
                <a:tab pos="1143000" algn="l"/>
              </a:tabLst>
            </a:pPr>
            <a:r>
              <a:rPr lang="en-US" sz="1200" dirty="0">
                <a:latin typeface="Courier New" panose="02070309020205020404" pitchFamily="49" charset="0"/>
                <a:cs typeface="Courier New" panose="02070309020205020404" pitchFamily="49" charset="0"/>
              </a:rPr>
              <a:t>end comportementale1</a:t>
            </a:r>
            <a:r>
              <a:rPr lang="en-US" sz="1200" dirty="0" smtClean="0">
                <a:latin typeface="Courier New" panose="02070309020205020404" pitchFamily="49" charset="0"/>
                <a:cs typeface="Courier New" panose="02070309020205020404" pitchFamily="49" charset="0"/>
              </a:rPr>
              <a:t>;</a:t>
            </a:r>
            <a:endParaRPr lang="en-US" sz="1200" dirty="0">
              <a:latin typeface="Courier New" panose="02070309020205020404" pitchFamily="49" charset="0"/>
              <a:cs typeface="Courier New" panose="02070309020205020404" pitchFamily="49" charset="0"/>
            </a:endParaRPr>
          </a:p>
        </p:txBody>
      </p:sp>
      <p:sp>
        <p:nvSpPr>
          <p:cNvPr id="13" name="ZoneTexte 12"/>
          <p:cNvSpPr txBox="1"/>
          <p:nvPr/>
        </p:nvSpPr>
        <p:spPr>
          <a:xfrm>
            <a:off x="660400" y="1436483"/>
            <a:ext cx="4978400" cy="1938992"/>
          </a:xfrm>
          <a:prstGeom prst="rect">
            <a:avLst/>
          </a:prstGeom>
          <a:solidFill>
            <a:schemeClr val="bg1"/>
          </a:solidFill>
          <a:ln w="25400">
            <a:solidFill>
              <a:schemeClr val="tx1"/>
            </a:solidFill>
          </a:ln>
        </p:spPr>
        <p:txBody>
          <a:bodyPr wrap="square" rtlCol="0">
            <a:spAutoFit/>
          </a:bodyPr>
          <a:lstStyle/>
          <a:p>
            <a:pPr>
              <a:tabLst>
                <a:tab pos="228600" algn="l"/>
                <a:tab pos="457200" algn="l"/>
                <a:tab pos="685800" algn="l"/>
                <a:tab pos="914400" algn="l"/>
                <a:tab pos="1143000" algn="l"/>
              </a:tabLst>
            </a:pPr>
            <a:r>
              <a:rPr lang="en-US" sz="1200" dirty="0">
                <a:latin typeface="Courier New" pitchFamily="49" charset="0"/>
                <a:ea typeface="Times New Roman" pitchFamily="18" charset="0"/>
                <a:cs typeface="Courier New" pitchFamily="49" charset="0"/>
              </a:rPr>
              <a:t>library </a:t>
            </a:r>
            <a:r>
              <a:rPr lang="en-US" sz="1200" dirty="0" err="1">
                <a:latin typeface="Courier New" pitchFamily="49" charset="0"/>
                <a:ea typeface="Times New Roman" pitchFamily="18" charset="0"/>
                <a:cs typeface="Courier New" pitchFamily="49" charset="0"/>
              </a:rPr>
              <a:t>ieee</a:t>
            </a:r>
            <a:r>
              <a:rPr lang="en-US" sz="1200" dirty="0">
                <a:latin typeface="Courier New" pitchFamily="49" charset="0"/>
                <a:ea typeface="Times New Roman" pitchFamily="18" charset="0"/>
                <a:cs typeface="Courier New" pitchFamily="49" charset="0"/>
              </a:rPr>
              <a:t>;</a:t>
            </a:r>
            <a:endParaRPr lang="fr-CA" sz="1200" dirty="0">
              <a:latin typeface="Arial" pitchFamily="34" charset="0"/>
            </a:endParaRPr>
          </a:p>
          <a:p>
            <a:pPr eaLnBrk="0" hangingPunct="0">
              <a:tabLst>
                <a:tab pos="228600" algn="l"/>
                <a:tab pos="457200" algn="l"/>
                <a:tab pos="685800" algn="l"/>
                <a:tab pos="914400" algn="l"/>
                <a:tab pos="1143000" algn="l"/>
              </a:tabLst>
            </a:pPr>
            <a:r>
              <a:rPr lang="en-US" sz="1200" dirty="0">
                <a:latin typeface="Courier New" pitchFamily="49" charset="0"/>
                <a:ea typeface="Times New Roman" pitchFamily="18" charset="0"/>
                <a:cs typeface="Courier New" pitchFamily="49" charset="0"/>
              </a:rPr>
              <a:t>use ieee.std_logic_1164.all;</a:t>
            </a:r>
          </a:p>
          <a:p>
            <a:pPr eaLnBrk="0" hangingPunct="0">
              <a:tabLst>
                <a:tab pos="228600" algn="l"/>
                <a:tab pos="457200" algn="l"/>
                <a:tab pos="685800" algn="l"/>
                <a:tab pos="914400" algn="l"/>
                <a:tab pos="1143000" algn="l"/>
              </a:tabLst>
            </a:pPr>
            <a:endParaRPr lang="fr-CA" sz="1200" dirty="0">
              <a:latin typeface="Arial" pitchFamily="34" charset="0"/>
            </a:endParaRPr>
          </a:p>
          <a:p>
            <a:pPr eaLnBrk="0" hangingPunct="0">
              <a:tabLst>
                <a:tab pos="228600" algn="l"/>
                <a:tab pos="457200" algn="l"/>
                <a:tab pos="685800" algn="l"/>
                <a:tab pos="914400" algn="l"/>
                <a:tab pos="1143000" algn="l"/>
              </a:tabLst>
            </a:pPr>
            <a:r>
              <a:rPr lang="en-US" sz="1200" dirty="0">
                <a:latin typeface="Courier New" pitchFamily="49" charset="0"/>
                <a:ea typeface="Times New Roman" pitchFamily="18" charset="0"/>
                <a:cs typeface="Courier New" pitchFamily="49" charset="0"/>
              </a:rPr>
              <a:t>entity porteET4 is</a:t>
            </a:r>
            <a:endParaRPr lang="fr-CA" sz="1200" dirty="0">
              <a:latin typeface="Arial" pitchFamily="34" charset="0"/>
            </a:endParaRPr>
          </a:p>
          <a:p>
            <a:pPr eaLnBrk="0" hangingPunct="0">
              <a:tabLst>
                <a:tab pos="228600" algn="l"/>
                <a:tab pos="457200" algn="l"/>
                <a:tab pos="685800" algn="l"/>
                <a:tab pos="914400" algn="l"/>
                <a:tab pos="1143000" algn="l"/>
              </a:tabLst>
            </a:pPr>
            <a:r>
              <a:rPr lang="en-US" sz="1200" dirty="0">
                <a:latin typeface="Courier New" pitchFamily="49" charset="0"/>
                <a:ea typeface="Times New Roman" pitchFamily="18" charset="0"/>
                <a:cs typeface="Courier New" pitchFamily="49" charset="0"/>
              </a:rPr>
              <a:t>	port (</a:t>
            </a:r>
            <a:endParaRPr lang="fr-CA" sz="1200" dirty="0">
              <a:latin typeface="Arial" pitchFamily="34" charset="0"/>
            </a:endParaRPr>
          </a:p>
          <a:p>
            <a:pPr eaLnBrk="0" hangingPunct="0">
              <a:tabLst>
                <a:tab pos="228600" algn="l"/>
                <a:tab pos="457200" algn="l"/>
                <a:tab pos="685800" algn="l"/>
                <a:tab pos="914400" algn="l"/>
                <a:tab pos="1143000" algn="l"/>
              </a:tabLst>
            </a:pPr>
            <a:r>
              <a:rPr lang="en-US" sz="1200" dirty="0">
                <a:latin typeface="Courier New" pitchFamily="49" charset="0"/>
                <a:ea typeface="Times New Roman" pitchFamily="18" charset="0"/>
                <a:cs typeface="Courier New" pitchFamily="49" charset="0"/>
              </a:rPr>
              <a:t>		I : in </a:t>
            </a:r>
            <a:r>
              <a:rPr lang="en-US" sz="1200" dirty="0" err="1">
                <a:latin typeface="Courier New" pitchFamily="49" charset="0"/>
                <a:ea typeface="Times New Roman" pitchFamily="18" charset="0"/>
                <a:cs typeface="Courier New" pitchFamily="49" charset="0"/>
              </a:rPr>
              <a:t>std_logic_vector</a:t>
            </a:r>
            <a:r>
              <a:rPr lang="en-US" sz="1200" dirty="0">
                <a:latin typeface="Courier New" pitchFamily="49" charset="0"/>
                <a:ea typeface="Times New Roman" pitchFamily="18" charset="0"/>
                <a:cs typeface="Courier New" pitchFamily="49" charset="0"/>
              </a:rPr>
              <a:t>(3 </a:t>
            </a:r>
            <a:r>
              <a:rPr lang="en-US" sz="1200" dirty="0" err="1">
                <a:latin typeface="Courier New" pitchFamily="49" charset="0"/>
                <a:ea typeface="Times New Roman" pitchFamily="18" charset="0"/>
                <a:cs typeface="Courier New" pitchFamily="49" charset="0"/>
              </a:rPr>
              <a:t>downto</a:t>
            </a:r>
            <a:r>
              <a:rPr lang="en-US" sz="1200" dirty="0">
                <a:latin typeface="Courier New" pitchFamily="49" charset="0"/>
                <a:ea typeface="Times New Roman" pitchFamily="18" charset="0"/>
                <a:cs typeface="Courier New" pitchFamily="49" charset="0"/>
              </a:rPr>
              <a:t> 0);</a:t>
            </a:r>
            <a:endParaRPr lang="fr-CA" sz="1200" dirty="0">
              <a:latin typeface="Arial" pitchFamily="34" charset="0"/>
            </a:endParaRPr>
          </a:p>
          <a:p>
            <a:pPr eaLnBrk="0" hangingPunct="0">
              <a:tabLst>
                <a:tab pos="228600" algn="l"/>
                <a:tab pos="457200" algn="l"/>
                <a:tab pos="685800" algn="l"/>
                <a:tab pos="914400" algn="l"/>
                <a:tab pos="1143000" algn="l"/>
              </a:tabLst>
            </a:pPr>
            <a:r>
              <a:rPr lang="en-US" sz="1200" dirty="0">
                <a:latin typeface="Courier New" pitchFamily="49" charset="0"/>
                <a:ea typeface="Times New Roman" pitchFamily="18" charset="0"/>
                <a:cs typeface="Courier New" pitchFamily="49" charset="0"/>
              </a:rPr>
              <a:t>		F : out </a:t>
            </a:r>
            <a:r>
              <a:rPr lang="en-US" sz="1200" dirty="0" err="1">
                <a:latin typeface="Courier New" pitchFamily="49" charset="0"/>
                <a:ea typeface="Times New Roman" pitchFamily="18" charset="0"/>
                <a:cs typeface="Courier New" pitchFamily="49" charset="0"/>
              </a:rPr>
              <a:t>std_logic</a:t>
            </a:r>
            <a:endParaRPr lang="fr-CA" sz="1200" dirty="0">
              <a:latin typeface="Arial" pitchFamily="34" charset="0"/>
            </a:endParaRPr>
          </a:p>
          <a:p>
            <a:pPr eaLnBrk="0" hangingPunct="0">
              <a:tabLst>
                <a:tab pos="228600" algn="l"/>
                <a:tab pos="457200" algn="l"/>
                <a:tab pos="685800" algn="l"/>
                <a:tab pos="914400" algn="l"/>
                <a:tab pos="1143000" algn="l"/>
              </a:tabLst>
            </a:pPr>
            <a:r>
              <a:rPr lang="en-US" sz="1200" dirty="0">
                <a:latin typeface="Courier New" pitchFamily="49" charset="0"/>
                <a:ea typeface="Times New Roman" pitchFamily="18" charset="0"/>
                <a:cs typeface="Courier New" pitchFamily="49" charset="0"/>
              </a:rPr>
              <a:t>	);</a:t>
            </a:r>
            <a:endParaRPr lang="fr-CA" sz="1200" dirty="0">
              <a:latin typeface="Arial" pitchFamily="34" charset="0"/>
            </a:endParaRPr>
          </a:p>
          <a:p>
            <a:pPr eaLnBrk="0" hangingPunct="0">
              <a:tabLst>
                <a:tab pos="228600" algn="l"/>
                <a:tab pos="457200" algn="l"/>
                <a:tab pos="685800" algn="l"/>
                <a:tab pos="914400" algn="l"/>
                <a:tab pos="1143000" algn="l"/>
              </a:tabLst>
            </a:pPr>
            <a:r>
              <a:rPr lang="en-US" sz="1200" dirty="0">
                <a:latin typeface="Courier New" pitchFamily="49" charset="0"/>
                <a:ea typeface="Times New Roman" pitchFamily="18" charset="0"/>
                <a:cs typeface="Courier New" pitchFamily="49" charset="0"/>
              </a:rPr>
              <a:t>end porteET4;</a:t>
            </a:r>
          </a:p>
          <a:p>
            <a:pPr marL="0" marR="0" algn="just">
              <a:spcBef>
                <a:spcPts val="0"/>
              </a:spcBef>
              <a:spcAft>
                <a:spcPts val="0"/>
              </a:spcAft>
              <a:tabLst>
                <a:tab pos="228600" algn="l"/>
                <a:tab pos="457200" algn="l"/>
                <a:tab pos="685800" algn="l"/>
                <a:tab pos="914400" algn="l"/>
                <a:tab pos="1143000" algn="l"/>
              </a:tabLst>
            </a:pPr>
            <a:endParaRPr lang="fr-CA" sz="1200" dirty="0" smtClean="0">
              <a:latin typeface="Courier New"/>
              <a:ea typeface="Times New Roman"/>
              <a:cs typeface="Times New Roman"/>
            </a:endParaRPr>
          </a:p>
        </p:txBody>
      </p:sp>
    </p:spTree>
    <p:extLst>
      <p:ext uri="{BB962C8B-B14F-4D97-AF65-F5344CB8AC3E}">
        <p14:creationId xmlns:p14="http://schemas.microsoft.com/office/powerpoint/2010/main" val="311415201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Code synthétisable et non-synthétisable</a:t>
            </a:r>
            <a:endParaRPr lang="fr-CA" dirty="0"/>
          </a:p>
        </p:txBody>
      </p:sp>
      <p:sp>
        <p:nvSpPr>
          <p:cNvPr id="4" name="Espace réservé du numéro de diapositive 3"/>
          <p:cNvSpPr>
            <a:spLocks noGrp="1"/>
          </p:cNvSpPr>
          <p:nvPr>
            <p:ph type="sldNum" sz="quarter" idx="10"/>
          </p:nvPr>
        </p:nvSpPr>
        <p:spPr/>
        <p:txBody>
          <a:bodyPr/>
          <a:lstStyle/>
          <a:p>
            <a:pPr>
              <a:defRPr/>
            </a:pPr>
            <a:fld id="{4666BFF2-274B-4A98-918C-4CB6C981AFB6}" type="slidenum">
              <a:rPr lang="fr-CA" smtClean="0"/>
              <a:pPr>
                <a:defRPr/>
              </a:pPr>
              <a:t>13</a:t>
            </a:fld>
            <a:endParaRPr lang="fr-CA"/>
          </a:p>
        </p:txBody>
      </p:sp>
      <p:sp>
        <p:nvSpPr>
          <p:cNvPr id="11" name="ZoneTexte 10"/>
          <p:cNvSpPr txBox="1"/>
          <p:nvPr/>
        </p:nvSpPr>
        <p:spPr>
          <a:xfrm>
            <a:off x="6756400" y="3940076"/>
            <a:ext cx="4978400" cy="2308324"/>
          </a:xfrm>
          <a:prstGeom prst="rect">
            <a:avLst/>
          </a:prstGeom>
          <a:solidFill>
            <a:schemeClr val="bg1"/>
          </a:solidFill>
          <a:ln w="25400">
            <a:solidFill>
              <a:srgbClr val="FF0000"/>
            </a:solidFill>
          </a:ln>
        </p:spPr>
        <p:txBody>
          <a:bodyPr wrap="square" rtlCol="0">
            <a:spAutoFit/>
          </a:bodyPr>
          <a:lstStyle/>
          <a:p>
            <a:pPr eaLnBrk="0" hangingPunct="0">
              <a:tabLst>
                <a:tab pos="228600" algn="l"/>
                <a:tab pos="457200" algn="l"/>
                <a:tab pos="685800" algn="l"/>
                <a:tab pos="914400" algn="l"/>
                <a:tab pos="1143000" algn="l"/>
              </a:tabLst>
            </a:pPr>
            <a:r>
              <a:rPr lang="en-US" sz="1200" dirty="0">
                <a:latin typeface="Courier New" pitchFamily="49" charset="0"/>
                <a:ea typeface="Times New Roman" pitchFamily="18" charset="0"/>
                <a:cs typeface="Courier New" pitchFamily="49" charset="0"/>
              </a:rPr>
              <a:t>architecture </a:t>
            </a:r>
            <a:r>
              <a:rPr lang="en-US" sz="1200" dirty="0" smtClean="0">
                <a:latin typeface="Courier New" pitchFamily="49" charset="0"/>
                <a:ea typeface="Times New Roman" pitchFamily="18" charset="0"/>
                <a:cs typeface="Courier New" pitchFamily="49" charset="0"/>
              </a:rPr>
              <a:t>comportementale2 </a:t>
            </a:r>
            <a:r>
              <a:rPr lang="en-US" sz="1200" dirty="0">
                <a:latin typeface="Courier New" pitchFamily="49" charset="0"/>
                <a:ea typeface="Times New Roman" pitchFamily="18" charset="0"/>
                <a:cs typeface="Courier New" pitchFamily="49" charset="0"/>
              </a:rPr>
              <a:t>of </a:t>
            </a:r>
            <a:r>
              <a:rPr lang="en-US" sz="1200" dirty="0" err="1">
                <a:latin typeface="Courier New" pitchFamily="49" charset="0"/>
                <a:ea typeface="Times New Roman" pitchFamily="18" charset="0"/>
                <a:cs typeface="Courier New" pitchFamily="49" charset="0"/>
              </a:rPr>
              <a:t>porteET</a:t>
            </a:r>
            <a:r>
              <a:rPr lang="en-US" sz="1200" dirty="0">
                <a:latin typeface="Courier New" pitchFamily="49" charset="0"/>
                <a:ea typeface="Times New Roman" pitchFamily="18" charset="0"/>
                <a:cs typeface="Courier New" pitchFamily="49" charset="0"/>
              </a:rPr>
              <a:t> is</a:t>
            </a:r>
            <a:endParaRPr lang="fr-CA" sz="1200" dirty="0">
              <a:latin typeface="Arial" pitchFamily="34" charset="0"/>
            </a:endParaRPr>
          </a:p>
          <a:p>
            <a:pPr eaLnBrk="0" hangingPunct="0">
              <a:tabLst>
                <a:tab pos="228600" algn="l"/>
                <a:tab pos="457200" algn="l"/>
                <a:tab pos="685800" algn="l"/>
                <a:tab pos="914400" algn="l"/>
                <a:tab pos="1143000" algn="l"/>
              </a:tabLst>
            </a:pPr>
            <a:r>
              <a:rPr lang="en-US" sz="1200" dirty="0">
                <a:latin typeface="Courier New" pitchFamily="49" charset="0"/>
                <a:ea typeface="Times New Roman" pitchFamily="18" charset="0"/>
                <a:cs typeface="Courier New" pitchFamily="49" charset="0"/>
              </a:rPr>
              <a:t>begin</a:t>
            </a:r>
            <a:endParaRPr lang="fr-CA" sz="1200" dirty="0">
              <a:latin typeface="Arial" pitchFamily="34" charset="0"/>
            </a:endParaRPr>
          </a:p>
          <a:p>
            <a:pPr eaLnBrk="0" hangingPunct="0">
              <a:tabLst>
                <a:tab pos="228600" algn="l"/>
                <a:tab pos="457200" algn="l"/>
                <a:tab pos="685800" algn="l"/>
                <a:tab pos="914400" algn="l"/>
                <a:tab pos="1143000" algn="l"/>
              </a:tabLst>
            </a:pPr>
            <a:r>
              <a:rPr lang="en-US" sz="1200" dirty="0">
                <a:latin typeface="Courier New" pitchFamily="49" charset="0"/>
                <a:ea typeface="Times New Roman" pitchFamily="18" charset="0"/>
                <a:cs typeface="Courier New" pitchFamily="49" charset="0"/>
              </a:rPr>
              <a:t>	process (I)</a:t>
            </a:r>
            <a:endParaRPr lang="fr-CA" sz="1200" dirty="0">
              <a:latin typeface="Arial" pitchFamily="34" charset="0"/>
            </a:endParaRPr>
          </a:p>
          <a:p>
            <a:pPr eaLnBrk="0" hangingPunct="0">
              <a:tabLst>
                <a:tab pos="228600" algn="l"/>
                <a:tab pos="457200" algn="l"/>
                <a:tab pos="685800" algn="l"/>
                <a:tab pos="914400" algn="l"/>
                <a:tab pos="1143000" algn="l"/>
              </a:tabLst>
            </a:pPr>
            <a:r>
              <a:rPr lang="en-US" sz="1200" dirty="0">
                <a:latin typeface="Courier New" pitchFamily="49" charset="0"/>
                <a:ea typeface="Times New Roman" pitchFamily="18" charset="0"/>
                <a:cs typeface="Courier New" pitchFamily="49" charset="0"/>
              </a:rPr>
              <a:t>	variable sortie : </a:t>
            </a:r>
            <a:r>
              <a:rPr lang="en-US" sz="1200" dirty="0" err="1">
                <a:latin typeface="Courier New" pitchFamily="49" charset="0"/>
                <a:ea typeface="Times New Roman" pitchFamily="18" charset="0"/>
                <a:cs typeface="Courier New" pitchFamily="49" charset="0"/>
              </a:rPr>
              <a:t>std_logic</a:t>
            </a:r>
            <a:r>
              <a:rPr lang="en-US" sz="1200" dirty="0">
                <a:latin typeface="Courier New" pitchFamily="49" charset="0"/>
                <a:ea typeface="Times New Roman" pitchFamily="18" charset="0"/>
                <a:cs typeface="Courier New" pitchFamily="49" charset="0"/>
              </a:rPr>
              <a:t>;</a:t>
            </a:r>
            <a:endParaRPr lang="fr-CA" sz="1200" dirty="0">
              <a:latin typeface="Arial" pitchFamily="34" charset="0"/>
            </a:endParaRPr>
          </a:p>
          <a:p>
            <a:pPr eaLnBrk="0" hangingPunct="0">
              <a:tabLst>
                <a:tab pos="228600" algn="l"/>
                <a:tab pos="457200" algn="l"/>
                <a:tab pos="685800" algn="l"/>
                <a:tab pos="914400" algn="l"/>
                <a:tab pos="1143000" algn="l"/>
              </a:tabLst>
            </a:pPr>
            <a:r>
              <a:rPr lang="en-US" sz="1200" dirty="0">
                <a:latin typeface="Courier New" pitchFamily="49" charset="0"/>
                <a:ea typeface="Times New Roman" pitchFamily="18" charset="0"/>
                <a:cs typeface="Courier New" pitchFamily="49" charset="0"/>
              </a:rPr>
              <a:t>	begin</a:t>
            </a:r>
            <a:endParaRPr lang="fr-CA" sz="1200" dirty="0">
              <a:latin typeface="Arial" pitchFamily="34" charset="0"/>
            </a:endParaRPr>
          </a:p>
          <a:p>
            <a:pPr eaLnBrk="0" hangingPunct="0">
              <a:tabLst>
                <a:tab pos="228600" algn="l"/>
                <a:tab pos="457200" algn="l"/>
                <a:tab pos="685800" algn="l"/>
                <a:tab pos="914400" algn="l"/>
                <a:tab pos="1143000" algn="l"/>
              </a:tabLst>
            </a:pPr>
            <a:r>
              <a:rPr lang="en-US" sz="1200" dirty="0">
                <a:latin typeface="Courier New" pitchFamily="49" charset="0"/>
                <a:ea typeface="Times New Roman" pitchFamily="18" charset="0"/>
                <a:cs typeface="Courier New" pitchFamily="49" charset="0"/>
              </a:rPr>
              <a:t>		sortie := '1';</a:t>
            </a:r>
            <a:endParaRPr lang="fr-CA" sz="1200" dirty="0">
              <a:latin typeface="Arial" pitchFamily="34" charset="0"/>
            </a:endParaRPr>
          </a:p>
          <a:p>
            <a:pPr eaLnBrk="0" hangingPunct="0">
              <a:tabLst>
                <a:tab pos="228600" algn="l"/>
                <a:tab pos="457200" algn="l"/>
                <a:tab pos="685800" algn="l"/>
                <a:tab pos="914400" algn="l"/>
                <a:tab pos="1143000" algn="l"/>
              </a:tabLst>
            </a:pPr>
            <a:r>
              <a:rPr lang="en-US" sz="1200" dirty="0">
                <a:latin typeface="Courier New" pitchFamily="49" charset="0"/>
                <a:ea typeface="Times New Roman" pitchFamily="18" charset="0"/>
                <a:cs typeface="Courier New" pitchFamily="49" charset="0"/>
              </a:rPr>
              <a:t>		for k in </a:t>
            </a:r>
            <a:r>
              <a:rPr lang="en-US" sz="1200" dirty="0" smtClean="0">
                <a:latin typeface="Courier New" pitchFamily="49" charset="0"/>
                <a:ea typeface="Times New Roman" pitchFamily="18" charset="0"/>
                <a:cs typeface="Courier New" pitchFamily="49" charset="0"/>
              </a:rPr>
              <a:t>W2 </a:t>
            </a:r>
            <a:r>
              <a:rPr lang="en-US" sz="1200" dirty="0">
                <a:latin typeface="Courier New" pitchFamily="49" charset="0"/>
                <a:ea typeface="Times New Roman" pitchFamily="18" charset="0"/>
                <a:cs typeface="Courier New" pitchFamily="49" charset="0"/>
              </a:rPr>
              <a:t>- 1 </a:t>
            </a:r>
            <a:r>
              <a:rPr lang="en-US" sz="1200" dirty="0" err="1">
                <a:latin typeface="Courier New" pitchFamily="49" charset="0"/>
                <a:ea typeface="Times New Roman" pitchFamily="18" charset="0"/>
                <a:cs typeface="Courier New" pitchFamily="49" charset="0"/>
              </a:rPr>
              <a:t>downto</a:t>
            </a:r>
            <a:r>
              <a:rPr lang="en-US" sz="1200" dirty="0">
                <a:latin typeface="Courier New" pitchFamily="49" charset="0"/>
                <a:ea typeface="Times New Roman" pitchFamily="18" charset="0"/>
                <a:cs typeface="Courier New" pitchFamily="49" charset="0"/>
              </a:rPr>
              <a:t> 0 loop</a:t>
            </a:r>
            <a:endParaRPr lang="fr-CA" sz="1200" dirty="0">
              <a:latin typeface="Arial" pitchFamily="34" charset="0"/>
            </a:endParaRPr>
          </a:p>
          <a:p>
            <a:pPr eaLnBrk="0" hangingPunct="0">
              <a:tabLst>
                <a:tab pos="228600" algn="l"/>
                <a:tab pos="457200" algn="l"/>
                <a:tab pos="685800" algn="l"/>
                <a:tab pos="914400" algn="l"/>
                <a:tab pos="1143000" algn="l"/>
              </a:tabLst>
            </a:pPr>
            <a:r>
              <a:rPr lang="en-US" sz="1200" dirty="0">
                <a:latin typeface="Courier New" pitchFamily="49" charset="0"/>
                <a:ea typeface="Times New Roman" pitchFamily="18" charset="0"/>
                <a:cs typeface="Courier New" pitchFamily="49" charset="0"/>
              </a:rPr>
              <a:t>			sortie := sortie and I(k);</a:t>
            </a:r>
            <a:endParaRPr lang="fr-CA" sz="1200" dirty="0">
              <a:latin typeface="Arial" pitchFamily="34" charset="0"/>
            </a:endParaRPr>
          </a:p>
          <a:p>
            <a:pPr eaLnBrk="0" hangingPunct="0">
              <a:tabLst>
                <a:tab pos="228600" algn="l"/>
                <a:tab pos="457200" algn="l"/>
                <a:tab pos="685800" algn="l"/>
                <a:tab pos="914400" algn="l"/>
                <a:tab pos="1143000" algn="l"/>
              </a:tabLst>
            </a:pPr>
            <a:r>
              <a:rPr lang="en-US" sz="1200" dirty="0">
                <a:latin typeface="Courier New" pitchFamily="49" charset="0"/>
                <a:ea typeface="Times New Roman" pitchFamily="18" charset="0"/>
                <a:cs typeface="Courier New" pitchFamily="49" charset="0"/>
              </a:rPr>
              <a:t>		end loop;</a:t>
            </a:r>
            <a:endParaRPr lang="fr-CA" sz="1200" dirty="0">
              <a:latin typeface="Arial" pitchFamily="34" charset="0"/>
            </a:endParaRPr>
          </a:p>
          <a:p>
            <a:pPr eaLnBrk="0" hangingPunct="0">
              <a:tabLst>
                <a:tab pos="228600" algn="l"/>
                <a:tab pos="457200" algn="l"/>
                <a:tab pos="685800" algn="l"/>
                <a:tab pos="914400" algn="l"/>
                <a:tab pos="1143000" algn="l"/>
              </a:tabLst>
            </a:pPr>
            <a:r>
              <a:rPr lang="en-US" sz="1200" dirty="0">
                <a:latin typeface="Courier New" pitchFamily="49" charset="0"/>
                <a:ea typeface="Times New Roman" pitchFamily="18" charset="0"/>
                <a:cs typeface="Courier New" pitchFamily="49" charset="0"/>
              </a:rPr>
              <a:t>		F &lt;= sortie;</a:t>
            </a:r>
            <a:endParaRPr lang="fr-CA" sz="1200" dirty="0">
              <a:latin typeface="Arial" pitchFamily="34" charset="0"/>
            </a:endParaRPr>
          </a:p>
          <a:p>
            <a:pPr eaLnBrk="0" hangingPunct="0">
              <a:tabLst>
                <a:tab pos="228600" algn="l"/>
                <a:tab pos="457200" algn="l"/>
                <a:tab pos="685800" algn="l"/>
                <a:tab pos="914400" algn="l"/>
                <a:tab pos="1143000" algn="l"/>
              </a:tabLst>
            </a:pPr>
            <a:r>
              <a:rPr lang="en-US" sz="1200" dirty="0">
                <a:latin typeface="Courier New" pitchFamily="49" charset="0"/>
                <a:ea typeface="Times New Roman" pitchFamily="18" charset="0"/>
                <a:cs typeface="Courier New" pitchFamily="49" charset="0"/>
              </a:rPr>
              <a:t>	end process;</a:t>
            </a:r>
          </a:p>
          <a:p>
            <a:pPr eaLnBrk="0" hangingPunct="0">
              <a:tabLst>
                <a:tab pos="228600" algn="l"/>
                <a:tab pos="457200" algn="l"/>
                <a:tab pos="685800" algn="l"/>
                <a:tab pos="914400" algn="l"/>
                <a:tab pos="1143000" algn="l"/>
              </a:tabLst>
            </a:pPr>
            <a:r>
              <a:rPr lang="en-US" sz="1200" dirty="0">
                <a:latin typeface="Courier New" pitchFamily="49" charset="0"/>
                <a:ea typeface="Times New Roman" pitchFamily="18" charset="0"/>
                <a:cs typeface="Courier New" pitchFamily="49" charset="0"/>
              </a:rPr>
              <a:t>end </a:t>
            </a:r>
            <a:r>
              <a:rPr lang="en-US" sz="1200" dirty="0" smtClean="0">
                <a:latin typeface="Courier New" pitchFamily="49" charset="0"/>
                <a:ea typeface="Times New Roman" pitchFamily="18" charset="0"/>
                <a:cs typeface="Courier New" pitchFamily="49" charset="0"/>
              </a:rPr>
              <a:t>comportementale2;</a:t>
            </a:r>
            <a:endParaRPr lang="en-US" sz="1200" dirty="0">
              <a:latin typeface="Arial" pitchFamily="34" charset="0"/>
            </a:endParaRPr>
          </a:p>
        </p:txBody>
      </p:sp>
      <p:sp>
        <p:nvSpPr>
          <p:cNvPr id="12" name="ZoneTexte 11"/>
          <p:cNvSpPr txBox="1"/>
          <p:nvPr/>
        </p:nvSpPr>
        <p:spPr>
          <a:xfrm>
            <a:off x="6724713" y="1284083"/>
            <a:ext cx="4978400" cy="2308324"/>
          </a:xfrm>
          <a:prstGeom prst="rect">
            <a:avLst/>
          </a:prstGeom>
          <a:solidFill>
            <a:schemeClr val="bg1"/>
          </a:solidFill>
          <a:ln w="25400">
            <a:solidFill>
              <a:srgbClr val="00B050"/>
            </a:solidFill>
          </a:ln>
        </p:spPr>
        <p:txBody>
          <a:bodyPr wrap="square" rtlCol="0">
            <a:spAutoFit/>
          </a:bodyPr>
          <a:lstStyle/>
          <a:p>
            <a:pPr eaLnBrk="0" hangingPunct="0">
              <a:tabLst>
                <a:tab pos="228600" algn="l"/>
                <a:tab pos="457200" algn="l"/>
                <a:tab pos="685800" algn="l"/>
                <a:tab pos="914400" algn="l"/>
                <a:tab pos="1143000" algn="l"/>
              </a:tabLst>
            </a:pPr>
            <a:r>
              <a:rPr lang="en-US" sz="1200" dirty="0">
                <a:latin typeface="Courier New" pitchFamily="49" charset="0"/>
                <a:ea typeface="Times New Roman" pitchFamily="18" charset="0"/>
                <a:cs typeface="Courier New" pitchFamily="49" charset="0"/>
              </a:rPr>
              <a:t>architecture </a:t>
            </a:r>
            <a:r>
              <a:rPr lang="en-US" sz="1200" dirty="0" smtClean="0">
                <a:latin typeface="Courier New" pitchFamily="49" charset="0"/>
                <a:ea typeface="Times New Roman" pitchFamily="18" charset="0"/>
                <a:cs typeface="Courier New" pitchFamily="49" charset="0"/>
              </a:rPr>
              <a:t>comportementale1 </a:t>
            </a:r>
            <a:r>
              <a:rPr lang="en-US" sz="1200" dirty="0">
                <a:latin typeface="Courier New" pitchFamily="49" charset="0"/>
                <a:ea typeface="Times New Roman" pitchFamily="18" charset="0"/>
                <a:cs typeface="Courier New" pitchFamily="49" charset="0"/>
              </a:rPr>
              <a:t>of </a:t>
            </a:r>
            <a:r>
              <a:rPr lang="en-US" sz="1200" dirty="0" err="1">
                <a:latin typeface="Courier New" pitchFamily="49" charset="0"/>
                <a:ea typeface="Times New Roman" pitchFamily="18" charset="0"/>
                <a:cs typeface="Courier New" pitchFamily="49" charset="0"/>
              </a:rPr>
              <a:t>porteET</a:t>
            </a:r>
            <a:r>
              <a:rPr lang="en-US" sz="1200" dirty="0">
                <a:latin typeface="Courier New" pitchFamily="49" charset="0"/>
                <a:ea typeface="Times New Roman" pitchFamily="18" charset="0"/>
                <a:cs typeface="Courier New" pitchFamily="49" charset="0"/>
              </a:rPr>
              <a:t> is</a:t>
            </a:r>
            <a:endParaRPr lang="fr-CA" sz="1200" dirty="0">
              <a:latin typeface="Arial" pitchFamily="34" charset="0"/>
            </a:endParaRPr>
          </a:p>
          <a:p>
            <a:pPr eaLnBrk="0" hangingPunct="0">
              <a:tabLst>
                <a:tab pos="228600" algn="l"/>
                <a:tab pos="457200" algn="l"/>
                <a:tab pos="685800" algn="l"/>
                <a:tab pos="914400" algn="l"/>
                <a:tab pos="1143000" algn="l"/>
              </a:tabLst>
            </a:pPr>
            <a:r>
              <a:rPr lang="en-US" sz="1200" dirty="0">
                <a:latin typeface="Courier New" pitchFamily="49" charset="0"/>
                <a:ea typeface="Times New Roman" pitchFamily="18" charset="0"/>
                <a:cs typeface="Courier New" pitchFamily="49" charset="0"/>
              </a:rPr>
              <a:t>begin</a:t>
            </a:r>
            <a:endParaRPr lang="fr-CA" sz="1200" dirty="0">
              <a:latin typeface="Arial" pitchFamily="34" charset="0"/>
            </a:endParaRPr>
          </a:p>
          <a:p>
            <a:pPr eaLnBrk="0" hangingPunct="0">
              <a:tabLst>
                <a:tab pos="228600" algn="l"/>
                <a:tab pos="457200" algn="l"/>
                <a:tab pos="685800" algn="l"/>
                <a:tab pos="914400" algn="l"/>
                <a:tab pos="1143000" algn="l"/>
              </a:tabLst>
            </a:pPr>
            <a:r>
              <a:rPr lang="en-US" sz="1200" dirty="0">
                <a:latin typeface="Courier New" pitchFamily="49" charset="0"/>
                <a:ea typeface="Times New Roman" pitchFamily="18" charset="0"/>
                <a:cs typeface="Courier New" pitchFamily="49" charset="0"/>
              </a:rPr>
              <a:t>	process (I)</a:t>
            </a:r>
            <a:endParaRPr lang="fr-CA" sz="1200" dirty="0">
              <a:latin typeface="Arial" pitchFamily="34" charset="0"/>
            </a:endParaRPr>
          </a:p>
          <a:p>
            <a:pPr eaLnBrk="0" hangingPunct="0">
              <a:tabLst>
                <a:tab pos="228600" algn="l"/>
                <a:tab pos="457200" algn="l"/>
                <a:tab pos="685800" algn="l"/>
                <a:tab pos="914400" algn="l"/>
                <a:tab pos="1143000" algn="l"/>
              </a:tabLst>
            </a:pPr>
            <a:r>
              <a:rPr lang="en-US" sz="1200" dirty="0">
                <a:latin typeface="Courier New" pitchFamily="49" charset="0"/>
                <a:ea typeface="Times New Roman" pitchFamily="18" charset="0"/>
                <a:cs typeface="Courier New" pitchFamily="49" charset="0"/>
              </a:rPr>
              <a:t>	variable sortie : </a:t>
            </a:r>
            <a:r>
              <a:rPr lang="en-US" sz="1200" dirty="0" err="1">
                <a:latin typeface="Courier New" pitchFamily="49" charset="0"/>
                <a:ea typeface="Times New Roman" pitchFamily="18" charset="0"/>
                <a:cs typeface="Courier New" pitchFamily="49" charset="0"/>
              </a:rPr>
              <a:t>std_logic</a:t>
            </a:r>
            <a:r>
              <a:rPr lang="en-US" sz="1200" dirty="0">
                <a:latin typeface="Courier New" pitchFamily="49" charset="0"/>
                <a:ea typeface="Times New Roman" pitchFamily="18" charset="0"/>
                <a:cs typeface="Courier New" pitchFamily="49" charset="0"/>
              </a:rPr>
              <a:t>;</a:t>
            </a:r>
            <a:endParaRPr lang="fr-CA" sz="1200" dirty="0">
              <a:latin typeface="Arial" pitchFamily="34" charset="0"/>
            </a:endParaRPr>
          </a:p>
          <a:p>
            <a:pPr eaLnBrk="0" hangingPunct="0">
              <a:tabLst>
                <a:tab pos="228600" algn="l"/>
                <a:tab pos="457200" algn="l"/>
                <a:tab pos="685800" algn="l"/>
                <a:tab pos="914400" algn="l"/>
                <a:tab pos="1143000" algn="l"/>
              </a:tabLst>
            </a:pPr>
            <a:r>
              <a:rPr lang="en-US" sz="1200" dirty="0">
                <a:latin typeface="Courier New" pitchFamily="49" charset="0"/>
                <a:ea typeface="Times New Roman" pitchFamily="18" charset="0"/>
                <a:cs typeface="Courier New" pitchFamily="49" charset="0"/>
              </a:rPr>
              <a:t>	begin</a:t>
            </a:r>
            <a:endParaRPr lang="fr-CA" sz="1200" dirty="0">
              <a:latin typeface="Arial" pitchFamily="34" charset="0"/>
            </a:endParaRPr>
          </a:p>
          <a:p>
            <a:pPr eaLnBrk="0" hangingPunct="0">
              <a:tabLst>
                <a:tab pos="228600" algn="l"/>
                <a:tab pos="457200" algn="l"/>
                <a:tab pos="685800" algn="l"/>
                <a:tab pos="914400" algn="l"/>
                <a:tab pos="1143000" algn="l"/>
              </a:tabLst>
            </a:pPr>
            <a:r>
              <a:rPr lang="en-US" sz="1200" dirty="0">
                <a:latin typeface="Courier New" pitchFamily="49" charset="0"/>
                <a:ea typeface="Times New Roman" pitchFamily="18" charset="0"/>
                <a:cs typeface="Courier New" pitchFamily="49" charset="0"/>
              </a:rPr>
              <a:t>		sortie := '1';</a:t>
            </a:r>
            <a:endParaRPr lang="fr-CA" sz="1200" dirty="0">
              <a:latin typeface="Arial" pitchFamily="34" charset="0"/>
            </a:endParaRPr>
          </a:p>
          <a:p>
            <a:pPr eaLnBrk="0" hangingPunct="0">
              <a:tabLst>
                <a:tab pos="228600" algn="l"/>
                <a:tab pos="457200" algn="l"/>
                <a:tab pos="685800" algn="l"/>
                <a:tab pos="914400" algn="l"/>
                <a:tab pos="1143000" algn="l"/>
              </a:tabLst>
            </a:pPr>
            <a:r>
              <a:rPr lang="en-US" sz="1200" dirty="0">
                <a:latin typeface="Courier New" pitchFamily="49" charset="0"/>
                <a:ea typeface="Times New Roman" pitchFamily="18" charset="0"/>
                <a:cs typeface="Courier New" pitchFamily="49" charset="0"/>
              </a:rPr>
              <a:t>		for k in W - 1 </a:t>
            </a:r>
            <a:r>
              <a:rPr lang="en-US" sz="1200" dirty="0" err="1">
                <a:latin typeface="Courier New" pitchFamily="49" charset="0"/>
                <a:ea typeface="Times New Roman" pitchFamily="18" charset="0"/>
                <a:cs typeface="Courier New" pitchFamily="49" charset="0"/>
              </a:rPr>
              <a:t>downto</a:t>
            </a:r>
            <a:r>
              <a:rPr lang="en-US" sz="1200" dirty="0">
                <a:latin typeface="Courier New" pitchFamily="49" charset="0"/>
                <a:ea typeface="Times New Roman" pitchFamily="18" charset="0"/>
                <a:cs typeface="Courier New" pitchFamily="49" charset="0"/>
              </a:rPr>
              <a:t> 0 loop</a:t>
            </a:r>
            <a:endParaRPr lang="fr-CA" sz="1200" dirty="0">
              <a:latin typeface="Arial" pitchFamily="34" charset="0"/>
            </a:endParaRPr>
          </a:p>
          <a:p>
            <a:pPr eaLnBrk="0" hangingPunct="0">
              <a:tabLst>
                <a:tab pos="228600" algn="l"/>
                <a:tab pos="457200" algn="l"/>
                <a:tab pos="685800" algn="l"/>
                <a:tab pos="914400" algn="l"/>
                <a:tab pos="1143000" algn="l"/>
              </a:tabLst>
            </a:pPr>
            <a:r>
              <a:rPr lang="en-US" sz="1200" dirty="0">
                <a:latin typeface="Courier New" pitchFamily="49" charset="0"/>
                <a:ea typeface="Times New Roman" pitchFamily="18" charset="0"/>
                <a:cs typeface="Courier New" pitchFamily="49" charset="0"/>
              </a:rPr>
              <a:t>			sortie := sortie and I(k);</a:t>
            </a:r>
            <a:endParaRPr lang="fr-CA" sz="1200" dirty="0">
              <a:latin typeface="Arial" pitchFamily="34" charset="0"/>
            </a:endParaRPr>
          </a:p>
          <a:p>
            <a:pPr eaLnBrk="0" hangingPunct="0">
              <a:tabLst>
                <a:tab pos="228600" algn="l"/>
                <a:tab pos="457200" algn="l"/>
                <a:tab pos="685800" algn="l"/>
                <a:tab pos="914400" algn="l"/>
                <a:tab pos="1143000" algn="l"/>
              </a:tabLst>
            </a:pPr>
            <a:r>
              <a:rPr lang="en-US" sz="1200" dirty="0">
                <a:latin typeface="Courier New" pitchFamily="49" charset="0"/>
                <a:ea typeface="Times New Roman" pitchFamily="18" charset="0"/>
                <a:cs typeface="Courier New" pitchFamily="49" charset="0"/>
              </a:rPr>
              <a:t>		end loop;</a:t>
            </a:r>
            <a:endParaRPr lang="fr-CA" sz="1200" dirty="0">
              <a:latin typeface="Arial" pitchFamily="34" charset="0"/>
            </a:endParaRPr>
          </a:p>
          <a:p>
            <a:pPr eaLnBrk="0" hangingPunct="0">
              <a:tabLst>
                <a:tab pos="228600" algn="l"/>
                <a:tab pos="457200" algn="l"/>
                <a:tab pos="685800" algn="l"/>
                <a:tab pos="914400" algn="l"/>
                <a:tab pos="1143000" algn="l"/>
              </a:tabLst>
            </a:pPr>
            <a:r>
              <a:rPr lang="en-US" sz="1200" dirty="0">
                <a:latin typeface="Courier New" pitchFamily="49" charset="0"/>
                <a:ea typeface="Times New Roman" pitchFamily="18" charset="0"/>
                <a:cs typeface="Courier New" pitchFamily="49" charset="0"/>
              </a:rPr>
              <a:t>		F &lt;= sortie;</a:t>
            </a:r>
            <a:endParaRPr lang="fr-CA" sz="1200" dirty="0">
              <a:latin typeface="Arial" pitchFamily="34" charset="0"/>
            </a:endParaRPr>
          </a:p>
          <a:p>
            <a:pPr eaLnBrk="0" hangingPunct="0">
              <a:tabLst>
                <a:tab pos="228600" algn="l"/>
                <a:tab pos="457200" algn="l"/>
                <a:tab pos="685800" algn="l"/>
                <a:tab pos="914400" algn="l"/>
                <a:tab pos="1143000" algn="l"/>
              </a:tabLst>
            </a:pPr>
            <a:r>
              <a:rPr lang="en-US" sz="1200" dirty="0">
                <a:latin typeface="Courier New" pitchFamily="49" charset="0"/>
                <a:ea typeface="Times New Roman" pitchFamily="18" charset="0"/>
                <a:cs typeface="Courier New" pitchFamily="49" charset="0"/>
              </a:rPr>
              <a:t>	end process;</a:t>
            </a:r>
          </a:p>
          <a:p>
            <a:pPr eaLnBrk="0" hangingPunct="0">
              <a:tabLst>
                <a:tab pos="228600" algn="l"/>
                <a:tab pos="457200" algn="l"/>
                <a:tab pos="685800" algn="l"/>
                <a:tab pos="914400" algn="l"/>
                <a:tab pos="1143000" algn="l"/>
              </a:tabLst>
            </a:pPr>
            <a:r>
              <a:rPr lang="en-US" sz="1200" dirty="0">
                <a:latin typeface="Courier New" pitchFamily="49" charset="0"/>
                <a:ea typeface="Times New Roman" pitchFamily="18" charset="0"/>
                <a:cs typeface="Courier New" pitchFamily="49" charset="0"/>
              </a:rPr>
              <a:t>end </a:t>
            </a:r>
            <a:r>
              <a:rPr lang="en-US" sz="1200" dirty="0" smtClean="0">
                <a:latin typeface="Courier New" pitchFamily="49" charset="0"/>
                <a:ea typeface="Times New Roman" pitchFamily="18" charset="0"/>
                <a:cs typeface="Courier New" pitchFamily="49" charset="0"/>
              </a:rPr>
              <a:t>comportementale1;</a:t>
            </a:r>
            <a:endParaRPr lang="en-US" sz="1200" dirty="0">
              <a:latin typeface="Arial" pitchFamily="34" charset="0"/>
            </a:endParaRPr>
          </a:p>
        </p:txBody>
      </p:sp>
      <p:sp>
        <p:nvSpPr>
          <p:cNvPr id="13" name="ZoneTexte 12"/>
          <p:cNvSpPr txBox="1"/>
          <p:nvPr/>
        </p:nvSpPr>
        <p:spPr>
          <a:xfrm>
            <a:off x="304800" y="1284083"/>
            <a:ext cx="4978400" cy="2492990"/>
          </a:xfrm>
          <a:prstGeom prst="rect">
            <a:avLst/>
          </a:prstGeom>
          <a:solidFill>
            <a:schemeClr val="bg1"/>
          </a:solidFill>
          <a:ln w="25400">
            <a:solidFill>
              <a:schemeClr val="tx1"/>
            </a:solidFill>
          </a:ln>
        </p:spPr>
        <p:txBody>
          <a:bodyPr wrap="square" rtlCol="0">
            <a:spAutoFit/>
          </a:bodyPr>
          <a:lstStyle/>
          <a:p>
            <a:pPr>
              <a:tabLst>
                <a:tab pos="228600" algn="l"/>
                <a:tab pos="457200" algn="l"/>
                <a:tab pos="685800" algn="l"/>
                <a:tab pos="914400" algn="l"/>
                <a:tab pos="1143000" algn="l"/>
              </a:tabLst>
            </a:pPr>
            <a:r>
              <a:rPr lang="en-US" sz="1200" dirty="0">
                <a:latin typeface="Courier New" pitchFamily="49" charset="0"/>
                <a:ea typeface="Times New Roman" pitchFamily="18" charset="0"/>
                <a:cs typeface="Courier New" pitchFamily="49" charset="0"/>
              </a:rPr>
              <a:t>library IEEE;</a:t>
            </a:r>
            <a:endParaRPr lang="fr-CA" sz="1200" dirty="0">
              <a:latin typeface="Arial" pitchFamily="34" charset="0"/>
            </a:endParaRPr>
          </a:p>
          <a:p>
            <a:pPr eaLnBrk="0" hangingPunct="0">
              <a:tabLst>
                <a:tab pos="228600" algn="l"/>
                <a:tab pos="457200" algn="l"/>
                <a:tab pos="685800" algn="l"/>
                <a:tab pos="914400" algn="l"/>
                <a:tab pos="1143000" algn="l"/>
              </a:tabLst>
            </a:pPr>
            <a:r>
              <a:rPr lang="en-US" sz="1200" dirty="0">
                <a:latin typeface="Courier New" pitchFamily="49" charset="0"/>
                <a:ea typeface="Times New Roman" pitchFamily="18" charset="0"/>
                <a:cs typeface="Courier New" pitchFamily="49" charset="0"/>
              </a:rPr>
              <a:t>use IEEE.STD_LOGIC_1164.ALL;</a:t>
            </a:r>
          </a:p>
          <a:p>
            <a:pPr eaLnBrk="0" hangingPunct="0">
              <a:tabLst>
                <a:tab pos="228600" algn="l"/>
                <a:tab pos="457200" algn="l"/>
                <a:tab pos="685800" algn="l"/>
                <a:tab pos="914400" algn="l"/>
                <a:tab pos="1143000" algn="l"/>
              </a:tabLst>
            </a:pPr>
            <a:endParaRPr lang="fr-CA" sz="1200" dirty="0">
              <a:latin typeface="Arial" pitchFamily="34" charset="0"/>
            </a:endParaRPr>
          </a:p>
          <a:p>
            <a:pPr eaLnBrk="0" hangingPunct="0">
              <a:tabLst>
                <a:tab pos="228600" algn="l"/>
                <a:tab pos="457200" algn="l"/>
                <a:tab pos="685800" algn="l"/>
                <a:tab pos="914400" algn="l"/>
                <a:tab pos="1143000" algn="l"/>
              </a:tabLst>
            </a:pPr>
            <a:r>
              <a:rPr lang="fr-CA" sz="1200" dirty="0" err="1">
                <a:latin typeface="Courier New" pitchFamily="49" charset="0"/>
                <a:ea typeface="Times New Roman" pitchFamily="18" charset="0"/>
                <a:cs typeface="Courier New" pitchFamily="49" charset="0"/>
              </a:rPr>
              <a:t>entity</a:t>
            </a:r>
            <a:r>
              <a:rPr lang="fr-CA" sz="1200" dirty="0">
                <a:latin typeface="Courier New" pitchFamily="49" charset="0"/>
                <a:ea typeface="Times New Roman" pitchFamily="18" charset="0"/>
                <a:cs typeface="Courier New" pitchFamily="49" charset="0"/>
              </a:rPr>
              <a:t> </a:t>
            </a:r>
            <a:r>
              <a:rPr lang="fr-CA" sz="1200" dirty="0" err="1">
                <a:latin typeface="Courier New" pitchFamily="49" charset="0"/>
                <a:ea typeface="Times New Roman" pitchFamily="18" charset="0"/>
                <a:cs typeface="Courier New" pitchFamily="49" charset="0"/>
              </a:rPr>
              <a:t>porteET</a:t>
            </a:r>
            <a:r>
              <a:rPr lang="fr-CA" sz="1200" dirty="0">
                <a:latin typeface="Courier New" pitchFamily="49" charset="0"/>
                <a:ea typeface="Times New Roman" pitchFamily="18" charset="0"/>
                <a:cs typeface="Courier New" pitchFamily="49" charset="0"/>
              </a:rPr>
              <a:t> </a:t>
            </a:r>
            <a:r>
              <a:rPr lang="fr-CA" sz="1200" dirty="0" err="1">
                <a:latin typeface="Courier New" pitchFamily="49" charset="0"/>
                <a:ea typeface="Times New Roman" pitchFamily="18" charset="0"/>
                <a:cs typeface="Courier New" pitchFamily="49" charset="0"/>
              </a:rPr>
              <a:t>is</a:t>
            </a:r>
            <a:endParaRPr lang="fr-CA" sz="1200" dirty="0">
              <a:latin typeface="Arial" pitchFamily="34" charset="0"/>
            </a:endParaRPr>
          </a:p>
          <a:p>
            <a:pPr eaLnBrk="0" hangingPunct="0">
              <a:tabLst>
                <a:tab pos="228600" algn="l"/>
                <a:tab pos="457200" algn="l"/>
                <a:tab pos="685800" algn="l"/>
                <a:tab pos="914400" algn="l"/>
                <a:tab pos="1143000" algn="l"/>
              </a:tabLst>
            </a:pPr>
            <a:r>
              <a:rPr lang="fr-CA" sz="1200" dirty="0">
                <a:latin typeface="Courier New" pitchFamily="49" charset="0"/>
                <a:ea typeface="Times New Roman" pitchFamily="18" charset="0"/>
                <a:cs typeface="Courier New" pitchFamily="49" charset="0"/>
              </a:rPr>
              <a:t>	</a:t>
            </a:r>
            <a:r>
              <a:rPr lang="fr-CA" sz="1200" dirty="0" err="1">
                <a:latin typeface="Courier New" pitchFamily="49" charset="0"/>
                <a:ea typeface="Times New Roman" pitchFamily="18" charset="0"/>
                <a:cs typeface="Courier New" pitchFamily="49" charset="0"/>
              </a:rPr>
              <a:t>generic</a:t>
            </a:r>
            <a:r>
              <a:rPr lang="fr-CA" sz="1200" dirty="0">
                <a:latin typeface="Courier New" pitchFamily="49" charset="0"/>
                <a:ea typeface="Times New Roman" pitchFamily="18" charset="0"/>
                <a:cs typeface="Courier New" pitchFamily="49" charset="0"/>
              </a:rPr>
              <a:t> (</a:t>
            </a:r>
            <a:endParaRPr lang="fr-CA" sz="1200" dirty="0">
              <a:latin typeface="Arial" pitchFamily="34" charset="0"/>
            </a:endParaRPr>
          </a:p>
          <a:p>
            <a:pPr eaLnBrk="0" hangingPunct="0">
              <a:tabLst>
                <a:tab pos="228600" algn="l"/>
                <a:tab pos="457200" algn="l"/>
                <a:tab pos="685800" algn="l"/>
                <a:tab pos="914400" algn="l"/>
                <a:tab pos="1143000" algn="l"/>
              </a:tabLst>
            </a:pPr>
            <a:r>
              <a:rPr lang="fr-CA" sz="1200" dirty="0">
                <a:latin typeface="Courier New" pitchFamily="49" charset="0"/>
                <a:ea typeface="Times New Roman" pitchFamily="18" charset="0"/>
                <a:cs typeface="Courier New" pitchFamily="49" charset="0"/>
              </a:rPr>
              <a:t>		W : positive := 8 -- le nombre d'entrées</a:t>
            </a:r>
          </a:p>
          <a:p>
            <a:pPr eaLnBrk="0" hangingPunct="0">
              <a:tabLst>
                <a:tab pos="228600" algn="l"/>
                <a:tab pos="457200" algn="l"/>
                <a:tab pos="685800" algn="l"/>
                <a:tab pos="914400" algn="l"/>
                <a:tab pos="1143000" algn="l"/>
              </a:tabLst>
            </a:pPr>
            <a:r>
              <a:rPr lang="fr-CA" sz="1200" dirty="0">
                <a:latin typeface="Courier New" pitchFamily="49" charset="0"/>
                <a:ea typeface="Times New Roman" pitchFamily="18" charset="0"/>
                <a:cs typeface="Courier New" pitchFamily="49" charset="0"/>
              </a:rPr>
              <a:t>	</a:t>
            </a:r>
            <a:r>
              <a:rPr lang="en-US" sz="1200" dirty="0">
                <a:latin typeface="Courier New" pitchFamily="49" charset="0"/>
                <a:ea typeface="Times New Roman" pitchFamily="18" charset="0"/>
                <a:cs typeface="Courier New" pitchFamily="49" charset="0"/>
              </a:rPr>
              <a:t>);</a:t>
            </a:r>
            <a:endParaRPr lang="fr-CA" sz="1200" dirty="0">
              <a:latin typeface="Arial" pitchFamily="34" charset="0"/>
            </a:endParaRPr>
          </a:p>
          <a:p>
            <a:pPr eaLnBrk="0" hangingPunct="0">
              <a:tabLst>
                <a:tab pos="228600" algn="l"/>
                <a:tab pos="457200" algn="l"/>
                <a:tab pos="685800" algn="l"/>
                <a:tab pos="914400" algn="l"/>
                <a:tab pos="1143000" algn="l"/>
              </a:tabLst>
            </a:pPr>
            <a:r>
              <a:rPr lang="en-US" sz="1200" dirty="0">
                <a:latin typeface="Courier New" pitchFamily="49" charset="0"/>
                <a:ea typeface="Times New Roman" pitchFamily="18" charset="0"/>
                <a:cs typeface="Courier New" pitchFamily="49" charset="0"/>
              </a:rPr>
              <a:t>	port (</a:t>
            </a:r>
            <a:endParaRPr lang="fr-CA" sz="1200" dirty="0">
              <a:latin typeface="Arial" pitchFamily="34" charset="0"/>
            </a:endParaRPr>
          </a:p>
          <a:p>
            <a:pPr eaLnBrk="0" hangingPunct="0">
              <a:tabLst>
                <a:tab pos="228600" algn="l"/>
                <a:tab pos="457200" algn="l"/>
                <a:tab pos="685800" algn="l"/>
                <a:tab pos="914400" algn="l"/>
                <a:tab pos="1143000" algn="l"/>
              </a:tabLst>
            </a:pPr>
            <a:r>
              <a:rPr lang="en-US" sz="1200" dirty="0" smtClean="0">
                <a:latin typeface="Courier New" pitchFamily="49" charset="0"/>
                <a:ea typeface="Times New Roman" pitchFamily="18" charset="0"/>
                <a:cs typeface="Courier New" pitchFamily="49" charset="0"/>
              </a:rPr>
              <a:t>		W2 : in positive;</a:t>
            </a:r>
          </a:p>
          <a:p>
            <a:pPr eaLnBrk="0" hangingPunct="0">
              <a:tabLst>
                <a:tab pos="228600" algn="l"/>
                <a:tab pos="457200" algn="l"/>
                <a:tab pos="685800" algn="l"/>
                <a:tab pos="914400" algn="l"/>
                <a:tab pos="1143000" algn="l"/>
              </a:tabLst>
            </a:pPr>
            <a:r>
              <a:rPr lang="en-US" sz="1200" dirty="0" smtClean="0">
                <a:latin typeface="Courier New" pitchFamily="49" charset="0"/>
                <a:ea typeface="Times New Roman" pitchFamily="18" charset="0"/>
                <a:cs typeface="Courier New" pitchFamily="49" charset="0"/>
              </a:rPr>
              <a:t>		I </a:t>
            </a:r>
            <a:r>
              <a:rPr lang="en-US" sz="1200" dirty="0">
                <a:latin typeface="Courier New" pitchFamily="49" charset="0"/>
                <a:ea typeface="Times New Roman" pitchFamily="18" charset="0"/>
                <a:cs typeface="Courier New" pitchFamily="49" charset="0"/>
              </a:rPr>
              <a:t>: in </a:t>
            </a:r>
            <a:r>
              <a:rPr lang="en-US" sz="1200" dirty="0" err="1">
                <a:latin typeface="Courier New" pitchFamily="49" charset="0"/>
                <a:ea typeface="Times New Roman" pitchFamily="18" charset="0"/>
                <a:cs typeface="Courier New" pitchFamily="49" charset="0"/>
              </a:rPr>
              <a:t>std_logic_vector</a:t>
            </a:r>
            <a:r>
              <a:rPr lang="en-US" sz="1200" dirty="0">
                <a:latin typeface="Courier New" pitchFamily="49" charset="0"/>
                <a:ea typeface="Times New Roman" pitchFamily="18" charset="0"/>
                <a:cs typeface="Courier New" pitchFamily="49" charset="0"/>
              </a:rPr>
              <a:t>(W - 1 </a:t>
            </a:r>
            <a:r>
              <a:rPr lang="en-US" sz="1200" dirty="0" err="1">
                <a:latin typeface="Courier New" pitchFamily="49" charset="0"/>
                <a:ea typeface="Times New Roman" pitchFamily="18" charset="0"/>
                <a:cs typeface="Courier New" pitchFamily="49" charset="0"/>
              </a:rPr>
              <a:t>downto</a:t>
            </a:r>
            <a:r>
              <a:rPr lang="en-US" sz="1200" dirty="0">
                <a:latin typeface="Courier New" pitchFamily="49" charset="0"/>
                <a:ea typeface="Times New Roman" pitchFamily="18" charset="0"/>
                <a:cs typeface="Courier New" pitchFamily="49" charset="0"/>
              </a:rPr>
              <a:t> 0);</a:t>
            </a:r>
            <a:endParaRPr lang="fr-CA" sz="1200" dirty="0">
              <a:latin typeface="Arial" pitchFamily="34" charset="0"/>
            </a:endParaRPr>
          </a:p>
          <a:p>
            <a:pPr eaLnBrk="0" hangingPunct="0">
              <a:tabLst>
                <a:tab pos="228600" algn="l"/>
                <a:tab pos="457200" algn="l"/>
                <a:tab pos="685800" algn="l"/>
                <a:tab pos="914400" algn="l"/>
                <a:tab pos="1143000" algn="l"/>
              </a:tabLst>
            </a:pPr>
            <a:r>
              <a:rPr lang="en-US" sz="1200" dirty="0">
                <a:latin typeface="Courier New" pitchFamily="49" charset="0"/>
                <a:ea typeface="Times New Roman" pitchFamily="18" charset="0"/>
                <a:cs typeface="Courier New" pitchFamily="49" charset="0"/>
              </a:rPr>
              <a:t>		F : out </a:t>
            </a:r>
            <a:r>
              <a:rPr lang="en-US" sz="1200" dirty="0" err="1">
                <a:latin typeface="Courier New" pitchFamily="49" charset="0"/>
                <a:ea typeface="Times New Roman" pitchFamily="18" charset="0"/>
                <a:cs typeface="Courier New" pitchFamily="49" charset="0"/>
              </a:rPr>
              <a:t>std_logic</a:t>
            </a:r>
            <a:endParaRPr lang="fr-CA" sz="1200" dirty="0">
              <a:latin typeface="Arial" pitchFamily="34" charset="0"/>
            </a:endParaRPr>
          </a:p>
          <a:p>
            <a:pPr eaLnBrk="0" hangingPunct="0">
              <a:tabLst>
                <a:tab pos="228600" algn="l"/>
                <a:tab pos="457200" algn="l"/>
                <a:tab pos="685800" algn="l"/>
                <a:tab pos="914400" algn="l"/>
                <a:tab pos="1143000" algn="l"/>
              </a:tabLst>
            </a:pPr>
            <a:r>
              <a:rPr lang="en-US" sz="1200" dirty="0">
                <a:latin typeface="Courier New" pitchFamily="49" charset="0"/>
                <a:ea typeface="Times New Roman" pitchFamily="18" charset="0"/>
                <a:cs typeface="Courier New" pitchFamily="49" charset="0"/>
              </a:rPr>
              <a:t>	);</a:t>
            </a:r>
            <a:endParaRPr lang="fr-CA" sz="1200" dirty="0">
              <a:latin typeface="Arial" pitchFamily="34" charset="0"/>
            </a:endParaRPr>
          </a:p>
          <a:p>
            <a:pPr eaLnBrk="0" hangingPunct="0">
              <a:tabLst>
                <a:tab pos="228600" algn="l"/>
                <a:tab pos="457200" algn="l"/>
                <a:tab pos="685800" algn="l"/>
                <a:tab pos="914400" algn="l"/>
                <a:tab pos="1143000" algn="l"/>
              </a:tabLst>
            </a:pPr>
            <a:r>
              <a:rPr lang="en-US" sz="1200" dirty="0">
                <a:latin typeface="Courier New" pitchFamily="49" charset="0"/>
                <a:ea typeface="Times New Roman" pitchFamily="18" charset="0"/>
                <a:cs typeface="Courier New" pitchFamily="49" charset="0"/>
              </a:rPr>
              <a:t>end </a:t>
            </a:r>
            <a:r>
              <a:rPr lang="en-US" sz="1200" dirty="0" err="1">
                <a:latin typeface="Courier New" pitchFamily="49" charset="0"/>
                <a:ea typeface="Times New Roman" pitchFamily="18" charset="0"/>
                <a:cs typeface="Courier New" pitchFamily="49" charset="0"/>
              </a:rPr>
              <a:t>porteET</a:t>
            </a:r>
            <a:r>
              <a:rPr lang="en-US" sz="1200" dirty="0" smtClean="0">
                <a:latin typeface="Courier New" pitchFamily="49" charset="0"/>
                <a:ea typeface="Times New Roman" pitchFamily="18" charset="0"/>
                <a:cs typeface="Courier New" pitchFamily="49" charset="0"/>
              </a:rPr>
              <a:t>;</a:t>
            </a:r>
            <a:endParaRPr lang="en-US" sz="1200" dirty="0">
              <a:latin typeface="Courier New" pitchFamily="49" charset="0"/>
              <a:ea typeface="Times New Roman" pitchFamily="18" charset="0"/>
              <a:cs typeface="Courier New" pitchFamily="49" charset="0"/>
            </a:endParaRPr>
          </a:p>
        </p:txBody>
      </p:sp>
      <p:sp>
        <p:nvSpPr>
          <p:cNvPr id="14" name="ZoneTexte 7"/>
          <p:cNvSpPr txBox="1">
            <a:spLocks noChangeArrowheads="1"/>
          </p:cNvSpPr>
          <p:nvPr/>
        </p:nvSpPr>
        <p:spPr bwMode="auto">
          <a:xfrm>
            <a:off x="304800" y="4171771"/>
            <a:ext cx="5877945" cy="338554"/>
          </a:xfrm>
          <a:prstGeom prst="rect">
            <a:avLst/>
          </a:prstGeom>
          <a:noFill/>
          <a:ln w="9525">
            <a:solidFill>
              <a:srgbClr val="00B050"/>
            </a:solidFill>
            <a:miter lim="800000"/>
            <a:headEnd/>
            <a:tailEnd/>
          </a:ln>
        </p:spPr>
        <p:txBody>
          <a:bodyPr wrap="square">
            <a:spAutoFit/>
          </a:bodyPr>
          <a:lstStyle/>
          <a:p>
            <a:r>
              <a:rPr lang="fr-CA" sz="1600" dirty="0" smtClean="0">
                <a:solidFill>
                  <a:srgbClr val="00B050"/>
                </a:solidFill>
                <a:latin typeface="Calibri" pitchFamily="34" charset="0"/>
              </a:rPr>
              <a:t>La valeur de W est connue au moment de l’instanciation du module.</a:t>
            </a:r>
            <a:endParaRPr lang="fr-CA" sz="1600" dirty="0">
              <a:solidFill>
                <a:srgbClr val="00B050"/>
              </a:solidFill>
              <a:latin typeface="Calibri" pitchFamily="34" charset="0"/>
            </a:endParaRPr>
          </a:p>
        </p:txBody>
      </p:sp>
      <p:sp>
        <p:nvSpPr>
          <p:cNvPr id="15" name="ZoneTexte 7"/>
          <p:cNvSpPr txBox="1">
            <a:spLocks noChangeArrowheads="1"/>
          </p:cNvSpPr>
          <p:nvPr/>
        </p:nvSpPr>
        <p:spPr bwMode="auto">
          <a:xfrm>
            <a:off x="335733" y="4924961"/>
            <a:ext cx="5877945" cy="584775"/>
          </a:xfrm>
          <a:prstGeom prst="rect">
            <a:avLst/>
          </a:prstGeom>
          <a:noFill/>
          <a:ln w="9525">
            <a:solidFill>
              <a:srgbClr val="FF0000"/>
            </a:solidFill>
            <a:miter lim="800000"/>
            <a:headEnd/>
            <a:tailEnd/>
          </a:ln>
        </p:spPr>
        <p:txBody>
          <a:bodyPr wrap="square">
            <a:spAutoFit/>
          </a:bodyPr>
          <a:lstStyle/>
          <a:p>
            <a:r>
              <a:rPr lang="fr-CA" sz="1600" dirty="0" smtClean="0">
                <a:solidFill>
                  <a:srgbClr val="FF0000"/>
                </a:solidFill>
                <a:latin typeface="Calibri" pitchFamily="34" charset="0"/>
              </a:rPr>
              <a:t>La valeur de W2 n’est pas connue au moment de l’instanciation du module.</a:t>
            </a:r>
            <a:endParaRPr lang="fr-CA" sz="1600" dirty="0">
              <a:solidFill>
                <a:srgbClr val="FF0000"/>
              </a:solidFill>
              <a:latin typeface="Calibri" pitchFamily="34" charset="0"/>
            </a:endParaRPr>
          </a:p>
        </p:txBody>
      </p:sp>
    </p:spTree>
    <p:extLst>
      <p:ext uri="{BB962C8B-B14F-4D97-AF65-F5344CB8AC3E}">
        <p14:creationId xmlns:p14="http://schemas.microsoft.com/office/powerpoint/2010/main" val="176855499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re 1"/>
          <p:cNvSpPr>
            <a:spLocks noGrp="1"/>
          </p:cNvSpPr>
          <p:nvPr>
            <p:ph type="title"/>
          </p:nvPr>
        </p:nvSpPr>
        <p:spPr/>
        <p:txBody>
          <a:bodyPr/>
          <a:lstStyle/>
          <a:p>
            <a:r>
              <a:rPr lang="fr-CA" dirty="0" smtClean="0"/>
              <a:t>Fils modélisés par les catégories </a:t>
            </a:r>
            <a:r>
              <a:rPr lang="fr-CA" dirty="0" smtClean="0">
                <a:latin typeface="Courier New" panose="02070309020205020404" pitchFamily="49" charset="0"/>
                <a:cs typeface="Courier New" panose="02070309020205020404" pitchFamily="49" charset="0"/>
              </a:rPr>
              <a:t>signal</a:t>
            </a:r>
            <a:r>
              <a:rPr lang="fr-CA" dirty="0" smtClean="0"/>
              <a:t> et </a:t>
            </a:r>
            <a:r>
              <a:rPr lang="fr-CA" dirty="0" smtClean="0">
                <a:latin typeface="Courier New" panose="02070309020205020404" pitchFamily="49" charset="0"/>
                <a:cs typeface="Courier New" panose="02070309020205020404" pitchFamily="49" charset="0"/>
              </a:rPr>
              <a:t>variable</a:t>
            </a:r>
          </a:p>
        </p:txBody>
      </p:sp>
      <p:sp>
        <p:nvSpPr>
          <p:cNvPr id="39939" name="Espace réservé du contenu 2"/>
          <p:cNvSpPr>
            <a:spLocks noGrp="1"/>
          </p:cNvSpPr>
          <p:nvPr>
            <p:ph sz="half" idx="1"/>
          </p:nvPr>
        </p:nvSpPr>
        <p:spPr/>
        <p:txBody>
          <a:bodyPr/>
          <a:lstStyle/>
          <a:p>
            <a:r>
              <a:rPr lang="fr-CA" dirty="0" smtClean="0"/>
              <a:t>En général, l’utilisation de la catégorie </a:t>
            </a:r>
            <a:r>
              <a:rPr lang="fr-CA" dirty="0" smtClean="0">
                <a:latin typeface="Courier New" panose="02070309020205020404" pitchFamily="49" charset="0"/>
              </a:rPr>
              <a:t>signal</a:t>
            </a:r>
            <a:r>
              <a:rPr lang="fr-CA" dirty="0" smtClean="0"/>
              <a:t> résulte en un fil concret dans un module.</a:t>
            </a:r>
          </a:p>
          <a:p>
            <a:r>
              <a:rPr lang="fr-CA" dirty="0" smtClean="0"/>
              <a:t>Une équivalence directe est plus difficile à faire pour la catégorie </a:t>
            </a:r>
            <a:r>
              <a:rPr lang="fr-CA" dirty="0" smtClean="0">
                <a:latin typeface="Courier New" panose="02070309020205020404" pitchFamily="49" charset="0"/>
              </a:rPr>
              <a:t>variable</a:t>
            </a:r>
            <a:r>
              <a:rPr lang="fr-CA" dirty="0" smtClean="0"/>
              <a:t>.</a:t>
            </a:r>
          </a:p>
        </p:txBody>
      </p:sp>
      <p:sp>
        <p:nvSpPr>
          <p:cNvPr id="4" name="Espace réservé du numéro de diapositive 3"/>
          <p:cNvSpPr>
            <a:spLocks noGrp="1"/>
          </p:cNvSpPr>
          <p:nvPr>
            <p:ph type="sldNum" sz="quarter" idx="10"/>
          </p:nvPr>
        </p:nvSpPr>
        <p:spPr/>
        <p:txBody>
          <a:bodyPr/>
          <a:lstStyle/>
          <a:p>
            <a:pPr>
              <a:defRPr/>
            </a:pPr>
            <a:fld id="{37DE32F6-2401-4306-B562-138262B147B1}" type="slidenum">
              <a:rPr lang="fr-CA"/>
              <a:pPr>
                <a:defRPr/>
              </a:pPr>
              <a:t>14</a:t>
            </a:fld>
            <a:endParaRPr lang="fr-CA"/>
          </a:p>
        </p:txBody>
      </p:sp>
      <p:pic>
        <p:nvPicPr>
          <p:cNvPr id="8" name="Image 7" descr="signalvariable.wmf"/>
          <p:cNvPicPr>
            <a:picLocks noChangeAspect="1"/>
          </p:cNvPicPr>
          <p:nvPr/>
        </p:nvPicPr>
        <p:blipFill>
          <a:blip r:embed="rId2" cstate="print"/>
          <a:stretch>
            <a:fillRect/>
          </a:stretch>
        </p:blipFill>
        <p:spPr>
          <a:xfrm>
            <a:off x="1295400" y="3573855"/>
            <a:ext cx="3933046" cy="2297727"/>
          </a:xfrm>
          <a:prstGeom prst="rect">
            <a:avLst/>
          </a:prstGeom>
        </p:spPr>
      </p:pic>
      <p:sp>
        <p:nvSpPr>
          <p:cNvPr id="9" name="ZoneTexte 8"/>
          <p:cNvSpPr txBox="1"/>
          <p:nvPr/>
        </p:nvSpPr>
        <p:spPr>
          <a:xfrm>
            <a:off x="6756400" y="1295400"/>
            <a:ext cx="4978400" cy="5262979"/>
          </a:xfrm>
          <a:prstGeom prst="rect">
            <a:avLst/>
          </a:prstGeom>
          <a:solidFill>
            <a:schemeClr val="bg1"/>
          </a:solidFill>
          <a:ln w="25400">
            <a:solidFill>
              <a:srgbClr val="00B050"/>
            </a:solidFill>
          </a:ln>
        </p:spPr>
        <p:txBody>
          <a:bodyPr wrap="square" rtlCol="0">
            <a:spAutoFit/>
          </a:bodyPr>
          <a:lstStyle/>
          <a:p>
            <a:pPr marL="0" marR="0" algn="just">
              <a:spcBef>
                <a:spcPts val="0"/>
              </a:spcBef>
              <a:spcAft>
                <a:spcPts val="0"/>
              </a:spcAft>
              <a:tabLst>
                <a:tab pos="228600" algn="l"/>
                <a:tab pos="457200" algn="l"/>
                <a:tab pos="685800" algn="l"/>
                <a:tab pos="914400" algn="l"/>
                <a:tab pos="1143000" algn="l"/>
              </a:tabLst>
            </a:pPr>
            <a:r>
              <a:rPr lang="en-US" sz="1200" dirty="0" smtClean="0">
                <a:latin typeface="Courier New"/>
                <a:ea typeface="Times New Roman"/>
                <a:cs typeface="Times New Roman"/>
              </a:rPr>
              <a:t>library </a:t>
            </a:r>
            <a:r>
              <a:rPr lang="en-US" sz="1200" dirty="0" err="1">
                <a:latin typeface="Courier New"/>
                <a:ea typeface="Times New Roman"/>
                <a:cs typeface="Times New Roman"/>
              </a:rPr>
              <a:t>ieee</a:t>
            </a:r>
            <a:r>
              <a:rPr lang="en-US" sz="1200" dirty="0">
                <a:latin typeface="Courier New"/>
                <a:ea typeface="Times New Roman"/>
                <a:cs typeface="Times New Roman"/>
              </a:rPr>
              <a:t>;</a:t>
            </a: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use IEEE.STD_LOGIC_1164.ALL</a:t>
            </a:r>
            <a:r>
              <a:rPr lang="en-US" sz="1200" dirty="0" smtClean="0">
                <a:latin typeface="Courier New"/>
                <a:ea typeface="Times New Roman"/>
                <a:cs typeface="Times New Roman"/>
              </a:rPr>
              <a:t>;</a:t>
            </a:r>
          </a:p>
          <a:p>
            <a:pPr marL="0" marR="0" algn="just">
              <a:spcBef>
                <a:spcPts val="0"/>
              </a:spcBef>
              <a:spcAft>
                <a:spcPts val="0"/>
              </a:spcAft>
              <a:tabLst>
                <a:tab pos="228600" algn="l"/>
                <a:tab pos="457200" algn="l"/>
                <a:tab pos="685800" algn="l"/>
                <a:tab pos="914400" algn="l"/>
                <a:tab pos="1143000" algn="l"/>
              </a:tabLst>
            </a:pP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entity </a:t>
            </a:r>
            <a:r>
              <a:rPr lang="en-US" sz="1200" dirty="0" err="1">
                <a:latin typeface="Courier New"/>
                <a:ea typeface="Times New Roman"/>
                <a:cs typeface="Times New Roman"/>
              </a:rPr>
              <a:t>demoSignalVariable</a:t>
            </a:r>
            <a:r>
              <a:rPr lang="en-US" sz="1200" dirty="0">
                <a:latin typeface="Courier New"/>
                <a:ea typeface="Times New Roman"/>
                <a:cs typeface="Times New Roman"/>
              </a:rPr>
              <a:t> is</a:t>
            </a: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	port (</a:t>
            </a: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		A, B, C, D: in </a:t>
            </a:r>
            <a:r>
              <a:rPr lang="en-US" sz="1200" dirty="0" err="1">
                <a:latin typeface="Courier New"/>
                <a:ea typeface="Times New Roman"/>
                <a:cs typeface="Times New Roman"/>
              </a:rPr>
              <a:t>std_logic</a:t>
            </a:r>
            <a:r>
              <a:rPr lang="en-US" sz="1200" dirty="0">
                <a:latin typeface="Courier New"/>
                <a:ea typeface="Times New Roman"/>
                <a:cs typeface="Times New Roman"/>
              </a:rPr>
              <a:t>;</a:t>
            </a: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		F1, F2 : out </a:t>
            </a:r>
            <a:r>
              <a:rPr lang="en-US" sz="1200" dirty="0" err="1">
                <a:latin typeface="Courier New"/>
                <a:ea typeface="Times New Roman"/>
                <a:cs typeface="Times New Roman"/>
              </a:rPr>
              <a:t>std_logic</a:t>
            </a: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	);</a:t>
            </a: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end </a:t>
            </a:r>
            <a:r>
              <a:rPr lang="en-US" sz="1200" dirty="0" err="1">
                <a:latin typeface="Courier New"/>
                <a:ea typeface="Times New Roman"/>
                <a:cs typeface="Times New Roman"/>
              </a:rPr>
              <a:t>demoSignalVariable</a:t>
            </a:r>
            <a:r>
              <a:rPr lang="en-US" sz="1200" dirty="0" smtClean="0">
                <a:latin typeface="Courier New"/>
                <a:ea typeface="Times New Roman"/>
                <a:cs typeface="Times New Roman"/>
              </a:rPr>
              <a:t>;</a:t>
            </a:r>
          </a:p>
          <a:p>
            <a:pPr marL="0" marR="0" algn="just">
              <a:spcBef>
                <a:spcPts val="0"/>
              </a:spcBef>
              <a:spcAft>
                <a:spcPts val="0"/>
              </a:spcAft>
              <a:tabLst>
                <a:tab pos="228600" algn="l"/>
                <a:tab pos="457200" algn="l"/>
                <a:tab pos="685800" algn="l"/>
                <a:tab pos="914400" algn="l"/>
                <a:tab pos="1143000" algn="l"/>
              </a:tabLst>
            </a:pP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architecture demo of </a:t>
            </a:r>
            <a:r>
              <a:rPr lang="en-US" sz="1200" dirty="0" err="1">
                <a:latin typeface="Courier New"/>
                <a:ea typeface="Times New Roman"/>
                <a:cs typeface="Times New Roman"/>
              </a:rPr>
              <a:t>demoSignalVariable</a:t>
            </a:r>
            <a:r>
              <a:rPr lang="en-US" sz="1200" dirty="0">
                <a:latin typeface="Courier New"/>
                <a:ea typeface="Times New Roman"/>
                <a:cs typeface="Times New Roman"/>
              </a:rPr>
              <a:t> is</a:t>
            </a: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signal S1, S2 : </a:t>
            </a:r>
            <a:r>
              <a:rPr lang="en-US" sz="1200" dirty="0" err="1">
                <a:latin typeface="Courier New"/>
                <a:ea typeface="Times New Roman"/>
                <a:cs typeface="Times New Roman"/>
              </a:rPr>
              <a:t>std_logic</a:t>
            </a:r>
            <a:r>
              <a:rPr lang="en-US" sz="1200" dirty="0">
                <a:latin typeface="Courier New"/>
                <a:ea typeface="Times New Roman"/>
                <a:cs typeface="Times New Roman"/>
              </a:rPr>
              <a:t>;</a:t>
            </a: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begin</a:t>
            </a: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	</a:t>
            </a: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	S1 &lt;= A and B;</a:t>
            </a: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	S2 &lt;= S1 or C;</a:t>
            </a: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	F1 &lt;= S2 </a:t>
            </a:r>
            <a:r>
              <a:rPr lang="en-US" sz="1200" dirty="0" err="1">
                <a:latin typeface="Courier New"/>
                <a:ea typeface="Times New Roman"/>
                <a:cs typeface="Times New Roman"/>
              </a:rPr>
              <a:t>nand</a:t>
            </a:r>
            <a:r>
              <a:rPr lang="en-US" sz="1200" dirty="0">
                <a:latin typeface="Courier New"/>
                <a:ea typeface="Times New Roman"/>
                <a:cs typeface="Times New Roman"/>
              </a:rPr>
              <a:t> D;</a:t>
            </a: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	</a:t>
            </a: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	process(A, B, C, D)</a:t>
            </a: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	variable V : </a:t>
            </a:r>
            <a:r>
              <a:rPr lang="en-US" sz="1200" dirty="0" err="1">
                <a:latin typeface="Courier New"/>
                <a:ea typeface="Times New Roman"/>
                <a:cs typeface="Times New Roman"/>
              </a:rPr>
              <a:t>std_logic</a:t>
            </a:r>
            <a:r>
              <a:rPr lang="en-US" sz="1200" dirty="0">
                <a:latin typeface="Courier New"/>
                <a:ea typeface="Times New Roman"/>
                <a:cs typeface="Times New Roman"/>
              </a:rPr>
              <a:t>;</a:t>
            </a: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	begin	  </a:t>
            </a: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		V := A and B;  </a:t>
            </a: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		V := V or C;</a:t>
            </a: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		V := V </a:t>
            </a:r>
            <a:r>
              <a:rPr lang="en-US" sz="1200" dirty="0" err="1">
                <a:latin typeface="Courier New"/>
                <a:ea typeface="Times New Roman"/>
                <a:cs typeface="Times New Roman"/>
              </a:rPr>
              <a:t>nand</a:t>
            </a:r>
            <a:r>
              <a:rPr lang="en-US" sz="1200" dirty="0">
                <a:latin typeface="Courier New"/>
                <a:ea typeface="Times New Roman"/>
                <a:cs typeface="Times New Roman"/>
              </a:rPr>
              <a:t> D;</a:t>
            </a: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		F2 &lt;= V;</a:t>
            </a: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	end process;</a:t>
            </a: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	</a:t>
            </a: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end demo</a:t>
            </a:r>
            <a:r>
              <a:rPr lang="en-US" sz="1200" dirty="0" smtClean="0">
                <a:latin typeface="Courier New"/>
                <a:ea typeface="Times New Roman"/>
                <a:cs typeface="Times New Roman"/>
              </a:rPr>
              <a:t>;</a:t>
            </a:r>
            <a:endParaRPr lang="fr-CA" sz="1200" dirty="0">
              <a:latin typeface="Courier New"/>
              <a:ea typeface="Times New Roman"/>
              <a:cs typeface="Times New Roman"/>
            </a:endParaRPr>
          </a:p>
        </p:txBody>
      </p:sp>
    </p:spTree>
    <p:extLst>
      <p:ext uri="{BB962C8B-B14F-4D97-AF65-F5344CB8AC3E}">
        <p14:creationId xmlns:p14="http://schemas.microsoft.com/office/powerpoint/2010/main" val="326877279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re 1"/>
          <p:cNvSpPr>
            <a:spLocks noGrp="1"/>
          </p:cNvSpPr>
          <p:nvPr>
            <p:ph type="title"/>
          </p:nvPr>
        </p:nvSpPr>
        <p:spPr/>
        <p:txBody>
          <a:bodyPr/>
          <a:lstStyle/>
          <a:p>
            <a:r>
              <a:rPr lang="fr-CA" dirty="0" smtClean="0"/>
              <a:t>Synthétiser un banc d’essai?</a:t>
            </a:r>
          </a:p>
        </p:txBody>
      </p:sp>
      <p:sp>
        <p:nvSpPr>
          <p:cNvPr id="5" name="Espace réservé du contenu 4"/>
          <p:cNvSpPr>
            <a:spLocks noGrp="1"/>
          </p:cNvSpPr>
          <p:nvPr>
            <p:ph sz="half" idx="1"/>
          </p:nvPr>
        </p:nvSpPr>
        <p:spPr/>
        <p:txBody>
          <a:bodyPr/>
          <a:lstStyle/>
          <a:p>
            <a:r>
              <a:rPr lang="fr-CA" dirty="0" smtClean="0"/>
              <a:t>Les bancs d’essai ne sont pas synthétisables en général:</a:t>
            </a:r>
          </a:p>
          <a:p>
            <a:pPr lvl="1"/>
            <a:r>
              <a:rPr lang="fr-CA" dirty="0" smtClean="0"/>
              <a:t>Énoncé </a:t>
            </a:r>
            <a:r>
              <a:rPr lang="fr-CA" dirty="0" err="1" smtClean="0">
                <a:latin typeface="Courier New" panose="02070309020205020404" pitchFamily="49" charset="0"/>
              </a:rPr>
              <a:t>wait</a:t>
            </a:r>
            <a:endParaRPr lang="fr-CA" dirty="0" smtClean="0">
              <a:latin typeface="Courier New" panose="02070309020205020404" pitchFamily="49" charset="0"/>
            </a:endParaRPr>
          </a:p>
          <a:p>
            <a:pPr lvl="1"/>
            <a:r>
              <a:rPr lang="fr-CA" dirty="0" smtClean="0"/>
              <a:t>Clause </a:t>
            </a:r>
            <a:r>
              <a:rPr lang="fr-CA" dirty="0" err="1" smtClean="0">
                <a:latin typeface="Courier New" panose="02070309020205020404" pitchFamily="49" charset="0"/>
              </a:rPr>
              <a:t>after</a:t>
            </a:r>
            <a:endParaRPr lang="fr-CA" dirty="0" smtClean="0">
              <a:latin typeface="Courier New" panose="02070309020205020404" pitchFamily="49" charset="0"/>
            </a:endParaRPr>
          </a:p>
          <a:p>
            <a:pPr lvl="1"/>
            <a:r>
              <a:rPr lang="fr-CA" dirty="0" smtClean="0"/>
              <a:t>Énoncé </a:t>
            </a:r>
            <a:r>
              <a:rPr lang="fr-CA" dirty="0" err="1" smtClean="0">
                <a:latin typeface="Courier New" panose="02070309020205020404" pitchFamily="49" charset="0"/>
              </a:rPr>
              <a:t>assert</a:t>
            </a:r>
            <a:r>
              <a:rPr lang="fr-CA" dirty="0" smtClean="0">
                <a:latin typeface="Courier New" panose="02070309020205020404" pitchFamily="49" charset="0"/>
              </a:rPr>
              <a:t> – report</a:t>
            </a:r>
          </a:p>
          <a:p>
            <a:pPr lvl="1"/>
            <a:r>
              <a:rPr lang="fr-CA" dirty="0" smtClean="0"/>
              <a:t>Modèles de haut niveau de spécifications</a:t>
            </a:r>
          </a:p>
          <a:p>
            <a:pPr lvl="1"/>
            <a:r>
              <a:rPr lang="fr-CA" dirty="0" smtClean="0"/>
              <a:t>Utilisation de types comme </a:t>
            </a:r>
            <a:r>
              <a:rPr lang="fr-CA" dirty="0" smtClean="0">
                <a:latin typeface="Courier New" panose="02070309020205020404" pitchFamily="49" charset="0"/>
              </a:rPr>
              <a:t>real</a:t>
            </a:r>
            <a:r>
              <a:rPr lang="fr-CA" dirty="0" smtClean="0"/>
              <a:t>.</a:t>
            </a:r>
          </a:p>
          <a:p>
            <a:pPr lvl="1"/>
            <a:endParaRPr lang="fr-CA" dirty="0"/>
          </a:p>
        </p:txBody>
      </p:sp>
      <p:sp>
        <p:nvSpPr>
          <p:cNvPr id="4" name="Espace réservé du numéro de diapositive 3"/>
          <p:cNvSpPr>
            <a:spLocks noGrp="1"/>
          </p:cNvSpPr>
          <p:nvPr>
            <p:ph type="sldNum" sz="quarter" idx="10"/>
          </p:nvPr>
        </p:nvSpPr>
        <p:spPr/>
        <p:txBody>
          <a:bodyPr/>
          <a:lstStyle/>
          <a:p>
            <a:pPr>
              <a:defRPr/>
            </a:pPr>
            <a:fld id="{3522C106-82E0-451C-A96C-986CA51C5C37}" type="slidenum">
              <a:rPr lang="fr-CA"/>
              <a:pPr>
                <a:defRPr/>
              </a:pPr>
              <a:t>15</a:t>
            </a:fld>
            <a:endParaRPr lang="fr-CA"/>
          </a:p>
        </p:txBody>
      </p:sp>
      <p:sp>
        <p:nvSpPr>
          <p:cNvPr id="2057" name="Rectangle 9"/>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fr-CA"/>
          </a:p>
        </p:txBody>
      </p:sp>
      <p:sp>
        <p:nvSpPr>
          <p:cNvPr id="2" name="ZoneTexte 1"/>
          <p:cNvSpPr txBox="1"/>
          <p:nvPr/>
        </p:nvSpPr>
        <p:spPr>
          <a:xfrm>
            <a:off x="6324600" y="1828800"/>
            <a:ext cx="5562600" cy="4154984"/>
          </a:xfrm>
          <a:prstGeom prst="rect">
            <a:avLst/>
          </a:prstGeom>
          <a:noFill/>
          <a:ln w="25400">
            <a:solidFill>
              <a:srgbClr val="FF0000"/>
            </a:solidFill>
          </a:ln>
        </p:spPr>
        <p:txBody>
          <a:bodyPr wrap="square" rtlCol="0">
            <a:spAutoFit/>
          </a:bodyPr>
          <a:lstStyle/>
          <a:p>
            <a:pPr marL="0" marR="0" algn="just">
              <a:spcBef>
                <a:spcPts val="0"/>
              </a:spcBef>
              <a:spcAft>
                <a:spcPts val="0"/>
              </a:spcAft>
              <a:tabLst>
                <a:tab pos="228600" algn="l"/>
                <a:tab pos="457200" algn="l"/>
                <a:tab pos="685800" algn="l"/>
                <a:tab pos="914400" algn="l"/>
                <a:tab pos="1143000" algn="l"/>
              </a:tabLst>
            </a:pPr>
            <a:r>
              <a:rPr lang="en-US" sz="1100" dirty="0" smtClean="0">
                <a:ln w="25400">
                  <a:noFill/>
                </a:ln>
                <a:latin typeface="Courier New"/>
                <a:ea typeface="Times New Roman"/>
                <a:cs typeface="Times New Roman"/>
              </a:rPr>
              <a:t>...</a:t>
            </a:r>
          </a:p>
          <a:p>
            <a:pPr marL="0" marR="0" algn="just">
              <a:spcBef>
                <a:spcPts val="0"/>
              </a:spcBef>
              <a:spcAft>
                <a:spcPts val="0"/>
              </a:spcAft>
              <a:tabLst>
                <a:tab pos="228600" algn="l"/>
                <a:tab pos="457200" algn="l"/>
                <a:tab pos="685800" algn="l"/>
                <a:tab pos="914400" algn="l"/>
                <a:tab pos="1143000" algn="l"/>
              </a:tabLst>
            </a:pPr>
            <a:endParaRPr lang="en-US" sz="1100" dirty="0" smtClean="0">
              <a:ln w="25400">
                <a:noFill/>
              </a:ln>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100" dirty="0" smtClean="0">
                <a:ln w="25400">
                  <a:noFill/>
                </a:ln>
                <a:latin typeface="Courier New"/>
                <a:ea typeface="Times New Roman"/>
                <a:cs typeface="Times New Roman"/>
              </a:rPr>
              <a:t>function </a:t>
            </a:r>
            <a:r>
              <a:rPr lang="en-US" sz="1100" dirty="0" err="1">
                <a:ln w="25400">
                  <a:noFill/>
                </a:ln>
                <a:latin typeface="Courier New"/>
                <a:ea typeface="Times New Roman"/>
                <a:cs typeface="Times New Roman"/>
              </a:rPr>
              <a:t>estPremier</a:t>
            </a:r>
            <a:r>
              <a:rPr lang="en-US" sz="1100" dirty="0">
                <a:ln w="25400">
                  <a:noFill/>
                </a:ln>
                <a:latin typeface="Courier New"/>
                <a:ea typeface="Times New Roman"/>
                <a:cs typeface="Times New Roman"/>
              </a:rPr>
              <a:t>(n: integer) return </a:t>
            </a:r>
            <a:r>
              <a:rPr lang="en-US" sz="1100" dirty="0" err="1">
                <a:ln w="25400">
                  <a:noFill/>
                </a:ln>
                <a:latin typeface="Courier New"/>
                <a:ea typeface="Times New Roman"/>
                <a:cs typeface="Times New Roman"/>
              </a:rPr>
              <a:t>boolean</a:t>
            </a:r>
            <a:r>
              <a:rPr lang="en-US" sz="1100" dirty="0">
                <a:ln w="25400">
                  <a:noFill/>
                </a:ln>
                <a:latin typeface="Courier New"/>
                <a:ea typeface="Times New Roman"/>
                <a:cs typeface="Times New Roman"/>
              </a:rPr>
              <a:t> is</a:t>
            </a:r>
          </a:p>
          <a:p>
            <a:pPr marL="0" marR="0" algn="just">
              <a:spcBef>
                <a:spcPts val="0"/>
              </a:spcBef>
              <a:spcAft>
                <a:spcPts val="0"/>
              </a:spcAft>
              <a:tabLst>
                <a:tab pos="228600" algn="l"/>
                <a:tab pos="457200" algn="l"/>
                <a:tab pos="685800" algn="l"/>
                <a:tab pos="914400" algn="l"/>
                <a:tab pos="1143000" algn="l"/>
              </a:tabLst>
            </a:pPr>
            <a:r>
              <a:rPr lang="en-US" sz="1100" dirty="0">
                <a:ln w="25400">
                  <a:noFill/>
                </a:ln>
                <a:latin typeface="Courier New"/>
                <a:ea typeface="Times New Roman"/>
                <a:cs typeface="Times New Roman"/>
              </a:rPr>
              <a:t>variable </a:t>
            </a:r>
            <a:r>
              <a:rPr lang="en-US" sz="1100" dirty="0" err="1">
                <a:ln w="25400">
                  <a:noFill/>
                </a:ln>
                <a:latin typeface="Courier New"/>
                <a:ea typeface="Times New Roman"/>
                <a:cs typeface="Times New Roman"/>
              </a:rPr>
              <a:t>reponse</a:t>
            </a:r>
            <a:r>
              <a:rPr lang="en-US" sz="1100" dirty="0">
                <a:ln w="25400">
                  <a:noFill/>
                </a:ln>
                <a:latin typeface="Courier New"/>
                <a:ea typeface="Times New Roman"/>
                <a:cs typeface="Times New Roman"/>
              </a:rPr>
              <a:t> : </a:t>
            </a:r>
            <a:r>
              <a:rPr lang="en-US" sz="1100" dirty="0" err="1">
                <a:ln w="25400">
                  <a:noFill/>
                </a:ln>
                <a:latin typeface="Courier New"/>
                <a:ea typeface="Times New Roman"/>
                <a:cs typeface="Times New Roman"/>
              </a:rPr>
              <a:t>boolean</a:t>
            </a:r>
            <a:r>
              <a:rPr lang="en-US" sz="1100" dirty="0">
                <a:ln w="25400">
                  <a:noFill/>
                </a:ln>
                <a:latin typeface="Courier New"/>
                <a:ea typeface="Times New Roman"/>
                <a:cs typeface="Times New Roman"/>
              </a:rPr>
              <a:t> := false</a:t>
            </a:r>
            <a:r>
              <a:rPr lang="en-US" sz="1100" dirty="0" smtClean="0">
                <a:ln w="25400">
                  <a:noFill/>
                </a:ln>
                <a:latin typeface="Courier New"/>
                <a:ea typeface="Times New Roman"/>
                <a:cs typeface="Times New Roman"/>
              </a:rPr>
              <a:t>;</a:t>
            </a:r>
          </a:p>
          <a:p>
            <a:pPr marL="0" marR="0" algn="just">
              <a:spcBef>
                <a:spcPts val="0"/>
              </a:spcBef>
              <a:spcAft>
                <a:spcPts val="0"/>
              </a:spcAft>
              <a:tabLst>
                <a:tab pos="228600" algn="l"/>
                <a:tab pos="457200" algn="l"/>
                <a:tab pos="685800" algn="l"/>
                <a:tab pos="914400" algn="l"/>
                <a:tab pos="1143000" algn="l"/>
              </a:tabLst>
            </a:pPr>
            <a:endParaRPr lang="en-US" sz="1100" dirty="0">
              <a:ln w="25400">
                <a:noFill/>
              </a:ln>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100" dirty="0">
                <a:ln w="25400">
                  <a:noFill/>
                </a:ln>
                <a:latin typeface="Courier New"/>
                <a:ea typeface="Times New Roman"/>
                <a:cs typeface="Times New Roman"/>
              </a:rPr>
              <a:t>begin		 </a:t>
            </a:r>
          </a:p>
          <a:p>
            <a:pPr algn="just">
              <a:spcBef>
                <a:spcPts val="0"/>
              </a:spcBef>
              <a:spcAft>
                <a:spcPts val="0"/>
              </a:spcAft>
              <a:tabLst>
                <a:tab pos="228600" algn="l"/>
                <a:tab pos="457200" algn="l"/>
                <a:tab pos="685800" algn="l"/>
                <a:tab pos="914400" algn="l"/>
                <a:tab pos="1143000" algn="l"/>
              </a:tabLst>
            </a:pPr>
            <a:r>
              <a:rPr lang="fr-CA" sz="1100" dirty="0">
                <a:ln w="25400">
                  <a:noFill/>
                </a:ln>
                <a:latin typeface="Courier New"/>
                <a:ea typeface="Times New Roman"/>
                <a:cs typeface="Times New Roman"/>
              </a:rPr>
              <a:t>	if (n &lt;= 1) </a:t>
            </a:r>
            <a:r>
              <a:rPr lang="fr-CA" sz="1100" dirty="0" err="1">
                <a:ln w="25400">
                  <a:noFill/>
                </a:ln>
                <a:latin typeface="Courier New"/>
                <a:ea typeface="Times New Roman"/>
                <a:cs typeface="Times New Roman"/>
              </a:rPr>
              <a:t>then</a:t>
            </a:r>
            <a:endParaRPr lang="fr-CA" sz="1100" dirty="0">
              <a:ln w="25400">
                <a:noFill/>
              </a:ln>
              <a:latin typeface="Courier New"/>
              <a:ea typeface="Times New Roman"/>
              <a:cs typeface="Times New Roman"/>
            </a:endParaRPr>
          </a:p>
          <a:p>
            <a:pPr algn="just">
              <a:spcBef>
                <a:spcPts val="0"/>
              </a:spcBef>
              <a:spcAft>
                <a:spcPts val="0"/>
              </a:spcAft>
              <a:tabLst>
                <a:tab pos="228600" algn="l"/>
                <a:tab pos="457200" algn="l"/>
                <a:tab pos="685800" algn="l"/>
                <a:tab pos="914400" algn="l"/>
                <a:tab pos="1143000" algn="l"/>
              </a:tabLst>
            </a:pPr>
            <a:r>
              <a:rPr lang="fr-CA" sz="1100" dirty="0">
                <a:ln w="25400">
                  <a:noFill/>
                </a:ln>
                <a:latin typeface="Courier New"/>
                <a:ea typeface="Times New Roman"/>
                <a:cs typeface="Times New Roman"/>
              </a:rPr>
              <a:t>		</a:t>
            </a:r>
            <a:r>
              <a:rPr lang="fr-CA" sz="1100" dirty="0" err="1">
                <a:ln w="25400">
                  <a:noFill/>
                </a:ln>
                <a:latin typeface="Courier New"/>
                <a:ea typeface="Times New Roman"/>
                <a:cs typeface="Times New Roman"/>
              </a:rPr>
              <a:t>reponse</a:t>
            </a:r>
            <a:r>
              <a:rPr lang="fr-CA" sz="1100" dirty="0">
                <a:ln w="25400">
                  <a:noFill/>
                </a:ln>
                <a:latin typeface="Courier New"/>
                <a:ea typeface="Times New Roman"/>
                <a:cs typeface="Times New Roman"/>
              </a:rPr>
              <a:t> := false; -- 0 et 1 ne sont pas premiers</a:t>
            </a:r>
          </a:p>
          <a:p>
            <a:pPr algn="just">
              <a:spcBef>
                <a:spcPts val="0"/>
              </a:spcBef>
              <a:spcAft>
                <a:spcPts val="0"/>
              </a:spcAft>
              <a:tabLst>
                <a:tab pos="228600" algn="l"/>
                <a:tab pos="457200" algn="l"/>
                <a:tab pos="685800" algn="l"/>
                <a:tab pos="914400" algn="l"/>
                <a:tab pos="1143000" algn="l"/>
              </a:tabLst>
            </a:pPr>
            <a:r>
              <a:rPr lang="fr-CA" sz="1100" dirty="0">
                <a:ln w="25400">
                  <a:noFill/>
                </a:ln>
                <a:latin typeface="Courier New"/>
                <a:ea typeface="Times New Roman"/>
                <a:cs typeface="Times New Roman"/>
              </a:rPr>
              <a:t>	</a:t>
            </a:r>
            <a:r>
              <a:rPr lang="fr-CA" sz="1100" dirty="0" err="1">
                <a:ln w="25400">
                  <a:noFill/>
                </a:ln>
                <a:latin typeface="Courier New"/>
                <a:ea typeface="Times New Roman"/>
                <a:cs typeface="Times New Roman"/>
              </a:rPr>
              <a:t>elsif</a:t>
            </a:r>
            <a:r>
              <a:rPr lang="fr-CA" sz="1100" dirty="0">
                <a:ln w="25400">
                  <a:noFill/>
                </a:ln>
                <a:latin typeface="Courier New"/>
                <a:ea typeface="Times New Roman"/>
                <a:cs typeface="Times New Roman"/>
              </a:rPr>
              <a:t> (n &lt;= 3) </a:t>
            </a:r>
            <a:r>
              <a:rPr lang="fr-CA" sz="1100" dirty="0" err="1">
                <a:ln w="25400">
                  <a:noFill/>
                </a:ln>
                <a:latin typeface="Courier New"/>
                <a:ea typeface="Times New Roman"/>
                <a:cs typeface="Times New Roman"/>
              </a:rPr>
              <a:t>then</a:t>
            </a:r>
            <a:endParaRPr lang="fr-CA" sz="1100" dirty="0">
              <a:ln w="25400">
                <a:noFill/>
              </a:ln>
              <a:latin typeface="Courier New"/>
              <a:ea typeface="Times New Roman"/>
              <a:cs typeface="Times New Roman"/>
            </a:endParaRPr>
          </a:p>
          <a:p>
            <a:pPr algn="just">
              <a:spcBef>
                <a:spcPts val="0"/>
              </a:spcBef>
              <a:spcAft>
                <a:spcPts val="0"/>
              </a:spcAft>
              <a:tabLst>
                <a:tab pos="228600" algn="l"/>
                <a:tab pos="457200" algn="l"/>
                <a:tab pos="685800" algn="l"/>
                <a:tab pos="914400" algn="l"/>
                <a:tab pos="1143000" algn="l"/>
              </a:tabLst>
            </a:pPr>
            <a:r>
              <a:rPr lang="fr-CA" sz="1100" dirty="0">
                <a:ln w="25400">
                  <a:noFill/>
                </a:ln>
                <a:latin typeface="Courier New"/>
                <a:ea typeface="Times New Roman"/>
                <a:cs typeface="Times New Roman"/>
              </a:rPr>
              <a:t>		</a:t>
            </a:r>
            <a:r>
              <a:rPr lang="fr-CA" sz="1100" dirty="0" err="1">
                <a:ln w="25400">
                  <a:noFill/>
                </a:ln>
                <a:latin typeface="Courier New"/>
                <a:ea typeface="Times New Roman"/>
                <a:cs typeface="Times New Roman"/>
              </a:rPr>
              <a:t>reponse</a:t>
            </a:r>
            <a:r>
              <a:rPr lang="fr-CA" sz="1100" dirty="0">
                <a:ln w="25400">
                  <a:noFill/>
                </a:ln>
                <a:latin typeface="Courier New"/>
                <a:ea typeface="Times New Roman"/>
                <a:cs typeface="Times New Roman"/>
              </a:rPr>
              <a:t> := </a:t>
            </a:r>
            <a:r>
              <a:rPr lang="fr-CA" sz="1100" dirty="0" err="1">
                <a:ln w="25400">
                  <a:noFill/>
                </a:ln>
                <a:latin typeface="Courier New"/>
                <a:ea typeface="Times New Roman"/>
                <a:cs typeface="Times New Roman"/>
              </a:rPr>
              <a:t>true</a:t>
            </a:r>
            <a:r>
              <a:rPr lang="fr-CA" sz="1100" dirty="0">
                <a:ln w="25400">
                  <a:noFill/>
                </a:ln>
                <a:latin typeface="Courier New"/>
                <a:ea typeface="Times New Roman"/>
                <a:cs typeface="Times New Roman"/>
              </a:rPr>
              <a:t>; -- 2 et 3 sont premiers</a:t>
            </a:r>
          </a:p>
          <a:p>
            <a:pPr algn="just">
              <a:spcBef>
                <a:spcPts val="0"/>
              </a:spcBef>
              <a:spcAft>
                <a:spcPts val="0"/>
              </a:spcAft>
              <a:tabLst>
                <a:tab pos="228600" algn="l"/>
                <a:tab pos="457200" algn="l"/>
                <a:tab pos="685800" algn="l"/>
                <a:tab pos="914400" algn="l"/>
                <a:tab pos="1143000" algn="l"/>
              </a:tabLst>
            </a:pPr>
            <a:r>
              <a:rPr lang="fr-CA" sz="1100" dirty="0">
                <a:ln w="25400">
                  <a:noFill/>
                </a:ln>
                <a:latin typeface="Courier New"/>
                <a:ea typeface="Times New Roman"/>
                <a:cs typeface="Times New Roman"/>
              </a:rPr>
              <a:t>	</a:t>
            </a:r>
            <a:r>
              <a:rPr lang="fr-CA" sz="1100" dirty="0" err="1">
                <a:ln w="25400">
                  <a:noFill/>
                </a:ln>
                <a:latin typeface="Courier New"/>
                <a:ea typeface="Times New Roman"/>
                <a:cs typeface="Times New Roman"/>
              </a:rPr>
              <a:t>else</a:t>
            </a:r>
            <a:r>
              <a:rPr lang="fr-CA" sz="1100" dirty="0">
                <a:ln w="25400">
                  <a:noFill/>
                </a:ln>
                <a:latin typeface="Courier New"/>
                <a:ea typeface="Times New Roman"/>
                <a:cs typeface="Times New Roman"/>
              </a:rPr>
              <a:t>			 </a:t>
            </a:r>
          </a:p>
          <a:p>
            <a:pPr marL="0" marR="0" algn="just">
              <a:spcBef>
                <a:spcPts val="0"/>
              </a:spcBef>
              <a:spcAft>
                <a:spcPts val="0"/>
              </a:spcAft>
              <a:tabLst>
                <a:tab pos="228600" algn="l"/>
                <a:tab pos="457200" algn="l"/>
                <a:tab pos="685800" algn="l"/>
                <a:tab pos="914400" algn="l"/>
                <a:tab pos="1143000" algn="l"/>
              </a:tabLst>
            </a:pPr>
            <a:r>
              <a:rPr lang="en-US" sz="1100" dirty="0">
                <a:ln w="25400">
                  <a:noFill/>
                </a:ln>
                <a:latin typeface="Courier New"/>
                <a:ea typeface="Times New Roman"/>
                <a:cs typeface="Times New Roman"/>
              </a:rPr>
              <a:t>		</a:t>
            </a:r>
            <a:r>
              <a:rPr lang="en-US" sz="1100" dirty="0" err="1">
                <a:ln w="25400">
                  <a:noFill/>
                </a:ln>
                <a:latin typeface="Courier New"/>
                <a:ea typeface="Times New Roman"/>
                <a:cs typeface="Times New Roman"/>
              </a:rPr>
              <a:t>reponse</a:t>
            </a:r>
            <a:r>
              <a:rPr lang="en-US" sz="1100" dirty="0">
                <a:ln w="25400">
                  <a:noFill/>
                </a:ln>
                <a:latin typeface="Courier New"/>
                <a:ea typeface="Times New Roman"/>
                <a:cs typeface="Times New Roman"/>
              </a:rPr>
              <a:t> := true;</a:t>
            </a:r>
          </a:p>
          <a:p>
            <a:pPr marL="0" marR="0" algn="just">
              <a:spcBef>
                <a:spcPts val="0"/>
              </a:spcBef>
              <a:spcAft>
                <a:spcPts val="0"/>
              </a:spcAft>
              <a:tabLst>
                <a:tab pos="228600" algn="l"/>
                <a:tab pos="457200" algn="l"/>
                <a:tab pos="685800" algn="l"/>
                <a:tab pos="914400" algn="l"/>
                <a:tab pos="1143000" algn="l"/>
              </a:tabLst>
            </a:pPr>
            <a:r>
              <a:rPr lang="en-US" sz="1100" dirty="0">
                <a:ln w="25400">
                  <a:noFill/>
                </a:ln>
                <a:latin typeface="Courier New"/>
                <a:ea typeface="Times New Roman"/>
                <a:cs typeface="Times New Roman"/>
              </a:rPr>
              <a:t>		for k in 2 to integer(ceil(</a:t>
            </a:r>
            <a:r>
              <a:rPr lang="en-US" sz="1100" dirty="0" err="1">
                <a:ln w="25400">
                  <a:noFill/>
                </a:ln>
                <a:latin typeface="Courier New"/>
                <a:ea typeface="Times New Roman"/>
                <a:cs typeface="Times New Roman"/>
              </a:rPr>
              <a:t>sqrt</a:t>
            </a:r>
            <a:r>
              <a:rPr lang="en-US" sz="1100" dirty="0">
                <a:ln w="25400">
                  <a:noFill/>
                </a:ln>
                <a:latin typeface="Courier New"/>
                <a:ea typeface="Times New Roman"/>
                <a:cs typeface="Times New Roman"/>
              </a:rPr>
              <a:t>(real(n)))) loop</a:t>
            </a:r>
          </a:p>
          <a:p>
            <a:pPr marL="0" marR="0" algn="just">
              <a:spcBef>
                <a:spcPts val="0"/>
              </a:spcBef>
              <a:spcAft>
                <a:spcPts val="0"/>
              </a:spcAft>
              <a:tabLst>
                <a:tab pos="228600" algn="l"/>
                <a:tab pos="457200" algn="l"/>
                <a:tab pos="685800" algn="l"/>
                <a:tab pos="914400" algn="l"/>
                <a:tab pos="1143000" algn="l"/>
              </a:tabLst>
            </a:pPr>
            <a:r>
              <a:rPr lang="en-US" sz="1100" dirty="0">
                <a:ln w="25400">
                  <a:noFill/>
                </a:ln>
                <a:latin typeface="Courier New"/>
                <a:ea typeface="Times New Roman"/>
                <a:cs typeface="Times New Roman"/>
              </a:rPr>
              <a:t>			if (n mod k = 0) then</a:t>
            </a:r>
          </a:p>
          <a:p>
            <a:pPr marL="0" marR="0" algn="just">
              <a:spcBef>
                <a:spcPts val="0"/>
              </a:spcBef>
              <a:spcAft>
                <a:spcPts val="0"/>
              </a:spcAft>
              <a:tabLst>
                <a:tab pos="228600" algn="l"/>
                <a:tab pos="457200" algn="l"/>
                <a:tab pos="685800" algn="l"/>
                <a:tab pos="914400" algn="l"/>
                <a:tab pos="1143000" algn="l"/>
              </a:tabLst>
            </a:pPr>
            <a:r>
              <a:rPr lang="en-US" sz="1100" dirty="0">
                <a:ln w="25400">
                  <a:noFill/>
                </a:ln>
                <a:latin typeface="Courier New"/>
                <a:ea typeface="Times New Roman"/>
                <a:cs typeface="Times New Roman"/>
              </a:rPr>
              <a:t>				</a:t>
            </a:r>
            <a:r>
              <a:rPr lang="en-US" sz="1100" dirty="0" err="1">
                <a:ln w="25400">
                  <a:noFill/>
                </a:ln>
                <a:latin typeface="Courier New"/>
                <a:ea typeface="Times New Roman"/>
                <a:cs typeface="Times New Roman"/>
              </a:rPr>
              <a:t>reponse</a:t>
            </a:r>
            <a:r>
              <a:rPr lang="en-US" sz="1100" dirty="0">
                <a:ln w="25400">
                  <a:noFill/>
                </a:ln>
                <a:latin typeface="Courier New"/>
                <a:ea typeface="Times New Roman"/>
                <a:cs typeface="Times New Roman"/>
              </a:rPr>
              <a:t> := false;</a:t>
            </a:r>
          </a:p>
          <a:p>
            <a:pPr marL="0" marR="0" algn="just">
              <a:spcBef>
                <a:spcPts val="0"/>
              </a:spcBef>
              <a:spcAft>
                <a:spcPts val="0"/>
              </a:spcAft>
              <a:tabLst>
                <a:tab pos="228600" algn="l"/>
                <a:tab pos="457200" algn="l"/>
                <a:tab pos="685800" algn="l"/>
                <a:tab pos="914400" algn="l"/>
                <a:tab pos="1143000" algn="l"/>
              </a:tabLst>
            </a:pPr>
            <a:r>
              <a:rPr lang="en-US" sz="1100" dirty="0">
                <a:ln w="25400">
                  <a:noFill/>
                </a:ln>
                <a:latin typeface="Courier New"/>
                <a:ea typeface="Times New Roman"/>
                <a:cs typeface="Times New Roman"/>
              </a:rPr>
              <a:t>				exit;</a:t>
            </a:r>
          </a:p>
          <a:p>
            <a:pPr marL="0" marR="0" algn="just">
              <a:spcBef>
                <a:spcPts val="0"/>
              </a:spcBef>
              <a:spcAft>
                <a:spcPts val="0"/>
              </a:spcAft>
              <a:tabLst>
                <a:tab pos="228600" algn="l"/>
                <a:tab pos="457200" algn="l"/>
                <a:tab pos="685800" algn="l"/>
                <a:tab pos="914400" algn="l"/>
                <a:tab pos="1143000" algn="l"/>
              </a:tabLst>
            </a:pPr>
            <a:r>
              <a:rPr lang="en-US" sz="1100" dirty="0">
                <a:ln w="25400">
                  <a:noFill/>
                </a:ln>
                <a:latin typeface="Courier New"/>
                <a:ea typeface="Times New Roman"/>
                <a:cs typeface="Times New Roman"/>
              </a:rPr>
              <a:t>			end if;</a:t>
            </a:r>
          </a:p>
          <a:p>
            <a:pPr marL="0" marR="0" algn="just">
              <a:spcBef>
                <a:spcPts val="0"/>
              </a:spcBef>
              <a:spcAft>
                <a:spcPts val="0"/>
              </a:spcAft>
              <a:tabLst>
                <a:tab pos="228600" algn="l"/>
                <a:tab pos="457200" algn="l"/>
                <a:tab pos="685800" algn="l"/>
                <a:tab pos="914400" algn="l"/>
                <a:tab pos="1143000" algn="l"/>
              </a:tabLst>
            </a:pPr>
            <a:r>
              <a:rPr lang="en-US" sz="1100" dirty="0">
                <a:ln w="25400">
                  <a:noFill/>
                </a:ln>
                <a:latin typeface="Courier New"/>
                <a:ea typeface="Times New Roman"/>
                <a:cs typeface="Times New Roman"/>
              </a:rPr>
              <a:t>		end loop;</a:t>
            </a:r>
          </a:p>
          <a:p>
            <a:pPr marL="0" marR="0" algn="just">
              <a:spcBef>
                <a:spcPts val="0"/>
              </a:spcBef>
              <a:spcAft>
                <a:spcPts val="0"/>
              </a:spcAft>
              <a:tabLst>
                <a:tab pos="228600" algn="l"/>
                <a:tab pos="457200" algn="l"/>
                <a:tab pos="685800" algn="l"/>
                <a:tab pos="914400" algn="l"/>
                <a:tab pos="1143000" algn="l"/>
              </a:tabLst>
            </a:pPr>
            <a:r>
              <a:rPr lang="en-US" sz="1100" dirty="0">
                <a:ln w="25400">
                  <a:noFill/>
                </a:ln>
                <a:latin typeface="Courier New"/>
                <a:ea typeface="Times New Roman"/>
                <a:cs typeface="Times New Roman"/>
              </a:rPr>
              <a:t>	end if;</a:t>
            </a:r>
          </a:p>
          <a:p>
            <a:pPr marL="0" marR="0" algn="just">
              <a:spcBef>
                <a:spcPts val="0"/>
              </a:spcBef>
              <a:spcAft>
                <a:spcPts val="0"/>
              </a:spcAft>
              <a:tabLst>
                <a:tab pos="228600" algn="l"/>
                <a:tab pos="457200" algn="l"/>
                <a:tab pos="685800" algn="l"/>
                <a:tab pos="914400" algn="l"/>
                <a:tab pos="1143000" algn="l"/>
              </a:tabLst>
            </a:pPr>
            <a:r>
              <a:rPr lang="en-US" sz="1100" dirty="0">
                <a:ln w="25400">
                  <a:noFill/>
                </a:ln>
                <a:latin typeface="Courier New"/>
                <a:ea typeface="Times New Roman"/>
                <a:cs typeface="Times New Roman"/>
              </a:rPr>
              <a:t>	return </a:t>
            </a:r>
            <a:r>
              <a:rPr lang="en-US" sz="1100" dirty="0" err="1">
                <a:ln w="25400">
                  <a:noFill/>
                </a:ln>
                <a:latin typeface="Courier New"/>
                <a:ea typeface="Times New Roman"/>
                <a:cs typeface="Times New Roman"/>
              </a:rPr>
              <a:t>reponse</a:t>
            </a:r>
            <a:r>
              <a:rPr lang="en-US" sz="1100" dirty="0">
                <a:ln w="25400">
                  <a:noFill/>
                </a:ln>
                <a:latin typeface="Courier New"/>
                <a:ea typeface="Times New Roman"/>
                <a:cs typeface="Times New Roman"/>
              </a:rPr>
              <a:t>;</a:t>
            </a:r>
          </a:p>
          <a:p>
            <a:pPr marL="0" marR="0" algn="just">
              <a:spcBef>
                <a:spcPts val="0"/>
              </a:spcBef>
              <a:spcAft>
                <a:spcPts val="0"/>
              </a:spcAft>
              <a:tabLst>
                <a:tab pos="228600" algn="l"/>
                <a:tab pos="457200" algn="l"/>
                <a:tab pos="685800" algn="l"/>
                <a:tab pos="914400" algn="l"/>
                <a:tab pos="1143000" algn="l"/>
              </a:tabLst>
            </a:pPr>
            <a:r>
              <a:rPr lang="en-US" sz="1100" dirty="0">
                <a:ln w="25400">
                  <a:noFill/>
                </a:ln>
                <a:latin typeface="Courier New"/>
                <a:ea typeface="Times New Roman"/>
                <a:cs typeface="Times New Roman"/>
              </a:rPr>
              <a:t>end </a:t>
            </a:r>
            <a:r>
              <a:rPr lang="en-US" sz="1100" dirty="0" err="1">
                <a:ln w="25400">
                  <a:noFill/>
                </a:ln>
                <a:latin typeface="Courier New"/>
                <a:ea typeface="Times New Roman"/>
                <a:cs typeface="Times New Roman"/>
              </a:rPr>
              <a:t>estPremier</a:t>
            </a:r>
            <a:r>
              <a:rPr lang="en-US" sz="1100" dirty="0">
                <a:ln w="25400">
                  <a:noFill/>
                </a:ln>
                <a:latin typeface="Courier New"/>
                <a:ea typeface="Times New Roman"/>
                <a:cs typeface="Times New Roman"/>
              </a:rPr>
              <a:t>;</a:t>
            </a:r>
          </a:p>
          <a:p>
            <a:pPr marL="0" marR="0" algn="just">
              <a:spcBef>
                <a:spcPts val="0"/>
              </a:spcBef>
              <a:spcAft>
                <a:spcPts val="0"/>
              </a:spcAft>
              <a:tabLst>
                <a:tab pos="228600" algn="l"/>
                <a:tab pos="457200" algn="l"/>
                <a:tab pos="685800" algn="l"/>
                <a:tab pos="914400" algn="l"/>
                <a:tab pos="1143000" algn="l"/>
              </a:tabLst>
            </a:pPr>
            <a:endParaRPr lang="en-US" sz="1100" dirty="0" smtClean="0">
              <a:ln w="25400">
                <a:noFill/>
              </a:ln>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100" dirty="0">
                <a:ln w="25400">
                  <a:noFill/>
                </a:ln>
                <a:latin typeface="Courier New"/>
                <a:ea typeface="Times New Roman"/>
                <a:cs typeface="Times New Roman"/>
              </a:rPr>
              <a:t>...</a:t>
            </a:r>
          </a:p>
          <a:p>
            <a:pPr marL="0" marR="0" algn="just">
              <a:spcBef>
                <a:spcPts val="0"/>
              </a:spcBef>
              <a:spcAft>
                <a:spcPts val="0"/>
              </a:spcAft>
              <a:tabLst>
                <a:tab pos="228600" algn="l"/>
                <a:tab pos="457200" algn="l"/>
                <a:tab pos="685800" algn="l"/>
                <a:tab pos="914400" algn="l"/>
                <a:tab pos="1143000" algn="l"/>
              </a:tabLst>
            </a:pPr>
            <a:endParaRPr lang="en-US" sz="1100" dirty="0">
              <a:ln w="25400">
                <a:noFill/>
              </a:ln>
              <a:latin typeface="Courier New"/>
              <a:ea typeface="Times New Roman"/>
              <a:cs typeface="Times New Roman"/>
            </a:endParaRPr>
          </a:p>
        </p:txBody>
      </p:sp>
    </p:spTree>
    <p:extLst>
      <p:ext uri="{BB962C8B-B14F-4D97-AF65-F5344CB8AC3E}">
        <p14:creationId xmlns:p14="http://schemas.microsoft.com/office/powerpoint/2010/main" val="347642417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Vous devriez maintenant être capable de …</a:t>
            </a:r>
            <a:endParaRPr lang="fr-CA" dirty="0"/>
          </a:p>
        </p:txBody>
      </p:sp>
      <p:sp>
        <p:nvSpPr>
          <p:cNvPr id="4" name="Espace réservé du contenu 3"/>
          <p:cNvSpPr>
            <a:spLocks noGrp="1"/>
          </p:cNvSpPr>
          <p:nvPr>
            <p:ph sz="half" idx="1"/>
          </p:nvPr>
        </p:nvSpPr>
        <p:spPr/>
        <p:txBody>
          <a:bodyPr/>
          <a:lstStyle/>
          <a:p>
            <a:r>
              <a:rPr lang="fr-CA" sz="1800" dirty="0"/>
              <a:t>Expliquer comment on peut effectuer la synthèse d’un module combinatoire décrit en VHDL. (B2)</a:t>
            </a:r>
            <a:endParaRPr lang="fr-FR" sz="1800" dirty="0"/>
          </a:p>
          <a:p>
            <a:r>
              <a:rPr lang="fr-CA" sz="1800" dirty="0"/>
              <a:t>Effectuer la synthèse </a:t>
            </a:r>
            <a:r>
              <a:rPr lang="fr-CA" sz="1800" dirty="0" smtClean="0"/>
              <a:t>et l’implémentation du </a:t>
            </a:r>
            <a:r>
              <a:rPr lang="fr-CA" sz="1800" dirty="0"/>
              <a:t>code d’un module combinatoire décrit en VHDL. (B3)</a:t>
            </a:r>
            <a:endParaRPr lang="fr-FR" sz="1800" dirty="0"/>
          </a:p>
        </p:txBody>
      </p:sp>
      <p:sp>
        <p:nvSpPr>
          <p:cNvPr id="6" name="Espace réservé du contenu 5"/>
          <p:cNvSpPr>
            <a:spLocks noGrp="1"/>
          </p:cNvSpPr>
          <p:nvPr>
            <p:ph sz="half" idx="2"/>
          </p:nvPr>
        </p:nvSpPr>
        <p:spPr/>
        <p:txBody>
          <a:bodyPr/>
          <a:lstStyle/>
          <a:p>
            <a:pPr marL="0" indent="0">
              <a:buNone/>
            </a:pPr>
            <a:endParaRPr lang="fr-CA" dirty="0"/>
          </a:p>
        </p:txBody>
      </p:sp>
      <p:sp>
        <p:nvSpPr>
          <p:cNvPr id="3" name="Espace réservé du numéro de diapositive 2"/>
          <p:cNvSpPr>
            <a:spLocks noGrp="1"/>
          </p:cNvSpPr>
          <p:nvPr>
            <p:ph type="sldNum" sz="quarter" idx="10"/>
          </p:nvPr>
        </p:nvSpPr>
        <p:spPr/>
        <p:txBody>
          <a:bodyPr/>
          <a:lstStyle/>
          <a:p>
            <a:pPr>
              <a:defRPr/>
            </a:pPr>
            <a:fld id="{D28BE8E4-6591-45C6-A272-62105CCA8EB3}" type="slidenum">
              <a:rPr lang="fr-CA" smtClean="0"/>
              <a:pPr>
                <a:defRPr/>
              </a:pPr>
              <a:t>16</a:t>
            </a:fld>
            <a:endParaRPr lang="fr-CA"/>
          </a:p>
        </p:txBody>
      </p:sp>
      <p:graphicFrame>
        <p:nvGraphicFramePr>
          <p:cNvPr id="5" name="Tableau 4"/>
          <p:cNvGraphicFramePr>
            <a:graphicFrameLocks noGrp="1"/>
          </p:cNvGraphicFramePr>
          <p:nvPr>
            <p:extLst>
              <p:ext uri="{D42A27DB-BD31-4B8C-83A1-F6EECF244321}">
                <p14:modId xmlns:p14="http://schemas.microsoft.com/office/powerpoint/2010/main" val="3648464300"/>
              </p:ext>
            </p:extLst>
          </p:nvPr>
        </p:nvGraphicFramePr>
        <p:xfrm>
          <a:off x="6934200" y="5029200"/>
          <a:ext cx="4745264" cy="1592748"/>
        </p:xfrm>
        <a:graphic>
          <a:graphicData uri="http://schemas.openxmlformats.org/drawingml/2006/table">
            <a:tbl>
              <a:tblPr firstRow="1" bandRow="1">
                <a:tableStyleId>{5C22544A-7EE6-4342-B048-85BDC9FD1C3A}</a:tableStyleId>
              </a:tblPr>
              <a:tblGrid>
                <a:gridCol w="533400"/>
                <a:gridCol w="4211864"/>
              </a:tblGrid>
              <a:tr h="165044">
                <a:tc>
                  <a:txBody>
                    <a:bodyPr/>
                    <a:lstStyle/>
                    <a:p>
                      <a:r>
                        <a:rPr lang="fr-CA" sz="1100" dirty="0" smtClean="0"/>
                        <a:t>Code</a:t>
                      </a:r>
                      <a:endParaRPr lang="fr-FR" sz="1100" dirty="0"/>
                    </a:p>
                  </a:txBody>
                  <a:tcPr/>
                </a:tc>
                <a:tc>
                  <a:txBody>
                    <a:bodyPr/>
                    <a:lstStyle/>
                    <a:p>
                      <a:r>
                        <a:rPr lang="fr-CA" sz="1100" dirty="0" smtClean="0"/>
                        <a:t>Niveau (http://fr.wikipedia.org/wiki/Taxonomie_de_Bloom)</a:t>
                      </a:r>
                      <a:endParaRPr lang="fr-FR" sz="1100" dirty="0"/>
                    </a:p>
                  </a:txBody>
                  <a:tcPr/>
                </a:tc>
              </a:tr>
              <a:tr h="165044">
                <a:tc>
                  <a:txBody>
                    <a:bodyPr/>
                    <a:lstStyle/>
                    <a:p>
                      <a:r>
                        <a:rPr lang="fr-CA" sz="1100" dirty="0" smtClean="0"/>
                        <a:t>B1</a:t>
                      </a:r>
                      <a:endParaRPr lang="fr-FR" sz="1100" dirty="0"/>
                    </a:p>
                  </a:txBody>
                  <a:tcPr/>
                </a:tc>
                <a:tc>
                  <a:txBody>
                    <a:bodyPr/>
                    <a:lstStyle/>
                    <a:p>
                      <a:r>
                        <a:rPr lang="fr-CA" sz="1100" dirty="0" smtClean="0"/>
                        <a:t>Connaissance</a:t>
                      </a:r>
                      <a:r>
                        <a:rPr lang="fr-CA" sz="1100" baseline="0" dirty="0" smtClean="0"/>
                        <a:t> - mémoriser de l’information.</a:t>
                      </a:r>
                      <a:endParaRPr lang="fr-FR" sz="1100" dirty="0"/>
                    </a:p>
                  </a:txBody>
                  <a:tcPr/>
                </a:tc>
              </a:tr>
              <a:tr h="165044">
                <a:tc>
                  <a:txBody>
                    <a:bodyPr/>
                    <a:lstStyle/>
                    <a:p>
                      <a:r>
                        <a:rPr lang="fr-CA" sz="1100" dirty="0" smtClean="0"/>
                        <a:t>B2</a:t>
                      </a:r>
                      <a:endParaRPr lang="fr-FR" sz="1100" dirty="0"/>
                    </a:p>
                  </a:txBody>
                  <a:tcPr/>
                </a:tc>
                <a:tc>
                  <a:txBody>
                    <a:bodyPr/>
                    <a:lstStyle/>
                    <a:p>
                      <a:r>
                        <a:rPr lang="fr-CA" sz="1100" dirty="0" smtClean="0"/>
                        <a:t>Compréhension</a:t>
                      </a:r>
                      <a:r>
                        <a:rPr lang="fr-CA" sz="1100" baseline="0" dirty="0" smtClean="0"/>
                        <a:t> – interpréter l’information.</a:t>
                      </a:r>
                      <a:endParaRPr lang="fr-FR" sz="1100" dirty="0"/>
                    </a:p>
                  </a:txBody>
                  <a:tcPr/>
                </a:tc>
              </a:tr>
              <a:tr h="271836">
                <a:tc>
                  <a:txBody>
                    <a:bodyPr/>
                    <a:lstStyle/>
                    <a:p>
                      <a:r>
                        <a:rPr lang="fr-CA" sz="1100" dirty="0" smtClean="0"/>
                        <a:t>B3</a:t>
                      </a:r>
                      <a:endParaRPr lang="fr-FR" sz="1100" dirty="0"/>
                    </a:p>
                  </a:txBody>
                  <a:tcPr/>
                </a:tc>
                <a:tc>
                  <a:txBody>
                    <a:bodyPr/>
                    <a:lstStyle/>
                    <a:p>
                      <a:r>
                        <a:rPr lang="fr-CA" sz="1100" dirty="0" smtClean="0"/>
                        <a:t>Application – confronter les connaissances à des cas pratiques</a:t>
                      </a:r>
                      <a:r>
                        <a:rPr lang="fr-CA" sz="1100" baseline="0" dirty="0" smtClean="0"/>
                        <a:t> simples.</a:t>
                      </a:r>
                      <a:endParaRPr lang="fr-FR" sz="1100" dirty="0"/>
                    </a:p>
                  </a:txBody>
                  <a:tcPr/>
                </a:tc>
              </a:tr>
              <a:tr h="271836">
                <a:tc>
                  <a:txBody>
                    <a:bodyPr/>
                    <a:lstStyle/>
                    <a:p>
                      <a:r>
                        <a:rPr lang="fr-CA" sz="1100" dirty="0" smtClean="0"/>
                        <a:t>B4</a:t>
                      </a:r>
                      <a:endParaRPr lang="fr-FR" sz="1100" dirty="0"/>
                    </a:p>
                  </a:txBody>
                  <a:tcPr/>
                </a:tc>
                <a:tc>
                  <a:txBody>
                    <a:bodyPr/>
                    <a:lstStyle/>
                    <a:p>
                      <a:r>
                        <a:rPr lang="fr-CA" sz="1100" dirty="0" smtClean="0"/>
                        <a:t>Analyse – décomposer un problème, cas pratiques plus complexes.</a:t>
                      </a:r>
                      <a:endParaRPr lang="fr-FR" sz="1100" dirty="0"/>
                    </a:p>
                  </a:txBody>
                  <a:tcPr/>
                </a:tc>
              </a:tr>
              <a:tr h="271836">
                <a:tc>
                  <a:txBody>
                    <a:bodyPr/>
                    <a:lstStyle/>
                    <a:p>
                      <a:r>
                        <a:rPr lang="fr-CA" sz="1100" dirty="0" smtClean="0"/>
                        <a:t>B5</a:t>
                      </a:r>
                      <a:endParaRPr lang="fr-FR" sz="1100" dirty="0"/>
                    </a:p>
                  </a:txBody>
                  <a:tcPr/>
                </a:tc>
                <a:tc>
                  <a:txBody>
                    <a:bodyPr/>
                    <a:lstStyle/>
                    <a:p>
                      <a:r>
                        <a:rPr lang="fr-CA" sz="1100" dirty="0" smtClean="0"/>
                        <a:t>Synthèse – expression personnelle, cas pratiques plus complexes.</a:t>
                      </a:r>
                      <a:endParaRPr lang="fr-FR" sz="1100" dirty="0"/>
                    </a:p>
                  </a:txBody>
                  <a:tcPr/>
                </a:tc>
              </a:tr>
            </a:tbl>
          </a:graphicData>
        </a:graphic>
      </p:graphicFrame>
    </p:spTree>
    <p:extLst>
      <p:ext uri="{BB962C8B-B14F-4D97-AF65-F5344CB8AC3E}">
        <p14:creationId xmlns:p14="http://schemas.microsoft.com/office/powerpoint/2010/main" val="237933701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Sujets de ce thème</a:t>
            </a:r>
            <a:endParaRPr lang="fr-CA" dirty="0"/>
          </a:p>
        </p:txBody>
      </p:sp>
      <p:sp>
        <p:nvSpPr>
          <p:cNvPr id="4" name="Espace réservé du contenu 3"/>
          <p:cNvSpPr>
            <a:spLocks noGrp="1"/>
          </p:cNvSpPr>
          <p:nvPr>
            <p:ph sz="half" idx="1"/>
          </p:nvPr>
        </p:nvSpPr>
        <p:spPr/>
        <p:txBody>
          <a:bodyPr/>
          <a:lstStyle/>
          <a:p>
            <a:r>
              <a:rPr lang="fr-CA" dirty="0" smtClean="0"/>
              <a:t>La synthèse et l’implémentation, c’est quoi</a:t>
            </a:r>
          </a:p>
          <a:p>
            <a:r>
              <a:rPr lang="fr-CA" dirty="0" smtClean="0"/>
              <a:t>Étapes de la synthèse et de l’implémentation</a:t>
            </a:r>
          </a:p>
          <a:p>
            <a:r>
              <a:rPr lang="fr-CA" dirty="0" smtClean="0"/>
              <a:t>Codes synthétisables et non synthétisables</a:t>
            </a:r>
            <a:endParaRPr lang="fr-CA" dirty="0"/>
          </a:p>
        </p:txBody>
      </p:sp>
      <p:sp>
        <p:nvSpPr>
          <p:cNvPr id="5" name="Espace réservé du contenu 4"/>
          <p:cNvSpPr>
            <a:spLocks noGrp="1"/>
          </p:cNvSpPr>
          <p:nvPr>
            <p:ph sz="half" idx="2"/>
          </p:nvPr>
        </p:nvSpPr>
        <p:spPr/>
        <p:txBody>
          <a:bodyPr/>
          <a:lstStyle/>
          <a:p>
            <a:endParaRPr lang="fr-FR"/>
          </a:p>
        </p:txBody>
      </p:sp>
      <p:sp>
        <p:nvSpPr>
          <p:cNvPr id="3" name="Espace réservé du numéro de diapositive 2"/>
          <p:cNvSpPr>
            <a:spLocks noGrp="1"/>
          </p:cNvSpPr>
          <p:nvPr>
            <p:ph type="sldNum" sz="quarter" idx="10"/>
          </p:nvPr>
        </p:nvSpPr>
        <p:spPr/>
        <p:txBody>
          <a:bodyPr/>
          <a:lstStyle/>
          <a:p>
            <a:pPr>
              <a:defRPr/>
            </a:pPr>
            <a:fld id="{D28BE8E4-6591-45C6-A272-62105CCA8EB3}" type="slidenum">
              <a:rPr lang="fr-CA" smtClean="0"/>
              <a:pPr>
                <a:defRPr/>
              </a:pPr>
              <a:t>2</a:t>
            </a:fld>
            <a:endParaRPr lang="fr-CA"/>
          </a:p>
        </p:txBody>
      </p:sp>
    </p:spTree>
    <p:extLst>
      <p:ext uri="{BB962C8B-B14F-4D97-AF65-F5344CB8AC3E}">
        <p14:creationId xmlns:p14="http://schemas.microsoft.com/office/powerpoint/2010/main" val="31510464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4" descr="flot.wmf"/>
          <p:cNvPicPr>
            <a:picLocks noChangeAspect="1" noChangeArrowheads="1"/>
          </p:cNvPicPr>
          <p:nvPr/>
        </p:nvPicPr>
        <p:blipFill>
          <a:blip r:embed="rId2" cstate="print"/>
          <a:srcRect/>
          <a:stretch>
            <a:fillRect/>
          </a:stretch>
        </p:blipFill>
        <p:spPr bwMode="auto">
          <a:xfrm>
            <a:off x="6074068" y="2236787"/>
            <a:ext cx="5914732" cy="3249613"/>
          </a:xfrm>
          <a:prstGeom prst="rect">
            <a:avLst/>
          </a:prstGeom>
          <a:noFill/>
          <a:ln w="9525">
            <a:noFill/>
            <a:miter lim="800000"/>
            <a:headEnd/>
            <a:tailEnd/>
          </a:ln>
        </p:spPr>
      </p:pic>
      <p:sp>
        <p:nvSpPr>
          <p:cNvPr id="13314" name="Titre 1"/>
          <p:cNvSpPr>
            <a:spLocks noGrp="1"/>
          </p:cNvSpPr>
          <p:nvPr>
            <p:ph type="title"/>
          </p:nvPr>
        </p:nvSpPr>
        <p:spPr/>
        <p:txBody>
          <a:bodyPr/>
          <a:lstStyle/>
          <a:p>
            <a:pPr eaLnBrk="1" hangingPunct="1"/>
            <a:r>
              <a:rPr lang="fr-CA" dirty="0" smtClean="0"/>
              <a:t>La synthèse et l’implémentation d’un modèle VHDL</a:t>
            </a:r>
          </a:p>
        </p:txBody>
      </p:sp>
      <p:sp>
        <p:nvSpPr>
          <p:cNvPr id="13315" name="Espace réservé du contenu 2"/>
          <p:cNvSpPr>
            <a:spLocks noGrp="1"/>
          </p:cNvSpPr>
          <p:nvPr>
            <p:ph sz="half" idx="1"/>
          </p:nvPr>
        </p:nvSpPr>
        <p:spPr/>
        <p:txBody>
          <a:bodyPr/>
          <a:lstStyle/>
          <a:p>
            <a:r>
              <a:rPr lang="fr-CA" dirty="0"/>
              <a:t>La synthèse du code VHDL est effectuée par un synthétiseur.</a:t>
            </a:r>
          </a:p>
          <a:p>
            <a:r>
              <a:rPr lang="fr-CA" dirty="0" smtClean="0"/>
              <a:t>Le </a:t>
            </a:r>
            <a:r>
              <a:rPr lang="fr-CA" dirty="0"/>
              <a:t>produit du synthétiseur est communément appelé «liste des interconnexions» (</a:t>
            </a:r>
            <a:r>
              <a:rPr lang="fr-CA" i="1" dirty="0" err="1" smtClean="0"/>
              <a:t>netlist</a:t>
            </a:r>
            <a:r>
              <a:rPr lang="fr-CA" dirty="0" smtClean="0"/>
              <a:t>), qui inclut:</a:t>
            </a:r>
          </a:p>
          <a:p>
            <a:pPr lvl="1"/>
            <a:r>
              <a:rPr lang="fr-CA" dirty="0" smtClean="0"/>
              <a:t>la liste des composantes </a:t>
            </a:r>
            <a:r>
              <a:rPr lang="fr-CA" dirty="0"/>
              <a:t>de base </a:t>
            </a:r>
            <a:r>
              <a:rPr lang="fr-CA" dirty="0" smtClean="0"/>
              <a:t>utilisées; et,</a:t>
            </a:r>
          </a:p>
          <a:p>
            <a:pPr lvl="1"/>
            <a:r>
              <a:rPr lang="fr-CA" dirty="0" smtClean="0"/>
              <a:t>les </a:t>
            </a:r>
            <a:r>
              <a:rPr lang="fr-CA" dirty="0"/>
              <a:t>liens qui les relient.</a:t>
            </a:r>
          </a:p>
          <a:p>
            <a:r>
              <a:rPr lang="fr-CA" dirty="0"/>
              <a:t>Après le processus de synthèse, il est possible d’obtenir un estimé de la performance et des </a:t>
            </a:r>
            <a:r>
              <a:rPr lang="fr-CA" dirty="0" smtClean="0"/>
              <a:t>ressources utilisées par le circuit.</a:t>
            </a:r>
          </a:p>
          <a:p>
            <a:r>
              <a:rPr lang="fr-CA" dirty="0" smtClean="0"/>
              <a:t>L’implémentation consiste à choisir des ressources spécifiques sur le FPGA où instancier les composantes et les interconnexions identifiées par le synthétiseur.</a:t>
            </a:r>
            <a:endParaRPr lang="fr-CA" dirty="0"/>
          </a:p>
        </p:txBody>
      </p:sp>
      <p:sp>
        <p:nvSpPr>
          <p:cNvPr id="4" name="Espace réservé du numéro de diapositive 3"/>
          <p:cNvSpPr>
            <a:spLocks noGrp="1"/>
          </p:cNvSpPr>
          <p:nvPr>
            <p:ph type="sldNum" sz="quarter" idx="10"/>
          </p:nvPr>
        </p:nvSpPr>
        <p:spPr/>
        <p:txBody>
          <a:bodyPr/>
          <a:lstStyle/>
          <a:p>
            <a:pPr>
              <a:defRPr/>
            </a:pPr>
            <a:fld id="{8F91DC27-B3C2-49DE-BF1E-1DD7BC0F49A5}" type="slidenum">
              <a:rPr lang="fr-CA"/>
              <a:pPr>
                <a:defRPr/>
              </a:pPr>
              <a:t>3</a:t>
            </a:fld>
            <a:endParaRPr lang="fr-CA"/>
          </a:p>
        </p:txBody>
      </p:sp>
      <p:sp>
        <p:nvSpPr>
          <p:cNvPr id="3" name="Rectangle 2"/>
          <p:cNvSpPr/>
          <p:nvPr/>
        </p:nvSpPr>
        <p:spPr>
          <a:xfrm>
            <a:off x="8229600" y="3352800"/>
            <a:ext cx="685800" cy="1219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p:cNvSpPr/>
          <p:nvPr/>
        </p:nvSpPr>
        <p:spPr>
          <a:xfrm>
            <a:off x="9296400" y="3352800"/>
            <a:ext cx="762000" cy="1219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288607436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re 1"/>
          <p:cNvSpPr>
            <a:spLocks noGrp="1"/>
          </p:cNvSpPr>
          <p:nvPr>
            <p:ph type="title"/>
          </p:nvPr>
        </p:nvSpPr>
        <p:spPr/>
        <p:txBody>
          <a:bodyPr/>
          <a:lstStyle/>
          <a:p>
            <a:r>
              <a:rPr lang="fr-CA" dirty="0" smtClean="0"/>
              <a:t>Défis de la </a:t>
            </a:r>
            <a:r>
              <a:rPr lang="fr-CA" dirty="0"/>
              <a:t>synthèse </a:t>
            </a:r>
            <a:r>
              <a:rPr lang="fr-CA" dirty="0" smtClean="0"/>
              <a:t>à partir d’un modèle VHDL</a:t>
            </a:r>
          </a:p>
        </p:txBody>
      </p:sp>
      <p:sp>
        <p:nvSpPr>
          <p:cNvPr id="37891" name="Espace réservé du contenu 2"/>
          <p:cNvSpPr>
            <a:spLocks noGrp="1"/>
          </p:cNvSpPr>
          <p:nvPr>
            <p:ph sz="half" idx="1"/>
          </p:nvPr>
        </p:nvSpPr>
        <p:spPr/>
        <p:txBody>
          <a:bodyPr/>
          <a:lstStyle/>
          <a:p>
            <a:r>
              <a:rPr lang="fr-CA" dirty="0" smtClean="0"/>
              <a:t>Le défi du synthétiseur est d’inférer un circuit conforme au code.</a:t>
            </a:r>
          </a:p>
          <a:p>
            <a:r>
              <a:rPr lang="fr-CA" dirty="0" smtClean="0"/>
              <a:t>Le défi du concepteur de circuits numériques est de décrire ses intentions d’une façon non ambigüe pour le synthétiseur.</a:t>
            </a:r>
          </a:p>
          <a:p>
            <a:r>
              <a:rPr lang="fr-CA" dirty="0"/>
              <a:t>La norme 1076.6-2004 de l’IEEE définit le sous-ensemble de VHDL qui est (devrait être …) supporté par les outils de synthèse commerciaux.</a:t>
            </a:r>
          </a:p>
          <a:p>
            <a:r>
              <a:rPr lang="fr-CA" dirty="0"/>
              <a:t>La documentation accompagnant le synthétiseur utilisé est pratique pour connaître exactement les parties du langage qui sont supportées ou non, les formulations préférées pour représenter une structure donnée, ainsi que les directives particulières supportées par le synthétiseur</a:t>
            </a:r>
            <a:r>
              <a:rPr lang="fr-CA" dirty="0" smtClean="0"/>
              <a:t>.</a:t>
            </a:r>
            <a:endParaRPr lang="fr-CA" dirty="0"/>
          </a:p>
        </p:txBody>
      </p:sp>
      <p:sp>
        <p:nvSpPr>
          <p:cNvPr id="2" name="Espace réservé du contenu 1"/>
          <p:cNvSpPr>
            <a:spLocks noGrp="1"/>
          </p:cNvSpPr>
          <p:nvPr>
            <p:ph sz="half" idx="2"/>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pPr>
              <a:defRPr/>
            </a:pPr>
            <a:fld id="{301A04AC-5B2B-4FA4-B27C-321B8166E1A5}" type="slidenum">
              <a:rPr lang="fr-CA"/>
              <a:pPr>
                <a:defRPr/>
              </a:pPr>
              <a:t>4</a:t>
            </a:fld>
            <a:endParaRPr lang="fr-CA"/>
          </a:p>
        </p:txBody>
      </p:sp>
    </p:spTree>
    <p:extLst>
      <p:ext uri="{BB962C8B-B14F-4D97-AF65-F5344CB8AC3E}">
        <p14:creationId xmlns:p14="http://schemas.microsoft.com/office/powerpoint/2010/main" val="69885325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re 1"/>
          <p:cNvSpPr>
            <a:spLocks noGrp="1"/>
          </p:cNvSpPr>
          <p:nvPr>
            <p:ph type="title"/>
          </p:nvPr>
        </p:nvSpPr>
        <p:spPr/>
        <p:txBody>
          <a:bodyPr/>
          <a:lstStyle/>
          <a:p>
            <a:r>
              <a:rPr lang="fr-CA" dirty="0" smtClean="0"/>
              <a:t>Étapes de la </a:t>
            </a:r>
            <a:r>
              <a:rPr lang="fr-CA" dirty="0"/>
              <a:t>synthèse d’un modèle </a:t>
            </a:r>
            <a:r>
              <a:rPr lang="fr-CA" dirty="0" smtClean="0"/>
              <a:t>combinatoire décrit en VHDL</a:t>
            </a:r>
          </a:p>
        </p:txBody>
      </p:sp>
      <p:sp>
        <p:nvSpPr>
          <p:cNvPr id="37891" name="Espace réservé du contenu 2"/>
          <p:cNvSpPr>
            <a:spLocks noGrp="1"/>
          </p:cNvSpPr>
          <p:nvPr>
            <p:ph sz="half" idx="1"/>
          </p:nvPr>
        </p:nvSpPr>
        <p:spPr/>
        <p:txBody>
          <a:bodyPr/>
          <a:lstStyle/>
          <a:p>
            <a:pPr marL="457200" indent="-457200">
              <a:buFont typeface="+mj-lt"/>
              <a:buAutoNum type="arabicPeriod"/>
            </a:pPr>
            <a:r>
              <a:rPr lang="fr-CA" dirty="0" smtClean="0"/>
              <a:t>Identifier les entrées et sorties du circuit.</a:t>
            </a:r>
          </a:p>
          <a:p>
            <a:pPr marL="457200" indent="-457200">
              <a:buFont typeface="+mj-lt"/>
              <a:buAutoNum type="arabicPeriod"/>
            </a:pPr>
            <a:r>
              <a:rPr lang="fr-CA" dirty="0" smtClean="0"/>
              <a:t>Pour chaque sortie, trouver l’équation booléenne ou la table de vérité correspondante. Réduire l’équation si nécessaire.</a:t>
            </a:r>
          </a:p>
          <a:p>
            <a:pPr marL="457200" indent="-457200">
              <a:buFont typeface="+mj-lt"/>
              <a:buAutoNum type="arabicPeriod"/>
            </a:pPr>
            <a:r>
              <a:rPr lang="fr-CA" dirty="0" smtClean="0"/>
              <a:t>Si la cible est un FPGA, découper les équations de sortie selon la taille des tables de correspondance disponibles.</a:t>
            </a:r>
            <a:endParaRPr lang="fr-CA" dirty="0"/>
          </a:p>
          <a:p>
            <a:pPr marL="457200" indent="-457200">
              <a:buFont typeface="+mj-lt"/>
              <a:buAutoNum type="arabicPeriod"/>
            </a:pPr>
            <a:r>
              <a:rPr lang="fr-CA" dirty="0" smtClean="0"/>
              <a:t>Implémentation: choisir des ressources spécifiques sur la puce pour les ports et les fonctions logiques.</a:t>
            </a:r>
          </a:p>
        </p:txBody>
      </p:sp>
      <p:sp>
        <p:nvSpPr>
          <p:cNvPr id="4" name="Espace réservé du numéro de diapositive 3"/>
          <p:cNvSpPr>
            <a:spLocks noGrp="1"/>
          </p:cNvSpPr>
          <p:nvPr>
            <p:ph type="sldNum" sz="quarter" idx="10"/>
          </p:nvPr>
        </p:nvSpPr>
        <p:spPr/>
        <p:txBody>
          <a:bodyPr/>
          <a:lstStyle/>
          <a:p>
            <a:pPr>
              <a:defRPr/>
            </a:pPr>
            <a:fld id="{301A04AC-5B2B-4FA4-B27C-321B8166E1A5}" type="slidenum">
              <a:rPr lang="fr-CA"/>
              <a:pPr>
                <a:defRPr/>
              </a:pPr>
              <a:t>5</a:t>
            </a:fld>
            <a:endParaRPr lang="fr-CA"/>
          </a:p>
        </p:txBody>
      </p:sp>
    </p:spTree>
    <p:extLst>
      <p:ext uri="{BB962C8B-B14F-4D97-AF65-F5344CB8AC3E}">
        <p14:creationId xmlns:p14="http://schemas.microsoft.com/office/powerpoint/2010/main" val="168259456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Rappel: ressources d’un FPGA</a:t>
            </a:r>
            <a:endParaRPr lang="fr-CA" dirty="0"/>
          </a:p>
        </p:txBody>
      </p:sp>
      <p:sp>
        <p:nvSpPr>
          <p:cNvPr id="4" name="Espace réservé du numéro de diapositive 3"/>
          <p:cNvSpPr>
            <a:spLocks noGrp="1"/>
          </p:cNvSpPr>
          <p:nvPr>
            <p:ph type="sldNum" sz="quarter" idx="10"/>
          </p:nvPr>
        </p:nvSpPr>
        <p:spPr/>
        <p:txBody>
          <a:bodyPr/>
          <a:lstStyle/>
          <a:p>
            <a:pPr>
              <a:defRPr/>
            </a:pPr>
            <a:fld id="{4666BFF2-274B-4A98-918C-4CB6C981AFB6}" type="slidenum">
              <a:rPr lang="fr-CA" smtClean="0"/>
              <a:pPr>
                <a:defRPr/>
              </a:pPr>
              <a:t>6</a:t>
            </a:fld>
            <a:endParaRPr lang="fr-CA"/>
          </a:p>
        </p:txBody>
      </p:sp>
      <p:pic>
        <p:nvPicPr>
          <p:cNvPr id="5" name="Image 4" descr="fpgatout.wmf"/>
          <p:cNvPicPr>
            <a:picLocks noChangeAspect="1"/>
          </p:cNvPicPr>
          <p:nvPr/>
        </p:nvPicPr>
        <p:blipFill>
          <a:blip r:embed="rId2" cstate="print"/>
          <a:stretch>
            <a:fillRect/>
          </a:stretch>
        </p:blipFill>
        <p:spPr>
          <a:xfrm>
            <a:off x="301752" y="1536513"/>
            <a:ext cx="5486400" cy="4254322"/>
          </a:xfrm>
          <a:prstGeom prst="rect">
            <a:avLst/>
          </a:prstGeom>
          <a:solidFill>
            <a:schemeClr val="bg1"/>
          </a:solidFill>
        </p:spPr>
      </p:pic>
      <p:pic>
        <p:nvPicPr>
          <p:cNvPr id="8" name="Image 7"/>
          <p:cNvPicPr>
            <a:picLocks noChangeAspect="1"/>
          </p:cNvPicPr>
          <p:nvPr/>
        </p:nvPicPr>
        <p:blipFill>
          <a:blip r:embed="rId3"/>
          <a:stretch>
            <a:fillRect/>
          </a:stretch>
        </p:blipFill>
        <p:spPr>
          <a:xfrm>
            <a:off x="6397752" y="1468546"/>
            <a:ext cx="5486400" cy="4390256"/>
          </a:xfrm>
          <a:prstGeom prst="rect">
            <a:avLst/>
          </a:prstGeom>
        </p:spPr>
      </p:pic>
    </p:spTree>
    <p:extLst>
      <p:ext uri="{BB962C8B-B14F-4D97-AF65-F5344CB8AC3E}">
        <p14:creationId xmlns:p14="http://schemas.microsoft.com/office/powerpoint/2010/main" val="299107256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Code synthétisable – exemple 1</a:t>
            </a:r>
            <a:endParaRPr lang="fr-CA" dirty="0"/>
          </a:p>
        </p:txBody>
      </p:sp>
      <p:sp>
        <p:nvSpPr>
          <p:cNvPr id="5" name="Espace réservé du contenu 4"/>
          <p:cNvSpPr>
            <a:spLocks noGrp="1"/>
          </p:cNvSpPr>
          <p:nvPr>
            <p:ph sz="half" idx="2"/>
          </p:nvPr>
        </p:nvSpPr>
        <p:spPr/>
        <p:txBody>
          <a:bodyPr/>
          <a:lstStyle/>
          <a:p>
            <a:pPr marL="457200" indent="-457200">
              <a:buFont typeface="+mj-lt"/>
              <a:buAutoNum type="arabicPeriod"/>
            </a:pPr>
            <a:r>
              <a:rPr lang="fr-CA" dirty="0"/>
              <a:t>Identifier les entrées et sorties du circuit.</a:t>
            </a:r>
          </a:p>
          <a:p>
            <a:pPr marL="457200" indent="-457200">
              <a:buFont typeface="+mj-lt"/>
              <a:buAutoNum type="arabicPeriod"/>
            </a:pPr>
            <a:r>
              <a:rPr lang="fr-CA" dirty="0"/>
              <a:t>Pour chaque sortie, trouver l’équation booléenne ou la table de vérité correspondante. Réduire l’équation si nécessaire.</a:t>
            </a:r>
          </a:p>
          <a:p>
            <a:pPr marL="457200" indent="-457200">
              <a:buFont typeface="+mj-lt"/>
              <a:buAutoNum type="arabicPeriod"/>
            </a:pPr>
            <a:r>
              <a:rPr lang="fr-CA" dirty="0"/>
              <a:t>Si la cible est un FPGA, découper les équations de sortie selon la taille des tables de correspondance disponibles.</a:t>
            </a:r>
          </a:p>
          <a:p>
            <a:pPr marL="457200" indent="-457200">
              <a:buFont typeface="+mj-lt"/>
              <a:buAutoNum type="arabicPeriod"/>
            </a:pPr>
            <a:r>
              <a:rPr lang="fr-CA" dirty="0"/>
              <a:t>Implémentation: choisir des ressources spécifiques sur la puce pour les ports et les fonctions logiques.</a:t>
            </a:r>
          </a:p>
          <a:p>
            <a:pPr marL="0" indent="0">
              <a:buNone/>
            </a:pPr>
            <a:endParaRPr lang="fr-FR" dirty="0"/>
          </a:p>
        </p:txBody>
      </p:sp>
      <p:sp>
        <p:nvSpPr>
          <p:cNvPr id="4" name="Espace réservé du numéro de diapositive 3"/>
          <p:cNvSpPr>
            <a:spLocks noGrp="1"/>
          </p:cNvSpPr>
          <p:nvPr>
            <p:ph type="sldNum" sz="quarter" idx="10"/>
          </p:nvPr>
        </p:nvSpPr>
        <p:spPr/>
        <p:txBody>
          <a:bodyPr/>
          <a:lstStyle/>
          <a:p>
            <a:pPr>
              <a:defRPr/>
            </a:pPr>
            <a:fld id="{4666BFF2-274B-4A98-918C-4CB6C981AFB6}" type="slidenum">
              <a:rPr lang="fr-CA" smtClean="0"/>
              <a:pPr>
                <a:defRPr/>
              </a:pPr>
              <a:t>7</a:t>
            </a:fld>
            <a:endParaRPr lang="fr-CA"/>
          </a:p>
        </p:txBody>
      </p:sp>
      <p:sp>
        <p:nvSpPr>
          <p:cNvPr id="13" name="ZoneTexte 12"/>
          <p:cNvSpPr txBox="1"/>
          <p:nvPr/>
        </p:nvSpPr>
        <p:spPr>
          <a:xfrm>
            <a:off x="660400" y="1436483"/>
            <a:ext cx="4978400" cy="3231654"/>
          </a:xfrm>
          <a:prstGeom prst="rect">
            <a:avLst/>
          </a:prstGeom>
          <a:solidFill>
            <a:schemeClr val="bg1"/>
          </a:solidFill>
          <a:ln w="25400">
            <a:solidFill>
              <a:srgbClr val="00B050"/>
            </a:solidFill>
          </a:ln>
        </p:spPr>
        <p:txBody>
          <a:bodyPr wrap="square" rtlCol="0">
            <a:spAutoFit/>
          </a:bodyPr>
          <a:lstStyle/>
          <a:p>
            <a:pPr>
              <a:tabLst>
                <a:tab pos="228600" algn="l"/>
                <a:tab pos="457200" algn="l"/>
                <a:tab pos="685800" algn="l"/>
                <a:tab pos="914400" algn="l"/>
                <a:tab pos="1143000" algn="l"/>
              </a:tabLst>
            </a:pPr>
            <a:r>
              <a:rPr lang="en-US" sz="1200" dirty="0">
                <a:latin typeface="Courier New" pitchFamily="49" charset="0"/>
                <a:ea typeface="Times New Roman" pitchFamily="18" charset="0"/>
                <a:cs typeface="Courier New" pitchFamily="49" charset="0"/>
              </a:rPr>
              <a:t>library </a:t>
            </a:r>
            <a:r>
              <a:rPr lang="en-US" sz="1200" dirty="0" err="1">
                <a:latin typeface="Courier New" pitchFamily="49" charset="0"/>
                <a:ea typeface="Times New Roman" pitchFamily="18" charset="0"/>
                <a:cs typeface="Courier New" pitchFamily="49" charset="0"/>
              </a:rPr>
              <a:t>ieee</a:t>
            </a:r>
            <a:r>
              <a:rPr lang="en-US" sz="1200" dirty="0">
                <a:latin typeface="Courier New" pitchFamily="49" charset="0"/>
                <a:ea typeface="Times New Roman" pitchFamily="18" charset="0"/>
                <a:cs typeface="Courier New" pitchFamily="49" charset="0"/>
              </a:rPr>
              <a:t>;</a:t>
            </a:r>
            <a:endParaRPr lang="fr-CA" sz="1200" dirty="0">
              <a:latin typeface="Arial" pitchFamily="34" charset="0"/>
            </a:endParaRPr>
          </a:p>
          <a:p>
            <a:pPr eaLnBrk="0" hangingPunct="0">
              <a:tabLst>
                <a:tab pos="228600" algn="l"/>
                <a:tab pos="457200" algn="l"/>
                <a:tab pos="685800" algn="l"/>
                <a:tab pos="914400" algn="l"/>
                <a:tab pos="1143000" algn="l"/>
              </a:tabLst>
            </a:pPr>
            <a:r>
              <a:rPr lang="en-US" sz="1200" dirty="0">
                <a:latin typeface="Courier New" pitchFamily="49" charset="0"/>
                <a:ea typeface="Times New Roman" pitchFamily="18" charset="0"/>
                <a:cs typeface="Courier New" pitchFamily="49" charset="0"/>
              </a:rPr>
              <a:t>use ieee.std_logic_1164.all;</a:t>
            </a:r>
          </a:p>
          <a:p>
            <a:pPr eaLnBrk="0" hangingPunct="0">
              <a:tabLst>
                <a:tab pos="228600" algn="l"/>
                <a:tab pos="457200" algn="l"/>
                <a:tab pos="685800" algn="l"/>
                <a:tab pos="914400" algn="l"/>
                <a:tab pos="1143000" algn="l"/>
              </a:tabLst>
            </a:pPr>
            <a:endParaRPr lang="fr-CA" sz="1200" dirty="0">
              <a:latin typeface="Arial" pitchFamily="34" charset="0"/>
            </a:endParaRPr>
          </a:p>
          <a:p>
            <a:pPr eaLnBrk="0" hangingPunct="0">
              <a:tabLst>
                <a:tab pos="228600" algn="l"/>
                <a:tab pos="457200" algn="l"/>
                <a:tab pos="685800" algn="l"/>
                <a:tab pos="914400" algn="l"/>
                <a:tab pos="1143000" algn="l"/>
              </a:tabLst>
            </a:pPr>
            <a:r>
              <a:rPr lang="en-US" sz="1200" dirty="0">
                <a:latin typeface="Courier New" pitchFamily="49" charset="0"/>
                <a:ea typeface="Times New Roman" pitchFamily="18" charset="0"/>
                <a:cs typeface="Courier New" pitchFamily="49" charset="0"/>
              </a:rPr>
              <a:t>entity porteET4 is</a:t>
            </a:r>
            <a:endParaRPr lang="fr-CA" sz="1200" dirty="0">
              <a:latin typeface="Arial" pitchFamily="34" charset="0"/>
            </a:endParaRPr>
          </a:p>
          <a:p>
            <a:pPr eaLnBrk="0" hangingPunct="0">
              <a:tabLst>
                <a:tab pos="228600" algn="l"/>
                <a:tab pos="457200" algn="l"/>
                <a:tab pos="685800" algn="l"/>
                <a:tab pos="914400" algn="l"/>
                <a:tab pos="1143000" algn="l"/>
              </a:tabLst>
            </a:pPr>
            <a:r>
              <a:rPr lang="en-US" sz="1200" dirty="0">
                <a:latin typeface="Courier New" pitchFamily="49" charset="0"/>
                <a:ea typeface="Times New Roman" pitchFamily="18" charset="0"/>
                <a:cs typeface="Courier New" pitchFamily="49" charset="0"/>
              </a:rPr>
              <a:t>	port (</a:t>
            </a:r>
            <a:endParaRPr lang="fr-CA" sz="1200" dirty="0">
              <a:latin typeface="Arial" pitchFamily="34" charset="0"/>
            </a:endParaRPr>
          </a:p>
          <a:p>
            <a:pPr eaLnBrk="0" hangingPunct="0">
              <a:tabLst>
                <a:tab pos="228600" algn="l"/>
                <a:tab pos="457200" algn="l"/>
                <a:tab pos="685800" algn="l"/>
                <a:tab pos="914400" algn="l"/>
                <a:tab pos="1143000" algn="l"/>
              </a:tabLst>
            </a:pPr>
            <a:r>
              <a:rPr lang="en-US" sz="1200" dirty="0">
                <a:latin typeface="Courier New" pitchFamily="49" charset="0"/>
                <a:ea typeface="Times New Roman" pitchFamily="18" charset="0"/>
                <a:cs typeface="Courier New" pitchFamily="49" charset="0"/>
              </a:rPr>
              <a:t>		I : in </a:t>
            </a:r>
            <a:r>
              <a:rPr lang="en-US" sz="1200" dirty="0" err="1">
                <a:latin typeface="Courier New" pitchFamily="49" charset="0"/>
                <a:ea typeface="Times New Roman" pitchFamily="18" charset="0"/>
                <a:cs typeface="Courier New" pitchFamily="49" charset="0"/>
              </a:rPr>
              <a:t>std_logic_vector</a:t>
            </a:r>
            <a:r>
              <a:rPr lang="en-US" sz="1200" dirty="0">
                <a:latin typeface="Courier New" pitchFamily="49" charset="0"/>
                <a:ea typeface="Times New Roman" pitchFamily="18" charset="0"/>
                <a:cs typeface="Courier New" pitchFamily="49" charset="0"/>
              </a:rPr>
              <a:t>(3 </a:t>
            </a:r>
            <a:r>
              <a:rPr lang="en-US" sz="1200" dirty="0" err="1">
                <a:latin typeface="Courier New" pitchFamily="49" charset="0"/>
                <a:ea typeface="Times New Roman" pitchFamily="18" charset="0"/>
                <a:cs typeface="Courier New" pitchFamily="49" charset="0"/>
              </a:rPr>
              <a:t>downto</a:t>
            </a:r>
            <a:r>
              <a:rPr lang="en-US" sz="1200" dirty="0">
                <a:latin typeface="Courier New" pitchFamily="49" charset="0"/>
                <a:ea typeface="Times New Roman" pitchFamily="18" charset="0"/>
                <a:cs typeface="Courier New" pitchFamily="49" charset="0"/>
              </a:rPr>
              <a:t> 0);</a:t>
            </a:r>
            <a:endParaRPr lang="fr-CA" sz="1200" dirty="0">
              <a:latin typeface="Arial" pitchFamily="34" charset="0"/>
            </a:endParaRPr>
          </a:p>
          <a:p>
            <a:pPr eaLnBrk="0" hangingPunct="0">
              <a:tabLst>
                <a:tab pos="228600" algn="l"/>
                <a:tab pos="457200" algn="l"/>
                <a:tab pos="685800" algn="l"/>
                <a:tab pos="914400" algn="l"/>
                <a:tab pos="1143000" algn="l"/>
              </a:tabLst>
            </a:pPr>
            <a:r>
              <a:rPr lang="en-US" sz="1200" dirty="0">
                <a:latin typeface="Courier New" pitchFamily="49" charset="0"/>
                <a:ea typeface="Times New Roman" pitchFamily="18" charset="0"/>
                <a:cs typeface="Courier New" pitchFamily="49" charset="0"/>
              </a:rPr>
              <a:t>		F : out </a:t>
            </a:r>
            <a:r>
              <a:rPr lang="en-US" sz="1200" dirty="0" err="1">
                <a:latin typeface="Courier New" pitchFamily="49" charset="0"/>
                <a:ea typeface="Times New Roman" pitchFamily="18" charset="0"/>
                <a:cs typeface="Courier New" pitchFamily="49" charset="0"/>
              </a:rPr>
              <a:t>std_logic</a:t>
            </a:r>
            <a:endParaRPr lang="fr-CA" sz="1200" dirty="0">
              <a:latin typeface="Arial" pitchFamily="34" charset="0"/>
            </a:endParaRPr>
          </a:p>
          <a:p>
            <a:pPr eaLnBrk="0" hangingPunct="0">
              <a:tabLst>
                <a:tab pos="228600" algn="l"/>
                <a:tab pos="457200" algn="l"/>
                <a:tab pos="685800" algn="l"/>
                <a:tab pos="914400" algn="l"/>
                <a:tab pos="1143000" algn="l"/>
              </a:tabLst>
            </a:pPr>
            <a:r>
              <a:rPr lang="en-US" sz="1200" dirty="0">
                <a:latin typeface="Courier New" pitchFamily="49" charset="0"/>
                <a:ea typeface="Times New Roman" pitchFamily="18" charset="0"/>
                <a:cs typeface="Courier New" pitchFamily="49" charset="0"/>
              </a:rPr>
              <a:t>	);</a:t>
            </a:r>
            <a:endParaRPr lang="fr-CA" sz="1200" dirty="0">
              <a:latin typeface="Arial" pitchFamily="34" charset="0"/>
            </a:endParaRPr>
          </a:p>
          <a:p>
            <a:pPr eaLnBrk="0" hangingPunct="0">
              <a:tabLst>
                <a:tab pos="228600" algn="l"/>
                <a:tab pos="457200" algn="l"/>
                <a:tab pos="685800" algn="l"/>
                <a:tab pos="914400" algn="l"/>
                <a:tab pos="1143000" algn="l"/>
              </a:tabLst>
            </a:pPr>
            <a:r>
              <a:rPr lang="en-US" sz="1200" dirty="0">
                <a:latin typeface="Courier New" pitchFamily="49" charset="0"/>
                <a:ea typeface="Times New Roman" pitchFamily="18" charset="0"/>
                <a:cs typeface="Courier New" pitchFamily="49" charset="0"/>
              </a:rPr>
              <a:t>end porteET4</a:t>
            </a:r>
            <a:r>
              <a:rPr lang="en-US" sz="1200" dirty="0" smtClean="0">
                <a:latin typeface="Courier New" pitchFamily="49" charset="0"/>
                <a:ea typeface="Times New Roman" pitchFamily="18" charset="0"/>
                <a:cs typeface="Courier New" pitchFamily="49" charset="0"/>
              </a:rPr>
              <a:t>;</a:t>
            </a:r>
          </a:p>
          <a:p>
            <a:pPr eaLnBrk="0" hangingPunct="0">
              <a:tabLst>
                <a:tab pos="228600" algn="l"/>
                <a:tab pos="457200" algn="l"/>
                <a:tab pos="685800" algn="l"/>
                <a:tab pos="914400" algn="l"/>
                <a:tab pos="1143000" algn="l"/>
              </a:tabLst>
            </a:pPr>
            <a:endParaRPr lang="en-US" sz="1200" dirty="0">
              <a:latin typeface="Courier New" pitchFamily="49" charset="0"/>
              <a:ea typeface="Times New Roman" pitchFamily="18" charset="0"/>
              <a:cs typeface="Courier New" pitchFamily="49" charset="0"/>
            </a:endParaRPr>
          </a:p>
          <a:p>
            <a:pPr eaLnBrk="0" hangingPunct="0">
              <a:tabLst>
                <a:tab pos="228600" algn="l"/>
                <a:tab pos="457200" algn="l"/>
                <a:tab pos="685800" algn="l"/>
                <a:tab pos="914400" algn="l"/>
                <a:tab pos="1143000" algn="l"/>
              </a:tabLst>
            </a:pPr>
            <a:r>
              <a:rPr lang="en-US" sz="1200" dirty="0">
                <a:latin typeface="Courier New" panose="02070309020205020404" pitchFamily="49" charset="0"/>
                <a:cs typeface="Courier New" panose="02070309020205020404" pitchFamily="49" charset="0"/>
              </a:rPr>
              <a:t>architecture comportementale1 of porteET4 is</a:t>
            </a:r>
          </a:p>
          <a:p>
            <a:pPr eaLnBrk="0" hangingPunct="0">
              <a:tabLst>
                <a:tab pos="228600" algn="l"/>
                <a:tab pos="457200" algn="l"/>
                <a:tab pos="685800" algn="l"/>
                <a:tab pos="914400" algn="l"/>
                <a:tab pos="1143000" algn="l"/>
              </a:tabLst>
            </a:pPr>
            <a:r>
              <a:rPr lang="en-US" sz="1200" dirty="0">
                <a:latin typeface="Courier New" panose="02070309020205020404" pitchFamily="49" charset="0"/>
                <a:cs typeface="Courier New" panose="02070309020205020404" pitchFamily="49" charset="0"/>
              </a:rPr>
              <a:t>begin</a:t>
            </a:r>
          </a:p>
          <a:p>
            <a:pPr eaLnBrk="0" hangingPunct="0">
              <a:tabLst>
                <a:tab pos="228600" algn="l"/>
                <a:tab pos="457200" algn="l"/>
                <a:tab pos="685800" algn="l"/>
                <a:tab pos="914400" algn="l"/>
                <a:tab pos="1143000" algn="l"/>
              </a:tabLst>
            </a:pPr>
            <a:r>
              <a:rPr lang="en-US" sz="1200" dirty="0">
                <a:latin typeface="Courier New" panose="02070309020205020404" pitchFamily="49" charset="0"/>
                <a:cs typeface="Courier New" panose="02070309020205020404" pitchFamily="49" charset="0"/>
              </a:rPr>
              <a:t>	process (I)</a:t>
            </a:r>
          </a:p>
          <a:p>
            <a:pPr eaLnBrk="0" hangingPunct="0">
              <a:tabLst>
                <a:tab pos="228600" algn="l"/>
                <a:tab pos="457200" algn="l"/>
                <a:tab pos="685800" algn="l"/>
                <a:tab pos="914400" algn="l"/>
                <a:tab pos="1143000" algn="l"/>
              </a:tabLst>
            </a:pPr>
            <a:r>
              <a:rPr lang="en-US" sz="1200" dirty="0">
                <a:latin typeface="Courier New" panose="02070309020205020404" pitchFamily="49" charset="0"/>
                <a:cs typeface="Courier New" panose="02070309020205020404" pitchFamily="49" charset="0"/>
              </a:rPr>
              <a:t>	begin</a:t>
            </a:r>
          </a:p>
          <a:p>
            <a:pPr eaLnBrk="0" hangingPunct="0">
              <a:tabLst>
                <a:tab pos="228600" algn="l"/>
                <a:tab pos="457200" algn="l"/>
                <a:tab pos="685800" algn="l"/>
                <a:tab pos="914400" algn="l"/>
                <a:tab pos="1143000" algn="l"/>
              </a:tabLst>
            </a:pPr>
            <a:r>
              <a:rPr lang="en-US" sz="1200" dirty="0">
                <a:latin typeface="Courier New" panose="02070309020205020404" pitchFamily="49" charset="0"/>
                <a:cs typeface="Courier New" panose="02070309020205020404" pitchFamily="49" charset="0"/>
              </a:rPr>
              <a:t>		F &lt;= I(3) and I(2) and I(1) and I(0);</a:t>
            </a:r>
          </a:p>
          <a:p>
            <a:pPr eaLnBrk="0" hangingPunct="0">
              <a:tabLst>
                <a:tab pos="228600" algn="l"/>
                <a:tab pos="457200" algn="l"/>
                <a:tab pos="685800" algn="l"/>
                <a:tab pos="914400" algn="l"/>
                <a:tab pos="1143000" algn="l"/>
              </a:tabLst>
            </a:pPr>
            <a:r>
              <a:rPr lang="en-US" sz="1200" dirty="0">
                <a:latin typeface="Courier New" panose="02070309020205020404" pitchFamily="49" charset="0"/>
                <a:cs typeface="Courier New" panose="02070309020205020404" pitchFamily="49" charset="0"/>
              </a:rPr>
              <a:t>	end process;</a:t>
            </a:r>
          </a:p>
          <a:p>
            <a:pPr eaLnBrk="0" hangingPunct="0">
              <a:tabLst>
                <a:tab pos="228600" algn="l"/>
                <a:tab pos="457200" algn="l"/>
                <a:tab pos="685800" algn="l"/>
                <a:tab pos="914400" algn="l"/>
                <a:tab pos="1143000" algn="l"/>
              </a:tabLst>
            </a:pPr>
            <a:r>
              <a:rPr lang="en-US" sz="1200" dirty="0">
                <a:latin typeface="Courier New" panose="02070309020205020404" pitchFamily="49" charset="0"/>
                <a:cs typeface="Courier New" panose="02070309020205020404" pitchFamily="49" charset="0"/>
              </a:rPr>
              <a:t>end comportementale1</a:t>
            </a:r>
            <a:r>
              <a:rPr lang="en-US" sz="1200" dirty="0" smtClean="0">
                <a:latin typeface="Courier New" panose="02070309020205020404" pitchFamily="49" charset="0"/>
                <a:cs typeface="Courier New" panose="02070309020205020404" pitchFamily="49" charset="0"/>
              </a:rPr>
              <a:t>;</a:t>
            </a:r>
            <a:endParaRPr lang="fr-CA" sz="1200" dirty="0" smtClean="0">
              <a:latin typeface="Courier New"/>
              <a:ea typeface="Times New Roman"/>
              <a:cs typeface="Times New Roman"/>
            </a:endParaRPr>
          </a:p>
        </p:txBody>
      </p:sp>
    </p:spTree>
    <p:extLst>
      <p:ext uri="{BB962C8B-B14F-4D97-AF65-F5344CB8AC3E}">
        <p14:creationId xmlns:p14="http://schemas.microsoft.com/office/powerpoint/2010/main" val="339933682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Code synthétisable – exemple 1 – porte ET à 4 entrées</a:t>
            </a:r>
            <a:endParaRPr lang="fr-CA" dirty="0"/>
          </a:p>
        </p:txBody>
      </p:sp>
      <p:sp>
        <p:nvSpPr>
          <p:cNvPr id="4" name="Espace réservé du numéro de diapositive 3"/>
          <p:cNvSpPr>
            <a:spLocks noGrp="1"/>
          </p:cNvSpPr>
          <p:nvPr>
            <p:ph type="sldNum" sz="quarter" idx="10"/>
          </p:nvPr>
        </p:nvSpPr>
        <p:spPr/>
        <p:txBody>
          <a:bodyPr/>
          <a:lstStyle/>
          <a:p>
            <a:pPr>
              <a:defRPr/>
            </a:pPr>
            <a:fld id="{4666BFF2-274B-4A98-918C-4CB6C981AFB6}" type="slidenum">
              <a:rPr lang="fr-CA" smtClean="0"/>
              <a:pPr>
                <a:defRPr/>
              </a:pPr>
              <a:t>8</a:t>
            </a:fld>
            <a:endParaRPr lang="fr-CA"/>
          </a:p>
        </p:txBody>
      </p:sp>
      <p:graphicFrame>
        <p:nvGraphicFramePr>
          <p:cNvPr id="6" name="Tableau 5"/>
          <p:cNvGraphicFramePr>
            <a:graphicFrameLocks noGrp="1"/>
          </p:cNvGraphicFramePr>
          <p:nvPr>
            <p:extLst>
              <p:ext uri="{D42A27DB-BD31-4B8C-83A1-F6EECF244321}">
                <p14:modId xmlns:p14="http://schemas.microsoft.com/office/powerpoint/2010/main" val="2243753798"/>
              </p:ext>
            </p:extLst>
          </p:nvPr>
        </p:nvGraphicFramePr>
        <p:xfrm>
          <a:off x="6858000" y="1557001"/>
          <a:ext cx="4572001" cy="4563177"/>
        </p:xfrm>
        <a:graphic>
          <a:graphicData uri="http://schemas.openxmlformats.org/drawingml/2006/table">
            <a:tbl>
              <a:tblPr firstRow="1" bandRow="1">
                <a:tableStyleId>{5C22544A-7EE6-4342-B048-85BDC9FD1C3A}</a:tableStyleId>
              </a:tblPr>
              <a:tblGrid>
                <a:gridCol w="914159"/>
                <a:gridCol w="914159"/>
                <a:gridCol w="914159"/>
                <a:gridCol w="914159"/>
                <a:gridCol w="915365"/>
              </a:tblGrid>
              <a:tr h="661737">
                <a:tc>
                  <a:txBody>
                    <a:bodyPr/>
                    <a:lstStyle/>
                    <a:p>
                      <a:pPr marL="0" marR="0" algn="ctr">
                        <a:spcBef>
                          <a:spcPts val="600"/>
                        </a:spcBef>
                        <a:spcAft>
                          <a:spcPts val="300"/>
                        </a:spcAft>
                      </a:pPr>
                      <a:r>
                        <a:rPr lang="fr-CA" sz="1600" dirty="0" smtClean="0">
                          <a:effectLst/>
                        </a:rPr>
                        <a:t>G4 (I(3))</a:t>
                      </a:r>
                      <a:endParaRPr lang="fr-CA" sz="16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600"/>
                        </a:spcBef>
                        <a:spcAft>
                          <a:spcPts val="300"/>
                        </a:spcAft>
                      </a:pPr>
                      <a:r>
                        <a:rPr lang="fr-CA" sz="1600" dirty="0">
                          <a:effectLst/>
                        </a:rPr>
                        <a:t>G3 </a:t>
                      </a:r>
                      <a:r>
                        <a:rPr lang="fr-CA" sz="1600" dirty="0" smtClean="0">
                          <a:effectLst/>
                        </a:rPr>
                        <a:t>(I(2))</a:t>
                      </a:r>
                      <a:endParaRPr lang="fr-CA" sz="16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600"/>
                        </a:spcBef>
                        <a:spcAft>
                          <a:spcPts val="300"/>
                        </a:spcAft>
                      </a:pPr>
                      <a:r>
                        <a:rPr lang="fr-CA" sz="1600" dirty="0">
                          <a:effectLst/>
                        </a:rPr>
                        <a:t>G2 </a:t>
                      </a:r>
                      <a:r>
                        <a:rPr lang="fr-CA" sz="1600" dirty="0" smtClean="0">
                          <a:effectLst/>
                        </a:rPr>
                        <a:t>(I(1))</a:t>
                      </a:r>
                      <a:endParaRPr lang="fr-CA" sz="16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600"/>
                        </a:spcBef>
                        <a:spcAft>
                          <a:spcPts val="300"/>
                        </a:spcAft>
                      </a:pPr>
                      <a:r>
                        <a:rPr lang="fr-CA" sz="1600" dirty="0">
                          <a:effectLst/>
                        </a:rPr>
                        <a:t>G1 </a:t>
                      </a:r>
                      <a:r>
                        <a:rPr lang="fr-CA" sz="1600" dirty="0" smtClean="0">
                          <a:effectLst/>
                        </a:rPr>
                        <a:t>(I(0))</a:t>
                      </a:r>
                      <a:endParaRPr lang="fr-CA" sz="16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600"/>
                        </a:spcBef>
                        <a:spcAft>
                          <a:spcPts val="300"/>
                        </a:spcAft>
                      </a:pPr>
                      <a:r>
                        <a:rPr lang="fr-CA" sz="1600" dirty="0">
                          <a:effectLst/>
                        </a:rPr>
                        <a:t>G </a:t>
                      </a:r>
                      <a:r>
                        <a:rPr lang="fr-CA" sz="1600" dirty="0" smtClean="0">
                          <a:effectLst/>
                        </a:rPr>
                        <a:t>(F)</a:t>
                      </a:r>
                      <a:endParaRPr lang="fr-CA" sz="1600" b="1" dirty="0">
                        <a:effectLst/>
                        <a:latin typeface="Times New Roman" panose="02020603050405020304" pitchFamily="18" charset="0"/>
                        <a:ea typeface="Times New Roman" panose="02020603050405020304" pitchFamily="18" charset="0"/>
                      </a:endParaRPr>
                    </a:p>
                  </a:txBody>
                  <a:tcPr marL="68580" marR="68580" marT="0" marB="0" anchor="ctr"/>
                </a:tc>
              </a:tr>
              <a:tr h="220579">
                <a:tc>
                  <a:txBody>
                    <a:bodyPr/>
                    <a:lstStyle/>
                    <a:p>
                      <a:pPr marL="0" marR="0" algn="ctr">
                        <a:spcBef>
                          <a:spcPts val="0"/>
                        </a:spcBef>
                        <a:spcAft>
                          <a:spcPts val="0"/>
                        </a:spcAft>
                      </a:pPr>
                      <a:r>
                        <a:rPr lang="fr-CA" sz="1600" dirty="0">
                          <a:effectLst/>
                        </a:rPr>
                        <a:t>0</a:t>
                      </a:r>
                      <a:endParaRPr lang="fr-CA"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fr-CA" sz="1600">
                          <a:effectLst/>
                        </a:rPr>
                        <a:t>0</a:t>
                      </a:r>
                      <a:endParaRPr lang="fr-CA" sz="16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CA" sz="1600">
                          <a:effectLst/>
                        </a:rPr>
                        <a:t>0</a:t>
                      </a:r>
                      <a:endParaRPr lang="fr-CA" sz="16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CA" sz="1600">
                          <a:effectLst/>
                        </a:rPr>
                        <a:t>0</a:t>
                      </a:r>
                      <a:endParaRPr lang="fr-CA"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endParaRPr lang="fr-CA" sz="1600" dirty="0">
                        <a:effectLst/>
                        <a:latin typeface="Times New Roman" panose="02020603050405020304" pitchFamily="18" charset="0"/>
                        <a:ea typeface="Times New Roman" panose="02020603050405020304" pitchFamily="18" charset="0"/>
                      </a:endParaRPr>
                    </a:p>
                  </a:txBody>
                  <a:tcPr marL="68580" marR="68580" marT="0" marB="0"/>
                </a:tc>
              </a:tr>
              <a:tr h="220579">
                <a:tc>
                  <a:txBody>
                    <a:bodyPr/>
                    <a:lstStyle/>
                    <a:p>
                      <a:pPr marL="0" marR="0" algn="ctr">
                        <a:spcBef>
                          <a:spcPts val="0"/>
                        </a:spcBef>
                        <a:spcAft>
                          <a:spcPts val="0"/>
                        </a:spcAft>
                      </a:pPr>
                      <a:r>
                        <a:rPr lang="fr-CA" sz="1600" dirty="0">
                          <a:effectLst/>
                        </a:rPr>
                        <a:t>0</a:t>
                      </a:r>
                      <a:endParaRPr lang="fr-CA"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fr-CA" sz="1600" dirty="0">
                          <a:effectLst/>
                        </a:rPr>
                        <a:t>0</a:t>
                      </a:r>
                      <a:endParaRPr lang="fr-CA" sz="16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CA" sz="1600">
                          <a:effectLst/>
                        </a:rPr>
                        <a:t>0</a:t>
                      </a:r>
                      <a:endParaRPr lang="fr-CA" sz="16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CA" sz="1600">
                          <a:effectLst/>
                        </a:rPr>
                        <a:t>1</a:t>
                      </a:r>
                      <a:endParaRPr lang="fr-CA"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endParaRPr lang="fr-CA" sz="1600">
                        <a:effectLst/>
                        <a:latin typeface="Times New Roman" panose="02020603050405020304" pitchFamily="18" charset="0"/>
                        <a:ea typeface="Times New Roman" panose="02020603050405020304" pitchFamily="18" charset="0"/>
                      </a:endParaRPr>
                    </a:p>
                  </a:txBody>
                  <a:tcPr marL="68580" marR="68580" marT="0" marB="0"/>
                </a:tc>
              </a:tr>
              <a:tr h="220579">
                <a:tc>
                  <a:txBody>
                    <a:bodyPr/>
                    <a:lstStyle/>
                    <a:p>
                      <a:pPr marL="0" marR="0" algn="ctr">
                        <a:spcBef>
                          <a:spcPts val="0"/>
                        </a:spcBef>
                        <a:spcAft>
                          <a:spcPts val="0"/>
                        </a:spcAft>
                      </a:pPr>
                      <a:r>
                        <a:rPr lang="fr-CA" sz="1600">
                          <a:effectLst/>
                        </a:rPr>
                        <a:t>0</a:t>
                      </a:r>
                      <a:endParaRPr lang="fr-CA"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fr-CA" sz="1600" dirty="0">
                          <a:effectLst/>
                        </a:rPr>
                        <a:t>0</a:t>
                      </a:r>
                      <a:endParaRPr lang="fr-CA" sz="16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CA" sz="1600">
                          <a:effectLst/>
                        </a:rPr>
                        <a:t>1</a:t>
                      </a:r>
                      <a:endParaRPr lang="fr-CA" sz="16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CA" sz="1600">
                          <a:effectLst/>
                        </a:rPr>
                        <a:t>0</a:t>
                      </a:r>
                      <a:endParaRPr lang="fr-CA"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endParaRPr lang="fr-CA" sz="1600">
                        <a:effectLst/>
                        <a:latin typeface="Times New Roman" panose="02020603050405020304" pitchFamily="18" charset="0"/>
                        <a:ea typeface="Times New Roman" panose="02020603050405020304" pitchFamily="18" charset="0"/>
                      </a:endParaRPr>
                    </a:p>
                  </a:txBody>
                  <a:tcPr marL="68580" marR="68580" marT="0" marB="0"/>
                </a:tc>
              </a:tr>
              <a:tr h="220579">
                <a:tc>
                  <a:txBody>
                    <a:bodyPr/>
                    <a:lstStyle/>
                    <a:p>
                      <a:pPr marL="0" marR="0" algn="ctr">
                        <a:spcBef>
                          <a:spcPts val="0"/>
                        </a:spcBef>
                        <a:spcAft>
                          <a:spcPts val="0"/>
                        </a:spcAft>
                      </a:pPr>
                      <a:r>
                        <a:rPr lang="fr-CA" sz="1600">
                          <a:effectLst/>
                        </a:rPr>
                        <a:t>0</a:t>
                      </a:r>
                      <a:endParaRPr lang="fr-CA"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fr-CA" sz="1600" dirty="0">
                          <a:effectLst/>
                        </a:rPr>
                        <a:t>0</a:t>
                      </a:r>
                      <a:endParaRPr lang="fr-CA" sz="16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CA" sz="1600" dirty="0">
                          <a:effectLst/>
                        </a:rPr>
                        <a:t>1</a:t>
                      </a:r>
                      <a:endParaRPr lang="fr-CA" sz="16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CA" sz="1600">
                          <a:effectLst/>
                        </a:rPr>
                        <a:t>1</a:t>
                      </a:r>
                      <a:endParaRPr lang="fr-CA"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endParaRPr lang="fr-CA" sz="1600">
                        <a:effectLst/>
                        <a:latin typeface="Times New Roman" panose="02020603050405020304" pitchFamily="18" charset="0"/>
                        <a:ea typeface="Times New Roman" panose="02020603050405020304" pitchFamily="18" charset="0"/>
                      </a:endParaRPr>
                    </a:p>
                  </a:txBody>
                  <a:tcPr marL="68580" marR="68580" marT="0" marB="0"/>
                </a:tc>
              </a:tr>
              <a:tr h="220579">
                <a:tc>
                  <a:txBody>
                    <a:bodyPr/>
                    <a:lstStyle/>
                    <a:p>
                      <a:pPr marL="0" marR="0" algn="ctr">
                        <a:spcBef>
                          <a:spcPts val="0"/>
                        </a:spcBef>
                        <a:spcAft>
                          <a:spcPts val="0"/>
                        </a:spcAft>
                      </a:pPr>
                      <a:r>
                        <a:rPr lang="fr-CA" sz="1600">
                          <a:effectLst/>
                        </a:rPr>
                        <a:t>0</a:t>
                      </a:r>
                      <a:endParaRPr lang="fr-CA"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fr-CA" sz="1600">
                          <a:effectLst/>
                        </a:rPr>
                        <a:t>1</a:t>
                      </a:r>
                      <a:endParaRPr lang="fr-CA" sz="16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CA" sz="1600" dirty="0">
                          <a:effectLst/>
                        </a:rPr>
                        <a:t>0</a:t>
                      </a:r>
                      <a:endParaRPr lang="fr-CA" sz="16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CA" sz="1600">
                          <a:effectLst/>
                        </a:rPr>
                        <a:t>0</a:t>
                      </a:r>
                      <a:endParaRPr lang="fr-CA"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endParaRPr lang="fr-CA" sz="1600">
                        <a:effectLst/>
                        <a:latin typeface="Times New Roman" panose="02020603050405020304" pitchFamily="18" charset="0"/>
                        <a:ea typeface="Times New Roman" panose="02020603050405020304" pitchFamily="18" charset="0"/>
                      </a:endParaRPr>
                    </a:p>
                  </a:txBody>
                  <a:tcPr marL="68580" marR="68580" marT="0" marB="0"/>
                </a:tc>
              </a:tr>
              <a:tr h="220579">
                <a:tc>
                  <a:txBody>
                    <a:bodyPr/>
                    <a:lstStyle/>
                    <a:p>
                      <a:pPr marL="0" marR="0" algn="ctr">
                        <a:spcBef>
                          <a:spcPts val="0"/>
                        </a:spcBef>
                        <a:spcAft>
                          <a:spcPts val="0"/>
                        </a:spcAft>
                      </a:pPr>
                      <a:r>
                        <a:rPr lang="fr-CA" sz="1600">
                          <a:effectLst/>
                        </a:rPr>
                        <a:t>0</a:t>
                      </a:r>
                      <a:endParaRPr lang="fr-CA"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fr-CA" sz="1600" dirty="0">
                          <a:effectLst/>
                        </a:rPr>
                        <a:t>1</a:t>
                      </a:r>
                      <a:endParaRPr lang="fr-CA" sz="16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CA" sz="1600">
                          <a:effectLst/>
                        </a:rPr>
                        <a:t>0</a:t>
                      </a:r>
                      <a:endParaRPr lang="fr-CA" sz="16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CA" sz="1600">
                          <a:effectLst/>
                        </a:rPr>
                        <a:t>1</a:t>
                      </a:r>
                      <a:endParaRPr lang="fr-CA"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endParaRPr lang="fr-CA" sz="1600">
                        <a:effectLst/>
                        <a:latin typeface="Times New Roman" panose="02020603050405020304" pitchFamily="18" charset="0"/>
                        <a:ea typeface="Times New Roman" panose="02020603050405020304" pitchFamily="18" charset="0"/>
                      </a:endParaRPr>
                    </a:p>
                  </a:txBody>
                  <a:tcPr marL="68580" marR="68580" marT="0" marB="0"/>
                </a:tc>
              </a:tr>
              <a:tr h="220579">
                <a:tc>
                  <a:txBody>
                    <a:bodyPr/>
                    <a:lstStyle/>
                    <a:p>
                      <a:pPr marL="0" marR="0" algn="ctr">
                        <a:spcBef>
                          <a:spcPts val="0"/>
                        </a:spcBef>
                        <a:spcAft>
                          <a:spcPts val="0"/>
                        </a:spcAft>
                      </a:pPr>
                      <a:r>
                        <a:rPr lang="fr-CA" sz="1600">
                          <a:effectLst/>
                        </a:rPr>
                        <a:t>0</a:t>
                      </a:r>
                      <a:endParaRPr lang="fr-CA"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fr-CA" sz="1600">
                          <a:effectLst/>
                        </a:rPr>
                        <a:t>1</a:t>
                      </a:r>
                      <a:endParaRPr lang="fr-CA" sz="16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CA" sz="1600" dirty="0">
                          <a:effectLst/>
                        </a:rPr>
                        <a:t>1</a:t>
                      </a:r>
                      <a:endParaRPr lang="fr-CA" sz="16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CA" sz="1600" dirty="0">
                          <a:effectLst/>
                        </a:rPr>
                        <a:t>0</a:t>
                      </a:r>
                      <a:endParaRPr lang="fr-CA"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endParaRPr lang="fr-CA" sz="1600">
                        <a:effectLst/>
                        <a:latin typeface="Times New Roman" panose="02020603050405020304" pitchFamily="18" charset="0"/>
                        <a:ea typeface="Times New Roman" panose="02020603050405020304" pitchFamily="18" charset="0"/>
                      </a:endParaRPr>
                    </a:p>
                  </a:txBody>
                  <a:tcPr marL="68580" marR="68580" marT="0" marB="0"/>
                </a:tc>
              </a:tr>
              <a:tr h="220579">
                <a:tc>
                  <a:txBody>
                    <a:bodyPr/>
                    <a:lstStyle/>
                    <a:p>
                      <a:pPr marL="0" marR="0" algn="ctr">
                        <a:spcBef>
                          <a:spcPts val="0"/>
                        </a:spcBef>
                        <a:spcAft>
                          <a:spcPts val="0"/>
                        </a:spcAft>
                      </a:pPr>
                      <a:r>
                        <a:rPr lang="fr-CA" sz="1600">
                          <a:effectLst/>
                        </a:rPr>
                        <a:t>0</a:t>
                      </a:r>
                      <a:endParaRPr lang="fr-CA"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fr-CA" sz="1600">
                          <a:effectLst/>
                        </a:rPr>
                        <a:t>1</a:t>
                      </a:r>
                      <a:endParaRPr lang="fr-CA" sz="16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CA" sz="1600" dirty="0">
                          <a:effectLst/>
                        </a:rPr>
                        <a:t>1</a:t>
                      </a:r>
                      <a:endParaRPr lang="fr-CA" sz="16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CA" sz="1600" dirty="0">
                          <a:effectLst/>
                        </a:rPr>
                        <a:t>1</a:t>
                      </a:r>
                      <a:endParaRPr lang="fr-CA"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endParaRPr lang="fr-CA" sz="1600" dirty="0">
                        <a:effectLst/>
                        <a:latin typeface="Times New Roman" panose="02020603050405020304" pitchFamily="18" charset="0"/>
                        <a:ea typeface="Times New Roman" panose="02020603050405020304" pitchFamily="18" charset="0"/>
                      </a:endParaRPr>
                    </a:p>
                  </a:txBody>
                  <a:tcPr marL="68580" marR="68580" marT="0" marB="0"/>
                </a:tc>
              </a:tr>
              <a:tr h="220579">
                <a:tc>
                  <a:txBody>
                    <a:bodyPr/>
                    <a:lstStyle/>
                    <a:p>
                      <a:pPr marL="0" marR="0" algn="ctr">
                        <a:spcBef>
                          <a:spcPts val="0"/>
                        </a:spcBef>
                        <a:spcAft>
                          <a:spcPts val="0"/>
                        </a:spcAft>
                      </a:pPr>
                      <a:r>
                        <a:rPr lang="fr-CA" sz="1600">
                          <a:effectLst/>
                        </a:rPr>
                        <a:t>1</a:t>
                      </a:r>
                      <a:endParaRPr lang="fr-CA"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fr-CA" sz="1600">
                          <a:effectLst/>
                        </a:rPr>
                        <a:t>0</a:t>
                      </a:r>
                      <a:endParaRPr lang="fr-CA" sz="16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CA" sz="1600">
                          <a:effectLst/>
                        </a:rPr>
                        <a:t>0</a:t>
                      </a:r>
                      <a:endParaRPr lang="fr-CA" sz="16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CA" sz="1600" dirty="0">
                          <a:effectLst/>
                        </a:rPr>
                        <a:t>0</a:t>
                      </a:r>
                      <a:endParaRPr lang="fr-CA"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endParaRPr lang="fr-CA" sz="1600" dirty="0">
                        <a:effectLst/>
                        <a:latin typeface="Times New Roman" panose="02020603050405020304" pitchFamily="18" charset="0"/>
                        <a:ea typeface="Times New Roman" panose="02020603050405020304" pitchFamily="18" charset="0"/>
                      </a:endParaRPr>
                    </a:p>
                  </a:txBody>
                  <a:tcPr marL="68580" marR="68580" marT="0" marB="0"/>
                </a:tc>
              </a:tr>
              <a:tr h="220579">
                <a:tc>
                  <a:txBody>
                    <a:bodyPr/>
                    <a:lstStyle/>
                    <a:p>
                      <a:pPr marL="0" marR="0" algn="ctr">
                        <a:spcBef>
                          <a:spcPts val="0"/>
                        </a:spcBef>
                        <a:spcAft>
                          <a:spcPts val="0"/>
                        </a:spcAft>
                      </a:pPr>
                      <a:r>
                        <a:rPr lang="fr-CA" sz="1600">
                          <a:effectLst/>
                        </a:rPr>
                        <a:t>1</a:t>
                      </a:r>
                      <a:endParaRPr lang="fr-CA"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fr-CA" sz="1600">
                          <a:effectLst/>
                        </a:rPr>
                        <a:t>0</a:t>
                      </a:r>
                      <a:endParaRPr lang="fr-CA" sz="16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CA" sz="1600" dirty="0">
                          <a:effectLst/>
                        </a:rPr>
                        <a:t>0</a:t>
                      </a:r>
                      <a:endParaRPr lang="fr-CA" sz="16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CA" sz="1600" dirty="0">
                          <a:effectLst/>
                        </a:rPr>
                        <a:t>1</a:t>
                      </a:r>
                      <a:endParaRPr lang="fr-CA"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endParaRPr lang="fr-CA" sz="1600">
                        <a:effectLst/>
                        <a:latin typeface="Times New Roman" panose="02020603050405020304" pitchFamily="18" charset="0"/>
                        <a:ea typeface="Times New Roman" panose="02020603050405020304" pitchFamily="18" charset="0"/>
                      </a:endParaRPr>
                    </a:p>
                  </a:txBody>
                  <a:tcPr marL="68580" marR="68580" marT="0" marB="0"/>
                </a:tc>
              </a:tr>
              <a:tr h="220579">
                <a:tc>
                  <a:txBody>
                    <a:bodyPr/>
                    <a:lstStyle/>
                    <a:p>
                      <a:pPr marL="0" marR="0" algn="ctr">
                        <a:spcBef>
                          <a:spcPts val="0"/>
                        </a:spcBef>
                        <a:spcAft>
                          <a:spcPts val="0"/>
                        </a:spcAft>
                      </a:pPr>
                      <a:r>
                        <a:rPr lang="fr-CA" sz="1600">
                          <a:effectLst/>
                        </a:rPr>
                        <a:t>1</a:t>
                      </a:r>
                      <a:endParaRPr lang="fr-CA"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fr-CA" sz="1600">
                          <a:effectLst/>
                        </a:rPr>
                        <a:t>0</a:t>
                      </a:r>
                      <a:endParaRPr lang="fr-CA" sz="16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CA" sz="1600" dirty="0">
                          <a:effectLst/>
                        </a:rPr>
                        <a:t>1</a:t>
                      </a:r>
                      <a:endParaRPr lang="fr-CA" sz="16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CA" sz="1600" dirty="0">
                          <a:effectLst/>
                        </a:rPr>
                        <a:t>0</a:t>
                      </a:r>
                      <a:endParaRPr lang="fr-CA"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endParaRPr lang="fr-CA" sz="1600">
                        <a:effectLst/>
                        <a:latin typeface="Times New Roman" panose="02020603050405020304" pitchFamily="18" charset="0"/>
                        <a:ea typeface="Times New Roman" panose="02020603050405020304" pitchFamily="18" charset="0"/>
                      </a:endParaRPr>
                    </a:p>
                  </a:txBody>
                  <a:tcPr marL="68580" marR="68580" marT="0" marB="0"/>
                </a:tc>
              </a:tr>
              <a:tr h="220579">
                <a:tc>
                  <a:txBody>
                    <a:bodyPr/>
                    <a:lstStyle/>
                    <a:p>
                      <a:pPr marL="0" marR="0" algn="ctr">
                        <a:spcBef>
                          <a:spcPts val="0"/>
                        </a:spcBef>
                        <a:spcAft>
                          <a:spcPts val="0"/>
                        </a:spcAft>
                      </a:pPr>
                      <a:r>
                        <a:rPr lang="fr-CA" sz="1600">
                          <a:effectLst/>
                        </a:rPr>
                        <a:t>1</a:t>
                      </a:r>
                      <a:endParaRPr lang="fr-CA"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fr-CA" sz="1600">
                          <a:effectLst/>
                        </a:rPr>
                        <a:t>0</a:t>
                      </a:r>
                      <a:endParaRPr lang="fr-CA" sz="16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CA" sz="1600" dirty="0">
                          <a:effectLst/>
                        </a:rPr>
                        <a:t>1</a:t>
                      </a:r>
                      <a:endParaRPr lang="fr-CA" sz="16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CA" sz="1600">
                          <a:effectLst/>
                        </a:rPr>
                        <a:t>1</a:t>
                      </a:r>
                      <a:endParaRPr lang="fr-CA"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endParaRPr lang="fr-CA" sz="1600" dirty="0">
                        <a:effectLst/>
                        <a:latin typeface="Times New Roman" panose="02020603050405020304" pitchFamily="18" charset="0"/>
                        <a:ea typeface="Times New Roman" panose="02020603050405020304" pitchFamily="18" charset="0"/>
                      </a:endParaRPr>
                    </a:p>
                  </a:txBody>
                  <a:tcPr marL="68580" marR="68580" marT="0" marB="0"/>
                </a:tc>
              </a:tr>
              <a:tr h="220579">
                <a:tc>
                  <a:txBody>
                    <a:bodyPr/>
                    <a:lstStyle/>
                    <a:p>
                      <a:pPr marL="0" marR="0" algn="ctr">
                        <a:spcBef>
                          <a:spcPts val="0"/>
                        </a:spcBef>
                        <a:spcAft>
                          <a:spcPts val="0"/>
                        </a:spcAft>
                      </a:pPr>
                      <a:r>
                        <a:rPr lang="fr-CA" sz="1600">
                          <a:effectLst/>
                        </a:rPr>
                        <a:t>1</a:t>
                      </a:r>
                      <a:endParaRPr lang="fr-CA"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fr-CA" sz="1600">
                          <a:effectLst/>
                        </a:rPr>
                        <a:t>1</a:t>
                      </a:r>
                      <a:endParaRPr lang="fr-CA" sz="16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CA" sz="1600">
                          <a:effectLst/>
                        </a:rPr>
                        <a:t>0</a:t>
                      </a:r>
                      <a:endParaRPr lang="fr-CA" sz="16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CA" sz="1600" dirty="0">
                          <a:effectLst/>
                        </a:rPr>
                        <a:t>0</a:t>
                      </a:r>
                      <a:endParaRPr lang="fr-CA"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endParaRPr lang="fr-CA" sz="1600" dirty="0">
                        <a:effectLst/>
                        <a:latin typeface="Times New Roman" panose="02020603050405020304" pitchFamily="18" charset="0"/>
                        <a:ea typeface="Times New Roman" panose="02020603050405020304" pitchFamily="18" charset="0"/>
                      </a:endParaRPr>
                    </a:p>
                  </a:txBody>
                  <a:tcPr marL="68580" marR="68580" marT="0" marB="0"/>
                </a:tc>
              </a:tr>
              <a:tr h="220579">
                <a:tc>
                  <a:txBody>
                    <a:bodyPr/>
                    <a:lstStyle/>
                    <a:p>
                      <a:pPr marL="0" marR="0" algn="ctr">
                        <a:spcBef>
                          <a:spcPts val="0"/>
                        </a:spcBef>
                        <a:spcAft>
                          <a:spcPts val="0"/>
                        </a:spcAft>
                      </a:pPr>
                      <a:r>
                        <a:rPr lang="fr-CA" sz="1600">
                          <a:effectLst/>
                        </a:rPr>
                        <a:t>1</a:t>
                      </a:r>
                      <a:endParaRPr lang="fr-CA"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fr-CA" sz="1600">
                          <a:effectLst/>
                        </a:rPr>
                        <a:t>1</a:t>
                      </a:r>
                      <a:endParaRPr lang="fr-CA" sz="16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CA" sz="1600">
                          <a:effectLst/>
                        </a:rPr>
                        <a:t>0</a:t>
                      </a:r>
                      <a:endParaRPr lang="fr-CA" sz="16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CA" sz="1600" dirty="0">
                          <a:effectLst/>
                        </a:rPr>
                        <a:t>1</a:t>
                      </a:r>
                      <a:endParaRPr lang="fr-CA"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endParaRPr lang="fr-CA" sz="1600" dirty="0">
                        <a:effectLst/>
                        <a:latin typeface="Times New Roman" panose="02020603050405020304" pitchFamily="18" charset="0"/>
                        <a:ea typeface="Times New Roman" panose="02020603050405020304" pitchFamily="18" charset="0"/>
                      </a:endParaRPr>
                    </a:p>
                  </a:txBody>
                  <a:tcPr marL="68580" marR="68580" marT="0" marB="0"/>
                </a:tc>
              </a:tr>
              <a:tr h="220579">
                <a:tc>
                  <a:txBody>
                    <a:bodyPr/>
                    <a:lstStyle/>
                    <a:p>
                      <a:pPr marL="0" marR="0" algn="ctr">
                        <a:spcBef>
                          <a:spcPts val="0"/>
                        </a:spcBef>
                        <a:spcAft>
                          <a:spcPts val="0"/>
                        </a:spcAft>
                      </a:pPr>
                      <a:r>
                        <a:rPr lang="fr-CA" sz="1600">
                          <a:effectLst/>
                        </a:rPr>
                        <a:t>1</a:t>
                      </a:r>
                      <a:endParaRPr lang="fr-CA"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fr-CA" sz="1600">
                          <a:effectLst/>
                        </a:rPr>
                        <a:t>1</a:t>
                      </a:r>
                      <a:endParaRPr lang="fr-CA" sz="16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CA" sz="1600">
                          <a:effectLst/>
                        </a:rPr>
                        <a:t>1</a:t>
                      </a:r>
                      <a:endParaRPr lang="fr-CA" sz="16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CA" sz="1600">
                          <a:effectLst/>
                        </a:rPr>
                        <a:t>0</a:t>
                      </a:r>
                      <a:endParaRPr lang="fr-CA"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endParaRPr lang="fr-CA" sz="1600" dirty="0">
                        <a:effectLst/>
                        <a:latin typeface="Times New Roman" panose="02020603050405020304" pitchFamily="18" charset="0"/>
                        <a:ea typeface="Times New Roman" panose="02020603050405020304" pitchFamily="18" charset="0"/>
                      </a:endParaRPr>
                    </a:p>
                  </a:txBody>
                  <a:tcPr marL="68580" marR="68580" marT="0" marB="0"/>
                </a:tc>
              </a:tr>
              <a:tr h="220579">
                <a:tc>
                  <a:txBody>
                    <a:bodyPr/>
                    <a:lstStyle/>
                    <a:p>
                      <a:pPr marL="0" marR="0" algn="ctr">
                        <a:spcBef>
                          <a:spcPts val="0"/>
                        </a:spcBef>
                        <a:spcAft>
                          <a:spcPts val="0"/>
                        </a:spcAft>
                      </a:pPr>
                      <a:r>
                        <a:rPr lang="fr-CA" sz="1600">
                          <a:effectLst/>
                        </a:rPr>
                        <a:t>1</a:t>
                      </a:r>
                      <a:endParaRPr lang="fr-CA"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fr-CA" sz="1600">
                          <a:effectLst/>
                        </a:rPr>
                        <a:t>1</a:t>
                      </a:r>
                      <a:endParaRPr lang="fr-CA" sz="16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CA" sz="1600" dirty="0">
                          <a:effectLst/>
                        </a:rPr>
                        <a:t>1</a:t>
                      </a:r>
                      <a:endParaRPr lang="fr-CA" sz="16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CA" sz="1600" dirty="0">
                          <a:effectLst/>
                        </a:rPr>
                        <a:t>1</a:t>
                      </a:r>
                      <a:endParaRPr lang="fr-CA"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endParaRPr lang="fr-CA" sz="16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pic>
        <p:nvPicPr>
          <p:cNvPr id="9" name="Image 8"/>
          <p:cNvPicPr>
            <a:picLocks noChangeAspect="1"/>
          </p:cNvPicPr>
          <p:nvPr/>
        </p:nvPicPr>
        <p:blipFill>
          <a:blip r:embed="rId2"/>
          <a:stretch>
            <a:fillRect/>
          </a:stretch>
        </p:blipFill>
        <p:spPr>
          <a:xfrm>
            <a:off x="609600" y="1643461"/>
            <a:ext cx="5486400" cy="4390256"/>
          </a:xfrm>
          <a:prstGeom prst="rect">
            <a:avLst/>
          </a:prstGeom>
        </p:spPr>
      </p:pic>
    </p:spTree>
    <p:extLst>
      <p:ext uri="{BB962C8B-B14F-4D97-AF65-F5344CB8AC3E}">
        <p14:creationId xmlns:p14="http://schemas.microsoft.com/office/powerpoint/2010/main" val="5623180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Code synthétisable – exemple 2</a:t>
            </a:r>
            <a:endParaRPr lang="fr-CA" dirty="0"/>
          </a:p>
        </p:txBody>
      </p:sp>
      <p:sp>
        <p:nvSpPr>
          <p:cNvPr id="4" name="Espace réservé du numéro de diapositive 3"/>
          <p:cNvSpPr>
            <a:spLocks noGrp="1"/>
          </p:cNvSpPr>
          <p:nvPr>
            <p:ph type="sldNum" sz="quarter" idx="10"/>
          </p:nvPr>
        </p:nvSpPr>
        <p:spPr/>
        <p:txBody>
          <a:bodyPr/>
          <a:lstStyle/>
          <a:p>
            <a:pPr>
              <a:defRPr/>
            </a:pPr>
            <a:fld id="{4666BFF2-274B-4A98-918C-4CB6C981AFB6}" type="slidenum">
              <a:rPr lang="fr-CA" smtClean="0"/>
              <a:pPr>
                <a:defRPr/>
              </a:pPr>
              <a:t>9</a:t>
            </a:fld>
            <a:endParaRPr lang="fr-CA"/>
          </a:p>
        </p:txBody>
      </p:sp>
      <p:sp>
        <p:nvSpPr>
          <p:cNvPr id="13" name="ZoneTexte 12"/>
          <p:cNvSpPr txBox="1"/>
          <p:nvPr/>
        </p:nvSpPr>
        <p:spPr>
          <a:xfrm>
            <a:off x="660400" y="1436483"/>
            <a:ext cx="4978400" cy="3970318"/>
          </a:xfrm>
          <a:prstGeom prst="rect">
            <a:avLst/>
          </a:prstGeom>
          <a:solidFill>
            <a:schemeClr val="bg1"/>
          </a:solidFill>
          <a:ln w="25400">
            <a:solidFill>
              <a:srgbClr val="00B050"/>
            </a:solidFill>
          </a:ln>
        </p:spPr>
        <p:txBody>
          <a:bodyPr wrap="square" rtlCol="0">
            <a:spAutoFit/>
          </a:bodyPr>
          <a:lstStyle/>
          <a:p>
            <a:pPr>
              <a:tabLst>
                <a:tab pos="231775" algn="l"/>
                <a:tab pos="457200" algn="l"/>
              </a:tabLst>
            </a:pPr>
            <a:r>
              <a:rPr lang="en-US" sz="1200" dirty="0">
                <a:latin typeface="Courier New" pitchFamily="49" charset="0"/>
                <a:cs typeface="Courier New" pitchFamily="49" charset="0"/>
              </a:rPr>
              <a:t>library IEEE;</a:t>
            </a:r>
          </a:p>
          <a:p>
            <a:pPr>
              <a:tabLst>
                <a:tab pos="231775" algn="l"/>
                <a:tab pos="457200" algn="l"/>
              </a:tabLst>
            </a:pPr>
            <a:r>
              <a:rPr lang="en-US" sz="1200" dirty="0">
                <a:latin typeface="Courier New" pitchFamily="49" charset="0"/>
                <a:cs typeface="Courier New" pitchFamily="49" charset="0"/>
              </a:rPr>
              <a:t>use IEEE.STD_LOGIC_1164.all;</a:t>
            </a:r>
          </a:p>
          <a:p>
            <a:pPr>
              <a:tabLst>
                <a:tab pos="231775" algn="l"/>
                <a:tab pos="457200" algn="l"/>
              </a:tabLst>
            </a:pPr>
            <a:endParaRPr lang="en-US" sz="1200" dirty="0">
              <a:latin typeface="Courier New" pitchFamily="49" charset="0"/>
              <a:cs typeface="Courier New" pitchFamily="49" charset="0"/>
            </a:endParaRPr>
          </a:p>
          <a:p>
            <a:pPr>
              <a:tabLst>
                <a:tab pos="231775" algn="l"/>
                <a:tab pos="457200" algn="l"/>
              </a:tabLst>
            </a:pPr>
            <a:r>
              <a:rPr lang="en-US" sz="1200" dirty="0">
                <a:latin typeface="Courier New" pitchFamily="49" charset="0"/>
                <a:cs typeface="Courier New" pitchFamily="49" charset="0"/>
              </a:rPr>
              <a:t>entity vote is</a:t>
            </a:r>
          </a:p>
          <a:p>
            <a:pPr>
              <a:tabLst>
                <a:tab pos="231775" algn="l"/>
                <a:tab pos="457200" algn="l"/>
              </a:tabLst>
            </a:pPr>
            <a:r>
              <a:rPr lang="en-US" sz="1200" dirty="0">
                <a:latin typeface="Courier New" pitchFamily="49" charset="0"/>
                <a:cs typeface="Courier New" pitchFamily="49" charset="0"/>
              </a:rPr>
              <a:t>	port (	 </a:t>
            </a:r>
          </a:p>
          <a:p>
            <a:pPr>
              <a:tabLst>
                <a:tab pos="231775" algn="l"/>
                <a:tab pos="457200" algn="l"/>
              </a:tabLst>
            </a:pPr>
            <a:r>
              <a:rPr lang="en-US" sz="1200" dirty="0">
                <a:latin typeface="Courier New" pitchFamily="49" charset="0"/>
                <a:cs typeface="Courier New" pitchFamily="49" charset="0"/>
              </a:rPr>
              <a:t>		</a:t>
            </a:r>
            <a:r>
              <a:rPr lang="en-US" sz="1200" dirty="0" err="1">
                <a:latin typeface="Courier New" pitchFamily="49" charset="0"/>
                <a:cs typeface="Courier New" pitchFamily="49" charset="0"/>
              </a:rPr>
              <a:t>lesvotes</a:t>
            </a:r>
            <a:r>
              <a:rPr lang="en-US" sz="1200" dirty="0">
                <a:latin typeface="Courier New" pitchFamily="49" charset="0"/>
                <a:cs typeface="Courier New" pitchFamily="49" charset="0"/>
              </a:rPr>
              <a:t>: in </a:t>
            </a:r>
            <a:r>
              <a:rPr lang="en-US" sz="1200" dirty="0" err="1">
                <a:latin typeface="Courier New" pitchFamily="49" charset="0"/>
                <a:cs typeface="Courier New" pitchFamily="49" charset="0"/>
              </a:rPr>
              <a:t>std_logic_vector</a:t>
            </a:r>
            <a:r>
              <a:rPr lang="en-US" sz="1200" dirty="0">
                <a:latin typeface="Courier New" pitchFamily="49" charset="0"/>
                <a:cs typeface="Courier New" pitchFamily="49" charset="0"/>
              </a:rPr>
              <a:t>(3 </a:t>
            </a:r>
            <a:r>
              <a:rPr lang="en-US" sz="1200" dirty="0" err="1">
                <a:latin typeface="Courier New" pitchFamily="49" charset="0"/>
                <a:cs typeface="Courier New" pitchFamily="49" charset="0"/>
              </a:rPr>
              <a:t>downto</a:t>
            </a:r>
            <a:r>
              <a:rPr lang="en-US" sz="1200" dirty="0">
                <a:latin typeface="Courier New" pitchFamily="49" charset="0"/>
                <a:cs typeface="Courier New" pitchFamily="49" charset="0"/>
              </a:rPr>
              <a:t> 0);</a:t>
            </a:r>
          </a:p>
          <a:p>
            <a:pPr>
              <a:tabLst>
                <a:tab pos="231775" algn="l"/>
                <a:tab pos="457200" algn="l"/>
              </a:tabLst>
            </a:pPr>
            <a:r>
              <a:rPr lang="en-US" sz="1200" dirty="0">
                <a:latin typeface="Courier New" pitchFamily="49" charset="0"/>
                <a:cs typeface="Courier New" pitchFamily="49" charset="0"/>
              </a:rPr>
              <a:t>		approbation : out </a:t>
            </a:r>
            <a:r>
              <a:rPr lang="en-US" sz="1200" dirty="0" err="1">
                <a:latin typeface="Courier New" pitchFamily="49" charset="0"/>
                <a:cs typeface="Courier New" pitchFamily="49" charset="0"/>
              </a:rPr>
              <a:t>std_logic</a:t>
            </a:r>
            <a:endParaRPr lang="en-US" sz="1200" dirty="0">
              <a:latin typeface="Courier New" pitchFamily="49" charset="0"/>
              <a:cs typeface="Courier New" pitchFamily="49" charset="0"/>
            </a:endParaRPr>
          </a:p>
          <a:p>
            <a:pPr>
              <a:tabLst>
                <a:tab pos="231775" algn="l"/>
                <a:tab pos="457200" algn="l"/>
              </a:tabLst>
            </a:pPr>
            <a:r>
              <a:rPr lang="en-US" sz="1200" dirty="0">
                <a:latin typeface="Courier New" pitchFamily="49" charset="0"/>
                <a:cs typeface="Courier New" pitchFamily="49" charset="0"/>
              </a:rPr>
              <a:t>	);</a:t>
            </a:r>
          </a:p>
          <a:p>
            <a:pPr>
              <a:tabLst>
                <a:tab pos="231775" algn="l"/>
                <a:tab pos="457200" algn="l"/>
              </a:tabLst>
            </a:pPr>
            <a:r>
              <a:rPr lang="en-US" sz="1200" dirty="0">
                <a:latin typeface="Courier New" pitchFamily="49" charset="0"/>
                <a:cs typeface="Courier New" pitchFamily="49" charset="0"/>
              </a:rPr>
              <a:t>end vote;</a:t>
            </a:r>
          </a:p>
          <a:p>
            <a:pPr>
              <a:tabLst>
                <a:tab pos="231775" algn="l"/>
                <a:tab pos="457200" algn="l"/>
              </a:tabLst>
            </a:pPr>
            <a:endParaRPr lang="en-US" sz="1200" dirty="0">
              <a:latin typeface="Courier New" pitchFamily="49" charset="0"/>
              <a:cs typeface="Courier New" pitchFamily="49" charset="0"/>
            </a:endParaRPr>
          </a:p>
          <a:p>
            <a:pPr>
              <a:tabLst>
                <a:tab pos="231775" algn="l"/>
                <a:tab pos="457200" algn="l"/>
              </a:tabLst>
            </a:pPr>
            <a:r>
              <a:rPr lang="en-US" sz="1200" dirty="0" smtClean="0">
                <a:latin typeface="Courier New" pitchFamily="49" charset="0"/>
                <a:cs typeface="Courier New" pitchFamily="49" charset="0"/>
              </a:rPr>
              <a:t>architecture </a:t>
            </a:r>
            <a:r>
              <a:rPr lang="en-US" sz="1200" dirty="0">
                <a:latin typeface="Courier New" pitchFamily="49" charset="0"/>
                <a:cs typeface="Courier New" pitchFamily="49" charset="0"/>
              </a:rPr>
              <a:t>flotdonnees1 of vote is  </a:t>
            </a:r>
          </a:p>
          <a:p>
            <a:pPr>
              <a:tabLst>
                <a:tab pos="231775" algn="l"/>
                <a:tab pos="457200" algn="l"/>
              </a:tabLst>
            </a:pPr>
            <a:r>
              <a:rPr lang="en-US" sz="1200" dirty="0">
                <a:latin typeface="Courier New" pitchFamily="49" charset="0"/>
                <a:cs typeface="Courier New" pitchFamily="49" charset="0"/>
              </a:rPr>
              <a:t>begin</a:t>
            </a:r>
          </a:p>
          <a:p>
            <a:pPr>
              <a:tabLst>
                <a:tab pos="231775" algn="l"/>
                <a:tab pos="457200" algn="l"/>
              </a:tabLst>
            </a:pPr>
            <a:r>
              <a:rPr lang="en-US" sz="1200" dirty="0">
                <a:latin typeface="Courier New" pitchFamily="49" charset="0"/>
                <a:cs typeface="Courier New" pitchFamily="49" charset="0"/>
              </a:rPr>
              <a:t>	with </a:t>
            </a:r>
            <a:r>
              <a:rPr lang="en-US" sz="1200" dirty="0" err="1">
                <a:latin typeface="Courier New" pitchFamily="49" charset="0"/>
                <a:cs typeface="Courier New" pitchFamily="49" charset="0"/>
              </a:rPr>
              <a:t>lesvotes</a:t>
            </a:r>
            <a:r>
              <a:rPr lang="en-US" sz="1200" dirty="0">
                <a:latin typeface="Courier New" pitchFamily="49" charset="0"/>
                <a:cs typeface="Courier New" pitchFamily="49" charset="0"/>
              </a:rPr>
              <a:t> select</a:t>
            </a:r>
          </a:p>
          <a:p>
            <a:pPr>
              <a:tabLst>
                <a:tab pos="231775" algn="l"/>
                <a:tab pos="457200" algn="l"/>
              </a:tabLst>
            </a:pPr>
            <a:r>
              <a:rPr lang="en-US" sz="1200" dirty="0">
                <a:latin typeface="Courier New" pitchFamily="49" charset="0"/>
                <a:cs typeface="Courier New" pitchFamily="49" charset="0"/>
              </a:rPr>
              <a:t>		approbation &lt;=</a:t>
            </a:r>
          </a:p>
          <a:p>
            <a:pPr>
              <a:tabLst>
                <a:tab pos="231775" algn="l"/>
                <a:tab pos="457200" algn="l"/>
              </a:tabLst>
            </a:pPr>
            <a:r>
              <a:rPr lang="en-US" sz="1200" dirty="0">
                <a:latin typeface="Courier New" pitchFamily="49" charset="0"/>
                <a:cs typeface="Courier New" pitchFamily="49" charset="0"/>
              </a:rPr>
              <a:t>			'1' when "0111",</a:t>
            </a:r>
          </a:p>
          <a:p>
            <a:pPr>
              <a:tabLst>
                <a:tab pos="231775" algn="l"/>
                <a:tab pos="457200" algn="l"/>
              </a:tabLst>
            </a:pPr>
            <a:r>
              <a:rPr lang="en-US" sz="1200" dirty="0">
                <a:latin typeface="Courier New" pitchFamily="49" charset="0"/>
                <a:cs typeface="Courier New" pitchFamily="49" charset="0"/>
              </a:rPr>
              <a:t>			'1' when "1011",</a:t>
            </a:r>
          </a:p>
          <a:p>
            <a:pPr>
              <a:tabLst>
                <a:tab pos="231775" algn="l"/>
                <a:tab pos="457200" algn="l"/>
              </a:tabLst>
            </a:pPr>
            <a:r>
              <a:rPr lang="en-US" sz="1200" dirty="0">
                <a:latin typeface="Courier New" pitchFamily="49" charset="0"/>
                <a:cs typeface="Courier New" pitchFamily="49" charset="0"/>
              </a:rPr>
              <a:t>			'1' when "1101",</a:t>
            </a:r>
          </a:p>
          <a:p>
            <a:pPr>
              <a:tabLst>
                <a:tab pos="231775" algn="l"/>
                <a:tab pos="457200" algn="l"/>
              </a:tabLst>
            </a:pPr>
            <a:r>
              <a:rPr lang="en-US" sz="1200" dirty="0">
                <a:latin typeface="Courier New" pitchFamily="49" charset="0"/>
                <a:cs typeface="Courier New" pitchFamily="49" charset="0"/>
              </a:rPr>
              <a:t>			'1' when "1110",</a:t>
            </a:r>
          </a:p>
          <a:p>
            <a:pPr>
              <a:tabLst>
                <a:tab pos="231775" algn="l"/>
                <a:tab pos="457200" algn="l"/>
              </a:tabLst>
            </a:pPr>
            <a:r>
              <a:rPr lang="en-US" sz="1200" dirty="0">
                <a:latin typeface="Courier New" pitchFamily="49" charset="0"/>
                <a:cs typeface="Courier New" pitchFamily="49" charset="0"/>
              </a:rPr>
              <a:t>			'1' when "1111",</a:t>
            </a:r>
          </a:p>
          <a:p>
            <a:pPr>
              <a:tabLst>
                <a:tab pos="231775" algn="l"/>
                <a:tab pos="457200" algn="l"/>
              </a:tabLst>
            </a:pPr>
            <a:r>
              <a:rPr lang="en-US" sz="1200" dirty="0">
                <a:latin typeface="Courier New" pitchFamily="49" charset="0"/>
                <a:cs typeface="Courier New" pitchFamily="49" charset="0"/>
              </a:rPr>
              <a:t>			'0' when others;</a:t>
            </a:r>
          </a:p>
          <a:p>
            <a:pPr>
              <a:tabLst>
                <a:tab pos="231775" algn="l"/>
                <a:tab pos="457200" algn="l"/>
              </a:tabLst>
            </a:pPr>
            <a:r>
              <a:rPr lang="en-US" sz="1200" dirty="0">
                <a:latin typeface="Courier New" pitchFamily="49" charset="0"/>
                <a:cs typeface="Courier New" pitchFamily="49" charset="0"/>
              </a:rPr>
              <a:t>end flotdonnees1</a:t>
            </a:r>
            <a:r>
              <a:rPr lang="en-US" sz="1200" dirty="0" smtClean="0">
                <a:latin typeface="Courier New" pitchFamily="49" charset="0"/>
                <a:cs typeface="Courier New" pitchFamily="49" charset="0"/>
              </a:rPr>
              <a:t>;</a:t>
            </a:r>
            <a:endParaRPr lang="en-US" sz="1200" dirty="0">
              <a:latin typeface="Courier New" pitchFamily="49" charset="0"/>
              <a:cs typeface="Courier New" pitchFamily="49" charset="0"/>
            </a:endParaRPr>
          </a:p>
        </p:txBody>
      </p:sp>
      <p:sp>
        <p:nvSpPr>
          <p:cNvPr id="5" name="Espace réservé du contenu 4"/>
          <p:cNvSpPr txBox="1">
            <a:spLocks/>
          </p:cNvSpPr>
          <p:nvPr/>
        </p:nvSpPr>
        <p:spPr>
          <a:xfrm>
            <a:off x="6197600" y="1600201"/>
            <a:ext cx="5791200" cy="4648199"/>
          </a:xfrm>
          <a:prstGeom prst="rect">
            <a:avLst/>
          </a:prstGeom>
        </p:spPr>
        <p:txBody>
          <a:bodyPr/>
          <a:lstStyle>
            <a:lvl1pPr marL="342900" indent="-3429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1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16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4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buFont typeface="+mj-lt"/>
              <a:buAutoNum type="arabicPeriod"/>
            </a:pPr>
            <a:r>
              <a:rPr lang="fr-CA" smtClean="0"/>
              <a:t>Identifier les entrées et sorties du circuit.</a:t>
            </a:r>
          </a:p>
          <a:p>
            <a:pPr marL="457200" indent="-457200">
              <a:buFont typeface="+mj-lt"/>
              <a:buAutoNum type="arabicPeriod"/>
            </a:pPr>
            <a:r>
              <a:rPr lang="fr-CA" smtClean="0"/>
              <a:t>Pour chaque sortie, trouver l’équation booléenne ou la table de vérité correspondante. Réduire l’équation si nécessaire.</a:t>
            </a:r>
          </a:p>
          <a:p>
            <a:pPr marL="457200" indent="-457200">
              <a:buFont typeface="+mj-lt"/>
              <a:buAutoNum type="arabicPeriod"/>
            </a:pPr>
            <a:r>
              <a:rPr lang="fr-CA" smtClean="0"/>
              <a:t>Si la cible est un FPGA, découper les équations de sortie selon la taille des tables de correspondance disponibles.</a:t>
            </a:r>
          </a:p>
          <a:p>
            <a:pPr marL="457200" indent="-457200">
              <a:buFont typeface="+mj-lt"/>
              <a:buAutoNum type="arabicPeriod"/>
            </a:pPr>
            <a:r>
              <a:rPr lang="fr-CA" smtClean="0"/>
              <a:t>Implémentation: choisir des ressources spécifiques sur la puce pour les ports et les fonctions logiques.</a:t>
            </a:r>
          </a:p>
          <a:p>
            <a:pPr marL="0" indent="0">
              <a:buFont typeface="Arial" charset="0"/>
              <a:buNone/>
            </a:pPr>
            <a:endParaRPr lang="fr-FR" dirty="0"/>
          </a:p>
        </p:txBody>
      </p:sp>
    </p:spTree>
    <p:extLst>
      <p:ext uri="{BB962C8B-B14F-4D97-AF65-F5344CB8AC3E}">
        <p14:creationId xmlns:p14="http://schemas.microsoft.com/office/powerpoint/2010/main" val="86728041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resentationCour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1Introduction</Template>
  <TotalTime>1222</TotalTime>
  <Words>1190</Words>
  <Application>Microsoft Macintosh PowerPoint</Application>
  <PresentationFormat>Personnalisé</PresentationFormat>
  <Paragraphs>380</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presentationCours</vt:lpstr>
      <vt:lpstr>Synthèse et implémentation d’un circuit combinatoire</vt:lpstr>
      <vt:lpstr>Sujets de ce thème</vt:lpstr>
      <vt:lpstr>La synthèse et l’implémentation d’un modèle VHDL</vt:lpstr>
      <vt:lpstr>Défis de la synthèse à partir d’un modèle VHDL</vt:lpstr>
      <vt:lpstr>Étapes de la synthèse d’un modèle combinatoire décrit en VHDL</vt:lpstr>
      <vt:lpstr>Rappel: ressources d’un FPGA</vt:lpstr>
      <vt:lpstr>Code synthétisable – exemple 1</vt:lpstr>
      <vt:lpstr>Code synthétisable – exemple 1 – porte ET à 4 entrées</vt:lpstr>
      <vt:lpstr>Code synthétisable – exemple 2</vt:lpstr>
      <vt:lpstr>Code synthétisable – exemple 2 – problème du vote</vt:lpstr>
      <vt:lpstr>Synthèse de boucles et de conditions</vt:lpstr>
      <vt:lpstr>Code synthétisable</vt:lpstr>
      <vt:lpstr>Code synthétisable et non-synthétisable</vt:lpstr>
      <vt:lpstr>Fils modélisés par les catégories signal et variable</vt:lpstr>
      <vt:lpstr>Synthétiser un banc d’essai?</vt:lpstr>
      <vt:lpstr>Vous devriez maintenant être capable de …</vt:lpstr>
    </vt:vector>
  </TitlesOfParts>
  <Company>POLYMTL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Pierre Langlois</dc:creator>
  <cp:lastModifiedBy>Pierre Langlois</cp:lastModifiedBy>
  <cp:revision>243</cp:revision>
  <dcterms:created xsi:type="dcterms:W3CDTF">2009-09-03T13:30:34Z</dcterms:created>
  <dcterms:modified xsi:type="dcterms:W3CDTF">2014-08-14T19:07:03Z</dcterms:modified>
</cp:coreProperties>
</file>