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2" r:id="rId3"/>
    <p:sldId id="307" r:id="rId4"/>
    <p:sldId id="305" r:id="rId5"/>
    <p:sldId id="308" r:id="rId6"/>
    <p:sldId id="327" r:id="rId7"/>
    <p:sldId id="312" r:id="rId8"/>
    <p:sldId id="328" r:id="rId9"/>
    <p:sldId id="332" r:id="rId10"/>
    <p:sldId id="321" r:id="rId11"/>
    <p:sldId id="333" r:id="rId12"/>
    <p:sldId id="324" r:id="rId13"/>
    <p:sldId id="326" r:id="rId14"/>
    <p:sldId id="325" r:id="rId15"/>
    <p:sldId id="330" r:id="rId16"/>
    <p:sldId id="331" r:id="rId17"/>
    <p:sldId id="303" r:id="rId18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72" d="100"/>
          <a:sy n="72" d="100"/>
        </p:scale>
        <p:origin x="-96" y="-384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526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2014-09-21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21/09/2014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0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0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Banc d’essai pour un circuit combinatoire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Banc d’essai complet avec observation et évaluation des réponses</a:t>
            </a:r>
          </a:p>
        </p:txBody>
      </p:sp>
      <p:sp>
        <p:nvSpPr>
          <p:cNvPr id="26627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L’observation et la comparaison automatisées des réponses du module à vérifier est une approche très puissante qui économise beaucoup de temps pour tous les circuits non triviaux.</a:t>
            </a:r>
          </a:p>
          <a:p>
            <a:pPr eaLnBrk="1" hangingPunct="1"/>
            <a:r>
              <a:rPr lang="fr-CA" dirty="0" smtClean="0"/>
              <a:t>Pour toute condition où le circuit ne produit pas les réponses attendues, le banc d’essai devrait générer un message d’avertissement indiquant</a:t>
            </a:r>
          </a:p>
          <a:p>
            <a:pPr lvl="1" eaLnBrk="1" hangingPunct="1"/>
            <a:r>
              <a:rPr lang="fr-CA" dirty="0" smtClean="0"/>
              <a:t>le moment où l’erreur s’est produite;</a:t>
            </a:r>
          </a:p>
          <a:p>
            <a:pPr lvl="1" eaLnBrk="1" hangingPunct="1"/>
            <a:r>
              <a:rPr lang="fr-CA" dirty="0" smtClean="0"/>
              <a:t>la valeur du vecteur de test appliqué;</a:t>
            </a:r>
          </a:p>
          <a:p>
            <a:pPr lvl="1" eaLnBrk="1" hangingPunct="1"/>
            <a:r>
              <a:rPr lang="fr-CA" dirty="0" smtClean="0"/>
              <a:t>la valeur des réponses observées; et,</a:t>
            </a:r>
          </a:p>
          <a:p>
            <a:pPr lvl="1" eaLnBrk="1" hangingPunct="1"/>
            <a:r>
              <a:rPr lang="fr-CA" dirty="0" smtClean="0"/>
              <a:t>la valeur des réponses attendues.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u="sng" dirty="0"/>
              <a:t>La réponse attendue </a:t>
            </a:r>
            <a:r>
              <a:rPr lang="fr-CA" u="sng" dirty="0" smtClean="0"/>
              <a:t>devrait être </a:t>
            </a:r>
            <a:r>
              <a:rPr lang="fr-CA" u="sng" dirty="0"/>
              <a:t>générée par </a:t>
            </a:r>
            <a:r>
              <a:rPr lang="fr-CA" u="sng" dirty="0" smtClean="0"/>
              <a:t>un algorithme différent de celui utilisé dans l’unité à vérifier.</a:t>
            </a:r>
            <a:endParaRPr lang="fr-CA" u="sng" dirty="0"/>
          </a:p>
          <a:p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B0509E-D39C-4EF1-9099-7CC2D0C52822}" type="slidenum">
              <a:rPr lang="fr-CA"/>
              <a:pPr>
                <a:defRPr/>
              </a:pPr>
              <a:t>10</a:t>
            </a:fld>
            <a:endParaRPr lang="fr-CA"/>
          </a:p>
        </p:txBody>
      </p:sp>
      <p:pic>
        <p:nvPicPr>
          <p:cNvPr id="8" name="Image 4" descr="bancdessai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2326" y="4038600"/>
            <a:ext cx="7046624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08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Banc d’essai complet avec observation et évaluation des réponses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22C106-82E0-451C-A96C-986CA51C5C37}" type="slidenum">
              <a:rPr lang="fr-CA"/>
              <a:pPr>
                <a:defRPr/>
              </a:pPr>
              <a:t>11</a:t>
            </a:fld>
            <a:endParaRPr lang="fr-CA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CA"/>
          </a:p>
        </p:txBody>
      </p:sp>
      <p:sp>
        <p:nvSpPr>
          <p:cNvPr id="2" name="ZoneTexte 1"/>
          <p:cNvSpPr txBox="1"/>
          <p:nvPr/>
        </p:nvSpPr>
        <p:spPr>
          <a:xfrm>
            <a:off x="660400" y="1348294"/>
            <a:ext cx="4978400" cy="3985706"/>
          </a:xfrm>
          <a:prstGeom prst="rect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entity add3bitsTB is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end add3bitsTB;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architecture 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arch5 of add3bitsTB is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signal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Cin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, X, Y :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std_logic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signal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, S :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std_logic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function somme3bits(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vec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: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(2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downto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0)) return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is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variable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lasomme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(1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downto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0);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begin		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case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vec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is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when "000" =&gt;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lasomme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:= "00";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when "001" | "010" | "100"  =&gt;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lasomme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:= "01";	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when "011" | "110" | "101"  =&gt;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lasomme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:= "10";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when "111" =&gt;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lasomme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:= "11";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when others =&gt;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lasomme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:= "XX";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end case;				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return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lasomme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end somme3bits;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553201" y="1348294"/>
            <a:ext cx="5435600" cy="3985706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begin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UUT : entity </a:t>
            </a:r>
            <a:r>
              <a:rPr lang="en-US" sz="110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add3bits(</a:t>
            </a:r>
            <a:r>
              <a:rPr lang="en-US" sz="1100" dirty="0" err="1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flotdonnees</a:t>
            </a:r>
            <a:r>
              <a:rPr lang="en-US" sz="110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port 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map (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Cin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, X, Y,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, S);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10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process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variable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stim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(2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downto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0);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begin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for k in 0 to 7 loop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(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Cin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, Y, X) &lt;=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to_unsigned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(k, 3);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wait for 10 ns;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assert somme3bits(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Cin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&amp; Y &amp; X) =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&amp; 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	report "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erreur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pour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l'entrée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	&amp;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integer'image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(k) severity warning;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end loop;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report "simulation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terminée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" severity failure;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end process;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end arch5</a:t>
            </a:r>
            <a:r>
              <a:rPr lang="en-US" sz="110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8" name="ZoneTexte 8"/>
          <p:cNvSpPr txBox="1">
            <a:spLocks noChangeArrowheads="1"/>
          </p:cNvSpPr>
          <p:nvPr/>
        </p:nvSpPr>
        <p:spPr bwMode="auto">
          <a:xfrm>
            <a:off x="8686800" y="5867400"/>
            <a:ext cx="3302000" cy="430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CA" sz="1400" dirty="0" err="1" smtClean="0">
                <a:latin typeface="Courier" pitchFamily="49" charset="0"/>
              </a:rPr>
              <a:t>integer’image</a:t>
            </a:r>
            <a:r>
              <a:rPr lang="fr-CA" sz="1400" dirty="0" smtClean="0">
                <a:latin typeface="Courier" pitchFamily="49" charset="0"/>
              </a:rPr>
              <a:t>(k)</a:t>
            </a:r>
            <a:r>
              <a:rPr lang="fr-CA" sz="1400" dirty="0" smtClean="0">
                <a:latin typeface="Calibri" pitchFamily="34" charset="0"/>
              </a:rPr>
              <a:t>retourne </a:t>
            </a:r>
            <a:r>
              <a:rPr lang="fr-CA" sz="1400" dirty="0">
                <a:latin typeface="Calibri" pitchFamily="34" charset="0"/>
              </a:rPr>
              <a:t>une chaîne de caractères représentant l’entier k</a:t>
            </a:r>
          </a:p>
        </p:txBody>
      </p:sp>
      <p:sp>
        <p:nvSpPr>
          <p:cNvPr id="11" name="ZoneTexte 8"/>
          <p:cNvSpPr txBox="1">
            <a:spLocks noChangeArrowheads="1"/>
          </p:cNvSpPr>
          <p:nvPr/>
        </p:nvSpPr>
        <p:spPr bwMode="auto">
          <a:xfrm>
            <a:off x="8077200" y="5499556"/>
            <a:ext cx="2895600" cy="21544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CA" sz="1400" dirty="0">
                <a:latin typeface="+mn-lt"/>
              </a:rPr>
              <a:t>L’opérateur &amp; signifie la concaténation.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235492"/>
              </p:ext>
            </p:extLst>
          </p:nvPr>
        </p:nvGraphicFramePr>
        <p:xfrm>
          <a:off x="1420632" y="5523103"/>
          <a:ext cx="3457935" cy="1319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1" name="Visio" r:id="rId3" imgW="2854459" imgH="1059775" progId="Visio.Drawing.11">
                  <p:embed/>
                </p:oleObj>
              </mc:Choice>
              <mc:Fallback>
                <p:oleObj name="Visio" r:id="rId3" imgW="2854459" imgH="105977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632" y="5523103"/>
                        <a:ext cx="3457935" cy="131925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529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Décortiquer l’énoncé </a:t>
            </a:r>
            <a:r>
              <a:rPr lang="fr-CA" dirty="0" err="1" smtClean="0">
                <a:latin typeface="Courier" pitchFamily="49" charset="0"/>
              </a:rPr>
              <a:t>assert</a:t>
            </a:r>
            <a:r>
              <a:rPr lang="fr-CA" dirty="0" smtClean="0">
                <a:latin typeface="Courier" pitchFamily="49" charset="0"/>
              </a:rPr>
              <a:t> – report</a:t>
            </a:r>
            <a:r>
              <a:rPr lang="fr-CA" dirty="0"/>
              <a:t> (1)</a:t>
            </a:r>
            <a:endParaRPr lang="fr-CA" dirty="0" smtClean="0">
              <a:latin typeface="Courier" pitchFamily="49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L’énoncé </a:t>
            </a:r>
            <a:r>
              <a:rPr lang="fr-CA" dirty="0" err="1" smtClean="0">
                <a:latin typeface="Courier New" panose="02070309020205020404" pitchFamily="49" charset="0"/>
              </a:rPr>
              <a:t>assert</a:t>
            </a:r>
            <a:r>
              <a:rPr lang="fr-CA" dirty="0" smtClean="0"/>
              <a:t> (en anglais: prétendre) est utilisé pour faire un test d’équivalence entre deux expressions.</a:t>
            </a:r>
            <a:br>
              <a:rPr lang="fr-CA" dirty="0" smtClean="0"/>
            </a:br>
            <a:r>
              <a:rPr lang="fr-CA" dirty="0" smtClean="0"/>
              <a:t>On pourrait le remplacer par un énoncé if.</a:t>
            </a:r>
          </a:p>
          <a:p>
            <a:r>
              <a:rPr lang="fr-CA" dirty="0" smtClean="0"/>
              <a:t>Si les deux expressions ne sont pas équivalentes, alors l’énoncé </a:t>
            </a:r>
            <a:r>
              <a:rPr lang="fr-CA" dirty="0" smtClean="0">
                <a:latin typeface="Courier New" panose="02070309020205020404" pitchFamily="49" charset="0"/>
              </a:rPr>
              <a:t>report</a:t>
            </a:r>
            <a:r>
              <a:rPr lang="fr-CA" dirty="0" smtClean="0"/>
              <a:t> est exécuté.</a:t>
            </a:r>
          </a:p>
          <a:p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2BC5A6-9126-470F-97AA-5AC9BB7A6DFB}" type="slidenum">
              <a:rPr lang="fr-CA" sz="1400">
                <a:solidFill>
                  <a:schemeClr val="tx1"/>
                </a:solidFill>
              </a:rPr>
              <a:pPr>
                <a:defRPr/>
              </a:pPr>
              <a:t>12</a:t>
            </a:fld>
            <a:endParaRPr lang="fr-CA" sz="1400">
              <a:solidFill>
                <a:schemeClr val="tx1"/>
              </a:solidFill>
            </a:endParaRP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0" y="3786186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4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assert </a:t>
            </a:r>
            <a:r>
              <a:rPr lang="en-US" sz="140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(somme3bits(</a:t>
            </a:r>
            <a:r>
              <a:rPr lang="en-US" sz="1400" dirty="0" err="1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Cin</a:t>
            </a:r>
            <a:r>
              <a:rPr lang="en-US" sz="140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4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&amp; Y &amp; X) = </a:t>
            </a:r>
            <a:r>
              <a:rPr lang="en-US" sz="14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&amp; </a:t>
            </a:r>
            <a:r>
              <a:rPr lang="en-US" sz="140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S) report </a:t>
            </a:r>
            <a:r>
              <a:rPr lang="en-US" sz="14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"</a:t>
            </a:r>
            <a:r>
              <a:rPr lang="en-US" sz="14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erreur</a:t>
            </a:r>
            <a:r>
              <a:rPr lang="en-US" sz="14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pour </a:t>
            </a:r>
            <a:r>
              <a:rPr lang="en-US" sz="1400" dirty="0" err="1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l'entrée</a:t>
            </a:r>
            <a:r>
              <a:rPr lang="en-US" sz="14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"</a:t>
            </a:r>
            <a:r>
              <a:rPr lang="en-US" sz="140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&amp; </a:t>
            </a:r>
            <a:r>
              <a:rPr lang="en-US" sz="14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integer'image</a:t>
            </a:r>
            <a:r>
              <a:rPr lang="en-US" sz="14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(k) </a:t>
            </a:r>
            <a:r>
              <a:rPr lang="en-US" sz="140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severity </a:t>
            </a:r>
            <a:r>
              <a:rPr lang="en-US" sz="14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warning;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Accolade fermante 11"/>
          <p:cNvSpPr/>
          <p:nvPr/>
        </p:nvSpPr>
        <p:spPr>
          <a:xfrm rot="5400000">
            <a:off x="2590800" y="2438401"/>
            <a:ext cx="304800" cy="3657600"/>
          </a:xfrm>
          <a:prstGeom prst="rightBrace">
            <a:avLst>
              <a:gd name="adj1" fmla="val 8333"/>
              <a:gd name="adj2" fmla="val 52083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 sz="1400"/>
          </a:p>
        </p:txBody>
      </p:sp>
      <p:sp>
        <p:nvSpPr>
          <p:cNvPr id="29706" name="ZoneTexte 12"/>
          <p:cNvSpPr txBox="1">
            <a:spLocks noChangeArrowheads="1"/>
          </p:cNvSpPr>
          <p:nvPr/>
        </p:nvSpPr>
        <p:spPr bwMode="auto">
          <a:xfrm>
            <a:off x="228600" y="4495800"/>
            <a:ext cx="4572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spAutoFit/>
          </a:bodyPr>
          <a:lstStyle/>
          <a:p>
            <a:pPr algn="ctr"/>
            <a:r>
              <a:rPr lang="fr-CA" sz="1400" dirty="0" smtClean="0">
                <a:latin typeface="Calibri" pitchFamily="34" charset="0"/>
              </a:rPr>
              <a:t>Égalité?</a:t>
            </a:r>
            <a:endParaRPr lang="fr-CA" sz="1400" dirty="0">
              <a:latin typeface="Calibri" pitchFamily="34" charset="0"/>
            </a:endParaRPr>
          </a:p>
        </p:txBody>
      </p:sp>
      <p:sp>
        <p:nvSpPr>
          <p:cNvPr id="17" name="ZoneTexte 12"/>
          <p:cNvSpPr txBox="1">
            <a:spLocks noChangeArrowheads="1"/>
          </p:cNvSpPr>
          <p:nvPr/>
        </p:nvSpPr>
        <p:spPr bwMode="auto">
          <a:xfrm>
            <a:off x="5638800" y="4495800"/>
            <a:ext cx="4267199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t">
            <a:spAutoFit/>
          </a:bodyPr>
          <a:lstStyle/>
          <a:p>
            <a:r>
              <a:rPr lang="fr-CA" sz="1400" dirty="0" smtClean="0">
                <a:latin typeface="Calibri" pitchFamily="34" charset="0"/>
              </a:rPr>
              <a:t>Si non, alors le message est affiché à la console.</a:t>
            </a:r>
            <a:endParaRPr lang="fr-CA" sz="1400" dirty="0">
              <a:latin typeface="Calibri" pitchFamily="34" charset="0"/>
            </a:endParaRPr>
          </a:p>
          <a:p>
            <a:endParaRPr lang="fr-CA" sz="1400" dirty="0" smtClean="0">
              <a:latin typeface="Calibri" pitchFamily="34" charset="0"/>
            </a:endParaRPr>
          </a:p>
          <a:p>
            <a:r>
              <a:rPr lang="fr-CA" sz="1400" dirty="0" smtClean="0">
                <a:latin typeface="Calibri" pitchFamily="34" charset="0"/>
              </a:rPr>
              <a:t>On associe un niveau de sévérité au message.</a:t>
            </a:r>
            <a:br>
              <a:rPr lang="fr-CA" sz="1400" dirty="0" smtClean="0">
                <a:latin typeface="Calibri" pitchFamily="34" charset="0"/>
              </a:rPr>
            </a:br>
            <a:r>
              <a:rPr lang="fr-CA" sz="1400" dirty="0" smtClean="0">
                <a:latin typeface="Calibri" pitchFamily="34" charset="0"/>
              </a:rPr>
              <a:t>Il y en a quatre: </a:t>
            </a:r>
            <a:r>
              <a:rPr lang="fr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Note</a:t>
            </a:r>
            <a:r>
              <a:rPr lang="fr-CA" sz="1400" dirty="0" smtClean="0">
                <a:latin typeface="Calibri" pitchFamily="34" charset="0"/>
              </a:rPr>
              <a:t>, </a:t>
            </a:r>
            <a:r>
              <a:rPr lang="fr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Warning</a:t>
            </a:r>
            <a:r>
              <a:rPr lang="fr-CA" sz="1400" dirty="0" smtClean="0">
                <a:latin typeface="Calibri" pitchFamily="34" charset="0"/>
              </a:rPr>
              <a:t>, </a:t>
            </a:r>
            <a:r>
              <a:rPr lang="fr-CA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fr-CA" sz="1400" dirty="0" smtClean="0">
                <a:latin typeface="Calibri" pitchFamily="34" charset="0"/>
              </a:rPr>
              <a:t> et </a:t>
            </a:r>
            <a:r>
              <a:rPr lang="fr-CA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Failure</a:t>
            </a:r>
            <a:r>
              <a:rPr lang="fr-CA" sz="1400" dirty="0" smtClean="0">
                <a:latin typeface="Calibri" pitchFamily="34" charset="0"/>
              </a:rPr>
              <a:t>.</a:t>
            </a:r>
            <a:br>
              <a:rPr lang="fr-CA" sz="1400" dirty="0" smtClean="0">
                <a:latin typeface="Calibri" pitchFamily="34" charset="0"/>
              </a:rPr>
            </a:br>
            <a:r>
              <a:rPr lang="fr-CA" sz="1400" dirty="0" smtClean="0">
                <a:latin typeface="Calibri" pitchFamily="34" charset="0"/>
              </a:rPr>
              <a:t>La couleur du message affiché peut varier en fonction du niveau de sévérité, et la simulation peut être interrompue.</a:t>
            </a:r>
            <a:endParaRPr lang="fr-CA" sz="1400" dirty="0">
              <a:latin typeface="Calibri" pitchFamily="34" charset="0"/>
            </a:endParaRPr>
          </a:p>
        </p:txBody>
      </p:sp>
      <p:sp>
        <p:nvSpPr>
          <p:cNvPr id="18" name="Accolade fermante 17"/>
          <p:cNvSpPr/>
          <p:nvPr/>
        </p:nvSpPr>
        <p:spPr>
          <a:xfrm rot="5400000">
            <a:off x="7581902" y="2095502"/>
            <a:ext cx="304796" cy="4343400"/>
          </a:xfrm>
          <a:prstGeom prst="rightBrace">
            <a:avLst>
              <a:gd name="adj1" fmla="val 12880"/>
              <a:gd name="adj2" fmla="val 49006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 sz="1400"/>
          </a:p>
        </p:txBody>
      </p:sp>
      <p:sp>
        <p:nvSpPr>
          <p:cNvPr id="21" name="Accolade fermante 20"/>
          <p:cNvSpPr/>
          <p:nvPr/>
        </p:nvSpPr>
        <p:spPr>
          <a:xfrm rot="5400000">
            <a:off x="10820399" y="3429001"/>
            <a:ext cx="304800" cy="1676400"/>
          </a:xfrm>
          <a:prstGeom prst="rightBrace">
            <a:avLst>
              <a:gd name="adj1" fmla="val 8333"/>
              <a:gd name="adj2" fmla="val 47788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 sz="1400"/>
          </a:p>
        </p:txBody>
      </p:sp>
      <p:sp>
        <p:nvSpPr>
          <p:cNvPr id="29" name="Flèche à angle droit 28"/>
          <p:cNvSpPr/>
          <p:nvPr/>
        </p:nvSpPr>
        <p:spPr>
          <a:xfrm>
            <a:off x="10007599" y="4724400"/>
            <a:ext cx="1193801" cy="685800"/>
          </a:xfrm>
          <a:prstGeom prst="bentUpArrow">
            <a:avLst>
              <a:gd name="adj1" fmla="val 25000"/>
              <a:gd name="adj2" fmla="val 25590"/>
              <a:gd name="adj3" fmla="val 25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33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Décortiquer l’énoncé </a:t>
            </a:r>
            <a:r>
              <a:rPr lang="fr-CA" dirty="0" err="1">
                <a:latin typeface="Courier" pitchFamily="49" charset="0"/>
              </a:rPr>
              <a:t>assert</a:t>
            </a:r>
            <a:r>
              <a:rPr lang="fr-CA" dirty="0">
                <a:latin typeface="Courier" pitchFamily="49" charset="0"/>
              </a:rPr>
              <a:t> – report</a:t>
            </a:r>
            <a:r>
              <a:rPr lang="fr-CA" dirty="0"/>
              <a:t> </a:t>
            </a:r>
            <a:r>
              <a:rPr lang="fr-CA" dirty="0" smtClean="0"/>
              <a:t>(2)</a:t>
            </a:r>
            <a:endParaRPr lang="fr-CA" dirty="0" smtClean="0">
              <a:latin typeface="Courier" pitchFamily="49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>
                <a:latin typeface="Calibri" pitchFamily="34" charset="0"/>
              </a:rPr>
              <a:t>Un énoncé </a:t>
            </a:r>
            <a:r>
              <a:rPr lang="fr-CA" dirty="0">
                <a:latin typeface="Calibri" pitchFamily="34" charset="0"/>
              </a:rPr>
              <a:t>est nécessaire pour que la simulation se termine</a:t>
            </a:r>
            <a:r>
              <a:rPr lang="fr-CA" dirty="0" smtClean="0">
                <a:latin typeface="Calibri" pitchFamily="34" charset="0"/>
              </a:rPr>
              <a:t>.</a:t>
            </a:r>
            <a:endParaRPr lang="fr-CA" dirty="0">
              <a:latin typeface="Calibri" pitchFamily="34" charset="0"/>
            </a:endParaRPr>
          </a:p>
          <a:p>
            <a:r>
              <a:rPr lang="fr-CA" dirty="0">
                <a:latin typeface="Calibri" pitchFamily="34" charset="0"/>
              </a:rPr>
              <a:t>En VHDL, les processus </a:t>
            </a:r>
            <a:r>
              <a:rPr lang="fr-CA" dirty="0" smtClean="0">
                <a:latin typeface="Calibri" pitchFamily="34" charset="0"/>
              </a:rPr>
              <a:t>relancés automatiquement après chaque exécution. Si </a:t>
            </a:r>
            <a:r>
              <a:rPr lang="fr-CA" dirty="0">
                <a:latin typeface="Calibri" pitchFamily="34" charset="0"/>
              </a:rPr>
              <a:t>cet énoncé n’est pas présent, après la dernière itération de la boucle l’exécution du processus est automatiquement relancée</a:t>
            </a:r>
            <a:r>
              <a:rPr lang="fr-CA" dirty="0" smtClean="0">
                <a:latin typeface="Calibri" pitchFamily="34" charset="0"/>
              </a:rPr>
              <a:t>.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 smtClean="0">
                <a:latin typeface="Calibri" pitchFamily="34" charset="0"/>
              </a:rPr>
              <a:t>C’est </a:t>
            </a:r>
            <a:r>
              <a:rPr lang="fr-CA" dirty="0">
                <a:latin typeface="Calibri" pitchFamily="34" charset="0"/>
              </a:rPr>
              <a:t>le niveau de </a:t>
            </a:r>
            <a:r>
              <a:rPr lang="fr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severity</a:t>
            </a:r>
            <a:r>
              <a:rPr lang="fr-CA" dirty="0">
                <a:latin typeface="Calibri" pitchFamily="34" charset="0"/>
              </a:rPr>
              <a:t> </a:t>
            </a:r>
            <a:r>
              <a:rPr lang="fr-CA" dirty="0" smtClean="0">
                <a:latin typeface="Calibri" pitchFamily="34" charset="0"/>
              </a:rPr>
              <a:t>et la configuration du simulateur qui déterminent </a:t>
            </a:r>
            <a:r>
              <a:rPr lang="fr-CA" dirty="0">
                <a:latin typeface="Calibri" pitchFamily="34" charset="0"/>
              </a:rPr>
              <a:t>si la simulation se termine ou non.</a:t>
            </a:r>
          </a:p>
          <a:p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2BC5A6-9126-470F-97AA-5AC9BB7A6DFB}" type="slidenum">
              <a:rPr lang="fr-CA"/>
              <a:pPr>
                <a:defRPr/>
              </a:pPr>
              <a:t>13</a:t>
            </a:fld>
            <a:endParaRPr lang="fr-CA"/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1752600" y="4113074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dirty="0" smtClean="0">
                <a:latin typeface="Courier New"/>
                <a:ea typeface="Times New Roman"/>
                <a:cs typeface="Times New Roman"/>
              </a:rPr>
              <a:t>report "simulation </a:t>
            </a:r>
            <a:r>
              <a:rPr lang="en-US" dirty="0" err="1" smtClean="0">
                <a:latin typeface="Courier New"/>
                <a:ea typeface="Times New Roman"/>
                <a:cs typeface="Times New Roman"/>
              </a:rPr>
              <a:t>terminée</a:t>
            </a:r>
            <a:r>
              <a:rPr lang="en-US" dirty="0" smtClean="0">
                <a:latin typeface="Courier New"/>
                <a:ea typeface="Times New Roman"/>
                <a:cs typeface="Times New Roman"/>
              </a:rPr>
              <a:t>" severity failure;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endParaRPr lang="en-US" dirty="0" smtClean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dirty="0" err="1">
                <a:latin typeface="+mn-lt"/>
              </a:rPr>
              <a:t>est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équivalent</a:t>
            </a:r>
            <a:r>
              <a:rPr lang="en-US" dirty="0">
                <a:latin typeface="+mn-lt"/>
              </a:rPr>
              <a:t> 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endParaRPr lang="en-US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dirty="0" smtClean="0">
                <a:latin typeface="Courier New"/>
                <a:ea typeface="Times New Roman"/>
                <a:cs typeface="Times New Roman"/>
              </a:rPr>
              <a:t>assert false report "simulation </a:t>
            </a:r>
            <a:r>
              <a:rPr lang="en-US" dirty="0" err="1" smtClean="0">
                <a:latin typeface="Courier New"/>
                <a:ea typeface="Times New Roman"/>
                <a:cs typeface="Times New Roman"/>
              </a:rPr>
              <a:t>terminée</a:t>
            </a:r>
            <a:r>
              <a:rPr lang="en-US" dirty="0" smtClean="0">
                <a:latin typeface="Courier New"/>
                <a:ea typeface="Times New Roman"/>
                <a:cs typeface="Times New Roman"/>
              </a:rPr>
              <a:t>" severity failure;</a:t>
            </a:r>
            <a:endParaRPr lang="fr-CA" dirty="0" smtClean="0">
              <a:latin typeface="Courier New"/>
              <a:ea typeface="Times New Roman"/>
              <a:cs typeface="Times New Roman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endParaRPr lang="fr-CA" dirty="0" smtClean="0">
              <a:latin typeface="Courier New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483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7903" y="1752600"/>
            <a:ext cx="596169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Quatre niveaux de </a:t>
            </a:r>
            <a:r>
              <a:rPr lang="fr-CA" dirty="0" err="1" smtClean="0">
                <a:latin typeface="Courier" pitchFamily="49" charset="0"/>
              </a:rPr>
              <a:t>severity</a:t>
            </a:r>
            <a:r>
              <a:rPr lang="fr-CA" dirty="0" smtClean="0"/>
              <a:t> pour une assertion</a:t>
            </a:r>
            <a:endParaRPr lang="fr-CA" dirty="0" smtClean="0">
              <a:latin typeface="Courier" pitchFamily="49" charset="0"/>
            </a:endParaRPr>
          </a:p>
        </p:txBody>
      </p:sp>
      <p:sp>
        <p:nvSpPr>
          <p:cNvPr id="30723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Définis dans le package </a:t>
            </a:r>
            <a:r>
              <a:rPr lang="fr-CA" dirty="0" smtClean="0">
                <a:latin typeface="Courier" pitchFamily="49" charset="0"/>
              </a:rPr>
              <a:t>standard</a:t>
            </a:r>
            <a:r>
              <a:rPr lang="fr-CA" dirty="0" smtClean="0"/>
              <a:t>, disponible dans le manuel de référence du langage VHDL, norme 1076-2002 (section 14.2)</a:t>
            </a:r>
            <a:br>
              <a:rPr lang="fr-CA" dirty="0" smtClean="0"/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type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SEVERITY_LEVEL is (NOTE, WARNING, ERROR, FAILURE);</a:t>
            </a:r>
          </a:p>
          <a:p>
            <a:pPr eaLnBrk="1" hangingPunct="1"/>
            <a:r>
              <a:rPr lang="fr-CA" dirty="0" smtClean="0"/>
              <a:t>On peut spécifier au simulateur à quel niveau terminer la simulation</a:t>
            </a:r>
            <a:r>
              <a:rPr lang="en-US" dirty="0" smtClean="0"/>
              <a:t>.</a:t>
            </a:r>
          </a:p>
          <a:p>
            <a:pPr eaLnBrk="1" hangingPunct="1"/>
            <a:endParaRPr lang="fr-CA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F02C6C-3CF0-49F1-A08C-BBDFE80886FA}" type="slidenum">
              <a:rPr lang="fr-CA"/>
              <a:pPr>
                <a:defRPr/>
              </a:pPr>
              <a:t>14</a:t>
            </a:fld>
            <a:endParaRPr lang="fr-CA"/>
          </a:p>
        </p:txBody>
      </p:sp>
      <p:sp>
        <p:nvSpPr>
          <p:cNvPr id="4" name="Rectangle 3"/>
          <p:cNvSpPr/>
          <p:nvPr/>
        </p:nvSpPr>
        <p:spPr>
          <a:xfrm>
            <a:off x="8001000" y="3581400"/>
            <a:ext cx="1143000" cy="16002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085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 2: module qui identifie les nombres premiers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 module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detecteurPremier</a:t>
            </a:r>
            <a:r>
              <a:rPr lang="fr-CA" dirty="0" smtClean="0"/>
              <a:t> accepte en entrée un vecteur de </a:t>
            </a:r>
            <a:r>
              <a:rPr lang="fr-CA" dirty="0" smtClean="0"/>
              <a:t>6 </a:t>
            </a:r>
            <a:r>
              <a:rPr lang="fr-CA" dirty="0" smtClean="0"/>
              <a:t>bits I représentant un nombre entier non signé.</a:t>
            </a:r>
          </a:p>
          <a:p>
            <a:r>
              <a:rPr lang="fr-CA" dirty="0" smtClean="0"/>
              <a:t>Sa sortie F indique si le nombre est premier ou non.</a:t>
            </a:r>
          </a:p>
          <a:p>
            <a:r>
              <a:rPr lang="fr-CA" dirty="0" smtClean="0"/>
              <a:t>La définition comporte une erreur: le nombre 63 n’est pas premier.</a:t>
            </a:r>
          </a:p>
          <a:p>
            <a:r>
              <a:rPr lang="fr-CA" dirty="0" smtClean="0"/>
              <a:t>On souhaite composer un banc d’essai pour stimuler le module de façon exhaustive et vérifier sa sortie automatiquement.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22C106-82E0-451C-A96C-986CA51C5C37}" type="slidenum">
              <a:rPr lang="fr-CA"/>
              <a:pPr>
                <a:defRPr/>
              </a:pPr>
              <a:t>15</a:t>
            </a:fld>
            <a:endParaRPr lang="fr-CA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CA"/>
          </a:p>
        </p:txBody>
      </p:sp>
      <p:sp>
        <p:nvSpPr>
          <p:cNvPr id="2" name="ZoneTexte 1"/>
          <p:cNvSpPr txBox="1"/>
          <p:nvPr/>
        </p:nvSpPr>
        <p:spPr>
          <a:xfrm>
            <a:off x="6705600" y="1828800"/>
            <a:ext cx="4635206" cy="3477875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library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ieee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use ieee.std_logic_1164.ALL;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use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ieee.numeric_std.all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;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entity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detecteurPremier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port (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I : in unsigned(5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downto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0);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F : out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std_logic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);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end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detecteurPremier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architecture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flotdonnees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of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detecteurPremier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with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to_integer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(I) select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F &lt;= 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'1' when 2 | 3 | 5 | 7 | 11 | 13 | 17 |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	19 | 23 | 29 | 31 | 37 | 41 | 43 |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	47 | 53 | 59 | 61 | 63, --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erreur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!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'0' when others;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end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flotdonnees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321800" y="4713952"/>
            <a:ext cx="381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642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 2: module qui identifie les nombres </a:t>
            </a:r>
            <a:r>
              <a:rPr lang="fr-CA" dirty="0" smtClean="0"/>
              <a:t>premiers – banc d’essai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22C106-82E0-451C-A96C-986CA51C5C37}" type="slidenum">
              <a:rPr lang="fr-CA"/>
              <a:pPr>
                <a:defRPr/>
              </a:pPr>
              <a:t>16</a:t>
            </a:fld>
            <a:endParaRPr lang="fr-CA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CA"/>
          </a:p>
        </p:txBody>
      </p:sp>
      <p:sp>
        <p:nvSpPr>
          <p:cNvPr id="2" name="ZoneTexte 1"/>
          <p:cNvSpPr txBox="1"/>
          <p:nvPr/>
        </p:nvSpPr>
        <p:spPr>
          <a:xfrm>
            <a:off x="660400" y="1229648"/>
            <a:ext cx="4978400" cy="5509200"/>
          </a:xfrm>
          <a:prstGeom prst="rect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library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ieee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use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ieee.numeric_std.all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use ieee.std_logic_1164.all;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use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ieee.math_real.all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entity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detecteurPremierTB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is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end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detecteurPremierTB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architecture arch1 of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detecteurPremierTB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is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signal I : unsigned(5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downto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0</a:t>
            </a:r>
            <a:r>
              <a:rPr lang="en-US" sz="110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signal 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F :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std_logic</a:t>
            </a:r>
            <a:r>
              <a:rPr lang="en-US" sz="110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function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estPremier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(n: integer) return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boolean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is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variable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reponse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boolean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:= false;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begin		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if (n &lt;= 1) </a:t>
            </a:r>
            <a:r>
              <a:rPr lang="fr-CA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then</a:t>
            </a:r>
            <a:endParaRPr lang="fr-CA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</a:t>
            </a:r>
            <a:r>
              <a:rPr lang="fr-CA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reponse</a:t>
            </a:r>
            <a:r>
              <a:rPr lang="fr-CA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:= false; -- 0 et 1 ne sont pas premiers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elsif</a:t>
            </a:r>
            <a:r>
              <a:rPr lang="fr-CA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(n &lt;= 3) </a:t>
            </a:r>
            <a:r>
              <a:rPr lang="fr-CA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then</a:t>
            </a:r>
            <a:endParaRPr lang="fr-CA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</a:t>
            </a:r>
            <a:r>
              <a:rPr lang="fr-CA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reponse</a:t>
            </a:r>
            <a:r>
              <a:rPr lang="fr-CA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:= </a:t>
            </a:r>
            <a:r>
              <a:rPr lang="fr-CA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true</a:t>
            </a:r>
            <a:r>
              <a:rPr lang="fr-CA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 -- 2 et 3 sont premiers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else</a:t>
            </a:r>
            <a:r>
              <a:rPr lang="fr-CA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reponse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:= true;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for k in 2 to integer(ceil(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sqrt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(real(n)))) loop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if (n mod k = 0)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	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reponse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:= false;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	exit;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end loop;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return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reponse</a:t>
            </a:r>
            <a:r>
              <a:rPr lang="en-US" sz="110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end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estPremier</a:t>
            </a:r>
            <a:r>
              <a:rPr lang="en-US" sz="110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553201" y="1255216"/>
            <a:ext cx="5435600" cy="4154984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begin</a:t>
            </a:r>
            <a:endParaRPr lang="en-US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UUT : entity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detecteurPremier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(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flotdonnees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) port map (I, F);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process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constant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kmax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: integer := 63;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begin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for k in 0 to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kmax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loop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I &lt;=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to_unsigned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(k,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I'length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		wait 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for 10 ns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assert (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estPremier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(k) = (F = '1'))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	report "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erreur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pour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l'entrée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"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	&amp;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integer'image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(k) severity warning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end loop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report "simulation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terminée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" severity failure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end process;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end 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arch1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8" name="ZoneTexte 8"/>
          <p:cNvSpPr txBox="1">
            <a:spLocks noChangeArrowheads="1"/>
          </p:cNvSpPr>
          <p:nvPr/>
        </p:nvSpPr>
        <p:spPr bwMode="auto">
          <a:xfrm>
            <a:off x="8686800" y="5867400"/>
            <a:ext cx="3302000" cy="430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CA" sz="1400" dirty="0" err="1" smtClean="0">
                <a:latin typeface="Courier" pitchFamily="49" charset="0"/>
              </a:rPr>
              <a:t>integer’image</a:t>
            </a:r>
            <a:r>
              <a:rPr lang="fr-CA" sz="1400" dirty="0" smtClean="0">
                <a:latin typeface="Courier" pitchFamily="49" charset="0"/>
              </a:rPr>
              <a:t>(k)</a:t>
            </a:r>
            <a:r>
              <a:rPr lang="fr-CA" sz="1400" dirty="0" smtClean="0">
                <a:latin typeface="Calibri" pitchFamily="34" charset="0"/>
              </a:rPr>
              <a:t>retourne </a:t>
            </a:r>
            <a:r>
              <a:rPr lang="fr-CA" sz="1400" dirty="0">
                <a:latin typeface="Calibri" pitchFamily="34" charset="0"/>
              </a:rPr>
              <a:t>une chaîne de caractères représentant l’entier k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2971800" y="5683478"/>
            <a:ext cx="2438400" cy="6463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CA" sz="1400" dirty="0" smtClean="0">
                <a:latin typeface="+mn-lt"/>
              </a:rPr>
              <a:t>Modèle non synthétisable de la fonction à vérifier.</a:t>
            </a:r>
          </a:p>
          <a:p>
            <a:r>
              <a:rPr lang="fr-CA" sz="1400" dirty="0" smtClean="0">
                <a:latin typeface="+mn-lt"/>
              </a:rPr>
              <a:t>Ce modèle est-il correct?</a:t>
            </a:r>
            <a:endParaRPr lang="fr-CA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31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/>
              <a:t>Décrire la structure d'un banc d'essai à l'aide d'un diagramme. (B2)</a:t>
            </a:r>
          </a:p>
          <a:p>
            <a:r>
              <a:rPr lang="fr-CA" sz="1800" dirty="0"/>
              <a:t>Utiliser un énoncé d’assignation concurrente comportant une clause </a:t>
            </a:r>
            <a:r>
              <a:rPr lang="fr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after</a:t>
            </a:r>
            <a:r>
              <a:rPr lang="fr-CA" sz="1800" dirty="0"/>
              <a:t>. Utiliser l’énoncé </a:t>
            </a:r>
            <a:r>
              <a:rPr lang="fr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fr-CA" sz="1800" dirty="0"/>
              <a:t>. (B3)</a:t>
            </a:r>
          </a:p>
          <a:p>
            <a:r>
              <a:rPr lang="fr-CA" sz="1800" dirty="0"/>
              <a:t>Utiliser les énoncés </a:t>
            </a:r>
            <a:r>
              <a:rPr lang="fr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fr-CA" sz="1800" dirty="0"/>
              <a:t>, </a:t>
            </a:r>
            <a:r>
              <a:rPr lang="fr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report</a:t>
            </a:r>
            <a:r>
              <a:rPr lang="fr-CA" sz="1800" dirty="0"/>
              <a:t> et </a:t>
            </a:r>
            <a:r>
              <a:rPr lang="fr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severity</a:t>
            </a:r>
            <a:r>
              <a:rPr lang="fr-CA" sz="1800" dirty="0"/>
              <a:t> dans un banc d’essai. (B3)</a:t>
            </a:r>
          </a:p>
          <a:p>
            <a:r>
              <a:rPr lang="fr-CA" sz="1800" dirty="0"/>
              <a:t>Donner le  code VHDL du banc d'essai d’un circuit combinatoire. (B3)</a:t>
            </a:r>
          </a:p>
          <a:p>
            <a:r>
              <a:rPr lang="fr-CA" sz="1800" dirty="0" smtClean="0"/>
              <a:t>Donner </a:t>
            </a:r>
            <a:r>
              <a:rPr lang="fr-CA" sz="1800" dirty="0"/>
              <a:t>le chronogramme correspondant à la simulation d'un module combinatoire par un banc d'essai. (B3</a:t>
            </a:r>
            <a:r>
              <a:rPr lang="fr-CA" sz="1800" dirty="0" smtClean="0"/>
              <a:t>)</a:t>
            </a:r>
            <a:endParaRPr lang="fr-FR" sz="1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17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64300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-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Sujets 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Structure d'un banc d'essai</a:t>
            </a:r>
            <a:endParaRPr lang="fr-CA" dirty="0"/>
          </a:p>
          <a:p>
            <a:r>
              <a:rPr lang="fr-CA" dirty="0" smtClean="0"/>
              <a:t>Assignation </a:t>
            </a:r>
            <a:r>
              <a:rPr lang="fr-CA" dirty="0"/>
              <a:t>concurrente </a:t>
            </a:r>
            <a:r>
              <a:rPr lang="fr-CA" dirty="0" smtClean="0"/>
              <a:t>avec clause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after</a:t>
            </a:r>
            <a:endParaRPr lang="fr-CA" dirty="0" smtClean="0"/>
          </a:p>
          <a:p>
            <a:r>
              <a:rPr lang="fr-CA" dirty="0" smtClean="0"/>
              <a:t>Énoncé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endParaRPr lang="fr-CA" dirty="0"/>
          </a:p>
          <a:p>
            <a:r>
              <a:rPr lang="fr-CA" dirty="0" smtClean="0"/>
              <a:t>Énoncés </a:t>
            </a:r>
            <a:r>
              <a:rPr lang="fr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fr-CA" dirty="0"/>
              <a:t>, </a:t>
            </a:r>
            <a:r>
              <a:rPr lang="fr-CA" dirty="0">
                <a:latin typeface="Courier New" panose="02070309020205020404" pitchFamily="49" charset="0"/>
                <a:cs typeface="Courier New" panose="02070309020205020404" pitchFamily="49" charset="0"/>
              </a:rPr>
              <a:t>report</a:t>
            </a:r>
            <a:r>
              <a:rPr lang="fr-CA" dirty="0"/>
              <a:t> et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severity</a:t>
            </a:r>
            <a:endParaRPr lang="fr-CA" dirty="0"/>
          </a:p>
          <a:p>
            <a:r>
              <a:rPr lang="fr-CA" dirty="0"/>
              <a:t>Banc d’essai qui stimule un circuit</a:t>
            </a:r>
          </a:p>
          <a:p>
            <a:r>
              <a:rPr lang="fr-CA" dirty="0"/>
              <a:t>Banc d’essai qui stimule et vérifie un </a:t>
            </a:r>
            <a:r>
              <a:rPr lang="fr-CA" dirty="0" smtClean="0"/>
              <a:t>circuit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10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4" descr="flot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4068" y="2236787"/>
            <a:ext cx="5914732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La vérification d’un circuit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La vérification a pour but de confirmer qu’un circuit rencontre bien ses spécifications.</a:t>
            </a:r>
          </a:p>
          <a:p>
            <a:pPr eaLnBrk="1" hangingPunct="1"/>
            <a:r>
              <a:rPr lang="fr-CA" dirty="0" smtClean="0"/>
              <a:t>La vérification complète d’un circuit est normalement </a:t>
            </a:r>
            <a:r>
              <a:rPr lang="fr-CA" u="sng" dirty="0" smtClean="0"/>
              <a:t>un problème très difficile</a:t>
            </a:r>
            <a:r>
              <a:rPr lang="fr-CA" dirty="0" smtClean="0"/>
              <a:t>.</a:t>
            </a:r>
          </a:p>
          <a:p>
            <a:pPr eaLnBrk="1" hangingPunct="1"/>
            <a:r>
              <a:rPr lang="fr-CA" dirty="0" smtClean="0"/>
              <a:t>Dans l’industrie de la conception numérique, on considère en général que le processus de vérification nécessite </a:t>
            </a:r>
            <a:r>
              <a:rPr lang="fr-CA" u="sng" dirty="0" smtClean="0"/>
              <a:t>autant d’efforts</a:t>
            </a:r>
            <a:r>
              <a:rPr lang="fr-CA" dirty="0" smtClean="0"/>
              <a:t> que le processus de conception lui-même.</a:t>
            </a:r>
          </a:p>
          <a:p>
            <a:pPr eaLnBrk="1" hangingPunct="1"/>
            <a:r>
              <a:rPr lang="fr-CA" dirty="0" smtClean="0"/>
              <a:t>La vérification d’un circuit est un art qui repose sur la maîtrise de trois principes:</a:t>
            </a:r>
          </a:p>
          <a:p>
            <a:pPr lvl="1" eaLnBrk="1" hangingPunct="1"/>
            <a:r>
              <a:rPr lang="fr-CA" dirty="0" smtClean="0"/>
              <a:t>la compréhension de la spécification;</a:t>
            </a:r>
          </a:p>
          <a:p>
            <a:pPr lvl="1" eaLnBrk="1" hangingPunct="1"/>
            <a:r>
              <a:rPr lang="fr-CA" dirty="0" smtClean="0"/>
              <a:t>le contrôle des entrées et de signaux internes du circuit à vérifier; et,</a:t>
            </a:r>
          </a:p>
          <a:p>
            <a:pPr lvl="1" eaLnBrk="1" hangingPunct="1"/>
            <a:r>
              <a:rPr lang="fr-CA" dirty="0" smtClean="0"/>
              <a:t>l’observation des sorties, des signaux internes et de l’état du circuit à vérifier.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91DC27-B3C2-49DE-BF1E-1DD7BC0F49A5}" type="slidenum">
              <a:rPr lang="fr-CA"/>
              <a:pPr>
                <a:defRPr/>
              </a:pPr>
              <a:t>3</a:t>
            </a:fld>
            <a:endParaRPr lang="fr-CA"/>
          </a:p>
        </p:txBody>
      </p:sp>
      <p:sp>
        <p:nvSpPr>
          <p:cNvPr id="3" name="Rectangle 2"/>
          <p:cNvSpPr/>
          <p:nvPr/>
        </p:nvSpPr>
        <p:spPr>
          <a:xfrm>
            <a:off x="7543800" y="2819400"/>
            <a:ext cx="22098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607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Vérification à l’aide d’un simulateur</a:t>
            </a:r>
          </a:p>
        </p:txBody>
      </p:sp>
      <p:sp>
        <p:nvSpPr>
          <p:cNvPr id="12291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La vérification sans banc d’essai est satisfaisante pour les circuits</a:t>
            </a:r>
            <a:r>
              <a:rPr lang="fr-CA" dirty="0"/>
              <a:t> </a:t>
            </a:r>
            <a:r>
              <a:rPr lang="fr-CA" dirty="0" smtClean="0"/>
              <a:t>peu complexes.</a:t>
            </a:r>
          </a:p>
          <a:p>
            <a:pPr eaLnBrk="1" hangingPunct="1"/>
            <a:r>
              <a:rPr lang="fr-CA" dirty="0" smtClean="0"/>
              <a:t>Un simulateur permet de stimuler rapidement un circuit et d’en inspecter les sorties.</a:t>
            </a:r>
          </a:p>
          <a:p>
            <a:pPr eaLnBrk="1" hangingPunct="1"/>
            <a:r>
              <a:rPr lang="fr-CA" dirty="0" smtClean="0"/>
              <a:t>Différents types de stimulateurs pour les ports d’entrée:</a:t>
            </a:r>
          </a:p>
          <a:p>
            <a:pPr lvl="1" eaLnBrk="1" hangingPunct="1"/>
            <a:r>
              <a:rPr lang="fr-CA" dirty="0" smtClean="0"/>
              <a:t>horloge</a:t>
            </a:r>
          </a:p>
          <a:p>
            <a:pPr lvl="1" eaLnBrk="1" hangingPunct="1"/>
            <a:r>
              <a:rPr lang="fr-CA" dirty="0" smtClean="0"/>
              <a:t>formule</a:t>
            </a:r>
          </a:p>
          <a:p>
            <a:pPr lvl="1" eaLnBrk="1" hangingPunct="1"/>
            <a:r>
              <a:rPr lang="fr-CA" dirty="0" smtClean="0"/>
              <a:t>valeur</a:t>
            </a:r>
          </a:p>
          <a:p>
            <a:pPr lvl="1" eaLnBrk="1" hangingPunct="1"/>
            <a:r>
              <a:rPr lang="fr-CA" dirty="0" smtClean="0"/>
              <a:t>compteur</a:t>
            </a:r>
          </a:p>
          <a:p>
            <a:pPr lvl="1" eaLnBrk="1" hangingPunct="1"/>
            <a:r>
              <a:rPr lang="fr-CA" dirty="0" smtClean="0"/>
              <a:t>valeur ou forme prédéfinie</a:t>
            </a:r>
          </a:p>
          <a:p>
            <a:pPr lvl="1" eaLnBrk="1" hangingPunct="1"/>
            <a:r>
              <a:rPr lang="fr-CA" dirty="0" smtClean="0"/>
              <a:t>séquence pseudo aléatoire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43A581-1AD0-4995-A6F8-4535F5302D14}" type="slidenum">
              <a:rPr lang="fr-CA"/>
              <a:pPr>
                <a:defRPr/>
              </a:pPr>
              <a:t>4</a:t>
            </a:fld>
            <a:endParaRPr lang="fr-CA"/>
          </a:p>
        </p:txBody>
      </p:sp>
      <p:pic>
        <p:nvPicPr>
          <p:cNvPr id="1229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752601"/>
            <a:ext cx="5345481" cy="41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126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Vérification par banc d’essai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203200" y="1295400"/>
            <a:ext cx="11785600" cy="4800600"/>
          </a:xfrm>
        </p:spPr>
        <p:txBody>
          <a:bodyPr/>
          <a:lstStyle/>
          <a:p>
            <a:r>
              <a:rPr lang="fr-CA" dirty="0"/>
              <a:t>Un banc d’essai doit effectuer les tâches suivantes :</a:t>
            </a:r>
          </a:p>
          <a:p>
            <a:pPr lvl="1"/>
            <a:r>
              <a:rPr lang="fr-CA" dirty="0"/>
              <a:t>instancier le circuit à vérifier;</a:t>
            </a:r>
          </a:p>
          <a:p>
            <a:pPr lvl="1"/>
            <a:r>
              <a:rPr lang="fr-CA" dirty="0"/>
              <a:t>générer des vecteurs de test et les appliquer aux ports d’entrée du circuit;</a:t>
            </a:r>
          </a:p>
          <a:p>
            <a:pPr lvl="1"/>
            <a:r>
              <a:rPr lang="fr-CA" dirty="0"/>
              <a:t>[utile]: générer automatiquement des réponses attendues aux vecteurs de test;</a:t>
            </a:r>
          </a:p>
          <a:p>
            <a:pPr lvl="1"/>
            <a:r>
              <a:rPr lang="fr-CA" dirty="0"/>
              <a:t>[utile]: comparer les réponses du circuit aux réponses attendues</a:t>
            </a:r>
            <a:r>
              <a:rPr lang="fr-CA" dirty="0" smtClean="0"/>
              <a:t>,</a:t>
            </a:r>
            <a:br>
              <a:rPr lang="fr-CA" dirty="0" smtClean="0"/>
            </a:br>
            <a:r>
              <a:rPr lang="fr-CA" dirty="0" smtClean="0"/>
              <a:t>et </a:t>
            </a:r>
            <a:r>
              <a:rPr lang="fr-CA" dirty="0"/>
              <a:t>indiquer toute différence entre les deux par une condition </a:t>
            </a:r>
            <a:r>
              <a:rPr lang="fr-CA" dirty="0" smtClean="0"/>
              <a:t>d’erreur;</a:t>
            </a:r>
          </a:p>
          <a:p>
            <a:pPr lvl="1"/>
            <a:r>
              <a:rPr lang="fr-CA" dirty="0" smtClean="0"/>
              <a:t>[facultatif]: lire des stimuli d’un fichier et écrire les réponses dans un fichier.</a:t>
            </a:r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pPr eaLnBrk="1" hangingPunct="1"/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F4A2CA-DBCF-472E-9DF0-AE9DC5643A10}" type="slidenum">
              <a:rPr lang="fr-CA"/>
              <a:pPr>
                <a:defRPr/>
              </a:pPr>
              <a:t>5</a:t>
            </a:fld>
            <a:endParaRPr lang="fr-CA"/>
          </a:p>
        </p:txBody>
      </p:sp>
      <p:pic>
        <p:nvPicPr>
          <p:cNvPr id="14341" name="Image 4" descr="bancdessai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2274" y="3637040"/>
            <a:ext cx="9205726" cy="318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470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Exemple 1: additionneur à 3 bits et un banc d’essai pour le stimuler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22C106-82E0-451C-A96C-986CA51C5C37}" type="slidenum">
              <a:rPr lang="fr-CA"/>
              <a:pPr>
                <a:defRPr/>
              </a:pPr>
              <a:t>6</a:t>
            </a:fld>
            <a:endParaRPr lang="fr-CA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CA"/>
          </a:p>
        </p:txBody>
      </p:sp>
      <p:sp>
        <p:nvSpPr>
          <p:cNvPr id="2" name="ZoneTexte 1"/>
          <p:cNvSpPr txBox="1"/>
          <p:nvPr/>
        </p:nvSpPr>
        <p:spPr>
          <a:xfrm>
            <a:off x="1047414" y="1229648"/>
            <a:ext cx="3790992" cy="3308598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library IEEE;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use IEEE.STD_LOGIC_1164.ALL;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entity add3bits is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port (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Cin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, X, Y : in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std_logic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, S : out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std_logic</a:t>
            </a: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end add3bits;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architecture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flotdonnees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of add3bits is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signal T1, T2, T3 :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std_logic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begin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S &lt;= T1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xor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Cin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&lt;= T3 or T2;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T1 &lt;= X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xor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Y;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T2 &lt;= X and Y;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T3 &lt;=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Cin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and T1;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end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flotdonnees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334000" y="1229648"/>
            <a:ext cx="6629401" cy="3647152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library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ieee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use ieee.std_logic_1164.all;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entity add3bitsTB 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end add3bitsTB;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architecture arch1a of add3bitsTB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Cin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X, Y :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std_logic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; -- signaux pour les vecteurs de tests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signal Cout, S :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std_logic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; -- signaux pour les réponses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UUT :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entity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add3bits(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flotdonnees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) port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map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Cin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X, Y, Cout, S);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Cin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&lt;= '0' after 0 ns, '1' after 40 ns;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Y &lt;= '0' after 0 ns, '1' after 20 ns, '0' after 40 ns, '1' after 60 ns;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X &lt;= '0' after 0 ns, '1' after 10 ns, '0' after 20 ns, '1' after 30 ns,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       '0' after 40 ns, '1' after 50 ns, '0' after 60 ns, '1' after 70 ns;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end arch1a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</p:txBody>
      </p:sp>
      <p:graphicFrame>
        <p:nvGraphicFramePr>
          <p:cNvPr id="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665610"/>
              </p:ext>
            </p:extLst>
          </p:nvPr>
        </p:nvGraphicFramePr>
        <p:xfrm>
          <a:off x="704221" y="4616410"/>
          <a:ext cx="4477379" cy="1708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1" name="Visio" r:id="rId3" imgW="2854459" imgH="1059775" progId="Visio.Drawing.11">
                  <p:embed/>
                </p:oleObj>
              </mc:Choice>
              <mc:Fallback>
                <p:oleObj name="Visio" r:id="rId3" imgW="2854459" imgH="105977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221" y="4616410"/>
                        <a:ext cx="4477379" cy="17081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3766957" y="4587865"/>
            <a:ext cx="10714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1050" dirty="0" smtClean="0"/>
              <a:t>UUT: add3bits</a:t>
            </a:r>
            <a:endParaRPr lang="fr-CA" sz="105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1726" y="4967070"/>
            <a:ext cx="4975951" cy="173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86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Clause </a:t>
            </a:r>
            <a:r>
              <a:rPr lang="fr-CA" smtClean="0">
                <a:latin typeface="Courier" pitchFamily="49" charset="0"/>
              </a:rPr>
              <a:t>after</a:t>
            </a:r>
            <a:r>
              <a:rPr lang="fr-CA" smtClean="0"/>
              <a:t> dans l’assignation d’un signal</a:t>
            </a:r>
          </a:p>
        </p:txBody>
      </p:sp>
      <p:sp>
        <p:nvSpPr>
          <p:cNvPr id="17411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La génération des vecteurs de test peut être faite à l’aide de la clause </a:t>
            </a:r>
            <a:r>
              <a:rPr lang="fr-CA" dirty="0" err="1" smtClean="0">
                <a:latin typeface="Courier" pitchFamily="49" charset="0"/>
              </a:rPr>
              <a:t>after</a:t>
            </a:r>
            <a:r>
              <a:rPr lang="fr-CA" dirty="0" smtClean="0"/>
              <a:t> associée à des assignations concurrentes.</a:t>
            </a:r>
          </a:p>
          <a:p>
            <a:pPr eaLnBrk="1" hangingPunct="1"/>
            <a:r>
              <a:rPr lang="fr-CA" dirty="0" smtClean="0"/>
              <a:t>La clause </a:t>
            </a:r>
            <a:r>
              <a:rPr lang="fr-CA" dirty="0" err="1" smtClean="0">
                <a:latin typeface="Courier" pitchFamily="49" charset="0"/>
              </a:rPr>
              <a:t>after</a:t>
            </a:r>
            <a:r>
              <a:rPr lang="fr-CA" dirty="0" smtClean="0"/>
              <a:t> permet de spécifier le moment auquel un signal doit prendre une valeur.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La clause </a:t>
            </a:r>
            <a:r>
              <a:rPr lang="fr-CA" dirty="0" err="1">
                <a:latin typeface="Courier" pitchFamily="49" charset="0"/>
              </a:rPr>
              <a:t>after</a:t>
            </a:r>
            <a:r>
              <a:rPr lang="fr-CA" dirty="0"/>
              <a:t> comporte une expression de temps, composée d’une quantité et d’une unité.</a:t>
            </a:r>
          </a:p>
          <a:p>
            <a:r>
              <a:rPr lang="fr-CA" dirty="0"/>
              <a:t>L’unité « ns » signifie nanoseconde. </a:t>
            </a:r>
          </a:p>
          <a:p>
            <a:r>
              <a:rPr lang="fr-CA" dirty="0"/>
              <a:t>La simulation </a:t>
            </a:r>
            <a:r>
              <a:rPr lang="fr-CA" dirty="0" smtClean="0"/>
              <a:t>débute au </a:t>
            </a:r>
            <a:r>
              <a:rPr lang="fr-CA" dirty="0"/>
              <a:t>temps T = 0 s.</a:t>
            </a:r>
          </a:p>
          <a:p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D64FF0-FB82-4CDA-B6E8-EE61B240256C}" type="slidenum">
              <a:rPr lang="fr-CA"/>
              <a:pPr>
                <a:defRPr/>
              </a:pPr>
              <a:t>7</a:t>
            </a:fld>
            <a:endParaRPr lang="fr-CA"/>
          </a:p>
        </p:txBody>
      </p:sp>
      <p:sp>
        <p:nvSpPr>
          <p:cNvPr id="10" name="ZoneTexte 9"/>
          <p:cNvSpPr txBox="1"/>
          <p:nvPr/>
        </p:nvSpPr>
        <p:spPr>
          <a:xfrm>
            <a:off x="2666999" y="3657600"/>
            <a:ext cx="6858001" cy="830997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 err="1" smtClean="0">
                <a:latin typeface="Courier New"/>
                <a:ea typeface="Times New Roman"/>
                <a:cs typeface="Times New Roman"/>
              </a:rPr>
              <a:t>Cin</a:t>
            </a:r>
            <a:r>
              <a:rPr lang="en-US" sz="1200" dirty="0" smtClean="0"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&lt;= '0' after 0 ns, '1' after 40 ns;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 smtClean="0">
                <a:latin typeface="Courier New"/>
                <a:ea typeface="Times New Roman"/>
                <a:cs typeface="Times New Roman"/>
              </a:rPr>
              <a:t>Y 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&lt;= '0' after 0 ns, '1' after 20 ns, '0' after 40 ns, '1' after 60 ns;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 smtClean="0">
                <a:latin typeface="Courier New"/>
                <a:ea typeface="Times New Roman"/>
                <a:cs typeface="Times New Roman"/>
              </a:rPr>
              <a:t>X 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&lt;= '0' after 0 ns, '1' after 10 ns, '0' after 20 ns, '1' after 30 ns</a:t>
            </a:r>
            <a:r>
              <a:rPr lang="en-US" sz="1200" dirty="0" smtClean="0">
                <a:latin typeface="Courier New"/>
                <a:ea typeface="Times New Roman"/>
                <a:cs typeface="Times New Roman"/>
              </a:rPr>
              <a:t>,</a:t>
            </a:r>
            <a:endParaRPr lang="fr-CA" sz="12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 smtClean="0">
                <a:latin typeface="Courier New"/>
                <a:ea typeface="Times New Roman"/>
                <a:cs typeface="Times New Roman"/>
              </a:rPr>
              <a:t>     '0' after 40 ns, '1' after 50 ns, '0' after 60 ns, '1' after 70 ns;</a:t>
            </a:r>
            <a:endParaRPr lang="en-US" sz="1200" dirty="0">
              <a:latin typeface="Courier New"/>
              <a:ea typeface="Times New Roman"/>
              <a:cs typeface="Times New Roman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231" y="4698999"/>
            <a:ext cx="10422569" cy="139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02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Banc d’essai amélioré: énumération des vecteurs de test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22C106-82E0-451C-A96C-986CA51C5C37}" type="slidenum">
              <a:rPr lang="fr-CA"/>
              <a:pPr>
                <a:defRPr/>
              </a:pPr>
              <a:t>8</a:t>
            </a:fld>
            <a:endParaRPr lang="fr-CA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CA"/>
          </a:p>
        </p:txBody>
      </p:sp>
      <p:sp>
        <p:nvSpPr>
          <p:cNvPr id="10" name="ZoneTexte 9"/>
          <p:cNvSpPr txBox="1"/>
          <p:nvPr/>
        </p:nvSpPr>
        <p:spPr>
          <a:xfrm>
            <a:off x="5257800" y="1371600"/>
            <a:ext cx="6705601" cy="5509200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library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ieee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use ieee.std_logic_1164.all;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entity add3bitsTB 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end add3bitsTB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architecture arch2 of add3bitsTB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Cin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X, Y :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std_logic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; -- signaux pour les vecteurs de tests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signal Cout, S :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std_logic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; -- signaux pour les réponses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type tableauSLV3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array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natural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range &lt;&gt;) of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(2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downto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0);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constant vecteurs : tableauSLV3 :=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		("000", "001", "010", "011", "100", "101", "110", "111");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UUT :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entity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add3bits(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flotdonnees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) port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map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Cin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X, Y, Cout, S);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-- application des vecteurs de test emmagasinés dans le tableau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for k in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vecteurs'low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to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vecteurs'high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loop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Cin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Y, X) &lt;= vecteurs(k);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wait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for 10 ns;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end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loop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report "simulation terminée"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severity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failure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end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end arch2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12" name="ZoneTexte 8"/>
          <p:cNvSpPr txBox="1">
            <a:spLocks noChangeArrowheads="1"/>
          </p:cNvSpPr>
          <p:nvPr/>
        </p:nvSpPr>
        <p:spPr bwMode="auto">
          <a:xfrm>
            <a:off x="457200" y="4356556"/>
            <a:ext cx="4038600" cy="21544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CA" sz="1400" dirty="0" smtClean="0">
                <a:latin typeface="+mn-lt"/>
              </a:rPr>
              <a:t>Application </a:t>
            </a:r>
            <a:r>
              <a:rPr lang="fr-CA" sz="1400" dirty="0">
                <a:latin typeface="+mn-lt"/>
              </a:rPr>
              <a:t>de tous les </a:t>
            </a:r>
            <a:r>
              <a:rPr lang="fr-CA" sz="1400" dirty="0" smtClean="0">
                <a:latin typeface="+mn-lt"/>
              </a:rPr>
              <a:t>vecteurs à l’aide d’une boucle</a:t>
            </a:r>
            <a:endParaRPr lang="fr-CA" sz="1400" dirty="0">
              <a:latin typeface="+mn-lt"/>
            </a:endParaRPr>
          </a:p>
        </p:txBody>
      </p:sp>
      <p:cxnSp>
        <p:nvCxnSpPr>
          <p:cNvPr id="13" name="Connecteur droit avec flèche 12"/>
          <p:cNvCxnSpPr>
            <a:stCxn id="12" idx="3"/>
          </p:cNvCxnSpPr>
          <p:nvPr/>
        </p:nvCxnSpPr>
        <p:spPr>
          <a:xfrm>
            <a:off x="4495800" y="4464278"/>
            <a:ext cx="762000" cy="52024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6"/>
          <p:cNvSpPr txBox="1">
            <a:spLocks noChangeArrowheads="1"/>
          </p:cNvSpPr>
          <p:nvPr/>
        </p:nvSpPr>
        <p:spPr bwMode="auto">
          <a:xfrm>
            <a:off x="457200" y="5334000"/>
            <a:ext cx="4038600" cy="430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CA" sz="1400" dirty="0" smtClean="0">
                <a:latin typeface="+mn-lt"/>
              </a:rPr>
              <a:t>L’énoncé </a:t>
            </a:r>
            <a:r>
              <a:rPr lang="fr-CA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fr-CA" sz="1400" dirty="0" smtClean="0">
                <a:latin typeface="+mn-lt"/>
              </a:rPr>
              <a:t> </a:t>
            </a:r>
            <a:r>
              <a:rPr lang="fr-CA" sz="1400" dirty="0">
                <a:latin typeface="+mn-lt"/>
              </a:rPr>
              <a:t>suspend </a:t>
            </a:r>
            <a:r>
              <a:rPr lang="fr-CA" sz="1400" dirty="0" smtClean="0">
                <a:latin typeface="+mn-lt"/>
              </a:rPr>
              <a:t>l’exécution</a:t>
            </a:r>
            <a:r>
              <a:rPr lang="fr-CA" sz="1400" dirty="0">
                <a:latin typeface="+mn-lt"/>
              </a:rPr>
              <a:t>, force les signaux à se propager dans l’UUT, permet d’observer la réponse</a:t>
            </a:r>
          </a:p>
        </p:txBody>
      </p:sp>
      <p:cxnSp>
        <p:nvCxnSpPr>
          <p:cNvPr id="15" name="Connecteur droit avec flèche 14"/>
          <p:cNvCxnSpPr>
            <a:stCxn id="14" idx="3"/>
          </p:cNvCxnSpPr>
          <p:nvPr/>
        </p:nvCxnSpPr>
        <p:spPr>
          <a:xfrm flipV="1">
            <a:off x="4495800" y="5410200"/>
            <a:ext cx="762000" cy="13924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20"/>
          <p:cNvSpPr txBox="1">
            <a:spLocks noChangeArrowheads="1"/>
          </p:cNvSpPr>
          <p:nvPr/>
        </p:nvSpPr>
        <p:spPr bwMode="auto">
          <a:xfrm>
            <a:off x="457200" y="4876800"/>
            <a:ext cx="4038600" cy="21544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CA" sz="1400" dirty="0" smtClean="0">
                <a:latin typeface="+mn-lt"/>
              </a:rPr>
              <a:t>Assignation </a:t>
            </a:r>
            <a:r>
              <a:rPr lang="fr-CA" sz="1400" dirty="0">
                <a:latin typeface="+mn-lt"/>
              </a:rPr>
              <a:t>combinée par concaténation</a:t>
            </a:r>
          </a:p>
        </p:txBody>
      </p:sp>
      <p:cxnSp>
        <p:nvCxnSpPr>
          <p:cNvPr id="17" name="Connecteur droit avec flèche 16"/>
          <p:cNvCxnSpPr>
            <a:stCxn id="16" idx="3"/>
          </p:cNvCxnSpPr>
          <p:nvPr/>
        </p:nvCxnSpPr>
        <p:spPr>
          <a:xfrm>
            <a:off x="4495800" y="4984522"/>
            <a:ext cx="762000" cy="19707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25"/>
          <p:cNvSpPr txBox="1">
            <a:spLocks noChangeArrowheads="1"/>
          </p:cNvSpPr>
          <p:nvPr/>
        </p:nvSpPr>
        <p:spPr bwMode="auto">
          <a:xfrm>
            <a:off x="457200" y="3213556"/>
            <a:ext cx="4114800" cy="21544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CA" sz="1400" dirty="0" smtClean="0">
                <a:latin typeface="+mn-lt"/>
              </a:rPr>
              <a:t>Tableau constant contenant </a:t>
            </a:r>
            <a:r>
              <a:rPr lang="fr-CA" sz="1400" dirty="0">
                <a:latin typeface="+mn-lt"/>
              </a:rPr>
              <a:t>les vecteurs de test</a:t>
            </a:r>
          </a:p>
        </p:txBody>
      </p:sp>
      <p:cxnSp>
        <p:nvCxnSpPr>
          <p:cNvPr id="52" name="Connecteur droit avec flèche 51"/>
          <p:cNvCxnSpPr>
            <a:stCxn id="18" idx="3"/>
          </p:cNvCxnSpPr>
          <p:nvPr/>
        </p:nvCxnSpPr>
        <p:spPr>
          <a:xfrm>
            <a:off x="4572000" y="3321278"/>
            <a:ext cx="685800" cy="18392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16"/>
          <p:cNvSpPr txBox="1">
            <a:spLocks noChangeArrowheads="1"/>
          </p:cNvSpPr>
          <p:nvPr/>
        </p:nvSpPr>
        <p:spPr bwMode="auto">
          <a:xfrm>
            <a:off x="457200" y="5956181"/>
            <a:ext cx="4038600" cy="430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CA" sz="1400" dirty="0" smtClean="0">
                <a:latin typeface="+mn-lt"/>
              </a:rPr>
              <a:t>L’énoncé </a:t>
            </a:r>
            <a:r>
              <a:rPr lang="fr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report</a:t>
            </a:r>
            <a:r>
              <a:rPr lang="fr-CA" sz="1400" dirty="0" smtClean="0">
                <a:latin typeface="+mn-lt"/>
              </a:rPr>
              <a:t> affiche un message à la console, et la clause </a:t>
            </a:r>
            <a:r>
              <a:rPr lang="fr-CA" sz="1400" dirty="0" err="1" smtClean="0">
                <a:latin typeface="+mn-lt"/>
              </a:rPr>
              <a:t>severity</a:t>
            </a:r>
            <a:r>
              <a:rPr lang="fr-CA" sz="1400" dirty="0" smtClean="0">
                <a:latin typeface="+mn-lt"/>
              </a:rPr>
              <a:t> interrompt la simulation.</a:t>
            </a:r>
            <a:endParaRPr lang="fr-CA" sz="1400" dirty="0">
              <a:latin typeface="+mn-lt"/>
            </a:endParaRPr>
          </a:p>
        </p:txBody>
      </p:sp>
      <p:cxnSp>
        <p:nvCxnSpPr>
          <p:cNvPr id="67" name="Connecteur droit avec flèche 66"/>
          <p:cNvCxnSpPr>
            <a:stCxn id="64" idx="3"/>
          </p:cNvCxnSpPr>
          <p:nvPr/>
        </p:nvCxnSpPr>
        <p:spPr>
          <a:xfrm flipV="1">
            <a:off x="4495800" y="5867400"/>
            <a:ext cx="762000" cy="3042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373398"/>
              </p:ext>
            </p:extLst>
          </p:nvPr>
        </p:nvGraphicFramePr>
        <p:xfrm>
          <a:off x="275910" y="1263610"/>
          <a:ext cx="4477379" cy="1708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7" name="Visio" r:id="rId3" imgW="2854459" imgH="1059775" progId="Visio.Drawing.11">
                  <p:embed/>
                </p:oleObj>
              </mc:Choice>
              <mc:Fallback>
                <p:oleObj name="Visio" r:id="rId3" imgW="2854459" imgH="105977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10" y="1263610"/>
                        <a:ext cx="4477379" cy="17081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604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Banc d’essai amélioré: </a:t>
            </a:r>
            <a:r>
              <a:rPr lang="fr-CA" dirty="0" smtClean="0"/>
              <a:t>stimulation exhaustive systématique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22C106-82E0-451C-A96C-986CA51C5C37}" type="slidenum">
              <a:rPr lang="fr-CA"/>
              <a:pPr>
                <a:defRPr/>
              </a:pPr>
              <a:t>9</a:t>
            </a:fld>
            <a:endParaRPr lang="fr-CA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CA"/>
          </a:p>
        </p:txBody>
      </p:sp>
      <p:sp>
        <p:nvSpPr>
          <p:cNvPr id="10" name="ZoneTexte 9"/>
          <p:cNvSpPr txBox="1"/>
          <p:nvPr/>
        </p:nvSpPr>
        <p:spPr>
          <a:xfrm>
            <a:off x="5562600" y="1371600"/>
            <a:ext cx="6400801" cy="5170646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library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ieee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use ieee.std_logic_1164.all;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use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ieee.numeric_std.all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entity add3bitsTB 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end add3bitsTB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architecture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arch3 of add3bitsTB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Cin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X, Y :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std_logic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; -- signaux pour les vecteurs de tests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signal Cout, S :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std_logic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; -- signaux pour les réponses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UUT :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entity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add3bits(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flotdonnees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) port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map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Cin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X, Y, Cout, S);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-- application exhaustive des vecteurs de test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for k in 0 to 7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loop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Cin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Y, X) &lt;=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to_unsigned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(k, 3);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wait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for 10 ns;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end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loop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report "simulation terminée"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severity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failure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end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end arch3;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12" name="ZoneTexte 8"/>
          <p:cNvSpPr txBox="1">
            <a:spLocks noChangeArrowheads="1"/>
          </p:cNvSpPr>
          <p:nvPr/>
        </p:nvSpPr>
        <p:spPr bwMode="auto">
          <a:xfrm>
            <a:off x="457200" y="3150513"/>
            <a:ext cx="4038600" cy="430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CA" sz="1400" dirty="0" smtClean="0">
                <a:latin typeface="+mn-lt"/>
              </a:rPr>
              <a:t>On détermine arbitrairement qu’il y a 8 combinaisons d’entrées correspondant aux nombre 0 à 7.</a:t>
            </a:r>
            <a:endParaRPr lang="fr-CA" sz="1400" dirty="0">
              <a:latin typeface="+mn-lt"/>
            </a:endParaRPr>
          </a:p>
        </p:txBody>
      </p:sp>
      <p:cxnSp>
        <p:nvCxnSpPr>
          <p:cNvPr id="13" name="Connecteur droit avec flèche 12"/>
          <p:cNvCxnSpPr>
            <a:stCxn id="12" idx="3"/>
          </p:cNvCxnSpPr>
          <p:nvPr/>
        </p:nvCxnSpPr>
        <p:spPr>
          <a:xfrm>
            <a:off x="4495800" y="3365957"/>
            <a:ext cx="1066800" cy="112984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20"/>
          <p:cNvSpPr txBox="1">
            <a:spLocks noChangeArrowheads="1"/>
          </p:cNvSpPr>
          <p:nvPr/>
        </p:nvSpPr>
        <p:spPr bwMode="auto">
          <a:xfrm>
            <a:off x="457200" y="3886200"/>
            <a:ext cx="4038600" cy="193899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CA" sz="1400" dirty="0" smtClean="0">
                <a:latin typeface="+mn-lt"/>
              </a:rPr>
              <a:t>1. Conversion </a:t>
            </a:r>
            <a:r>
              <a:rPr lang="fr-CA" sz="1400" dirty="0">
                <a:latin typeface="+mn-lt"/>
              </a:rPr>
              <a:t>de type d’entier à </a:t>
            </a:r>
            <a:r>
              <a:rPr lang="fr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endParaRPr lang="fr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CA" sz="1400" dirty="0">
                <a:latin typeface="+mn-lt"/>
              </a:rPr>
              <a:t>(k est implicitement entier parce que c’est un compteur de boucle).</a:t>
            </a:r>
          </a:p>
          <a:p>
            <a:endParaRPr lang="fr-CA" sz="1400" dirty="0">
              <a:latin typeface="+mn-lt"/>
            </a:endParaRPr>
          </a:p>
          <a:p>
            <a:r>
              <a:rPr lang="fr-CA" sz="1400" dirty="0">
                <a:latin typeface="+mn-lt"/>
              </a:rPr>
              <a:t>2. </a:t>
            </a:r>
            <a:r>
              <a:rPr lang="fr-CA" sz="1400" dirty="0" smtClean="0">
                <a:latin typeface="+mn-lt"/>
              </a:rPr>
              <a:t>L’objet </a:t>
            </a:r>
            <a:r>
              <a:rPr lang="fr-CA" sz="1400" dirty="0">
                <a:latin typeface="+mn-lt"/>
              </a:rPr>
              <a:t>composite (</a:t>
            </a:r>
            <a:r>
              <a:rPr lang="fr-CA" sz="1400" dirty="0" err="1">
                <a:latin typeface="+mn-lt"/>
              </a:rPr>
              <a:t>Cin</a:t>
            </a:r>
            <a:r>
              <a:rPr lang="fr-CA" sz="1400" dirty="0">
                <a:latin typeface="+mn-lt"/>
              </a:rPr>
              <a:t>, Y, X) est un tableau de </a:t>
            </a:r>
            <a:r>
              <a:rPr lang="fr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r>
              <a:rPr lang="fr-CA" sz="1400" dirty="0">
                <a:latin typeface="+mn-lt"/>
              </a:rPr>
              <a:t>.</a:t>
            </a:r>
          </a:p>
          <a:p>
            <a:endParaRPr lang="fr-CA" sz="1400" dirty="0">
              <a:latin typeface="+mn-lt"/>
            </a:endParaRPr>
          </a:p>
          <a:p>
            <a:r>
              <a:rPr lang="fr-CA" sz="1400" dirty="0">
                <a:latin typeface="+mn-lt"/>
              </a:rPr>
              <a:t>3. Le type </a:t>
            </a:r>
            <a:r>
              <a:rPr lang="fr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CA" sz="1400" dirty="0">
                <a:latin typeface="+mn-lt"/>
              </a:rPr>
              <a:t> est défini comme un tableau de </a:t>
            </a:r>
            <a:r>
              <a:rPr lang="fr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r>
              <a:rPr lang="fr-CA" sz="1400" dirty="0">
                <a:latin typeface="+mn-lt"/>
              </a:rPr>
              <a:t> alors l’assignation est permise.</a:t>
            </a:r>
          </a:p>
        </p:txBody>
      </p:sp>
      <p:cxnSp>
        <p:nvCxnSpPr>
          <p:cNvPr id="17" name="Connecteur droit avec flèche 16"/>
          <p:cNvCxnSpPr>
            <a:stCxn id="16" idx="3"/>
          </p:cNvCxnSpPr>
          <p:nvPr/>
        </p:nvCxnSpPr>
        <p:spPr>
          <a:xfrm flipV="1">
            <a:off x="4495800" y="4724400"/>
            <a:ext cx="1066800" cy="13129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8"/>
          <p:cNvSpPr txBox="1">
            <a:spLocks noChangeArrowheads="1"/>
          </p:cNvSpPr>
          <p:nvPr/>
        </p:nvSpPr>
        <p:spPr bwMode="auto">
          <a:xfrm>
            <a:off x="457200" y="1792069"/>
            <a:ext cx="4038600" cy="430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CA" sz="1400" dirty="0" smtClean="0">
                <a:latin typeface="+mn-lt"/>
              </a:rPr>
              <a:t>Package </a:t>
            </a:r>
            <a:r>
              <a:rPr lang="fr-CA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numeric_std</a:t>
            </a:r>
            <a:r>
              <a:rPr lang="fr-CA" sz="1400" dirty="0" smtClean="0">
                <a:latin typeface="+mn-lt"/>
              </a:rPr>
              <a:t> pour le type </a:t>
            </a:r>
            <a:r>
              <a:rPr lang="fr-CA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CA" sz="1400" dirty="0" smtClean="0">
                <a:latin typeface="+mn-lt"/>
              </a:rPr>
              <a:t> et la fonction </a:t>
            </a:r>
            <a:r>
              <a:rPr lang="fr-CA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to_unsigned</a:t>
            </a:r>
            <a:r>
              <a:rPr lang="fr-CA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fr-CA" sz="1400" dirty="0" smtClean="0">
                <a:latin typeface="+mn-lt"/>
              </a:rPr>
              <a:t>.</a:t>
            </a:r>
          </a:p>
        </p:txBody>
      </p:sp>
      <p:cxnSp>
        <p:nvCxnSpPr>
          <p:cNvPr id="21" name="Connecteur droit avec flèche 20"/>
          <p:cNvCxnSpPr>
            <a:stCxn id="20" idx="3"/>
          </p:cNvCxnSpPr>
          <p:nvPr/>
        </p:nvCxnSpPr>
        <p:spPr>
          <a:xfrm flipV="1">
            <a:off x="4495800" y="1828801"/>
            <a:ext cx="1066800" cy="1787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99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1206</TotalTime>
  <Words>1161</Words>
  <Application>Microsoft Office PowerPoint</Application>
  <PresentationFormat>Personnalisé</PresentationFormat>
  <Paragraphs>354</Paragraphs>
  <Slides>17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presentationCours</vt:lpstr>
      <vt:lpstr>Visio</vt:lpstr>
      <vt:lpstr>Banc d’essai pour un circuit combinatoire</vt:lpstr>
      <vt:lpstr>Sujets de ce thème</vt:lpstr>
      <vt:lpstr>La vérification d’un circuit</vt:lpstr>
      <vt:lpstr>Vérification à l’aide d’un simulateur</vt:lpstr>
      <vt:lpstr>Vérification par banc d’essai</vt:lpstr>
      <vt:lpstr>Exemple 1: additionneur à 3 bits et un banc d’essai pour le stimuler</vt:lpstr>
      <vt:lpstr>Clause after dans l’assignation d’un signal</vt:lpstr>
      <vt:lpstr>Banc d’essai amélioré: énumération des vecteurs de test</vt:lpstr>
      <vt:lpstr>Banc d’essai amélioré: stimulation exhaustive systématique</vt:lpstr>
      <vt:lpstr>Banc d’essai complet avec observation et évaluation des réponses</vt:lpstr>
      <vt:lpstr>Banc d’essai complet avec observation et évaluation des réponses</vt:lpstr>
      <vt:lpstr>Décortiquer l’énoncé assert – report (1)</vt:lpstr>
      <vt:lpstr>Décortiquer l’énoncé assert – report (2)</vt:lpstr>
      <vt:lpstr>Quatre niveaux de severity pour une assertion</vt:lpstr>
      <vt:lpstr>Exemple 2: module qui identifie les nombres premiers</vt:lpstr>
      <vt:lpstr>Exemple 2: module qui identifie les nombres premiers – banc d’essai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226</cp:revision>
  <dcterms:created xsi:type="dcterms:W3CDTF">2009-09-03T13:30:34Z</dcterms:created>
  <dcterms:modified xsi:type="dcterms:W3CDTF">2014-09-21T17:39:10Z</dcterms:modified>
</cp:coreProperties>
</file>