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310" r:id="rId4"/>
    <p:sldId id="322" r:id="rId5"/>
    <p:sldId id="321" r:id="rId6"/>
    <p:sldId id="320" r:id="rId7"/>
    <p:sldId id="323" r:id="rId8"/>
    <p:sldId id="324" r:id="rId9"/>
    <p:sldId id="317" r:id="rId10"/>
    <p:sldId id="318" r:id="rId11"/>
    <p:sldId id="314" r:id="rId12"/>
    <p:sldId id="312" r:id="rId13"/>
    <p:sldId id="303" r:id="rId14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4" autoAdjust="0"/>
    <p:restoredTop sz="96984" autoAdjust="0"/>
  </p:normalViewPr>
  <p:slideViewPr>
    <p:cSldViewPr>
      <p:cViewPr varScale="1">
        <p:scale>
          <a:sx n="104" d="100"/>
          <a:sy n="104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10"/>
    </p:cViewPr>
  </p:sorterViewPr>
  <p:notesViewPr>
    <p:cSldViewPr showGuides="1">
      <p:cViewPr varScale="1">
        <p:scale>
          <a:sx n="102" d="100"/>
          <a:sy n="102" d="100"/>
        </p:scale>
        <p:origin x="32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94451-A89E-4725-8413-5678DE932E3D}" type="datetimeFigureOut">
              <a:rPr lang="fr-CA" smtClean="0"/>
              <a:t>2014-08-14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203FD-9785-47BD-80F8-5A62C494DD6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2846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78C2F68-A10D-43F4-A479-56FE030F73B2}" type="datetimeFigureOut">
              <a:rPr lang="fr-FR"/>
              <a:pPr>
                <a:defRPr/>
              </a:pPr>
              <a:t>2014-08-14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A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A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A5F2D7-1004-42BA-8530-5564CEA589E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910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32529-5FD2-4024-9DE7-2CCFFFC4DBA2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5872163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 userDrawn="1"/>
        </p:nvSpPr>
        <p:spPr>
          <a:xfrm>
            <a:off x="3759200" y="6172201"/>
            <a:ext cx="4673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http://creativecommons.org/licenses/by-nc-sa/2.5/ca/</a:t>
            </a:r>
            <a:endParaRPr lang="fr-CA" sz="10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562600" y="5896690"/>
            <a:ext cx="2743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fr-CA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Pierre Langlois</a:t>
            </a:r>
            <a:endParaRPr lang="fr-CA" sz="10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600200"/>
            <a:ext cx="11785600" cy="48006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791200" cy="464819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fr-CA" dirty="0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3000"/>
            <a:ext cx="11785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CA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965200" y="6553200"/>
            <a:ext cx="4673600" cy="153988"/>
          </a:xfrm>
          <a:prstGeom prst="rect">
            <a:avLst/>
          </a:prstGeom>
          <a:noFill/>
        </p:spPr>
        <p:txBody>
          <a:bodyPr lIns="0" tIns="0" rIns="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000" dirty="0">
                <a:latin typeface="+mn-lt"/>
                <a:cs typeface="+mn-cs"/>
              </a:rPr>
              <a:t>INF3500 : </a:t>
            </a:r>
            <a:r>
              <a:rPr lang="fr-CA" sz="1000" dirty="0" smtClean="0">
                <a:latin typeface="+mn-lt"/>
                <a:cs typeface="+mn-cs"/>
              </a:rPr>
              <a:t>Conception </a:t>
            </a:r>
            <a:r>
              <a:rPr lang="fr-CA" sz="1000" dirty="0">
                <a:latin typeface="+mn-lt"/>
                <a:cs typeface="+mn-cs"/>
              </a:rPr>
              <a:t>et implémentation de systèmes numériques</a:t>
            </a:r>
          </a:p>
        </p:txBody>
      </p:sp>
      <p:cxnSp>
        <p:nvCxnSpPr>
          <p:cNvPr id="9" name="Connecteur droit 6"/>
          <p:cNvCxnSpPr>
            <a:cxnSpLocks noChangeShapeType="1"/>
          </p:cNvCxnSpPr>
          <p:nvPr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pic>
        <p:nvPicPr>
          <p:cNvPr id="11" name="Picture 2" descr="C:\Users\pierre\Desktop\polytechnique_genie_gauche_fr_cmyk.jp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1" y="6417332"/>
            <a:ext cx="859170" cy="4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Concepts intermédiaires de VHDL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fr-CA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Structures de répétition et de sélection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énoncés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fr-CA" dirty="0" smtClean="0"/>
              <a:t>,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if-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fr-CA" dirty="0" smtClean="0"/>
              <a:t> et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  <a:r>
              <a:rPr lang="fr-CA" dirty="0" smtClean="0"/>
              <a:t> ne s’utilisent qu’à l’intérieur des processus.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10</a:t>
            </a:fld>
            <a:endParaRPr lang="fr-CA"/>
          </a:p>
        </p:txBody>
      </p:sp>
      <p:sp>
        <p:nvSpPr>
          <p:cNvPr id="10" name="ZoneTexte 9"/>
          <p:cNvSpPr txBox="1"/>
          <p:nvPr/>
        </p:nvSpPr>
        <p:spPr>
          <a:xfrm>
            <a:off x="6248400" y="1357238"/>
            <a:ext cx="5740400" cy="542456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generic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 : positive := 4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port (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: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(W - 1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approbation : out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vote;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comportementale3 of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constant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nMin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:= W / 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process(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variable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range 0 to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lesvotes'length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0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for k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lesvotes'range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loop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if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(k) = '1'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+ 1;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loop;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if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&gt;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nMin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approbation &lt;= '1';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approbation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comportementale3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629400" y="4572000"/>
            <a:ext cx="2743200" cy="83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/>
          <p:cNvSpPr/>
          <p:nvPr/>
        </p:nvSpPr>
        <p:spPr>
          <a:xfrm>
            <a:off x="7004331" y="4724400"/>
            <a:ext cx="2063469" cy="533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6781801" y="5415594"/>
            <a:ext cx="1905000" cy="83280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88286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Attributs en VHDL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En VHDL, les attributs permettent d’obtenir de l’information à propos de types, signaux, variables, etc.</a:t>
            </a:r>
          </a:p>
          <a:p>
            <a:r>
              <a:rPr lang="fr-CA" dirty="0" smtClean="0"/>
              <a:t>VHDL inclut des attributs prédéfinis, et on peut en définir de nouveaux.</a:t>
            </a:r>
          </a:p>
          <a:p>
            <a:r>
              <a:rPr lang="fr-CA" dirty="0" smtClean="0"/>
              <a:t>Les attributs s’utilisent dans des expressions.</a:t>
            </a:r>
          </a:p>
          <a:p>
            <a:endParaRPr lang="fr-CA" dirty="0" smtClean="0"/>
          </a:p>
          <a:p>
            <a:pPr lvl="1"/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1834CC-C778-45FE-A0CB-F6EBC701DBFA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586527"/>
              </p:ext>
            </p:extLst>
          </p:nvPr>
        </p:nvGraphicFramePr>
        <p:xfrm>
          <a:off x="533400" y="2807436"/>
          <a:ext cx="6096000" cy="3554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4572000"/>
              </a:tblGrid>
              <a:tr h="506196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Utilisation de l’attribut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Résultat</a:t>
                      </a:r>
                      <a:endParaRPr lang="fr-CA" sz="1400" dirty="0"/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A’left</a:t>
                      </a:r>
                      <a:r>
                        <a:rPr lang="fr-CA" sz="1400" dirty="0" smtClean="0"/>
                        <a:t>, </a:t>
                      </a:r>
                      <a:r>
                        <a:rPr lang="fr-CA" sz="1400" dirty="0" err="1" smtClean="0"/>
                        <a:t>A’right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Indice le plus à gauche, le plus à droite du vecteur A</a:t>
                      </a:r>
                      <a:endParaRPr lang="fr-CA" sz="1400" dirty="0"/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A’low</a:t>
                      </a:r>
                      <a:r>
                        <a:rPr lang="fr-CA" sz="1400" dirty="0" smtClean="0"/>
                        <a:t>, </a:t>
                      </a:r>
                      <a:r>
                        <a:rPr lang="fr-CA" sz="1400" dirty="0" err="1" smtClean="0"/>
                        <a:t>A’high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Indice le plus bas, le plus haut du vecteur A</a:t>
                      </a:r>
                      <a:endParaRPr lang="fr-CA" sz="1400" dirty="0"/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A’range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La gamme des indices du vecteur A</a:t>
                      </a:r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err="1" smtClean="0"/>
                        <a:t>A’length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Le nombre d’éléments</a:t>
                      </a:r>
                      <a:r>
                        <a:rPr lang="fr-CA" sz="1400" baseline="0" dirty="0" smtClean="0"/>
                        <a:t> du vecteur A</a:t>
                      </a:r>
                      <a:endParaRPr lang="fr-CA" sz="1400" dirty="0"/>
                    </a:p>
                  </a:txBody>
                  <a:tcPr/>
                </a:tc>
              </a:tr>
              <a:tr h="506196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T’</a:t>
                      </a:r>
                      <a:r>
                        <a:rPr lang="fr-CA" sz="1400" dirty="0" err="1" smtClean="0"/>
                        <a:t>left</a:t>
                      </a:r>
                      <a:r>
                        <a:rPr lang="fr-CA" sz="1400" dirty="0" smtClean="0"/>
                        <a:t>, T’right, T’</a:t>
                      </a:r>
                      <a:r>
                        <a:rPr lang="fr-CA" sz="1400" dirty="0" err="1" smtClean="0"/>
                        <a:t>low</a:t>
                      </a:r>
                      <a:r>
                        <a:rPr lang="fr-CA" sz="1400" dirty="0" smtClean="0"/>
                        <a:t>, T’</a:t>
                      </a:r>
                      <a:r>
                        <a:rPr lang="fr-CA" sz="1400" dirty="0" err="1" smtClean="0"/>
                        <a:t>high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La valeur la plus à gauche, à droite, la plus basse, la plus élevée du type T</a:t>
                      </a:r>
                      <a:endParaRPr lang="fr-CA" sz="1400" dirty="0"/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T’Image(x)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La représentation textuelle de la valeur x dans le type T.</a:t>
                      </a:r>
                      <a:endParaRPr lang="fr-CA" sz="1400" dirty="0"/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T’Value(s)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La valeur dans le type T de la chaîne</a:t>
                      </a:r>
                      <a:r>
                        <a:rPr lang="fr-CA" sz="1400" baseline="0" dirty="0" smtClean="0"/>
                        <a:t> de caractères s.</a:t>
                      </a:r>
                    </a:p>
                  </a:txBody>
                  <a:tcPr/>
                </a:tc>
              </a:tr>
              <a:tr h="359744">
                <a:tc>
                  <a:txBody>
                    <a:bodyPr/>
                    <a:lstStyle/>
                    <a:p>
                      <a:r>
                        <a:rPr lang="fr-CA" sz="1400" dirty="0" smtClean="0"/>
                        <a:t>S’</a:t>
                      </a:r>
                      <a:r>
                        <a:rPr lang="fr-CA" sz="1400" dirty="0" err="1" smtClean="0"/>
                        <a:t>event</a:t>
                      </a:r>
                      <a:endParaRPr lang="fr-C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400" baseline="0" dirty="0" smtClean="0"/>
                        <a:t>Vrai si un événement s’est produit sur le signal S.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7010400" y="3352800"/>
            <a:ext cx="4978400" cy="122341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...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process(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variable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range 0 to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lesvotes'length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0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for k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lesvotes'range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loop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...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210800" y="3697806"/>
            <a:ext cx="1352269" cy="26459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8229600" y="4200607"/>
            <a:ext cx="1219200" cy="21899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0893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Fonctions et procédures en VHDL</a:t>
            </a:r>
          </a:p>
        </p:txBody>
      </p:sp>
      <p:sp>
        <p:nvSpPr>
          <p:cNvPr id="23555" name="Espace réservé du contenu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Les fonctions et procédures peuvent être définies dans la partie déclarative d’une </a:t>
            </a:r>
            <a:r>
              <a:rPr lang="fr-CA" dirty="0" smtClean="0"/>
              <a:t>architecture </a:t>
            </a:r>
            <a:r>
              <a:rPr lang="fr-CA" dirty="0"/>
              <a:t>ou bien dans un package</a:t>
            </a:r>
            <a:r>
              <a:rPr lang="fr-CA" dirty="0" smtClean="0"/>
              <a:t>.</a:t>
            </a:r>
          </a:p>
          <a:p>
            <a:r>
              <a:rPr lang="fr-CA" dirty="0" smtClean="0"/>
              <a:t>Les </a:t>
            </a:r>
            <a:r>
              <a:rPr lang="fr-CA" dirty="0"/>
              <a:t>fonctions et les procédures peuvent être surchargées, c'est-à-dire que deux d’entre elles peuvent avoir le même identificateur mais une liste de paramètres différents. </a:t>
            </a:r>
            <a:r>
              <a:rPr lang="fr-CA" dirty="0" smtClean="0"/>
              <a:t>(On </a:t>
            </a:r>
            <a:r>
              <a:rPr lang="fr-CA" dirty="0"/>
              <a:t>peut aussi surcharger les opérateurs de VHDL</a:t>
            </a:r>
            <a:r>
              <a:rPr lang="fr-CA" dirty="0" smtClean="0"/>
              <a:t>.)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/>
              <a:t>Une fonction …</a:t>
            </a:r>
          </a:p>
          <a:p>
            <a:pPr lvl="1"/>
            <a:r>
              <a:rPr lang="fr-CA" dirty="0"/>
              <a:t>est un sous-programme qui retourne un résultat unique;</a:t>
            </a:r>
          </a:p>
          <a:p>
            <a:pPr lvl="1"/>
            <a:r>
              <a:rPr lang="fr-CA" dirty="0"/>
              <a:t>retourne une valeur qui peut être d’un type scalaire ou composé;</a:t>
            </a:r>
          </a:p>
          <a:p>
            <a:pPr lvl="1"/>
            <a:r>
              <a:rPr lang="fr-CA" dirty="0"/>
              <a:t>peut accepter des paramètres en entrée, ces paramètres ne peuvent pas être modifiés par la fonction;</a:t>
            </a:r>
          </a:p>
          <a:p>
            <a:pPr lvl="1"/>
            <a:r>
              <a:rPr lang="fr-CA" dirty="0"/>
              <a:t>est appelée dans une expression</a:t>
            </a:r>
            <a:r>
              <a:rPr lang="fr-CA" dirty="0" smtClean="0"/>
              <a:t>.</a:t>
            </a:r>
          </a:p>
          <a:p>
            <a:r>
              <a:rPr lang="fr-CA" dirty="0" smtClean="0"/>
              <a:t>Une </a:t>
            </a:r>
            <a:r>
              <a:rPr lang="fr-CA" dirty="0"/>
              <a:t>procédure …</a:t>
            </a:r>
          </a:p>
          <a:p>
            <a:pPr lvl="1"/>
            <a:r>
              <a:rPr lang="fr-CA" dirty="0"/>
              <a:t>est un sous-programme avec une liste de paramètres qui peuvent avoir les modes </a:t>
            </a:r>
            <a:r>
              <a:rPr lang="fr-CA" dirty="0">
                <a:latin typeface="Courier"/>
              </a:rPr>
              <a:t>in</a:t>
            </a:r>
            <a:r>
              <a:rPr lang="fr-CA" dirty="0"/>
              <a:t>, </a:t>
            </a:r>
            <a:r>
              <a:rPr lang="fr-CA" dirty="0">
                <a:latin typeface="Courier"/>
              </a:rPr>
              <a:t>out</a:t>
            </a:r>
            <a:r>
              <a:rPr lang="fr-CA" dirty="0"/>
              <a:t> et </a:t>
            </a:r>
            <a:r>
              <a:rPr lang="fr-CA" dirty="0" err="1">
                <a:latin typeface="Courier"/>
              </a:rPr>
              <a:t>inout</a:t>
            </a:r>
            <a:r>
              <a:rPr lang="fr-CA" dirty="0"/>
              <a:t>, permettant ainsi à la procédure d’accepter des valeurs en entrée, de retourner des résultats, et de modifier des paramètres qui lui sont passés;</a:t>
            </a:r>
          </a:p>
          <a:p>
            <a:pPr lvl="1"/>
            <a:r>
              <a:rPr lang="fr-CA" dirty="0"/>
              <a:t>est appelée comme un énoncé concurrent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016A65-4FD4-4B13-8173-6CC36EE46868}" type="slidenum">
              <a:rPr lang="fr-CA"/>
              <a:pPr>
                <a:defRPr/>
              </a:pPr>
              <a:t>12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04800" y="4419600"/>
            <a:ext cx="5562600" cy="1569660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function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porteET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(V: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) return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is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variable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resultat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: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:= '1';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begin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for k in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V'range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loop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resultat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:=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resultat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 and V(k);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end loop;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	return </a:t>
            </a:r>
            <a:r>
              <a:rPr lang="en-US" sz="1200" dirty="0" err="1">
                <a:latin typeface="Courier New"/>
                <a:ea typeface="Times New Roman"/>
                <a:cs typeface="Times New Roman"/>
              </a:rPr>
              <a:t>resultat</a:t>
            </a:r>
            <a:r>
              <a:rPr lang="en-US" sz="1200" dirty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200" dirty="0">
                <a:latin typeface="Courier New"/>
                <a:ea typeface="Times New Roman"/>
                <a:cs typeface="Times New Roman"/>
              </a:rPr>
              <a:t>end</a:t>
            </a:r>
            <a:r>
              <a:rPr lang="en-US" sz="1200" dirty="0" smtClean="0">
                <a:latin typeface="Courier New"/>
                <a:ea typeface="Times New Roman"/>
                <a:cs typeface="Times New Roman"/>
              </a:rPr>
              <a:t>;</a:t>
            </a:r>
            <a:endParaRPr lang="fr-CA" sz="1200" dirty="0">
              <a:latin typeface="Courier New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7477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Vous devriez maintenant être capable de …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sz="1800" dirty="0"/>
              <a:t>Décrire et utiliser les quatre catégories d'objet en VHDL: constante, signal, variable et fichier. (B2, B3)</a:t>
            </a:r>
            <a:endParaRPr lang="fr-CA" sz="1800" dirty="0"/>
          </a:p>
          <a:p>
            <a:r>
              <a:rPr lang="fr-FR" sz="1800" dirty="0" smtClean="0"/>
              <a:t>À </a:t>
            </a:r>
            <a:r>
              <a:rPr lang="fr-FR" sz="1800" dirty="0"/>
              <a:t>l'intérieur d'un processus, utiliser les structures de répétition </a:t>
            </a:r>
            <a:r>
              <a:rPr lang="fr-FR" sz="1800" dirty="0" smtClean="0"/>
              <a:t>et de sélection. </a:t>
            </a:r>
            <a:r>
              <a:rPr lang="fr-FR" sz="1800" dirty="0"/>
              <a:t>(B3)</a:t>
            </a:r>
            <a:endParaRPr lang="fr-CA" sz="1800" dirty="0"/>
          </a:p>
          <a:p>
            <a:r>
              <a:rPr lang="fr-FR" sz="1800" dirty="0"/>
              <a:t>Utiliser les attributs les plus utiles en VHDL: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</a:t>
            </a:r>
            <a:r>
              <a:rPr lang="fr-FR" sz="1800" dirty="0"/>
              <a:t>,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right</a:t>
            </a:r>
            <a:r>
              <a:rPr lang="fr-FR" sz="1800" dirty="0"/>
              <a:t>,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low</a:t>
            </a:r>
            <a:r>
              <a:rPr lang="fr-FR" sz="1800" dirty="0"/>
              <a:t>,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high</a:t>
            </a:r>
            <a:r>
              <a:rPr lang="fr-FR" sz="1800" dirty="0"/>
              <a:t>,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range</a:t>
            </a:r>
            <a:r>
              <a:rPr lang="fr-FR" sz="1800" dirty="0"/>
              <a:t>,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fr-FR" sz="1800" dirty="0"/>
              <a:t>,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image</a:t>
            </a:r>
            <a:r>
              <a:rPr lang="fr-FR" sz="1800" dirty="0"/>
              <a:t>, </a:t>
            </a:r>
            <a:r>
              <a:rPr lang="fr-FR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fr-FR" sz="1800" dirty="0"/>
              <a:t>, </a:t>
            </a:r>
            <a:r>
              <a:rPr lang="fr-FR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fr-FR" sz="1800" dirty="0"/>
              <a:t>. (B3)</a:t>
            </a:r>
            <a:endParaRPr lang="fr-CA" sz="1800" dirty="0"/>
          </a:p>
          <a:p>
            <a:r>
              <a:rPr lang="fr-FR" sz="1800" dirty="0"/>
              <a:t>Utiliser la définition de nouveaux types scalaires et composés en VHDL. (B3)</a:t>
            </a:r>
            <a:endParaRPr lang="fr-CA" sz="1800" dirty="0"/>
          </a:p>
          <a:p>
            <a:r>
              <a:rPr lang="fr-FR" sz="1800" dirty="0"/>
              <a:t>Utiliser les fonctions et les procédures en VHDL. (B3)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464300"/>
              </p:ext>
            </p:extLst>
          </p:nvPr>
        </p:nvGraphicFramePr>
        <p:xfrm>
          <a:off x="6934200" y="5029200"/>
          <a:ext cx="4745264" cy="159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4211864"/>
              </a:tblGrid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Code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Niveau (http://fr.wikipedia.org/wiki/Taxonomie_de_Bloom)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B1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Connaissance</a:t>
                      </a:r>
                      <a:r>
                        <a:rPr lang="fr-CA" sz="1100" baseline="0" dirty="0" smtClean="0"/>
                        <a:t> - mémoriser de l’information.</a:t>
                      </a:r>
                      <a:endParaRPr lang="fr-FR" sz="1100" dirty="0"/>
                    </a:p>
                  </a:txBody>
                  <a:tcPr/>
                </a:tc>
              </a:tr>
              <a:tr h="165044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B2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Compréhension</a:t>
                      </a:r>
                      <a:r>
                        <a:rPr lang="fr-CA" sz="1100" baseline="0" dirty="0" smtClean="0"/>
                        <a:t> – interpréter l’information.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B3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Application – confronter les connaissances à des cas pratiques</a:t>
                      </a:r>
                      <a:r>
                        <a:rPr lang="fr-CA" sz="1100" baseline="0" dirty="0" smtClean="0"/>
                        <a:t> simples.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B4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Analyse – décomposer un problème,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  <a:tr h="271836"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B5</a:t>
                      </a:r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sz="1100" dirty="0" smtClean="0"/>
                        <a:t>Synthèse – expression personnelle, cas pratiques plus complexes.</a:t>
                      </a:r>
                      <a:endParaRPr lang="fr-FR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9337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Sujets de ce thème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Objets: constantes, signaux, variables et fichiers</a:t>
            </a:r>
          </a:p>
          <a:p>
            <a:r>
              <a:rPr lang="fr-FR" dirty="0" smtClean="0"/>
              <a:t>Structures de répétition et de sélection</a:t>
            </a:r>
          </a:p>
          <a:p>
            <a:r>
              <a:rPr lang="fr-FR" dirty="0" smtClean="0"/>
              <a:t>Attributs de signaux</a:t>
            </a:r>
          </a:p>
          <a:p>
            <a:r>
              <a:rPr lang="fr-FR" dirty="0" smtClean="0"/>
              <a:t>Définition de types scalaires et composés</a:t>
            </a:r>
          </a:p>
          <a:p>
            <a:r>
              <a:rPr lang="fr-FR" dirty="0" smtClean="0"/>
              <a:t>Fonctions et procédures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10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Quatre catégories d’objets en VHDL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 smtClean="0"/>
              <a:t>Il y a quatre catégories d’objets en VHDL :</a:t>
            </a:r>
          </a:p>
          <a:p>
            <a:pPr marL="0" indent="0">
              <a:buNone/>
            </a:pPr>
            <a:endParaRPr lang="fr-CA" dirty="0" smtClean="0"/>
          </a:p>
          <a:p>
            <a:r>
              <a:rPr lang="fr-CA" dirty="0" smtClean="0">
                <a:latin typeface="Courier" pitchFamily="49" charset="0"/>
              </a:rPr>
              <a:t>constant</a:t>
            </a:r>
            <a:r>
              <a:rPr lang="fr-CA" dirty="0" smtClean="0"/>
              <a:t> (et </a:t>
            </a:r>
            <a:r>
              <a:rPr lang="fr-CA" dirty="0" err="1" smtClean="0">
                <a:latin typeface="Courier" pitchFamily="49" charset="0"/>
              </a:rPr>
              <a:t>generic</a:t>
            </a:r>
            <a:r>
              <a:rPr lang="fr-CA" dirty="0" smtClean="0"/>
              <a:t>) : peut contenir une valeur unique qui ne change pas; un objet </a:t>
            </a:r>
            <a:r>
              <a:rPr lang="fr-CA" dirty="0" err="1" smtClean="0">
                <a:latin typeface="Courier" pitchFamily="49" charset="0"/>
              </a:rPr>
              <a:t>generic</a:t>
            </a:r>
            <a:r>
              <a:rPr lang="fr-CA" dirty="0" smtClean="0"/>
              <a:t> est une constante spéciale permettant d’appliquer un paramètre à une entité lors de son instanciation;</a:t>
            </a:r>
          </a:p>
          <a:p>
            <a:r>
              <a:rPr lang="fr-CA" dirty="0">
                <a:latin typeface="Courier" pitchFamily="49" charset="0"/>
              </a:rPr>
              <a:t>signal</a:t>
            </a:r>
            <a:r>
              <a:rPr lang="fr-CA" dirty="0"/>
              <a:t> et </a:t>
            </a:r>
            <a:r>
              <a:rPr lang="fr-CA" dirty="0">
                <a:latin typeface="Courier" pitchFamily="49" charset="0"/>
              </a:rPr>
              <a:t>port</a:t>
            </a:r>
            <a:r>
              <a:rPr lang="fr-CA" dirty="0"/>
              <a:t> : peuvent contenir une liste de valeurs dans le temps; un objet </a:t>
            </a:r>
            <a:r>
              <a:rPr lang="fr-CA" dirty="0">
                <a:latin typeface="Courier" pitchFamily="49" charset="0"/>
              </a:rPr>
              <a:t>signal</a:t>
            </a:r>
            <a:r>
              <a:rPr lang="fr-CA" dirty="0"/>
              <a:t> correspond en général à un fil d’un circuit; un </a:t>
            </a:r>
            <a:r>
              <a:rPr lang="fr-CA" dirty="0">
                <a:latin typeface="Courier" pitchFamily="49" charset="0"/>
              </a:rPr>
              <a:t>port</a:t>
            </a:r>
            <a:r>
              <a:rPr lang="fr-CA" dirty="0"/>
              <a:t> d’une entité est implicitement un signal pour cette entité</a:t>
            </a:r>
            <a:r>
              <a:rPr lang="fr-CA" dirty="0" smtClean="0"/>
              <a:t>;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 dirty="0" smtClean="0">
              <a:latin typeface="Courier" pitchFamily="49" charset="0"/>
            </a:endParaRPr>
          </a:p>
          <a:p>
            <a:endParaRPr lang="fr-CA" dirty="0">
              <a:latin typeface="Courier" pitchFamily="49" charset="0"/>
            </a:endParaRPr>
          </a:p>
          <a:p>
            <a:r>
              <a:rPr lang="fr-CA" dirty="0">
                <a:latin typeface="Courier" pitchFamily="49" charset="0"/>
              </a:rPr>
              <a:t>variable</a:t>
            </a:r>
            <a:r>
              <a:rPr lang="fr-CA" dirty="0"/>
              <a:t>: peut contenir une valeur temporaire; les objets </a:t>
            </a:r>
            <a:r>
              <a:rPr lang="fr-CA" dirty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fr-CA" dirty="0"/>
              <a:t> sont utiles pour stocker des valeurs intérimaires dans les calculs;</a:t>
            </a:r>
          </a:p>
          <a:p>
            <a:r>
              <a:rPr lang="fr-CA" dirty="0" smtClean="0">
                <a:latin typeface="Courier" pitchFamily="49" charset="0"/>
              </a:rPr>
              <a:t>file</a:t>
            </a:r>
            <a:r>
              <a:rPr lang="fr-CA" dirty="0"/>
              <a:t>: un objet dans lequel on peut écrire et lire des valeurs, et qui correspond à un fichier du système d’exploitation</a:t>
            </a:r>
            <a:r>
              <a:rPr lang="fr-CA" dirty="0" smtClean="0"/>
              <a:t>.</a:t>
            </a:r>
            <a:br>
              <a:rPr lang="fr-CA" dirty="0" smtClean="0"/>
            </a:br>
            <a:r>
              <a:rPr lang="fr-CA" dirty="0" smtClean="0"/>
              <a:t>(</a:t>
            </a:r>
            <a:r>
              <a:rPr lang="fr-CA" i="1" dirty="0" smtClean="0"/>
              <a:t>Nous n’allons pas discuter de ce type d’objet dans cette présentation</a:t>
            </a:r>
            <a:r>
              <a:rPr lang="fr-CA" dirty="0" smtClean="0"/>
              <a:t>).</a:t>
            </a:r>
            <a:endParaRPr lang="fr-CA" dirty="0"/>
          </a:p>
          <a:p>
            <a:pPr marL="0" indent="0">
              <a:buNone/>
            </a:pPr>
            <a:endParaRPr lang="fr-CA" dirty="0" smtClean="0"/>
          </a:p>
          <a:p>
            <a:pPr marL="0" indent="0">
              <a:buNone/>
            </a:pPr>
            <a:r>
              <a:rPr lang="fr-CA" dirty="0" smtClean="0"/>
              <a:t>Lors </a:t>
            </a:r>
            <a:r>
              <a:rPr lang="fr-CA" dirty="0"/>
              <a:t>de la déclaration d’un objet, on spécifie sa catégorie, son identificateur et son type. On peut aussi lui assigner une valeur initiale</a:t>
            </a:r>
            <a:r>
              <a:rPr lang="fr-CA" dirty="0" smtClean="0"/>
              <a:t>.</a:t>
            </a: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8612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 – objets: 1.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fr-CA" dirty="0" smtClean="0"/>
              <a:t> et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Une </a:t>
            </a:r>
            <a:r>
              <a:rPr lang="fr-CA" dirty="0" smtClean="0">
                <a:latin typeface="Courier" pitchFamily="49" charset="0"/>
              </a:rPr>
              <a:t>constant</a:t>
            </a:r>
            <a:r>
              <a:rPr lang="fr-CA" dirty="0" smtClean="0"/>
              <a:t> (et un </a:t>
            </a:r>
            <a:r>
              <a:rPr lang="fr-CA" dirty="0" err="1" smtClean="0">
                <a:latin typeface="Courier" pitchFamily="49" charset="0"/>
              </a:rPr>
              <a:t>generic</a:t>
            </a:r>
            <a:r>
              <a:rPr lang="fr-CA" dirty="0" smtClean="0"/>
              <a:t>) peuvent contenir une valeur unique qui ne change pas.</a:t>
            </a:r>
          </a:p>
          <a:p>
            <a:r>
              <a:rPr lang="fr-CA" dirty="0" smtClean="0"/>
              <a:t>Un objet </a:t>
            </a:r>
            <a:r>
              <a:rPr lang="fr-CA" dirty="0" err="1" smtClean="0">
                <a:latin typeface="Courier" pitchFamily="49" charset="0"/>
              </a:rPr>
              <a:t>generic</a:t>
            </a:r>
            <a:r>
              <a:rPr lang="fr-CA" dirty="0" smtClean="0"/>
              <a:t> est une constante spéciale permettant d’appliquer un paramètre à une entité lors de son instanciation.</a:t>
            </a:r>
          </a:p>
          <a:p>
            <a:r>
              <a:rPr lang="fr-CA" dirty="0"/>
              <a:t>Un objet </a:t>
            </a:r>
            <a:r>
              <a:rPr lang="fr-CA" dirty="0" smtClean="0">
                <a:latin typeface="Courier" pitchFamily="49" charset="0"/>
              </a:rPr>
              <a:t>constant</a:t>
            </a:r>
            <a:r>
              <a:rPr lang="fr-CA" dirty="0" smtClean="0"/>
              <a:t> </a:t>
            </a:r>
            <a:r>
              <a:rPr lang="fr-CA" dirty="0" smtClean="0"/>
              <a:t>peut être défini pour une architecture ou un processus.</a:t>
            </a:r>
            <a:endParaRPr lang="fr-CA" dirty="0"/>
          </a:p>
          <a:p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4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248400" y="1357238"/>
            <a:ext cx="5740400" cy="542456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generic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 : positive := 4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port (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: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(W - 1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approbation : out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vote;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comportementale3 of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constant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nMin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:= W / 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process(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variable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range 0 to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lesvotes'length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0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for k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lesvotes'range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loop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if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(k) = '1'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+ 1;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loop;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if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&gt;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nMin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approbation &lt;= '1';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approbation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comportementale3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00800" y="2057400"/>
            <a:ext cx="19812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6324600" y="3657600"/>
            <a:ext cx="28194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260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 – objets: 2.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fr-CA" dirty="0" smtClean="0"/>
              <a:t> et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Un </a:t>
            </a:r>
            <a:r>
              <a:rPr lang="fr-CA" dirty="0">
                <a:latin typeface="Courier" pitchFamily="49" charset="0"/>
              </a:rPr>
              <a:t>signal</a:t>
            </a:r>
            <a:r>
              <a:rPr lang="fr-CA" dirty="0" smtClean="0"/>
              <a:t> est déclaré dans la partie déclarative d’une architecture et est visible partout dans celle-ci.</a:t>
            </a:r>
          </a:p>
          <a:p>
            <a:r>
              <a:rPr lang="fr-CA" dirty="0" smtClean="0"/>
              <a:t>Un </a:t>
            </a:r>
            <a:r>
              <a:rPr lang="fr-CA" dirty="0" smtClean="0">
                <a:latin typeface="Courier" pitchFamily="49" charset="0"/>
              </a:rPr>
              <a:t>signal</a:t>
            </a:r>
            <a:r>
              <a:rPr lang="fr-CA" dirty="0" smtClean="0"/>
              <a:t> représente à peu près un fil ou un groupe de </a:t>
            </a:r>
            <a:r>
              <a:rPr lang="fr-CA" dirty="0" smtClean="0"/>
              <a:t>fils </a:t>
            </a:r>
            <a:r>
              <a:rPr lang="fr-CA" dirty="0" smtClean="0"/>
              <a:t>dans un circuit.</a:t>
            </a:r>
          </a:p>
          <a:p>
            <a:r>
              <a:rPr lang="fr-CA" dirty="0" smtClean="0"/>
              <a:t>Un </a:t>
            </a:r>
            <a:r>
              <a:rPr lang="fr-CA" dirty="0" smtClean="0">
                <a:latin typeface="Courier" pitchFamily="49" charset="0"/>
              </a:rPr>
              <a:t>port</a:t>
            </a:r>
            <a:r>
              <a:rPr lang="fr-CA" dirty="0" smtClean="0"/>
              <a:t> d’une </a:t>
            </a:r>
            <a:r>
              <a:rPr lang="fr-CA" dirty="0"/>
              <a:t>entité est implicitement un signal </a:t>
            </a:r>
            <a:r>
              <a:rPr lang="fr-CA" dirty="0" smtClean="0"/>
              <a:t>dans toutes les architectures de cette entité.</a:t>
            </a:r>
          </a:p>
          <a:p>
            <a:pPr lvl="1"/>
            <a:r>
              <a:rPr lang="fr-CA" dirty="0" smtClean="0"/>
              <a:t>Un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fr-CA" dirty="0" smtClean="0"/>
              <a:t> de direction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fr-CA" dirty="0" smtClean="0"/>
              <a:t> est comme un signal qui ne peut pas être écrit.</a:t>
            </a:r>
          </a:p>
          <a:p>
            <a:pPr lvl="1"/>
            <a:r>
              <a:rPr lang="fr-CA" dirty="0" smtClean="0"/>
              <a:t>Un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fr-CA" dirty="0" smtClean="0"/>
              <a:t> de direction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</a:t>
            </a:r>
            <a:r>
              <a:rPr lang="fr-CA" dirty="0" smtClean="0"/>
              <a:t> est comme un signal qui ne peut pas être lu.</a:t>
            </a:r>
          </a:p>
          <a:p>
            <a:r>
              <a:rPr lang="fr-CA" dirty="0"/>
              <a:t>Pour assigner une valeur à </a:t>
            </a:r>
            <a:r>
              <a:rPr lang="fr-CA" dirty="0" smtClean="0"/>
              <a:t>un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fr-CA" dirty="0" smtClean="0"/>
              <a:t> </a:t>
            </a:r>
            <a:r>
              <a:rPr lang="fr-CA" dirty="0"/>
              <a:t>on utilise l’opérateur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5</a:t>
            </a:fld>
            <a:endParaRPr lang="fr-CA"/>
          </a:p>
        </p:txBody>
      </p:sp>
      <p:sp>
        <p:nvSpPr>
          <p:cNvPr id="7" name="ZoneTexte 6"/>
          <p:cNvSpPr txBox="1"/>
          <p:nvPr/>
        </p:nvSpPr>
        <p:spPr>
          <a:xfrm>
            <a:off x="6248400" y="1447800"/>
            <a:ext cx="5740400" cy="483209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library 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generic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 : positive := 4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port (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: in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(W - 1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approbation : out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vote;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flotdonnees2 of vote is </a:t>
            </a:r>
            <a:endParaRPr lang="en-US" sz="1100" dirty="0" smtClean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</a:t>
            </a: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signal A, B, C, D :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(A, B, C, D) &lt;= </a:t>
            </a:r>
            <a:r>
              <a:rPr lang="en-US" sz="110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</a:t>
            </a: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approbation &lt;=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(not(A) and B and C and D)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or (A and not(B) and C and D)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or (A and B and not(C) and D)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or (A and B and C and not(D))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or (A and B and C and D);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10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flotdonnees2;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10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43700" y="2819400"/>
            <a:ext cx="3924300" cy="3459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6324600" y="3962400"/>
            <a:ext cx="28194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17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/>
        </p:nvSpPr>
        <p:spPr>
          <a:xfrm>
            <a:off x="6248400" y="1357238"/>
            <a:ext cx="5740400" cy="5424562"/>
          </a:xfrm>
          <a:prstGeom prst="rect">
            <a:avLst/>
          </a:prstGeom>
          <a:noFill/>
          <a:ln w="254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library 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IEEE;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use IEEE.STD_LOGIC_1164.all;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entity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generic (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W : positive := 4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port (	 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: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std_logic_vector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(W - 1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downto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0);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approbation : out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std_logic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);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vote;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architecture comportementale3 of vote is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constant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nMin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:= W / 2;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process(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)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variable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 natural range 0 to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lesvotes'length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begin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0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for k in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lesvotes'range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loop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if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lesvotes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(k) = '1'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	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:=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+ 1;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loop;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if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compte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&gt; </a:t>
            </a:r>
            <a:r>
              <a:rPr lang="en-US" sz="1050" dirty="0" err="1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nMin</a:t>
            </a: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 then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approbation &lt;= '1';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else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	approbation &lt;= '0';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	end if;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	end process;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228600" algn="l"/>
                <a:tab pos="457200" algn="l"/>
                <a:tab pos="685800" algn="l"/>
                <a:tab pos="914400" algn="l"/>
                <a:tab pos="1143000" algn="l"/>
              </a:tabLst>
            </a:pPr>
            <a:r>
              <a:rPr lang="en-US" sz="1050" dirty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end comportementale3</a:t>
            </a:r>
            <a:r>
              <a:rPr lang="en-US" sz="1050" dirty="0" smtClean="0">
                <a:ln w="25400">
                  <a:noFill/>
                </a:ln>
                <a:latin typeface="Courier New"/>
                <a:ea typeface="Times New Roman"/>
                <a:cs typeface="Times New Roman"/>
              </a:rPr>
              <a:t>;</a:t>
            </a:r>
            <a:endParaRPr lang="en-US" sz="1050" dirty="0">
              <a:ln w="25400">
                <a:noFill/>
              </a:ln>
              <a:latin typeface="Courier New"/>
              <a:ea typeface="Times New Roman"/>
              <a:cs typeface="Times New Roman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 – objets: 3.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/>
              <a:t>Une </a:t>
            </a:r>
            <a:r>
              <a:rPr lang="fr-CA" dirty="0" smtClean="0">
                <a:latin typeface="Courier" pitchFamily="49" charset="0"/>
              </a:rPr>
              <a:t>variable</a:t>
            </a:r>
            <a:r>
              <a:rPr lang="fr-CA" dirty="0" smtClean="0"/>
              <a:t> peut contenir une valeur temporaire.</a:t>
            </a:r>
          </a:p>
          <a:p>
            <a:r>
              <a:rPr lang="fr-CA" dirty="0" smtClean="0"/>
              <a:t>Les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variables</a:t>
            </a:r>
            <a:r>
              <a:rPr lang="fr-CA" dirty="0" smtClean="0"/>
              <a:t> ne peuvent être utilisées qu’à l’intérieur des processus.</a:t>
            </a:r>
          </a:p>
          <a:p>
            <a:r>
              <a:rPr lang="fr-CA" dirty="0" smtClean="0"/>
              <a:t>Les objets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fr-CA" dirty="0" smtClean="0"/>
              <a:t> sont utiles pour stocker des valeurs intérimaires dans les calculs.</a:t>
            </a:r>
          </a:p>
          <a:p>
            <a:r>
              <a:rPr lang="fr-CA" dirty="0" smtClean="0"/>
              <a:t>Pour assigner une valeur à une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fr-CA" dirty="0" smtClean="0"/>
              <a:t> on utilise l’opérateur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6</a:t>
            </a:fld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6477000" y="4114800"/>
            <a:ext cx="4572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415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VHDL: types prédéfinis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Les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generic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constant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signal</a:t>
            </a:r>
            <a:r>
              <a:rPr lang="fr-CA" dirty="0" smtClean="0"/>
              <a:t>,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port</a:t>
            </a:r>
            <a:r>
              <a:rPr lang="fr-CA" dirty="0" smtClean="0"/>
              <a:t> et </a:t>
            </a:r>
            <a:r>
              <a:rPr lang="fr-CA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</a:t>
            </a:r>
            <a:r>
              <a:rPr lang="fr-CA" dirty="0" smtClean="0"/>
              <a:t> doivent avoir un type.</a:t>
            </a:r>
          </a:p>
          <a:p>
            <a:r>
              <a:rPr lang="fr-CA" dirty="0" smtClean="0"/>
              <a:t>VHDL inclut plusieurs types prédéfinis et d’autres qui sont définis dans des packages normalisés.</a:t>
            </a:r>
          </a:p>
          <a:p>
            <a:r>
              <a:rPr lang="fr-CA" dirty="0" smtClean="0"/>
              <a:t>On peut aussi définir de nouveaux types.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7</a:t>
            </a:fld>
            <a:endParaRPr lang="fr-CA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697237"/>
              </p:ext>
            </p:extLst>
          </p:nvPr>
        </p:nvGraphicFramePr>
        <p:xfrm>
          <a:off x="6096001" y="1270000"/>
          <a:ext cx="5867399" cy="5289379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838199"/>
                <a:gridCol w="1066800"/>
                <a:gridCol w="1219200"/>
                <a:gridCol w="2743200"/>
              </a:tblGrid>
              <a:tr h="2688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catégorie</a:t>
                      </a:r>
                      <a:endParaRPr lang="fr-CA" sz="1000" b="1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</a:t>
                      </a:r>
                      <a:br>
                        <a:rPr lang="fr-CA" sz="1000"/>
                      </a:br>
                      <a:r>
                        <a:rPr lang="fr-CA" sz="1000"/>
                        <a:t>ou sous-type</a:t>
                      </a:r>
                      <a:endParaRPr lang="fr-CA" sz="1000" b="1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source</a:t>
                      </a:r>
                      <a:br>
                        <a:rPr lang="fr-CA" sz="1000"/>
                      </a:br>
                      <a:r>
                        <a:rPr lang="fr-CA" sz="1000"/>
                        <a:t>de la définition</a:t>
                      </a:r>
                      <a:endParaRPr lang="fr-CA" sz="1000" b="1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valeurs</a:t>
                      </a:r>
                      <a:endParaRPr lang="fr-CA" sz="1000" b="1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scalaires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boolean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FALSE et TRUE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bit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‘0’ et ‘1’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9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 err="1"/>
                        <a:t>character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256 caractères de la norme ISO 8859-1, avec des abréviations reconnues et certaines qui sont propres à VHDL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Les 128 premiers sont les caractères ASCII.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integer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plage minimale de –2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+ 1 à 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– 1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natural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sous-type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0 à 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– 1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positive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sous-type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1 à 2</a:t>
                      </a:r>
                      <a:r>
                        <a:rPr lang="fr-CA" sz="1000" baseline="30000"/>
                        <a:t>31</a:t>
                      </a:r>
                      <a:r>
                        <a:rPr lang="fr-CA" sz="1000"/>
                        <a:t> – 1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835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real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type prédéfini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typiquement</a:t>
                      </a:r>
                      <a:br>
                        <a:rPr lang="fr-CA" sz="1000" dirty="0"/>
                      </a:br>
                      <a:r>
                        <a:rPr lang="fr-CA" sz="1000" dirty="0"/>
                        <a:t>–1.7014111E±308 à 1.7014111E±308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7816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std_logic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 smtClean="0"/>
                        <a:t>Package</a:t>
                      </a:r>
                      <a:br>
                        <a:rPr lang="fr-CA" sz="1000" dirty="0" smtClean="0"/>
                      </a:br>
                      <a:r>
                        <a:rPr lang="fr-CA" sz="1000" dirty="0" smtClean="0"/>
                        <a:t>std_logic_1164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‘U’ : valeur inconnue, pas initialisée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‘X’ : valeur inconnue forcée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‘0’ : 0 forcé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‘1’ : 1 forcé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‘Z’ : haute impédance (pas connecté)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‘W’ : inconnu faible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‘L’ : 0 faible</a:t>
                      </a:r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‘H’ : </a:t>
                      </a:r>
                      <a:r>
                        <a:rPr lang="fr-CA" sz="1000"/>
                        <a:t>1 </a:t>
                      </a:r>
                      <a:r>
                        <a:rPr lang="fr-CA" sz="1000" smtClean="0"/>
                        <a:t>faible</a:t>
                      </a:r>
                      <a:endParaRPr lang="fr-CA" sz="1000" dirty="0"/>
                    </a:p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‘-‘ : peu importe (</a:t>
                      </a:r>
                      <a:r>
                        <a:rPr lang="en-US" sz="1000" dirty="0"/>
                        <a:t>don’t care</a:t>
                      </a:r>
                      <a:r>
                        <a:rPr lang="fr-CA" sz="1000" dirty="0"/>
                        <a:t>)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composés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bit_vector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type prédéfini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bit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17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string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type prédéfini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character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4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std_logic_vector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 smtClean="0"/>
                        <a:t>Package</a:t>
                      </a:r>
                      <a:br>
                        <a:rPr lang="fr-CA" sz="1000" dirty="0" smtClean="0"/>
                      </a:br>
                      <a:r>
                        <a:rPr lang="fr-CA" sz="1000" dirty="0" smtClean="0"/>
                        <a:t>std_logic_1164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std_logic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84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unsigned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 smtClean="0"/>
                        <a:t>Package</a:t>
                      </a:r>
                      <a:br>
                        <a:rPr lang="fr-CA" sz="1000" dirty="0" smtClean="0"/>
                      </a:br>
                      <a:r>
                        <a:rPr lang="fr-CA" sz="1000" dirty="0" err="1" smtClean="0"/>
                        <a:t>numeric_std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tableau de std_logic, interprété comme un nombre binaire non signé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52">
                <a:tc vMerge="1"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/>
                        <a:t>signed</a:t>
                      </a:r>
                      <a:endParaRPr lang="fr-CA" sz="100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 smtClean="0"/>
                        <a:t>Package</a:t>
                      </a:r>
                      <a:br>
                        <a:rPr lang="fr-CA" sz="1000" dirty="0" smtClean="0"/>
                      </a:br>
                      <a:r>
                        <a:rPr lang="fr-CA" sz="1000" dirty="0" err="1" smtClean="0"/>
                        <a:t>numeric_std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fr-CA" sz="1000" dirty="0"/>
                        <a:t>tableau de </a:t>
                      </a:r>
                      <a:r>
                        <a:rPr lang="fr-CA" sz="1000" dirty="0" err="1"/>
                        <a:t>std_logic</a:t>
                      </a:r>
                      <a:r>
                        <a:rPr lang="fr-CA" sz="1000" dirty="0"/>
                        <a:t>, interprété comme un nombre binaire signé</a:t>
                      </a:r>
                      <a:br>
                        <a:rPr lang="fr-CA" sz="1000" dirty="0"/>
                      </a:br>
                      <a:r>
                        <a:rPr lang="fr-CA" sz="1000" dirty="0"/>
                        <a:t>en complément à deux</a:t>
                      </a:r>
                      <a:endParaRPr lang="fr-CA" sz="1000" dirty="0">
                        <a:latin typeface="+mn-lt"/>
                        <a:ea typeface="Times New Roman"/>
                      </a:endParaRPr>
                    </a:p>
                  </a:txBody>
                  <a:tcPr marL="62737" marR="6273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395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type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endParaRPr lang="fr-CA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A" dirty="0" smtClean="0"/>
              <a:t>Le type </a:t>
            </a:r>
            <a:r>
              <a:rPr lang="fr-CA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std_logic</a:t>
            </a:r>
            <a:r>
              <a:rPr lang="fr-CA" dirty="0" smtClean="0"/>
              <a:t> est utilisé pour modéliser les valeurs logiques sur un fil électrique.</a:t>
            </a:r>
          </a:p>
          <a:p>
            <a:r>
              <a:rPr lang="fr-CA" dirty="0" smtClean="0"/>
              <a:t>Un signal ou une variable de type </a:t>
            </a:r>
            <a:r>
              <a:rPr lang="fr-CA" dirty="0" err="1" smtClean="0">
                <a:latin typeface="Courier New" panose="02070309020205020404" pitchFamily="49" charset="0"/>
              </a:rPr>
              <a:t>std_logic</a:t>
            </a:r>
            <a:r>
              <a:rPr lang="fr-CA" dirty="0" smtClean="0"/>
              <a:t> peut prendre l’une de neuf valeurs:</a:t>
            </a:r>
            <a:br>
              <a:rPr lang="fr-CA" dirty="0" smtClean="0"/>
            </a:br>
            <a:r>
              <a:rPr lang="fr-CA" dirty="0" smtClean="0"/>
              <a:t>‘1’, ‘0’, ‘Z’, ‘X’, ‘U’, ‘W’, ‘L’, ‘H’ et ‘-’.</a:t>
            </a:r>
          </a:p>
          <a:p>
            <a:r>
              <a:rPr lang="fr-CA" dirty="0"/>
              <a:t>Une valeur de ‘X’ représente en général un signal mené par deux sources en même temps.</a:t>
            </a:r>
          </a:p>
          <a:p>
            <a:r>
              <a:rPr lang="fr-CA" dirty="0" smtClean="0"/>
              <a:t>La valeur ‘U’ est donnée au début d’une simulation.</a:t>
            </a:r>
            <a:endParaRPr lang="fr-CA" dirty="0"/>
          </a:p>
          <a:p>
            <a:r>
              <a:rPr lang="fr-CA" dirty="0" smtClean="0"/>
              <a:t>La valeur ‘-’ représente une valeur sans importance – </a:t>
            </a:r>
            <a:r>
              <a:rPr lang="fr-CA" i="1" dirty="0" err="1" smtClean="0"/>
              <a:t>don’t</a:t>
            </a:r>
            <a:r>
              <a:rPr lang="fr-CA" i="1" dirty="0" smtClean="0"/>
              <a:t> care.</a:t>
            </a:r>
            <a:endParaRPr lang="fr-CA" dirty="0" smtClean="0"/>
          </a:p>
          <a:p>
            <a:r>
              <a:rPr lang="fr-CA" dirty="0"/>
              <a:t>Les valeurs ‘W’, ‘L’ et ‘H’ sont peu utilisées.</a:t>
            </a:r>
          </a:p>
          <a:p>
            <a:pPr marL="0" indent="0">
              <a:buNone/>
            </a:pPr>
            <a:endParaRPr lang="fr-CA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6AE17-047E-41BA-B5C0-1A5C3085BF8A}" type="slidenum">
              <a:rPr lang="fr-CA" smtClean="0"/>
              <a:pPr/>
              <a:t>8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809" y="1766609"/>
            <a:ext cx="4696688" cy="3324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88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Définition de nouveaux types en VHDL</a:t>
            </a:r>
          </a:p>
        </p:txBody>
      </p:sp>
      <p:sp>
        <p:nvSpPr>
          <p:cNvPr id="19459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Les définitions de types sont faites dans la partie déclarative d’une architecture.</a:t>
            </a:r>
          </a:p>
          <a:p>
            <a:pPr eaLnBrk="1" hangingPunct="1"/>
            <a:r>
              <a:rPr lang="fr-CA" dirty="0" smtClean="0"/>
              <a:t>On peut définir de nouveaux types avec le mot clé </a:t>
            </a:r>
            <a:r>
              <a:rPr lang="fr-CA" dirty="0" smtClean="0">
                <a:latin typeface="Courier" pitchFamily="49" charset="0"/>
              </a:rPr>
              <a:t>type</a:t>
            </a:r>
            <a:r>
              <a:rPr lang="fr-CA" dirty="0" smtClean="0"/>
              <a:t>, et des sous-types avec le mot clé </a:t>
            </a:r>
            <a:r>
              <a:rPr lang="fr-CA" dirty="0" err="1" smtClean="0">
                <a:latin typeface="Courier" pitchFamily="49" charset="0"/>
              </a:rPr>
              <a:t>subtype</a:t>
            </a:r>
            <a:r>
              <a:rPr lang="fr-CA" dirty="0" smtClean="0"/>
              <a:t>.</a:t>
            </a:r>
          </a:p>
          <a:p>
            <a:pPr eaLnBrk="1" hangingPunct="1"/>
            <a:r>
              <a:rPr lang="fr-CA" dirty="0" smtClean="0"/>
              <a:t>On peut entre autres définir des types composés dont les éléments:</a:t>
            </a:r>
          </a:p>
          <a:p>
            <a:pPr lvl="1" eaLnBrk="1" hangingPunct="1"/>
            <a:r>
              <a:rPr lang="fr-CA" dirty="0" smtClean="0"/>
              <a:t>sont tous du même type et sont numérotés (vecteurs ou matrices, </a:t>
            </a:r>
            <a:r>
              <a:rPr lang="fr-CA" dirty="0" err="1" smtClean="0">
                <a:latin typeface="Courier" pitchFamily="49" charset="0"/>
              </a:rPr>
              <a:t>array</a:t>
            </a:r>
            <a:r>
              <a:rPr lang="fr-CA" dirty="0" smtClean="0"/>
              <a:t>)</a:t>
            </a:r>
          </a:p>
          <a:p>
            <a:pPr lvl="1" eaLnBrk="1" hangingPunct="1"/>
            <a:r>
              <a:rPr lang="fr-CA" dirty="0" smtClean="0"/>
              <a:t>être de types différents et qui sont nommés (structures, </a:t>
            </a:r>
            <a:r>
              <a:rPr lang="fr-CA" dirty="0" smtClean="0">
                <a:latin typeface="Courier" pitchFamily="49" charset="0"/>
              </a:rPr>
              <a:t>record</a:t>
            </a:r>
            <a:r>
              <a:rPr lang="fr-CA" dirty="0" smtClean="0"/>
              <a:t>).</a:t>
            </a:r>
          </a:p>
          <a:p>
            <a:pPr eaLnBrk="1" hangingPunct="1"/>
            <a:endParaRPr lang="fr-CA" dirty="0" smtClean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7E841-119E-45BF-9D2C-690134CAF64F}" type="slidenum">
              <a:rPr lang="fr-CA"/>
              <a:pPr>
                <a:defRPr/>
              </a:pPr>
              <a:t>9</a:t>
            </a:fld>
            <a:endParaRPr lang="fr-CA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93404"/>
              </p:ext>
            </p:extLst>
          </p:nvPr>
        </p:nvGraphicFramePr>
        <p:xfrm>
          <a:off x="6492240" y="2407920"/>
          <a:ext cx="5394960" cy="3840479"/>
        </p:xfrm>
        <a:graphic>
          <a:graphicData uri="http://schemas.openxmlformats.org/drawingml/2006/table">
            <a:tbl>
              <a:tblPr/>
              <a:tblGrid>
                <a:gridCol w="539496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type 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entiers_sous_20 is range 0 to 19</a:t>
                      </a: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type matrice_reelle_1_par_10 is </a:t>
                      </a:r>
                      <a:r>
                        <a:rPr lang="en-US" sz="1200" b="1" dirty="0">
                          <a:solidFill>
                            <a:srgbClr val="00B05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array (1 to 10)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of real</a:t>
                      </a: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type tableauSLV3 is </a:t>
                      </a:r>
                      <a:r>
                        <a:rPr lang="en-US" sz="1200" b="1" dirty="0">
                          <a:solidFill>
                            <a:srgbClr val="0070C0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array (natural range &lt;&gt;)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of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std_logic_vector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(2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downto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 0</a:t>
                      </a: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constant vecteurs : tableauSLV3 :=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("</a:t>
                      </a: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000", "001", "010", "011", "100", "101", "110", "111</a:t>
                      </a:r>
                      <a:r>
                        <a:rPr lang="fr-CA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");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type </a:t>
                      </a:r>
                      <a:r>
                        <a:rPr lang="fr-CA" sz="1200" dirty="0" err="1">
                          <a:latin typeface="Courier New"/>
                          <a:ea typeface="Times New Roman"/>
                          <a:cs typeface="Times New Roman"/>
                        </a:rPr>
                        <a:t>nom_de_mois</a:t>
                      </a: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CA" sz="1200" dirty="0" err="1">
                          <a:latin typeface="Courier New"/>
                          <a:ea typeface="Times New Roman"/>
                          <a:cs typeface="Times New Roman"/>
                        </a:rPr>
                        <a:t>is</a:t>
                      </a: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 (janvier, février, mars, avril, mai, juin, juillet, aout, septembre, octobre, novembre, décembre</a:t>
                      </a:r>
                      <a:r>
                        <a:rPr lang="fr-CA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type date is record</a:t>
                      </a: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jour : integer range 1 to 31;</a:t>
                      </a: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mois : </a:t>
                      </a:r>
                      <a:r>
                        <a:rPr lang="fr-CA" sz="1200" dirty="0" err="1">
                          <a:latin typeface="Courier New"/>
                          <a:ea typeface="Times New Roman"/>
                          <a:cs typeface="Times New Roman"/>
                        </a:rPr>
                        <a:t>nom_de_mois</a:t>
                      </a: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fr-CA" sz="1200" dirty="0">
                          <a:latin typeface="Courier New"/>
                          <a:ea typeface="Times New Roman"/>
                          <a:cs typeface="Times New Roman"/>
                        </a:rPr>
                        <a:t>année : positive range 1 to 3000;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end record</a:t>
                      </a:r>
                      <a:r>
                        <a:rPr lang="en-US" sz="1200" dirty="0" smtClean="0">
                          <a:latin typeface="Courier New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	  </a:t>
                      </a: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457200" algn="l"/>
                          <a:tab pos="685800" algn="l"/>
                          <a:tab pos="914400" algn="l"/>
                          <a:tab pos="1143000" algn="l"/>
                        </a:tabLst>
                      </a:pP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constant confederation : date := (1, </a:t>
                      </a:r>
                      <a:r>
                        <a:rPr lang="en-US" sz="1200" dirty="0" err="1">
                          <a:latin typeface="Courier New"/>
                          <a:ea typeface="Times New Roman"/>
                          <a:cs typeface="Times New Roman"/>
                        </a:rPr>
                        <a:t>juillet</a:t>
                      </a:r>
                      <a:r>
                        <a:rPr lang="en-US" sz="1200" dirty="0">
                          <a:latin typeface="Courier New"/>
                          <a:ea typeface="Times New Roman"/>
                          <a:cs typeface="Times New Roman"/>
                        </a:rPr>
                        <a:t>, 1867);</a:t>
                      </a:r>
                      <a:endParaRPr lang="fr-CA" sz="1200" dirty="0"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9472" name="ZoneTexte 6"/>
          <p:cNvSpPr txBox="1">
            <a:spLocks noChangeArrowheads="1"/>
          </p:cNvSpPr>
          <p:nvPr/>
        </p:nvSpPr>
        <p:spPr bwMode="auto">
          <a:xfrm>
            <a:off x="8991600" y="1295400"/>
            <a:ext cx="2362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r>
              <a:rPr lang="fr-CA" sz="1400" dirty="0">
                <a:solidFill>
                  <a:srgbClr val="0070C0"/>
                </a:solidFill>
                <a:latin typeface="Calibri" pitchFamily="34" charset="0"/>
              </a:rPr>
              <a:t>nombre d’éléments pas spécifié</a:t>
            </a:r>
          </a:p>
        </p:txBody>
      </p:sp>
      <p:sp>
        <p:nvSpPr>
          <p:cNvPr id="19470" name="ZoneTexte 11"/>
          <p:cNvSpPr txBox="1">
            <a:spLocks noChangeArrowheads="1"/>
          </p:cNvSpPr>
          <p:nvPr/>
        </p:nvSpPr>
        <p:spPr bwMode="auto">
          <a:xfrm>
            <a:off x="9753600" y="1663244"/>
            <a:ext cx="20574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fr-CA" sz="1400" dirty="0">
                <a:solidFill>
                  <a:srgbClr val="00B050"/>
                </a:solidFill>
                <a:latin typeface="Calibri" pitchFamily="34" charset="0"/>
              </a:rPr>
              <a:t>nombre d’éléments spécifié</a:t>
            </a:r>
          </a:p>
        </p:txBody>
      </p:sp>
      <p:cxnSp>
        <p:nvCxnSpPr>
          <p:cNvPr id="4" name="Connecteur droit avec flèche 3"/>
          <p:cNvCxnSpPr>
            <a:stCxn id="19472" idx="1"/>
          </p:cNvCxnSpPr>
          <p:nvPr/>
        </p:nvCxnSpPr>
        <p:spPr>
          <a:xfrm>
            <a:off x="8991600" y="1403122"/>
            <a:ext cx="990600" cy="17210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>
            <a:stCxn id="19470" idx="1"/>
          </p:cNvCxnSpPr>
          <p:nvPr/>
        </p:nvCxnSpPr>
        <p:spPr>
          <a:xfrm>
            <a:off x="9753600" y="1770966"/>
            <a:ext cx="685800" cy="102485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123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1Introduction</Template>
  <TotalTime>1199</TotalTime>
  <Words>1355</Words>
  <Application>Microsoft Macintosh PowerPoint</Application>
  <PresentationFormat>Personnalisé</PresentationFormat>
  <Paragraphs>328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presentationCours</vt:lpstr>
      <vt:lpstr>Concepts intermédiaires de VHDL</vt:lpstr>
      <vt:lpstr>Sujets de ce thème</vt:lpstr>
      <vt:lpstr>Quatre catégories d’objets en VHDL</vt:lpstr>
      <vt:lpstr>VHDL – objets: 1. constant et generic</vt:lpstr>
      <vt:lpstr>VHDL – objets: 2. signal et port</vt:lpstr>
      <vt:lpstr>VHDL – objets: 3. variable</vt:lpstr>
      <vt:lpstr>VHDL: types prédéfinis</vt:lpstr>
      <vt:lpstr>Le type std_logic</vt:lpstr>
      <vt:lpstr>Définition de nouveaux types en VHDL</vt:lpstr>
      <vt:lpstr>Structures de répétition et de sélection</vt:lpstr>
      <vt:lpstr>Attributs en VHDL</vt:lpstr>
      <vt:lpstr>Fonctions et procédures en VHDL</vt:lpstr>
      <vt:lpstr>Vous devriez maintenant être capable de …</vt:lpstr>
    </vt:vector>
  </TitlesOfParts>
  <Company>POLYMTL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Pierre Langlois</dc:creator>
  <cp:lastModifiedBy>Pierre Langlois</cp:lastModifiedBy>
  <cp:revision>177</cp:revision>
  <dcterms:created xsi:type="dcterms:W3CDTF">2009-09-03T13:30:34Z</dcterms:created>
  <dcterms:modified xsi:type="dcterms:W3CDTF">2014-08-14T15:59:36Z</dcterms:modified>
</cp:coreProperties>
</file>