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332" r:id="rId4"/>
    <p:sldId id="314" r:id="rId5"/>
    <p:sldId id="317" r:id="rId6"/>
    <p:sldId id="318" r:id="rId7"/>
    <p:sldId id="324" r:id="rId8"/>
    <p:sldId id="331" r:id="rId9"/>
    <p:sldId id="325" r:id="rId10"/>
    <p:sldId id="326" r:id="rId11"/>
    <p:sldId id="319" r:id="rId12"/>
    <p:sldId id="320" r:id="rId13"/>
    <p:sldId id="328" r:id="rId14"/>
    <p:sldId id="330" r:id="rId15"/>
    <p:sldId id="333" r:id="rId16"/>
    <p:sldId id="334" r:id="rId17"/>
    <p:sldId id="335" r:id="rId18"/>
    <p:sldId id="336" r:id="rId19"/>
    <p:sldId id="303" r:id="rId2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2" autoAdjust="0"/>
    <p:restoredTop sz="96984" autoAdjust="0"/>
  </p:normalViewPr>
  <p:slideViewPr>
    <p:cSldViewPr>
      <p:cViewPr varScale="1">
        <p:scale>
          <a:sx n="108" d="100"/>
          <a:sy n="108" d="100"/>
        </p:scale>
        <p:origin x="360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81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16-06-30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30/06/2016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Description d’un circuit combinatoire en VHDL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</a:t>
            </a:r>
            <a:r>
              <a:rPr lang="fr-CA" dirty="0"/>
              <a:t>Description </a:t>
            </a:r>
            <a:r>
              <a:rPr lang="fr-CA" dirty="0" smtClean="0"/>
              <a:t>par flot de données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modèle d’un circuit numérique par flot de données décrit sa fonction sans nécessairement définir sa structure.</a:t>
            </a:r>
          </a:p>
          <a:p>
            <a:r>
              <a:rPr lang="fr-CA" dirty="0" smtClean="0"/>
              <a:t>Les valeurs des signaux et ports du circuit sont établies par des </a:t>
            </a:r>
            <a:r>
              <a:rPr lang="fr-CA" dirty="0" smtClean="0"/>
              <a:t>assignations </a:t>
            </a:r>
            <a:r>
              <a:rPr lang="fr-CA" dirty="0" smtClean="0"/>
              <a:t>concurrentes de valeurs (</a:t>
            </a:r>
            <a:r>
              <a:rPr lang="fr-CA" i="1" dirty="0" smtClean="0"/>
              <a:t>concurrent signal </a:t>
            </a:r>
            <a:r>
              <a:rPr lang="fr-CA" i="1" dirty="0" err="1" smtClean="0"/>
              <a:t>assignment</a:t>
            </a:r>
            <a:r>
              <a:rPr lang="fr-CA" dirty="0" smtClean="0"/>
              <a:t>).</a:t>
            </a:r>
          </a:p>
          <a:p>
            <a:r>
              <a:rPr lang="en-CA" dirty="0" err="1" smtClean="0"/>
              <a:t>Trois</a:t>
            </a:r>
            <a:r>
              <a:rPr lang="en-CA" dirty="0" smtClean="0"/>
              <a:t> types d</a:t>
            </a:r>
            <a:r>
              <a:rPr lang="fr-CA" dirty="0" smtClean="0"/>
              <a:t>’énoncés concurrents:</a:t>
            </a:r>
          </a:p>
          <a:p>
            <a:pPr lvl="1"/>
            <a:r>
              <a:rPr lang="fr-CA" dirty="0" smtClean="0"/>
              <a:t>avec des opérateurs logiques :</a:t>
            </a:r>
            <a:br>
              <a:rPr lang="fr-CA" dirty="0" smtClean="0"/>
            </a:b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nand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xnor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choisi (équivalent à un énoncé </a:t>
            </a:r>
            <a:r>
              <a:rPr lang="fr-CA" i="1" dirty="0" smtClean="0"/>
              <a:t>case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-select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conditionnel (équivalent à </a:t>
            </a:r>
            <a:r>
              <a:rPr lang="fr-CA" i="1" dirty="0" smtClean="0"/>
              <a:t>if-</a:t>
            </a:r>
            <a:r>
              <a:rPr lang="fr-CA" i="1" dirty="0" err="1" smtClean="0"/>
              <a:t>else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when-else</a:t>
            </a:r>
            <a:r>
              <a:rPr lang="fr-CA" dirty="0" smtClean="0"/>
              <a:t>.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10</a:t>
            </a:fld>
            <a:endParaRPr lang="fr-CA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324600" y="1676401"/>
          <a:ext cx="542513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Visio" r:id="rId3" imgW="2201037" imgH="631190" progId="Visio.Drawing.11">
                  <p:embed/>
                </p:oleObj>
              </mc:Choice>
              <mc:Fallback>
                <p:oleObj name="Visio" r:id="rId3" imgW="2201037" imgH="6311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76401"/>
                        <a:ext cx="5425130" cy="152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77000" y="3436203"/>
            <a:ext cx="5120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flotDeDonnees3 of combinatoire1 is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 &lt;= '1' when (A = '0' or B /= C) else '0';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flotDeDonnees3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105400"/>
            <a:ext cx="518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49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Description comportementale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Une description comportementale utilise des énoncés similaires à ceux d’un langage procédural comme C et Java, incluant les structures de condition et de répétition.</a:t>
            </a:r>
          </a:p>
          <a:p>
            <a:r>
              <a:rPr lang="fr-CA" dirty="0" smtClean="0"/>
              <a:t>On peut abstraire le comportement du circuit à un niveau élevé, et donc définir un système complexe en peu de temps, de façon concise, paramétrable et plus facilement modifiable.</a:t>
            </a:r>
          </a:p>
          <a:p>
            <a:r>
              <a:rPr lang="fr-CA" dirty="0" smtClean="0"/>
              <a:t>Défi: garder </a:t>
            </a:r>
            <a:r>
              <a:rPr lang="fr-CA" dirty="0"/>
              <a:t>en tête la nature du circuit désiré et l’inventaire de composantes matérielles disponibles pour </a:t>
            </a:r>
            <a:r>
              <a:rPr lang="fr-CA" dirty="0" smtClean="0"/>
              <a:t>que </a:t>
            </a:r>
            <a:r>
              <a:rPr lang="fr-CA" dirty="0"/>
              <a:t>la description </a:t>
            </a:r>
            <a:r>
              <a:rPr lang="fr-CA" dirty="0" smtClean="0"/>
              <a:t>soit synthétisable.</a:t>
            </a:r>
            <a:endParaRPr lang="fr-CA" dirty="0"/>
          </a:p>
          <a:p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Les </a:t>
            </a:r>
            <a:r>
              <a:rPr lang="fr-CA" dirty="0"/>
              <a:t>descriptions comportementales en VHDL se font à l’aide de l’énoncé </a:t>
            </a:r>
            <a:r>
              <a:rPr lang="fr-CA" dirty="0" err="1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dirty="0"/>
              <a:t> à l’intérieur d’une </a:t>
            </a:r>
            <a:r>
              <a:rPr lang="fr-CA" dirty="0" smtClean="0"/>
              <a:t>architecture.</a:t>
            </a:r>
          </a:p>
          <a:p>
            <a:r>
              <a:rPr lang="fr-CA" dirty="0" smtClean="0"/>
              <a:t>Un </a:t>
            </a:r>
            <a:r>
              <a:rPr lang="fr-CA" dirty="0"/>
              <a:t>processus décrit une partie du circuit qui s’exécute de façon concurrente à d’autres processus et à des assignations concurrentes de signaux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74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Description comportementale: exemple 1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12</a:t>
            </a:fld>
            <a:endParaRPr lang="fr-CA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600200"/>
            <a:ext cx="29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entity combinatoire1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B, C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combinatoire1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53200" y="1600200"/>
            <a:ext cx="5257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comportementale1 of combinatoire1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process (A, B, C)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&lt;= not(A and (B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xor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not(C)));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end process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comportementale1;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comportementale2 of combinatoire1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process (A, B, C)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if A = '0' or B /= C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F &lt;= '1';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F &lt;= '0';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end process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comportementale2;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461361"/>
              </p:ext>
            </p:extLst>
          </p:nvPr>
        </p:nvGraphicFramePr>
        <p:xfrm>
          <a:off x="603023" y="4019540"/>
          <a:ext cx="5492977" cy="154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5" name="Visio" r:id="rId3" imgW="2201037" imgH="631190" progId="Visio.Drawing.11">
                  <p:embed/>
                </p:oleObj>
              </mc:Choice>
              <mc:Fallback>
                <p:oleObj name="Visio" r:id="rId3" imgW="2201037" imgH="6311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23" y="4019540"/>
                        <a:ext cx="5492977" cy="15430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9601200" y="1905000"/>
            <a:ext cx="20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 smtClean="0">
                <a:solidFill>
                  <a:srgbClr val="00B050"/>
                </a:solidFill>
              </a:rPr>
              <a:t>Similaire</a:t>
            </a:r>
            <a:r>
              <a:rPr lang="en-CA" sz="1200" dirty="0" smtClean="0">
                <a:solidFill>
                  <a:srgbClr val="00B050"/>
                </a:solidFill>
              </a:rPr>
              <a:t> à </a:t>
            </a:r>
            <a:r>
              <a:rPr lang="en-CA" sz="1200" dirty="0" err="1" smtClean="0">
                <a:solidFill>
                  <a:srgbClr val="00B050"/>
                </a:solidFill>
              </a:rPr>
              <a:t>une</a:t>
            </a:r>
            <a:r>
              <a:rPr lang="en-CA" sz="1200" dirty="0" smtClean="0">
                <a:solidFill>
                  <a:srgbClr val="00B050"/>
                </a:solidFill>
              </a:rPr>
              <a:t> description par </a:t>
            </a:r>
            <a:r>
              <a:rPr lang="en-CA" sz="1200" dirty="0" err="1" smtClean="0">
                <a:solidFill>
                  <a:srgbClr val="00B050"/>
                </a:solidFill>
              </a:rPr>
              <a:t>flot</a:t>
            </a:r>
            <a:r>
              <a:rPr lang="en-CA" sz="1200" dirty="0" smtClean="0">
                <a:solidFill>
                  <a:srgbClr val="00B050"/>
                </a:solidFill>
              </a:rPr>
              <a:t> de </a:t>
            </a:r>
            <a:r>
              <a:rPr lang="en-CA" sz="1200" dirty="0" err="1" smtClean="0">
                <a:solidFill>
                  <a:srgbClr val="00B050"/>
                </a:solidFill>
              </a:rPr>
              <a:t>données</a:t>
            </a:r>
            <a:r>
              <a:rPr lang="en-CA" sz="1200" dirty="0" smtClean="0">
                <a:solidFill>
                  <a:srgbClr val="00B050"/>
                </a:solidFill>
              </a:rPr>
              <a:t> avec op</a:t>
            </a:r>
            <a:r>
              <a:rPr lang="fr-CA" sz="1200" dirty="0" err="1" smtClean="0">
                <a:solidFill>
                  <a:srgbClr val="00B050"/>
                </a:solidFill>
              </a:rPr>
              <a:t>érateurs</a:t>
            </a:r>
            <a:r>
              <a:rPr lang="fr-CA" sz="1200" dirty="0" smtClean="0">
                <a:solidFill>
                  <a:srgbClr val="00B050"/>
                </a:solidFill>
              </a:rPr>
              <a:t> logiques</a:t>
            </a:r>
            <a:r>
              <a:rPr lang="en-CA" sz="1200" dirty="0" smtClean="0">
                <a:solidFill>
                  <a:srgbClr val="00B050"/>
                </a:solidFill>
              </a:rPr>
              <a:t>.</a:t>
            </a:r>
            <a:endParaRPr lang="fr-CA" sz="1200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601200" y="4467904"/>
            <a:ext cx="209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 smtClean="0">
                <a:solidFill>
                  <a:srgbClr val="00B050"/>
                </a:solidFill>
              </a:rPr>
              <a:t>Similaire</a:t>
            </a:r>
            <a:r>
              <a:rPr lang="en-CA" sz="1200" dirty="0" smtClean="0">
                <a:solidFill>
                  <a:srgbClr val="00B050"/>
                </a:solidFill>
              </a:rPr>
              <a:t> à </a:t>
            </a:r>
            <a:r>
              <a:rPr lang="en-CA" sz="1200" dirty="0" err="1" smtClean="0">
                <a:solidFill>
                  <a:srgbClr val="00B050"/>
                </a:solidFill>
              </a:rPr>
              <a:t>une</a:t>
            </a:r>
            <a:r>
              <a:rPr lang="en-CA" sz="1200" dirty="0" smtClean="0">
                <a:solidFill>
                  <a:srgbClr val="00B050"/>
                </a:solidFill>
              </a:rPr>
              <a:t> description par </a:t>
            </a:r>
            <a:r>
              <a:rPr lang="en-CA" sz="1200" dirty="0" err="1" smtClean="0">
                <a:solidFill>
                  <a:srgbClr val="00B050"/>
                </a:solidFill>
              </a:rPr>
              <a:t>flot</a:t>
            </a:r>
            <a:r>
              <a:rPr lang="en-CA" sz="1200" dirty="0" smtClean="0">
                <a:solidFill>
                  <a:srgbClr val="00B050"/>
                </a:solidFill>
              </a:rPr>
              <a:t> de </a:t>
            </a:r>
            <a:r>
              <a:rPr lang="en-CA" sz="1200" dirty="0" err="1" smtClean="0">
                <a:solidFill>
                  <a:srgbClr val="00B050"/>
                </a:solidFill>
              </a:rPr>
              <a:t>données</a:t>
            </a:r>
            <a:r>
              <a:rPr lang="en-CA" sz="1200" dirty="0" smtClean="0">
                <a:solidFill>
                  <a:srgbClr val="00B050"/>
                </a:solidFill>
              </a:rPr>
              <a:t> avec </a:t>
            </a:r>
            <a:r>
              <a:rPr lang="fr-CA" sz="1200" dirty="0" smtClean="0">
                <a:solidFill>
                  <a:srgbClr val="00B050"/>
                </a:solidFill>
              </a:rPr>
              <a:t>énoncé conditionnel.</a:t>
            </a:r>
            <a:endParaRPr lang="fr-CA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Description comportementale: exemple 2 – porte ET à 4 entrées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13</a:t>
            </a:fld>
            <a:endParaRPr lang="fr-CA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600200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library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ieee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use ieee.std_logic_1164.all;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entity porteET4 is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I 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0);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);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porteET4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53200" y="1600200"/>
            <a:ext cx="5029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comportementale1 of porteET4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process (I)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F &lt;= I(3) and I(2) and I(1) and I(0);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end process;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end comportementale1;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comportementale2 of porteET4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process (I)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variable sortie 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sortie := '1';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for k in 3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 loop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	sortie := sortie and I(k);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end loop;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F &lt;= sortie;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end process;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end comportementale2;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962400"/>
            <a:ext cx="3010070" cy="17526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601200" y="1905000"/>
            <a:ext cx="2094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err="1" smtClean="0">
                <a:solidFill>
                  <a:srgbClr val="00B050"/>
                </a:solidFill>
              </a:rPr>
              <a:t>Similaire</a:t>
            </a:r>
            <a:r>
              <a:rPr lang="en-CA" sz="1200" dirty="0" smtClean="0">
                <a:solidFill>
                  <a:srgbClr val="00B050"/>
                </a:solidFill>
              </a:rPr>
              <a:t> à </a:t>
            </a:r>
            <a:r>
              <a:rPr lang="en-CA" sz="1200" dirty="0" err="1" smtClean="0">
                <a:solidFill>
                  <a:srgbClr val="00B050"/>
                </a:solidFill>
              </a:rPr>
              <a:t>une</a:t>
            </a:r>
            <a:r>
              <a:rPr lang="en-CA" sz="1200" dirty="0" smtClean="0">
                <a:solidFill>
                  <a:srgbClr val="00B050"/>
                </a:solidFill>
              </a:rPr>
              <a:t> description par </a:t>
            </a:r>
            <a:r>
              <a:rPr lang="en-CA" sz="1200" dirty="0" err="1" smtClean="0">
                <a:solidFill>
                  <a:srgbClr val="00B050"/>
                </a:solidFill>
              </a:rPr>
              <a:t>flot</a:t>
            </a:r>
            <a:r>
              <a:rPr lang="en-CA" sz="1200" dirty="0" smtClean="0">
                <a:solidFill>
                  <a:srgbClr val="00B050"/>
                </a:solidFill>
              </a:rPr>
              <a:t> de </a:t>
            </a:r>
            <a:r>
              <a:rPr lang="en-CA" sz="1200" dirty="0" err="1" smtClean="0">
                <a:solidFill>
                  <a:srgbClr val="00B050"/>
                </a:solidFill>
              </a:rPr>
              <a:t>données</a:t>
            </a:r>
            <a:r>
              <a:rPr lang="en-CA" sz="1200" dirty="0" smtClean="0">
                <a:solidFill>
                  <a:srgbClr val="00B050"/>
                </a:solidFill>
              </a:rPr>
              <a:t>.</a:t>
            </a:r>
            <a:endParaRPr lang="fr-CA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Description comportementale: exemple 3 – porte ET à </a:t>
            </a:r>
            <a:r>
              <a:rPr lang="fr-CA" i="1" dirty="0" smtClean="0"/>
              <a:t>W</a:t>
            </a:r>
            <a:r>
              <a:rPr lang="fr-CA" dirty="0" smtClean="0"/>
              <a:t> entrées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14</a:t>
            </a:fld>
            <a:endParaRPr lang="fr-CA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1600200"/>
            <a:ext cx="5029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library IEEE;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use IEEE.STD_LOGIC_1164.ALL;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entity</a:t>
            </a: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fr-CA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porteET</a:t>
            </a: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fr-CA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is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fr-CA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generic</a:t>
            </a: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W : positive := 8 -- le nombre </a:t>
            </a:r>
            <a:r>
              <a:rPr lang="fr-CA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d'entrées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I 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(W - 1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0);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);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porteET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Arial" pitchFamily="34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629400" y="1600200"/>
            <a:ext cx="4953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comportementale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of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porteET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is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process (I)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variable sortie :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begin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sortie := '1';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for k in W - 1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 loop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sortie := sortie and I(k);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end loop;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&lt;= sortie;</a:t>
            </a:r>
            <a:endParaRPr lang="fr-CA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end process;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comportementale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sz="1200" dirty="0">
              <a:latin typeface="Arial" pitchFamily="34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724400"/>
            <a:ext cx="4174967" cy="100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Retour: le problème du vote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Un comité composé de quatre personnes a besoin d’un mécanisme de vote secret pour les amendements sur la constitution du comité.</a:t>
            </a:r>
          </a:p>
          <a:p>
            <a:pPr marL="0" indent="0">
              <a:buNone/>
            </a:pPr>
            <a:r>
              <a:rPr lang="fr-CA" dirty="0"/>
              <a:t>Un amendement est approuvé si au moins 3 personnes votent pour.</a:t>
            </a:r>
          </a:p>
          <a:p>
            <a:pPr marL="0" indent="0">
              <a:buNone/>
            </a:pPr>
            <a:r>
              <a:rPr lang="fr-CA" dirty="0"/>
              <a:t>Concevoir un circuit logique qui accepte 4 entrées représentant les votes. La sortie du circuit doit indiquer si </a:t>
            </a:r>
            <a:r>
              <a:rPr lang="fr-CA" dirty="0" smtClean="0"/>
              <a:t>l’amendement </a:t>
            </a:r>
            <a:r>
              <a:rPr lang="fr-CA" dirty="0"/>
              <a:t>est accepté.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15</a:t>
            </a:fld>
            <a:endParaRPr lang="fr-CA"/>
          </a:p>
        </p:txBody>
      </p:sp>
      <p:pic>
        <p:nvPicPr>
          <p:cNvPr id="16" name="Picture 1" descr="C:\Documents and Settings\p700065\Local Settings\Temporary Internet Files\Content.IE5\Z73K57EA\MCj03080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19600"/>
            <a:ext cx="1350476" cy="1830310"/>
          </a:xfrm>
          <a:prstGeom prst="rect">
            <a:avLst/>
          </a:prstGeom>
          <a:noFill/>
        </p:spPr>
      </p:pic>
      <p:pic>
        <p:nvPicPr>
          <p:cNvPr id="63500" name="Picture 12" descr="C:\Users\p700065\AppData\Local\Microsoft\Windows\Temporary Internet Files\Content.IE5\BCIL37HH\MC9000560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37913"/>
            <a:ext cx="1562710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1447800" y="1419921"/>
          <a:ext cx="3429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A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B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F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 du vote – description par flot de données, énoncé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-select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16</a:t>
            </a:fld>
            <a:endParaRPr lang="fr-CA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934200" y="1527750"/>
            <a:ext cx="4597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entity vote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port (	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approbation : out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vote;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 table de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vérité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réduite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flotdonnees1 of vote is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with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select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approbation &lt;=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"0111",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"1011",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"1101",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"1110",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"1111",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'0' when others;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flotdonnees1;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 du vote – </a:t>
            </a:r>
            <a:r>
              <a:rPr lang="fr-CA" dirty="0"/>
              <a:t>description par flot de données, </a:t>
            </a:r>
            <a:r>
              <a:rPr lang="fr-CA" dirty="0" smtClean="0"/>
              <a:t>énoncés concurrents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17</a:t>
            </a:fld>
            <a:endParaRPr lang="fr-CA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62000" y="3884474"/>
            <a:ext cx="459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entity vote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port (	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approbation : out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vote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0" y="1371600"/>
            <a:ext cx="58674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équation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non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réduite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flotdonnees2 of vote is 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signal A, B, C, D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(A, B, C, D) &lt;=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-- pour simplifier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l'écriture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approbation &lt;=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(not(A) and B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not(B)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not(C)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C and not(D))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C and D);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flotdonnees2;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équation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réduite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flotdonnees3 of vote is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signal A, B, C, D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(A, B, C, D) &lt;=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-- pour simplifier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l'écriture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approbation &lt;=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(B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C);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flotdonnees3;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/>
          </p:nvPr>
        </p:nvGraphicFramePr>
        <p:xfrm>
          <a:off x="665162" y="1981200"/>
          <a:ext cx="49736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2" name="Équation" r:id="rId3" imgW="3060360" imgH="406080" progId="Equation.3">
                  <p:embed/>
                </p:oleObj>
              </mc:Choice>
              <mc:Fallback>
                <p:oleObj name="Équation" r:id="rId3" imgW="30603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1981200"/>
                        <a:ext cx="497363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03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 du vote – </a:t>
            </a:r>
            <a:r>
              <a:rPr lang="fr-CA" dirty="0"/>
              <a:t>description </a:t>
            </a:r>
            <a:r>
              <a:rPr lang="fr-CA" dirty="0" smtClean="0"/>
              <a:t>comportementale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Ce code est indépendant du nombre de personnes qui votent.</a:t>
            </a:r>
          </a:p>
          <a:p>
            <a:r>
              <a:rPr lang="fr-CA" dirty="0" smtClean="0"/>
              <a:t>La synthèse de ce code résulte en l’utilisation de fonctions arithmétiques plutôt que logiques – nous allons voir comment plus tard.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18</a:t>
            </a:fld>
            <a:endParaRPr lang="fr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553200" y="1600200"/>
            <a:ext cx="5537200" cy="4339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architecture comportementale2 of vote is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process(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variable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natural range 0 to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lesvotes'length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:= 0;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for k in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lesvotes'range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loop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(k) = '1' then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end loop;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compte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lesvotes'length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 2 then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approbation &lt;= '1';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approbation &lt;= '0';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  <a:tab pos="688975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end comportementale2;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09600" y="3471208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IEEE;</a:t>
            </a: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vote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fr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(W 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positive := </a:t>
            </a:r>
            <a:r>
              <a:rPr lang="fr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port 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	 </a:t>
            </a: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lesvotes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in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(W - 1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approbation : out </a:t>
            </a:r>
            <a:r>
              <a:rPr lang="fr-CA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);</a:t>
            </a:r>
          </a:p>
          <a:p>
            <a:pPr>
              <a:tabLst>
                <a:tab pos="230188" algn="l"/>
                <a:tab pos="457200" algn="l"/>
                <a:tab pos="684213" algn="l"/>
                <a:tab pos="914400" algn="l"/>
              </a:tabLst>
            </a:pPr>
            <a:r>
              <a:rPr lang="fr-C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end vote</a:t>
            </a:r>
            <a:r>
              <a:rPr lang="fr-CA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Analyser le code VHDL d’un module combinatoire </a:t>
            </a:r>
            <a:r>
              <a:rPr lang="fr-CA" sz="1800" i="1" dirty="0"/>
              <a:t>simple</a:t>
            </a:r>
            <a:r>
              <a:rPr lang="fr-CA" sz="1800" dirty="0"/>
              <a:t> décrit par flot de données et donner son circuit correspondant.   Donner le code VHDL (par flot de données) correspondant à un circuit combinatoire </a:t>
            </a:r>
            <a:r>
              <a:rPr lang="fr-CA" sz="1800" i="1" dirty="0"/>
              <a:t>simple</a:t>
            </a:r>
            <a:r>
              <a:rPr lang="fr-CA" sz="1800" dirty="0"/>
              <a:t>. Utiliser les assignations concurrentes, les énoncés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-select</a:t>
            </a:r>
            <a:r>
              <a:rPr lang="fr-CA" sz="1800" dirty="0"/>
              <a:t> et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when-else</a:t>
            </a:r>
            <a:r>
              <a:rPr lang="fr-CA" sz="1800" dirty="0"/>
              <a:t>. (B2, B3)</a:t>
            </a:r>
          </a:p>
          <a:p>
            <a:r>
              <a:rPr lang="fr-CA" sz="1800" dirty="0"/>
              <a:t>Analyser le code VHDL d’un module combinatoire </a:t>
            </a:r>
            <a:r>
              <a:rPr lang="fr-CA" sz="1800" i="1" dirty="0"/>
              <a:t>simple</a:t>
            </a:r>
            <a:r>
              <a:rPr lang="fr-CA" sz="1800" dirty="0"/>
              <a:t> décrit structuralement et donner son circuit correspondant. Donner le code VHDL structural correspondant à un circuit combinatoire </a:t>
            </a:r>
            <a:r>
              <a:rPr lang="fr-CA" sz="1800" i="1" dirty="0"/>
              <a:t>simple</a:t>
            </a:r>
            <a:r>
              <a:rPr lang="fr-CA" sz="1800" dirty="0"/>
              <a:t>. Comprendre et utiliser les déclarations et instanciations de composantes et l'assignation de signaux à des ports. (B2, B3</a:t>
            </a:r>
            <a:r>
              <a:rPr lang="fr-CA" sz="1800" dirty="0" smtClean="0"/>
              <a:t>)</a:t>
            </a:r>
            <a:endParaRPr lang="fr-CA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sz="1800" dirty="0"/>
              <a:t>Donner la description par flot de données correspondante à une description structurale et vice-versa. (B2, B3)</a:t>
            </a:r>
          </a:p>
          <a:p>
            <a:r>
              <a:rPr lang="fr-CA" sz="1800" dirty="0"/>
              <a:t>Comprendre et utiliser le style par description comportementale. Comprendre et utiliser l’énoncé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800" dirty="0"/>
              <a:t> et sa liste de sensitivité. Comprendre le déroulement séquentiel de la description avec un processus. Donner le circuit correspondant à une description comportementale et vice versa. (B2, B3</a:t>
            </a:r>
            <a:r>
              <a:rPr lang="fr-CA" sz="1800" dirty="0" smtClean="0"/>
              <a:t>)</a:t>
            </a:r>
          </a:p>
          <a:p>
            <a:r>
              <a:rPr lang="fr-CA" sz="1800" dirty="0"/>
              <a:t>Utiliser des énoncés </a:t>
            </a:r>
            <a:r>
              <a:rPr lang="fr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fr-CA" sz="1800" dirty="0"/>
              <a:t> pour paramétrer la description d'un module.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Description structurale.</a:t>
            </a:r>
          </a:p>
          <a:p>
            <a:r>
              <a:rPr lang="fr-CA" dirty="0" smtClean="0"/>
              <a:t>Description par flot de données.</a:t>
            </a:r>
          </a:p>
          <a:p>
            <a:r>
              <a:rPr lang="fr-CA" dirty="0" smtClean="0"/>
              <a:t>Description comportementale.</a:t>
            </a:r>
          </a:p>
          <a:p>
            <a:r>
              <a:rPr lang="fr-CA" dirty="0" smtClean="0"/>
              <a:t>Passer d’un style de description à l’autre.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Rappel: modèle VHDL d’un circuit combinatoire simple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Librairie: définition de types, fonctions, etc.</a:t>
            </a:r>
          </a:p>
          <a:p>
            <a:r>
              <a:rPr lang="fr-CA" dirty="0" smtClean="0"/>
              <a:t>Entité: interface avec le monde extérieur</a:t>
            </a:r>
          </a:p>
          <a:p>
            <a:pPr lvl="1"/>
            <a:r>
              <a:rPr lang="fr-CA" dirty="0" smtClean="0"/>
              <a:t>Définit les ports, leur type et leur direction</a:t>
            </a:r>
          </a:p>
          <a:p>
            <a:r>
              <a:rPr lang="fr-CA" dirty="0" smtClean="0"/>
              <a:t>Architecture: partie déclarative et corps</a:t>
            </a:r>
          </a:p>
          <a:p>
            <a:pPr lvl="1"/>
            <a:r>
              <a:rPr lang="fr-CA" dirty="0" smtClean="0"/>
              <a:t>Définit le comportement du module</a:t>
            </a:r>
          </a:p>
          <a:p>
            <a:r>
              <a:rPr lang="fr-CA" dirty="0" smtClean="0"/>
              <a:t>Principe de la concurrence</a:t>
            </a:r>
          </a:p>
          <a:p>
            <a:pPr lvl="1"/>
            <a:r>
              <a:rPr lang="fr-CA" dirty="0" smtClean="0"/>
              <a:t>L’ordre est sans importance dans le corps de l’architecture.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3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7086600" y="1341120"/>
          <a:ext cx="4038600" cy="536448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34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library IEEE;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use</a:t>
                      </a:r>
                      <a:r>
                        <a:rPr lang="en-US" sz="11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IEEE.STD_LOGIC_1164.ALL;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entity add3bits 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is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port 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Cin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: in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X : in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Y : in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Cout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: out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S : out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end add3bits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architecture</a:t>
                      </a:r>
                      <a:r>
                        <a:rPr lang="en-US" sz="11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flotDeDonnees</a:t>
                      </a:r>
                      <a:r>
                        <a:rPr lang="en-US" sz="11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of add3bits is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signal T1 :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signal T2 :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signal T3 :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fr-CA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begin</a:t>
                      </a:r>
                      <a:endParaRPr lang="fr-CA" sz="110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S &lt;= T1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xor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Cin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Cout &lt;= T3 or T2;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T1 &lt;= X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xor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 Y;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T2 &lt;= X and Y;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T3 &lt;=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Cin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and T1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end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flotDeDonnees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985" name="Object 1"/>
          <p:cNvGraphicFramePr>
            <a:graphicFrameLocks noChangeAspect="1"/>
          </p:cNvGraphicFramePr>
          <p:nvPr>
            <p:extLst/>
          </p:nvPr>
        </p:nvGraphicFramePr>
        <p:xfrm>
          <a:off x="457200" y="4408423"/>
          <a:ext cx="5366383" cy="199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0" name="Visio" r:id="rId3" imgW="2854459" imgH="1059775" progId="Visio.Drawing.11">
                  <p:embed/>
                </p:oleObj>
              </mc:Choice>
              <mc:Fallback>
                <p:oleObj name="Visio" r:id="rId3" imgW="2854459" imgH="1059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08423"/>
                        <a:ext cx="5366383" cy="1992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arenthèse ouvrante 2"/>
          <p:cNvSpPr/>
          <p:nvPr/>
        </p:nvSpPr>
        <p:spPr>
          <a:xfrm>
            <a:off x="6858000" y="1447800"/>
            <a:ext cx="228600" cy="4572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Parenthèse ouvrante 7"/>
          <p:cNvSpPr/>
          <p:nvPr/>
        </p:nvSpPr>
        <p:spPr>
          <a:xfrm>
            <a:off x="6858000" y="1981200"/>
            <a:ext cx="228600" cy="18288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/>
          <p:cNvSpPr/>
          <p:nvPr/>
        </p:nvSpPr>
        <p:spPr>
          <a:xfrm>
            <a:off x="6858000" y="4038600"/>
            <a:ext cx="228600" cy="25146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endCxn id="3" idx="1"/>
          </p:cNvCxnSpPr>
          <p:nvPr/>
        </p:nvCxnSpPr>
        <p:spPr>
          <a:xfrm flipV="1">
            <a:off x="5181600" y="1676400"/>
            <a:ext cx="1676400" cy="762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8" idx="1"/>
          </p:cNvCxnSpPr>
          <p:nvPr/>
        </p:nvCxnSpPr>
        <p:spPr>
          <a:xfrm>
            <a:off x="5181600" y="2209800"/>
            <a:ext cx="1676400" cy="685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9" idx="1"/>
          </p:cNvCxnSpPr>
          <p:nvPr/>
        </p:nvCxnSpPr>
        <p:spPr>
          <a:xfrm>
            <a:off x="5181600" y="2895600"/>
            <a:ext cx="1676400" cy="2400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2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Trois styles de description d’un module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À chaque style correspond un type d’énoncés concurrents utilisés.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933678"/>
              </p:ext>
            </p:extLst>
          </p:nvPr>
        </p:nvGraphicFramePr>
        <p:xfrm>
          <a:off x="1981200" y="2667000"/>
          <a:ext cx="8191500" cy="234696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4095750"/>
                <a:gridCol w="4095750"/>
              </a:tblGrid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/>
                        <a:t>Style de </a:t>
                      </a:r>
                      <a:r>
                        <a:rPr lang="fr-CA" sz="2000" dirty="0" smtClean="0"/>
                        <a:t>description</a:t>
                      </a:r>
                      <a:endParaRPr lang="fr-CA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/>
                        <a:t>Énoncés concurrents</a:t>
                      </a:r>
                      <a:endParaRPr lang="fr-CA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/>
                        <a:t>1. Structurale</a:t>
                      </a:r>
                      <a:endParaRPr lang="fr-C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/>
                        <a:t>Instanciations de composantes</a:t>
                      </a:r>
                      <a:endParaRPr lang="fr-C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/>
                        <a:t>2. Par flot de données</a:t>
                      </a:r>
                      <a:endParaRPr lang="fr-C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/>
                        <a:t>Assignations de signaux concurrentes, choisies et conditionnelles</a:t>
                      </a:r>
                      <a:endParaRPr lang="fr-C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/>
                        <a:t>3. Comportementale</a:t>
                      </a:r>
                      <a:endParaRPr lang="fr-C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/>
                        <a:t>Processus</a:t>
                      </a:r>
                      <a:endParaRPr lang="fr-CA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0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</a:t>
            </a:r>
            <a:r>
              <a:rPr lang="fr-CA" dirty="0"/>
              <a:t>Description </a:t>
            </a:r>
            <a:r>
              <a:rPr lang="fr-CA" dirty="0" smtClean="0"/>
              <a:t>structurale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circuit numérique peut être défini par sa structure, c'est-à-dire par un assemblage de blocs.</a:t>
            </a:r>
          </a:p>
          <a:p>
            <a:r>
              <a:rPr lang="fr-CA" dirty="0" smtClean="0"/>
              <a:t>Une description structurale correspond à une description par schéma, où les instanciations de composantes et leurs interconnexions sont énumérées avec du texte.</a:t>
            </a:r>
          </a:p>
          <a:p>
            <a:r>
              <a:rPr lang="fr-CA" dirty="0" smtClean="0"/>
              <a:t>Une description structurale est appropriée pour relier entre eux différents sous-systèmes d’un système numérique.</a:t>
            </a:r>
          </a:p>
          <a:p>
            <a:r>
              <a:rPr lang="fr-CA" dirty="0" smtClean="0"/>
              <a:t>En général, il est préférable d’utiliser un éditeur de schéma pour décrire un tel circuit, et laisser un outil générer automatiquement le code VHDL structural.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7467600" y="3200400"/>
            <a:ext cx="1524000" cy="1143000"/>
          </a:xfrm>
          <a:prstGeom prst="rect">
            <a:avLst/>
          </a:prstGeom>
          <a:ln w="25400" cmpd="sng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9829800" y="3352800"/>
            <a:ext cx="1371600" cy="838200"/>
          </a:xfrm>
          <a:prstGeom prst="rect">
            <a:avLst/>
          </a:prstGeom>
          <a:solidFill>
            <a:srgbClr val="FF0000"/>
          </a:solidFill>
          <a:ln w="25400" cmpd="sng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7620000" y="5029200"/>
            <a:ext cx="1219200" cy="1066800"/>
          </a:xfrm>
          <a:prstGeom prst="rect">
            <a:avLst/>
          </a:prstGeom>
          <a:solidFill>
            <a:srgbClr val="FFC000"/>
          </a:solidFill>
          <a:ln w="25400" cmpd="sng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9906000" y="5029200"/>
            <a:ext cx="1219200" cy="1066800"/>
          </a:xfrm>
          <a:prstGeom prst="rect">
            <a:avLst/>
          </a:prstGeom>
          <a:solidFill>
            <a:srgbClr val="00B050"/>
          </a:solidFill>
          <a:ln w="25400" cmpd="sng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>
            <a:stCxn id="5" idx="2"/>
            <a:endCxn id="13" idx="0"/>
          </p:cNvCxnSpPr>
          <p:nvPr/>
        </p:nvCxnSpPr>
        <p:spPr>
          <a:xfrm>
            <a:off x="8229600" y="4343400"/>
            <a:ext cx="0" cy="685800"/>
          </a:xfrm>
          <a:prstGeom prst="line">
            <a:avLst/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5" idx="3"/>
            <a:endCxn id="12" idx="1"/>
          </p:cNvCxnSpPr>
          <p:nvPr/>
        </p:nvCxnSpPr>
        <p:spPr>
          <a:xfrm>
            <a:off x="8991600" y="3771900"/>
            <a:ext cx="838200" cy="0"/>
          </a:xfrm>
          <a:prstGeom prst="line">
            <a:avLst/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2" idx="1"/>
          </p:cNvCxnSpPr>
          <p:nvPr/>
        </p:nvCxnSpPr>
        <p:spPr>
          <a:xfrm flipV="1">
            <a:off x="8839200" y="3771900"/>
            <a:ext cx="990600" cy="1790700"/>
          </a:xfrm>
          <a:prstGeom prst="line">
            <a:avLst/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2"/>
            <a:endCxn id="14" idx="0"/>
          </p:cNvCxnSpPr>
          <p:nvPr/>
        </p:nvCxnSpPr>
        <p:spPr>
          <a:xfrm>
            <a:off x="10515600" y="4191000"/>
            <a:ext cx="0" cy="838200"/>
          </a:xfrm>
          <a:prstGeom prst="line">
            <a:avLst/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endCxn id="5" idx="1"/>
          </p:cNvCxnSpPr>
          <p:nvPr/>
        </p:nvCxnSpPr>
        <p:spPr>
          <a:xfrm>
            <a:off x="6629400" y="3771900"/>
            <a:ext cx="838200" cy="0"/>
          </a:xfrm>
          <a:prstGeom prst="straightConnector1">
            <a:avLst/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4" idx="3"/>
          </p:cNvCxnSpPr>
          <p:nvPr/>
        </p:nvCxnSpPr>
        <p:spPr>
          <a:xfrm>
            <a:off x="11125200" y="5562600"/>
            <a:ext cx="609600" cy="0"/>
          </a:xfrm>
          <a:prstGeom prst="straightConnector1">
            <a:avLst/>
          </a:prstGeom>
          <a:ln w="254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684155"/>
              </p:ext>
            </p:extLst>
          </p:nvPr>
        </p:nvGraphicFramePr>
        <p:xfrm>
          <a:off x="3264569" y="4114800"/>
          <a:ext cx="3898231" cy="109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name="Visio" r:id="rId3" imgW="2201037" imgH="631190" progId="Visio.Drawing.11">
                  <p:embed/>
                </p:oleObj>
              </mc:Choice>
              <mc:Fallback>
                <p:oleObj name="Visio" r:id="rId3" imgW="2201037" imgH="6311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4569" y="4114800"/>
                        <a:ext cx="3898231" cy="109507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</a:t>
            </a:r>
            <a:r>
              <a:rPr lang="fr-CA" dirty="0"/>
              <a:t>Description </a:t>
            </a:r>
            <a:r>
              <a:rPr lang="fr-CA" dirty="0" smtClean="0"/>
              <a:t>structurale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994525" y="399157"/>
            <a:ext cx="5121275" cy="600164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library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ieee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use ieee.std_logic_1164.all;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entity combinatoire1 is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B, C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combinatoire1;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structurale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of combinatoire1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component 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INV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(I 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O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component;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component NAND2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(I0, I1 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O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component;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component XOR2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I0, I1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component;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signal 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NET18, NET37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U1 : NAND2 port map(I0 =&gt; NET37, I1 =&gt; A, O =&gt; F);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U2 : XOR2 port map(I0 =&gt; NET18, I1 =&gt; B, O =&gt; NET37);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nl-NL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U3 : INV port map(I =&gt; C, O =&gt; NET18</a:t>
            </a:r>
            <a:r>
              <a:rPr lang="nl-NL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</a:t>
            </a:r>
            <a:r>
              <a:rPr lang="fr-CA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structurale</a:t>
            </a: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81400" y="1393210"/>
            <a:ext cx="3200400" cy="228600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entity INV 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is</a:t>
            </a: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I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in </a:t>
            </a:r>
            <a:r>
              <a:rPr lang="en-US" sz="12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O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out </a:t>
            </a:r>
            <a:r>
              <a:rPr lang="en-US" sz="12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endParaRPr lang="en-US" sz="12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INV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 of INV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O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&lt;= not I;</a:t>
            </a:r>
            <a:endParaRPr lang="fr-CA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</a:t>
            </a:r>
            <a:r>
              <a:rPr lang="fr-CA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</a:t>
            </a:r>
            <a:r>
              <a:rPr lang="fr-CA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" y="3886200"/>
            <a:ext cx="3200400" cy="228600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XOR2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port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I0, I1 : in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std_ulogic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 : out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std_ulogic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XOR2;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arch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of XOR2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O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I0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I1;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arch;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2400" y="1393210"/>
            <a:ext cx="3200400" cy="2308324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NAND2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port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I0, I1 : in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std_ulogic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O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out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std_ulogic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NAND2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architecture arch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of NAND2 is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O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&lt;= not (I0 and I1);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arch;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Description par flot de données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modèle d’un circuit numérique par flot de données décrit sa fonction sans nécessairement définir sa structure.</a:t>
            </a:r>
          </a:p>
          <a:p>
            <a:r>
              <a:rPr lang="fr-CA" dirty="0" smtClean="0"/>
              <a:t>Les valeurs des signaux et ports du circuit sont établies par </a:t>
            </a:r>
            <a:r>
              <a:rPr lang="fr-CA" smtClean="0"/>
              <a:t>des assignations </a:t>
            </a:r>
            <a:r>
              <a:rPr lang="fr-CA" dirty="0" smtClean="0"/>
              <a:t>concurrentes de valeurs (</a:t>
            </a:r>
            <a:r>
              <a:rPr lang="fr-CA" i="1" dirty="0" smtClean="0"/>
              <a:t>concurrent signal </a:t>
            </a:r>
            <a:r>
              <a:rPr lang="fr-CA" i="1" dirty="0" err="1" smtClean="0"/>
              <a:t>assignment</a:t>
            </a:r>
            <a:r>
              <a:rPr lang="fr-CA" dirty="0" smtClean="0"/>
              <a:t>).</a:t>
            </a:r>
          </a:p>
          <a:p>
            <a:r>
              <a:rPr lang="en-CA" dirty="0" err="1" smtClean="0"/>
              <a:t>Trois</a:t>
            </a:r>
            <a:r>
              <a:rPr lang="en-CA" dirty="0" smtClean="0"/>
              <a:t> types d</a:t>
            </a:r>
            <a:r>
              <a:rPr lang="fr-CA" dirty="0" smtClean="0"/>
              <a:t>’énoncés concurrents:</a:t>
            </a:r>
          </a:p>
          <a:p>
            <a:pPr lvl="1"/>
            <a:r>
              <a:rPr lang="fr-CA" dirty="0" smtClean="0"/>
              <a:t>avec des opérateurs logiques :</a:t>
            </a:r>
            <a:br>
              <a:rPr lang="fr-CA" dirty="0" smtClean="0"/>
            </a:b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nand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xnor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choisi (équivalent à un énoncé </a:t>
            </a:r>
            <a:r>
              <a:rPr lang="fr-CA" i="1" dirty="0" smtClean="0"/>
              <a:t>case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-select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conditionnel (équivalent à </a:t>
            </a:r>
            <a:r>
              <a:rPr lang="fr-CA" i="1" dirty="0" smtClean="0"/>
              <a:t>if-</a:t>
            </a:r>
            <a:r>
              <a:rPr lang="fr-CA" i="1" dirty="0" err="1" smtClean="0"/>
              <a:t>else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when-else</a:t>
            </a:r>
            <a:r>
              <a:rPr lang="fr-CA" dirty="0" smtClean="0"/>
              <a:t>.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12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Description par flot de données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modèle d’un circuit numérique par flot de données décrit sa fonction sans nécessairement définir sa structure.</a:t>
            </a:r>
          </a:p>
          <a:p>
            <a:r>
              <a:rPr lang="fr-CA" dirty="0" smtClean="0"/>
              <a:t>Les valeurs des signaux et ports du circuit sont établies par des </a:t>
            </a:r>
            <a:r>
              <a:rPr lang="fr-CA" dirty="0" smtClean="0"/>
              <a:t>assignations </a:t>
            </a:r>
            <a:r>
              <a:rPr lang="fr-CA" dirty="0" smtClean="0"/>
              <a:t>concurrentes de valeurs (</a:t>
            </a:r>
            <a:r>
              <a:rPr lang="fr-CA" i="1" dirty="0" smtClean="0"/>
              <a:t>concurrent signal </a:t>
            </a:r>
            <a:r>
              <a:rPr lang="fr-CA" i="1" dirty="0" err="1" smtClean="0"/>
              <a:t>assignment</a:t>
            </a:r>
            <a:r>
              <a:rPr lang="fr-CA" dirty="0" smtClean="0"/>
              <a:t>).</a:t>
            </a:r>
          </a:p>
          <a:p>
            <a:r>
              <a:rPr lang="en-CA" dirty="0" err="1" smtClean="0"/>
              <a:t>Trois</a:t>
            </a:r>
            <a:r>
              <a:rPr lang="en-CA" dirty="0" smtClean="0"/>
              <a:t> types d</a:t>
            </a:r>
            <a:r>
              <a:rPr lang="fr-CA" dirty="0" smtClean="0"/>
              <a:t>’énoncés concurrents:</a:t>
            </a:r>
          </a:p>
          <a:p>
            <a:pPr lvl="1"/>
            <a:r>
              <a:rPr lang="fr-CA" dirty="0" smtClean="0"/>
              <a:t>avec des opérateurs logiques :</a:t>
            </a:r>
            <a:br>
              <a:rPr lang="fr-CA" dirty="0" smtClean="0"/>
            </a:b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nand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xnor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choisi (équivalent à un énoncé </a:t>
            </a:r>
            <a:r>
              <a:rPr lang="fr-CA" i="1" dirty="0" smtClean="0"/>
              <a:t>case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-select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conditionnel (équivalent à </a:t>
            </a:r>
            <a:r>
              <a:rPr lang="fr-CA" i="1" dirty="0" smtClean="0"/>
              <a:t>if-</a:t>
            </a:r>
            <a:r>
              <a:rPr lang="fr-CA" i="1" dirty="0" err="1" smtClean="0"/>
              <a:t>else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when-else</a:t>
            </a:r>
            <a:r>
              <a:rPr lang="fr-CA" dirty="0" smtClean="0"/>
              <a:t>.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8</a:t>
            </a:fld>
            <a:endParaRPr lang="fr-CA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60608"/>
              </p:ext>
            </p:extLst>
          </p:nvPr>
        </p:nvGraphicFramePr>
        <p:xfrm>
          <a:off x="6324600" y="1676401"/>
          <a:ext cx="542513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4" name="Visio" r:id="rId3" imgW="2201037" imgH="631190" progId="Visio.Drawing.11">
                  <p:embed/>
                </p:oleObj>
              </mc:Choice>
              <mc:Fallback>
                <p:oleObj name="Visio" r:id="rId3" imgW="2201037" imgH="6311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76401"/>
                        <a:ext cx="5425130" cy="152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77000" y="3429000"/>
            <a:ext cx="512033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library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ieee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use ieee.std_logic_1164.all;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entity combinatoire1 is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port (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</a:t>
            </a:r>
            <a:r>
              <a:rPr lang="en-US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B, C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: out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combinatoire1;</a:t>
            </a: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flotDeDonnees1 of combinatoire1 is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 &lt;= not(A and (B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xor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not(C)));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flotDeDonnees1;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962400"/>
            <a:ext cx="518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8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</a:t>
            </a:r>
            <a:r>
              <a:rPr lang="fr-CA" dirty="0"/>
              <a:t>Description </a:t>
            </a:r>
            <a:r>
              <a:rPr lang="fr-CA" dirty="0" smtClean="0"/>
              <a:t>par flot de données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modèle d’un circuit numérique par flot de données décrit sa fonction sans nécessairement définir sa structure.</a:t>
            </a:r>
          </a:p>
          <a:p>
            <a:r>
              <a:rPr lang="fr-CA" dirty="0" smtClean="0"/>
              <a:t>Les valeurs des signaux et ports du circuit sont établies par des </a:t>
            </a:r>
            <a:r>
              <a:rPr lang="fr-CA" dirty="0" smtClean="0"/>
              <a:t>assignations </a:t>
            </a:r>
            <a:r>
              <a:rPr lang="fr-CA" dirty="0" smtClean="0"/>
              <a:t>concurrentes de valeurs (</a:t>
            </a:r>
            <a:r>
              <a:rPr lang="fr-CA" i="1" dirty="0" smtClean="0"/>
              <a:t>concurrent signal </a:t>
            </a:r>
            <a:r>
              <a:rPr lang="fr-CA" i="1" dirty="0" err="1" smtClean="0"/>
              <a:t>assignment</a:t>
            </a:r>
            <a:r>
              <a:rPr lang="fr-CA" dirty="0" smtClean="0"/>
              <a:t>).</a:t>
            </a:r>
          </a:p>
          <a:p>
            <a:r>
              <a:rPr lang="en-CA" dirty="0" err="1" smtClean="0"/>
              <a:t>Trois</a:t>
            </a:r>
            <a:r>
              <a:rPr lang="en-CA" dirty="0" smtClean="0"/>
              <a:t> types d</a:t>
            </a:r>
            <a:r>
              <a:rPr lang="fr-CA" dirty="0" smtClean="0"/>
              <a:t>’énoncés concurrents:</a:t>
            </a:r>
          </a:p>
          <a:p>
            <a:pPr lvl="1"/>
            <a:r>
              <a:rPr lang="fr-CA" dirty="0" smtClean="0"/>
              <a:t>avec des opérateurs logiques :</a:t>
            </a:r>
            <a:br>
              <a:rPr lang="fr-CA" dirty="0" smtClean="0"/>
            </a:b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nand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xnor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choisi (équivalent à un énoncé </a:t>
            </a:r>
            <a:r>
              <a:rPr lang="fr-CA" i="1" dirty="0" smtClean="0"/>
              <a:t>case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-select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conditionnel (équivalent à </a:t>
            </a:r>
            <a:r>
              <a:rPr lang="fr-CA" i="1" dirty="0" smtClean="0"/>
              <a:t>if-</a:t>
            </a:r>
            <a:r>
              <a:rPr lang="fr-CA" i="1" dirty="0" err="1" smtClean="0"/>
              <a:t>else</a:t>
            </a:r>
            <a:r>
              <a:rPr lang="fr-CA" dirty="0" smtClean="0"/>
              <a:t>):</a:t>
            </a:r>
            <a:br>
              <a:rPr lang="fr-CA" dirty="0" smtClean="0"/>
            </a:b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when-else</a:t>
            </a:r>
            <a:r>
              <a:rPr lang="fr-CA" dirty="0" smtClean="0"/>
              <a:t>.</a:t>
            </a:r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9</a:t>
            </a:fld>
            <a:endParaRPr lang="fr-CA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324600" y="1676401"/>
          <a:ext cx="542513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Visio" r:id="rId3" imgW="2201037" imgH="631190" progId="Visio.Drawing.11">
                  <p:embed/>
                </p:oleObj>
              </mc:Choice>
              <mc:Fallback>
                <p:oleObj name="Visio" r:id="rId3" imgW="2201037" imgH="6311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676401"/>
                        <a:ext cx="5425130" cy="152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477000" y="3430012"/>
            <a:ext cx="512033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architecture flotDeDonnees2 of combinatoire1 is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signal entree :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(2 </a:t>
            </a:r>
            <a:r>
              <a:rPr lang="en-US" sz="1200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entree &lt;= (A, B, C);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with entree select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F &lt;=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'1' when "000",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'1' when "001",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'1' when "010",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'1' when "011",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'0' when "100",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'1' when "101",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'1' when "110",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'0' when "111",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'0' when others;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 </a:t>
            </a:r>
            <a:r>
              <a:rPr lang="en-US" sz="12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flotDeDonnees2</a:t>
            </a:r>
            <a:r>
              <a:rPr lang="fr-CA" sz="12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fr-CA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495800"/>
            <a:ext cx="5181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02519"/>
              </p:ext>
            </p:extLst>
          </p:nvPr>
        </p:nvGraphicFramePr>
        <p:xfrm>
          <a:off x="10134600" y="4495800"/>
          <a:ext cx="1177925" cy="150876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300355"/>
                <a:gridCol w="300355"/>
                <a:gridCol w="300355"/>
                <a:gridCol w="27686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100">
                          <a:effectLst/>
                        </a:rPr>
                        <a:t>A</a:t>
                      </a:r>
                      <a:endParaRPr lang="fr-CA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100">
                          <a:effectLst/>
                        </a:rPr>
                        <a:t>B</a:t>
                      </a:r>
                      <a:endParaRPr lang="fr-CA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100">
                          <a:effectLst/>
                        </a:rPr>
                        <a:t>C</a:t>
                      </a:r>
                      <a:endParaRPr lang="fr-CA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100">
                          <a:effectLst/>
                        </a:rPr>
                        <a:t>F</a:t>
                      </a:r>
                      <a:endParaRPr lang="fr-CA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0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1</a:t>
                      </a:r>
                      <a:endParaRPr lang="fr-C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0</a:t>
                      </a:r>
                      <a:endParaRPr lang="fr-C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2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912</TotalTime>
  <Words>1314</Words>
  <Application>Microsoft Macintosh PowerPoint</Application>
  <PresentationFormat>Grand écran</PresentationFormat>
  <Paragraphs>546</Paragraphs>
  <Slides>19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Calibri</vt:lpstr>
      <vt:lpstr>Courier New</vt:lpstr>
      <vt:lpstr>Times New Roman</vt:lpstr>
      <vt:lpstr>Arial</vt:lpstr>
      <vt:lpstr>presentationCours</vt:lpstr>
      <vt:lpstr>Visio</vt:lpstr>
      <vt:lpstr>Équation</vt:lpstr>
      <vt:lpstr>Description d’un circuit combinatoire en VHDL</vt:lpstr>
      <vt:lpstr>Sujets de ce thème</vt:lpstr>
      <vt:lpstr>Rappel: modèle VHDL d’un circuit combinatoire simple</vt:lpstr>
      <vt:lpstr>Trois styles de description d’un module</vt:lpstr>
      <vt:lpstr>1. Description structurale</vt:lpstr>
      <vt:lpstr>1. Description structurale</vt:lpstr>
      <vt:lpstr>2. Description par flot de données</vt:lpstr>
      <vt:lpstr>2. Description par flot de données</vt:lpstr>
      <vt:lpstr>2. Description par flot de données</vt:lpstr>
      <vt:lpstr>2. Description par flot de données</vt:lpstr>
      <vt:lpstr>3. Description comportementale</vt:lpstr>
      <vt:lpstr>3. Description comportementale: exemple 1</vt:lpstr>
      <vt:lpstr>3. Description comportementale: exemple 2 – porte ET à 4 entrées</vt:lpstr>
      <vt:lpstr>3. Description comportementale: exemple 3 – porte ET à W entrées</vt:lpstr>
      <vt:lpstr>Retour: le problème du vote</vt:lpstr>
      <vt:lpstr>Problème du vote – description par flot de données, énoncé with-select</vt:lpstr>
      <vt:lpstr>Problème du vote – description par flot de données, énoncés concurrents</vt:lpstr>
      <vt:lpstr>Problème du vote – description comportementale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190</cp:revision>
  <dcterms:created xsi:type="dcterms:W3CDTF">2009-09-03T13:30:34Z</dcterms:created>
  <dcterms:modified xsi:type="dcterms:W3CDTF">2016-06-30T23:27:38Z</dcterms:modified>
</cp:coreProperties>
</file>