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2" r:id="rId3"/>
    <p:sldId id="376" r:id="rId4"/>
    <p:sldId id="347" r:id="rId5"/>
    <p:sldId id="348" r:id="rId6"/>
    <p:sldId id="349" r:id="rId7"/>
    <p:sldId id="350" r:id="rId8"/>
    <p:sldId id="352" r:id="rId9"/>
    <p:sldId id="353" r:id="rId10"/>
    <p:sldId id="373" r:id="rId11"/>
    <p:sldId id="374" r:id="rId12"/>
    <p:sldId id="355" r:id="rId13"/>
    <p:sldId id="375" r:id="rId14"/>
    <p:sldId id="356" r:id="rId15"/>
    <p:sldId id="359" r:id="rId16"/>
    <p:sldId id="360" r:id="rId17"/>
    <p:sldId id="358" r:id="rId18"/>
    <p:sldId id="363" r:id="rId19"/>
    <p:sldId id="372" r:id="rId20"/>
    <p:sldId id="303" r:id="rId21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2" autoAdjust="0"/>
    <p:restoredTop sz="95513" autoAdjust="0"/>
  </p:normalViewPr>
  <p:slideViewPr>
    <p:cSldViewPr>
      <p:cViewPr varScale="1">
        <p:scale>
          <a:sx n="102" d="100"/>
          <a:sy n="102" d="100"/>
        </p:scale>
        <p:origin x="576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102" d="100"/>
          <a:sy n="102" d="100"/>
        </p:scale>
        <p:origin x="325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94451-A89E-4725-8413-5678DE932E3D}" type="datetimeFigureOut">
              <a:rPr lang="fr-CA" smtClean="0"/>
              <a:t>16-07-05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203FD-9785-47BD-80F8-5A62C494DD6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2846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8C2F68-A10D-43F4-A479-56FE030F73B2}" type="datetimeFigureOut">
              <a:rPr lang="fr-FR"/>
              <a:pPr>
                <a:defRPr/>
              </a:pPr>
              <a:t>05/07/2016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A5F2D7-1004-42BA-8530-5564CEA589E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7910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2529-5FD2-4024-9DE7-2CCFFFC4DBA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872163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3759200" y="6172201"/>
            <a:ext cx="4673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http://creativecommons.org/licenses/by-nc-sa/2.5/ca/</a:t>
            </a:r>
            <a:endParaRPr lang="fr-CA" sz="10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562600" y="5896690"/>
            <a:ext cx="274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CA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Pierre Langlois</a:t>
            </a:r>
            <a:endParaRPr lang="fr-CA" sz="10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200" y="1600200"/>
            <a:ext cx="11785600" cy="48006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6AE17-047E-41BA-B5C0-1A5C3085BF8A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3200" y="1600201"/>
            <a:ext cx="5791200" cy="46481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791200" cy="46481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574A-CFBD-4404-83F8-371A983077BD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78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fr-CA" dirty="0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3200" y="1143000"/>
            <a:ext cx="11785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366B14-A7FF-4E2A-AE43-545D1BA4EA4B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965200" y="6553200"/>
            <a:ext cx="4673600" cy="153988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000" dirty="0">
                <a:latin typeface="+mn-lt"/>
                <a:cs typeface="+mn-cs"/>
              </a:rPr>
              <a:t>INF3500 : </a:t>
            </a:r>
            <a:r>
              <a:rPr lang="fr-CA" sz="1000" dirty="0" smtClean="0">
                <a:latin typeface="+mn-lt"/>
                <a:cs typeface="+mn-cs"/>
              </a:rPr>
              <a:t>Conception </a:t>
            </a:r>
            <a:r>
              <a:rPr lang="fr-CA" sz="1000" dirty="0">
                <a:latin typeface="+mn-lt"/>
                <a:cs typeface="+mn-cs"/>
              </a:rPr>
              <a:t>et implémentation de systèmes numériques</a:t>
            </a:r>
          </a:p>
        </p:txBody>
      </p:sp>
      <p:cxnSp>
        <p:nvCxnSpPr>
          <p:cNvPr id="9" name="Connecteur droit 6"/>
          <p:cNvCxnSpPr>
            <a:cxnSpLocks noChangeShapeType="1"/>
          </p:cNvCxnSpPr>
          <p:nvPr/>
        </p:nvCxnSpPr>
        <p:spPr bwMode="auto">
          <a:xfrm>
            <a:off x="203200" y="1141412"/>
            <a:ext cx="117856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Connecteur droit 6"/>
          <p:cNvCxnSpPr>
            <a:cxnSpLocks noChangeShapeType="1"/>
          </p:cNvCxnSpPr>
          <p:nvPr userDrawn="1"/>
        </p:nvCxnSpPr>
        <p:spPr bwMode="auto">
          <a:xfrm>
            <a:off x="203200" y="1141412"/>
            <a:ext cx="117856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1" name="Picture 2" descr="C:\Users\pierre\Desktop\polytechnique_genie_gauche_fr_cmyk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" y="6417332"/>
            <a:ext cx="859170" cy="4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Réseaux pré-diffusés programmables par l’utilisateur: FPGA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Retour: le problème du vote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Un comité composé de quatre personnes a besoin d’un mécanisme de vote secret pour les amendements sur la constitution du comité.</a:t>
            </a:r>
          </a:p>
          <a:p>
            <a:pPr marL="0" indent="0">
              <a:buNone/>
            </a:pPr>
            <a:r>
              <a:rPr lang="fr-CA" dirty="0"/>
              <a:t>Un amendement est approuvé si au moins 3 personnes votent pour.</a:t>
            </a:r>
          </a:p>
          <a:p>
            <a:pPr marL="0" indent="0">
              <a:buNone/>
            </a:pPr>
            <a:r>
              <a:rPr lang="fr-CA" dirty="0"/>
              <a:t>Concevoir un circuit logique qui accepte 4 entrées représentant les votes. La sortie du circuit doit indiquer si </a:t>
            </a:r>
            <a:r>
              <a:rPr lang="fr-CA" dirty="0" smtClean="0"/>
              <a:t>l’amendement </a:t>
            </a:r>
            <a:r>
              <a:rPr lang="fr-CA" dirty="0"/>
              <a:t>est accepté.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0726-EE7F-4C03-A190-14ADB9C2489F}" type="slidenum">
              <a:rPr lang="fr-CA" smtClean="0"/>
              <a:pPr/>
              <a:t>10</a:t>
            </a:fld>
            <a:endParaRPr lang="fr-CA"/>
          </a:p>
        </p:txBody>
      </p:sp>
      <p:pic>
        <p:nvPicPr>
          <p:cNvPr id="16" name="Picture 1" descr="C:\Documents and Settings\p700065\Local Settings\Temporary Internet Files\Content.IE5\Z73K57EA\MCj03080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419600"/>
            <a:ext cx="1350476" cy="1830310"/>
          </a:xfrm>
          <a:prstGeom prst="rect">
            <a:avLst/>
          </a:prstGeom>
          <a:noFill/>
        </p:spPr>
      </p:pic>
      <p:pic>
        <p:nvPicPr>
          <p:cNvPr id="63500" name="Picture 12" descr="C:\Users\p700065\AppData\Local\Microsoft\Windows\Temporary Internet Files\Content.IE5\BCIL37HH\MC9000560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37913"/>
            <a:ext cx="1562710" cy="18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9677400" y="1393929"/>
          <a:ext cx="2286000" cy="523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358672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A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B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C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D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F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0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27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1</a:t>
                      </a:r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431629"/>
            <a:ext cx="33909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/>
          </p:nvPr>
        </p:nvGraphicFramePr>
        <p:xfrm>
          <a:off x="5161731" y="2479675"/>
          <a:ext cx="4363269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" name="…quation" r:id="rId6" imgW="3022600" imgH="393700" progId="Equation.3">
                  <p:embed/>
                </p:oleObj>
              </mc:Choice>
              <mc:Fallback>
                <p:oleObj name="…quation" r:id="rId6" imgW="302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731" y="2479675"/>
                        <a:ext cx="4363269" cy="568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5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pgaclb.wm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1727543"/>
            <a:ext cx="5715000" cy="474945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FPGA: exemple – implémentation d’une fonction logique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Programmer la tranche du FPGA pour implémenter le circuit du problème du vote.</a:t>
            </a:r>
          </a:p>
          <a:p>
            <a:pPr marL="0" indent="0">
              <a:buNone/>
            </a:pPr>
            <a:r>
              <a:rPr lang="fr-CA" dirty="0" smtClean="0"/>
              <a:t>Étapes: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Choisir les ports d’entrée et de sortie.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Indiquer quelles connexions établir. 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Donner le contenu des tables de correspondances</a:t>
            </a:r>
            <a:r>
              <a:rPr lang="fr-CA" dirty="0" smtClean="0"/>
              <a:t>. (Ici: la table de correspondance contient la table de vérité désirée).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6BFF2-274B-4A98-918C-4CB6C981AFB6}" type="slidenum">
              <a:rPr lang="fr-CA" smtClean="0"/>
              <a:pPr>
                <a:defRPr/>
              </a:pPr>
              <a:t>11</a:t>
            </a:fld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11807415" y="274277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F</a:t>
            </a:r>
            <a:endParaRPr lang="fr-CA" sz="2400" baseline="-25000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228600" y="464820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0000FF"/>
                </a:solidFill>
                <a:latin typeface="+mn-lt"/>
              </a:rPr>
              <a:t>Observations:</a:t>
            </a:r>
          </a:p>
          <a:p>
            <a:pPr marL="285750" indent="-285750">
              <a:buFont typeface="Arial"/>
              <a:buChar char="•"/>
            </a:pPr>
            <a:r>
              <a:rPr lang="fr-CA" dirty="0" smtClean="0">
                <a:solidFill>
                  <a:srgbClr val="0000FF"/>
                </a:solidFill>
                <a:latin typeface="+mn-lt"/>
              </a:rPr>
              <a:t>La minimisation des équations n’est pas toujours utile.</a:t>
            </a:r>
          </a:p>
          <a:p>
            <a:pPr marL="285750" indent="-285750">
              <a:buFont typeface="Arial"/>
              <a:buChar char="•"/>
            </a:pPr>
            <a:r>
              <a:rPr lang="fr-CA" dirty="0" smtClean="0">
                <a:solidFill>
                  <a:srgbClr val="0000FF"/>
                </a:solidFill>
                <a:latin typeface="+mn-lt"/>
              </a:rPr>
              <a:t>L’ordre dans lequel on place les entrées est crucial.</a:t>
            </a:r>
          </a:p>
          <a:p>
            <a:pPr marL="285750" indent="-285750">
              <a:buFont typeface="Arial"/>
              <a:buChar char="•"/>
            </a:pPr>
            <a:r>
              <a:rPr lang="fr-CA" dirty="0" smtClean="0">
                <a:solidFill>
                  <a:srgbClr val="0000FF"/>
                </a:solidFill>
                <a:latin typeface="+mn-lt"/>
              </a:rPr>
              <a:t>Des fonctions à plus de 4 entrées nécessiterait plus d’un niveau de logique.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730957" y="1609726"/>
            <a:ext cx="653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/>
              <a:t>A</a:t>
            </a:r>
          </a:p>
          <a:p>
            <a:pPr algn="ctr"/>
            <a:r>
              <a:rPr lang="fr-CA" sz="2400" dirty="0" smtClean="0"/>
              <a:t>B</a:t>
            </a:r>
          </a:p>
          <a:p>
            <a:pPr algn="ctr"/>
            <a:r>
              <a:rPr lang="fr-CA" sz="2400" dirty="0" smtClean="0"/>
              <a:t>C</a:t>
            </a:r>
          </a:p>
          <a:p>
            <a:pPr algn="ctr"/>
            <a:r>
              <a:rPr lang="fr-CA" sz="2400" dirty="0" smtClean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250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FPGA: composantes secondaires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Les 3 composantes principales d’un </a:t>
            </a:r>
            <a:r>
              <a:rPr lang="fr-CA" dirty="0"/>
              <a:t>FPGA </a:t>
            </a:r>
            <a:r>
              <a:rPr lang="fr-CA" dirty="0" smtClean="0"/>
              <a:t>sont:</a:t>
            </a:r>
            <a:endParaRPr lang="fr-CA" dirty="0"/>
          </a:p>
          <a:p>
            <a:pPr lvl="1"/>
            <a:r>
              <a:rPr lang="fr-CA" dirty="0" smtClean="0"/>
              <a:t>les blocs </a:t>
            </a:r>
            <a:r>
              <a:rPr lang="fr-CA" dirty="0"/>
              <a:t>de logique </a:t>
            </a:r>
            <a:r>
              <a:rPr lang="fr-CA" dirty="0" smtClean="0"/>
              <a:t>programmable (CLB/tranches);</a:t>
            </a:r>
            <a:endParaRPr lang="fr-CA" dirty="0"/>
          </a:p>
          <a:p>
            <a:pPr lvl="1"/>
            <a:r>
              <a:rPr lang="fr-CA" dirty="0" smtClean="0"/>
              <a:t>le réseau d’interconnexions; </a:t>
            </a:r>
            <a:r>
              <a:rPr lang="fr-CA" dirty="0"/>
              <a:t>et,</a:t>
            </a:r>
          </a:p>
          <a:p>
            <a:pPr lvl="1"/>
            <a:r>
              <a:rPr lang="fr-CA" dirty="0"/>
              <a:t>l</a:t>
            </a:r>
            <a:r>
              <a:rPr lang="fr-CA" dirty="0" smtClean="0"/>
              <a:t>es blocs </a:t>
            </a:r>
            <a:r>
              <a:rPr lang="fr-CA" dirty="0"/>
              <a:t>d’entrée et de sortie </a:t>
            </a:r>
            <a:r>
              <a:rPr lang="fr-CA" dirty="0" smtClean="0"/>
              <a:t>(IOB).</a:t>
            </a:r>
          </a:p>
          <a:p>
            <a:r>
              <a:rPr lang="fr-CA" dirty="0" smtClean="0"/>
              <a:t>Parmi les composantes secondaires on retrouve: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 smtClean="0"/>
              <a:t>Des blocs de mémoire intégrée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 smtClean="0"/>
              <a:t>Des fonctions arithmétiques avancées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 smtClean="0"/>
              <a:t>Des modules de génération d’horloge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 smtClean="0"/>
              <a:t>Des réseaux de distribution d’horloges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/>
              <a:t>Des microprocesseurs </a:t>
            </a:r>
            <a:r>
              <a:rPr lang="fr-CA" dirty="0" smtClean="0"/>
              <a:t>fixes</a:t>
            </a:r>
          </a:p>
          <a:p>
            <a:pPr lvl="1"/>
            <a:endParaRPr lang="fr-CA" dirty="0" smtClean="0"/>
          </a:p>
          <a:p>
            <a:pPr lvl="1"/>
            <a:endParaRPr lang="fr-CA" dirty="0"/>
          </a:p>
          <a:p>
            <a:endParaRPr lang="fr-CA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B4D40A-539F-49BC-9DC1-1CDD4666EA27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19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1. Blocs de mémoire intégrée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De plus en plus de transistors … les manufacturiers ajoutent de la mémoire.</a:t>
            </a:r>
          </a:p>
          <a:p>
            <a:r>
              <a:rPr lang="fr-CA" dirty="0"/>
              <a:t>Avantage: mémoire accessible directement à l’intérieur de la puce.</a:t>
            </a:r>
          </a:p>
          <a:p>
            <a:r>
              <a:rPr lang="fr-CA" dirty="0"/>
              <a:t>Colonnes de blocs de mémoire intégrées à travers les </a:t>
            </a:r>
            <a:r>
              <a:rPr lang="fr-CA" dirty="0" err="1"/>
              <a:t>CLBs</a:t>
            </a:r>
            <a:r>
              <a:rPr lang="fr-CA" dirty="0"/>
              <a:t>.</a:t>
            </a:r>
          </a:p>
          <a:p>
            <a:r>
              <a:rPr lang="fr-CA" dirty="0" smtClean="0"/>
              <a:t>Par exemple, le FPGA XC5VLX50T contient:</a:t>
            </a:r>
            <a:endParaRPr lang="fr-CA" dirty="0"/>
          </a:p>
          <a:p>
            <a:pPr lvl="1"/>
            <a:r>
              <a:rPr lang="fr-CA" dirty="0"/>
              <a:t>60 blocs de 36 Kb = 2160 </a:t>
            </a:r>
            <a:r>
              <a:rPr lang="fr-CA" dirty="0" smtClean="0"/>
              <a:t>Kb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B4D40A-539F-49BC-9DC1-1CDD4666EA27}" type="slidenum">
              <a:rPr lang="fr-CA" smtClean="0"/>
              <a:pPr>
                <a:defRPr/>
              </a:pPr>
              <a:t>13</a:t>
            </a:fld>
            <a:endParaRPr lang="fr-CA"/>
          </a:p>
        </p:txBody>
      </p:sp>
      <p:pic>
        <p:nvPicPr>
          <p:cNvPr id="4" name="Image 3" descr="blockRAM.wm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5675" y="1809751"/>
            <a:ext cx="5943600" cy="3997325"/>
          </a:xfrm>
          <a:prstGeom prst="rect">
            <a:avLst/>
          </a:prstGeom>
        </p:spPr>
      </p:pic>
      <p:sp>
        <p:nvSpPr>
          <p:cNvPr id="7" name="ZoneTexte 5"/>
          <p:cNvSpPr txBox="1">
            <a:spLocks noChangeArrowheads="1"/>
          </p:cNvSpPr>
          <p:nvPr/>
        </p:nvSpPr>
        <p:spPr bwMode="auto">
          <a:xfrm>
            <a:off x="7696200" y="6519446"/>
            <a:ext cx="251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CA" sz="700" dirty="0"/>
              <a:t>Source: </a:t>
            </a:r>
            <a:r>
              <a:rPr lang="fr-CA" sz="800" dirty="0" err="1"/>
              <a:t>Maxfield</a:t>
            </a:r>
            <a:r>
              <a:rPr lang="fr-CA" sz="800" dirty="0"/>
              <a:t>, © Mentor </a:t>
            </a:r>
            <a:r>
              <a:rPr lang="fr-CA" sz="800" dirty="0" err="1"/>
              <a:t>Graphics</a:t>
            </a:r>
            <a:r>
              <a:rPr lang="fr-CA" sz="800" dirty="0"/>
              <a:t>, 2004</a:t>
            </a:r>
            <a:endParaRPr lang="fr-CA" sz="700" dirty="0"/>
          </a:p>
        </p:txBody>
      </p:sp>
    </p:spTree>
    <p:extLst>
      <p:ext uri="{BB962C8B-B14F-4D97-AF65-F5344CB8AC3E}">
        <p14:creationId xmlns:p14="http://schemas.microsoft.com/office/powerpoint/2010/main" val="23049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2. Fonctions arithmétiques avancées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Les </a:t>
            </a:r>
            <a:r>
              <a:rPr lang="fr-CA" dirty="0" smtClean="0"/>
              <a:t>FPGA </a:t>
            </a:r>
            <a:r>
              <a:rPr lang="fr-CA" dirty="0"/>
              <a:t>ont prouvé leur utilité dans les applications de traitement de signal.</a:t>
            </a:r>
          </a:p>
          <a:p>
            <a:r>
              <a:rPr lang="fr-CA" dirty="0"/>
              <a:t>La multiplication est une opération fondamentale dans ces applications.</a:t>
            </a:r>
          </a:p>
          <a:p>
            <a:r>
              <a:rPr lang="fr-CA" dirty="0"/>
              <a:t>Les manufacturiers de FPGAs ont donc rajouté des multiplicateurs dédiés.</a:t>
            </a:r>
          </a:p>
          <a:p>
            <a:r>
              <a:rPr lang="fr-CA" dirty="0"/>
              <a:t>Par exemple, le FPGA XC5VLX50T contient:</a:t>
            </a:r>
          </a:p>
          <a:p>
            <a:pPr lvl="1"/>
            <a:r>
              <a:rPr lang="fr-CA" dirty="0"/>
              <a:t>48 tranches DSP48E avec multiplicateurs de 25 </a:t>
            </a:r>
            <a:r>
              <a:rPr lang="fr-CA" dirty="0" smtClean="0"/>
              <a:t>× </a:t>
            </a:r>
            <a:r>
              <a:rPr lang="fr-CA" dirty="0"/>
              <a:t>18 </a:t>
            </a:r>
            <a:r>
              <a:rPr lang="fr-CA" dirty="0" smtClean="0"/>
              <a:t>bits </a:t>
            </a:r>
            <a:r>
              <a:rPr lang="fr-CA" dirty="0"/>
              <a:t>signés</a:t>
            </a:r>
          </a:p>
          <a:p>
            <a:pPr lvl="1"/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B4D40A-539F-49BC-9DC1-1CDD4666EA27}" type="slidenum">
              <a:rPr lang="fr-CA" smtClean="0"/>
              <a:pPr>
                <a:defRPr/>
              </a:pPr>
              <a:t>14</a:t>
            </a:fld>
            <a:endParaRPr lang="fr-CA"/>
          </a:p>
        </p:txBody>
      </p:sp>
      <p:sp>
        <p:nvSpPr>
          <p:cNvPr id="7" name="ZoneTexte 5"/>
          <p:cNvSpPr txBox="1">
            <a:spLocks noChangeArrowheads="1"/>
          </p:cNvSpPr>
          <p:nvPr/>
        </p:nvSpPr>
        <p:spPr bwMode="auto">
          <a:xfrm>
            <a:off x="7696200" y="6519446"/>
            <a:ext cx="251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CA" sz="700" dirty="0"/>
              <a:t>Source: </a:t>
            </a:r>
            <a:r>
              <a:rPr lang="fr-CA" sz="800" dirty="0" err="1"/>
              <a:t>Maxfield</a:t>
            </a:r>
            <a:r>
              <a:rPr lang="fr-CA" sz="800" dirty="0"/>
              <a:t>, © Mentor </a:t>
            </a:r>
            <a:r>
              <a:rPr lang="fr-CA" sz="800" dirty="0" err="1"/>
              <a:t>Graphics</a:t>
            </a:r>
            <a:r>
              <a:rPr lang="fr-CA" sz="800" dirty="0"/>
              <a:t>, 2004</a:t>
            </a:r>
            <a:endParaRPr lang="fr-CA" sz="700" dirty="0"/>
          </a:p>
        </p:txBody>
      </p:sp>
      <p:pic>
        <p:nvPicPr>
          <p:cNvPr id="8" name="Image 7" descr="fpgaMult.wm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746364"/>
            <a:ext cx="5943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3. Génération d’horloge 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La génération et la distribution du signal d’horloge est un problème difficile.</a:t>
            </a:r>
          </a:p>
          <a:p>
            <a:r>
              <a:rPr lang="fr-CA" dirty="0" smtClean="0"/>
              <a:t>Un circuit peut nécessiter une dizaine d’horloges de fréquences différentes.</a:t>
            </a:r>
          </a:p>
          <a:p>
            <a:r>
              <a:rPr lang="fr-CA" dirty="0" smtClean="0"/>
              <a:t>Le générateur accepte en entrée une horloge externe et génère une ou plusieurs horloges internes.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B4D40A-539F-49BC-9DC1-1CDD4666EA27}" type="slidenum">
              <a:rPr lang="fr-CA" smtClean="0"/>
              <a:pPr>
                <a:defRPr/>
              </a:pPr>
              <a:t>15</a:t>
            </a:fld>
            <a:endParaRPr lang="fr-CA"/>
          </a:p>
        </p:txBody>
      </p:sp>
      <p:sp>
        <p:nvSpPr>
          <p:cNvPr id="7" name="ZoneTexte 5"/>
          <p:cNvSpPr txBox="1">
            <a:spLocks noChangeArrowheads="1"/>
          </p:cNvSpPr>
          <p:nvPr/>
        </p:nvSpPr>
        <p:spPr bwMode="auto">
          <a:xfrm>
            <a:off x="7696200" y="6519446"/>
            <a:ext cx="251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CA" sz="700" dirty="0"/>
              <a:t>Source: </a:t>
            </a:r>
            <a:r>
              <a:rPr lang="fr-CA" sz="800" dirty="0" err="1"/>
              <a:t>Maxfield</a:t>
            </a:r>
            <a:r>
              <a:rPr lang="fr-CA" sz="800" dirty="0"/>
              <a:t>, © Mentor </a:t>
            </a:r>
            <a:r>
              <a:rPr lang="fr-CA" sz="800" dirty="0" err="1"/>
              <a:t>Graphics</a:t>
            </a:r>
            <a:r>
              <a:rPr lang="fr-CA" sz="800" dirty="0"/>
              <a:t>, 2004</a:t>
            </a:r>
            <a:endParaRPr lang="fr-CA" sz="700" dirty="0"/>
          </a:p>
        </p:txBody>
      </p:sp>
      <p:pic>
        <p:nvPicPr>
          <p:cNvPr id="9" name="Image 8" descr="fpgaClockGen.wm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9475" y="2889251"/>
            <a:ext cx="60579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4. Distribution d’horloge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Pour distribuer l’horloge à travers la puce tout en minimisant le déphasage d’horloge, on utilise un réseau en arbre dédié.</a:t>
            </a:r>
          </a:p>
          <a:p>
            <a:r>
              <a:rPr lang="fr-CA" dirty="0" smtClean="0"/>
              <a:t>Ce réseau est alimenté soit par une patte spéciale du FPGA à laquelle est associé un amplificateur dédié, ou bien par l’entremise de signaux internes pouvant être routés au même amplificateur.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B4D40A-539F-49BC-9DC1-1CDD4666EA27}" type="slidenum">
              <a:rPr lang="fr-CA" smtClean="0"/>
              <a:pPr>
                <a:defRPr/>
              </a:pPr>
              <a:t>16</a:t>
            </a:fld>
            <a:endParaRPr lang="fr-CA"/>
          </a:p>
        </p:txBody>
      </p:sp>
      <p:sp>
        <p:nvSpPr>
          <p:cNvPr id="7" name="ZoneTexte 5"/>
          <p:cNvSpPr txBox="1">
            <a:spLocks noChangeArrowheads="1"/>
          </p:cNvSpPr>
          <p:nvPr/>
        </p:nvSpPr>
        <p:spPr bwMode="auto">
          <a:xfrm>
            <a:off x="7696200" y="6519446"/>
            <a:ext cx="251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CA" sz="700" dirty="0"/>
              <a:t>Source: </a:t>
            </a:r>
            <a:r>
              <a:rPr lang="fr-CA" sz="800" dirty="0" err="1"/>
              <a:t>Maxfield</a:t>
            </a:r>
            <a:r>
              <a:rPr lang="fr-CA" sz="800" dirty="0"/>
              <a:t>, © Mentor </a:t>
            </a:r>
            <a:r>
              <a:rPr lang="fr-CA" sz="800" dirty="0" err="1"/>
              <a:t>Graphics</a:t>
            </a:r>
            <a:r>
              <a:rPr lang="fr-CA" sz="800" dirty="0"/>
              <a:t>, 2004</a:t>
            </a:r>
            <a:endParaRPr lang="fr-CA" sz="700" dirty="0"/>
          </a:p>
        </p:txBody>
      </p:sp>
      <p:pic>
        <p:nvPicPr>
          <p:cNvPr id="10" name="Image 9" descr="fpgaClockTree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2514600"/>
            <a:ext cx="6057900" cy="343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5. Microprocesseurs fixes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Plusieurs FPGA intègrent des microprocesseurs fixes, ex. PowerPC.</a:t>
            </a:r>
          </a:p>
          <a:p>
            <a:r>
              <a:rPr lang="fr-CA" dirty="0" smtClean="0"/>
              <a:t>N’utilisent pas de CLB ni de mémoire du FPGA.</a:t>
            </a:r>
          </a:p>
          <a:p>
            <a:r>
              <a:rPr lang="fr-CA" dirty="0" smtClean="0"/>
              <a:t>Architecture résultante très performante, </a:t>
            </a:r>
            <a:r>
              <a:rPr lang="fr-CA" dirty="0" err="1" smtClean="0"/>
              <a:t>SoC</a:t>
            </a:r>
            <a:r>
              <a:rPr lang="fr-CA" dirty="0" smtClean="0"/>
              <a:t>-sur-FPGA.</a:t>
            </a:r>
          </a:p>
          <a:p>
            <a:r>
              <a:rPr lang="fr-CA" dirty="0" smtClean="0"/>
              <a:t>Accès rapide entre le microprocesseur fixe et le reste de la logique, les multiplicateurs et la mémoire.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B4D40A-539F-49BC-9DC1-1CDD4666EA27}" type="slidenum">
              <a:rPr lang="fr-CA" smtClean="0"/>
              <a:pPr>
                <a:defRPr/>
              </a:pPr>
              <a:t>17</a:t>
            </a:fld>
            <a:endParaRPr lang="fr-CA"/>
          </a:p>
        </p:txBody>
      </p:sp>
      <p:sp>
        <p:nvSpPr>
          <p:cNvPr id="9" name="ZoneTexte 16"/>
          <p:cNvSpPr txBox="1">
            <a:spLocks noChangeArrowheads="1"/>
          </p:cNvSpPr>
          <p:nvPr/>
        </p:nvSpPr>
        <p:spPr bwMode="auto">
          <a:xfrm>
            <a:off x="4114800" y="5696634"/>
            <a:ext cx="2819400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fr-CA" sz="1400" dirty="0">
                <a:solidFill>
                  <a:srgbClr val="00B050"/>
                </a:solidFill>
                <a:latin typeface="Calibri" pitchFamily="34" charset="0"/>
              </a:rPr>
              <a:t>Un ou deux PPC dans la série XC5VFX</a:t>
            </a:r>
            <a:r>
              <a:rPr lang="fr-CA" sz="1400" dirty="0" smtClean="0">
                <a:solidFill>
                  <a:srgbClr val="00B050"/>
                </a:solidFill>
                <a:latin typeface="Calibri" pitchFamily="34" charset="0"/>
              </a:rPr>
              <a:t>.</a:t>
            </a:r>
            <a:endParaRPr lang="fr-CA" sz="14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 rot="16200000">
            <a:off x="9691672" y="4109531"/>
            <a:ext cx="43434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700" dirty="0" err="1"/>
              <a:t>Xilinx</a:t>
            </a:r>
            <a:r>
              <a:rPr lang="fr-CA" sz="700" dirty="0"/>
              <a:t>, </a:t>
            </a:r>
            <a:r>
              <a:rPr lang="en-US" sz="700" dirty="0" err="1"/>
              <a:t>Virtex</a:t>
            </a:r>
            <a:r>
              <a:rPr lang="en-US" sz="700" dirty="0"/>
              <a:t>-II Pro and </a:t>
            </a:r>
            <a:r>
              <a:rPr lang="en-US" sz="700" dirty="0" err="1"/>
              <a:t>Virtex</a:t>
            </a:r>
            <a:r>
              <a:rPr lang="en-US" sz="700" dirty="0"/>
              <a:t>-II Pro X Platform FPGAs: Complete Data Sheet, Nov. 2007.</a:t>
            </a:r>
            <a:endParaRPr lang="fr-CA" sz="700" dirty="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262025"/>
            <a:ext cx="4600543" cy="54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60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Systèmes sur puces avec tissu programmable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Une tendance plus récente est d’intégrer de la logique programmable à un microprocesseur.</a:t>
            </a:r>
          </a:p>
          <a:p>
            <a:r>
              <a:rPr lang="fr-CA" dirty="0" smtClean="0"/>
              <a:t>Architecture résultante très performante de System-on-Chip (</a:t>
            </a:r>
            <a:r>
              <a:rPr lang="fr-CA" dirty="0" err="1" smtClean="0"/>
              <a:t>SoC</a:t>
            </a:r>
            <a:r>
              <a:rPr lang="fr-CA" dirty="0" smtClean="0"/>
              <a:t>).</a:t>
            </a:r>
          </a:p>
          <a:p>
            <a:r>
              <a:rPr lang="fr-CA" dirty="0" smtClean="0"/>
              <a:t>Accès rapide entre le microprocesseur fixe et le reste de la logique.</a:t>
            </a:r>
          </a:p>
          <a:p>
            <a:r>
              <a:rPr lang="fr-CA" dirty="0" smtClean="0"/>
              <a:t>Exemple: </a:t>
            </a:r>
            <a:r>
              <a:rPr lang="fr-CA" dirty="0" err="1" smtClean="0"/>
              <a:t>Xilinx</a:t>
            </a:r>
            <a:r>
              <a:rPr lang="fr-CA" dirty="0" smtClean="0"/>
              <a:t> – famille Zynq-7000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B4D40A-539F-49BC-9DC1-1CDD4666EA27}" type="slidenum">
              <a:rPr lang="fr-CA" smtClean="0"/>
              <a:pPr>
                <a:defRPr/>
              </a:pPr>
              <a:t>18</a:t>
            </a:fld>
            <a:endParaRPr lang="fr-CA"/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7162800" y="6637967"/>
            <a:ext cx="30480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700" dirty="0" err="1"/>
              <a:t>Xilinx</a:t>
            </a:r>
            <a:r>
              <a:rPr lang="fr-CA" sz="700" dirty="0"/>
              <a:t> </a:t>
            </a:r>
            <a:r>
              <a:rPr lang="fr-CA" sz="700" dirty="0" err="1"/>
              <a:t>inc.</a:t>
            </a:r>
            <a:r>
              <a:rPr lang="fr-CA" sz="700" dirty="0"/>
              <a:t> « Zynq-7000 A </a:t>
            </a:r>
            <a:r>
              <a:rPr lang="fr-CA" sz="700" dirty="0" err="1"/>
              <a:t>Generation</a:t>
            </a:r>
            <a:r>
              <a:rPr lang="fr-CA" sz="700" dirty="0"/>
              <a:t> </a:t>
            </a:r>
            <a:r>
              <a:rPr lang="fr-CA" sz="700" dirty="0" err="1"/>
              <a:t>ahead</a:t>
            </a:r>
            <a:r>
              <a:rPr lang="fr-CA" sz="700" dirty="0"/>
              <a:t> </a:t>
            </a:r>
            <a:r>
              <a:rPr lang="fr-CA" sz="700" dirty="0" err="1"/>
              <a:t>backgrounder</a:t>
            </a:r>
            <a:r>
              <a:rPr lang="fr-CA" sz="700" dirty="0"/>
              <a:t> », 2013.</a:t>
            </a:r>
          </a:p>
        </p:txBody>
      </p:sp>
      <p:pic>
        <p:nvPicPr>
          <p:cNvPr id="60418" name="Picture 2" descr="zynq_big_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1219200"/>
            <a:ext cx="487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Technologie de programmation pour FPGA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La technologie SRAM est de loin la plus populaire pour les FPGAs.</a:t>
            </a:r>
          </a:p>
          <a:p>
            <a:r>
              <a:rPr lang="fr-CA" dirty="0" smtClean="0"/>
              <a:t>Une cellule de mémoire SRAM comporte 4 ou 6 transistors.</a:t>
            </a:r>
          </a:p>
          <a:p>
            <a:r>
              <a:rPr lang="fr-CA" dirty="0" smtClean="0"/>
              <a:t>L’information est perdue quand l’alimentation est coupée.</a:t>
            </a:r>
          </a:p>
          <a:p>
            <a:r>
              <a:rPr lang="fr-CA" dirty="0" smtClean="0"/>
              <a:t>Le fichier de configuration doit être entreposé dans une mémoire ROM sur la planchette.</a:t>
            </a:r>
          </a:p>
          <a:p>
            <a:r>
              <a:rPr lang="fr-CA" dirty="0" smtClean="0"/>
              <a:t>La technologie SRAM est affectée par les radiations, donc elle n’est pas appropriée pour les applications spatiales.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6BFF2-274B-4A98-918C-4CB6C981AFB6}" type="slidenum">
              <a:rPr lang="fr-CA" smtClean="0"/>
              <a:pPr>
                <a:defRPr/>
              </a:pPr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02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Sujets de ce thème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Structure </a:t>
            </a:r>
            <a:r>
              <a:rPr lang="fr-CA" dirty="0"/>
              <a:t>interne d'un FPGA et </a:t>
            </a:r>
            <a:r>
              <a:rPr lang="fr-CA" dirty="0" smtClean="0"/>
              <a:t>composantes principales</a:t>
            </a:r>
          </a:p>
          <a:p>
            <a:r>
              <a:rPr lang="fr-CA" dirty="0" smtClean="0"/>
              <a:t>Le bloc </a:t>
            </a:r>
            <a:r>
              <a:rPr lang="fr-CA" dirty="0"/>
              <a:t>de logique programmable d'un </a:t>
            </a:r>
            <a:r>
              <a:rPr lang="fr-CA" dirty="0" smtClean="0"/>
              <a:t>FPGA</a:t>
            </a:r>
            <a:endParaRPr lang="fr-CA" dirty="0"/>
          </a:p>
          <a:p>
            <a:r>
              <a:rPr lang="fr-CA" dirty="0" smtClean="0"/>
              <a:t>Composantes </a:t>
            </a:r>
            <a:r>
              <a:rPr lang="fr-CA" dirty="0"/>
              <a:t>secondaires </a:t>
            </a:r>
            <a:r>
              <a:rPr lang="fr-CA" dirty="0" smtClean="0"/>
              <a:t>présentes dans un </a:t>
            </a:r>
            <a:r>
              <a:rPr lang="fr-CA" dirty="0"/>
              <a:t>FPGA</a:t>
            </a:r>
            <a:r>
              <a:rPr lang="fr-CA" dirty="0" smtClean="0"/>
              <a:t>.</a:t>
            </a:r>
          </a:p>
          <a:p>
            <a:r>
              <a:rPr lang="fr-CA" dirty="0" smtClean="0"/>
              <a:t>Programmer un FPGA.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2</a:t>
            </a:fld>
            <a:endParaRPr lang="fr-CA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680907"/>
              </p:ext>
            </p:extLst>
          </p:nvPr>
        </p:nvGraphicFramePr>
        <p:xfrm>
          <a:off x="6324600" y="2133600"/>
          <a:ext cx="5562600" cy="3722370"/>
        </p:xfrm>
        <a:graphic>
          <a:graphicData uri="http://schemas.openxmlformats.org/drawingml/2006/table">
            <a:tbl>
              <a:tblPr/>
              <a:tblGrid>
                <a:gridCol w="2143393"/>
                <a:gridCol w="3419207"/>
              </a:tblGrid>
              <a:tr h="39052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Technologies de circuits intégrés à application spécifique (ASIC)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Logique fixe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Logique programmable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marL="228600" marR="0" indent="-2286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</a:rPr>
                        <a:t>ASIC </a:t>
                      </a:r>
                      <a:r>
                        <a:rPr lang="en-US" sz="1200" dirty="0" err="1">
                          <a:latin typeface="+mn-lt"/>
                          <a:ea typeface="Times New Roman"/>
                        </a:rPr>
                        <a:t>sur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  <a:ea typeface="Times New Roman"/>
                        </a:rPr>
                        <a:t>mesure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en-US" sz="1200" dirty="0">
                          <a:latin typeface="+mn-lt"/>
                          <a:ea typeface="Times New Roman"/>
                        </a:rPr>
                      </a:br>
                      <a:r>
                        <a:rPr lang="en-US" sz="1200" i="1" dirty="0">
                          <a:latin typeface="+mn-lt"/>
                          <a:ea typeface="Times New Roman"/>
                        </a:rPr>
                        <a:t>Full-custom ASIC</a:t>
                      </a:r>
                      <a:endParaRPr lang="fr-CA" sz="1200" dirty="0">
                        <a:latin typeface="+mn-lt"/>
                        <a:ea typeface="Times New Roman"/>
                      </a:endParaRPr>
                    </a:p>
                    <a:p>
                      <a:pPr marL="228600" marR="0" indent="-2286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dirty="0">
                          <a:latin typeface="+mn-lt"/>
                          <a:ea typeface="Times New Roman"/>
                        </a:rPr>
                        <a:t>ASIC à cellules normalisées </a:t>
                      </a:r>
                      <a:br>
                        <a:rPr lang="fr-CA" sz="1200" dirty="0">
                          <a:latin typeface="+mn-lt"/>
                          <a:ea typeface="Times New Roman"/>
                        </a:rPr>
                      </a:br>
                      <a:r>
                        <a:rPr lang="en-US" sz="1200" i="1" dirty="0">
                          <a:latin typeface="+mn-lt"/>
                          <a:ea typeface="Times New Roman"/>
                        </a:rPr>
                        <a:t>Cell-based ASIC</a:t>
                      </a:r>
                      <a:endParaRPr lang="fr-CA" sz="1200" dirty="0">
                        <a:latin typeface="+mn-lt"/>
                        <a:ea typeface="Times New Roman"/>
                      </a:endParaRPr>
                    </a:p>
                    <a:p>
                      <a:pPr marL="228600" marR="0" indent="-2286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dirty="0" smtClean="0">
                          <a:latin typeface="+mn-lt"/>
                          <a:ea typeface="Times New Roman"/>
                        </a:rPr>
                        <a:t>Réseau </a:t>
                      </a:r>
                      <a:r>
                        <a:rPr lang="fr-CA" sz="1200" dirty="0">
                          <a:latin typeface="+mn-lt"/>
                          <a:ea typeface="Times New Roman"/>
                        </a:rPr>
                        <a:t>pré-diffusé de portes</a:t>
                      </a:r>
                      <a:br>
                        <a:rPr lang="fr-CA" sz="1200" dirty="0">
                          <a:latin typeface="+mn-lt"/>
                          <a:ea typeface="Times New Roman"/>
                        </a:rPr>
                      </a:br>
                      <a:r>
                        <a:rPr lang="fr-CA" sz="1200" i="1" dirty="0" err="1">
                          <a:latin typeface="+mn-lt"/>
                          <a:ea typeface="Times New Roman"/>
                        </a:rPr>
                        <a:t>Gate</a:t>
                      </a:r>
                      <a:r>
                        <a:rPr lang="fr-CA" sz="1200" i="1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fr-CA" sz="1200" i="1" dirty="0" err="1">
                          <a:latin typeface="+mn-lt"/>
                          <a:ea typeface="Times New Roman"/>
                        </a:rPr>
                        <a:t>Array</a:t>
                      </a:r>
                      <a:endParaRPr lang="fr-C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 smtClean="0">
                          <a:latin typeface="+mn-lt"/>
                          <a:ea typeface="Times New Roman"/>
                        </a:rPr>
                        <a:t>Mémoire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+mn-lt"/>
                          <a:ea typeface="Times New Roman"/>
                        </a:rPr>
                        <a:t>morte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en-US" sz="1200" dirty="0">
                          <a:latin typeface="+mn-lt"/>
                          <a:ea typeface="Times New Roman"/>
                        </a:rPr>
                      </a:br>
                      <a:r>
                        <a:rPr lang="en-US" sz="1200" i="1" dirty="0">
                          <a:latin typeface="+mn-lt"/>
                          <a:ea typeface="Times New Roman"/>
                        </a:rPr>
                        <a:t>Programmable Read Only Memory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 – PROM</a:t>
                      </a:r>
                      <a:br>
                        <a:rPr lang="en-US" sz="1200" dirty="0">
                          <a:latin typeface="+mn-lt"/>
                          <a:ea typeface="Times New Roman"/>
                        </a:rPr>
                      </a:br>
                      <a:r>
                        <a:rPr lang="en-US" sz="1200" i="1" dirty="0">
                          <a:latin typeface="+mn-lt"/>
                          <a:ea typeface="Times New Roman"/>
                        </a:rPr>
                        <a:t>Electrically Programmable ROM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 – EPROM</a:t>
                      </a:r>
                      <a:br>
                        <a:rPr lang="en-US" sz="1200" dirty="0">
                          <a:latin typeface="+mn-lt"/>
                          <a:ea typeface="Times New Roman"/>
                        </a:rPr>
                      </a:br>
                      <a:r>
                        <a:rPr lang="en-US" sz="1200" i="1" dirty="0">
                          <a:latin typeface="+mn-lt"/>
                          <a:ea typeface="Times New Roman"/>
                        </a:rPr>
                        <a:t>Erasable EPROM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 – EEPROM</a:t>
                      </a:r>
                      <a:endParaRPr lang="fr-CA" sz="1200" dirty="0">
                        <a:latin typeface="+mn-lt"/>
                        <a:ea typeface="Times New Roman"/>
                      </a:endParaRPr>
                    </a:p>
                    <a:p>
                      <a:pPr marL="228600" marR="0" indent="-2286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dirty="0" smtClean="0">
                          <a:latin typeface="+mn-lt"/>
                          <a:ea typeface="Times New Roman"/>
                        </a:rPr>
                        <a:t>Réseau </a:t>
                      </a:r>
                      <a:r>
                        <a:rPr lang="fr-CA" sz="1200" dirty="0">
                          <a:latin typeface="+mn-lt"/>
                          <a:ea typeface="Times New Roman"/>
                        </a:rPr>
                        <a:t>de logique programmable</a:t>
                      </a:r>
                      <a:br>
                        <a:rPr lang="fr-CA" sz="1200" dirty="0">
                          <a:latin typeface="+mn-lt"/>
                          <a:ea typeface="Times New Roman"/>
                        </a:rPr>
                      </a:br>
                      <a:r>
                        <a:rPr lang="fr-CA" sz="1200" i="1" dirty="0">
                          <a:latin typeface="+mn-lt"/>
                          <a:ea typeface="Times New Roman"/>
                        </a:rPr>
                        <a:t>Programmable </a:t>
                      </a:r>
                      <a:r>
                        <a:rPr lang="fr-CA" sz="1200" i="1" dirty="0" err="1">
                          <a:latin typeface="+mn-lt"/>
                          <a:ea typeface="Times New Roman"/>
                        </a:rPr>
                        <a:t>Logic</a:t>
                      </a:r>
                      <a:r>
                        <a:rPr lang="fr-CA" sz="1200" i="1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fr-CA" sz="1200" i="1" dirty="0" err="1">
                          <a:latin typeface="+mn-lt"/>
                          <a:ea typeface="Times New Roman"/>
                        </a:rPr>
                        <a:t>Array</a:t>
                      </a:r>
                      <a:r>
                        <a:rPr lang="fr-CA" sz="1200" dirty="0">
                          <a:latin typeface="+mn-lt"/>
                          <a:ea typeface="Times New Roman"/>
                        </a:rPr>
                        <a:t> - PLA</a:t>
                      </a:r>
                    </a:p>
                    <a:p>
                      <a:pPr marL="228600" marR="0" indent="-2286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dirty="0" smtClean="0">
                          <a:latin typeface="+mn-lt"/>
                          <a:ea typeface="Times New Roman"/>
                        </a:rPr>
                        <a:t>Circuit </a:t>
                      </a:r>
                      <a:r>
                        <a:rPr lang="fr-CA" sz="1200" dirty="0">
                          <a:latin typeface="+mn-lt"/>
                          <a:ea typeface="Times New Roman"/>
                        </a:rPr>
                        <a:t>PAL</a:t>
                      </a:r>
                      <a:br>
                        <a:rPr lang="fr-CA" sz="1200" dirty="0">
                          <a:latin typeface="+mn-lt"/>
                          <a:ea typeface="Times New Roman"/>
                        </a:rPr>
                      </a:br>
                      <a:r>
                        <a:rPr lang="en-US" sz="1200" i="1" dirty="0">
                          <a:latin typeface="+mn-lt"/>
                          <a:ea typeface="Times New Roman"/>
                        </a:rPr>
                        <a:t>Programmable Array Logic</a:t>
                      </a:r>
                      <a:r>
                        <a:rPr lang="fr-CA" sz="1200" dirty="0">
                          <a:latin typeface="+mn-lt"/>
                          <a:ea typeface="Times New Roman"/>
                        </a:rPr>
                        <a:t>™ - PAL</a:t>
                      </a:r>
                    </a:p>
                    <a:p>
                      <a:pPr marL="228600" marR="0" indent="-2286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latin typeface="+mn-lt"/>
                          <a:ea typeface="Times New Roman"/>
                        </a:rPr>
                        <a:t>Circuit 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GAL</a:t>
                      </a:r>
                      <a:br>
                        <a:rPr lang="en-US" sz="1200" dirty="0">
                          <a:latin typeface="+mn-lt"/>
                          <a:ea typeface="Times New Roman"/>
                        </a:rPr>
                      </a:br>
                      <a:r>
                        <a:rPr lang="en-US" sz="1200" i="1" dirty="0">
                          <a:latin typeface="+mn-lt"/>
                          <a:ea typeface="Times New Roman"/>
                        </a:rPr>
                        <a:t>Generic Array Logic</a:t>
                      </a:r>
                      <a:r>
                        <a:rPr lang="en-US" sz="1200" dirty="0">
                          <a:latin typeface="+mn-lt"/>
                          <a:ea typeface="Times New Roman"/>
                        </a:rPr>
                        <a:t>™ - GAL</a:t>
                      </a:r>
                      <a:endParaRPr lang="fr-CA" sz="1200" dirty="0">
                        <a:latin typeface="+mn-lt"/>
                        <a:ea typeface="Times New Roman"/>
                      </a:endParaRPr>
                    </a:p>
                    <a:p>
                      <a:pPr marL="228600" marR="0" indent="-2286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dirty="0" smtClean="0">
                          <a:latin typeface="+mn-lt"/>
                          <a:ea typeface="Times New Roman"/>
                        </a:rPr>
                        <a:t>Circuit </a:t>
                      </a:r>
                      <a:r>
                        <a:rPr lang="fr-CA" sz="1200" dirty="0">
                          <a:latin typeface="+mn-lt"/>
                          <a:ea typeface="Times New Roman"/>
                        </a:rPr>
                        <a:t>logique programmable complexe</a:t>
                      </a:r>
                      <a:br>
                        <a:rPr lang="fr-CA" sz="1200" dirty="0">
                          <a:latin typeface="+mn-lt"/>
                          <a:ea typeface="Times New Roman"/>
                        </a:rPr>
                      </a:br>
                      <a:r>
                        <a:rPr lang="fr-CA" sz="1200" i="1" dirty="0" err="1">
                          <a:latin typeface="+mn-lt"/>
                          <a:ea typeface="Times New Roman"/>
                        </a:rPr>
                        <a:t>Complex</a:t>
                      </a:r>
                      <a:r>
                        <a:rPr lang="fr-CA" sz="1200" i="1" dirty="0">
                          <a:latin typeface="+mn-lt"/>
                          <a:ea typeface="Times New Roman"/>
                        </a:rPr>
                        <a:t> Programmable </a:t>
                      </a:r>
                      <a:r>
                        <a:rPr lang="fr-CA" sz="1200" i="1" dirty="0" err="1">
                          <a:latin typeface="+mn-lt"/>
                          <a:ea typeface="Times New Roman"/>
                        </a:rPr>
                        <a:t>Logic</a:t>
                      </a:r>
                      <a:r>
                        <a:rPr lang="fr-CA" sz="1200" i="1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fr-CA" sz="1200" i="1" dirty="0" err="1">
                          <a:latin typeface="+mn-lt"/>
                          <a:ea typeface="Times New Roman"/>
                        </a:rPr>
                        <a:t>Device</a:t>
                      </a:r>
                      <a:r>
                        <a:rPr lang="fr-CA" sz="1200" i="1" dirty="0">
                          <a:latin typeface="+mn-lt"/>
                          <a:ea typeface="Times New Roman"/>
                        </a:rPr>
                        <a:t> – CPLD</a:t>
                      </a:r>
                      <a:endParaRPr lang="fr-CA" sz="1200" dirty="0">
                        <a:latin typeface="+mn-lt"/>
                        <a:ea typeface="Times New Roman"/>
                      </a:endParaRPr>
                    </a:p>
                    <a:p>
                      <a:pPr marL="228600" marR="0" indent="-22860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200" dirty="0" smtClean="0">
                          <a:latin typeface="+mn-lt"/>
                          <a:ea typeface="Times New Roman"/>
                        </a:rPr>
                        <a:t>Réseau </a:t>
                      </a:r>
                      <a:r>
                        <a:rPr lang="fr-CA" sz="1200" dirty="0" err="1">
                          <a:latin typeface="+mn-lt"/>
                          <a:ea typeface="Times New Roman"/>
                        </a:rPr>
                        <a:t>prédiffusé</a:t>
                      </a:r>
                      <a:r>
                        <a:rPr lang="fr-CA" sz="1200" dirty="0">
                          <a:latin typeface="+mn-lt"/>
                          <a:ea typeface="Times New Roman"/>
                        </a:rPr>
                        <a:t> programmable par l’utilisateur</a:t>
                      </a:r>
                      <a:br>
                        <a:rPr lang="fr-CA" sz="1200" dirty="0">
                          <a:latin typeface="+mn-lt"/>
                          <a:ea typeface="Times New Roman"/>
                        </a:rPr>
                      </a:br>
                      <a:r>
                        <a:rPr lang="fr-CA" sz="1200" i="1" dirty="0">
                          <a:latin typeface="+mn-lt"/>
                          <a:ea typeface="Times New Roman"/>
                        </a:rPr>
                        <a:t>Field-Programmable </a:t>
                      </a:r>
                      <a:r>
                        <a:rPr lang="fr-CA" sz="1200" i="1" dirty="0" err="1">
                          <a:latin typeface="+mn-lt"/>
                          <a:ea typeface="Times New Roman"/>
                        </a:rPr>
                        <a:t>Gate</a:t>
                      </a:r>
                      <a:r>
                        <a:rPr lang="fr-CA" sz="1200" i="1" dirty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fr-CA" sz="1200" i="1" dirty="0" err="1">
                          <a:latin typeface="+mn-lt"/>
                          <a:ea typeface="Times New Roman"/>
                        </a:rPr>
                        <a:t>Array</a:t>
                      </a:r>
                      <a:r>
                        <a:rPr lang="fr-CA" sz="1200" dirty="0">
                          <a:latin typeface="+mn-lt"/>
                          <a:ea typeface="Times New Roman"/>
                        </a:rPr>
                        <a:t> – </a:t>
                      </a:r>
                      <a:r>
                        <a:rPr lang="fr-CA" sz="1200" dirty="0" smtClean="0">
                          <a:latin typeface="+mn-lt"/>
                          <a:ea typeface="Times New Roman"/>
                        </a:rPr>
                        <a:t>FPGA</a:t>
                      </a:r>
                      <a:endParaRPr lang="fr-CA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0" y="5486400"/>
            <a:ext cx="3352800" cy="4572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37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Vous devriez maintenant être capable de …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sz="1800" dirty="0"/>
              <a:t>Décrire, à l'aide d'un diagramme, la structure interne d'un FPGA et de ses composantes principales, et expliquer leur fonctionnement et comment les utiliser. (B2)</a:t>
            </a:r>
          </a:p>
          <a:p>
            <a:r>
              <a:rPr lang="fr-CA" sz="1800" dirty="0"/>
              <a:t>Décrire, à l'aide d'un diagramme, la structure interne d'un bloc de logique programmable d'un FPGA, et expliquer son fonctionnement et comment l'utiliser. (B2)</a:t>
            </a:r>
          </a:p>
          <a:p>
            <a:r>
              <a:rPr lang="fr-CA" sz="1800" dirty="0"/>
              <a:t>Énumérer et décrire les composantes secondaires qu'on retrouve dans un FPGA. (B2)</a:t>
            </a:r>
          </a:p>
          <a:p>
            <a:r>
              <a:rPr lang="fr-CA" sz="1800" dirty="0"/>
              <a:t>Montrer comment programmer un FPGA pour réaliser un circuit combinatoire ou séquentiel. (B3)</a:t>
            </a:r>
            <a:endParaRPr lang="fr-FR" sz="18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20</a:t>
            </a:fld>
            <a:endParaRPr lang="fr-CA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6934200" y="5029200"/>
          <a:ext cx="4745264" cy="159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4211864"/>
              </a:tblGrid>
              <a:tr h="165044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Code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Niveau (http://fr.wikipedia.org/wiki/Taxonomie_de_Bloom)</a:t>
                      </a:r>
                      <a:endParaRPr lang="fr-FR" sz="1100" dirty="0"/>
                    </a:p>
                  </a:txBody>
                  <a:tcPr/>
                </a:tc>
              </a:tr>
              <a:tr h="165044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Connaissance</a:t>
                      </a:r>
                      <a:r>
                        <a:rPr lang="fr-CA" sz="1100" baseline="0" dirty="0" smtClean="0"/>
                        <a:t> - mémoriser de l’information.</a:t>
                      </a:r>
                      <a:endParaRPr lang="fr-FR" sz="1100" dirty="0"/>
                    </a:p>
                  </a:txBody>
                  <a:tcPr/>
                </a:tc>
              </a:tr>
              <a:tr h="165044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Compréhension</a:t>
                      </a:r>
                      <a:r>
                        <a:rPr lang="fr-CA" sz="1100" baseline="0" dirty="0" smtClean="0"/>
                        <a:t> – interpréter l’information.</a:t>
                      </a:r>
                      <a:endParaRPr lang="fr-FR" sz="1100" dirty="0"/>
                    </a:p>
                  </a:txBody>
                  <a:tcPr/>
                </a:tc>
              </a:tr>
              <a:tr h="271836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Application – confronter les connaissances à des cas pratiques</a:t>
                      </a:r>
                      <a:r>
                        <a:rPr lang="fr-CA" sz="1100" baseline="0" dirty="0" smtClean="0"/>
                        <a:t> simples.</a:t>
                      </a:r>
                      <a:endParaRPr lang="fr-FR" sz="1100" dirty="0"/>
                    </a:p>
                  </a:txBody>
                  <a:tcPr/>
                </a:tc>
              </a:tr>
              <a:tr h="271836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B4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Analyse – décomposer un problème, cas pratiques plus complexes.</a:t>
                      </a:r>
                      <a:endParaRPr lang="fr-FR" sz="1100" dirty="0"/>
                    </a:p>
                  </a:txBody>
                  <a:tcPr/>
                </a:tc>
              </a:tr>
              <a:tr h="271836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Synthèse – expression personnelle, cas pratiques plus complexes.</a:t>
                      </a:r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2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Réseau pré-diffusé programmable par l’utilisateur</a:t>
            </a:r>
            <a:r>
              <a:rPr lang="fr-CA" dirty="0"/>
              <a:t/>
            </a:r>
            <a:br>
              <a:rPr lang="fr-CA" dirty="0"/>
            </a:br>
            <a:r>
              <a:rPr lang="fr-CA" i="1" dirty="0"/>
              <a:t>Field-Programmable </a:t>
            </a:r>
            <a:r>
              <a:rPr lang="fr-CA" i="1" dirty="0" err="1"/>
              <a:t>Gate</a:t>
            </a:r>
            <a:r>
              <a:rPr lang="fr-CA" i="1" dirty="0"/>
              <a:t> </a:t>
            </a:r>
            <a:r>
              <a:rPr lang="fr-CA" i="1" dirty="0" err="1" smtClean="0"/>
              <a:t>Array</a:t>
            </a:r>
            <a:r>
              <a:rPr lang="fr-CA" dirty="0" smtClean="0"/>
              <a:t> </a:t>
            </a:r>
            <a:r>
              <a:rPr lang="fr-CA" dirty="0"/>
              <a:t>(FPGA)</a:t>
            </a:r>
            <a:r>
              <a:rPr lang="fr-CA" dirty="0" smtClean="0"/>
              <a:t>: vue d’ensemble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Un FPGA est un circuit intégré programmable par l’utilisateur.</a:t>
            </a:r>
          </a:p>
          <a:p>
            <a:r>
              <a:rPr lang="fr-CA" dirty="0" smtClean="0"/>
              <a:t>Les premiers FPGA ont été proposés au début des années 1980. Aujourd’hui, ils sont parmi les circuits intégrés les plus complexes en nombre de transistors.</a:t>
            </a:r>
          </a:p>
          <a:p>
            <a:r>
              <a:rPr lang="fr-CA" dirty="0" smtClean="0"/>
              <a:t>Deux manufacturiers américains de FPGA se partagent la plupart du marché: </a:t>
            </a:r>
            <a:r>
              <a:rPr lang="fr-CA" dirty="0" err="1" smtClean="0"/>
              <a:t>Altera</a:t>
            </a:r>
            <a:r>
              <a:rPr lang="fr-CA" dirty="0" smtClean="0"/>
              <a:t> et </a:t>
            </a:r>
            <a:r>
              <a:rPr lang="fr-CA" dirty="0" err="1" smtClean="0"/>
              <a:t>Xilinx</a:t>
            </a:r>
            <a:r>
              <a:rPr lang="fr-CA" dirty="0" smtClean="0"/>
              <a:t>. </a:t>
            </a:r>
            <a:r>
              <a:rPr lang="fr-CA" dirty="0" err="1" smtClean="0"/>
              <a:t>Altera</a:t>
            </a:r>
            <a:r>
              <a:rPr lang="fr-CA" dirty="0" smtClean="0"/>
              <a:t> a été achetée par Intel en 2015.</a:t>
            </a:r>
          </a:p>
          <a:p>
            <a:r>
              <a:rPr lang="fr-CA" dirty="0" smtClean="0"/>
              <a:t>Il existe plusieurs familles de FPGA, avec plusieurs modèles dans chaque famille.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3</a:t>
            </a:fld>
            <a:endParaRPr lang="fr-CA"/>
          </a:p>
        </p:txBody>
      </p:sp>
      <p:pic>
        <p:nvPicPr>
          <p:cNvPr id="67586" name="Picture 2" descr="https://upload.wikimedia.org/wikipedia/commons/f/fa/Altera_StratixIVGX_FP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319090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https://upload.wikimedia.org/wikipedia/commons/3/35/Fpga_xilinx_spart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221253"/>
            <a:ext cx="2807117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0177804" y="6316648"/>
            <a:ext cx="152399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CA" sz="700" dirty="0" smtClean="0"/>
              <a:t>CC by 3.0 </a:t>
            </a:r>
            <a:r>
              <a:rPr lang="fr-CA" sz="700" dirty="0" err="1" smtClean="0"/>
              <a:t>Wikipedia</a:t>
            </a:r>
            <a:r>
              <a:rPr lang="fr-CA" sz="700" dirty="0" smtClean="0"/>
              <a:t>/</a:t>
            </a:r>
            <a:r>
              <a:rPr lang="fr-CA" sz="700" dirty="0" err="1" smtClean="0"/>
              <a:t>Dake</a:t>
            </a:r>
            <a:endParaRPr lang="fr-CA" sz="700" dirty="0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019802" y="3669530"/>
            <a:ext cx="152399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CA" sz="700" dirty="0" smtClean="0"/>
              <a:t>CC by 3.0 </a:t>
            </a:r>
            <a:r>
              <a:rPr lang="fr-CA" sz="700" dirty="0" err="1" smtClean="0"/>
              <a:t>Wikipedia</a:t>
            </a:r>
            <a:r>
              <a:rPr lang="fr-CA" sz="700" dirty="0" smtClean="0"/>
              <a:t>/</a:t>
            </a:r>
            <a:r>
              <a:rPr lang="fr-CA" sz="700" dirty="0" err="1" smtClean="0"/>
              <a:t>Altera</a:t>
            </a:r>
            <a:endParaRPr lang="fr-CA" sz="700" dirty="0"/>
          </a:p>
        </p:txBody>
      </p:sp>
    </p:spTree>
    <p:extLst>
      <p:ext uri="{BB962C8B-B14F-4D97-AF65-F5344CB8AC3E}">
        <p14:creationId xmlns:p14="http://schemas.microsoft.com/office/powerpoint/2010/main" val="39149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 de planchette de développement</a:t>
            </a:r>
            <a:br>
              <a:rPr lang="fr-CA" dirty="0" smtClean="0"/>
            </a:br>
            <a:r>
              <a:rPr lang="fr-CA" dirty="0" smtClean="0"/>
              <a:t>La Nexys4 DDR de </a:t>
            </a:r>
            <a:r>
              <a:rPr lang="fr-CA" dirty="0" err="1" smtClean="0"/>
              <a:t>Digilent</a:t>
            </a:r>
            <a:r>
              <a:rPr lang="fr-CA" dirty="0" smtClean="0"/>
              <a:t> équipée d’un FPGA Artix-7 de </a:t>
            </a:r>
            <a:r>
              <a:rPr lang="fr-CA" dirty="0" err="1" smtClean="0"/>
              <a:t>Xilinx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6BFF2-274B-4A98-918C-4CB6C981AFB6}" type="slidenum">
              <a:rPr lang="fr-CA" smtClean="0"/>
              <a:pPr>
                <a:defRPr/>
              </a:pPr>
              <a:t>4</a:t>
            </a:fld>
            <a:endParaRPr lang="fr-CA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590800" y="6096000"/>
            <a:ext cx="3124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CA" sz="700" dirty="0" err="1"/>
              <a:t>Digilent</a:t>
            </a:r>
            <a:r>
              <a:rPr lang="fr-CA" sz="700" dirty="0"/>
              <a:t> </a:t>
            </a:r>
            <a:r>
              <a:rPr lang="fr-CA" sz="700" dirty="0" err="1"/>
              <a:t>inc.</a:t>
            </a:r>
            <a:r>
              <a:rPr lang="fr-CA" sz="700" dirty="0"/>
              <a:t>, </a:t>
            </a:r>
            <a:r>
              <a:rPr lang="fr-CA" sz="700" dirty="0" smtClean="0"/>
              <a:t>Nexys4 DDR FPGA </a:t>
            </a:r>
            <a:r>
              <a:rPr lang="fr-CA" sz="700" dirty="0" err="1" smtClean="0"/>
              <a:t>Board</a:t>
            </a:r>
            <a:r>
              <a:rPr lang="fr-CA" sz="700" dirty="0" smtClean="0"/>
              <a:t> </a:t>
            </a:r>
            <a:r>
              <a:rPr lang="fr-CA" sz="700" dirty="0"/>
              <a:t>Reference </a:t>
            </a:r>
            <a:r>
              <a:rPr lang="fr-CA" sz="700" dirty="0" err="1"/>
              <a:t>Manual</a:t>
            </a:r>
            <a:r>
              <a:rPr lang="fr-CA" sz="700" dirty="0"/>
              <a:t>, </a:t>
            </a:r>
            <a:r>
              <a:rPr lang="en-US" sz="700" dirty="0" smtClean="0"/>
              <a:t>Avril 2016</a:t>
            </a:r>
            <a:endParaRPr lang="fr-CA" sz="700" dirty="0"/>
          </a:p>
        </p:txBody>
      </p:sp>
      <p:pic>
        <p:nvPicPr>
          <p:cNvPr id="67586" name="Picture 2" descr=" Nexys4-D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285874"/>
            <a:ext cx="5715000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781800" y="1676400"/>
            <a:ext cx="450463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+mn-lt"/>
              </a:rPr>
              <a:t>Plusieurs interfaces</a:t>
            </a:r>
            <a:r>
              <a:rPr lang="fr-CA" dirty="0">
                <a:latin typeface="+mn-lt"/>
              </a:rPr>
              <a:t> </a:t>
            </a:r>
            <a:r>
              <a:rPr lang="fr-CA" dirty="0" smtClean="0">
                <a:latin typeface="+mn-lt"/>
              </a:rPr>
              <a:t>sur la carte, dont:</a:t>
            </a:r>
          </a:p>
          <a:p>
            <a:endParaRPr lang="fr-CA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+mn-lt"/>
              </a:rPr>
              <a:t>16 commutateurs et 16 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+mn-lt"/>
              </a:rPr>
              <a:t>5 boutons-pressoirs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+mn-lt"/>
              </a:rPr>
              <a:t>Deux groupes de 4 affichages à 7 segments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+mn-lt"/>
              </a:rPr>
              <a:t>Deux LED à trois couleurs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+mn-lt"/>
              </a:rPr>
              <a:t>Sortie audio PWM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+mn-lt"/>
              </a:rPr>
              <a:t>Sortie VGA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+mn-lt"/>
              </a:rPr>
              <a:t>Ethernet 10/100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+mn-lt"/>
              </a:rPr>
              <a:t>Port USB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+mn-lt"/>
              </a:rPr>
              <a:t>Connecteur Micro 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+mn-lt"/>
              </a:rPr>
              <a:t>Microphone PDM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+mn-lt"/>
              </a:rPr>
              <a:t>Accéléromètre à 3 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+mn-lt"/>
              </a:rPr>
              <a:t>Senseur de </a:t>
            </a:r>
            <a:r>
              <a:rPr lang="fr-CA" dirty="0" smtClean="0">
                <a:latin typeface="+mn-lt"/>
              </a:rPr>
              <a:t>température</a:t>
            </a:r>
            <a:endParaRPr lang="fr-CA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+mn-lt"/>
              </a:rPr>
              <a:t>128 </a:t>
            </a:r>
            <a:r>
              <a:rPr lang="fr-CA" dirty="0" err="1" smtClean="0">
                <a:latin typeface="+mn-lt"/>
              </a:rPr>
              <a:t>MiB</a:t>
            </a:r>
            <a:r>
              <a:rPr lang="fr-CA" dirty="0" smtClean="0">
                <a:latin typeface="+mn-lt"/>
              </a:rPr>
              <a:t> DDR2</a:t>
            </a:r>
          </a:p>
        </p:txBody>
      </p:sp>
    </p:spTree>
    <p:extLst>
      <p:ext uri="{BB962C8B-B14F-4D97-AF65-F5344CB8AC3E}">
        <p14:creationId xmlns:p14="http://schemas.microsoft.com/office/powerpoint/2010/main" val="35739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FPGA: trois composantes principales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Un FPGA est composé à la base de :</a:t>
            </a:r>
          </a:p>
          <a:p>
            <a:pPr lvl="1"/>
            <a:r>
              <a:rPr lang="fr-CA" dirty="0"/>
              <a:t>un réseau de blocs de logique programmable (</a:t>
            </a:r>
            <a:r>
              <a:rPr lang="fr-CA" i="1" dirty="0"/>
              <a:t>Configurable </a:t>
            </a:r>
            <a:r>
              <a:rPr lang="fr-CA" i="1" dirty="0" err="1"/>
              <a:t>Logic</a:t>
            </a:r>
            <a:r>
              <a:rPr lang="fr-CA" i="1" dirty="0"/>
              <a:t> Block</a:t>
            </a:r>
            <a:r>
              <a:rPr lang="fr-CA" dirty="0"/>
              <a:t> </a:t>
            </a:r>
            <a:r>
              <a:rPr lang="en-US" dirty="0">
                <a:sym typeface="Symbol"/>
              </a:rPr>
              <a:t></a:t>
            </a:r>
            <a:r>
              <a:rPr lang="fr-CA" dirty="0"/>
              <a:t> CLB);</a:t>
            </a:r>
          </a:p>
          <a:p>
            <a:pPr lvl="1"/>
            <a:r>
              <a:rPr lang="fr-CA" dirty="0"/>
              <a:t>un réseau d’interconnexions programmables entre les blocs; et,</a:t>
            </a:r>
          </a:p>
          <a:p>
            <a:pPr lvl="1"/>
            <a:r>
              <a:rPr lang="fr-CA" dirty="0"/>
              <a:t>des blocs d’entrée et de sortie avec le monde extérieur (</a:t>
            </a:r>
            <a:r>
              <a:rPr lang="fr-CA" i="1" dirty="0"/>
              <a:t>Input/Output Block</a:t>
            </a:r>
            <a:r>
              <a:rPr lang="fr-CA" dirty="0"/>
              <a:t> – IOB).</a:t>
            </a:r>
          </a:p>
          <a:p>
            <a:r>
              <a:rPr lang="fr-CA" dirty="0"/>
              <a:t>Dans la figure, on a:</a:t>
            </a:r>
          </a:p>
          <a:p>
            <a:pPr lvl="1"/>
            <a:r>
              <a:rPr lang="fr-CA" dirty="0" smtClean="0"/>
              <a:t>12 </a:t>
            </a:r>
            <a:r>
              <a:rPr lang="fr-CA" dirty="0" err="1"/>
              <a:t>IOBs</a:t>
            </a:r>
            <a:r>
              <a:rPr lang="fr-CA" dirty="0"/>
              <a:t>, </a:t>
            </a:r>
            <a:r>
              <a:rPr lang="fr-CA" dirty="0" smtClean="0"/>
              <a:t>15 </a:t>
            </a:r>
            <a:r>
              <a:rPr lang="fr-CA" dirty="0" err="1" smtClean="0"/>
              <a:t>CLBs</a:t>
            </a:r>
            <a:endParaRPr lang="fr-CA" dirty="0" smtClean="0"/>
          </a:p>
          <a:p>
            <a:r>
              <a:rPr lang="fr-CA" dirty="0" smtClean="0"/>
              <a:t>Par exemple, le FPGA XC7A100T-1CSG324C a plutôt:</a:t>
            </a:r>
            <a:endParaRPr lang="fr-CA" dirty="0"/>
          </a:p>
          <a:p>
            <a:pPr lvl="1"/>
            <a:r>
              <a:rPr lang="fr-CA" dirty="0"/>
              <a:t>210 </a:t>
            </a:r>
            <a:r>
              <a:rPr lang="fr-CA" dirty="0" err="1"/>
              <a:t>IOBs</a:t>
            </a:r>
            <a:r>
              <a:rPr lang="fr-CA" dirty="0"/>
              <a:t>, 7925 </a:t>
            </a:r>
            <a:r>
              <a:rPr lang="fr-CA" dirty="0" err="1"/>
              <a:t>CLBs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6BFF2-274B-4A98-918C-4CB6C981AFB6}" type="slidenum">
              <a:rPr lang="fr-CA" smtClean="0"/>
              <a:pPr>
                <a:defRPr/>
              </a:pPr>
              <a:t>5</a:t>
            </a:fld>
            <a:endParaRPr lang="fr-CA"/>
          </a:p>
        </p:txBody>
      </p:sp>
      <p:pic>
        <p:nvPicPr>
          <p:cNvPr id="5" name="Image 4" descr="fpgatout.wm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5815" y="1600200"/>
            <a:ext cx="6004585" cy="46561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245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230539"/>
            <a:ext cx="5791200" cy="51702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FPGA de </a:t>
            </a:r>
            <a:r>
              <a:rPr lang="fr-CA" dirty="0" err="1"/>
              <a:t>Xilinx</a:t>
            </a:r>
            <a:r>
              <a:rPr lang="fr-CA" dirty="0"/>
              <a:t> série </a:t>
            </a:r>
            <a:r>
              <a:rPr lang="fr-CA" dirty="0" smtClean="0"/>
              <a:t>7 : bloc de logique programmable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Un CLB est composé de deux tranches </a:t>
            </a:r>
            <a:r>
              <a:rPr lang="fr-CA" dirty="0" smtClean="0"/>
              <a:t>(</a:t>
            </a:r>
            <a:r>
              <a:rPr lang="fr-CA" i="1" dirty="0" smtClean="0"/>
              <a:t>slices</a:t>
            </a:r>
            <a:r>
              <a:rPr lang="fr-CA" dirty="0" smtClean="0"/>
              <a:t>).</a:t>
            </a:r>
            <a:endParaRPr lang="fr-CA" dirty="0"/>
          </a:p>
          <a:p>
            <a:r>
              <a:rPr lang="fr-CA" dirty="0"/>
              <a:t>Chaque tranche est reliée au réseau d’interconnexions.</a:t>
            </a:r>
          </a:p>
          <a:p>
            <a:r>
              <a:rPr lang="fr-CA" dirty="0"/>
              <a:t>Les tranches sont </a:t>
            </a:r>
            <a:r>
              <a:rPr lang="fr-CA" dirty="0" smtClean="0"/>
              <a:t>reliées </a:t>
            </a:r>
            <a:r>
              <a:rPr lang="fr-CA" dirty="0"/>
              <a:t>entre elles verticalement.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6BFF2-274B-4A98-918C-4CB6C981AFB6}" type="slidenum">
              <a:rPr lang="fr-CA" smtClean="0"/>
              <a:pPr>
                <a:defRPr/>
              </a:pPr>
              <a:t>6</a:t>
            </a:fld>
            <a:endParaRPr lang="fr-CA"/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7315200" y="6400800"/>
            <a:ext cx="388619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CA" sz="700" dirty="0" err="1"/>
              <a:t>Xilinx</a:t>
            </a:r>
            <a:r>
              <a:rPr lang="fr-CA" sz="700" dirty="0"/>
              <a:t> </a:t>
            </a:r>
            <a:r>
              <a:rPr lang="fr-CA" sz="700" dirty="0" err="1"/>
              <a:t>inc.</a:t>
            </a:r>
            <a:r>
              <a:rPr lang="fr-CA" sz="700" dirty="0"/>
              <a:t>, </a:t>
            </a:r>
            <a:r>
              <a:rPr lang="fr-CA" sz="700" dirty="0" smtClean="0"/>
              <a:t>7 </a:t>
            </a:r>
            <a:r>
              <a:rPr lang="fr-CA" sz="700" dirty="0" err="1" smtClean="0"/>
              <a:t>Series</a:t>
            </a:r>
            <a:r>
              <a:rPr lang="fr-CA" sz="700" dirty="0" smtClean="0"/>
              <a:t> </a:t>
            </a:r>
            <a:r>
              <a:rPr lang="fr-CA" sz="700" dirty="0" err="1" smtClean="0"/>
              <a:t>FPGAs</a:t>
            </a:r>
            <a:r>
              <a:rPr lang="fr-CA" sz="700" dirty="0" smtClean="0"/>
              <a:t> Configurable </a:t>
            </a:r>
            <a:r>
              <a:rPr lang="fr-CA" sz="700" dirty="0" err="1" smtClean="0"/>
              <a:t>Logic</a:t>
            </a:r>
            <a:r>
              <a:rPr lang="fr-CA" sz="700" dirty="0" smtClean="0"/>
              <a:t> Block User Guide (ug474 </a:t>
            </a:r>
            <a:r>
              <a:rPr lang="fr-CA" sz="700" dirty="0"/>
              <a:t>v. </a:t>
            </a:r>
            <a:r>
              <a:rPr lang="fr-CA" sz="700" dirty="0" smtClean="0"/>
              <a:t>1.7), </a:t>
            </a:r>
            <a:r>
              <a:rPr lang="en-US" sz="700" dirty="0" smtClean="0"/>
              <a:t>Nov. 2014</a:t>
            </a:r>
            <a:endParaRPr lang="fr-CA" sz="700" dirty="0"/>
          </a:p>
        </p:txBody>
      </p:sp>
    </p:spTree>
    <p:extLst>
      <p:ext uri="{BB962C8B-B14F-4D97-AF65-F5344CB8AC3E}">
        <p14:creationId xmlns:p14="http://schemas.microsoft.com/office/powerpoint/2010/main" val="34129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Une tranche comprend:</a:t>
            </a:r>
          </a:p>
          <a:p>
            <a:pPr lvl="1"/>
            <a:r>
              <a:rPr lang="fr-CA" dirty="0" smtClean="0"/>
              <a:t>Quatre </a:t>
            </a:r>
            <a:r>
              <a:rPr lang="fr-CA" dirty="0"/>
              <a:t>tables de correspondance (</a:t>
            </a:r>
            <a:r>
              <a:rPr lang="fr-CA" i="1" dirty="0"/>
              <a:t>Look-up Table</a:t>
            </a:r>
            <a:r>
              <a:rPr lang="fr-CA" dirty="0"/>
              <a:t> – LUT</a:t>
            </a:r>
            <a:r>
              <a:rPr lang="fr-CA" dirty="0" smtClean="0"/>
              <a:t>) à </a:t>
            </a:r>
            <a:r>
              <a:rPr lang="fr-CA" dirty="0"/>
              <a:t>6 </a:t>
            </a:r>
            <a:r>
              <a:rPr lang="fr-CA" dirty="0" smtClean="0"/>
              <a:t>entrées (A6:A1) et deux sorties O6 et O5, pouvant réaliser une fonction logique à 6 entrées ou deux fonctions logiques à 5 entrées.</a:t>
            </a:r>
          </a:p>
          <a:p>
            <a:pPr lvl="1"/>
            <a:r>
              <a:rPr lang="fr-CA" dirty="0" smtClean="0"/>
              <a:t>Trois multiplexeurs (en gris, verticaux) pour réaliser des fonctions logiques de 7 ou 8 entrées</a:t>
            </a:r>
          </a:p>
          <a:p>
            <a:pPr lvl="1"/>
            <a:r>
              <a:rPr lang="fr-CA" dirty="0"/>
              <a:t>Des portes logiques pour l’addition rapide.</a:t>
            </a:r>
          </a:p>
          <a:p>
            <a:pPr lvl="1"/>
            <a:r>
              <a:rPr lang="fr-CA" dirty="0" smtClean="0"/>
              <a:t>Huit éléments </a:t>
            </a:r>
            <a:r>
              <a:rPr lang="fr-CA" dirty="0"/>
              <a:t>à </a:t>
            </a:r>
            <a:r>
              <a:rPr lang="fr-CA" dirty="0" smtClean="0"/>
              <a:t>mémoire:</a:t>
            </a:r>
          </a:p>
          <a:p>
            <a:pPr lvl="2"/>
            <a:r>
              <a:rPr lang="fr-CA" dirty="0" smtClean="0"/>
              <a:t>4 (au centre) sont toujours des bascules</a:t>
            </a:r>
          </a:p>
          <a:p>
            <a:pPr lvl="2"/>
            <a:r>
              <a:rPr lang="fr-CA" dirty="0" smtClean="0"/>
              <a:t>4 (à droite) peuvent être des bascules ou loquets.</a:t>
            </a:r>
            <a:endParaRPr lang="fr-CA" dirty="0"/>
          </a:p>
          <a:p>
            <a:pPr lvl="1"/>
            <a:r>
              <a:rPr lang="fr-CA" dirty="0" smtClean="0"/>
              <a:t>Des </a:t>
            </a:r>
            <a:r>
              <a:rPr lang="fr-CA" dirty="0"/>
              <a:t>multiplexeurs </a:t>
            </a:r>
            <a:r>
              <a:rPr lang="fr-CA" dirty="0" smtClean="0"/>
              <a:t>programmables (en blanc) pour </a:t>
            </a:r>
            <a:r>
              <a:rPr lang="fr-CA" dirty="0"/>
              <a:t>router les </a:t>
            </a:r>
            <a:r>
              <a:rPr lang="fr-CA" dirty="0" smtClean="0"/>
              <a:t>signaux à l’intérieur de la tranche.</a:t>
            </a:r>
            <a:endParaRPr lang="fr-CA" dirty="0"/>
          </a:p>
          <a:p>
            <a:r>
              <a:rPr lang="fr-CA" dirty="0" smtClean="0"/>
              <a:t>Il existe aussi des tranches de type M qui peuvent implémenter de la mémoire et des registres à décalage.</a:t>
            </a:r>
            <a:endParaRPr lang="fr-CA" dirty="0"/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FPGA de </a:t>
            </a:r>
            <a:r>
              <a:rPr lang="fr-CA" dirty="0" err="1"/>
              <a:t>Xilinx</a:t>
            </a:r>
            <a:r>
              <a:rPr lang="fr-CA" dirty="0"/>
              <a:t> série 7 </a:t>
            </a:r>
            <a:r>
              <a:rPr lang="fr-CA" dirty="0" smtClean="0"/>
              <a:t>:</a:t>
            </a:r>
            <a:br>
              <a:rPr lang="fr-CA" dirty="0" smtClean="0"/>
            </a:br>
            <a:r>
              <a:rPr lang="fr-CA" dirty="0" smtClean="0"/>
              <a:t>tranche de type L (SLICEL)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6BFF2-274B-4A98-918C-4CB6C981AFB6}" type="slidenum">
              <a:rPr lang="fr-CA" smtClean="0"/>
              <a:pPr>
                <a:defRPr/>
              </a:pPr>
              <a:t>7</a:t>
            </a:fld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94351"/>
            <a:ext cx="5638800" cy="6687449"/>
          </a:xfrm>
          <a:prstGeom prst="rect">
            <a:avLst/>
          </a:prstGeom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8229602" y="6400800"/>
            <a:ext cx="388619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CA" sz="700" dirty="0" err="1"/>
              <a:t>Xilinx</a:t>
            </a:r>
            <a:r>
              <a:rPr lang="fr-CA" sz="700" dirty="0"/>
              <a:t> </a:t>
            </a:r>
            <a:r>
              <a:rPr lang="fr-CA" sz="700" dirty="0" err="1"/>
              <a:t>inc.</a:t>
            </a:r>
            <a:r>
              <a:rPr lang="fr-CA" sz="700" dirty="0"/>
              <a:t>, </a:t>
            </a:r>
            <a:r>
              <a:rPr lang="fr-CA" sz="700" dirty="0" smtClean="0"/>
              <a:t>7 </a:t>
            </a:r>
            <a:r>
              <a:rPr lang="fr-CA" sz="700" dirty="0" err="1" smtClean="0"/>
              <a:t>Series</a:t>
            </a:r>
            <a:r>
              <a:rPr lang="fr-CA" sz="700" dirty="0" smtClean="0"/>
              <a:t> </a:t>
            </a:r>
            <a:r>
              <a:rPr lang="fr-CA" sz="700" dirty="0" err="1" smtClean="0"/>
              <a:t>FPGAs</a:t>
            </a:r>
            <a:r>
              <a:rPr lang="fr-CA" sz="700" dirty="0" smtClean="0"/>
              <a:t> Configurable </a:t>
            </a:r>
            <a:r>
              <a:rPr lang="fr-CA" sz="700" dirty="0" err="1" smtClean="0"/>
              <a:t>Logic</a:t>
            </a:r>
            <a:r>
              <a:rPr lang="fr-CA" sz="700" dirty="0" smtClean="0"/>
              <a:t> Block User Guide (ug474 </a:t>
            </a:r>
            <a:r>
              <a:rPr lang="fr-CA" sz="700" dirty="0"/>
              <a:t>v. </a:t>
            </a:r>
            <a:r>
              <a:rPr lang="fr-CA" sz="700" dirty="0" smtClean="0"/>
              <a:t>1.7), </a:t>
            </a:r>
            <a:r>
              <a:rPr lang="en-US" sz="700" dirty="0" smtClean="0"/>
              <a:t>Nov. 2014</a:t>
            </a:r>
            <a:endParaRPr lang="fr-CA" sz="700" dirty="0"/>
          </a:p>
        </p:txBody>
      </p:sp>
    </p:spTree>
    <p:extLst>
      <p:ext uri="{BB962C8B-B14F-4D97-AF65-F5344CB8AC3E}">
        <p14:creationId xmlns:p14="http://schemas.microsoft.com/office/powerpoint/2010/main" val="12880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Modèle simplifié d’une tranche</a:t>
            </a:r>
            <a:br>
              <a:rPr lang="fr-CA" dirty="0" smtClean="0"/>
            </a:br>
            <a:r>
              <a:rPr lang="fr-CA" dirty="0" smtClean="0"/>
              <a:t>(</a:t>
            </a:r>
            <a:r>
              <a:rPr lang="en-US" dirty="0" smtClean="0"/>
              <a:t>~</a:t>
            </a:r>
            <a:r>
              <a:rPr lang="fr-CA" dirty="0" smtClean="0"/>
              <a:t> une tranche du </a:t>
            </a:r>
            <a:r>
              <a:rPr lang="fr-CA" dirty="0" err="1" smtClean="0"/>
              <a:t>Virtex</a:t>
            </a:r>
            <a:r>
              <a:rPr lang="fr-CA" dirty="0" smtClean="0"/>
              <a:t> 2 Pro)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Deux tables de correspondance à 4 </a:t>
            </a:r>
            <a:r>
              <a:rPr lang="fr-CA" dirty="0" smtClean="0"/>
              <a:t>entrées:</a:t>
            </a:r>
          </a:p>
          <a:p>
            <a:pPr lvl="1"/>
            <a:r>
              <a:rPr lang="fr-CA" dirty="0" smtClean="0"/>
              <a:t>fonction logique</a:t>
            </a:r>
          </a:p>
          <a:p>
            <a:pPr lvl="1"/>
            <a:r>
              <a:rPr lang="fr-CA" dirty="0" smtClean="0"/>
              <a:t>mémoire RAM</a:t>
            </a:r>
          </a:p>
          <a:p>
            <a:pPr lvl="1"/>
            <a:r>
              <a:rPr lang="fr-CA" dirty="0" smtClean="0"/>
              <a:t>mémoire ROM</a:t>
            </a:r>
          </a:p>
          <a:p>
            <a:pPr lvl="1"/>
            <a:r>
              <a:rPr lang="fr-CA" dirty="0" smtClean="0"/>
              <a:t>décalage</a:t>
            </a:r>
            <a:endParaRPr lang="fr-CA" dirty="0"/>
          </a:p>
          <a:p>
            <a:r>
              <a:rPr lang="fr-CA" dirty="0" smtClean="0"/>
              <a:t>Deux </a:t>
            </a:r>
            <a:r>
              <a:rPr lang="fr-CA" dirty="0"/>
              <a:t>éléments à mémoire, bascule ou loquet.</a:t>
            </a:r>
          </a:p>
          <a:p>
            <a:r>
              <a:rPr lang="fr-CA" dirty="0" smtClean="0"/>
              <a:t>Des </a:t>
            </a:r>
            <a:r>
              <a:rPr lang="fr-CA" dirty="0"/>
              <a:t>multiplexeurs pour router les signaux.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6BFF2-274B-4A98-918C-4CB6C981AFB6}" type="slidenum">
              <a:rPr lang="fr-CA" smtClean="0"/>
              <a:pPr>
                <a:defRPr/>
              </a:pPr>
              <a:t>8</a:t>
            </a:fld>
            <a:endParaRPr lang="fr-CA"/>
          </a:p>
        </p:txBody>
      </p:sp>
      <p:pic>
        <p:nvPicPr>
          <p:cNvPr id="5" name="Image 4" descr="fpgaclb.wm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1498943"/>
            <a:ext cx="5715000" cy="474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Comment une LUT implémente une fonction logique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6BFF2-274B-4A98-918C-4CB6C981AFB6}" type="slidenum">
              <a:rPr lang="fr-CA" smtClean="0"/>
              <a:pPr>
                <a:defRPr/>
              </a:pPr>
              <a:t>9</a:t>
            </a:fld>
            <a:endParaRPr lang="fr-CA"/>
          </a:p>
        </p:txBody>
      </p:sp>
      <p:pic>
        <p:nvPicPr>
          <p:cNvPr id="5" name="Espace réservé du contenu 4" descr="mapping.wm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824831"/>
            <a:ext cx="7924800" cy="3894138"/>
          </a:xfrm>
          <a:prstGeom prst="rect">
            <a:avLst/>
          </a:prstGeom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696200" y="6519446"/>
            <a:ext cx="251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CA" sz="700" dirty="0"/>
              <a:t>Source: </a:t>
            </a:r>
            <a:r>
              <a:rPr lang="fr-CA" sz="800" dirty="0" err="1"/>
              <a:t>Maxfield</a:t>
            </a:r>
            <a:r>
              <a:rPr lang="fr-CA" sz="800" dirty="0"/>
              <a:t>, © Mentor </a:t>
            </a:r>
            <a:r>
              <a:rPr lang="fr-CA" sz="800" dirty="0" err="1"/>
              <a:t>Graphics</a:t>
            </a:r>
            <a:r>
              <a:rPr lang="fr-CA" sz="800" dirty="0"/>
              <a:t>, 2004</a:t>
            </a:r>
            <a:endParaRPr lang="fr-CA" sz="700" dirty="0"/>
          </a:p>
        </p:txBody>
      </p:sp>
    </p:spTree>
    <p:extLst>
      <p:ext uri="{BB962C8B-B14F-4D97-AF65-F5344CB8AC3E}">
        <p14:creationId xmlns:p14="http://schemas.microsoft.com/office/powerpoint/2010/main" val="25035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Cou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1Introduction</Template>
  <TotalTime>2649</TotalTime>
  <Words>1431</Words>
  <Application>Microsoft Macintosh PowerPoint</Application>
  <PresentationFormat>Grand écran</PresentationFormat>
  <Paragraphs>275</Paragraphs>
  <Slides>20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Calibri</vt:lpstr>
      <vt:lpstr>Symbol</vt:lpstr>
      <vt:lpstr>Times New Roman</vt:lpstr>
      <vt:lpstr>Arial</vt:lpstr>
      <vt:lpstr>presentationCours</vt:lpstr>
      <vt:lpstr>…quation</vt:lpstr>
      <vt:lpstr>Réseaux pré-diffusés programmables par l’utilisateur: FPGA</vt:lpstr>
      <vt:lpstr>Sujets de ce thème</vt:lpstr>
      <vt:lpstr>Réseau pré-diffusé programmable par l’utilisateur Field-Programmable Gate Array (FPGA): vue d’ensemble</vt:lpstr>
      <vt:lpstr>Exemple de planchette de développement La Nexys4 DDR de Digilent équipée d’un FPGA Artix-7 de Xilinx</vt:lpstr>
      <vt:lpstr>FPGA: trois composantes principales</vt:lpstr>
      <vt:lpstr>FPGA de Xilinx série 7 : bloc de logique programmable</vt:lpstr>
      <vt:lpstr>FPGA de Xilinx série 7 : tranche de type L (SLICEL)</vt:lpstr>
      <vt:lpstr>Modèle simplifié d’une tranche (~ une tranche du Virtex 2 Pro)</vt:lpstr>
      <vt:lpstr>Comment une LUT implémente une fonction logique</vt:lpstr>
      <vt:lpstr>Retour: le problème du vote</vt:lpstr>
      <vt:lpstr>FPGA: exemple – implémentation d’une fonction logique</vt:lpstr>
      <vt:lpstr>FPGA: composantes secondaires</vt:lpstr>
      <vt:lpstr>1. Blocs de mémoire intégrée</vt:lpstr>
      <vt:lpstr>2. Fonctions arithmétiques avancées</vt:lpstr>
      <vt:lpstr>3. Génération d’horloge </vt:lpstr>
      <vt:lpstr>4. Distribution d’horloge</vt:lpstr>
      <vt:lpstr>5. Microprocesseurs fixes</vt:lpstr>
      <vt:lpstr>Systèmes sur puces avec tissu programmable</vt:lpstr>
      <vt:lpstr>Technologie de programmation pour FPGA</vt:lpstr>
      <vt:lpstr>Vous devriez maintenant être capable de …</vt:lpstr>
    </vt:vector>
  </TitlesOfParts>
  <Company>POLYMTL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Pierre Langlois</dc:creator>
  <cp:lastModifiedBy>Pierre Langlois</cp:lastModifiedBy>
  <cp:revision>256</cp:revision>
  <dcterms:created xsi:type="dcterms:W3CDTF">2009-09-03T13:30:34Z</dcterms:created>
  <dcterms:modified xsi:type="dcterms:W3CDTF">2016-07-05T14:20:11Z</dcterms:modified>
</cp:coreProperties>
</file>