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2" r:id="rId3"/>
    <p:sldId id="318" r:id="rId4"/>
    <p:sldId id="319" r:id="rId5"/>
    <p:sldId id="337" r:id="rId6"/>
    <p:sldId id="338" r:id="rId7"/>
    <p:sldId id="340" r:id="rId8"/>
    <p:sldId id="341" r:id="rId9"/>
    <p:sldId id="346" r:id="rId10"/>
    <p:sldId id="344" r:id="rId11"/>
    <p:sldId id="321" r:id="rId12"/>
    <p:sldId id="345" r:id="rId13"/>
    <p:sldId id="342" r:id="rId14"/>
    <p:sldId id="323" r:id="rId15"/>
    <p:sldId id="327" r:id="rId16"/>
    <p:sldId id="328" r:id="rId17"/>
    <p:sldId id="303" r:id="rId18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4" autoAdjust="0"/>
    <p:restoredTop sz="96984" autoAdjust="0"/>
  </p:normalViewPr>
  <p:slideViewPr>
    <p:cSldViewPr>
      <p:cViewPr varScale="1">
        <p:scale>
          <a:sx n="110" d="100"/>
          <a:sy n="110" d="100"/>
        </p:scale>
        <p:origin x="138" y="7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 varScale="1">
        <p:scale>
          <a:sx n="102" d="100"/>
          <a:sy n="102" d="100"/>
        </p:scale>
        <p:origin x="325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94451-A89E-4725-8413-5678DE932E3D}" type="datetimeFigureOut">
              <a:rPr lang="fr-CA" smtClean="0"/>
              <a:t>2014-08-14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203FD-9785-47BD-80F8-5A62C494DD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2846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8C2F68-A10D-43F4-A479-56FE030F73B2}" type="datetimeFigureOut">
              <a:rPr lang="fr-FR"/>
              <a:pPr>
                <a:defRPr/>
              </a:pPr>
              <a:t>14/08/2014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A5F2D7-1004-42BA-8530-5564CEA589E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7910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2529-5FD2-4024-9DE7-2CCFFFC4DBA2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872163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3759200" y="6172201"/>
            <a:ext cx="4673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http://creativecommons.org/licenses/by-nc-sa/2.5/ca/</a:t>
            </a:r>
            <a:endParaRPr lang="fr-CA" sz="10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562600" y="5896690"/>
            <a:ext cx="274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CA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Pierre Langlois</a:t>
            </a:r>
            <a:endParaRPr lang="fr-CA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200" y="1600200"/>
            <a:ext cx="11785600" cy="48006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3200" y="1600201"/>
            <a:ext cx="5791200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791200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574A-CFBD-4404-83F8-371A983077BD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78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fr-CA" dirty="0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3200" y="1143000"/>
            <a:ext cx="11785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366B14-A7FF-4E2A-AE43-545D1BA4EA4B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965200" y="6553200"/>
            <a:ext cx="4673600" cy="153988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00" dirty="0">
                <a:latin typeface="+mn-lt"/>
                <a:cs typeface="+mn-cs"/>
              </a:rPr>
              <a:t>INF3500 : </a:t>
            </a:r>
            <a:r>
              <a:rPr lang="fr-CA" sz="1000" dirty="0" smtClean="0">
                <a:latin typeface="+mn-lt"/>
                <a:cs typeface="+mn-cs"/>
              </a:rPr>
              <a:t>Conception </a:t>
            </a:r>
            <a:r>
              <a:rPr lang="fr-CA" sz="1000" dirty="0">
                <a:latin typeface="+mn-lt"/>
                <a:cs typeface="+mn-cs"/>
              </a:rPr>
              <a:t>et implémentation de systèmes numériques</a:t>
            </a:r>
          </a:p>
        </p:txBody>
      </p:sp>
      <p:cxnSp>
        <p:nvCxnSpPr>
          <p:cNvPr id="9" name="Connecteur droit 6"/>
          <p:cNvCxnSpPr>
            <a:cxnSpLocks noChangeShapeType="1"/>
          </p:cNvCxnSpPr>
          <p:nvPr/>
        </p:nvCxnSpPr>
        <p:spPr bwMode="auto">
          <a:xfrm>
            <a:off x="203200" y="1141412"/>
            <a:ext cx="117856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Connecteur droit 6"/>
          <p:cNvCxnSpPr>
            <a:cxnSpLocks noChangeShapeType="1"/>
          </p:cNvCxnSpPr>
          <p:nvPr userDrawn="1"/>
        </p:nvCxnSpPr>
        <p:spPr bwMode="auto">
          <a:xfrm>
            <a:off x="203200" y="1141412"/>
            <a:ext cx="117856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1" name="Picture 2" descr="C:\Users\pierre\Desktop\polytechnique_genie_gauche_fr_cmyk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" y="6417332"/>
            <a:ext cx="859170" cy="4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Logique programmable</a:t>
            </a:r>
            <a:br>
              <a:rPr lang="fr-CA" dirty="0"/>
            </a:br>
            <a:r>
              <a:rPr lang="fr-CA" dirty="0" smtClean="0"/>
              <a:t>Réseaux et circuits PLA, PAL, GAL et CPLD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Tampons inverseurs à la sortie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Les pattes de sortie d’un PAL 16L8 incluent un tampon inverseur.</a:t>
            </a:r>
          </a:p>
          <a:p>
            <a:r>
              <a:rPr lang="fr-CA" dirty="0" smtClean="0"/>
              <a:t>La sortie peut donc être:</a:t>
            </a:r>
          </a:p>
          <a:p>
            <a:pPr lvl="1"/>
            <a:r>
              <a:rPr lang="fr-CA" dirty="0" smtClean="0"/>
              <a:t>l’inverse de la porte OU à laquelle elle est reliée; ou</a:t>
            </a:r>
          </a:p>
          <a:p>
            <a:pPr lvl="1"/>
            <a:r>
              <a:rPr lang="fr-CA" dirty="0" smtClean="0"/>
              <a:t>une haute impédance (« Z »).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339" y="2438400"/>
            <a:ext cx="4730061" cy="36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Réseaux logiques programmables : circuit PAL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3200" y="1600201"/>
            <a:ext cx="3560049" cy="4648199"/>
          </a:xfrm>
        </p:spPr>
        <p:txBody>
          <a:bodyPr/>
          <a:lstStyle/>
          <a:p>
            <a:r>
              <a:rPr lang="fr-CA" dirty="0" smtClean="0"/>
              <a:t>On programme un PAL en établissant des connexions entre les lignes verticales et horizontales pour former des sommes de produits.</a:t>
            </a:r>
          </a:p>
          <a:p>
            <a:r>
              <a:rPr lang="fr-CA" dirty="0" smtClean="0"/>
              <a:t>Les sorties sont toujours inversées, il faut en tenir compte.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9247356" y="6521678"/>
            <a:ext cx="25132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800" dirty="0" err="1" smtClean="0">
                <a:latin typeface="Calibri" pitchFamily="34" charset="0"/>
              </a:rPr>
              <a:t>Datasheet</a:t>
            </a:r>
            <a:r>
              <a:rPr lang="fr-CA" sz="800" dirty="0" smtClean="0">
                <a:latin typeface="Calibri" pitchFamily="34" charset="0"/>
              </a:rPr>
              <a:t> SRPS019A, Texas Instruments, April 2000.</a:t>
            </a:r>
            <a:endParaRPr lang="fr-CA" sz="800" dirty="0">
              <a:latin typeface="Calibri" pitchFamily="34" charset="0"/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399" y="1416278"/>
            <a:ext cx="8225551" cy="459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PAL 16R8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4572000" y="6599238"/>
            <a:ext cx="25132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800" dirty="0" err="1" smtClean="0">
                <a:latin typeface="Calibri" pitchFamily="34" charset="0"/>
              </a:rPr>
              <a:t>Datasheet</a:t>
            </a:r>
            <a:r>
              <a:rPr lang="fr-CA" sz="800" dirty="0" smtClean="0">
                <a:latin typeface="Calibri" pitchFamily="34" charset="0"/>
              </a:rPr>
              <a:t> SRPS019A, Texas Instruments, April 2000.</a:t>
            </a:r>
            <a:endParaRPr lang="fr-CA" sz="800" dirty="0">
              <a:latin typeface="Calibri" pitchFamily="34" charset="0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Un PAL peut avoir des bascules en sortie.</a:t>
            </a:r>
          </a:p>
          <a:p>
            <a:r>
              <a:rPr lang="fr-CA" dirty="0" smtClean="0"/>
              <a:t>Un PAL16R8 a:</a:t>
            </a:r>
          </a:p>
          <a:p>
            <a:pPr lvl="1"/>
            <a:r>
              <a:rPr lang="fr-CA" dirty="0" smtClean="0"/>
              <a:t>8 entrées (pattes 2-9);</a:t>
            </a:r>
          </a:p>
          <a:p>
            <a:pPr lvl="1"/>
            <a:r>
              <a:rPr lang="fr-CA" dirty="0" smtClean="0"/>
              <a:t>8 sorties avec bascule (pattes 12-19);</a:t>
            </a:r>
          </a:p>
          <a:p>
            <a:pPr lvl="1"/>
            <a:r>
              <a:rPr lang="fr-CA" dirty="0" smtClean="0"/>
              <a:t>une patte d’horloge (CLK); et,</a:t>
            </a:r>
            <a:endParaRPr lang="fr-CA" dirty="0"/>
          </a:p>
          <a:p>
            <a:pPr lvl="1"/>
            <a:r>
              <a:rPr lang="fr-CA" dirty="0" smtClean="0"/>
              <a:t>une patte de contrôle de la sortie (OE’).</a:t>
            </a:r>
          </a:p>
          <a:p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753876"/>
            <a:ext cx="2081775" cy="26014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1" y="36444"/>
            <a:ext cx="5334000" cy="67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Réseaux logiques programmables :</a:t>
            </a:r>
            <a:br>
              <a:rPr lang="fr-CA" dirty="0" smtClean="0"/>
            </a:br>
            <a:r>
              <a:rPr lang="fr-CA" dirty="0" smtClean="0"/>
              <a:t>circuits GAL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Circuits GAL </a:t>
            </a:r>
            <a:r>
              <a:rPr lang="fr-CA" dirty="0"/>
              <a:t>(</a:t>
            </a:r>
            <a:r>
              <a:rPr lang="fr-CA" i="1" dirty="0" err="1"/>
              <a:t>Generic</a:t>
            </a:r>
            <a:r>
              <a:rPr lang="fr-CA" i="1" dirty="0"/>
              <a:t> </a:t>
            </a:r>
            <a:r>
              <a:rPr lang="fr-CA" i="1" dirty="0" err="1"/>
              <a:t>Array</a:t>
            </a:r>
            <a:r>
              <a:rPr lang="fr-CA" i="1" dirty="0"/>
              <a:t> </a:t>
            </a:r>
            <a:r>
              <a:rPr lang="fr-CA" i="1" dirty="0" err="1" smtClean="0"/>
              <a:t>Logic</a:t>
            </a:r>
            <a:r>
              <a:rPr lang="fr-CA" dirty="0" smtClean="0"/>
              <a:t>):</a:t>
            </a:r>
          </a:p>
          <a:p>
            <a:pPr lvl="1"/>
            <a:r>
              <a:rPr lang="fr-CA" dirty="0" smtClean="0"/>
              <a:t>dispositifs </a:t>
            </a:r>
            <a:r>
              <a:rPr lang="fr-CA" dirty="0"/>
              <a:t>programmables par l’utilisateur;</a:t>
            </a:r>
          </a:p>
          <a:p>
            <a:pPr lvl="1"/>
            <a:r>
              <a:rPr lang="fr-CA" dirty="0" smtClean="0"/>
              <a:t>mis en marché par </a:t>
            </a:r>
            <a:r>
              <a:rPr lang="fr-CA" dirty="0" err="1" smtClean="0"/>
              <a:t>Lattice</a:t>
            </a:r>
            <a:r>
              <a:rPr lang="fr-CA" dirty="0" smtClean="0"/>
              <a:t> </a:t>
            </a:r>
            <a:r>
              <a:rPr lang="fr-CA" dirty="0" err="1" smtClean="0"/>
              <a:t>Semiconductors</a:t>
            </a:r>
            <a:r>
              <a:rPr lang="fr-CA" dirty="0" smtClean="0"/>
              <a:t> en 1985;</a:t>
            </a:r>
          </a:p>
          <a:p>
            <a:pPr lvl="1"/>
            <a:r>
              <a:rPr lang="fr-CA" dirty="0" smtClean="0"/>
              <a:t>peuvent émuler </a:t>
            </a:r>
            <a:r>
              <a:rPr lang="fr-CA" dirty="0"/>
              <a:t>différents types de PAL. </a:t>
            </a:r>
          </a:p>
          <a:p>
            <a:r>
              <a:rPr lang="fr-CA" dirty="0" smtClean="0"/>
              <a:t>Les </a:t>
            </a:r>
            <a:r>
              <a:rPr lang="fr-CA" dirty="0"/>
              <a:t>circuits GAL </a:t>
            </a:r>
            <a:r>
              <a:rPr lang="fr-CA" dirty="0" smtClean="0"/>
              <a:t>ont longtemps remplacé les composantes SSI-LSI, mais ne sont plus manufacturés.</a:t>
            </a:r>
            <a:endParaRPr lang="fr-CA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159" y="76200"/>
            <a:ext cx="4866841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3388159" y="6316648"/>
            <a:ext cx="3276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CA" sz="700" dirty="0"/>
              <a:t>Source: GAL22LV10 Data </a:t>
            </a:r>
            <a:r>
              <a:rPr lang="fr-CA" sz="700" dirty="0" err="1"/>
              <a:t>sheet</a:t>
            </a:r>
            <a:r>
              <a:rPr lang="fr-CA" sz="700" dirty="0"/>
              <a:t>, </a:t>
            </a:r>
            <a:r>
              <a:rPr lang="fr-CA" sz="700" dirty="0" err="1"/>
              <a:t>Lattice</a:t>
            </a:r>
            <a:r>
              <a:rPr lang="fr-CA" sz="700" dirty="0"/>
              <a:t> </a:t>
            </a:r>
            <a:r>
              <a:rPr lang="fr-CA" sz="700" dirty="0" err="1"/>
              <a:t>Semiconductor</a:t>
            </a:r>
            <a:r>
              <a:rPr lang="fr-CA" sz="700" dirty="0"/>
              <a:t>, </a:t>
            </a:r>
            <a:r>
              <a:rPr lang="fr-CA" sz="700" dirty="0" err="1"/>
              <a:t>Aug</a:t>
            </a:r>
            <a:r>
              <a:rPr lang="fr-CA" sz="700" dirty="0"/>
              <a:t>. 2008.</a:t>
            </a:r>
          </a:p>
        </p:txBody>
      </p:sp>
    </p:spTree>
    <p:extLst>
      <p:ext uri="{BB962C8B-B14F-4D97-AF65-F5344CB8AC3E}">
        <p14:creationId xmlns:p14="http://schemas.microsoft.com/office/powerpoint/2010/main" val="31416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981200"/>
            <a:ext cx="6206826" cy="37115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Circuits GAL: macro-cellule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Le schéma montre une macro-cellule (</a:t>
            </a:r>
            <a:r>
              <a:rPr lang="fr-CA" i="1" dirty="0" smtClean="0"/>
              <a:t>Output </a:t>
            </a:r>
            <a:r>
              <a:rPr lang="fr-CA" i="1" dirty="0" err="1" smtClean="0"/>
              <a:t>Logic</a:t>
            </a:r>
            <a:r>
              <a:rPr lang="fr-CA" i="1" dirty="0" smtClean="0"/>
              <a:t> Macro </a:t>
            </a:r>
            <a:r>
              <a:rPr lang="fr-CA" i="1" dirty="0" err="1" smtClean="0"/>
              <a:t>Cell</a:t>
            </a:r>
            <a:r>
              <a:rPr lang="fr-CA" dirty="0" smtClean="0"/>
              <a:t> – OLMC).</a:t>
            </a:r>
          </a:p>
          <a:p>
            <a:r>
              <a:rPr lang="fr-CA" dirty="0" smtClean="0"/>
              <a:t>La sortie de la OLMC peut être:</a:t>
            </a:r>
            <a:endParaRPr lang="fr-CA" dirty="0"/>
          </a:p>
          <a:p>
            <a:pPr lvl="1"/>
            <a:r>
              <a:rPr lang="fr-CA" dirty="0" smtClean="0"/>
              <a:t>En haute </a:t>
            </a:r>
            <a:r>
              <a:rPr lang="fr-CA" dirty="0"/>
              <a:t>impédance;</a:t>
            </a:r>
          </a:p>
          <a:p>
            <a:pPr lvl="1"/>
            <a:r>
              <a:rPr lang="fr-CA" dirty="0"/>
              <a:t>sortie combinatoire inversée ou </a:t>
            </a:r>
            <a:r>
              <a:rPr lang="fr-CA" dirty="0" smtClean="0"/>
              <a:t>non</a:t>
            </a:r>
            <a:r>
              <a:rPr lang="fr-CA" dirty="0"/>
              <a:t>;</a:t>
            </a:r>
          </a:p>
          <a:p>
            <a:pPr lvl="1"/>
            <a:r>
              <a:rPr lang="fr-CA" dirty="0" smtClean="0"/>
              <a:t>sortie de bascule </a:t>
            </a:r>
            <a:r>
              <a:rPr lang="fr-CA" dirty="0"/>
              <a:t>inversée ou </a:t>
            </a:r>
            <a:r>
              <a:rPr lang="fr-CA" dirty="0" smtClean="0"/>
              <a:t>non; ou,</a:t>
            </a:r>
          </a:p>
          <a:p>
            <a:pPr lvl="1"/>
            <a:r>
              <a:rPr lang="fr-CA" dirty="0" smtClean="0"/>
              <a:t>renvoyée dans le réseau programmable.</a:t>
            </a:r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4D40A-539F-49BC-9DC1-1CDD4666EA27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8305800" y="5334000"/>
            <a:ext cx="3276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CA" sz="700" dirty="0"/>
              <a:t>Source: GAL22LV10 Data </a:t>
            </a:r>
            <a:r>
              <a:rPr lang="fr-CA" sz="700" dirty="0" err="1"/>
              <a:t>sheet</a:t>
            </a:r>
            <a:r>
              <a:rPr lang="fr-CA" sz="700" dirty="0"/>
              <a:t>, </a:t>
            </a:r>
            <a:r>
              <a:rPr lang="fr-CA" sz="700" dirty="0" err="1"/>
              <a:t>Lattice</a:t>
            </a:r>
            <a:r>
              <a:rPr lang="fr-CA" sz="700" dirty="0"/>
              <a:t> </a:t>
            </a:r>
            <a:r>
              <a:rPr lang="fr-CA" sz="700" dirty="0" err="1"/>
              <a:t>Semiconductor</a:t>
            </a:r>
            <a:r>
              <a:rPr lang="fr-CA" sz="700" dirty="0"/>
              <a:t>, </a:t>
            </a:r>
            <a:r>
              <a:rPr lang="fr-CA" sz="700" dirty="0" err="1"/>
              <a:t>Aug</a:t>
            </a:r>
            <a:r>
              <a:rPr lang="fr-CA" sz="700" dirty="0"/>
              <a:t>. 2008.</a:t>
            </a:r>
          </a:p>
        </p:txBody>
      </p:sp>
    </p:spTree>
    <p:extLst>
      <p:ext uri="{BB962C8B-B14F-4D97-AF65-F5344CB8AC3E}">
        <p14:creationId xmlns:p14="http://schemas.microsoft.com/office/powerpoint/2010/main" val="21973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Circuits logiques programmables complexes (CPLD)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Les ROM, PLA, PAL et GAL sont parfois appelés des circuits logique programmable simples (</a:t>
            </a:r>
            <a:r>
              <a:rPr lang="fr-CA" i="1" dirty="0" smtClean="0"/>
              <a:t>Simple Programmable </a:t>
            </a:r>
            <a:r>
              <a:rPr lang="fr-CA" i="1" dirty="0" err="1" smtClean="0"/>
              <a:t>Logic</a:t>
            </a:r>
            <a:r>
              <a:rPr lang="fr-CA" i="1" dirty="0" smtClean="0"/>
              <a:t> </a:t>
            </a:r>
            <a:r>
              <a:rPr lang="fr-CA" i="1" dirty="0" err="1" smtClean="0"/>
              <a:t>Devices</a:t>
            </a:r>
            <a:r>
              <a:rPr lang="fr-CA" dirty="0" smtClean="0"/>
              <a:t> – SPLD).</a:t>
            </a:r>
          </a:p>
          <a:p>
            <a:r>
              <a:rPr lang="fr-CA" dirty="0" smtClean="0"/>
              <a:t>Les </a:t>
            </a:r>
            <a:r>
              <a:rPr lang="fr-CA" i="1" dirty="0" err="1" smtClean="0"/>
              <a:t>Complex</a:t>
            </a:r>
            <a:r>
              <a:rPr lang="fr-CA" i="1" dirty="0" smtClean="0"/>
              <a:t> Programmable </a:t>
            </a:r>
            <a:r>
              <a:rPr lang="fr-CA" i="1" dirty="0" err="1" smtClean="0"/>
              <a:t>Logic</a:t>
            </a:r>
            <a:r>
              <a:rPr lang="fr-CA" i="1" dirty="0" smtClean="0"/>
              <a:t> </a:t>
            </a:r>
            <a:r>
              <a:rPr lang="fr-CA" i="1" dirty="0" err="1" smtClean="0"/>
              <a:t>Devices</a:t>
            </a:r>
            <a:r>
              <a:rPr lang="fr-CA" dirty="0" smtClean="0"/>
              <a:t> </a:t>
            </a:r>
            <a:r>
              <a:rPr lang="fr-CA" smtClean="0"/>
              <a:t>– </a:t>
            </a:r>
            <a:r>
              <a:rPr lang="fr-CA" smtClean="0"/>
              <a:t>CPLD </a:t>
            </a:r>
            <a:r>
              <a:rPr lang="fr-CA"/>
              <a:t>– sont </a:t>
            </a:r>
            <a:r>
              <a:rPr lang="fr-CA" dirty="0" smtClean="0"/>
              <a:t>une extension naturelle des circuits </a:t>
            </a:r>
            <a:r>
              <a:rPr lang="fr-CA" dirty="0"/>
              <a:t>P</a:t>
            </a:r>
            <a:r>
              <a:rPr lang="fr-CA" dirty="0" smtClean="0"/>
              <a:t>AL.</a:t>
            </a:r>
          </a:p>
          <a:p>
            <a:r>
              <a:rPr lang="fr-CA" dirty="0" smtClean="0"/>
              <a:t>Un CPLD incorpore plusieurs PAL sur une seule puce avec un réseau d’interconnexions.</a:t>
            </a:r>
          </a:p>
          <a:p>
            <a:r>
              <a:rPr lang="fr-CA" dirty="0" smtClean="0"/>
              <a:t>Le réseau permet de relier les pattes de la puce à différents blocs internes et de relier les blocs entre eux.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4D40A-539F-49BC-9DC1-1CDD4666EA27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23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 : famille CPLD XC9500XL de </a:t>
            </a:r>
            <a:r>
              <a:rPr lang="fr-CA" dirty="0" err="1" smtClean="0"/>
              <a:t>Xilinx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203200" y="1600201"/>
            <a:ext cx="4948655" cy="4648199"/>
          </a:xfrm>
        </p:spPr>
        <p:txBody>
          <a:bodyPr/>
          <a:lstStyle/>
          <a:p>
            <a:r>
              <a:rPr lang="fr-CA" dirty="0" smtClean="0"/>
              <a:t>Chaque bloc fonctionnel est un PAL à 54 entrées et 18 sorties.</a:t>
            </a:r>
          </a:p>
          <a:p>
            <a:r>
              <a:rPr lang="fr-CA" dirty="0"/>
              <a:t>Les </a:t>
            </a:r>
            <a:r>
              <a:rPr lang="fr-CA" dirty="0" smtClean="0"/>
              <a:t>macro-cellules contiennent un </a:t>
            </a:r>
            <a:r>
              <a:rPr lang="fr-CA" dirty="0"/>
              <a:t>élément programmable à mémoire.</a:t>
            </a:r>
          </a:p>
          <a:p>
            <a:r>
              <a:rPr lang="fr-CA" dirty="0" smtClean="0"/>
              <a:t>Le circuit comprend peut comprendre de 2 à 16 blocs fonctionnels.</a:t>
            </a:r>
          </a:p>
          <a:p>
            <a:r>
              <a:rPr lang="fr-CA" dirty="0" smtClean="0"/>
              <a:t>Le réseau d’interconnexions permet d’établir des connexions entre les blocs d’entrées-sorties reliés aux pattes de la puce et les blocs fonctionnels.</a:t>
            </a:r>
            <a:endParaRPr lang="fr-CA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4D40A-539F-49BC-9DC1-1CDD4666EA27}" type="slidenum">
              <a:rPr lang="fr-CA" smtClean="0"/>
              <a:pPr>
                <a:defRPr/>
              </a:pPr>
              <a:t>16</a:t>
            </a:fld>
            <a:endParaRPr lang="fr-CA"/>
          </a:p>
        </p:txBody>
      </p:sp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8229600" y="6519447"/>
            <a:ext cx="198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CA" sz="700" dirty="0"/>
              <a:t>Source: Roth, 5e éd., © Brooks/Cole 2004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855" y="1371599"/>
            <a:ext cx="6887745" cy="5410201"/>
          </a:xfrm>
          <a:prstGeom prst="rect">
            <a:avLst/>
          </a:prstGeom>
        </p:spPr>
      </p:pic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7226083" y="6617241"/>
            <a:ext cx="373423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CA" sz="700" dirty="0" err="1" smtClean="0"/>
              <a:t>Xilinx</a:t>
            </a:r>
            <a:r>
              <a:rPr lang="fr-CA" sz="700" dirty="0" smtClean="0"/>
              <a:t> </a:t>
            </a:r>
            <a:r>
              <a:rPr lang="fr-CA" sz="700" dirty="0" err="1" smtClean="0"/>
              <a:t>inc.</a:t>
            </a:r>
            <a:r>
              <a:rPr lang="fr-CA" sz="700" dirty="0" smtClean="0"/>
              <a:t>, </a:t>
            </a:r>
            <a:r>
              <a:rPr lang="en-US" sz="700" dirty="0"/>
              <a:t>XC9500XL High-Performance </a:t>
            </a:r>
            <a:r>
              <a:rPr lang="en-US" sz="700" dirty="0" smtClean="0"/>
              <a:t>CPLD Family </a:t>
            </a:r>
            <a:r>
              <a:rPr lang="en-US" sz="700" dirty="0"/>
              <a:t>Data </a:t>
            </a:r>
            <a:r>
              <a:rPr lang="en-US" sz="700" dirty="0" smtClean="0"/>
              <a:t>Sheet, DS054, 2009.</a:t>
            </a:r>
            <a:endParaRPr lang="fr-CA" sz="700" dirty="0"/>
          </a:p>
        </p:txBody>
      </p:sp>
    </p:spTree>
    <p:extLst>
      <p:ext uri="{BB962C8B-B14F-4D97-AF65-F5344CB8AC3E}">
        <p14:creationId xmlns:p14="http://schemas.microsoft.com/office/powerpoint/2010/main" val="35645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Vous devriez maintenant être capable de …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sz="1800" dirty="0"/>
              <a:t>Expliquer, à l'aide d'un diagramme, la structure interne des PLA, PAL, GAL et CPLD. (B2)</a:t>
            </a:r>
          </a:p>
          <a:p>
            <a:r>
              <a:rPr lang="fr-CA" sz="1800" dirty="0"/>
              <a:t>Donner la fonction logique réalisée par un circuit PLA ou PAL programmé. (B3)</a:t>
            </a:r>
          </a:p>
          <a:p>
            <a:r>
              <a:rPr lang="fr-CA" sz="1800" dirty="0"/>
              <a:t>Montrer comment programmer un dispositif PLA ou PAL pour réaliser un circuit combinatoire. (B3)</a:t>
            </a:r>
            <a:endParaRPr lang="fr-FR" sz="18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17</a:t>
            </a:fld>
            <a:endParaRPr lang="fr-CA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6934200" y="5029200"/>
          <a:ext cx="4745264" cy="159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4211864"/>
              </a:tblGrid>
              <a:tr h="165044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Code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Niveau (http://fr.wikipedia.org/wiki/Taxonomie_de_Bloom)</a:t>
                      </a:r>
                      <a:endParaRPr lang="fr-FR" sz="1100" dirty="0"/>
                    </a:p>
                  </a:txBody>
                  <a:tcPr/>
                </a:tc>
              </a:tr>
              <a:tr h="165044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Connaissance</a:t>
                      </a:r>
                      <a:r>
                        <a:rPr lang="fr-CA" sz="1100" baseline="0" dirty="0" smtClean="0"/>
                        <a:t> - mémoriser de l’information.</a:t>
                      </a:r>
                      <a:endParaRPr lang="fr-FR" sz="1100" dirty="0"/>
                    </a:p>
                  </a:txBody>
                  <a:tcPr/>
                </a:tc>
              </a:tr>
              <a:tr h="165044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Compréhension</a:t>
                      </a:r>
                      <a:r>
                        <a:rPr lang="fr-CA" sz="1100" baseline="0" dirty="0" smtClean="0"/>
                        <a:t> – interpréter l’information.</a:t>
                      </a:r>
                      <a:endParaRPr lang="fr-FR" sz="1100" dirty="0"/>
                    </a:p>
                  </a:txBody>
                  <a:tcPr/>
                </a:tc>
              </a:tr>
              <a:tr h="271836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Application – confronter les connaissances à des cas pratiques</a:t>
                      </a:r>
                      <a:r>
                        <a:rPr lang="fr-CA" sz="1100" baseline="0" dirty="0" smtClean="0"/>
                        <a:t> simples.</a:t>
                      </a:r>
                      <a:endParaRPr lang="fr-FR" sz="1100" dirty="0"/>
                    </a:p>
                  </a:txBody>
                  <a:tcPr/>
                </a:tc>
              </a:tr>
              <a:tr h="271836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Analyse – décomposer un problème, cas pratiques plus complexes.</a:t>
                      </a:r>
                      <a:endParaRPr lang="fr-FR" sz="1100" dirty="0"/>
                    </a:p>
                  </a:txBody>
                  <a:tcPr/>
                </a:tc>
              </a:tr>
              <a:tr h="271836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Synthèse – expression personnelle, cas pratiques plus complexes.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2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Sujets de ce thème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Réseaux de logique programme PLA</a:t>
            </a:r>
          </a:p>
          <a:p>
            <a:r>
              <a:rPr lang="fr-CA" dirty="0" smtClean="0"/>
              <a:t>Circuit PAL</a:t>
            </a:r>
          </a:p>
          <a:p>
            <a:r>
              <a:rPr lang="fr-CA" dirty="0" smtClean="0"/>
              <a:t>Circuit GAL</a:t>
            </a:r>
          </a:p>
          <a:p>
            <a:r>
              <a:rPr lang="fr-CA" dirty="0" smtClean="0"/>
              <a:t>Circuits logiques programmables complexes CPLD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2</a:t>
            </a:fld>
            <a:endParaRPr lang="fr-CA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680907"/>
              </p:ext>
            </p:extLst>
          </p:nvPr>
        </p:nvGraphicFramePr>
        <p:xfrm>
          <a:off x="6324600" y="2133600"/>
          <a:ext cx="5562600" cy="3722370"/>
        </p:xfrm>
        <a:graphic>
          <a:graphicData uri="http://schemas.openxmlformats.org/drawingml/2006/table">
            <a:tbl>
              <a:tblPr/>
              <a:tblGrid>
                <a:gridCol w="2143393"/>
                <a:gridCol w="3419207"/>
              </a:tblGrid>
              <a:tr h="39052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Technologies de circuits intégrés à application spécifique (ASIC)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Logique fixe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Logique programmable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</a:rPr>
                        <a:t>ASIC </a:t>
                      </a:r>
                      <a:r>
                        <a:rPr lang="en-US" sz="1200" dirty="0" err="1">
                          <a:latin typeface="+mn-lt"/>
                          <a:ea typeface="Times New Roman"/>
                        </a:rPr>
                        <a:t>sur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  <a:ea typeface="Times New Roman"/>
                        </a:rPr>
                        <a:t>mesure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en-US" sz="1200" dirty="0">
                          <a:latin typeface="+mn-lt"/>
                          <a:ea typeface="Times New Roman"/>
                        </a:rPr>
                      </a:br>
                      <a:r>
                        <a:rPr lang="en-US" sz="1200" i="1" dirty="0">
                          <a:latin typeface="+mn-lt"/>
                          <a:ea typeface="Times New Roman"/>
                        </a:rPr>
                        <a:t>Full-custom ASIC</a:t>
                      </a:r>
                      <a:endParaRPr lang="fr-CA" sz="1200" dirty="0">
                        <a:latin typeface="+mn-lt"/>
                        <a:ea typeface="Times New Roman"/>
                      </a:endParaRPr>
                    </a:p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dirty="0">
                          <a:latin typeface="+mn-lt"/>
                          <a:ea typeface="Times New Roman"/>
                        </a:rPr>
                        <a:t>ASIC à cellules normalisées </a:t>
                      </a:r>
                      <a:br>
                        <a:rPr lang="fr-CA" sz="1200" dirty="0">
                          <a:latin typeface="+mn-lt"/>
                          <a:ea typeface="Times New Roman"/>
                        </a:rPr>
                      </a:br>
                      <a:r>
                        <a:rPr lang="en-US" sz="1200" i="1" dirty="0">
                          <a:latin typeface="+mn-lt"/>
                          <a:ea typeface="Times New Roman"/>
                        </a:rPr>
                        <a:t>Cell-based ASIC</a:t>
                      </a:r>
                      <a:endParaRPr lang="fr-CA" sz="1200" dirty="0">
                        <a:latin typeface="+mn-lt"/>
                        <a:ea typeface="Times New Roman"/>
                      </a:endParaRPr>
                    </a:p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dirty="0" smtClean="0">
                          <a:latin typeface="+mn-lt"/>
                          <a:ea typeface="Times New Roman"/>
                        </a:rPr>
                        <a:t>Réseau </a:t>
                      </a:r>
                      <a:r>
                        <a:rPr lang="fr-CA" sz="1200" dirty="0">
                          <a:latin typeface="+mn-lt"/>
                          <a:ea typeface="Times New Roman"/>
                        </a:rPr>
                        <a:t>pré-diffusé de portes</a:t>
                      </a:r>
                      <a:br>
                        <a:rPr lang="fr-CA" sz="1200" dirty="0">
                          <a:latin typeface="+mn-lt"/>
                          <a:ea typeface="Times New Roman"/>
                        </a:rPr>
                      </a:b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Gate</a:t>
                      </a:r>
                      <a:r>
                        <a:rPr lang="fr-CA" sz="1200" i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Array</a:t>
                      </a:r>
                      <a:endParaRPr lang="fr-C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 smtClean="0">
                          <a:latin typeface="+mn-lt"/>
                          <a:ea typeface="Times New Roman"/>
                        </a:rPr>
                        <a:t>Mémoire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  <a:ea typeface="Times New Roman"/>
                        </a:rPr>
                        <a:t>morte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en-US" sz="1200" dirty="0">
                          <a:latin typeface="+mn-lt"/>
                          <a:ea typeface="Times New Roman"/>
                        </a:rPr>
                      </a:br>
                      <a:r>
                        <a:rPr lang="en-US" sz="1200" i="1" dirty="0">
                          <a:latin typeface="+mn-lt"/>
                          <a:ea typeface="Times New Roman"/>
                        </a:rPr>
                        <a:t>Programmable Read Only Memory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 – PROM</a:t>
                      </a:r>
                      <a:br>
                        <a:rPr lang="en-US" sz="1200" dirty="0">
                          <a:latin typeface="+mn-lt"/>
                          <a:ea typeface="Times New Roman"/>
                        </a:rPr>
                      </a:br>
                      <a:r>
                        <a:rPr lang="en-US" sz="1200" i="1" dirty="0">
                          <a:latin typeface="+mn-lt"/>
                          <a:ea typeface="Times New Roman"/>
                        </a:rPr>
                        <a:t>Electrically Programmable ROM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 – EPROM</a:t>
                      </a:r>
                      <a:br>
                        <a:rPr lang="en-US" sz="1200" dirty="0">
                          <a:latin typeface="+mn-lt"/>
                          <a:ea typeface="Times New Roman"/>
                        </a:rPr>
                      </a:br>
                      <a:r>
                        <a:rPr lang="en-US" sz="1200" i="1" dirty="0">
                          <a:latin typeface="+mn-lt"/>
                          <a:ea typeface="Times New Roman"/>
                        </a:rPr>
                        <a:t>Erasable EPROM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 – EEPROM</a:t>
                      </a:r>
                      <a:endParaRPr lang="fr-CA" sz="1200" dirty="0">
                        <a:latin typeface="+mn-lt"/>
                        <a:ea typeface="Times New Roman"/>
                      </a:endParaRPr>
                    </a:p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dirty="0" smtClean="0">
                          <a:latin typeface="+mn-lt"/>
                          <a:ea typeface="Times New Roman"/>
                        </a:rPr>
                        <a:t>Réseau </a:t>
                      </a:r>
                      <a:r>
                        <a:rPr lang="fr-CA" sz="1200" dirty="0">
                          <a:latin typeface="+mn-lt"/>
                          <a:ea typeface="Times New Roman"/>
                        </a:rPr>
                        <a:t>de logique programmable</a:t>
                      </a:r>
                      <a:br>
                        <a:rPr lang="fr-CA" sz="1200" dirty="0">
                          <a:latin typeface="+mn-lt"/>
                          <a:ea typeface="Times New Roman"/>
                        </a:rPr>
                      </a:br>
                      <a:r>
                        <a:rPr lang="fr-CA" sz="1200" i="1" dirty="0">
                          <a:latin typeface="+mn-lt"/>
                          <a:ea typeface="Times New Roman"/>
                        </a:rPr>
                        <a:t>Programmable </a:t>
                      </a: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Logic</a:t>
                      </a:r>
                      <a:r>
                        <a:rPr lang="fr-CA" sz="1200" i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Array</a:t>
                      </a:r>
                      <a:r>
                        <a:rPr lang="fr-CA" sz="1200" dirty="0">
                          <a:latin typeface="+mn-lt"/>
                          <a:ea typeface="Times New Roman"/>
                        </a:rPr>
                        <a:t> - PLA</a:t>
                      </a:r>
                    </a:p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dirty="0" smtClean="0">
                          <a:latin typeface="+mn-lt"/>
                          <a:ea typeface="Times New Roman"/>
                        </a:rPr>
                        <a:t>Circuit </a:t>
                      </a:r>
                      <a:r>
                        <a:rPr lang="fr-CA" sz="1200" dirty="0">
                          <a:latin typeface="+mn-lt"/>
                          <a:ea typeface="Times New Roman"/>
                        </a:rPr>
                        <a:t>PAL</a:t>
                      </a:r>
                      <a:br>
                        <a:rPr lang="fr-CA" sz="1200" dirty="0">
                          <a:latin typeface="+mn-lt"/>
                          <a:ea typeface="Times New Roman"/>
                        </a:rPr>
                      </a:br>
                      <a:r>
                        <a:rPr lang="en-US" sz="1200" i="1" dirty="0">
                          <a:latin typeface="+mn-lt"/>
                          <a:ea typeface="Times New Roman"/>
                        </a:rPr>
                        <a:t>Programmable Array Logic</a:t>
                      </a:r>
                      <a:r>
                        <a:rPr lang="fr-CA" sz="1200" dirty="0">
                          <a:latin typeface="+mn-lt"/>
                          <a:ea typeface="Times New Roman"/>
                        </a:rPr>
                        <a:t>™ - PAL</a:t>
                      </a:r>
                    </a:p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latin typeface="+mn-lt"/>
                          <a:ea typeface="Times New Roman"/>
                        </a:rPr>
                        <a:t>Circuit 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GAL</a:t>
                      </a:r>
                      <a:br>
                        <a:rPr lang="en-US" sz="1200" dirty="0">
                          <a:latin typeface="+mn-lt"/>
                          <a:ea typeface="Times New Roman"/>
                        </a:rPr>
                      </a:br>
                      <a:r>
                        <a:rPr lang="en-US" sz="1200" i="1" dirty="0">
                          <a:latin typeface="+mn-lt"/>
                          <a:ea typeface="Times New Roman"/>
                        </a:rPr>
                        <a:t>Generic Array Logic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™ - GAL</a:t>
                      </a:r>
                      <a:endParaRPr lang="fr-CA" sz="1200" dirty="0">
                        <a:latin typeface="+mn-lt"/>
                        <a:ea typeface="Times New Roman"/>
                      </a:endParaRPr>
                    </a:p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dirty="0" smtClean="0">
                          <a:latin typeface="+mn-lt"/>
                          <a:ea typeface="Times New Roman"/>
                        </a:rPr>
                        <a:t>Circuit </a:t>
                      </a:r>
                      <a:r>
                        <a:rPr lang="fr-CA" sz="1200" dirty="0">
                          <a:latin typeface="+mn-lt"/>
                          <a:ea typeface="Times New Roman"/>
                        </a:rPr>
                        <a:t>logique programmable complexe</a:t>
                      </a:r>
                      <a:br>
                        <a:rPr lang="fr-CA" sz="1200" dirty="0">
                          <a:latin typeface="+mn-lt"/>
                          <a:ea typeface="Times New Roman"/>
                        </a:rPr>
                      </a:b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Complex</a:t>
                      </a:r>
                      <a:r>
                        <a:rPr lang="fr-CA" sz="1200" i="1" dirty="0">
                          <a:latin typeface="+mn-lt"/>
                          <a:ea typeface="Times New Roman"/>
                        </a:rPr>
                        <a:t> Programmable </a:t>
                      </a: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Logic</a:t>
                      </a:r>
                      <a:r>
                        <a:rPr lang="fr-CA" sz="1200" i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Device</a:t>
                      </a:r>
                      <a:r>
                        <a:rPr lang="fr-CA" sz="1200" i="1" dirty="0">
                          <a:latin typeface="+mn-lt"/>
                          <a:ea typeface="Times New Roman"/>
                        </a:rPr>
                        <a:t> – CPLD</a:t>
                      </a:r>
                      <a:endParaRPr lang="fr-CA" sz="1200" dirty="0">
                        <a:latin typeface="+mn-lt"/>
                        <a:ea typeface="Times New Roman"/>
                      </a:endParaRPr>
                    </a:p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dirty="0" smtClean="0">
                          <a:latin typeface="+mn-lt"/>
                          <a:ea typeface="Times New Roman"/>
                        </a:rPr>
                        <a:t>Réseau </a:t>
                      </a:r>
                      <a:r>
                        <a:rPr lang="fr-CA" sz="1200" dirty="0" err="1">
                          <a:latin typeface="+mn-lt"/>
                          <a:ea typeface="Times New Roman"/>
                        </a:rPr>
                        <a:t>prédiffusé</a:t>
                      </a:r>
                      <a:r>
                        <a:rPr lang="fr-CA" sz="1200" dirty="0">
                          <a:latin typeface="+mn-lt"/>
                          <a:ea typeface="Times New Roman"/>
                        </a:rPr>
                        <a:t> programmable par l’utilisateur</a:t>
                      </a:r>
                      <a:br>
                        <a:rPr lang="fr-CA" sz="1200" dirty="0">
                          <a:latin typeface="+mn-lt"/>
                          <a:ea typeface="Times New Roman"/>
                        </a:rPr>
                      </a:br>
                      <a:r>
                        <a:rPr lang="fr-CA" sz="1200" i="1" dirty="0">
                          <a:latin typeface="+mn-lt"/>
                          <a:ea typeface="Times New Roman"/>
                        </a:rPr>
                        <a:t>Field-Programmable </a:t>
                      </a: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Gate</a:t>
                      </a:r>
                      <a:r>
                        <a:rPr lang="fr-CA" sz="1200" i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Array</a:t>
                      </a:r>
                      <a:r>
                        <a:rPr lang="fr-CA" sz="1200" dirty="0">
                          <a:latin typeface="+mn-lt"/>
                          <a:ea typeface="Times New Roman"/>
                        </a:rPr>
                        <a:t> – </a:t>
                      </a:r>
                      <a:r>
                        <a:rPr lang="fr-CA" sz="1200" dirty="0" smtClean="0">
                          <a:latin typeface="+mn-lt"/>
                          <a:ea typeface="Times New Roman"/>
                        </a:rPr>
                        <a:t>FPGA</a:t>
                      </a:r>
                      <a:endParaRPr lang="fr-C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0" y="3657600"/>
            <a:ext cx="3581400" cy="18288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37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Réseaux de logiques programmable : PLA, PAL et GAL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L’implémentation de circuits logiques avec des circuits SSI, MSI et LSI nécessite beaucoup de travail pour choisir, disposer et relier les composantes discrètes.</a:t>
            </a:r>
          </a:p>
          <a:p>
            <a:r>
              <a:rPr lang="fr-CA" dirty="0" smtClean="0"/>
              <a:t>Certaines fonctions logiques complexes peuvent être remplacées par des PROM, mais une mémoire est en général trop grande et pas assez flexible pour bien convenir à la tâche.</a:t>
            </a:r>
          </a:p>
          <a:p>
            <a:r>
              <a:rPr lang="fr-CA" dirty="0" smtClean="0"/>
              <a:t>Les PLA (1970), et PAL (1978) étaient plus efficaces que les PROM; ils pouvaient être programmés chez le manufacturier ou une fois par l’utilisateur.</a:t>
            </a:r>
          </a:p>
          <a:p>
            <a:r>
              <a:rPr lang="fr-CA" dirty="0" smtClean="0"/>
              <a:t>Les GAL sont la version améliorée des PLA et PAL et sont programmables par l’utilisateur.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94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ROM vs PLA: problème d’efficacité de la ROM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4</a:t>
            </a:fld>
            <a:endParaRPr lang="fr-CA"/>
          </a:p>
        </p:txBody>
      </p:sp>
      <p:sp>
        <p:nvSpPr>
          <p:cNvPr id="9" name="ZoneTexte 8"/>
          <p:cNvSpPr txBox="1"/>
          <p:nvPr/>
        </p:nvSpPr>
        <p:spPr>
          <a:xfrm>
            <a:off x="1854239" y="1383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latin typeface="+mn-lt"/>
              </a:rPr>
              <a:t>ROM 16 × 8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858000" y="1383268"/>
            <a:ext cx="485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latin typeface="+mn-lt"/>
              </a:rPr>
              <a:t>PLA à 4 entrées, 3 sorties et 6 termes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468" y="2031304"/>
            <a:ext cx="5079532" cy="459809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9645"/>
            <a:ext cx="5729959" cy="42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Réseaux de logiques programmables : PLA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Un PLA (</a:t>
            </a:r>
            <a:r>
              <a:rPr lang="fr-CA" i="1" dirty="0" smtClean="0"/>
              <a:t>Programmable </a:t>
            </a:r>
            <a:r>
              <a:rPr lang="fr-CA" i="1" dirty="0" err="1" smtClean="0"/>
              <a:t>Logic</a:t>
            </a:r>
            <a:r>
              <a:rPr lang="fr-CA" i="1" dirty="0" smtClean="0"/>
              <a:t> </a:t>
            </a:r>
            <a:r>
              <a:rPr lang="fr-CA" i="1" dirty="0" err="1" smtClean="0"/>
              <a:t>Array</a:t>
            </a:r>
            <a:r>
              <a:rPr lang="fr-CA" dirty="0" smtClean="0"/>
              <a:t>) est similaire à une ROM, mais il ne réalise pas tous les produits de termes comme une ROM.</a:t>
            </a:r>
          </a:p>
          <a:p>
            <a:r>
              <a:rPr lang="fr-CA" dirty="0" smtClean="0"/>
              <a:t>Un PLA à </a:t>
            </a:r>
            <a:r>
              <a:rPr lang="fr-CA" i="1" dirty="0" smtClean="0"/>
              <a:t>n</a:t>
            </a:r>
            <a:r>
              <a:rPr lang="fr-CA" dirty="0" smtClean="0"/>
              <a:t> entrées et </a:t>
            </a:r>
            <a:r>
              <a:rPr lang="fr-CA" i="1" dirty="0" smtClean="0"/>
              <a:t>m</a:t>
            </a:r>
            <a:r>
              <a:rPr lang="fr-CA" dirty="0" smtClean="0"/>
              <a:t> sorties peut réaliser </a:t>
            </a:r>
            <a:r>
              <a:rPr lang="fr-CA" i="1" dirty="0" smtClean="0"/>
              <a:t>m</a:t>
            </a:r>
            <a:r>
              <a:rPr lang="fr-CA" dirty="0" smtClean="0"/>
              <a:t> fonctions de </a:t>
            </a:r>
            <a:r>
              <a:rPr lang="fr-CA" i="1" dirty="0" smtClean="0"/>
              <a:t>n</a:t>
            </a:r>
            <a:r>
              <a:rPr lang="fr-CA" dirty="0" smtClean="0"/>
              <a:t> variables, en autant que chacune requiert un nombre limité de produits des variables en entrée.</a:t>
            </a:r>
          </a:p>
          <a:p>
            <a:r>
              <a:rPr lang="fr-CA" dirty="0" smtClean="0"/>
              <a:t>Un PLA est composé de deux réseaux programmables, ET </a:t>
            </a:r>
            <a:r>
              <a:rPr lang="fr-CA" dirty="0" err="1" smtClean="0"/>
              <a:t>et</a:t>
            </a:r>
            <a:r>
              <a:rPr lang="fr-CA" dirty="0" smtClean="0"/>
              <a:t> OU. Le réseau ET programmable est effectivement un décodeur programmable incomplet.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5</a:t>
            </a:fld>
            <a:endParaRPr lang="fr-CA"/>
          </a:p>
        </p:txBody>
      </p:sp>
      <p:sp>
        <p:nvSpPr>
          <p:cNvPr id="7" name="ZoneTexte 16"/>
          <p:cNvSpPr txBox="1">
            <a:spLocks noChangeArrowheads="1"/>
          </p:cNvSpPr>
          <p:nvPr/>
        </p:nvSpPr>
        <p:spPr bwMode="auto">
          <a:xfrm>
            <a:off x="990600" y="5486400"/>
            <a:ext cx="8458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00B050"/>
                </a:solidFill>
                <a:latin typeface="Calibri" pitchFamily="34" charset="0"/>
              </a:rPr>
              <a:t>Chaque intersection d’une ligne horizontale et d’une ligne verticale est programmable</a:t>
            </a:r>
            <a:r>
              <a:rPr lang="fr-CA" sz="1400" dirty="0" smtClean="0">
                <a:solidFill>
                  <a:srgbClr val="00B050"/>
                </a:solidFill>
                <a:latin typeface="Calibri" pitchFamily="34" charset="0"/>
              </a:rPr>
              <a:t>.</a:t>
            </a:r>
            <a:endParaRPr lang="fr-CA" sz="1400" dirty="0">
              <a:solidFill>
                <a:srgbClr val="00B05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00B050"/>
                </a:solidFill>
                <a:latin typeface="Calibri" pitchFamily="34" charset="0"/>
              </a:rPr>
              <a:t>Seuls 6 termes (produits – ET logique) peuvent être réalisés à partir des quatre entrées et de leurs compléments</a:t>
            </a:r>
            <a:r>
              <a:rPr lang="fr-CA" sz="1400" dirty="0" smtClean="0">
                <a:solidFill>
                  <a:srgbClr val="00B050"/>
                </a:solidFill>
                <a:latin typeface="Calibri" pitchFamily="34" charset="0"/>
              </a:rPr>
              <a:t>.</a:t>
            </a:r>
            <a:endParaRPr lang="fr-CA" sz="1400" dirty="0">
              <a:solidFill>
                <a:srgbClr val="00B05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00B050"/>
                </a:solidFill>
                <a:latin typeface="Calibri" pitchFamily="34" charset="0"/>
              </a:rPr>
              <a:t>Seules trois fonctions de sortie peuvent être réalisées</a:t>
            </a:r>
            <a:r>
              <a:rPr lang="fr-CA" sz="1400" dirty="0" smtClean="0">
                <a:solidFill>
                  <a:srgbClr val="00B050"/>
                </a:solidFill>
                <a:latin typeface="Calibri" pitchFamily="34" charset="0"/>
              </a:rPr>
              <a:t>.</a:t>
            </a:r>
            <a:endParaRPr lang="fr-CA" sz="1400" dirty="0">
              <a:solidFill>
                <a:srgbClr val="00B05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00B050"/>
                </a:solidFill>
                <a:latin typeface="Calibri" pitchFamily="34" charset="0"/>
              </a:rPr>
              <a:t>Chaque fonction peut utiliser n’importe lequel des six termes programmés</a:t>
            </a:r>
            <a:endParaRPr lang="fr-CA" sz="1400" dirty="0">
              <a:solidFill>
                <a:srgbClr val="00B050"/>
              </a:solidFill>
              <a:latin typeface="Courier" pitchFamily="49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068" y="1524000"/>
            <a:ext cx="5079532" cy="459809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58000" y="1219200"/>
            <a:ext cx="485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latin typeface="+mn-lt"/>
              </a:rPr>
              <a:t>Exemple: PLA à 4 entrées, 3 sorties et 6 termes</a:t>
            </a:r>
          </a:p>
        </p:txBody>
      </p:sp>
    </p:spTree>
    <p:extLst>
      <p:ext uri="{BB962C8B-B14F-4D97-AF65-F5344CB8AC3E}">
        <p14:creationId xmlns:p14="http://schemas.microsoft.com/office/powerpoint/2010/main" val="17058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Réseaux de logiques programmables : PLA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On utilise une représentation compacte des portes logiques avec plusieurs entrées.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20" y="2057400"/>
            <a:ext cx="502208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Retour: le problème du vote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Un comité composé de quatre personnes a besoin d’un mécanisme de vote secret pour les amendements sur la constitution du comité.</a:t>
            </a:r>
          </a:p>
          <a:p>
            <a:pPr marL="0" indent="0">
              <a:buNone/>
            </a:pPr>
            <a:r>
              <a:rPr lang="fr-CA" dirty="0"/>
              <a:t>Un amendement est approuvé si au moins 3 personnes votent pour.</a:t>
            </a:r>
          </a:p>
          <a:p>
            <a:pPr marL="0" indent="0">
              <a:buNone/>
            </a:pPr>
            <a:r>
              <a:rPr lang="fr-CA" dirty="0"/>
              <a:t>Concevoir un circuit logique qui accepte 4 entrées représentant les votes. La sortie du circuit doit indiquer si </a:t>
            </a:r>
            <a:r>
              <a:rPr lang="fr-CA" dirty="0" smtClean="0"/>
              <a:t>l’amendement </a:t>
            </a:r>
            <a:r>
              <a:rPr lang="fr-CA" dirty="0"/>
              <a:t>est accepté.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0726-EE7F-4C03-A190-14ADB9C2489F}" type="slidenum">
              <a:rPr lang="fr-CA" smtClean="0"/>
              <a:pPr/>
              <a:t>7</a:t>
            </a:fld>
            <a:endParaRPr lang="fr-CA"/>
          </a:p>
        </p:txBody>
      </p:sp>
      <p:pic>
        <p:nvPicPr>
          <p:cNvPr id="16" name="Picture 1" descr="C:\Documents and Settings\p700065\Local Settings\Temporary Internet Files\Content.IE5\Z73K57EA\MCj03080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419600"/>
            <a:ext cx="1350476" cy="1830310"/>
          </a:xfrm>
          <a:prstGeom prst="rect">
            <a:avLst/>
          </a:prstGeom>
          <a:noFill/>
        </p:spPr>
      </p:pic>
      <p:pic>
        <p:nvPicPr>
          <p:cNvPr id="63500" name="Picture 12" descr="C:\Users\p700065\AppData\Local\Microsoft\Windows\Temporary Internet Files\Content.IE5\BCIL37HH\MC9000560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37913"/>
            <a:ext cx="1562710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9677400" y="1393929"/>
          <a:ext cx="2286000" cy="523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358672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A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B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C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D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F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431629"/>
            <a:ext cx="33909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/>
          </p:nvPr>
        </p:nvGraphicFramePr>
        <p:xfrm>
          <a:off x="5161731" y="2479675"/>
          <a:ext cx="4363269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2" name="…quation" r:id="rId6" imgW="3022600" imgH="393700" progId="Equation.3">
                  <p:embed/>
                </p:oleObj>
              </mc:Choice>
              <mc:Fallback>
                <p:oleObj name="…quation" r:id="rId6" imgW="302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731" y="2479675"/>
                        <a:ext cx="4363269" cy="568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7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Réseau PLA: exemple – implémentation d’une fonction logique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Programmer le circuit PAL 4 – 3 – 6 pour implémenter le circuit du problème du vote.</a:t>
            </a:r>
          </a:p>
          <a:p>
            <a:pPr marL="0" indent="0">
              <a:buNone/>
            </a:pPr>
            <a:r>
              <a:rPr lang="fr-CA" dirty="0" smtClean="0"/>
              <a:t>Étapes: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Choisir les ports d’entrée et de sortie.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Écrire les équations de sortie en somme de produits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Indiquer quelles connexions établir.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8</a:t>
            </a:fld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9372600" y="636840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F</a:t>
            </a:r>
            <a:endParaRPr lang="fr-CA" sz="2400" baseline="-250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228600" y="464820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0000FF"/>
                </a:solidFill>
                <a:latin typeface="+mn-lt"/>
              </a:rPr>
              <a:t>Observations: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>
                <a:solidFill>
                  <a:srgbClr val="0000FF"/>
                </a:solidFill>
                <a:latin typeface="+mn-lt"/>
              </a:rPr>
              <a:t>La minimisation des équations n’est pas toujours utile.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>
                <a:solidFill>
                  <a:srgbClr val="0000FF"/>
                </a:solidFill>
                <a:latin typeface="+mn-lt"/>
              </a:rPr>
              <a:t>L’ordre dans lequel on place les entrées est crucial.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>
                <a:solidFill>
                  <a:srgbClr val="0000FF"/>
                </a:solidFill>
                <a:latin typeface="+mn-lt"/>
              </a:rPr>
              <a:t>L’utilisation d’un circuit PAL 4-3-6 est mieux qu’une ROM 16 </a:t>
            </a:r>
            <a:r>
              <a:rPr lang="fr-CA" dirty="0">
                <a:solidFill>
                  <a:srgbClr val="0000FF"/>
                </a:solidFill>
                <a:latin typeface="+mn-lt"/>
              </a:rPr>
              <a:t>× </a:t>
            </a:r>
            <a:r>
              <a:rPr lang="fr-CA" dirty="0" smtClean="0">
                <a:solidFill>
                  <a:srgbClr val="0000FF"/>
                </a:solidFill>
                <a:latin typeface="+mn-lt"/>
              </a:rPr>
              <a:t>8 pour ce circuit.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772" y="2512367"/>
            <a:ext cx="4461455" cy="40386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248400" y="2160587"/>
            <a:ext cx="214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A  B  C  D</a:t>
            </a: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227482"/>
              </p:ext>
            </p:extLst>
          </p:nvPr>
        </p:nvGraphicFramePr>
        <p:xfrm>
          <a:off x="7190965" y="1329976"/>
          <a:ext cx="4363269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7" name="…quation" r:id="rId4" imgW="3022600" imgH="393700" progId="Equation.3">
                  <p:embed/>
                </p:oleObj>
              </mc:Choice>
              <mc:Fallback>
                <p:oleObj name="…quation" r:id="rId4" imgW="302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0965" y="1329976"/>
                        <a:ext cx="4363269" cy="568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8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Réseaux logiques programmables </a:t>
            </a:r>
            <a:r>
              <a:rPr lang="fr-CA" dirty="0" smtClean="0"/>
              <a:t>:</a:t>
            </a:r>
            <a:br>
              <a:rPr lang="fr-CA" dirty="0" smtClean="0"/>
            </a:br>
            <a:r>
              <a:rPr lang="fr-CA" dirty="0" smtClean="0"/>
              <a:t>circuit PAL (</a:t>
            </a:r>
            <a:r>
              <a:rPr lang="fr-CA" i="1" dirty="0"/>
              <a:t>Programmable </a:t>
            </a:r>
            <a:r>
              <a:rPr lang="fr-CA" i="1" dirty="0" err="1"/>
              <a:t>Array</a:t>
            </a:r>
            <a:r>
              <a:rPr lang="fr-CA" i="1" dirty="0"/>
              <a:t> </a:t>
            </a:r>
            <a:r>
              <a:rPr lang="fr-CA" i="1" dirty="0" err="1" smtClean="0"/>
              <a:t>Logic</a:t>
            </a:r>
            <a:r>
              <a:rPr lang="fr-CA" dirty="0" smtClean="0"/>
              <a:t>)</a:t>
            </a:r>
            <a:endParaRPr lang="fr-CA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Dans un circuit PAL, le </a:t>
            </a:r>
            <a:r>
              <a:rPr lang="fr-CA" dirty="0"/>
              <a:t>réseau ET est </a:t>
            </a:r>
            <a:r>
              <a:rPr lang="fr-CA" dirty="0" smtClean="0"/>
              <a:t>programmable et le </a:t>
            </a:r>
            <a:r>
              <a:rPr lang="fr-CA" dirty="0"/>
              <a:t>réseau OU est fixe</a:t>
            </a:r>
            <a:r>
              <a:rPr lang="fr-CA" dirty="0" smtClean="0"/>
              <a:t>.</a:t>
            </a:r>
          </a:p>
          <a:p>
            <a:r>
              <a:rPr lang="fr-CA" dirty="0"/>
              <a:t>Chaque intersection d’une ligne horizontale et d’une ligne verticale est programmable.</a:t>
            </a:r>
          </a:p>
          <a:p>
            <a:r>
              <a:rPr lang="fr-CA" dirty="0" smtClean="0"/>
              <a:t>Les portes ET ont </a:t>
            </a:r>
            <a:r>
              <a:rPr lang="fr-CA" dirty="0"/>
              <a:t>une sortie de </a:t>
            </a:r>
            <a:r>
              <a:rPr lang="fr-CA" dirty="0" smtClean="0"/>
              <a:t>0 </a:t>
            </a:r>
            <a:r>
              <a:rPr lang="fr-CA" dirty="0"/>
              <a:t>par défaut.</a:t>
            </a:r>
          </a:p>
          <a:p>
            <a:r>
              <a:rPr lang="fr-CA" dirty="0"/>
              <a:t>Chaque patte de sortie est menée par un tampon inverseur contrôlé par une fonction logique</a:t>
            </a:r>
            <a:r>
              <a:rPr lang="fr-CA" dirty="0" smtClean="0"/>
              <a:t>.</a:t>
            </a:r>
          </a:p>
          <a:p>
            <a:r>
              <a:rPr lang="fr-CA" dirty="0" smtClean="0"/>
              <a:t>Un </a:t>
            </a:r>
            <a:r>
              <a:rPr lang="fr-CA" dirty="0"/>
              <a:t>PAL16L8 a:</a:t>
            </a:r>
          </a:p>
          <a:p>
            <a:pPr lvl="1"/>
            <a:r>
              <a:rPr lang="fr-CA" dirty="0"/>
              <a:t>10 entrées dédiées (pattes 1-9 et 11)</a:t>
            </a:r>
          </a:p>
          <a:p>
            <a:pPr lvl="1"/>
            <a:r>
              <a:rPr lang="fr-CA" dirty="0"/>
              <a:t>2 sorties dédiées (pattes 12 et 19)</a:t>
            </a:r>
          </a:p>
          <a:p>
            <a:pPr lvl="1"/>
            <a:r>
              <a:rPr lang="fr-CA" dirty="0"/>
              <a:t>6 pattes pouvant être utilisées comme</a:t>
            </a:r>
            <a:br>
              <a:rPr lang="fr-CA" dirty="0"/>
            </a:br>
            <a:r>
              <a:rPr lang="fr-CA" dirty="0"/>
              <a:t>entrée ou sortie (pattes 13-18</a:t>
            </a:r>
            <a:r>
              <a:rPr lang="fr-CA" dirty="0" smtClean="0"/>
              <a:t>)</a:t>
            </a:r>
            <a:endParaRPr lang="fr-CA" dirty="0"/>
          </a:p>
          <a:p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4452069" y="6566357"/>
            <a:ext cx="25132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800" dirty="0" err="1" smtClean="0">
                <a:latin typeface="Calibri" pitchFamily="34" charset="0"/>
              </a:rPr>
              <a:t>Datasheet</a:t>
            </a:r>
            <a:r>
              <a:rPr lang="fr-CA" sz="800" dirty="0" smtClean="0">
                <a:latin typeface="Calibri" pitchFamily="34" charset="0"/>
              </a:rPr>
              <a:t> SRPS019A, Texas Instruments, April 2000.</a:t>
            </a:r>
            <a:endParaRPr lang="fr-CA" sz="800" dirty="0">
              <a:latin typeface="Calibri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780" y="57091"/>
            <a:ext cx="5179576" cy="675223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581" y="4079693"/>
            <a:ext cx="1827900" cy="24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Cou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1Introduction</Template>
  <TotalTime>2369</TotalTime>
  <Words>1253</Words>
  <Application>Microsoft Office PowerPoint</Application>
  <PresentationFormat>Grand écran</PresentationFormat>
  <Paragraphs>224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</vt:lpstr>
      <vt:lpstr>Times New Roman</vt:lpstr>
      <vt:lpstr>presentationCours</vt:lpstr>
      <vt:lpstr>…quation</vt:lpstr>
      <vt:lpstr>Logique programmable Réseaux et circuits PLA, PAL, GAL et CPLD</vt:lpstr>
      <vt:lpstr>Sujets de ce thème</vt:lpstr>
      <vt:lpstr>Réseaux de logiques programmable : PLA, PAL et GAL</vt:lpstr>
      <vt:lpstr>ROM vs PLA: problème d’efficacité de la ROM</vt:lpstr>
      <vt:lpstr>Réseaux de logiques programmables : PLA</vt:lpstr>
      <vt:lpstr>Réseaux de logiques programmables : PLA</vt:lpstr>
      <vt:lpstr>Retour: le problème du vote</vt:lpstr>
      <vt:lpstr>Réseau PLA: exemple – implémentation d’une fonction logique</vt:lpstr>
      <vt:lpstr>Réseaux logiques programmables : circuit PAL (Programmable Array Logic)</vt:lpstr>
      <vt:lpstr>Tampons inverseurs à la sortie</vt:lpstr>
      <vt:lpstr>Réseaux logiques programmables : circuit PAL</vt:lpstr>
      <vt:lpstr>PAL 16R8</vt:lpstr>
      <vt:lpstr>Réseaux logiques programmables : circuits GAL</vt:lpstr>
      <vt:lpstr>Circuits GAL: macro-cellule</vt:lpstr>
      <vt:lpstr>Circuits logiques programmables complexes (CPLD)</vt:lpstr>
      <vt:lpstr>Exemple : famille CPLD XC9500XL de Xilinx</vt:lpstr>
      <vt:lpstr>Vous devriez maintenant être capable de …</vt:lpstr>
    </vt:vector>
  </TitlesOfParts>
  <Company>POLYMTL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Pierre Langlois</dc:creator>
  <cp:lastModifiedBy>Pierre Langlois</cp:lastModifiedBy>
  <cp:revision>217</cp:revision>
  <dcterms:created xsi:type="dcterms:W3CDTF">2009-09-03T13:30:34Z</dcterms:created>
  <dcterms:modified xsi:type="dcterms:W3CDTF">2014-08-14T14:44:20Z</dcterms:modified>
</cp:coreProperties>
</file>