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8"/>
  </p:notesMasterIdLst>
  <p:handoutMasterIdLst>
    <p:handoutMasterId r:id="rId19"/>
  </p:handoutMasterIdLst>
  <p:sldIdLst>
    <p:sldId id="256" r:id="rId2"/>
    <p:sldId id="302" r:id="rId3"/>
    <p:sldId id="313" r:id="rId4"/>
    <p:sldId id="345" r:id="rId5"/>
    <p:sldId id="332" r:id="rId6"/>
    <p:sldId id="315" r:id="rId7"/>
    <p:sldId id="340" r:id="rId8"/>
    <p:sldId id="334" r:id="rId9"/>
    <p:sldId id="336" r:id="rId10"/>
    <p:sldId id="335" r:id="rId11"/>
    <p:sldId id="314" r:id="rId12"/>
    <p:sldId id="344" r:id="rId13"/>
    <p:sldId id="342" r:id="rId14"/>
    <p:sldId id="343" r:id="rId15"/>
    <p:sldId id="303" r:id="rId16"/>
    <p:sldId id="339" r:id="rId17"/>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4" autoAdjust="0"/>
    <p:restoredTop sz="96984" autoAdjust="0"/>
  </p:normalViewPr>
  <p:slideViewPr>
    <p:cSldViewPr>
      <p:cViewPr varScale="1">
        <p:scale>
          <a:sx n="110" d="100"/>
          <a:sy n="110" d="100"/>
        </p:scale>
        <p:origin x="138" y="708"/>
      </p:cViewPr>
      <p:guideLst>
        <p:guide orient="horz" pos="2160"/>
        <p:guide pos="3840"/>
      </p:guideLst>
    </p:cSldViewPr>
  </p:slideViewPr>
  <p:notesTextViewPr>
    <p:cViewPr>
      <p:scale>
        <a:sx n="100" d="100"/>
        <a:sy n="100" d="100"/>
      </p:scale>
      <p:origin x="0" y="0"/>
    </p:cViewPr>
  </p:notesTextViewPr>
  <p:sorterViewPr>
    <p:cViewPr>
      <p:scale>
        <a:sx n="125" d="100"/>
        <a:sy n="125" d="100"/>
      </p:scale>
      <p:origin x="0" y="0"/>
    </p:cViewPr>
  </p:sorterViewPr>
  <p:notesViewPr>
    <p:cSldViewPr showGuides="1">
      <p:cViewPr varScale="1">
        <p:scale>
          <a:sx n="102" d="100"/>
          <a:sy n="102" d="100"/>
        </p:scale>
        <p:origin x="3252" y="11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694451-A89E-4725-8413-5678DE932E3D}" type="datetimeFigureOut">
              <a:rPr lang="fr-CA" smtClean="0"/>
              <a:t>2014-08-13</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203FD-9785-47BD-80F8-5A62C494DD65}" type="slidenum">
              <a:rPr lang="fr-CA" smtClean="0"/>
              <a:t>‹N°›</a:t>
            </a:fld>
            <a:endParaRPr lang="fr-CA"/>
          </a:p>
        </p:txBody>
      </p:sp>
    </p:spTree>
    <p:extLst>
      <p:ext uri="{BB962C8B-B14F-4D97-AF65-F5344CB8AC3E}">
        <p14:creationId xmlns:p14="http://schemas.microsoft.com/office/powerpoint/2010/main" val="3062846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8C2F68-A10D-43F4-A479-56FE030F73B2}" type="datetimeFigureOut">
              <a:rPr lang="fr-FR"/>
              <a:pPr>
                <a:defRPr/>
              </a:pPr>
              <a:t>13/08/2014</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A5F2D7-1004-42BA-8530-5564CEA589E6}" type="slidenum">
              <a:rPr lang="fr-CA"/>
              <a:pPr>
                <a:defRPr/>
              </a:pPr>
              <a:t>‹N°›</a:t>
            </a:fld>
            <a:endParaRPr lang="fr-CA"/>
          </a:p>
        </p:txBody>
      </p:sp>
    </p:spTree>
    <p:extLst>
      <p:ext uri="{BB962C8B-B14F-4D97-AF65-F5344CB8AC3E}">
        <p14:creationId xmlns:p14="http://schemas.microsoft.com/office/powerpoint/2010/main" val="4077910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lgn="ctr">
              <a:defRPr/>
            </a:lvl1pPr>
          </a:lstStyle>
          <a:p>
            <a:r>
              <a:rPr lang="fr-FR" dirty="0" smtClean="0"/>
              <a:t>Cliquez pour modifier le style du titre</a:t>
            </a:r>
            <a:endParaRPr lang="fr-CA"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4CC32529-5FD2-4024-9DE7-2CCFFFC4DBA2}" type="slidenum">
              <a:rPr lang="fr-CA" smtClean="0"/>
              <a:pPr>
                <a:defRPr/>
              </a:pPr>
              <a:t>‹N°›</a:t>
            </a:fld>
            <a:endParaRPr lang="fr-CA"/>
          </a:p>
        </p:txBody>
      </p:sp>
      <p:pic>
        <p:nvPicPr>
          <p:cNvPr id="5" name="Image 4"/>
          <p:cNvPicPr>
            <a:picLocks noChangeAspect="1"/>
          </p:cNvPicPr>
          <p:nvPr userDrawn="1"/>
        </p:nvPicPr>
        <p:blipFill>
          <a:blip r:embed="rId2" cstate="print"/>
          <a:srcRect/>
          <a:stretch>
            <a:fillRect/>
          </a:stretch>
        </p:blipFill>
        <p:spPr bwMode="auto">
          <a:xfrm>
            <a:off x="4648200" y="5872163"/>
            <a:ext cx="838200" cy="295275"/>
          </a:xfrm>
          <a:prstGeom prst="rect">
            <a:avLst/>
          </a:prstGeom>
          <a:noFill/>
          <a:ln w="9525">
            <a:noFill/>
            <a:miter lim="800000"/>
            <a:headEnd/>
            <a:tailEnd/>
          </a:ln>
        </p:spPr>
      </p:pic>
      <p:sp>
        <p:nvSpPr>
          <p:cNvPr id="6" name="Rectangle 5"/>
          <p:cNvSpPr/>
          <p:nvPr userDrawn="1"/>
        </p:nvSpPr>
        <p:spPr>
          <a:xfrm>
            <a:off x="3759200" y="6172201"/>
            <a:ext cx="4673600" cy="246221"/>
          </a:xfrm>
          <a:prstGeom prst="rect">
            <a:avLst/>
          </a:prstGeom>
        </p:spPr>
        <p:txBody>
          <a:bodyPr wrap="square">
            <a:spAutoFit/>
          </a:bodyPr>
          <a:lstStyle/>
          <a:p>
            <a:pPr algn="ctr"/>
            <a:r>
              <a:rPr lang="fr-CA" sz="1000" kern="1200" dirty="0" smtClean="0">
                <a:solidFill>
                  <a:schemeClr val="tx1"/>
                </a:solidFill>
                <a:latin typeface="Arial" charset="0"/>
                <a:ea typeface="+mn-ea"/>
                <a:cs typeface="Arial" charset="0"/>
              </a:rPr>
              <a:t>http://creativecommons.org/licenses/by-nc-sa/2.5/ca/</a:t>
            </a:r>
            <a:endParaRPr lang="fr-CA" sz="1000" dirty="0"/>
          </a:p>
        </p:txBody>
      </p:sp>
      <p:sp>
        <p:nvSpPr>
          <p:cNvPr id="7" name="Rectangle 6"/>
          <p:cNvSpPr/>
          <p:nvPr userDrawn="1"/>
        </p:nvSpPr>
        <p:spPr>
          <a:xfrm>
            <a:off x="5562600" y="5896690"/>
            <a:ext cx="2743200" cy="246221"/>
          </a:xfrm>
          <a:prstGeom prst="rect">
            <a:avLst/>
          </a:prstGeom>
        </p:spPr>
        <p:txBody>
          <a:bodyPr wrap="square">
            <a:spAutoFit/>
          </a:bodyPr>
          <a:lstStyle/>
          <a:p>
            <a:pPr algn="l"/>
            <a:r>
              <a:rPr lang="fr-CA" sz="1000" kern="1200" dirty="0" smtClean="0">
                <a:solidFill>
                  <a:schemeClr val="tx1"/>
                </a:solidFill>
                <a:latin typeface="Arial" charset="0"/>
                <a:ea typeface="+mn-ea"/>
                <a:cs typeface="Arial" charset="0"/>
              </a:rPr>
              <a:t>Pierre Langlois</a:t>
            </a:r>
            <a:endParaRPr lang="fr-CA"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dirty="0"/>
          </a:p>
        </p:txBody>
      </p:sp>
      <p:sp>
        <p:nvSpPr>
          <p:cNvPr id="3" name="Espace réservé du contenu 2"/>
          <p:cNvSpPr>
            <a:spLocks noGrp="1"/>
          </p:cNvSpPr>
          <p:nvPr>
            <p:ph idx="1"/>
          </p:nvPr>
        </p:nvSpPr>
        <p:spPr>
          <a:xfrm>
            <a:off x="203200" y="1600200"/>
            <a:ext cx="11785600" cy="48006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A4D6AE17-047E-41BA-B5C0-1A5C3085BF8A}"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61976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‹N°›</a:t>
            </a:fld>
            <a:endParaRPr lang="fr-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numéro de diapositive 5"/>
          <p:cNvSpPr>
            <a:spLocks noGrp="1"/>
          </p:cNvSpPr>
          <p:nvPr>
            <p:ph type="sldNum" sz="quarter" idx="10"/>
          </p:nvPr>
        </p:nvSpPr>
        <p:spPr/>
        <p:txBody>
          <a:bodyPr/>
          <a:lstStyle>
            <a:lvl1pPr>
              <a:defRPr/>
            </a:lvl1pPr>
          </a:lstStyle>
          <a:p>
            <a:pPr>
              <a:defRPr/>
            </a:pPr>
            <a:fld id="{D28BE8E4-6591-45C6-A272-62105CCA8EB3}"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03200" y="152400"/>
            <a:ext cx="1178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fr-CA" dirty="0" smtClean="0"/>
          </a:p>
        </p:txBody>
      </p:sp>
      <p:sp>
        <p:nvSpPr>
          <p:cNvPr id="1027" name="Espace réservé du texte 2"/>
          <p:cNvSpPr>
            <a:spLocks noGrp="1"/>
          </p:cNvSpPr>
          <p:nvPr>
            <p:ph type="body" idx="1"/>
          </p:nvPr>
        </p:nvSpPr>
        <p:spPr bwMode="auto">
          <a:xfrm>
            <a:off x="203200" y="1143000"/>
            <a:ext cx="11785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smtClean="0"/>
          </a:p>
        </p:txBody>
      </p:sp>
      <p:sp>
        <p:nvSpPr>
          <p:cNvPr id="6" name="Espace réservé du numéro de diapositive 5"/>
          <p:cNvSpPr>
            <a:spLocks noGrp="1"/>
          </p:cNvSpPr>
          <p:nvPr>
            <p:ph type="sldNum" sz="quarter" idx="4"/>
          </p:nvPr>
        </p:nvSpPr>
        <p:spPr>
          <a:xfrm>
            <a:off x="11480800" y="6416676"/>
            <a:ext cx="609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9366B14-A7FF-4E2A-AE43-545D1BA4EA4B}" type="slidenum">
              <a:rPr lang="fr-CA" smtClean="0"/>
              <a:pPr>
                <a:defRPr/>
              </a:pPr>
              <a:t>‹N°›</a:t>
            </a:fld>
            <a:endParaRPr lang="fr-CA"/>
          </a:p>
        </p:txBody>
      </p:sp>
      <p:sp>
        <p:nvSpPr>
          <p:cNvPr id="8" name="ZoneTexte 7"/>
          <p:cNvSpPr txBox="1"/>
          <p:nvPr/>
        </p:nvSpPr>
        <p:spPr>
          <a:xfrm>
            <a:off x="965200" y="6553200"/>
            <a:ext cx="4673600" cy="153988"/>
          </a:xfrm>
          <a:prstGeom prst="rect">
            <a:avLst/>
          </a:prstGeom>
          <a:noFill/>
        </p:spPr>
        <p:txBody>
          <a:bodyPr lIns="0" tIns="0" rIns="0" bIns="0" anchor="ctr">
            <a:spAutoFit/>
          </a:bodyPr>
          <a:lstStyle/>
          <a:p>
            <a:pPr fontAlgn="auto">
              <a:spcBef>
                <a:spcPts val="0"/>
              </a:spcBef>
              <a:spcAft>
                <a:spcPts val="0"/>
              </a:spcAft>
              <a:defRPr/>
            </a:pPr>
            <a:r>
              <a:rPr lang="fr-CA" sz="1000" dirty="0">
                <a:latin typeface="+mn-lt"/>
                <a:cs typeface="+mn-cs"/>
              </a:rPr>
              <a:t>INF3500 : </a:t>
            </a:r>
            <a:r>
              <a:rPr lang="fr-CA" sz="1000" dirty="0" smtClean="0">
                <a:latin typeface="+mn-lt"/>
                <a:cs typeface="+mn-cs"/>
              </a:rPr>
              <a:t>Conception </a:t>
            </a:r>
            <a:r>
              <a:rPr lang="fr-CA" sz="1000" dirty="0">
                <a:latin typeface="+mn-lt"/>
                <a:cs typeface="+mn-cs"/>
              </a:rPr>
              <a:t>et implémentation de systèmes numériques</a:t>
            </a:r>
          </a:p>
        </p:txBody>
      </p:sp>
      <p:cxnSp>
        <p:nvCxnSpPr>
          <p:cNvPr id="9" name="Connecteur droit 6"/>
          <p:cNvCxnSpPr>
            <a:cxnSpLocks noChangeShapeType="1"/>
          </p:cNvCxnSpPr>
          <p:nvPr/>
        </p:nvCxnSpPr>
        <p:spPr bwMode="auto">
          <a:xfrm>
            <a:off x="203200" y="1141412"/>
            <a:ext cx="11785600" cy="1588"/>
          </a:xfrm>
          <a:prstGeom prst="line">
            <a:avLst/>
          </a:prstGeom>
          <a:noFill/>
          <a:ln w="38100" algn="ctr">
            <a:solidFill>
              <a:schemeClr val="tx1"/>
            </a:solidFill>
            <a:round/>
            <a:headEnd/>
            <a:tailEnd/>
          </a:ln>
        </p:spPr>
      </p:cxnSp>
      <p:cxnSp>
        <p:nvCxnSpPr>
          <p:cNvPr id="10" name="Connecteur droit 6"/>
          <p:cNvCxnSpPr>
            <a:cxnSpLocks noChangeShapeType="1"/>
          </p:cNvCxnSpPr>
          <p:nvPr userDrawn="1"/>
        </p:nvCxnSpPr>
        <p:spPr bwMode="auto">
          <a:xfrm>
            <a:off x="203200" y="1141412"/>
            <a:ext cx="11785600" cy="1588"/>
          </a:xfrm>
          <a:prstGeom prst="line">
            <a:avLst/>
          </a:prstGeom>
          <a:noFill/>
          <a:ln w="38100" algn="ctr">
            <a:solidFill>
              <a:schemeClr val="tx1"/>
            </a:solidFill>
            <a:round/>
            <a:headEnd/>
            <a:tailEnd/>
          </a:ln>
        </p:spPr>
      </p:cxnSp>
      <p:pic>
        <p:nvPicPr>
          <p:cNvPr id="11" name="Picture 2" descr="C:\Users\pierre\Desktop\polytechnique_genie_gauche_fr_cmyk.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7331" y="6417332"/>
            <a:ext cx="859170" cy="4081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dt="0"/>
  <p:txStyles>
    <p:titleStyle>
      <a:lvl1pPr algn="l" rtl="0" eaLnBrk="1" fontAlgn="base" hangingPunct="1">
        <a:spcBef>
          <a:spcPct val="0"/>
        </a:spcBef>
        <a:spcAft>
          <a:spcPct val="0"/>
        </a:spcAft>
        <a:defRPr sz="2800" kern="1200" baseline="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Calibri" pitchFamily="34" charset="0"/>
        </a:defRPr>
      </a:lvl2pPr>
      <a:lvl3pPr algn="ctr" rtl="0" eaLnBrk="1" fontAlgn="base" hangingPunct="1">
        <a:spcBef>
          <a:spcPct val="0"/>
        </a:spcBef>
        <a:spcAft>
          <a:spcPct val="0"/>
        </a:spcAft>
        <a:defRPr sz="3600">
          <a:solidFill>
            <a:schemeClr val="tx1"/>
          </a:solidFill>
          <a:latin typeface="Calibri" pitchFamily="34" charset="0"/>
        </a:defRPr>
      </a:lvl3pPr>
      <a:lvl4pPr algn="ctr" rtl="0" eaLnBrk="1" fontAlgn="base" hangingPunct="1">
        <a:spcBef>
          <a:spcPct val="0"/>
        </a:spcBef>
        <a:spcAft>
          <a:spcPct val="0"/>
        </a:spcAft>
        <a:defRPr sz="3600">
          <a:solidFill>
            <a:schemeClr val="tx1"/>
          </a:solidFill>
          <a:latin typeface="Calibri" pitchFamily="34" charset="0"/>
        </a:defRPr>
      </a:lvl4pPr>
      <a:lvl5pPr algn="ctr" rtl="0" eaLnBrk="1" fontAlgn="base" hangingPunct="1">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ca.org/blog/20120222-Diode-Matrix.shtml"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r>
              <a:rPr lang="fr-CA" dirty="0" smtClean="0"/>
              <a:t>Logique programmable</a:t>
            </a:r>
            <a:br>
              <a:rPr lang="fr-CA" dirty="0" smtClean="0"/>
            </a:br>
            <a:r>
              <a:rPr lang="fr-CA" dirty="0" smtClean="0"/>
              <a:t>Mémoires mortes: PROM, EPROM, EEPROM</a:t>
            </a:r>
            <a:endParaRPr lang="fr-CA" dirty="0"/>
          </a:p>
        </p:txBody>
      </p:sp>
      <p:sp>
        <p:nvSpPr>
          <p:cNvPr id="3" name="Sous-titre 2"/>
          <p:cNvSpPr>
            <a:spLocks noGrp="1"/>
          </p:cNvSpPr>
          <p:nvPr>
            <p:ph type="subTitle" idx="1"/>
          </p:nvPr>
        </p:nvSpPr>
        <p:spPr/>
        <p:txBody>
          <a:bodyPr rtlCol="0">
            <a:normAutofit/>
          </a:bodyPr>
          <a:lstStyle/>
          <a:p>
            <a:pPr fontAlgn="auto">
              <a:spcAft>
                <a:spcPts val="0"/>
              </a:spcAft>
              <a:defRPr/>
            </a:pPr>
            <a:endParaRPr lang="fr-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PROM : exemple 2 – implémentation d’une fonction logique</a:t>
            </a:r>
          </a:p>
        </p:txBody>
      </p:sp>
      <p:sp>
        <p:nvSpPr>
          <p:cNvPr id="6" name="Espace réservé du contenu 5"/>
          <p:cNvSpPr>
            <a:spLocks noGrp="1"/>
          </p:cNvSpPr>
          <p:nvPr>
            <p:ph sz="half" idx="1"/>
          </p:nvPr>
        </p:nvSpPr>
        <p:spPr/>
        <p:txBody>
          <a:bodyPr/>
          <a:lstStyle/>
          <a:p>
            <a:pPr marL="0" indent="0">
              <a:buNone/>
            </a:pPr>
            <a:r>
              <a:rPr lang="fr-CA" dirty="0" smtClean="0"/>
              <a:t>Programmer la PROM 16 × 8 pour implémenter le circuit du problème du vote.</a:t>
            </a:r>
          </a:p>
          <a:p>
            <a:pPr marL="0" indent="0">
              <a:buNone/>
            </a:pPr>
            <a:r>
              <a:rPr lang="fr-CA" dirty="0" smtClean="0"/>
              <a:t>Étapes:</a:t>
            </a:r>
          </a:p>
          <a:p>
            <a:pPr marL="457200" indent="-457200">
              <a:buFont typeface="+mj-lt"/>
              <a:buAutoNum type="arabicPeriod"/>
            </a:pPr>
            <a:r>
              <a:rPr lang="fr-CA" dirty="0" smtClean="0"/>
              <a:t>Choisir les ports d’entrée et de sortie.</a:t>
            </a:r>
          </a:p>
          <a:p>
            <a:pPr marL="457200" indent="-457200">
              <a:buFont typeface="+mj-lt"/>
              <a:buAutoNum type="arabicPeriod"/>
            </a:pPr>
            <a:r>
              <a:rPr lang="fr-CA" dirty="0" smtClean="0"/>
              <a:t>Écrire les équations de sortie en somme de produits</a:t>
            </a:r>
          </a:p>
          <a:p>
            <a:pPr marL="457200" indent="-457200">
              <a:buFont typeface="+mj-lt"/>
              <a:buAutoNum type="arabicPeriod"/>
            </a:pPr>
            <a:r>
              <a:rPr lang="fr-CA" dirty="0" smtClean="0"/>
              <a:t>Indiquer quelles connexions établir. </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10</a:t>
            </a:fld>
            <a:endParaRPr lang="fr-CA"/>
          </a:p>
        </p:txBody>
      </p:sp>
      <p:pic>
        <p:nvPicPr>
          <p:cNvPr id="7" name="Image 6" descr="rom16_8.wmf"/>
          <p:cNvPicPr>
            <a:picLocks noChangeAspect="1"/>
          </p:cNvPicPr>
          <p:nvPr/>
        </p:nvPicPr>
        <p:blipFill>
          <a:blip r:embed="rId3" cstate="print"/>
          <a:stretch>
            <a:fillRect/>
          </a:stretch>
        </p:blipFill>
        <p:spPr>
          <a:xfrm>
            <a:off x="6172200" y="2205335"/>
            <a:ext cx="5842079" cy="4261104"/>
          </a:xfrm>
          <a:prstGeom prst="rect">
            <a:avLst/>
          </a:prstGeom>
        </p:spPr>
      </p:pic>
      <p:sp>
        <p:nvSpPr>
          <p:cNvPr id="3" name="ZoneTexte 2"/>
          <p:cNvSpPr txBox="1"/>
          <p:nvPr/>
        </p:nvSpPr>
        <p:spPr>
          <a:xfrm>
            <a:off x="5778826" y="2997875"/>
            <a:ext cx="698174" cy="1569660"/>
          </a:xfrm>
          <a:prstGeom prst="rect">
            <a:avLst/>
          </a:prstGeom>
          <a:noFill/>
        </p:spPr>
        <p:txBody>
          <a:bodyPr wrap="square" rtlCol="0">
            <a:spAutoFit/>
          </a:bodyPr>
          <a:lstStyle/>
          <a:p>
            <a:pPr algn="ctr"/>
            <a:r>
              <a:rPr lang="fr-CA" sz="2400" dirty="0" smtClean="0"/>
              <a:t>A</a:t>
            </a:r>
          </a:p>
          <a:p>
            <a:pPr algn="ctr"/>
            <a:r>
              <a:rPr lang="fr-CA" sz="2400" dirty="0" smtClean="0"/>
              <a:t>B</a:t>
            </a:r>
            <a:endParaRPr lang="fr-CA" sz="2400" baseline="-25000" dirty="0" smtClean="0"/>
          </a:p>
          <a:p>
            <a:pPr algn="ctr"/>
            <a:r>
              <a:rPr lang="fr-CA" sz="2400" dirty="0" smtClean="0"/>
              <a:t>C</a:t>
            </a:r>
          </a:p>
          <a:p>
            <a:pPr algn="ctr"/>
            <a:r>
              <a:rPr lang="fr-CA" sz="2400" dirty="0" smtClean="0"/>
              <a:t>D</a:t>
            </a:r>
          </a:p>
        </p:txBody>
      </p:sp>
      <p:sp>
        <p:nvSpPr>
          <p:cNvPr id="8" name="ZoneTexte 7"/>
          <p:cNvSpPr txBox="1"/>
          <p:nvPr/>
        </p:nvSpPr>
        <p:spPr>
          <a:xfrm>
            <a:off x="8229600" y="6320135"/>
            <a:ext cx="1447800" cy="461665"/>
          </a:xfrm>
          <a:prstGeom prst="rect">
            <a:avLst/>
          </a:prstGeom>
          <a:noFill/>
        </p:spPr>
        <p:txBody>
          <a:bodyPr wrap="square" rtlCol="0">
            <a:spAutoFit/>
          </a:bodyPr>
          <a:lstStyle/>
          <a:p>
            <a:r>
              <a:rPr lang="fr-CA" sz="2400" dirty="0" smtClean="0"/>
              <a:t>F</a:t>
            </a:r>
            <a:endParaRPr lang="fr-CA" sz="2400" baseline="-25000" dirty="0" smtClean="0"/>
          </a:p>
        </p:txBody>
      </p:sp>
      <p:graphicFrame>
        <p:nvGraphicFramePr>
          <p:cNvPr id="10" name="Objet 9"/>
          <p:cNvGraphicFramePr>
            <a:graphicFrameLocks noChangeAspect="1"/>
          </p:cNvGraphicFramePr>
          <p:nvPr>
            <p:extLst>
              <p:ext uri="{D42A27DB-BD31-4B8C-83A1-F6EECF244321}">
                <p14:modId xmlns:p14="http://schemas.microsoft.com/office/powerpoint/2010/main" val="2974907502"/>
              </p:ext>
            </p:extLst>
          </p:nvPr>
        </p:nvGraphicFramePr>
        <p:xfrm>
          <a:off x="6400800" y="1371600"/>
          <a:ext cx="5518899" cy="788987"/>
        </p:xfrm>
        <a:graphic>
          <a:graphicData uri="http://schemas.openxmlformats.org/presentationml/2006/ole">
            <mc:AlternateContent xmlns:mc="http://schemas.openxmlformats.org/markup-compatibility/2006">
              <mc:Choice xmlns:v="urn:schemas-microsoft-com:vml" Requires="v">
                <p:oleObj spid="_x0000_s72768" name="…quation" r:id="rId4" imgW="3022600" imgH="431800" progId="Equation.3">
                  <p:embed/>
                </p:oleObj>
              </mc:Choice>
              <mc:Fallback>
                <p:oleObj name="…quation" r:id="rId4" imgW="3022600" imgH="431800" progId="Equation.3">
                  <p:embed/>
                  <p:pic>
                    <p:nvPicPr>
                      <p:cNvPr id="0" name=""/>
                      <p:cNvPicPr>
                        <a:picLocks noChangeAspect="1" noChangeArrowheads="1"/>
                      </p:cNvPicPr>
                      <p:nvPr/>
                    </p:nvPicPr>
                    <p:blipFill>
                      <a:blip r:embed="rId5"/>
                      <a:srcRect/>
                      <a:stretch>
                        <a:fillRect/>
                      </a:stretch>
                    </p:blipFill>
                    <p:spPr bwMode="auto">
                      <a:xfrm>
                        <a:off x="6400800" y="1371600"/>
                        <a:ext cx="5518899" cy="788987"/>
                      </a:xfrm>
                      <a:prstGeom prst="rect">
                        <a:avLst/>
                      </a:prstGeom>
                      <a:noFill/>
                      <a:extLst/>
                    </p:spPr>
                  </p:pic>
                </p:oleObj>
              </mc:Fallback>
            </mc:AlternateContent>
          </a:graphicData>
        </a:graphic>
      </p:graphicFrame>
      <p:sp>
        <p:nvSpPr>
          <p:cNvPr id="11" name="ZoneTexte 10"/>
          <p:cNvSpPr txBox="1"/>
          <p:nvPr/>
        </p:nvSpPr>
        <p:spPr>
          <a:xfrm>
            <a:off x="228600" y="4648200"/>
            <a:ext cx="5715000" cy="1477328"/>
          </a:xfrm>
          <a:prstGeom prst="rect">
            <a:avLst/>
          </a:prstGeom>
          <a:noFill/>
        </p:spPr>
        <p:txBody>
          <a:bodyPr wrap="square" rtlCol="0">
            <a:spAutoFit/>
          </a:bodyPr>
          <a:lstStyle/>
          <a:p>
            <a:r>
              <a:rPr lang="fr-CA" dirty="0" smtClean="0">
                <a:solidFill>
                  <a:srgbClr val="0000FF"/>
                </a:solidFill>
                <a:latin typeface="+mn-lt"/>
              </a:rPr>
              <a:t>Observations:</a:t>
            </a:r>
          </a:p>
          <a:p>
            <a:pPr marL="285750" indent="-285750">
              <a:buFont typeface="Arial"/>
              <a:buChar char="•"/>
            </a:pPr>
            <a:r>
              <a:rPr lang="fr-CA" dirty="0" smtClean="0">
                <a:solidFill>
                  <a:srgbClr val="0000FF"/>
                </a:solidFill>
                <a:latin typeface="+mn-lt"/>
              </a:rPr>
              <a:t>La minimisation des équations n’est pas toujours utile.</a:t>
            </a:r>
          </a:p>
          <a:p>
            <a:pPr marL="285750" indent="-285750">
              <a:buFont typeface="Arial"/>
              <a:buChar char="•"/>
            </a:pPr>
            <a:r>
              <a:rPr lang="fr-CA" dirty="0" smtClean="0">
                <a:solidFill>
                  <a:srgbClr val="0000FF"/>
                </a:solidFill>
                <a:latin typeface="+mn-lt"/>
              </a:rPr>
              <a:t>L’ordre dans lequel on place les entrées est crucial.</a:t>
            </a:r>
          </a:p>
          <a:p>
            <a:pPr marL="285750" indent="-285750">
              <a:buFont typeface="Arial"/>
              <a:buChar char="•"/>
            </a:pPr>
            <a:r>
              <a:rPr lang="fr-CA" dirty="0" smtClean="0">
                <a:solidFill>
                  <a:srgbClr val="0000FF"/>
                </a:solidFill>
                <a:latin typeface="+mn-lt"/>
              </a:rPr>
              <a:t>L’utilisation d’une ROM 16 </a:t>
            </a:r>
            <a:r>
              <a:rPr lang="fr-CA" dirty="0">
                <a:solidFill>
                  <a:srgbClr val="0000FF"/>
                </a:solidFill>
                <a:latin typeface="+mn-lt"/>
              </a:rPr>
              <a:t>× </a:t>
            </a:r>
            <a:r>
              <a:rPr lang="fr-CA" dirty="0" smtClean="0">
                <a:solidFill>
                  <a:srgbClr val="0000FF"/>
                </a:solidFill>
                <a:latin typeface="+mn-lt"/>
              </a:rPr>
              <a:t>8 n’est pas efficace pour ce circuit.</a:t>
            </a:r>
          </a:p>
        </p:txBody>
      </p:sp>
    </p:spTree>
    <p:extLst>
      <p:ext uri="{BB962C8B-B14F-4D97-AF65-F5344CB8AC3E}">
        <p14:creationId xmlns:p14="http://schemas.microsoft.com/office/powerpoint/2010/main" val="2250890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EPROM: </a:t>
            </a:r>
            <a:r>
              <a:rPr lang="fr-CA" i="1" dirty="0" err="1" smtClean="0"/>
              <a:t>Erasable</a:t>
            </a:r>
            <a:r>
              <a:rPr lang="fr-CA" i="1" dirty="0" smtClean="0"/>
              <a:t> Programmable Read </a:t>
            </a:r>
            <a:r>
              <a:rPr lang="fr-CA" i="1" dirty="0" err="1" smtClean="0"/>
              <a:t>Only</a:t>
            </a:r>
            <a:r>
              <a:rPr lang="fr-CA" i="1" dirty="0" smtClean="0"/>
              <a:t> Memory</a:t>
            </a:r>
            <a:endParaRPr lang="fr-CA" i="1" dirty="0"/>
          </a:p>
        </p:txBody>
      </p:sp>
      <p:sp>
        <p:nvSpPr>
          <p:cNvPr id="3" name="Espace réservé du contenu 2"/>
          <p:cNvSpPr>
            <a:spLocks noGrp="1"/>
          </p:cNvSpPr>
          <p:nvPr>
            <p:ph sz="half" idx="1"/>
          </p:nvPr>
        </p:nvSpPr>
        <p:spPr/>
        <p:txBody>
          <a:bodyPr/>
          <a:lstStyle/>
          <a:p>
            <a:r>
              <a:rPr lang="fr-CA" dirty="0" smtClean="0"/>
              <a:t>Une mémoire EPROM est programmable à plusieurs reprises, et effaçable en exposant son réseau de connexions à des rayons ultraviolets</a:t>
            </a:r>
          </a:p>
          <a:p>
            <a:r>
              <a:rPr lang="fr-CA" dirty="0" smtClean="0"/>
              <a:t>Elle est facile à reconnaître à sa petite fenêtre</a:t>
            </a:r>
            <a:r>
              <a:rPr lang="fr-CA" dirty="0"/>
              <a:t>.</a:t>
            </a:r>
            <a:endParaRPr lang="fr-CA" dirty="0" smtClean="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11</a:t>
            </a:fld>
            <a:endParaRPr lang="fr-CA"/>
          </a:p>
        </p:txBody>
      </p:sp>
      <p:sp>
        <p:nvSpPr>
          <p:cNvPr id="7" name="ZoneTexte 6"/>
          <p:cNvSpPr txBox="1"/>
          <p:nvPr/>
        </p:nvSpPr>
        <p:spPr>
          <a:xfrm>
            <a:off x="7239000" y="1143000"/>
            <a:ext cx="4038600" cy="307777"/>
          </a:xfrm>
          <a:prstGeom prst="rect">
            <a:avLst/>
          </a:prstGeom>
          <a:noFill/>
        </p:spPr>
        <p:txBody>
          <a:bodyPr wrap="square" rtlCol="0">
            <a:spAutoFit/>
          </a:bodyPr>
          <a:lstStyle/>
          <a:p>
            <a:pPr algn="ctr"/>
            <a:r>
              <a:rPr lang="fr-CA" sz="1400" dirty="0" smtClean="0">
                <a:latin typeface="+mn-lt"/>
              </a:rPr>
              <a:t>EPROM 32 KB,  STMicroelectronics </a:t>
            </a:r>
            <a:r>
              <a:rPr lang="fr-CA" sz="1400" dirty="0">
                <a:latin typeface="+mn-lt"/>
              </a:rPr>
              <a:t>M27C256B</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6706" y="1600200"/>
            <a:ext cx="3813021" cy="5257799"/>
          </a:xfrm>
          <a:prstGeom prst="rect">
            <a:avLst/>
          </a:prstGeom>
        </p:spPr>
      </p:pic>
      <p:sp>
        <p:nvSpPr>
          <p:cNvPr id="10" name="ZoneTexte 5"/>
          <p:cNvSpPr txBox="1">
            <a:spLocks noChangeArrowheads="1"/>
          </p:cNvSpPr>
          <p:nvPr/>
        </p:nvSpPr>
        <p:spPr bwMode="auto">
          <a:xfrm>
            <a:off x="9067800" y="6642556"/>
            <a:ext cx="2514600" cy="215444"/>
          </a:xfrm>
          <a:prstGeom prst="rect">
            <a:avLst/>
          </a:prstGeom>
          <a:noFill/>
          <a:ln w="9525">
            <a:noFill/>
            <a:miter lim="800000"/>
            <a:headEnd/>
            <a:tailEnd/>
          </a:ln>
        </p:spPr>
        <p:txBody>
          <a:bodyPr wrap="square">
            <a:spAutoFit/>
          </a:bodyPr>
          <a:lstStyle/>
          <a:p>
            <a:pPr algn="r"/>
            <a:r>
              <a:rPr lang="fr-CA" sz="800" dirty="0" smtClean="0"/>
              <a:t> </a:t>
            </a:r>
            <a:r>
              <a:rPr lang="fr-CA" sz="800" b="1" dirty="0" smtClean="0"/>
              <a:t>CC-BY-SA-2.5, </a:t>
            </a:r>
            <a:r>
              <a:rPr lang="fr-CA" sz="800" dirty="0" smtClean="0"/>
              <a:t>Bill Bertram</a:t>
            </a:r>
            <a:r>
              <a:rPr lang="fr-CA" sz="700" dirty="0" smtClean="0"/>
              <a:t>, W</a:t>
            </a:r>
            <a:r>
              <a:rPr lang="fr-CA" sz="800" dirty="0" smtClean="0"/>
              <a:t>ikipédia.</a:t>
            </a:r>
            <a:endParaRPr lang="fr-CA" sz="700" dirty="0"/>
          </a:p>
        </p:txBody>
      </p:sp>
    </p:spTree>
    <p:extLst>
      <p:ext uri="{BB962C8B-B14F-4D97-AF65-F5344CB8AC3E}">
        <p14:creationId xmlns:p14="http://schemas.microsoft.com/office/powerpoint/2010/main" val="371976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Connexions programmables pour mémoires EPROM (et EEPROM)</a:t>
            </a:r>
            <a:endParaRPr lang="fr-CA" dirty="0"/>
          </a:p>
        </p:txBody>
      </p:sp>
      <p:sp>
        <p:nvSpPr>
          <p:cNvPr id="3" name="Espace réservé du contenu 2"/>
          <p:cNvSpPr>
            <a:spLocks noGrp="1"/>
          </p:cNvSpPr>
          <p:nvPr>
            <p:ph sz="half" idx="1"/>
          </p:nvPr>
        </p:nvSpPr>
        <p:spPr>
          <a:xfrm>
            <a:off x="203200" y="1295400"/>
            <a:ext cx="5791200" cy="4648199"/>
          </a:xfrm>
        </p:spPr>
        <p:txBody>
          <a:bodyPr/>
          <a:lstStyle/>
          <a:p>
            <a:r>
              <a:rPr lang="fr-CA" dirty="0" smtClean="0"/>
              <a:t>Les connexions programmables des mémoires EPROM et EEPROM utilisent des transistors au lieu de diodes et de fusibles.</a:t>
            </a:r>
          </a:p>
          <a:p>
            <a:r>
              <a:rPr lang="fr-CA" dirty="0" smtClean="0"/>
              <a:t>Les lignes verticales sont reliées à l’alimentation par une résistance de rappel vers le niveau haut.</a:t>
            </a:r>
          </a:p>
          <a:p>
            <a:r>
              <a:rPr lang="fr-CA" dirty="0" smtClean="0"/>
              <a:t>Les transistors de connexion permettent d’amener la ligne verticale à zéro si la ligne horizontale correspondante est à 1.</a:t>
            </a:r>
          </a:p>
          <a:p>
            <a:r>
              <a:rPr lang="fr-CA" dirty="0" smtClean="0"/>
              <a:t>Les transistors peuvent être désactivés en les programmant.</a:t>
            </a:r>
          </a:p>
          <a:p>
            <a:r>
              <a:rPr lang="fr-CA" dirty="0"/>
              <a:t>Quatre cas à considérer:</a:t>
            </a:r>
          </a:p>
          <a:p>
            <a:pPr lvl="1"/>
            <a:r>
              <a:rPr lang="fr-CA" dirty="0"/>
              <a:t>Cas 0: F</a:t>
            </a:r>
            <a:r>
              <a:rPr lang="fr-CA" baseline="-25000" dirty="0"/>
              <a:t>1</a:t>
            </a:r>
            <a:r>
              <a:rPr lang="fr-CA" dirty="0"/>
              <a:t> = 0, F</a:t>
            </a:r>
            <a:r>
              <a:rPr lang="fr-CA" baseline="-25000" dirty="0"/>
              <a:t>0</a:t>
            </a:r>
            <a:r>
              <a:rPr lang="fr-CA" dirty="0"/>
              <a:t> = 0</a:t>
            </a:r>
          </a:p>
          <a:p>
            <a:pPr lvl="1"/>
            <a:r>
              <a:rPr lang="fr-CA" dirty="0"/>
              <a:t>Cas 1: F</a:t>
            </a:r>
            <a:r>
              <a:rPr lang="fr-CA" baseline="-25000" dirty="0"/>
              <a:t>1</a:t>
            </a:r>
            <a:r>
              <a:rPr lang="fr-CA" dirty="0"/>
              <a:t> = 0, F</a:t>
            </a:r>
            <a:r>
              <a:rPr lang="fr-CA" baseline="-25000" dirty="0"/>
              <a:t>0</a:t>
            </a:r>
            <a:r>
              <a:rPr lang="fr-CA" dirty="0"/>
              <a:t> = 1</a:t>
            </a:r>
          </a:p>
          <a:p>
            <a:pPr lvl="1"/>
            <a:r>
              <a:rPr lang="fr-CA" dirty="0"/>
              <a:t>Cas 2: F</a:t>
            </a:r>
            <a:r>
              <a:rPr lang="fr-CA" baseline="-25000" dirty="0"/>
              <a:t>1</a:t>
            </a:r>
            <a:r>
              <a:rPr lang="fr-CA" dirty="0"/>
              <a:t> = 1, F</a:t>
            </a:r>
            <a:r>
              <a:rPr lang="fr-CA" baseline="-25000" dirty="0"/>
              <a:t>0</a:t>
            </a:r>
            <a:r>
              <a:rPr lang="fr-CA" dirty="0"/>
              <a:t> = 0</a:t>
            </a:r>
          </a:p>
          <a:p>
            <a:pPr lvl="1"/>
            <a:r>
              <a:rPr lang="fr-CA" dirty="0"/>
              <a:t>Cas 3: F</a:t>
            </a:r>
            <a:r>
              <a:rPr lang="fr-CA" baseline="-25000" dirty="0"/>
              <a:t>1</a:t>
            </a:r>
            <a:r>
              <a:rPr lang="fr-CA" dirty="0"/>
              <a:t> = 1, F</a:t>
            </a:r>
            <a:r>
              <a:rPr lang="fr-CA" baseline="-25000" dirty="0"/>
              <a:t>0</a:t>
            </a:r>
            <a:r>
              <a:rPr lang="fr-CA" dirty="0"/>
              <a:t> = 1</a:t>
            </a:r>
          </a:p>
          <a:p>
            <a:endParaRPr lang="fr-CA" dirty="0" smtClean="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12</a:t>
            </a:fld>
            <a:endParaRPr lang="fr-CA"/>
          </a:p>
        </p:txBody>
      </p:sp>
      <p:pic>
        <p:nvPicPr>
          <p:cNvPr id="8" name="Image 7"/>
          <p:cNvPicPr>
            <a:picLocks noChangeAspect="1"/>
          </p:cNvPicPr>
          <p:nvPr/>
        </p:nvPicPr>
        <p:blipFill>
          <a:blip r:embed="rId2"/>
          <a:stretch>
            <a:fillRect/>
          </a:stretch>
        </p:blipFill>
        <p:spPr>
          <a:xfrm>
            <a:off x="6705601" y="1230091"/>
            <a:ext cx="4876800" cy="5551709"/>
          </a:xfrm>
          <a:prstGeom prst="rect">
            <a:avLst/>
          </a:prstGeom>
        </p:spPr>
      </p:pic>
    </p:spTree>
    <p:extLst>
      <p:ext uri="{BB962C8B-B14F-4D97-AF65-F5344CB8AC3E}">
        <p14:creationId xmlns:p14="http://schemas.microsoft.com/office/powerpoint/2010/main" val="3438855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EPROM et grilles flottantes</a:t>
            </a:r>
            <a:endParaRPr lang="fr-CA" dirty="0"/>
          </a:p>
        </p:txBody>
      </p:sp>
      <p:sp>
        <p:nvSpPr>
          <p:cNvPr id="3" name="Espace réservé du contenu 2"/>
          <p:cNvSpPr>
            <a:spLocks noGrp="1"/>
          </p:cNvSpPr>
          <p:nvPr>
            <p:ph sz="half" idx="1"/>
          </p:nvPr>
        </p:nvSpPr>
        <p:spPr/>
        <p:txBody>
          <a:bodyPr/>
          <a:lstStyle/>
          <a:p>
            <a:r>
              <a:rPr lang="fr-CA" dirty="0" smtClean="0"/>
              <a:t>Dans un transistor MOS, la tension appliquée à la grille détermine si un canal est formé entre la source et le drain.</a:t>
            </a:r>
          </a:p>
          <a:p>
            <a:r>
              <a:rPr lang="fr-CA" dirty="0" smtClean="0"/>
              <a:t>Un transistor MOS d’une mémoire EPROM inclut une grille flottante</a:t>
            </a:r>
            <a:r>
              <a:rPr lang="fr-CA" dirty="0"/>
              <a:t> </a:t>
            </a:r>
            <a:r>
              <a:rPr lang="fr-CA" dirty="0" smtClean="0"/>
              <a:t>supplémentaire.</a:t>
            </a:r>
          </a:p>
          <a:p>
            <a:r>
              <a:rPr lang="fr-CA" dirty="0" smtClean="0"/>
              <a:t>On désactive le transistor à grille flottante en plaçant une tension élevée entre sa grille et l’un de ses terminaux. Cette tension induit un courant qui attire des charges sur la grille flottante. Une fois celle-ci chargée, il n’est plus possible de créer un canal sous la grille et les deux terminaux sont effectivement isolés électriquement.</a:t>
            </a:r>
          </a:p>
        </p:txBody>
      </p:sp>
      <p:sp>
        <p:nvSpPr>
          <p:cNvPr id="6" name="Espace réservé du contenu 5"/>
          <p:cNvSpPr>
            <a:spLocks noGrp="1"/>
          </p:cNvSpPr>
          <p:nvPr>
            <p:ph sz="half" idx="2"/>
          </p:nvPr>
        </p:nvSpPr>
        <p:spPr/>
        <p:txBody>
          <a:bodyPr/>
          <a:lstStyle/>
          <a:p>
            <a:r>
              <a:rPr lang="fr-CA" dirty="0"/>
              <a:t>Pour effacer le dispositif, on l’expose à un rayonnement ultra-violet qui dissipe la charge accumulée sur les grilles flottantes et réactive les transistors</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13</a:t>
            </a:fld>
            <a:endParaRPr lang="fr-CA"/>
          </a:p>
        </p:txBody>
      </p:sp>
      <p:sp>
        <p:nvSpPr>
          <p:cNvPr id="5" name="ZoneTexte 5"/>
          <p:cNvSpPr txBox="1">
            <a:spLocks noChangeArrowheads="1"/>
          </p:cNvSpPr>
          <p:nvPr/>
        </p:nvSpPr>
        <p:spPr bwMode="auto">
          <a:xfrm>
            <a:off x="9448800" y="5575756"/>
            <a:ext cx="2514600" cy="215444"/>
          </a:xfrm>
          <a:prstGeom prst="rect">
            <a:avLst/>
          </a:prstGeom>
          <a:noFill/>
          <a:ln w="9525">
            <a:noFill/>
            <a:miter lim="800000"/>
            <a:headEnd/>
            <a:tailEnd/>
          </a:ln>
        </p:spPr>
        <p:txBody>
          <a:bodyPr wrap="square">
            <a:spAutoFit/>
          </a:bodyPr>
          <a:lstStyle/>
          <a:p>
            <a:pPr algn="r"/>
            <a:r>
              <a:rPr lang="fr-CA" sz="800" dirty="0" err="1" smtClean="0"/>
              <a:t>Maxfield</a:t>
            </a:r>
            <a:r>
              <a:rPr lang="fr-CA" sz="800" dirty="0"/>
              <a:t>, © Mentor </a:t>
            </a:r>
            <a:r>
              <a:rPr lang="fr-CA" sz="800" dirty="0" err="1"/>
              <a:t>Graphics</a:t>
            </a:r>
            <a:r>
              <a:rPr lang="fr-CA" sz="800" dirty="0"/>
              <a:t>, 2004</a:t>
            </a:r>
            <a:endParaRPr lang="fr-CA" sz="700" dirty="0"/>
          </a:p>
        </p:txBody>
      </p:sp>
      <p:pic>
        <p:nvPicPr>
          <p:cNvPr id="8" name="Image 7" descr="grilleFlottante.wmf"/>
          <p:cNvPicPr/>
          <p:nvPr/>
        </p:nvPicPr>
        <p:blipFill>
          <a:blip r:embed="rId2" cstate="print"/>
          <a:stretch>
            <a:fillRect/>
          </a:stretch>
        </p:blipFill>
        <p:spPr>
          <a:xfrm>
            <a:off x="6127919" y="3200400"/>
            <a:ext cx="5943600" cy="2329180"/>
          </a:xfrm>
          <a:prstGeom prst="rect">
            <a:avLst/>
          </a:prstGeom>
        </p:spPr>
      </p:pic>
    </p:spTree>
    <p:extLst>
      <p:ext uri="{BB962C8B-B14F-4D97-AF65-F5344CB8AC3E}">
        <p14:creationId xmlns:p14="http://schemas.microsoft.com/office/powerpoint/2010/main" val="34641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EEPROM et mémoires Flash</a:t>
            </a:r>
            <a:endParaRPr lang="fr-CA" dirty="0"/>
          </a:p>
        </p:txBody>
      </p:sp>
      <p:sp>
        <p:nvSpPr>
          <p:cNvPr id="3" name="Espace réservé du contenu 2"/>
          <p:cNvSpPr>
            <a:spLocks noGrp="1"/>
          </p:cNvSpPr>
          <p:nvPr>
            <p:ph sz="half" idx="1"/>
          </p:nvPr>
        </p:nvSpPr>
        <p:spPr>
          <a:xfrm>
            <a:off x="203200" y="1295400"/>
            <a:ext cx="5791200" cy="4648199"/>
          </a:xfrm>
        </p:spPr>
        <p:txBody>
          <a:bodyPr/>
          <a:lstStyle/>
          <a:p>
            <a:r>
              <a:rPr lang="fr-CA" dirty="0" smtClean="0"/>
              <a:t>Les mémoires EEPROM et Flash sont similaires aux mémoires EPROM, mais peuvent être effacées électriquement, sans rayons ultraviolets.</a:t>
            </a:r>
          </a:p>
          <a:p>
            <a:r>
              <a:rPr lang="fr-CA" dirty="0" smtClean="0"/>
              <a:t>L’isolant autour de la grille flottante est plus mince que dans le cas d’une cellule EPROM, et la grille flottante chevauche partiellement le drain du transistor.</a:t>
            </a:r>
          </a:p>
        </p:txBody>
      </p:sp>
      <p:sp>
        <p:nvSpPr>
          <p:cNvPr id="7" name="Espace réservé du contenu 6"/>
          <p:cNvSpPr>
            <a:spLocks noGrp="1"/>
          </p:cNvSpPr>
          <p:nvPr>
            <p:ph sz="half" idx="2"/>
          </p:nvPr>
        </p:nvSpPr>
        <p:spPr>
          <a:xfrm>
            <a:off x="6197600" y="1295400"/>
            <a:ext cx="5791200" cy="4648199"/>
          </a:xfrm>
        </p:spPr>
        <p:txBody>
          <a:bodyPr/>
          <a:lstStyle/>
          <a:p>
            <a:r>
              <a:rPr lang="fr-CA" dirty="0"/>
              <a:t>Pour ‘programmer’ la cellule, on place une tension élevée sur la grille de contrôle et le drain du transistor. Comme un courant élevé circule dans le canal, des électrons sont attirés par la grille de contrôle et vont s’emmagasiner sur la grille flottante, désactivant le transistor</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14</a:t>
            </a:fld>
            <a:endParaRPr lang="fr-CA"/>
          </a:p>
        </p:txBody>
      </p:sp>
      <p:pic>
        <p:nvPicPr>
          <p:cNvPr id="9" name="Image 8" descr="Flash-Programming.png"/>
          <p:cNvPicPr>
            <a:picLocks noChangeAspect="1"/>
          </p:cNvPicPr>
          <p:nvPr/>
        </p:nvPicPr>
        <p:blipFill>
          <a:blip r:embed="rId2" cstate="print"/>
          <a:stretch>
            <a:fillRect/>
          </a:stretch>
        </p:blipFill>
        <p:spPr>
          <a:xfrm>
            <a:off x="1826260" y="3276600"/>
            <a:ext cx="4206240" cy="3506938"/>
          </a:xfrm>
          <a:prstGeom prst="rect">
            <a:avLst/>
          </a:prstGeom>
        </p:spPr>
      </p:pic>
      <p:pic>
        <p:nvPicPr>
          <p:cNvPr id="10" name="Image 9" descr="flash-Clear.png"/>
          <p:cNvPicPr>
            <a:picLocks noChangeAspect="1"/>
          </p:cNvPicPr>
          <p:nvPr/>
        </p:nvPicPr>
        <p:blipFill>
          <a:blip r:embed="rId3" cstate="print"/>
          <a:stretch>
            <a:fillRect/>
          </a:stretch>
        </p:blipFill>
        <p:spPr>
          <a:xfrm>
            <a:off x="7162800" y="3379778"/>
            <a:ext cx="4206240" cy="3401466"/>
          </a:xfrm>
          <a:prstGeom prst="rect">
            <a:avLst/>
          </a:prstGeom>
        </p:spPr>
      </p:pic>
      <p:sp>
        <p:nvSpPr>
          <p:cNvPr id="5" name="ZoneTexte 5"/>
          <p:cNvSpPr txBox="1">
            <a:spLocks noChangeArrowheads="1"/>
          </p:cNvSpPr>
          <p:nvPr/>
        </p:nvSpPr>
        <p:spPr bwMode="auto">
          <a:xfrm rot="16200000">
            <a:off x="10966222" y="6102579"/>
            <a:ext cx="990600" cy="215444"/>
          </a:xfrm>
          <a:prstGeom prst="rect">
            <a:avLst/>
          </a:prstGeom>
          <a:noFill/>
          <a:ln w="9525">
            <a:noFill/>
            <a:miter lim="800000"/>
            <a:headEnd/>
            <a:tailEnd/>
          </a:ln>
        </p:spPr>
        <p:txBody>
          <a:bodyPr wrap="square">
            <a:spAutoFit/>
          </a:bodyPr>
          <a:lstStyle/>
          <a:p>
            <a:pPr algn="r"/>
            <a:r>
              <a:rPr lang="fr-CA" sz="700" dirty="0"/>
              <a:t>Source: </a:t>
            </a:r>
            <a:r>
              <a:rPr lang="fr-CA" sz="800" dirty="0" err="1"/>
              <a:t>wikipédia</a:t>
            </a:r>
            <a:endParaRPr lang="fr-CA" sz="700" dirty="0"/>
          </a:p>
        </p:txBody>
      </p:sp>
    </p:spTree>
    <p:extLst>
      <p:ext uri="{BB962C8B-B14F-4D97-AF65-F5344CB8AC3E}">
        <p14:creationId xmlns:p14="http://schemas.microsoft.com/office/powerpoint/2010/main" val="191289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Vous devriez maintenant être capable de …</a:t>
            </a:r>
            <a:endParaRPr lang="fr-CA" dirty="0"/>
          </a:p>
        </p:txBody>
      </p:sp>
      <p:sp>
        <p:nvSpPr>
          <p:cNvPr id="4" name="Espace réservé du contenu 3"/>
          <p:cNvSpPr>
            <a:spLocks noGrp="1"/>
          </p:cNvSpPr>
          <p:nvPr>
            <p:ph sz="half" idx="1"/>
          </p:nvPr>
        </p:nvSpPr>
        <p:spPr/>
        <p:txBody>
          <a:bodyPr/>
          <a:lstStyle/>
          <a:p>
            <a:r>
              <a:rPr lang="fr-CA" sz="1800" dirty="0"/>
              <a:t>Expliquer, à l'aide d'un diagramme, la structure interne </a:t>
            </a:r>
            <a:r>
              <a:rPr lang="fr-CA" sz="1800" dirty="0" smtClean="0"/>
              <a:t>des mémoires PROM. </a:t>
            </a:r>
            <a:r>
              <a:rPr lang="fr-CA" sz="1800" dirty="0"/>
              <a:t>(B2</a:t>
            </a:r>
            <a:r>
              <a:rPr lang="fr-CA" sz="1800" dirty="0" smtClean="0"/>
              <a:t>)</a:t>
            </a:r>
          </a:p>
          <a:p>
            <a:r>
              <a:rPr lang="fr-CA" sz="1800" dirty="0" smtClean="0"/>
              <a:t>Expliquer à l’aide d’un circuit électrique comment programmer une PROM. (B2)</a:t>
            </a:r>
            <a:endParaRPr lang="fr-CA" sz="1800" dirty="0"/>
          </a:p>
          <a:p>
            <a:r>
              <a:rPr lang="fr-CA" sz="1800" dirty="0"/>
              <a:t>Donner la fonction logique réalisée par </a:t>
            </a:r>
            <a:r>
              <a:rPr lang="fr-CA" sz="1800" dirty="0" smtClean="0"/>
              <a:t>une PROM. </a:t>
            </a:r>
            <a:r>
              <a:rPr lang="fr-CA" sz="1800" dirty="0"/>
              <a:t>(B3)</a:t>
            </a:r>
          </a:p>
          <a:p>
            <a:r>
              <a:rPr lang="fr-CA" sz="1800" dirty="0"/>
              <a:t>Montrer comment programmer </a:t>
            </a:r>
            <a:r>
              <a:rPr lang="fr-CA" sz="1800" dirty="0" smtClean="0"/>
              <a:t>une PROM pour </a:t>
            </a:r>
            <a:r>
              <a:rPr lang="fr-CA" sz="1800" dirty="0"/>
              <a:t>réaliser un circuit combinatoire. (B3</a:t>
            </a:r>
            <a:r>
              <a:rPr lang="fr-CA" sz="1800" dirty="0" smtClean="0"/>
              <a:t>)</a:t>
            </a:r>
          </a:p>
          <a:p>
            <a:r>
              <a:rPr lang="fr-CA" sz="1800" dirty="0" smtClean="0"/>
              <a:t>Expliquer comment programmer et effacer une mémoire EPROM et EEPROM/Flash. (B2)</a:t>
            </a:r>
            <a:endParaRPr lang="fr-FR" sz="1800" dirty="0"/>
          </a:p>
        </p:txBody>
      </p:sp>
      <p:sp>
        <p:nvSpPr>
          <p:cNvPr id="6" name="Espace réservé du contenu 5"/>
          <p:cNvSpPr>
            <a:spLocks noGrp="1"/>
          </p:cNvSpPr>
          <p:nvPr>
            <p:ph sz="half" idx="2"/>
          </p:nvPr>
        </p:nvSpPr>
        <p:spPr/>
        <p:txBody>
          <a:bodyPr/>
          <a:lstStyle/>
          <a:p>
            <a:pPr marL="0" indent="0">
              <a:buNone/>
            </a:pPr>
            <a:endParaRPr lang="fr-CA" dirty="0"/>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15</a:t>
            </a:fld>
            <a:endParaRPr lang="fr-CA"/>
          </a:p>
        </p:txBody>
      </p:sp>
      <p:graphicFrame>
        <p:nvGraphicFramePr>
          <p:cNvPr id="5" name="Tableau 4"/>
          <p:cNvGraphicFramePr>
            <a:graphicFrameLocks noGrp="1"/>
          </p:cNvGraphicFramePr>
          <p:nvPr>
            <p:extLst>
              <p:ext uri="{D42A27DB-BD31-4B8C-83A1-F6EECF244321}">
                <p14:modId xmlns:p14="http://schemas.microsoft.com/office/powerpoint/2010/main" val="1344470981"/>
              </p:ext>
            </p:extLst>
          </p:nvPr>
        </p:nvGraphicFramePr>
        <p:xfrm>
          <a:off x="762000" y="4655652"/>
          <a:ext cx="4745264" cy="1592748"/>
        </p:xfrm>
        <a:graphic>
          <a:graphicData uri="http://schemas.openxmlformats.org/drawingml/2006/table">
            <a:tbl>
              <a:tblPr firstRow="1" bandRow="1">
                <a:tableStyleId>{5C22544A-7EE6-4342-B048-85BDC9FD1C3A}</a:tableStyleId>
              </a:tblPr>
              <a:tblGrid>
                <a:gridCol w="533400"/>
                <a:gridCol w="4211864"/>
              </a:tblGrid>
              <a:tr h="165044">
                <a:tc>
                  <a:txBody>
                    <a:bodyPr/>
                    <a:lstStyle/>
                    <a:p>
                      <a:r>
                        <a:rPr lang="fr-CA" sz="1100" dirty="0" smtClean="0"/>
                        <a:t>Code</a:t>
                      </a:r>
                      <a:endParaRPr lang="fr-FR" sz="1100" dirty="0"/>
                    </a:p>
                  </a:txBody>
                  <a:tcPr/>
                </a:tc>
                <a:tc>
                  <a:txBody>
                    <a:bodyPr/>
                    <a:lstStyle/>
                    <a:p>
                      <a:r>
                        <a:rPr lang="fr-CA" sz="1100" dirty="0" smtClean="0"/>
                        <a:t>Niveau (http://fr.wikipedia.org/wiki/Taxonomie_de_Bloom)</a:t>
                      </a:r>
                      <a:endParaRPr lang="fr-FR" sz="1100" dirty="0"/>
                    </a:p>
                  </a:txBody>
                  <a:tcPr/>
                </a:tc>
              </a:tr>
              <a:tr h="165044">
                <a:tc>
                  <a:txBody>
                    <a:bodyPr/>
                    <a:lstStyle/>
                    <a:p>
                      <a:r>
                        <a:rPr lang="fr-CA" sz="1100" dirty="0" smtClean="0"/>
                        <a:t>B1</a:t>
                      </a:r>
                      <a:endParaRPr lang="fr-FR" sz="1100" dirty="0"/>
                    </a:p>
                  </a:txBody>
                  <a:tcPr/>
                </a:tc>
                <a:tc>
                  <a:txBody>
                    <a:bodyPr/>
                    <a:lstStyle/>
                    <a:p>
                      <a:r>
                        <a:rPr lang="fr-CA" sz="1100" dirty="0" smtClean="0"/>
                        <a:t>Connaissance</a:t>
                      </a:r>
                      <a:r>
                        <a:rPr lang="fr-CA" sz="1100" baseline="0" dirty="0" smtClean="0"/>
                        <a:t> - mémoriser de l’information.</a:t>
                      </a:r>
                      <a:endParaRPr lang="fr-FR" sz="1100" dirty="0"/>
                    </a:p>
                  </a:txBody>
                  <a:tcPr/>
                </a:tc>
              </a:tr>
              <a:tr h="165044">
                <a:tc>
                  <a:txBody>
                    <a:bodyPr/>
                    <a:lstStyle/>
                    <a:p>
                      <a:r>
                        <a:rPr lang="fr-CA" sz="1100" dirty="0" smtClean="0"/>
                        <a:t>B2</a:t>
                      </a:r>
                      <a:endParaRPr lang="fr-FR" sz="1100" dirty="0"/>
                    </a:p>
                  </a:txBody>
                  <a:tcPr/>
                </a:tc>
                <a:tc>
                  <a:txBody>
                    <a:bodyPr/>
                    <a:lstStyle/>
                    <a:p>
                      <a:r>
                        <a:rPr lang="fr-CA" sz="1100" dirty="0" smtClean="0"/>
                        <a:t>Compréhension</a:t>
                      </a:r>
                      <a:r>
                        <a:rPr lang="fr-CA" sz="1100" baseline="0" dirty="0" smtClean="0"/>
                        <a:t> – interpréter l’information.</a:t>
                      </a:r>
                      <a:endParaRPr lang="fr-FR" sz="1100" dirty="0"/>
                    </a:p>
                  </a:txBody>
                  <a:tcPr/>
                </a:tc>
              </a:tr>
              <a:tr h="271836">
                <a:tc>
                  <a:txBody>
                    <a:bodyPr/>
                    <a:lstStyle/>
                    <a:p>
                      <a:r>
                        <a:rPr lang="fr-CA" sz="1100" dirty="0" smtClean="0"/>
                        <a:t>B3</a:t>
                      </a:r>
                      <a:endParaRPr lang="fr-FR" sz="1100" dirty="0"/>
                    </a:p>
                  </a:txBody>
                  <a:tcPr/>
                </a:tc>
                <a:tc>
                  <a:txBody>
                    <a:bodyPr/>
                    <a:lstStyle/>
                    <a:p>
                      <a:r>
                        <a:rPr lang="fr-CA" sz="1100" dirty="0" smtClean="0"/>
                        <a:t>Application – confronter les connaissances à des cas pratiques</a:t>
                      </a:r>
                      <a:r>
                        <a:rPr lang="fr-CA" sz="1100" baseline="0" dirty="0" smtClean="0"/>
                        <a:t> simples.</a:t>
                      </a:r>
                      <a:endParaRPr lang="fr-FR" sz="1100" dirty="0"/>
                    </a:p>
                  </a:txBody>
                  <a:tcPr/>
                </a:tc>
              </a:tr>
              <a:tr h="271836">
                <a:tc>
                  <a:txBody>
                    <a:bodyPr/>
                    <a:lstStyle/>
                    <a:p>
                      <a:r>
                        <a:rPr lang="fr-CA" sz="1100" dirty="0" smtClean="0"/>
                        <a:t>B4</a:t>
                      </a:r>
                      <a:endParaRPr lang="fr-FR" sz="1100" dirty="0"/>
                    </a:p>
                  </a:txBody>
                  <a:tcPr/>
                </a:tc>
                <a:tc>
                  <a:txBody>
                    <a:bodyPr/>
                    <a:lstStyle/>
                    <a:p>
                      <a:r>
                        <a:rPr lang="fr-CA" sz="1100" dirty="0" smtClean="0"/>
                        <a:t>Analyse – décomposer un problème, cas pratiques plus complexes.</a:t>
                      </a:r>
                      <a:endParaRPr lang="fr-FR" sz="1100" dirty="0"/>
                    </a:p>
                  </a:txBody>
                  <a:tcPr/>
                </a:tc>
              </a:tr>
              <a:tr h="271836">
                <a:tc>
                  <a:txBody>
                    <a:bodyPr/>
                    <a:lstStyle/>
                    <a:p>
                      <a:r>
                        <a:rPr lang="fr-CA" sz="1100" dirty="0" smtClean="0"/>
                        <a:t>B5</a:t>
                      </a:r>
                      <a:endParaRPr lang="fr-FR" sz="1100" dirty="0"/>
                    </a:p>
                  </a:txBody>
                  <a:tcPr/>
                </a:tc>
                <a:tc>
                  <a:txBody>
                    <a:bodyPr/>
                    <a:lstStyle/>
                    <a:p>
                      <a:r>
                        <a:rPr lang="fr-CA" sz="1100" dirty="0" smtClean="0"/>
                        <a:t>Synthèse – expression personnelle, cas pratiques plus complexes.</a:t>
                      </a:r>
                      <a:endParaRPr lang="fr-FR" sz="1100" dirty="0"/>
                    </a:p>
                  </a:txBody>
                  <a:tcPr/>
                </a:tc>
              </a:tr>
            </a:tbl>
          </a:graphicData>
        </a:graphic>
      </p:graphicFrame>
    </p:spTree>
    <p:extLst>
      <p:ext uri="{BB962C8B-B14F-4D97-AF65-F5344CB8AC3E}">
        <p14:creationId xmlns:p14="http://schemas.microsoft.com/office/powerpoint/2010/main" val="117728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ROM : exemple 3 – implémentation de fonctions logiques</a:t>
            </a:r>
            <a:r>
              <a:rPr lang="fr-CA" dirty="0"/>
              <a:t> </a:t>
            </a:r>
            <a:r>
              <a:rPr lang="fr-CA" dirty="0" smtClean="0"/>
              <a:t>– exercice en classe</a:t>
            </a:r>
          </a:p>
        </p:txBody>
      </p:sp>
      <p:sp>
        <p:nvSpPr>
          <p:cNvPr id="6" name="Espace réservé du contenu 5"/>
          <p:cNvSpPr>
            <a:spLocks noGrp="1"/>
          </p:cNvSpPr>
          <p:nvPr>
            <p:ph sz="half" idx="1"/>
          </p:nvPr>
        </p:nvSpPr>
        <p:spPr/>
        <p:txBody>
          <a:bodyPr/>
          <a:lstStyle/>
          <a:p>
            <a:pPr marL="0" indent="0">
              <a:buNone/>
            </a:pPr>
            <a:r>
              <a:rPr lang="fr-CA" dirty="0" smtClean="0"/>
              <a:t>Programmer la ROM 16 × 8 pour implémenter le circuit donné ici.</a:t>
            </a:r>
          </a:p>
          <a:p>
            <a:pPr marL="0" indent="0">
              <a:buNone/>
            </a:pPr>
            <a:r>
              <a:rPr lang="fr-CA" dirty="0" smtClean="0"/>
              <a:t>Étapes:</a:t>
            </a:r>
          </a:p>
          <a:p>
            <a:pPr marL="457200" indent="-457200">
              <a:buFont typeface="+mj-lt"/>
              <a:buAutoNum type="arabicPeriod"/>
            </a:pPr>
            <a:r>
              <a:rPr lang="fr-CA" dirty="0" smtClean="0"/>
              <a:t>Choisir les ports d’entrée et de sortie.</a:t>
            </a:r>
          </a:p>
          <a:p>
            <a:pPr marL="457200" indent="-457200">
              <a:buFont typeface="+mj-lt"/>
              <a:buAutoNum type="arabicPeriod"/>
            </a:pPr>
            <a:r>
              <a:rPr lang="fr-CA" dirty="0" smtClean="0"/>
              <a:t>Écrire les équations de sortie en somme de produits</a:t>
            </a:r>
          </a:p>
          <a:p>
            <a:pPr marL="457200" indent="-457200">
              <a:buFont typeface="+mj-lt"/>
              <a:buAutoNum type="arabicPeriod"/>
            </a:pPr>
            <a:r>
              <a:rPr lang="fr-CA" dirty="0" smtClean="0"/>
              <a:t>Indiquer quelles connexions établir. </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16</a:t>
            </a:fld>
            <a:endParaRPr lang="fr-CA"/>
          </a:p>
        </p:txBody>
      </p:sp>
      <p:pic>
        <p:nvPicPr>
          <p:cNvPr id="7" name="Image 6" descr="rom16_8.wmf"/>
          <p:cNvPicPr>
            <a:picLocks noChangeAspect="1"/>
          </p:cNvPicPr>
          <p:nvPr/>
        </p:nvPicPr>
        <p:blipFill>
          <a:blip r:embed="rId3" cstate="print"/>
          <a:stretch>
            <a:fillRect/>
          </a:stretch>
        </p:blipFill>
        <p:spPr>
          <a:xfrm>
            <a:off x="6172200" y="2205335"/>
            <a:ext cx="5842079" cy="4261104"/>
          </a:xfrm>
          <a:prstGeom prst="rect">
            <a:avLst/>
          </a:prstGeom>
        </p:spPr>
      </p:pic>
      <p:graphicFrame>
        <p:nvGraphicFramePr>
          <p:cNvPr id="10" name="Object 1"/>
          <p:cNvGraphicFramePr>
            <a:graphicFrameLocks noChangeAspect="1"/>
          </p:cNvGraphicFramePr>
          <p:nvPr>
            <p:extLst>
              <p:ext uri="{D42A27DB-BD31-4B8C-83A1-F6EECF244321}">
                <p14:modId xmlns:p14="http://schemas.microsoft.com/office/powerpoint/2010/main" val="900058232"/>
              </p:ext>
            </p:extLst>
          </p:nvPr>
        </p:nvGraphicFramePr>
        <p:xfrm>
          <a:off x="119184" y="4221730"/>
          <a:ext cx="5659642" cy="2171075"/>
        </p:xfrm>
        <a:graphic>
          <a:graphicData uri="http://schemas.openxmlformats.org/presentationml/2006/ole">
            <mc:AlternateContent xmlns:mc="http://schemas.openxmlformats.org/markup-compatibility/2006">
              <mc:Choice xmlns:v="urn:schemas-microsoft-com:vml" Requires="v">
                <p:oleObj spid="_x0000_s71761" name="Visio" r:id="rId4" imgW="2854459" imgH="1059775" progId="Visio.Drawing.11">
                  <p:embed/>
                </p:oleObj>
              </mc:Choice>
              <mc:Fallback>
                <p:oleObj name="Visio" r:id="rId4" imgW="2854459" imgH="105977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84" y="4221730"/>
                        <a:ext cx="5659642" cy="2171075"/>
                      </a:xfrm>
                      <a:prstGeom prst="rect">
                        <a:avLst/>
                      </a:prstGeom>
                      <a:noFill/>
                      <a:extLst/>
                    </p:spPr>
                  </p:pic>
                </p:oleObj>
              </mc:Fallback>
            </mc:AlternateContent>
          </a:graphicData>
        </a:graphic>
      </p:graphicFrame>
      <p:sp>
        <p:nvSpPr>
          <p:cNvPr id="3" name="ZoneTexte 2"/>
          <p:cNvSpPr txBox="1"/>
          <p:nvPr/>
        </p:nvSpPr>
        <p:spPr>
          <a:xfrm>
            <a:off x="5778826" y="2997875"/>
            <a:ext cx="698174" cy="1569660"/>
          </a:xfrm>
          <a:prstGeom prst="rect">
            <a:avLst/>
          </a:prstGeom>
          <a:noFill/>
        </p:spPr>
        <p:txBody>
          <a:bodyPr wrap="square" rtlCol="0">
            <a:spAutoFit/>
          </a:bodyPr>
          <a:lstStyle/>
          <a:p>
            <a:pPr algn="ctr"/>
            <a:r>
              <a:rPr lang="fr-CA" sz="2400" dirty="0" smtClean="0"/>
              <a:t>0</a:t>
            </a:r>
          </a:p>
          <a:p>
            <a:pPr algn="ctr"/>
            <a:r>
              <a:rPr lang="fr-CA" sz="2400" dirty="0" err="1" smtClean="0"/>
              <a:t>C</a:t>
            </a:r>
            <a:r>
              <a:rPr lang="fr-CA" sz="2400" baseline="-25000" dirty="0" err="1" smtClean="0"/>
              <a:t>in</a:t>
            </a:r>
            <a:endParaRPr lang="fr-CA" sz="2400" baseline="-25000" dirty="0" smtClean="0"/>
          </a:p>
          <a:p>
            <a:pPr algn="ctr"/>
            <a:r>
              <a:rPr lang="fr-CA" sz="2400" dirty="0" smtClean="0"/>
              <a:t>X</a:t>
            </a:r>
          </a:p>
          <a:p>
            <a:pPr algn="ctr"/>
            <a:r>
              <a:rPr lang="fr-CA" sz="2400" dirty="0" smtClean="0"/>
              <a:t>Y</a:t>
            </a:r>
          </a:p>
        </p:txBody>
      </p:sp>
      <p:sp>
        <p:nvSpPr>
          <p:cNvPr id="8" name="ZoneTexte 7"/>
          <p:cNvSpPr txBox="1"/>
          <p:nvPr/>
        </p:nvSpPr>
        <p:spPr>
          <a:xfrm>
            <a:off x="8229600" y="6320135"/>
            <a:ext cx="1447800" cy="461665"/>
          </a:xfrm>
          <a:prstGeom prst="rect">
            <a:avLst/>
          </a:prstGeom>
          <a:noFill/>
        </p:spPr>
        <p:txBody>
          <a:bodyPr wrap="square" rtlCol="0">
            <a:spAutoFit/>
          </a:bodyPr>
          <a:lstStyle/>
          <a:p>
            <a:r>
              <a:rPr lang="fr-CA" sz="2400" dirty="0" smtClean="0"/>
              <a:t>S   C</a:t>
            </a:r>
            <a:r>
              <a:rPr lang="fr-CA" sz="2400" baseline="-25000" dirty="0" smtClean="0"/>
              <a:t>out</a:t>
            </a:r>
          </a:p>
        </p:txBody>
      </p:sp>
      <p:sp>
        <p:nvSpPr>
          <p:cNvPr id="9" name="ZoneTexte 8"/>
          <p:cNvSpPr txBox="1"/>
          <p:nvPr/>
        </p:nvSpPr>
        <p:spPr>
          <a:xfrm>
            <a:off x="7162800" y="1295400"/>
            <a:ext cx="4267200" cy="923330"/>
          </a:xfrm>
          <a:prstGeom prst="rect">
            <a:avLst/>
          </a:prstGeom>
          <a:noFill/>
        </p:spPr>
        <p:txBody>
          <a:bodyPr wrap="square" rtlCol="0">
            <a:spAutoFit/>
          </a:bodyPr>
          <a:lstStyle/>
          <a:p>
            <a:r>
              <a:rPr lang="fr-CA" dirty="0"/>
              <a:t>S = </a:t>
            </a:r>
            <a:endParaRPr lang="fr-CA" dirty="0" smtClean="0"/>
          </a:p>
          <a:p>
            <a:endParaRPr lang="fr-CA" dirty="0"/>
          </a:p>
          <a:p>
            <a:r>
              <a:rPr lang="fr-CA" dirty="0"/>
              <a:t>Cout = </a:t>
            </a:r>
          </a:p>
        </p:txBody>
      </p:sp>
    </p:spTree>
    <p:extLst>
      <p:ext uri="{BB962C8B-B14F-4D97-AF65-F5344CB8AC3E}">
        <p14:creationId xmlns:p14="http://schemas.microsoft.com/office/powerpoint/2010/main" val="1242598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Sujets de ce thème</a:t>
            </a:r>
            <a:endParaRPr lang="fr-CA" dirty="0"/>
          </a:p>
        </p:txBody>
      </p:sp>
      <p:sp>
        <p:nvSpPr>
          <p:cNvPr id="4" name="Espace réservé du contenu 3"/>
          <p:cNvSpPr>
            <a:spLocks noGrp="1"/>
          </p:cNvSpPr>
          <p:nvPr>
            <p:ph sz="half" idx="1"/>
          </p:nvPr>
        </p:nvSpPr>
        <p:spPr/>
        <p:txBody>
          <a:bodyPr/>
          <a:lstStyle/>
          <a:p>
            <a:r>
              <a:rPr lang="fr-CA" dirty="0" smtClean="0"/>
              <a:t>Structure interne d’une mémoire morte programmable PROM</a:t>
            </a:r>
          </a:p>
          <a:p>
            <a:r>
              <a:rPr lang="fr-CA" dirty="0" smtClean="0"/>
              <a:t>Analyse d’une fonction logique implémentée sur une PROM</a:t>
            </a:r>
          </a:p>
          <a:p>
            <a:r>
              <a:rPr lang="fr-CA" dirty="0" smtClean="0"/>
              <a:t>Implémentation d’une fonction logique sur une PROM</a:t>
            </a:r>
          </a:p>
          <a:p>
            <a:r>
              <a:rPr lang="fr-CA" dirty="0" smtClean="0"/>
              <a:t>EPROM et EEPROM:</a:t>
            </a:r>
            <a:br>
              <a:rPr lang="fr-CA" dirty="0" smtClean="0"/>
            </a:br>
            <a:r>
              <a:rPr lang="fr-CA" dirty="0" smtClean="0"/>
              <a:t>les mémoires mortes programmables plusieurs fois</a:t>
            </a:r>
            <a:endParaRPr lang="fr-CA" dirty="0"/>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2</a:t>
            </a:fld>
            <a:endParaRPr lang="fr-CA"/>
          </a:p>
        </p:txBody>
      </p:sp>
      <p:graphicFrame>
        <p:nvGraphicFramePr>
          <p:cNvPr id="5" name="Tableau 4"/>
          <p:cNvGraphicFramePr>
            <a:graphicFrameLocks noGrp="1"/>
          </p:cNvGraphicFramePr>
          <p:nvPr>
            <p:extLst>
              <p:ext uri="{D42A27DB-BD31-4B8C-83A1-F6EECF244321}">
                <p14:modId xmlns:p14="http://schemas.microsoft.com/office/powerpoint/2010/main" val="1186680907"/>
              </p:ext>
            </p:extLst>
          </p:nvPr>
        </p:nvGraphicFramePr>
        <p:xfrm>
          <a:off x="6324600" y="2133600"/>
          <a:ext cx="5562600" cy="3722370"/>
        </p:xfrm>
        <a:graphic>
          <a:graphicData uri="http://schemas.openxmlformats.org/drawingml/2006/table">
            <a:tbl>
              <a:tblPr/>
              <a:tblGrid>
                <a:gridCol w="2143393"/>
                <a:gridCol w="3419207"/>
              </a:tblGrid>
              <a:tr h="390525">
                <a:tc gridSpan="2">
                  <a:txBody>
                    <a:bodyPr/>
                    <a:lstStyle/>
                    <a:p>
                      <a:pPr marL="0" marR="0" algn="ctr">
                        <a:spcBef>
                          <a:spcPts val="200"/>
                        </a:spcBef>
                        <a:spcAft>
                          <a:spcPts val="200"/>
                        </a:spcAft>
                      </a:pPr>
                      <a:r>
                        <a:rPr lang="fr-CA" sz="1200" b="1" dirty="0">
                          <a:solidFill>
                            <a:schemeClr val="bg1"/>
                          </a:solidFill>
                          <a:latin typeface="+mn-lt"/>
                          <a:ea typeface="Times New Roman"/>
                        </a:rPr>
                        <a:t>Technologies de circuits intégrés à application spécifique (ASIC)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fr-CA"/>
                    </a:p>
                  </a:txBody>
                  <a:tcPr/>
                </a:tc>
              </a:tr>
              <a:tr h="390525">
                <a:tc>
                  <a:txBody>
                    <a:bodyPr/>
                    <a:lstStyle/>
                    <a:p>
                      <a:pPr marL="0" marR="0" algn="ctr">
                        <a:spcBef>
                          <a:spcPts val="200"/>
                        </a:spcBef>
                        <a:spcAft>
                          <a:spcPts val="200"/>
                        </a:spcAft>
                      </a:pPr>
                      <a:r>
                        <a:rPr lang="fr-CA" sz="1200" b="1" dirty="0">
                          <a:solidFill>
                            <a:schemeClr val="bg1"/>
                          </a:solidFill>
                          <a:latin typeface="+mn-lt"/>
                          <a:ea typeface="Times New Roman"/>
                        </a:rPr>
                        <a:t>Logique fixe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200"/>
                        </a:spcBef>
                        <a:spcAft>
                          <a:spcPts val="200"/>
                        </a:spcAft>
                      </a:pPr>
                      <a:r>
                        <a:rPr lang="fr-CA" sz="1200" b="1" dirty="0">
                          <a:solidFill>
                            <a:schemeClr val="bg1"/>
                          </a:solidFill>
                          <a:latin typeface="+mn-lt"/>
                          <a:ea typeface="Times New Roman"/>
                        </a:rPr>
                        <a:t>Logique programmable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36880">
                <a:tc>
                  <a:txBody>
                    <a:bodyPr/>
                    <a:lstStyle/>
                    <a:p>
                      <a:pPr marL="228600" marR="0" indent="-228600" algn="l">
                        <a:spcBef>
                          <a:spcPts val="0"/>
                        </a:spcBef>
                        <a:spcAft>
                          <a:spcPts val="600"/>
                        </a:spcAft>
                      </a:pPr>
                      <a:r>
                        <a:rPr lang="en-US" sz="1200" dirty="0">
                          <a:latin typeface="+mn-lt"/>
                          <a:ea typeface="Times New Roman"/>
                        </a:rPr>
                        <a:t>ASIC </a:t>
                      </a:r>
                      <a:r>
                        <a:rPr lang="en-US" sz="1200" dirty="0" err="1">
                          <a:latin typeface="+mn-lt"/>
                          <a:ea typeface="Times New Roman"/>
                        </a:rPr>
                        <a:t>sur</a:t>
                      </a:r>
                      <a:r>
                        <a:rPr lang="en-US" sz="1200" dirty="0">
                          <a:latin typeface="+mn-lt"/>
                          <a:ea typeface="Times New Roman"/>
                        </a:rPr>
                        <a:t> </a:t>
                      </a:r>
                      <a:r>
                        <a:rPr lang="en-US" sz="1200" dirty="0" err="1">
                          <a:latin typeface="+mn-lt"/>
                          <a:ea typeface="Times New Roman"/>
                        </a:rPr>
                        <a:t>mesure</a:t>
                      </a:r>
                      <a:r>
                        <a:rPr lang="en-US" sz="1200" dirty="0">
                          <a:latin typeface="+mn-lt"/>
                          <a:ea typeface="Times New Roman"/>
                        </a:rPr>
                        <a:t/>
                      </a:r>
                      <a:br>
                        <a:rPr lang="en-US" sz="1200" dirty="0">
                          <a:latin typeface="+mn-lt"/>
                          <a:ea typeface="Times New Roman"/>
                        </a:rPr>
                      </a:br>
                      <a:r>
                        <a:rPr lang="en-US" sz="1200" i="1" dirty="0">
                          <a:latin typeface="+mn-lt"/>
                          <a:ea typeface="Times New Roman"/>
                        </a:rPr>
                        <a:t>Full-custom ASIC</a:t>
                      </a:r>
                      <a:endParaRPr lang="fr-CA" sz="1200" dirty="0">
                        <a:latin typeface="+mn-lt"/>
                        <a:ea typeface="Times New Roman"/>
                      </a:endParaRPr>
                    </a:p>
                    <a:p>
                      <a:pPr marL="228600" marR="0" indent="-228600" algn="l">
                        <a:spcBef>
                          <a:spcPts val="0"/>
                        </a:spcBef>
                        <a:spcAft>
                          <a:spcPts val="600"/>
                        </a:spcAft>
                      </a:pPr>
                      <a:r>
                        <a:rPr lang="fr-CA" sz="1200" dirty="0">
                          <a:latin typeface="+mn-lt"/>
                          <a:ea typeface="Times New Roman"/>
                        </a:rPr>
                        <a:t>ASIC à cellules normalisées </a:t>
                      </a:r>
                      <a:br>
                        <a:rPr lang="fr-CA" sz="1200" dirty="0">
                          <a:latin typeface="+mn-lt"/>
                          <a:ea typeface="Times New Roman"/>
                        </a:rPr>
                      </a:br>
                      <a:r>
                        <a:rPr lang="en-US" sz="1200" i="1" dirty="0">
                          <a:latin typeface="+mn-lt"/>
                          <a:ea typeface="Times New Roman"/>
                        </a:rPr>
                        <a:t>Cell-based ASIC</a:t>
                      </a:r>
                      <a:endParaRPr lang="fr-CA" sz="1200" dirty="0">
                        <a:latin typeface="+mn-lt"/>
                        <a:ea typeface="Times New Roman"/>
                      </a:endParaRPr>
                    </a:p>
                    <a:p>
                      <a:pPr marL="228600" marR="0" indent="-228600" algn="l">
                        <a:spcBef>
                          <a:spcPts val="0"/>
                        </a:spcBef>
                        <a:spcAft>
                          <a:spcPts val="600"/>
                        </a:spcAft>
                      </a:pPr>
                      <a:r>
                        <a:rPr lang="fr-CA" sz="1200" dirty="0" smtClean="0">
                          <a:latin typeface="+mn-lt"/>
                          <a:ea typeface="Times New Roman"/>
                        </a:rPr>
                        <a:t>Réseau </a:t>
                      </a:r>
                      <a:r>
                        <a:rPr lang="fr-CA" sz="1200" dirty="0">
                          <a:latin typeface="+mn-lt"/>
                          <a:ea typeface="Times New Roman"/>
                        </a:rPr>
                        <a:t>pré-diffusé de portes</a:t>
                      </a:r>
                      <a:br>
                        <a:rPr lang="fr-CA" sz="1200" dirty="0">
                          <a:latin typeface="+mn-lt"/>
                          <a:ea typeface="Times New Roman"/>
                        </a:rPr>
                      </a:br>
                      <a:r>
                        <a:rPr lang="fr-CA" sz="1200" i="1" dirty="0" err="1">
                          <a:latin typeface="+mn-lt"/>
                          <a:ea typeface="Times New Roman"/>
                        </a:rPr>
                        <a:t>Gate</a:t>
                      </a:r>
                      <a:r>
                        <a:rPr lang="fr-CA" sz="1200" i="1" dirty="0">
                          <a:latin typeface="+mn-lt"/>
                          <a:ea typeface="Times New Roman"/>
                        </a:rPr>
                        <a:t> </a:t>
                      </a:r>
                      <a:r>
                        <a:rPr lang="fr-CA" sz="1200" i="1" dirty="0" err="1">
                          <a:latin typeface="+mn-lt"/>
                          <a:ea typeface="Times New Roman"/>
                        </a:rPr>
                        <a:t>Array</a:t>
                      </a:r>
                      <a:endParaRPr lang="fr-CA" sz="12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l">
                        <a:spcBef>
                          <a:spcPts val="0"/>
                        </a:spcBef>
                        <a:spcAft>
                          <a:spcPts val="600"/>
                        </a:spcAft>
                      </a:pPr>
                      <a:r>
                        <a:rPr lang="en-US" sz="1200" dirty="0" err="1" smtClean="0">
                          <a:latin typeface="+mn-lt"/>
                          <a:ea typeface="Times New Roman"/>
                        </a:rPr>
                        <a:t>Mémoire</a:t>
                      </a:r>
                      <a:r>
                        <a:rPr lang="en-US" sz="1200" dirty="0" smtClean="0">
                          <a:latin typeface="+mn-lt"/>
                          <a:ea typeface="Times New Roman"/>
                        </a:rPr>
                        <a:t> </a:t>
                      </a:r>
                      <a:r>
                        <a:rPr lang="en-US" sz="1200" dirty="0" err="1">
                          <a:latin typeface="+mn-lt"/>
                          <a:ea typeface="Times New Roman"/>
                        </a:rPr>
                        <a:t>morte</a:t>
                      </a:r>
                      <a:r>
                        <a:rPr lang="en-US" sz="1200" dirty="0">
                          <a:latin typeface="+mn-lt"/>
                          <a:ea typeface="Times New Roman"/>
                        </a:rPr>
                        <a:t/>
                      </a:r>
                      <a:br>
                        <a:rPr lang="en-US" sz="1200" dirty="0">
                          <a:latin typeface="+mn-lt"/>
                          <a:ea typeface="Times New Roman"/>
                        </a:rPr>
                      </a:br>
                      <a:r>
                        <a:rPr lang="en-US" sz="1200" i="1" dirty="0">
                          <a:latin typeface="+mn-lt"/>
                          <a:ea typeface="Times New Roman"/>
                        </a:rPr>
                        <a:t>Programmable Read Only Memory</a:t>
                      </a:r>
                      <a:r>
                        <a:rPr lang="en-US" sz="1200" dirty="0">
                          <a:latin typeface="+mn-lt"/>
                          <a:ea typeface="Times New Roman"/>
                        </a:rPr>
                        <a:t> – PROM</a:t>
                      </a:r>
                      <a:br>
                        <a:rPr lang="en-US" sz="1200" dirty="0">
                          <a:latin typeface="+mn-lt"/>
                          <a:ea typeface="Times New Roman"/>
                        </a:rPr>
                      </a:br>
                      <a:r>
                        <a:rPr lang="en-US" sz="1200" i="1" dirty="0">
                          <a:latin typeface="+mn-lt"/>
                          <a:ea typeface="Times New Roman"/>
                        </a:rPr>
                        <a:t>Electrically Programmable ROM</a:t>
                      </a:r>
                      <a:r>
                        <a:rPr lang="en-US" sz="1200" dirty="0">
                          <a:latin typeface="+mn-lt"/>
                          <a:ea typeface="Times New Roman"/>
                        </a:rPr>
                        <a:t> – EPROM</a:t>
                      </a:r>
                      <a:br>
                        <a:rPr lang="en-US" sz="1200" dirty="0">
                          <a:latin typeface="+mn-lt"/>
                          <a:ea typeface="Times New Roman"/>
                        </a:rPr>
                      </a:br>
                      <a:r>
                        <a:rPr lang="en-US" sz="1200" i="1" dirty="0">
                          <a:latin typeface="+mn-lt"/>
                          <a:ea typeface="Times New Roman"/>
                        </a:rPr>
                        <a:t>Erasable EPROM</a:t>
                      </a:r>
                      <a:r>
                        <a:rPr lang="en-US" sz="1200" dirty="0">
                          <a:latin typeface="+mn-lt"/>
                          <a:ea typeface="Times New Roman"/>
                        </a:rPr>
                        <a:t> – EEPROM</a:t>
                      </a:r>
                      <a:endParaRPr lang="fr-CA" sz="1200" dirty="0">
                        <a:latin typeface="+mn-lt"/>
                        <a:ea typeface="Times New Roman"/>
                      </a:endParaRPr>
                    </a:p>
                    <a:p>
                      <a:pPr marL="228600" marR="0" indent="-228600" algn="l">
                        <a:spcBef>
                          <a:spcPts val="0"/>
                        </a:spcBef>
                        <a:spcAft>
                          <a:spcPts val="600"/>
                        </a:spcAft>
                      </a:pPr>
                      <a:r>
                        <a:rPr lang="fr-CA" sz="1200" dirty="0" smtClean="0">
                          <a:latin typeface="+mn-lt"/>
                          <a:ea typeface="Times New Roman"/>
                        </a:rPr>
                        <a:t>Réseau </a:t>
                      </a:r>
                      <a:r>
                        <a:rPr lang="fr-CA" sz="1200" dirty="0">
                          <a:latin typeface="+mn-lt"/>
                          <a:ea typeface="Times New Roman"/>
                        </a:rPr>
                        <a:t>de logique programmable</a:t>
                      </a:r>
                      <a:br>
                        <a:rPr lang="fr-CA" sz="1200" dirty="0">
                          <a:latin typeface="+mn-lt"/>
                          <a:ea typeface="Times New Roman"/>
                        </a:rPr>
                      </a:br>
                      <a:r>
                        <a:rPr lang="fr-CA" sz="1200" i="1" dirty="0">
                          <a:latin typeface="+mn-lt"/>
                          <a:ea typeface="Times New Roman"/>
                        </a:rPr>
                        <a:t>Programmable </a:t>
                      </a:r>
                      <a:r>
                        <a:rPr lang="fr-CA" sz="1200" i="1" dirty="0" err="1">
                          <a:latin typeface="+mn-lt"/>
                          <a:ea typeface="Times New Roman"/>
                        </a:rPr>
                        <a:t>Logic</a:t>
                      </a:r>
                      <a:r>
                        <a:rPr lang="fr-CA" sz="1200" i="1" dirty="0">
                          <a:latin typeface="+mn-lt"/>
                          <a:ea typeface="Times New Roman"/>
                        </a:rPr>
                        <a:t> </a:t>
                      </a:r>
                      <a:r>
                        <a:rPr lang="fr-CA" sz="1200" i="1" dirty="0" err="1">
                          <a:latin typeface="+mn-lt"/>
                          <a:ea typeface="Times New Roman"/>
                        </a:rPr>
                        <a:t>Array</a:t>
                      </a:r>
                      <a:r>
                        <a:rPr lang="fr-CA" sz="1200" dirty="0">
                          <a:latin typeface="+mn-lt"/>
                          <a:ea typeface="Times New Roman"/>
                        </a:rPr>
                        <a:t> - PLA</a:t>
                      </a:r>
                    </a:p>
                    <a:p>
                      <a:pPr marL="228600" marR="0" indent="-228600" algn="l">
                        <a:spcBef>
                          <a:spcPts val="0"/>
                        </a:spcBef>
                        <a:spcAft>
                          <a:spcPts val="600"/>
                        </a:spcAft>
                      </a:pPr>
                      <a:r>
                        <a:rPr lang="fr-CA" sz="1200" dirty="0" smtClean="0">
                          <a:latin typeface="+mn-lt"/>
                          <a:ea typeface="Times New Roman"/>
                        </a:rPr>
                        <a:t>Circuit </a:t>
                      </a:r>
                      <a:r>
                        <a:rPr lang="fr-CA" sz="1200" dirty="0">
                          <a:latin typeface="+mn-lt"/>
                          <a:ea typeface="Times New Roman"/>
                        </a:rPr>
                        <a:t>PAL</a:t>
                      </a:r>
                      <a:br>
                        <a:rPr lang="fr-CA" sz="1200" dirty="0">
                          <a:latin typeface="+mn-lt"/>
                          <a:ea typeface="Times New Roman"/>
                        </a:rPr>
                      </a:br>
                      <a:r>
                        <a:rPr lang="en-US" sz="1200" i="1" dirty="0">
                          <a:latin typeface="+mn-lt"/>
                          <a:ea typeface="Times New Roman"/>
                        </a:rPr>
                        <a:t>Programmable Array Logic</a:t>
                      </a:r>
                      <a:r>
                        <a:rPr lang="fr-CA" sz="1200" dirty="0">
                          <a:latin typeface="+mn-lt"/>
                          <a:ea typeface="Times New Roman"/>
                        </a:rPr>
                        <a:t>™ - PAL</a:t>
                      </a:r>
                    </a:p>
                    <a:p>
                      <a:pPr marL="228600" marR="0" indent="-228600" algn="l">
                        <a:spcBef>
                          <a:spcPts val="0"/>
                        </a:spcBef>
                        <a:spcAft>
                          <a:spcPts val="600"/>
                        </a:spcAft>
                      </a:pPr>
                      <a:r>
                        <a:rPr lang="en-US" sz="1200" dirty="0" smtClean="0">
                          <a:latin typeface="+mn-lt"/>
                          <a:ea typeface="Times New Roman"/>
                        </a:rPr>
                        <a:t>Circuit </a:t>
                      </a:r>
                      <a:r>
                        <a:rPr lang="en-US" sz="1200" dirty="0">
                          <a:latin typeface="+mn-lt"/>
                          <a:ea typeface="Times New Roman"/>
                        </a:rPr>
                        <a:t>GAL</a:t>
                      </a:r>
                      <a:br>
                        <a:rPr lang="en-US" sz="1200" dirty="0">
                          <a:latin typeface="+mn-lt"/>
                          <a:ea typeface="Times New Roman"/>
                        </a:rPr>
                      </a:br>
                      <a:r>
                        <a:rPr lang="en-US" sz="1200" i="1" dirty="0">
                          <a:latin typeface="+mn-lt"/>
                          <a:ea typeface="Times New Roman"/>
                        </a:rPr>
                        <a:t>Generic Array Logic</a:t>
                      </a:r>
                      <a:r>
                        <a:rPr lang="en-US" sz="1200" dirty="0">
                          <a:latin typeface="+mn-lt"/>
                          <a:ea typeface="Times New Roman"/>
                        </a:rPr>
                        <a:t>™ - GAL</a:t>
                      </a:r>
                      <a:endParaRPr lang="fr-CA" sz="1200" dirty="0">
                        <a:latin typeface="+mn-lt"/>
                        <a:ea typeface="Times New Roman"/>
                      </a:endParaRPr>
                    </a:p>
                    <a:p>
                      <a:pPr marL="228600" marR="0" indent="-228600" algn="l">
                        <a:spcBef>
                          <a:spcPts val="0"/>
                        </a:spcBef>
                        <a:spcAft>
                          <a:spcPts val="600"/>
                        </a:spcAft>
                      </a:pPr>
                      <a:r>
                        <a:rPr lang="fr-CA" sz="1200" dirty="0" smtClean="0">
                          <a:latin typeface="+mn-lt"/>
                          <a:ea typeface="Times New Roman"/>
                        </a:rPr>
                        <a:t>Circuit </a:t>
                      </a:r>
                      <a:r>
                        <a:rPr lang="fr-CA" sz="1200" dirty="0">
                          <a:latin typeface="+mn-lt"/>
                          <a:ea typeface="Times New Roman"/>
                        </a:rPr>
                        <a:t>logique programmable complexe</a:t>
                      </a:r>
                      <a:br>
                        <a:rPr lang="fr-CA" sz="1200" dirty="0">
                          <a:latin typeface="+mn-lt"/>
                          <a:ea typeface="Times New Roman"/>
                        </a:rPr>
                      </a:br>
                      <a:r>
                        <a:rPr lang="fr-CA" sz="1200" i="1" dirty="0" err="1">
                          <a:latin typeface="+mn-lt"/>
                          <a:ea typeface="Times New Roman"/>
                        </a:rPr>
                        <a:t>Complex</a:t>
                      </a:r>
                      <a:r>
                        <a:rPr lang="fr-CA" sz="1200" i="1" dirty="0">
                          <a:latin typeface="+mn-lt"/>
                          <a:ea typeface="Times New Roman"/>
                        </a:rPr>
                        <a:t> Programmable </a:t>
                      </a:r>
                      <a:r>
                        <a:rPr lang="fr-CA" sz="1200" i="1" dirty="0" err="1">
                          <a:latin typeface="+mn-lt"/>
                          <a:ea typeface="Times New Roman"/>
                        </a:rPr>
                        <a:t>Logic</a:t>
                      </a:r>
                      <a:r>
                        <a:rPr lang="fr-CA" sz="1200" i="1" dirty="0">
                          <a:latin typeface="+mn-lt"/>
                          <a:ea typeface="Times New Roman"/>
                        </a:rPr>
                        <a:t> </a:t>
                      </a:r>
                      <a:r>
                        <a:rPr lang="fr-CA" sz="1200" i="1" dirty="0" err="1">
                          <a:latin typeface="+mn-lt"/>
                          <a:ea typeface="Times New Roman"/>
                        </a:rPr>
                        <a:t>Device</a:t>
                      </a:r>
                      <a:r>
                        <a:rPr lang="fr-CA" sz="1200" i="1" dirty="0">
                          <a:latin typeface="+mn-lt"/>
                          <a:ea typeface="Times New Roman"/>
                        </a:rPr>
                        <a:t> – CPLD</a:t>
                      </a:r>
                      <a:endParaRPr lang="fr-CA" sz="1200" dirty="0">
                        <a:latin typeface="+mn-lt"/>
                        <a:ea typeface="Times New Roman"/>
                      </a:endParaRPr>
                    </a:p>
                    <a:p>
                      <a:pPr marL="228600" marR="0" indent="-228600" algn="l">
                        <a:spcBef>
                          <a:spcPts val="0"/>
                        </a:spcBef>
                        <a:spcAft>
                          <a:spcPts val="600"/>
                        </a:spcAft>
                      </a:pPr>
                      <a:r>
                        <a:rPr lang="fr-CA" sz="1200" dirty="0" smtClean="0">
                          <a:latin typeface="+mn-lt"/>
                          <a:ea typeface="Times New Roman"/>
                        </a:rPr>
                        <a:t>Réseau </a:t>
                      </a:r>
                      <a:r>
                        <a:rPr lang="fr-CA" sz="1200" dirty="0" err="1">
                          <a:latin typeface="+mn-lt"/>
                          <a:ea typeface="Times New Roman"/>
                        </a:rPr>
                        <a:t>prédiffusé</a:t>
                      </a:r>
                      <a:r>
                        <a:rPr lang="fr-CA" sz="1200" dirty="0">
                          <a:latin typeface="+mn-lt"/>
                          <a:ea typeface="Times New Roman"/>
                        </a:rPr>
                        <a:t> programmable par l’utilisateur</a:t>
                      </a:r>
                      <a:br>
                        <a:rPr lang="fr-CA" sz="1200" dirty="0">
                          <a:latin typeface="+mn-lt"/>
                          <a:ea typeface="Times New Roman"/>
                        </a:rPr>
                      </a:br>
                      <a:r>
                        <a:rPr lang="fr-CA" sz="1200" i="1" dirty="0">
                          <a:latin typeface="+mn-lt"/>
                          <a:ea typeface="Times New Roman"/>
                        </a:rPr>
                        <a:t>Field-Programmable </a:t>
                      </a:r>
                      <a:r>
                        <a:rPr lang="fr-CA" sz="1200" i="1" dirty="0" err="1">
                          <a:latin typeface="+mn-lt"/>
                          <a:ea typeface="Times New Roman"/>
                        </a:rPr>
                        <a:t>Gate</a:t>
                      </a:r>
                      <a:r>
                        <a:rPr lang="fr-CA" sz="1200" i="1" dirty="0">
                          <a:latin typeface="+mn-lt"/>
                          <a:ea typeface="Times New Roman"/>
                        </a:rPr>
                        <a:t> </a:t>
                      </a:r>
                      <a:r>
                        <a:rPr lang="fr-CA" sz="1200" i="1" dirty="0" err="1">
                          <a:latin typeface="+mn-lt"/>
                          <a:ea typeface="Times New Roman"/>
                        </a:rPr>
                        <a:t>Array</a:t>
                      </a:r>
                      <a:r>
                        <a:rPr lang="fr-CA" sz="1200" dirty="0">
                          <a:latin typeface="+mn-lt"/>
                          <a:ea typeface="Times New Roman"/>
                        </a:rPr>
                        <a:t> – </a:t>
                      </a:r>
                      <a:r>
                        <a:rPr lang="fr-CA" sz="1200" dirty="0" smtClean="0">
                          <a:latin typeface="+mn-lt"/>
                          <a:ea typeface="Times New Roman"/>
                        </a:rPr>
                        <a:t>FPGA</a:t>
                      </a:r>
                      <a:endParaRPr lang="fr-CA" sz="12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8153400" y="2819400"/>
            <a:ext cx="3886200" cy="9144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22373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Mémoires mortes programmables : PROM</a:t>
            </a:r>
            <a:endParaRPr lang="fr-CA" dirty="0"/>
          </a:p>
        </p:txBody>
      </p:sp>
      <p:sp>
        <p:nvSpPr>
          <p:cNvPr id="3" name="Espace réservé du contenu 2"/>
          <p:cNvSpPr>
            <a:spLocks noGrp="1"/>
          </p:cNvSpPr>
          <p:nvPr>
            <p:ph sz="half" idx="1"/>
          </p:nvPr>
        </p:nvSpPr>
        <p:spPr/>
        <p:txBody>
          <a:bodyPr/>
          <a:lstStyle/>
          <a:p>
            <a:r>
              <a:rPr lang="fr-CA" dirty="0" smtClean="0"/>
              <a:t>Mémoire morte programmable</a:t>
            </a:r>
            <a:br>
              <a:rPr lang="fr-CA" dirty="0" smtClean="0"/>
            </a:br>
            <a:r>
              <a:rPr lang="fr-CA" dirty="0" smtClean="0"/>
              <a:t>(</a:t>
            </a:r>
            <a:r>
              <a:rPr lang="fr-CA" i="1" dirty="0" smtClean="0"/>
              <a:t>Programmable Read </a:t>
            </a:r>
            <a:r>
              <a:rPr lang="fr-CA" i="1" dirty="0" err="1" smtClean="0"/>
              <a:t>Only</a:t>
            </a:r>
            <a:r>
              <a:rPr lang="fr-CA" i="1" dirty="0" smtClean="0"/>
              <a:t> Memory</a:t>
            </a:r>
            <a:r>
              <a:rPr lang="fr-CA" dirty="0" smtClean="0"/>
              <a:t> – PROM)</a:t>
            </a:r>
            <a:br>
              <a:rPr lang="fr-CA" dirty="0" smtClean="0"/>
            </a:br>
            <a:r>
              <a:rPr lang="fr-CA" dirty="0" smtClean="0"/>
              <a:t>une seule fois</a:t>
            </a:r>
            <a:br>
              <a:rPr lang="fr-CA" dirty="0" smtClean="0"/>
            </a:br>
            <a:r>
              <a:rPr lang="fr-CA" dirty="0" smtClean="0"/>
              <a:t>(</a:t>
            </a:r>
            <a:r>
              <a:rPr lang="fr-CA" i="1" dirty="0" smtClean="0"/>
              <a:t>One Time Programmable</a:t>
            </a:r>
            <a:r>
              <a:rPr lang="fr-CA" dirty="0" smtClean="0"/>
              <a:t> – OTP).</a:t>
            </a:r>
          </a:p>
          <a:p>
            <a:r>
              <a:rPr lang="fr-CA" dirty="0" smtClean="0"/>
              <a:t>Une PROM consiste en :</a:t>
            </a:r>
          </a:p>
          <a:p>
            <a:pPr lvl="1"/>
            <a:r>
              <a:rPr lang="fr-CA" dirty="0" smtClean="0"/>
              <a:t>un décodeur avec </a:t>
            </a:r>
            <a:r>
              <a:rPr lang="fr-CA" i="1" dirty="0" smtClean="0"/>
              <a:t>n</a:t>
            </a:r>
            <a:r>
              <a:rPr lang="fr-CA" dirty="0" smtClean="0"/>
              <a:t> signaux d’entrée </a:t>
            </a:r>
            <a:r>
              <a:rPr lang="fr-CA" dirty="0"/>
              <a:t>et </a:t>
            </a:r>
            <a:r>
              <a:rPr lang="fr-CA" dirty="0" smtClean="0"/>
              <a:t>2</a:t>
            </a:r>
            <a:r>
              <a:rPr lang="fr-CA" i="1" baseline="30000" dirty="0" smtClean="0"/>
              <a:t>n</a:t>
            </a:r>
            <a:r>
              <a:rPr lang="fr-CA" dirty="0" smtClean="0"/>
              <a:t> sorties;</a:t>
            </a:r>
          </a:p>
          <a:p>
            <a:pPr lvl="1"/>
            <a:r>
              <a:rPr lang="fr-CA" dirty="0" smtClean="0"/>
              <a:t>un réseau d’interconnexions programmables entre 2</a:t>
            </a:r>
            <a:r>
              <a:rPr lang="fr-CA" i="1" baseline="30000" dirty="0" smtClean="0"/>
              <a:t>n</a:t>
            </a:r>
            <a:r>
              <a:rPr lang="fr-CA" dirty="0" smtClean="0"/>
              <a:t> rangées et </a:t>
            </a:r>
            <a:r>
              <a:rPr lang="fr-CA" i="1" dirty="0" smtClean="0"/>
              <a:t>m</a:t>
            </a:r>
            <a:r>
              <a:rPr lang="fr-CA" dirty="0" smtClean="0"/>
              <a:t> colonnes; et,</a:t>
            </a:r>
          </a:p>
          <a:p>
            <a:pPr lvl="1"/>
            <a:r>
              <a:rPr lang="fr-CA" i="1" dirty="0" smtClean="0"/>
              <a:t>m</a:t>
            </a:r>
            <a:r>
              <a:rPr lang="fr-CA" dirty="0" smtClean="0"/>
              <a:t> portes </a:t>
            </a:r>
            <a:r>
              <a:rPr lang="fr-CA" dirty="0"/>
              <a:t>OU à 2</a:t>
            </a:r>
            <a:r>
              <a:rPr lang="fr-CA" i="1" baseline="30000" dirty="0"/>
              <a:t>n</a:t>
            </a:r>
            <a:r>
              <a:rPr lang="fr-CA" dirty="0"/>
              <a:t> </a:t>
            </a:r>
            <a:r>
              <a:rPr lang="fr-CA" dirty="0" smtClean="0"/>
              <a:t>entrées.</a:t>
            </a:r>
          </a:p>
          <a:p>
            <a:r>
              <a:rPr lang="fr-CA" dirty="0" smtClean="0"/>
              <a:t>On </a:t>
            </a:r>
            <a:r>
              <a:rPr lang="fr-CA" dirty="0"/>
              <a:t>indique une connexion entre une ligne horizontale et une ligne verticale par un point. </a:t>
            </a:r>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3</a:t>
            </a:fld>
            <a:endParaRPr lang="fr-CA"/>
          </a:p>
        </p:txBody>
      </p:sp>
      <p:sp>
        <p:nvSpPr>
          <p:cNvPr id="5" name="ZoneTexte 4"/>
          <p:cNvSpPr txBox="1"/>
          <p:nvPr/>
        </p:nvSpPr>
        <p:spPr>
          <a:xfrm>
            <a:off x="7950239" y="1447800"/>
            <a:ext cx="2286000" cy="369332"/>
          </a:xfrm>
          <a:prstGeom prst="rect">
            <a:avLst/>
          </a:prstGeom>
          <a:noFill/>
        </p:spPr>
        <p:txBody>
          <a:bodyPr wrap="square" rtlCol="0">
            <a:spAutoFit/>
          </a:bodyPr>
          <a:lstStyle/>
          <a:p>
            <a:pPr algn="ctr"/>
            <a:r>
              <a:rPr lang="fr-CA" dirty="0" smtClean="0">
                <a:latin typeface="+mn-lt"/>
              </a:rPr>
              <a:t>Exemple: ROM 16 × 8</a:t>
            </a:r>
          </a:p>
        </p:txBody>
      </p:sp>
      <p:pic>
        <p:nvPicPr>
          <p:cNvPr id="10" name="Image 9"/>
          <p:cNvPicPr>
            <a:picLocks noChangeAspect="1"/>
          </p:cNvPicPr>
          <p:nvPr/>
        </p:nvPicPr>
        <p:blipFill>
          <a:blip r:embed="rId2"/>
          <a:stretch>
            <a:fillRect/>
          </a:stretch>
        </p:blipFill>
        <p:spPr>
          <a:xfrm>
            <a:off x="6248400" y="1953476"/>
            <a:ext cx="5740400" cy="4218724"/>
          </a:xfrm>
          <a:prstGeom prst="rect">
            <a:avLst/>
          </a:prstGeom>
        </p:spPr>
      </p:pic>
    </p:spTree>
    <p:extLst>
      <p:ext uri="{BB962C8B-B14F-4D97-AF65-F5344CB8AC3E}">
        <p14:creationId xmlns:p14="http://schemas.microsoft.com/office/powerpoint/2010/main" val="3982581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Mémoires mortes programmables : PROM</a:t>
            </a:r>
            <a:endParaRPr lang="fr-CA" dirty="0"/>
          </a:p>
        </p:txBody>
      </p:sp>
      <p:sp>
        <p:nvSpPr>
          <p:cNvPr id="3" name="Espace réservé du contenu 2"/>
          <p:cNvSpPr>
            <a:spLocks noGrp="1"/>
          </p:cNvSpPr>
          <p:nvPr>
            <p:ph sz="half" idx="1"/>
          </p:nvPr>
        </p:nvSpPr>
        <p:spPr/>
        <p:txBody>
          <a:bodyPr/>
          <a:lstStyle/>
          <a:p>
            <a:r>
              <a:rPr lang="fr-CA" dirty="0"/>
              <a:t>On utilise une représentation compacte des portes logiques avec plusieurs entrées</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4</a:t>
            </a:fld>
            <a:endParaRPr lang="fr-CA"/>
          </a:p>
        </p:txBody>
      </p:sp>
      <p:pic>
        <p:nvPicPr>
          <p:cNvPr id="7" name="Image 6"/>
          <p:cNvPicPr>
            <a:picLocks noChangeAspect="1"/>
          </p:cNvPicPr>
          <p:nvPr/>
        </p:nvPicPr>
        <p:blipFill>
          <a:blip r:embed="rId2"/>
          <a:stretch>
            <a:fillRect/>
          </a:stretch>
        </p:blipFill>
        <p:spPr>
          <a:xfrm>
            <a:off x="6560320" y="2057400"/>
            <a:ext cx="5022080" cy="3619500"/>
          </a:xfrm>
          <a:prstGeom prst="rect">
            <a:avLst/>
          </a:prstGeom>
        </p:spPr>
      </p:pic>
    </p:spTree>
    <p:extLst>
      <p:ext uri="{BB962C8B-B14F-4D97-AF65-F5344CB8AC3E}">
        <p14:creationId xmlns:p14="http://schemas.microsoft.com/office/powerpoint/2010/main" val="606372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Rappel : décodeur</a:t>
            </a:r>
            <a:endParaRPr lang="fr-CA" dirty="0"/>
          </a:p>
        </p:txBody>
      </p:sp>
      <p:sp>
        <p:nvSpPr>
          <p:cNvPr id="3" name="Espace réservé du contenu 2"/>
          <p:cNvSpPr>
            <a:spLocks noGrp="1"/>
          </p:cNvSpPr>
          <p:nvPr>
            <p:ph sz="half" idx="1"/>
          </p:nvPr>
        </p:nvSpPr>
        <p:spPr/>
        <p:txBody>
          <a:bodyPr/>
          <a:lstStyle/>
          <a:p>
            <a:r>
              <a:rPr lang="fr-CA" dirty="0" smtClean="0"/>
              <a:t>Un décodeur active une sortie unique qui correspond à la valeur du code binaire en entrée.</a:t>
            </a:r>
          </a:p>
          <a:p>
            <a:pPr marL="0" indent="0">
              <a:buNone/>
            </a:pPr>
            <a:endParaRPr lang="fr-CA" dirty="0" smtClean="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5</a:t>
            </a:fld>
            <a:endParaRPr lang="fr-CA"/>
          </a:p>
        </p:txBody>
      </p:sp>
      <p:pic>
        <p:nvPicPr>
          <p:cNvPr id="6" name="Image 5"/>
          <p:cNvPicPr>
            <a:picLocks noChangeAspect="1"/>
          </p:cNvPicPr>
          <p:nvPr/>
        </p:nvPicPr>
        <p:blipFill>
          <a:blip r:embed="rId2"/>
          <a:stretch>
            <a:fillRect/>
          </a:stretch>
        </p:blipFill>
        <p:spPr>
          <a:xfrm>
            <a:off x="988980" y="2379378"/>
            <a:ext cx="2211420" cy="3107022"/>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906649982"/>
              </p:ext>
            </p:extLst>
          </p:nvPr>
        </p:nvGraphicFramePr>
        <p:xfrm>
          <a:off x="3810000" y="2609671"/>
          <a:ext cx="4608198" cy="2272698"/>
        </p:xfrm>
        <a:graphic>
          <a:graphicData uri="http://schemas.openxmlformats.org/drawingml/2006/table">
            <a:tbl>
              <a:tblPr firstRow="1" firstCol="1" bandRow="1" bandCol="1">
                <a:tableStyleId>{5C22544A-7EE6-4342-B048-85BDC9FD1C3A}</a:tableStyleId>
              </a:tblPr>
              <a:tblGrid>
                <a:gridCol w="383478"/>
                <a:gridCol w="383478"/>
                <a:gridCol w="384196"/>
                <a:gridCol w="383478"/>
                <a:gridCol w="384196"/>
                <a:gridCol w="384196"/>
                <a:gridCol w="384196"/>
                <a:gridCol w="384196"/>
                <a:gridCol w="384196"/>
                <a:gridCol w="384196"/>
                <a:gridCol w="384196"/>
                <a:gridCol w="384196"/>
              </a:tblGrid>
              <a:tr h="321978">
                <a:tc>
                  <a:txBody>
                    <a:bodyPr/>
                    <a:lstStyle/>
                    <a:p>
                      <a:pPr marL="0" marR="0" algn="ctr">
                        <a:spcBef>
                          <a:spcPts val="200"/>
                        </a:spcBef>
                        <a:spcAft>
                          <a:spcPts val="200"/>
                        </a:spcAft>
                      </a:pPr>
                      <a:r>
                        <a:rPr lang="en-US" sz="1600" dirty="0">
                          <a:effectLst/>
                        </a:rPr>
                        <a:t>#</a:t>
                      </a:r>
                      <a:endParaRPr lang="fr-CA"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A</a:t>
                      </a:r>
                      <a:r>
                        <a:rPr lang="en-US" sz="1600" baseline="-25000">
                          <a:effectLst/>
                        </a:rPr>
                        <a:t>2</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A</a:t>
                      </a:r>
                      <a:r>
                        <a:rPr lang="en-US" sz="1600" baseline="-25000">
                          <a:effectLst/>
                        </a:rPr>
                        <a:t>1</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dirty="0">
                          <a:effectLst/>
                        </a:rPr>
                        <a:t>A</a:t>
                      </a:r>
                      <a:r>
                        <a:rPr lang="en-US" sz="1600" baseline="-25000" dirty="0">
                          <a:effectLst/>
                        </a:rPr>
                        <a:t>0</a:t>
                      </a:r>
                      <a:endParaRPr lang="fr-CA" sz="16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200"/>
                        </a:spcBef>
                        <a:spcAft>
                          <a:spcPts val="200"/>
                        </a:spcAft>
                      </a:pPr>
                      <a:r>
                        <a:rPr lang="en-US" sz="1600">
                          <a:effectLst/>
                        </a:rPr>
                        <a:t>F</a:t>
                      </a:r>
                      <a:r>
                        <a:rPr lang="en-US" sz="1600" baseline="-25000">
                          <a:effectLst/>
                        </a:rPr>
                        <a:t>7</a:t>
                      </a:r>
                      <a:endParaRPr lang="fr-CA" sz="16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600" dirty="0">
                          <a:effectLst/>
                        </a:rPr>
                        <a:t>F</a:t>
                      </a:r>
                      <a:r>
                        <a:rPr lang="en-US" sz="1600" baseline="-25000" dirty="0">
                          <a:effectLst/>
                        </a:rPr>
                        <a:t>6</a:t>
                      </a:r>
                      <a:endParaRPr lang="fr-CA"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F</a:t>
                      </a:r>
                      <a:r>
                        <a:rPr lang="en-US" sz="1600" baseline="-25000">
                          <a:effectLst/>
                        </a:rPr>
                        <a:t>5</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F</a:t>
                      </a:r>
                      <a:r>
                        <a:rPr lang="en-US" sz="1600" baseline="-25000">
                          <a:effectLst/>
                        </a:rPr>
                        <a:t>4</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F</a:t>
                      </a:r>
                      <a:r>
                        <a:rPr lang="en-US" sz="1600" baseline="-25000">
                          <a:effectLst/>
                        </a:rPr>
                        <a:t>3</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F</a:t>
                      </a:r>
                      <a:r>
                        <a:rPr lang="en-US" sz="1600" baseline="-25000">
                          <a:effectLst/>
                        </a:rPr>
                        <a:t>2</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F</a:t>
                      </a:r>
                      <a:r>
                        <a:rPr lang="en-US" sz="1600" baseline="-25000">
                          <a:effectLst/>
                        </a:rPr>
                        <a:t>1</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200"/>
                        </a:spcBef>
                        <a:spcAft>
                          <a:spcPts val="200"/>
                        </a:spcAft>
                      </a:pPr>
                      <a:r>
                        <a:rPr lang="en-US" sz="1600">
                          <a:effectLst/>
                        </a:rPr>
                        <a:t>F</a:t>
                      </a:r>
                      <a:r>
                        <a:rPr lang="en-US" sz="1600" baseline="-25000">
                          <a:effectLst/>
                        </a:rPr>
                        <a:t>0</a:t>
                      </a:r>
                      <a:endParaRPr lang="fr-CA" sz="1600" b="1">
                        <a:effectLst/>
                        <a:latin typeface="Times New Roman" panose="02020603050405020304" pitchFamily="18" charset="0"/>
                        <a:ea typeface="Times New Roman" panose="02020603050405020304" pitchFamily="18" charset="0"/>
                      </a:endParaRPr>
                    </a:p>
                  </a:txBody>
                  <a:tcPr marL="68580" marR="68580" marT="0" marB="0" anchor="ctr"/>
                </a:tc>
              </a:tr>
              <a:tr h="206863">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2</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3</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0</a:t>
                      </a:r>
                      <a:endParaRPr lang="fr-C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4</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5</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6</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r>
              <a:tr h="206863">
                <a:tc>
                  <a:txBody>
                    <a:bodyPr/>
                    <a:lstStyle/>
                    <a:p>
                      <a:pPr marL="0" marR="0" algn="ctr">
                        <a:spcBef>
                          <a:spcPts val="0"/>
                        </a:spcBef>
                        <a:spcAft>
                          <a:spcPts val="0"/>
                        </a:spcAft>
                      </a:pPr>
                      <a:r>
                        <a:rPr lang="en-US" sz="1600">
                          <a:effectLst/>
                        </a:rPr>
                        <a:t>7</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fr-C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fr-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fr-CA"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1</a:t>
                      </a:r>
                      <a:endParaRPr lang="fr-C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a:t>
                      </a:r>
                      <a:endParaRPr lang="fr-C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0</a:t>
                      </a:r>
                      <a:endParaRPr lang="fr-CA"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0" name="Image 9"/>
          <p:cNvPicPr>
            <a:picLocks noChangeAspect="1"/>
          </p:cNvPicPr>
          <p:nvPr/>
        </p:nvPicPr>
        <p:blipFill>
          <a:blip r:embed="rId3"/>
          <a:stretch>
            <a:fillRect/>
          </a:stretch>
        </p:blipFill>
        <p:spPr>
          <a:xfrm>
            <a:off x="8751431" y="1219200"/>
            <a:ext cx="2907169" cy="5379083"/>
          </a:xfrm>
          <a:prstGeom prst="rect">
            <a:avLst/>
          </a:prstGeom>
        </p:spPr>
      </p:pic>
      <p:sp>
        <p:nvSpPr>
          <p:cNvPr id="12" name="ZoneTexte 11"/>
          <p:cNvSpPr txBox="1"/>
          <p:nvPr/>
        </p:nvSpPr>
        <p:spPr>
          <a:xfrm>
            <a:off x="4971099" y="5124271"/>
            <a:ext cx="2286000" cy="1200329"/>
          </a:xfrm>
          <a:prstGeom prst="rect">
            <a:avLst/>
          </a:prstGeom>
          <a:noFill/>
        </p:spPr>
        <p:txBody>
          <a:bodyPr wrap="square" rtlCol="0">
            <a:spAutoFit/>
          </a:bodyPr>
          <a:lstStyle/>
          <a:p>
            <a:pPr algn="ctr"/>
            <a:r>
              <a:rPr lang="fr-CA" dirty="0" smtClean="0">
                <a:latin typeface="+mn-lt"/>
              </a:rPr>
              <a:t>F</a:t>
            </a:r>
            <a:r>
              <a:rPr lang="fr-CA" baseline="-25000" dirty="0" smtClean="0">
                <a:latin typeface="+mn-lt"/>
              </a:rPr>
              <a:t>0</a:t>
            </a:r>
            <a:r>
              <a:rPr lang="fr-CA" dirty="0">
                <a:latin typeface="+mn-lt"/>
              </a:rPr>
              <a:t> </a:t>
            </a:r>
            <a:r>
              <a:rPr lang="fr-CA" dirty="0" smtClean="0">
                <a:latin typeface="+mn-lt"/>
              </a:rPr>
              <a:t>= </a:t>
            </a:r>
            <a:r>
              <a:rPr lang="fr-CA" i="1" dirty="0" smtClean="0">
                <a:latin typeface="+mn-lt"/>
              </a:rPr>
              <a:t>m</a:t>
            </a:r>
            <a:r>
              <a:rPr lang="fr-CA" baseline="-25000" dirty="0" smtClean="0">
                <a:latin typeface="+mn-lt"/>
              </a:rPr>
              <a:t>0</a:t>
            </a:r>
            <a:r>
              <a:rPr lang="fr-CA" dirty="0" smtClean="0">
                <a:latin typeface="+mn-lt"/>
              </a:rPr>
              <a:t> = A</a:t>
            </a:r>
            <a:r>
              <a:rPr lang="fr-CA" baseline="-25000" dirty="0" smtClean="0">
                <a:latin typeface="+mn-lt"/>
              </a:rPr>
              <a:t>2</a:t>
            </a:r>
            <a:r>
              <a:rPr lang="fr-CA" dirty="0" smtClean="0">
                <a:latin typeface="+mn-lt"/>
              </a:rPr>
              <a:t>’A</a:t>
            </a:r>
            <a:r>
              <a:rPr lang="fr-CA" baseline="-25000" dirty="0" smtClean="0">
                <a:latin typeface="+mn-lt"/>
              </a:rPr>
              <a:t>1</a:t>
            </a:r>
            <a:r>
              <a:rPr lang="fr-CA" dirty="0" smtClean="0">
                <a:latin typeface="+mn-lt"/>
              </a:rPr>
              <a:t>’A</a:t>
            </a:r>
            <a:r>
              <a:rPr lang="fr-CA" baseline="-25000" dirty="0" smtClean="0">
                <a:latin typeface="+mn-lt"/>
              </a:rPr>
              <a:t>0</a:t>
            </a:r>
            <a:r>
              <a:rPr lang="fr-CA" dirty="0" smtClean="0">
                <a:latin typeface="+mn-lt"/>
              </a:rPr>
              <a:t>’</a:t>
            </a:r>
          </a:p>
          <a:p>
            <a:pPr algn="ctr"/>
            <a:r>
              <a:rPr lang="fr-CA" dirty="0" smtClean="0">
                <a:latin typeface="+mn-lt"/>
              </a:rPr>
              <a:t>F</a:t>
            </a:r>
            <a:r>
              <a:rPr lang="fr-CA" baseline="-25000" dirty="0" smtClean="0">
                <a:latin typeface="+mn-lt"/>
              </a:rPr>
              <a:t>1</a:t>
            </a:r>
            <a:r>
              <a:rPr lang="fr-CA" dirty="0" smtClean="0">
                <a:latin typeface="+mn-lt"/>
              </a:rPr>
              <a:t> </a:t>
            </a:r>
            <a:r>
              <a:rPr lang="fr-CA" dirty="0">
                <a:latin typeface="+mn-lt"/>
              </a:rPr>
              <a:t>= </a:t>
            </a:r>
            <a:r>
              <a:rPr lang="fr-CA" i="1" dirty="0" smtClean="0">
                <a:latin typeface="+mn-lt"/>
              </a:rPr>
              <a:t>m</a:t>
            </a:r>
            <a:r>
              <a:rPr lang="fr-CA" baseline="-25000" dirty="0" smtClean="0">
                <a:latin typeface="+mn-lt"/>
              </a:rPr>
              <a:t>1</a:t>
            </a:r>
            <a:r>
              <a:rPr lang="fr-CA" dirty="0" smtClean="0">
                <a:latin typeface="+mn-lt"/>
              </a:rPr>
              <a:t> </a:t>
            </a:r>
            <a:r>
              <a:rPr lang="fr-CA" dirty="0">
                <a:latin typeface="+mn-lt"/>
              </a:rPr>
              <a:t>= </a:t>
            </a:r>
            <a:r>
              <a:rPr lang="fr-CA" dirty="0" smtClean="0">
                <a:latin typeface="+mn-lt"/>
              </a:rPr>
              <a:t>A</a:t>
            </a:r>
            <a:r>
              <a:rPr lang="fr-CA" baseline="-25000" dirty="0" smtClean="0">
                <a:latin typeface="+mn-lt"/>
              </a:rPr>
              <a:t>2</a:t>
            </a:r>
            <a:r>
              <a:rPr lang="fr-CA" dirty="0" smtClean="0">
                <a:latin typeface="+mn-lt"/>
              </a:rPr>
              <a:t>’A</a:t>
            </a:r>
            <a:r>
              <a:rPr lang="fr-CA" baseline="-25000" dirty="0" smtClean="0">
                <a:latin typeface="+mn-lt"/>
              </a:rPr>
              <a:t>1</a:t>
            </a:r>
            <a:r>
              <a:rPr lang="fr-CA" dirty="0" smtClean="0">
                <a:latin typeface="+mn-lt"/>
              </a:rPr>
              <a:t>’A</a:t>
            </a:r>
            <a:r>
              <a:rPr lang="fr-CA" baseline="-25000" dirty="0" smtClean="0">
                <a:latin typeface="+mn-lt"/>
              </a:rPr>
              <a:t>0</a:t>
            </a:r>
            <a:endParaRPr lang="fr-CA" dirty="0">
              <a:latin typeface="+mn-lt"/>
            </a:endParaRPr>
          </a:p>
          <a:p>
            <a:pPr algn="ctr"/>
            <a:r>
              <a:rPr lang="fr-CA" dirty="0" smtClean="0">
                <a:latin typeface="+mn-lt"/>
              </a:rPr>
              <a:t>F</a:t>
            </a:r>
            <a:r>
              <a:rPr lang="fr-CA" baseline="-25000" dirty="0" smtClean="0">
                <a:latin typeface="+mn-lt"/>
              </a:rPr>
              <a:t>2</a:t>
            </a:r>
            <a:r>
              <a:rPr lang="fr-CA" dirty="0" smtClean="0">
                <a:latin typeface="+mn-lt"/>
              </a:rPr>
              <a:t> </a:t>
            </a:r>
            <a:r>
              <a:rPr lang="fr-CA" dirty="0">
                <a:latin typeface="+mn-lt"/>
              </a:rPr>
              <a:t>= </a:t>
            </a:r>
            <a:r>
              <a:rPr lang="fr-CA" i="1" dirty="0" smtClean="0">
                <a:latin typeface="+mn-lt"/>
              </a:rPr>
              <a:t>m</a:t>
            </a:r>
            <a:r>
              <a:rPr lang="fr-CA" baseline="-25000" dirty="0" smtClean="0">
                <a:latin typeface="+mn-lt"/>
              </a:rPr>
              <a:t>2</a:t>
            </a:r>
            <a:r>
              <a:rPr lang="fr-CA" dirty="0" smtClean="0">
                <a:latin typeface="+mn-lt"/>
              </a:rPr>
              <a:t> </a:t>
            </a:r>
            <a:r>
              <a:rPr lang="fr-CA" dirty="0">
                <a:latin typeface="+mn-lt"/>
              </a:rPr>
              <a:t>= </a:t>
            </a:r>
            <a:r>
              <a:rPr lang="fr-CA" dirty="0" smtClean="0">
                <a:latin typeface="+mn-lt"/>
              </a:rPr>
              <a:t>A</a:t>
            </a:r>
            <a:r>
              <a:rPr lang="fr-CA" baseline="-25000" dirty="0" smtClean="0">
                <a:latin typeface="+mn-lt"/>
              </a:rPr>
              <a:t>2</a:t>
            </a:r>
            <a:r>
              <a:rPr lang="fr-CA" dirty="0" smtClean="0">
                <a:latin typeface="+mn-lt"/>
              </a:rPr>
              <a:t>’A</a:t>
            </a:r>
            <a:r>
              <a:rPr lang="fr-CA" baseline="-25000" dirty="0" smtClean="0">
                <a:latin typeface="+mn-lt"/>
              </a:rPr>
              <a:t>1</a:t>
            </a:r>
            <a:r>
              <a:rPr lang="fr-CA" dirty="0" smtClean="0">
                <a:latin typeface="+mn-lt"/>
              </a:rPr>
              <a:t>A</a:t>
            </a:r>
            <a:r>
              <a:rPr lang="fr-CA" baseline="-25000" dirty="0" smtClean="0">
                <a:latin typeface="+mn-lt"/>
              </a:rPr>
              <a:t>0</a:t>
            </a:r>
            <a:r>
              <a:rPr lang="fr-CA" dirty="0" smtClean="0">
                <a:latin typeface="+mn-lt"/>
              </a:rPr>
              <a:t>’</a:t>
            </a:r>
          </a:p>
          <a:p>
            <a:pPr algn="ctr"/>
            <a:r>
              <a:rPr lang="fr-CA" dirty="0" smtClean="0">
                <a:latin typeface="+mn-lt"/>
              </a:rPr>
              <a:t>etc.</a:t>
            </a:r>
          </a:p>
        </p:txBody>
      </p:sp>
      <p:sp>
        <p:nvSpPr>
          <p:cNvPr id="13" name="Rectangle 12"/>
          <p:cNvSpPr/>
          <p:nvPr/>
        </p:nvSpPr>
        <p:spPr>
          <a:xfrm>
            <a:off x="4971099" y="5486400"/>
            <a:ext cx="2191701" cy="2286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4" name="Rectangle 13"/>
          <p:cNvSpPr/>
          <p:nvPr/>
        </p:nvSpPr>
        <p:spPr>
          <a:xfrm>
            <a:off x="7543800" y="2379378"/>
            <a:ext cx="572381" cy="2859193"/>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5" name="Rectangle 14"/>
          <p:cNvSpPr/>
          <p:nvPr/>
        </p:nvSpPr>
        <p:spPr>
          <a:xfrm>
            <a:off x="8686801" y="2438400"/>
            <a:ext cx="3080190" cy="591397"/>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6" name="Rectangle 15"/>
          <p:cNvSpPr/>
          <p:nvPr/>
        </p:nvSpPr>
        <p:spPr>
          <a:xfrm>
            <a:off x="2209800" y="4724401"/>
            <a:ext cx="1105781" cy="3810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8925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PROM : connexions programmables dans un circuit intégré</a:t>
            </a:r>
          </a:p>
        </p:txBody>
      </p:sp>
      <p:sp>
        <p:nvSpPr>
          <p:cNvPr id="12" name="Espace réservé du contenu 11"/>
          <p:cNvSpPr>
            <a:spLocks noGrp="1"/>
          </p:cNvSpPr>
          <p:nvPr>
            <p:ph sz="half" idx="1"/>
          </p:nvPr>
        </p:nvSpPr>
        <p:spPr/>
        <p:txBody>
          <a:bodyPr/>
          <a:lstStyle/>
          <a:p>
            <a:r>
              <a:rPr lang="fr-CA" dirty="0" smtClean="0"/>
              <a:t>Les lignes horizontales et verticales sont reliées par des diodes et des fusibles connectés en série.</a:t>
            </a:r>
          </a:p>
          <a:p>
            <a:r>
              <a:rPr lang="fr-CA" dirty="0" smtClean="0"/>
              <a:t>Au départ, tous les fusibles sont en place.</a:t>
            </a:r>
          </a:p>
          <a:p>
            <a:r>
              <a:rPr lang="fr-CA" dirty="0" smtClean="0"/>
              <a:t>On effectue la programmation en faisant passer un fort courant dans les fusibles des connexions à couper.</a:t>
            </a:r>
          </a:p>
          <a:p>
            <a:r>
              <a:rPr lang="fr-CA" dirty="0" smtClean="0"/>
              <a:t>Les lignes verticales sont mises à la masse par défaut (configuration </a:t>
            </a:r>
            <a:r>
              <a:rPr lang="fr-CA" i="1" dirty="0" smtClean="0"/>
              <a:t>pull-down</a:t>
            </a:r>
            <a:r>
              <a:rPr lang="fr-CA" dirty="0" smtClean="0"/>
              <a:t>).</a:t>
            </a:r>
          </a:p>
          <a:p>
            <a:r>
              <a:rPr lang="fr-CA" dirty="0" smtClean="0"/>
              <a:t>Les portes OU sont implicites par ce circuit.</a:t>
            </a:r>
          </a:p>
          <a:p>
            <a:r>
              <a:rPr lang="fr-CA" dirty="0" smtClean="0"/>
              <a:t>Quatre cas à considérer:</a:t>
            </a:r>
          </a:p>
          <a:p>
            <a:pPr lvl="1"/>
            <a:r>
              <a:rPr lang="fr-CA" dirty="0" smtClean="0"/>
              <a:t>Cas 0: F</a:t>
            </a:r>
            <a:r>
              <a:rPr lang="fr-CA" baseline="-25000" dirty="0" smtClean="0"/>
              <a:t>1</a:t>
            </a:r>
            <a:r>
              <a:rPr lang="fr-CA" dirty="0" smtClean="0"/>
              <a:t> = 0, F</a:t>
            </a:r>
            <a:r>
              <a:rPr lang="fr-CA" baseline="-25000" dirty="0" smtClean="0"/>
              <a:t>0</a:t>
            </a:r>
            <a:r>
              <a:rPr lang="fr-CA" dirty="0" smtClean="0"/>
              <a:t> = 0</a:t>
            </a:r>
          </a:p>
          <a:p>
            <a:pPr lvl="1"/>
            <a:r>
              <a:rPr lang="fr-CA" dirty="0"/>
              <a:t>Cas </a:t>
            </a:r>
            <a:r>
              <a:rPr lang="fr-CA" dirty="0" smtClean="0"/>
              <a:t>1: F</a:t>
            </a:r>
            <a:r>
              <a:rPr lang="fr-CA" baseline="-25000" dirty="0" smtClean="0"/>
              <a:t>1</a:t>
            </a:r>
            <a:r>
              <a:rPr lang="fr-CA" dirty="0" smtClean="0"/>
              <a:t> </a:t>
            </a:r>
            <a:r>
              <a:rPr lang="fr-CA" dirty="0"/>
              <a:t>= 0, </a:t>
            </a:r>
            <a:r>
              <a:rPr lang="fr-CA" dirty="0" smtClean="0"/>
              <a:t>F</a:t>
            </a:r>
            <a:r>
              <a:rPr lang="fr-CA" baseline="-25000" dirty="0" smtClean="0"/>
              <a:t>0</a:t>
            </a:r>
            <a:r>
              <a:rPr lang="fr-CA" dirty="0" smtClean="0"/>
              <a:t> </a:t>
            </a:r>
            <a:r>
              <a:rPr lang="fr-CA" dirty="0"/>
              <a:t>= </a:t>
            </a:r>
            <a:r>
              <a:rPr lang="fr-CA" dirty="0" smtClean="0"/>
              <a:t>1</a:t>
            </a:r>
            <a:endParaRPr lang="fr-CA" dirty="0"/>
          </a:p>
          <a:p>
            <a:pPr lvl="1"/>
            <a:r>
              <a:rPr lang="fr-CA" dirty="0"/>
              <a:t>Cas </a:t>
            </a:r>
            <a:r>
              <a:rPr lang="fr-CA" dirty="0" smtClean="0"/>
              <a:t>2: F</a:t>
            </a:r>
            <a:r>
              <a:rPr lang="fr-CA" baseline="-25000" dirty="0" smtClean="0"/>
              <a:t>1</a:t>
            </a:r>
            <a:r>
              <a:rPr lang="fr-CA" dirty="0" smtClean="0"/>
              <a:t> </a:t>
            </a:r>
            <a:r>
              <a:rPr lang="fr-CA" dirty="0"/>
              <a:t>= </a:t>
            </a:r>
            <a:r>
              <a:rPr lang="fr-CA" dirty="0" smtClean="0"/>
              <a:t>1, F</a:t>
            </a:r>
            <a:r>
              <a:rPr lang="fr-CA" baseline="-25000" dirty="0" smtClean="0"/>
              <a:t>0</a:t>
            </a:r>
            <a:r>
              <a:rPr lang="fr-CA" dirty="0" smtClean="0"/>
              <a:t> </a:t>
            </a:r>
            <a:r>
              <a:rPr lang="fr-CA" dirty="0"/>
              <a:t>= 0</a:t>
            </a:r>
          </a:p>
          <a:p>
            <a:pPr lvl="1"/>
            <a:r>
              <a:rPr lang="fr-CA" dirty="0"/>
              <a:t>Cas </a:t>
            </a:r>
            <a:r>
              <a:rPr lang="fr-CA" dirty="0" smtClean="0"/>
              <a:t>3: F</a:t>
            </a:r>
            <a:r>
              <a:rPr lang="fr-CA" baseline="-25000" dirty="0" smtClean="0"/>
              <a:t>1</a:t>
            </a:r>
            <a:r>
              <a:rPr lang="fr-CA" dirty="0" smtClean="0"/>
              <a:t> </a:t>
            </a:r>
            <a:r>
              <a:rPr lang="fr-CA" dirty="0"/>
              <a:t>= </a:t>
            </a:r>
            <a:r>
              <a:rPr lang="fr-CA" dirty="0" smtClean="0"/>
              <a:t>1, F</a:t>
            </a:r>
            <a:r>
              <a:rPr lang="fr-CA" baseline="-25000" dirty="0" smtClean="0"/>
              <a:t>0</a:t>
            </a:r>
            <a:r>
              <a:rPr lang="fr-CA" dirty="0" smtClean="0"/>
              <a:t> </a:t>
            </a:r>
            <a:r>
              <a:rPr lang="fr-CA" dirty="0"/>
              <a:t>= </a:t>
            </a:r>
            <a:r>
              <a:rPr lang="fr-CA" dirty="0" smtClean="0"/>
              <a:t>1</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6</a:t>
            </a:fld>
            <a:endParaRPr lang="fr-CA"/>
          </a:p>
        </p:txBody>
      </p:sp>
      <p:pic>
        <p:nvPicPr>
          <p:cNvPr id="18" name="Image 17"/>
          <p:cNvPicPr>
            <a:picLocks noChangeAspect="1"/>
          </p:cNvPicPr>
          <p:nvPr/>
        </p:nvPicPr>
        <p:blipFill>
          <a:blip r:embed="rId2"/>
          <a:stretch>
            <a:fillRect/>
          </a:stretch>
        </p:blipFill>
        <p:spPr>
          <a:xfrm>
            <a:off x="5746044" y="1295400"/>
            <a:ext cx="6194138" cy="5172397"/>
          </a:xfrm>
          <a:prstGeom prst="rect">
            <a:avLst/>
          </a:prstGeom>
        </p:spPr>
      </p:pic>
    </p:spTree>
    <p:extLst>
      <p:ext uri="{BB962C8B-B14F-4D97-AF65-F5344CB8AC3E}">
        <p14:creationId xmlns:p14="http://schemas.microsoft.com/office/powerpoint/2010/main" val="59760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PROM : connexions programmées sur une planchette</a:t>
            </a:r>
          </a:p>
        </p:txBody>
      </p:sp>
      <p:sp>
        <p:nvSpPr>
          <p:cNvPr id="6" name="Espace réservé du contenu 5"/>
          <p:cNvSpPr>
            <a:spLocks noGrp="1"/>
          </p:cNvSpPr>
          <p:nvPr>
            <p:ph sz="half" idx="1"/>
          </p:nvPr>
        </p:nvSpPr>
        <p:spPr/>
        <p:txBody>
          <a:bodyPr/>
          <a:lstStyle/>
          <a:p>
            <a:r>
              <a:rPr lang="fr-CA" dirty="0" smtClean="0"/>
              <a:t>Mémoire ROM 32 × 16 d’un PDP-11.</a:t>
            </a:r>
            <a:endParaRPr lang="fr-CA" dirty="0"/>
          </a:p>
        </p:txBody>
      </p:sp>
      <p:sp>
        <p:nvSpPr>
          <p:cNvPr id="7" name="Espace réservé du contenu 6"/>
          <p:cNvSpPr>
            <a:spLocks noGrp="1"/>
          </p:cNvSpPr>
          <p:nvPr>
            <p:ph sz="half" idx="2"/>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7</a:t>
            </a:fld>
            <a:endParaRPr lang="fr-CA"/>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83" y="1600200"/>
            <a:ext cx="5547017" cy="4619625"/>
          </a:xfrm>
          <a:prstGeom prst="rect">
            <a:avLst/>
          </a:prstGeom>
        </p:spPr>
      </p:pic>
      <p:sp>
        <p:nvSpPr>
          <p:cNvPr id="10" name="ZoneTexte 9"/>
          <p:cNvSpPr txBox="1"/>
          <p:nvPr/>
        </p:nvSpPr>
        <p:spPr>
          <a:xfrm>
            <a:off x="6096000" y="6429345"/>
            <a:ext cx="5638800" cy="200055"/>
          </a:xfrm>
          <a:prstGeom prst="rect">
            <a:avLst/>
          </a:prstGeom>
          <a:noFill/>
        </p:spPr>
        <p:txBody>
          <a:bodyPr wrap="square" rtlCol="0">
            <a:spAutoFit/>
          </a:bodyPr>
          <a:lstStyle/>
          <a:p>
            <a:pPr algn="r"/>
            <a:r>
              <a:rPr lang="fr-CA" sz="700" dirty="0" smtClean="0"/>
              <a:t> © David Fischer</a:t>
            </a:r>
            <a:r>
              <a:rPr lang="fr-CA" sz="700" dirty="0"/>
              <a:t>. </a:t>
            </a:r>
            <a:r>
              <a:rPr lang="fr-CA" sz="700" dirty="0" smtClean="0"/>
              <a:t>Diode Matrix. </a:t>
            </a:r>
            <a:r>
              <a:rPr lang="fr-CA" sz="700" dirty="0" smtClean="0">
                <a:hlinkClick r:id="rId3"/>
              </a:rPr>
              <a:t>http</a:t>
            </a:r>
            <a:r>
              <a:rPr lang="fr-CA" sz="700" dirty="0">
                <a:hlinkClick r:id="rId3"/>
              </a:rPr>
              <a:t>://</a:t>
            </a:r>
            <a:r>
              <a:rPr lang="fr-CA" sz="700" dirty="0" smtClean="0">
                <a:hlinkClick r:id="rId3"/>
              </a:rPr>
              <a:t>www.cca.org/blog/20120222-Diode-Matrix.shtml</a:t>
            </a:r>
            <a:r>
              <a:rPr lang="fr-CA" sz="700" dirty="0" smtClean="0"/>
              <a:t>. Avec permission.</a:t>
            </a:r>
            <a:endParaRPr lang="fr-CA" sz="700" dirty="0"/>
          </a:p>
        </p:txBody>
      </p:sp>
    </p:spTree>
    <p:extLst>
      <p:ext uri="{BB962C8B-B14F-4D97-AF65-F5344CB8AC3E}">
        <p14:creationId xmlns:p14="http://schemas.microsoft.com/office/powerpoint/2010/main" val="380258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PROM : exemple 1 – analyse des fonctions logiques réalisées</a:t>
            </a:r>
          </a:p>
        </p:txBody>
      </p:sp>
      <p:sp>
        <p:nvSpPr>
          <p:cNvPr id="6" name="Espace réservé du contenu 5"/>
          <p:cNvSpPr>
            <a:spLocks noGrp="1"/>
          </p:cNvSpPr>
          <p:nvPr>
            <p:ph sz="half" idx="1"/>
          </p:nvPr>
        </p:nvSpPr>
        <p:spPr/>
        <p:txBody>
          <a:bodyPr/>
          <a:lstStyle/>
          <a:p>
            <a:r>
              <a:rPr lang="fr-CA" dirty="0" smtClean="0"/>
              <a:t>Donner les fonctions logiques réalisées par cette mémoire PROM.</a:t>
            </a:r>
            <a:endParaRPr lang="fr-CA" dirty="0"/>
          </a:p>
        </p:txBody>
      </p:sp>
      <p:sp>
        <p:nvSpPr>
          <p:cNvPr id="4" name="Espace réservé du numéro de diapositive 3"/>
          <p:cNvSpPr>
            <a:spLocks noGrp="1"/>
          </p:cNvSpPr>
          <p:nvPr>
            <p:ph type="sldNum" sz="quarter" idx="10"/>
          </p:nvPr>
        </p:nvSpPr>
        <p:spPr/>
        <p:txBody>
          <a:bodyPr/>
          <a:lstStyle/>
          <a:p>
            <a:pPr>
              <a:defRPr/>
            </a:pPr>
            <a:fld id="{4666BFF2-274B-4A98-918C-4CB6C981AFB6}" type="slidenum">
              <a:rPr lang="fr-CA" smtClean="0"/>
              <a:pPr>
                <a:defRPr/>
              </a:pPr>
              <a:t>8</a:t>
            </a:fld>
            <a:endParaRPr lang="fr-CA"/>
          </a:p>
        </p:txBody>
      </p:sp>
      <p:sp>
        <p:nvSpPr>
          <p:cNvPr id="11" name="ZoneTexte 10"/>
          <p:cNvSpPr txBox="1"/>
          <p:nvPr/>
        </p:nvSpPr>
        <p:spPr>
          <a:xfrm>
            <a:off x="685800" y="2310745"/>
            <a:ext cx="4267200" cy="400110"/>
          </a:xfrm>
          <a:prstGeom prst="rect">
            <a:avLst/>
          </a:prstGeom>
          <a:noFill/>
        </p:spPr>
        <p:txBody>
          <a:bodyPr wrap="square" rtlCol="0">
            <a:spAutoFit/>
          </a:bodyPr>
          <a:lstStyle/>
          <a:p>
            <a:pPr algn="ctr"/>
            <a:r>
              <a:rPr lang="fr-CA" sz="2000" dirty="0" smtClean="0">
                <a:latin typeface="+mn-lt"/>
              </a:rPr>
              <a:t>D</a:t>
            </a:r>
            <a:r>
              <a:rPr lang="fr-CA" sz="2000" baseline="-25000" dirty="0" smtClean="0">
                <a:latin typeface="+mn-lt"/>
              </a:rPr>
              <a:t>7</a:t>
            </a:r>
            <a:r>
              <a:rPr lang="fr-CA" sz="2000" dirty="0" smtClean="0">
                <a:latin typeface="+mn-lt"/>
              </a:rPr>
              <a:t> = </a:t>
            </a:r>
            <a:r>
              <a:rPr lang="fr-CA" sz="2000" i="1" dirty="0" smtClean="0">
                <a:latin typeface="+mn-lt"/>
              </a:rPr>
              <a:t>m</a:t>
            </a:r>
            <a:r>
              <a:rPr lang="fr-CA" sz="2000" baseline="-25000" dirty="0" smtClean="0">
                <a:latin typeface="+mn-lt"/>
              </a:rPr>
              <a:t>13</a:t>
            </a:r>
            <a:r>
              <a:rPr lang="fr-CA" sz="2000" dirty="0" smtClean="0">
                <a:latin typeface="+mn-lt"/>
              </a:rPr>
              <a:t> + </a:t>
            </a:r>
            <a:r>
              <a:rPr lang="fr-CA" sz="2000" i="1" dirty="0" smtClean="0">
                <a:latin typeface="+mn-lt"/>
              </a:rPr>
              <a:t>m</a:t>
            </a:r>
            <a:r>
              <a:rPr lang="fr-CA" sz="2000" baseline="-25000" dirty="0" smtClean="0">
                <a:latin typeface="+mn-lt"/>
              </a:rPr>
              <a:t>9 </a:t>
            </a:r>
            <a:r>
              <a:rPr lang="fr-CA" sz="2000" dirty="0" smtClean="0">
                <a:latin typeface="+mn-lt"/>
              </a:rPr>
              <a:t>= A</a:t>
            </a:r>
            <a:r>
              <a:rPr lang="fr-CA" sz="2000" baseline="-25000" dirty="0" smtClean="0">
                <a:latin typeface="+mn-lt"/>
              </a:rPr>
              <a:t>3</a:t>
            </a:r>
            <a:r>
              <a:rPr lang="fr-CA" sz="2000" dirty="0" smtClean="0">
                <a:latin typeface="+mn-lt"/>
              </a:rPr>
              <a:t>A</a:t>
            </a:r>
            <a:r>
              <a:rPr lang="fr-CA" sz="2000" baseline="-25000" dirty="0" smtClean="0">
                <a:latin typeface="+mn-lt"/>
              </a:rPr>
              <a:t>2</a:t>
            </a:r>
            <a:r>
              <a:rPr lang="fr-CA" sz="2000" dirty="0" smtClean="0">
                <a:latin typeface="+mn-lt"/>
              </a:rPr>
              <a:t>A</a:t>
            </a:r>
            <a:r>
              <a:rPr lang="fr-CA" sz="2000" baseline="-25000" dirty="0" smtClean="0">
                <a:latin typeface="+mn-lt"/>
              </a:rPr>
              <a:t>1</a:t>
            </a:r>
            <a:r>
              <a:rPr lang="fr-CA" sz="2000" dirty="0" smtClean="0">
                <a:latin typeface="+mn-lt"/>
              </a:rPr>
              <a:t>’A</a:t>
            </a:r>
            <a:r>
              <a:rPr lang="fr-CA" sz="2000" baseline="-25000" dirty="0" smtClean="0">
                <a:latin typeface="+mn-lt"/>
              </a:rPr>
              <a:t>0</a:t>
            </a:r>
            <a:r>
              <a:rPr lang="fr-CA" sz="2000" dirty="0">
                <a:latin typeface="+mn-lt"/>
              </a:rPr>
              <a:t> </a:t>
            </a:r>
            <a:r>
              <a:rPr lang="fr-CA" sz="2000" dirty="0" smtClean="0">
                <a:latin typeface="+mn-lt"/>
              </a:rPr>
              <a:t>+ A</a:t>
            </a:r>
            <a:r>
              <a:rPr lang="fr-CA" sz="2000" baseline="-25000" dirty="0" smtClean="0">
                <a:latin typeface="+mn-lt"/>
              </a:rPr>
              <a:t>3</a:t>
            </a:r>
            <a:r>
              <a:rPr lang="fr-CA" sz="2000" dirty="0" smtClean="0">
                <a:latin typeface="+mn-lt"/>
              </a:rPr>
              <a:t>A</a:t>
            </a:r>
            <a:r>
              <a:rPr lang="fr-CA" sz="2000" baseline="-25000" dirty="0" smtClean="0">
                <a:latin typeface="+mn-lt"/>
              </a:rPr>
              <a:t>2</a:t>
            </a:r>
            <a:r>
              <a:rPr lang="fr-CA" sz="2000" dirty="0" smtClean="0">
                <a:latin typeface="+mn-lt"/>
              </a:rPr>
              <a:t>’A</a:t>
            </a:r>
            <a:r>
              <a:rPr lang="fr-CA" sz="2000" baseline="-25000" dirty="0" smtClean="0">
                <a:latin typeface="+mn-lt"/>
              </a:rPr>
              <a:t>1</a:t>
            </a:r>
            <a:r>
              <a:rPr lang="fr-CA" sz="2000" dirty="0" smtClean="0">
                <a:latin typeface="+mn-lt"/>
              </a:rPr>
              <a:t>’A</a:t>
            </a:r>
            <a:r>
              <a:rPr lang="fr-CA" sz="2000" baseline="-25000" dirty="0" smtClean="0">
                <a:latin typeface="+mn-lt"/>
              </a:rPr>
              <a:t>0</a:t>
            </a:r>
          </a:p>
        </p:txBody>
      </p:sp>
      <p:pic>
        <p:nvPicPr>
          <p:cNvPr id="13" name="Image 12"/>
          <p:cNvPicPr>
            <a:picLocks noChangeAspect="1"/>
          </p:cNvPicPr>
          <p:nvPr/>
        </p:nvPicPr>
        <p:blipFill>
          <a:blip r:embed="rId2"/>
          <a:stretch>
            <a:fillRect/>
          </a:stretch>
        </p:blipFill>
        <p:spPr>
          <a:xfrm>
            <a:off x="1064865" y="3276600"/>
            <a:ext cx="3278535" cy="3153762"/>
          </a:xfrm>
          <a:prstGeom prst="rect">
            <a:avLst/>
          </a:prstGeom>
        </p:spPr>
      </p:pic>
      <p:pic>
        <p:nvPicPr>
          <p:cNvPr id="14" name="Image 13"/>
          <p:cNvPicPr>
            <a:picLocks noChangeAspect="1"/>
          </p:cNvPicPr>
          <p:nvPr/>
        </p:nvPicPr>
        <p:blipFill>
          <a:blip r:embed="rId3"/>
          <a:stretch>
            <a:fillRect/>
          </a:stretch>
        </p:blipFill>
        <p:spPr>
          <a:xfrm>
            <a:off x="5497205" y="1828800"/>
            <a:ext cx="6466195" cy="4752124"/>
          </a:xfrm>
          <a:prstGeom prst="rect">
            <a:avLst/>
          </a:prstGeom>
        </p:spPr>
      </p:pic>
      <p:sp>
        <p:nvSpPr>
          <p:cNvPr id="9" name="Rectangle 8"/>
          <p:cNvSpPr/>
          <p:nvPr/>
        </p:nvSpPr>
        <p:spPr>
          <a:xfrm>
            <a:off x="914400" y="2971800"/>
            <a:ext cx="3810000" cy="360912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0" name="Rectangle 9"/>
          <p:cNvSpPr/>
          <p:nvPr/>
        </p:nvSpPr>
        <p:spPr>
          <a:xfrm>
            <a:off x="7772400" y="1981201"/>
            <a:ext cx="540990" cy="4608881"/>
          </a:xfrm>
          <a:prstGeom prst="rect">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2" name="Rectangle 11"/>
          <p:cNvSpPr/>
          <p:nvPr/>
        </p:nvSpPr>
        <p:spPr>
          <a:xfrm>
            <a:off x="10393710" y="1981200"/>
            <a:ext cx="540990" cy="4608881"/>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5" name="Rectangle 14"/>
          <p:cNvSpPr/>
          <p:nvPr/>
        </p:nvSpPr>
        <p:spPr>
          <a:xfrm>
            <a:off x="762000" y="2286000"/>
            <a:ext cx="4114840" cy="500777"/>
          </a:xfrm>
          <a:prstGeom prst="rect">
            <a:avLst/>
          </a:prstGeom>
          <a:no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6" name="ZoneTexte 15"/>
          <p:cNvSpPr txBox="1"/>
          <p:nvPr/>
        </p:nvSpPr>
        <p:spPr>
          <a:xfrm>
            <a:off x="914400" y="2937339"/>
            <a:ext cx="3810000" cy="400110"/>
          </a:xfrm>
          <a:prstGeom prst="rect">
            <a:avLst/>
          </a:prstGeom>
          <a:noFill/>
        </p:spPr>
        <p:txBody>
          <a:bodyPr wrap="square" rtlCol="0">
            <a:spAutoFit/>
          </a:bodyPr>
          <a:lstStyle/>
          <a:p>
            <a:pPr algn="ctr"/>
            <a:r>
              <a:rPr lang="fr-CA" sz="2000" dirty="0" smtClean="0">
                <a:latin typeface="+mn-lt"/>
              </a:rPr>
              <a:t>D</a:t>
            </a:r>
            <a:r>
              <a:rPr lang="fr-CA" sz="2000" baseline="-25000" dirty="0" smtClean="0">
                <a:latin typeface="+mn-lt"/>
              </a:rPr>
              <a:t>2</a:t>
            </a:r>
            <a:r>
              <a:rPr lang="fr-CA" sz="2000" dirty="0" smtClean="0">
                <a:latin typeface="+mn-lt"/>
              </a:rPr>
              <a:t> </a:t>
            </a:r>
            <a:r>
              <a:rPr lang="fr-CA" sz="2000" dirty="0">
                <a:latin typeface="+mn-lt"/>
              </a:rPr>
              <a:t>= </a:t>
            </a:r>
            <a:r>
              <a:rPr lang="fr-CA" sz="2000" i="1" dirty="0" smtClean="0">
                <a:latin typeface="+mn-lt"/>
              </a:rPr>
              <a:t>m</a:t>
            </a:r>
            <a:r>
              <a:rPr lang="fr-CA" sz="2000" baseline="-25000" dirty="0" smtClean="0">
                <a:latin typeface="+mn-lt"/>
              </a:rPr>
              <a:t>12</a:t>
            </a:r>
            <a:r>
              <a:rPr lang="fr-CA" sz="2000" dirty="0" smtClean="0">
                <a:latin typeface="+mn-lt"/>
              </a:rPr>
              <a:t> </a:t>
            </a:r>
            <a:r>
              <a:rPr lang="fr-CA" sz="2000" dirty="0">
                <a:latin typeface="+mn-lt"/>
              </a:rPr>
              <a:t>+ </a:t>
            </a:r>
            <a:r>
              <a:rPr lang="fr-CA" sz="2000" i="1" dirty="0" smtClean="0">
                <a:latin typeface="+mn-lt"/>
              </a:rPr>
              <a:t>m</a:t>
            </a:r>
            <a:r>
              <a:rPr lang="fr-CA" sz="2000" baseline="-25000" dirty="0" smtClean="0">
                <a:latin typeface="+mn-lt"/>
              </a:rPr>
              <a:t>8</a:t>
            </a:r>
            <a:r>
              <a:rPr lang="fr-CA" sz="2000" i="1" dirty="0">
                <a:latin typeface="+mn-lt"/>
              </a:rPr>
              <a:t> </a:t>
            </a:r>
            <a:r>
              <a:rPr lang="fr-CA" sz="2000" i="1" dirty="0" smtClean="0">
                <a:latin typeface="+mn-lt"/>
              </a:rPr>
              <a:t>+ m</a:t>
            </a:r>
            <a:r>
              <a:rPr lang="fr-CA" sz="2000" baseline="-25000" dirty="0" smtClean="0">
                <a:latin typeface="+mn-lt"/>
              </a:rPr>
              <a:t>4</a:t>
            </a:r>
            <a:r>
              <a:rPr lang="fr-CA" sz="2000" dirty="0" smtClean="0">
                <a:latin typeface="+mn-lt"/>
              </a:rPr>
              <a:t> </a:t>
            </a:r>
            <a:r>
              <a:rPr lang="fr-CA" sz="2000" dirty="0">
                <a:latin typeface="+mn-lt"/>
              </a:rPr>
              <a:t>+ </a:t>
            </a:r>
            <a:r>
              <a:rPr lang="fr-CA" sz="2000" i="1" dirty="0" smtClean="0">
                <a:latin typeface="+mn-lt"/>
              </a:rPr>
              <a:t>m</a:t>
            </a:r>
            <a:r>
              <a:rPr lang="fr-CA" sz="2000" baseline="-25000" dirty="0" smtClean="0">
                <a:latin typeface="+mn-lt"/>
              </a:rPr>
              <a:t>0 </a:t>
            </a:r>
            <a:r>
              <a:rPr lang="fr-CA" sz="2000" dirty="0" smtClean="0">
                <a:latin typeface="+mn-lt"/>
              </a:rPr>
              <a:t>= </a:t>
            </a:r>
            <a:r>
              <a:rPr lang="fr-CA" sz="2000" dirty="0" smtClean="0">
                <a:latin typeface="+mn-lt"/>
              </a:rPr>
              <a:t>A</a:t>
            </a:r>
            <a:r>
              <a:rPr lang="fr-CA" sz="2000" baseline="-25000" dirty="0" smtClean="0">
                <a:latin typeface="+mn-lt"/>
              </a:rPr>
              <a:t>1</a:t>
            </a:r>
            <a:r>
              <a:rPr lang="fr-CA" sz="2000" dirty="0" smtClean="0">
                <a:latin typeface="+mn-lt"/>
              </a:rPr>
              <a:t>’A</a:t>
            </a:r>
            <a:r>
              <a:rPr lang="fr-CA" sz="2000" baseline="-25000" dirty="0" smtClean="0">
                <a:latin typeface="+mn-lt"/>
              </a:rPr>
              <a:t>0</a:t>
            </a:r>
            <a:r>
              <a:rPr lang="fr-CA" sz="2000" dirty="0" smtClean="0">
                <a:latin typeface="+mn-lt"/>
              </a:rPr>
              <a:t>’</a:t>
            </a:r>
            <a:endParaRPr lang="fr-CA" sz="2000" baseline="-25000" dirty="0" smtClean="0">
              <a:latin typeface="+mn-lt"/>
            </a:endParaRPr>
          </a:p>
        </p:txBody>
      </p:sp>
    </p:spTree>
    <p:extLst>
      <p:ext uri="{BB962C8B-B14F-4D97-AF65-F5344CB8AC3E}">
        <p14:creationId xmlns:p14="http://schemas.microsoft.com/office/powerpoint/2010/main" val="345755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CA" dirty="0" smtClean="0"/>
              <a:t>Retour: le problème du vote</a:t>
            </a:r>
          </a:p>
        </p:txBody>
      </p:sp>
      <p:sp>
        <p:nvSpPr>
          <p:cNvPr id="2" name="Espace réservé du contenu 1"/>
          <p:cNvSpPr>
            <a:spLocks noGrp="1"/>
          </p:cNvSpPr>
          <p:nvPr>
            <p:ph sz="half" idx="1"/>
          </p:nvPr>
        </p:nvSpPr>
        <p:spPr/>
        <p:txBody>
          <a:bodyPr/>
          <a:lstStyle/>
          <a:p>
            <a:pPr marL="0" indent="0">
              <a:buNone/>
            </a:pPr>
            <a:r>
              <a:rPr lang="fr-CA" dirty="0"/>
              <a:t>Un comité composé de quatre personnes a besoin d’un mécanisme de vote secret pour les amendements sur la constitution du comité.</a:t>
            </a:r>
          </a:p>
          <a:p>
            <a:pPr marL="0" indent="0">
              <a:buNone/>
            </a:pPr>
            <a:r>
              <a:rPr lang="fr-CA" dirty="0"/>
              <a:t>Un amendement est approuvé si au moins 3 personnes votent pour.</a:t>
            </a:r>
          </a:p>
          <a:p>
            <a:pPr marL="0" indent="0">
              <a:buNone/>
            </a:pPr>
            <a:r>
              <a:rPr lang="fr-CA" dirty="0"/>
              <a:t>Concevoir un circuit logique qui accepte 4 entrées représentant les votes. La sortie du circuit doit indiquer si </a:t>
            </a:r>
            <a:r>
              <a:rPr lang="fr-CA" dirty="0" smtClean="0"/>
              <a:t>l’amendement </a:t>
            </a:r>
            <a:r>
              <a:rPr lang="fr-CA" dirty="0"/>
              <a:t>est accepté.</a:t>
            </a:r>
          </a:p>
          <a:p>
            <a:endParaRPr lang="fr-FR" dirty="0"/>
          </a:p>
        </p:txBody>
      </p:sp>
      <p:sp>
        <p:nvSpPr>
          <p:cNvPr id="4" name="Espace réservé du numéro de diapositive 3"/>
          <p:cNvSpPr>
            <a:spLocks noGrp="1"/>
          </p:cNvSpPr>
          <p:nvPr>
            <p:ph type="sldNum" sz="quarter" idx="10"/>
          </p:nvPr>
        </p:nvSpPr>
        <p:spPr/>
        <p:txBody>
          <a:bodyPr/>
          <a:lstStyle/>
          <a:p>
            <a:fld id="{14CF0726-EE7F-4C03-A190-14ADB9C2489F}" type="slidenum">
              <a:rPr lang="fr-CA" smtClean="0"/>
              <a:pPr/>
              <a:t>9</a:t>
            </a:fld>
            <a:endParaRPr lang="fr-CA"/>
          </a:p>
        </p:txBody>
      </p:sp>
      <p:pic>
        <p:nvPicPr>
          <p:cNvPr id="16" name="Picture 1" descr="C:\Documents and Settings\p700065\Local Settings\Temporary Internet Files\Content.IE5\Z73K57EA\MCj03080590000[1].wmf"/>
          <p:cNvPicPr>
            <a:picLocks noChangeAspect="1" noChangeArrowheads="1"/>
          </p:cNvPicPr>
          <p:nvPr/>
        </p:nvPicPr>
        <p:blipFill>
          <a:blip r:embed="rId3" cstate="print"/>
          <a:srcRect/>
          <a:stretch>
            <a:fillRect/>
          </a:stretch>
        </p:blipFill>
        <p:spPr bwMode="auto">
          <a:xfrm>
            <a:off x="3276600" y="4419600"/>
            <a:ext cx="1350476" cy="1830310"/>
          </a:xfrm>
          <a:prstGeom prst="rect">
            <a:avLst/>
          </a:prstGeom>
          <a:noFill/>
        </p:spPr>
      </p:pic>
      <p:pic>
        <p:nvPicPr>
          <p:cNvPr id="63500" name="Picture 12" descr="C:\Users\p700065\AppData\Local\Microsoft\Windows\Temporary Internet Files\Content.IE5\BCIL37HH\MC9000560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337913"/>
            <a:ext cx="1562710" cy="18178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extLst>
              <p:ext uri="{D42A27DB-BD31-4B8C-83A1-F6EECF244321}">
                <p14:modId xmlns:p14="http://schemas.microsoft.com/office/powerpoint/2010/main" val="554849655"/>
              </p:ext>
            </p:extLst>
          </p:nvPr>
        </p:nvGraphicFramePr>
        <p:xfrm>
          <a:off x="9677400" y="1393929"/>
          <a:ext cx="2286000" cy="5235472"/>
        </p:xfrm>
        <a:graphic>
          <a:graphicData uri="http://schemas.openxmlformats.org/drawingml/2006/table">
            <a:tbl>
              <a:tblPr firstRow="1" bandRow="1">
                <a:tableStyleId>{5C22544A-7EE6-4342-B048-85BDC9FD1C3A}</a:tableStyleId>
              </a:tblPr>
              <a:tblGrid>
                <a:gridCol w="457200"/>
                <a:gridCol w="457200"/>
                <a:gridCol w="457200"/>
                <a:gridCol w="457200"/>
                <a:gridCol w="457200"/>
              </a:tblGrid>
              <a:tr h="358672">
                <a:tc>
                  <a:txBody>
                    <a:bodyPr/>
                    <a:lstStyle/>
                    <a:p>
                      <a:pPr algn="ctr"/>
                      <a:r>
                        <a:rPr lang="fr-CA" sz="1400" dirty="0" smtClean="0"/>
                        <a:t>A</a:t>
                      </a:r>
                      <a:endParaRPr lang="fr-CA" sz="1400" dirty="0"/>
                    </a:p>
                  </a:txBody>
                  <a:tcPr anchor="ctr"/>
                </a:tc>
                <a:tc>
                  <a:txBody>
                    <a:bodyPr/>
                    <a:lstStyle/>
                    <a:p>
                      <a:pPr algn="ctr"/>
                      <a:r>
                        <a:rPr lang="fr-CA" sz="1400" dirty="0" smtClean="0"/>
                        <a:t>B</a:t>
                      </a:r>
                      <a:endParaRPr lang="fr-CA" sz="1400" dirty="0"/>
                    </a:p>
                  </a:txBody>
                  <a:tcPr anchor="ctr"/>
                </a:tc>
                <a:tc>
                  <a:txBody>
                    <a:bodyPr/>
                    <a:lstStyle/>
                    <a:p>
                      <a:pPr algn="ctr"/>
                      <a:r>
                        <a:rPr lang="fr-CA" sz="1400" dirty="0" smtClean="0"/>
                        <a:t>C</a:t>
                      </a:r>
                      <a:endParaRPr lang="fr-CA" sz="1400" dirty="0"/>
                    </a:p>
                  </a:txBody>
                  <a:tcPr anchor="ctr"/>
                </a:tc>
                <a:tc>
                  <a:txBody>
                    <a:bodyPr/>
                    <a:lstStyle/>
                    <a:p>
                      <a:pPr algn="ctr"/>
                      <a:r>
                        <a:rPr lang="fr-CA" sz="1400" dirty="0" smtClean="0"/>
                        <a:t>D</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F</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1</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1</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0</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1</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0</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1</a:t>
                      </a:r>
                      <a:endParaRPr lang="fr-CA" sz="1400" dirty="0"/>
                    </a:p>
                  </a:txBody>
                  <a:tcPr anchor="ctr">
                    <a:lnL w="12700" cap="flat" cmpd="sng" algn="ctr">
                      <a:solidFill>
                        <a:schemeClr val="tx1"/>
                      </a:solidFill>
                      <a:prstDash val="solid"/>
                      <a:round/>
                      <a:headEnd type="none" w="med" len="med"/>
                      <a:tailEnd type="none" w="med" len="med"/>
                    </a:lnL>
                  </a:tcPr>
                </a:tc>
              </a:tr>
              <a:tr h="282737">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tc>
                <a:tc>
                  <a:txBody>
                    <a:bodyPr/>
                    <a:lstStyle/>
                    <a:p>
                      <a:pPr algn="ctr"/>
                      <a:r>
                        <a:rPr lang="fr-CA" sz="1400" dirty="0" smtClean="0"/>
                        <a:t>1</a:t>
                      </a:r>
                      <a:endParaRPr lang="fr-CA" sz="1400" dirty="0"/>
                    </a:p>
                  </a:txBody>
                  <a:tcPr anchor="ctr">
                    <a:lnR w="12700" cap="flat" cmpd="sng" algn="ctr">
                      <a:solidFill>
                        <a:schemeClr val="tx1"/>
                      </a:solidFill>
                      <a:prstDash val="solid"/>
                      <a:round/>
                      <a:headEnd type="none" w="med" len="med"/>
                      <a:tailEnd type="none" w="med" len="med"/>
                    </a:lnR>
                  </a:tcPr>
                </a:tc>
                <a:tc>
                  <a:txBody>
                    <a:bodyPr/>
                    <a:lstStyle/>
                    <a:p>
                      <a:pPr algn="ctr"/>
                      <a:r>
                        <a:rPr lang="fr-CA" sz="1400" dirty="0" smtClean="0"/>
                        <a:t>1</a:t>
                      </a:r>
                      <a:endParaRPr lang="fr-CA" sz="1400" dirty="0"/>
                    </a:p>
                  </a:txBody>
                  <a:tcPr anchor="ctr">
                    <a:lnL w="12700" cap="flat" cmpd="sng" algn="ctr">
                      <a:solidFill>
                        <a:schemeClr val="tx1"/>
                      </a:solidFill>
                      <a:prstDash val="solid"/>
                      <a:round/>
                      <a:headEnd type="none" w="med" len="med"/>
                      <a:tailEnd type="none" w="med" len="med"/>
                    </a:lnL>
                  </a:tcPr>
                </a:tc>
              </a:tr>
            </a:tbl>
          </a:graphicData>
        </a:graphic>
      </p:graphicFrame>
      <p:pic>
        <p:nvPicPr>
          <p:cNvPr id="9" name="Picture 2"/>
          <p:cNvPicPr>
            <a:picLocks noChangeAspect="1" noChangeArrowheads="1"/>
          </p:cNvPicPr>
          <p:nvPr/>
        </p:nvPicPr>
        <p:blipFill>
          <a:blip r:embed="rId5" cstate="print"/>
          <a:srcRect/>
          <a:stretch>
            <a:fillRect/>
          </a:stretch>
        </p:blipFill>
        <p:spPr bwMode="auto">
          <a:xfrm>
            <a:off x="6096000" y="3431629"/>
            <a:ext cx="3390900" cy="2647950"/>
          </a:xfrm>
          <a:prstGeom prst="rect">
            <a:avLst/>
          </a:prstGeom>
          <a:noFill/>
          <a:ln w="9525">
            <a:noFill/>
            <a:miter lim="800000"/>
            <a:headEnd/>
            <a:tailEnd/>
          </a:ln>
          <a:effectLst/>
        </p:spPr>
      </p:pic>
      <p:graphicFrame>
        <p:nvGraphicFramePr>
          <p:cNvPr id="10" name="Objet 9"/>
          <p:cNvGraphicFramePr>
            <a:graphicFrameLocks noChangeAspect="1"/>
          </p:cNvGraphicFramePr>
          <p:nvPr>
            <p:extLst>
              <p:ext uri="{D42A27DB-BD31-4B8C-83A1-F6EECF244321}">
                <p14:modId xmlns:p14="http://schemas.microsoft.com/office/powerpoint/2010/main" val="2333426101"/>
              </p:ext>
            </p:extLst>
          </p:nvPr>
        </p:nvGraphicFramePr>
        <p:xfrm>
          <a:off x="5161731" y="2479675"/>
          <a:ext cx="4363269" cy="568325"/>
        </p:xfrm>
        <a:graphic>
          <a:graphicData uri="http://schemas.openxmlformats.org/presentationml/2006/ole">
            <mc:AlternateContent xmlns:mc="http://schemas.openxmlformats.org/markup-compatibility/2006">
              <mc:Choice xmlns:v="urn:schemas-microsoft-com:vml" Requires="v">
                <p:oleObj spid="_x0000_s1099" name="…quation" r:id="rId6" imgW="3022600" imgH="393700" progId="Equation.3">
                  <p:embed/>
                </p:oleObj>
              </mc:Choice>
              <mc:Fallback>
                <p:oleObj name="…quation" r:id="rId6" imgW="3022600" imgH="393700" progId="Equation.3">
                  <p:embed/>
                  <p:pic>
                    <p:nvPicPr>
                      <p:cNvPr id="0" name=""/>
                      <p:cNvPicPr>
                        <a:picLocks noChangeAspect="1" noChangeArrowheads="1"/>
                      </p:cNvPicPr>
                      <p:nvPr/>
                    </p:nvPicPr>
                    <p:blipFill>
                      <a:blip r:embed="rId7"/>
                      <a:srcRect/>
                      <a:stretch>
                        <a:fillRect/>
                      </a:stretch>
                    </p:blipFill>
                    <p:spPr bwMode="auto">
                      <a:xfrm>
                        <a:off x="5161731" y="2479675"/>
                        <a:ext cx="4363269" cy="568325"/>
                      </a:xfrm>
                      <a:prstGeom prst="rect">
                        <a:avLst/>
                      </a:prstGeom>
                      <a:noFill/>
                      <a:extLst/>
                    </p:spPr>
                  </p:pic>
                </p:oleObj>
              </mc:Fallback>
            </mc:AlternateContent>
          </a:graphicData>
        </a:graphic>
      </p:graphicFrame>
    </p:spTree>
    <p:extLst>
      <p:ext uri="{BB962C8B-B14F-4D97-AF65-F5344CB8AC3E}">
        <p14:creationId xmlns:p14="http://schemas.microsoft.com/office/powerpoint/2010/main" val="2794443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Cou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1Introduction</Template>
  <TotalTime>2258</TotalTime>
  <Words>1276</Words>
  <Application>Microsoft Office PowerPoint</Application>
  <PresentationFormat>Grand écran</PresentationFormat>
  <Paragraphs>337</Paragraphs>
  <Slides>16</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16</vt:i4>
      </vt:variant>
    </vt:vector>
  </HeadingPairs>
  <TitlesOfParts>
    <vt:vector size="22" baseType="lpstr">
      <vt:lpstr>Arial</vt:lpstr>
      <vt:lpstr>Calibri</vt:lpstr>
      <vt:lpstr>Times New Roman</vt:lpstr>
      <vt:lpstr>presentationCours</vt:lpstr>
      <vt:lpstr>…quation</vt:lpstr>
      <vt:lpstr>Visio</vt:lpstr>
      <vt:lpstr>Logique programmable Mémoires mortes: PROM, EPROM, EEPROM</vt:lpstr>
      <vt:lpstr>Sujets de ce thème</vt:lpstr>
      <vt:lpstr>Mémoires mortes programmables : PROM</vt:lpstr>
      <vt:lpstr>Mémoires mortes programmables : PROM</vt:lpstr>
      <vt:lpstr>Rappel : décodeur</vt:lpstr>
      <vt:lpstr>PROM : connexions programmables dans un circuit intégré</vt:lpstr>
      <vt:lpstr>PROM : connexions programmées sur une planchette</vt:lpstr>
      <vt:lpstr>PROM : exemple 1 – analyse des fonctions logiques réalisées</vt:lpstr>
      <vt:lpstr>Retour: le problème du vote</vt:lpstr>
      <vt:lpstr>PROM : exemple 2 – implémentation d’une fonction logique</vt:lpstr>
      <vt:lpstr>EPROM: Erasable Programmable Read Only Memory</vt:lpstr>
      <vt:lpstr>Connexions programmables pour mémoires EPROM (et EEPROM)</vt:lpstr>
      <vt:lpstr>EPROM et grilles flottantes</vt:lpstr>
      <vt:lpstr>EEPROM et mémoires Flash</vt:lpstr>
      <vt:lpstr>Vous devriez maintenant être capable de …</vt:lpstr>
      <vt:lpstr>ROM : exemple 3 – implémentation de fonctions logiques – exercice en classe</vt:lpstr>
    </vt:vector>
  </TitlesOfParts>
  <Company>POLYMTL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Pierre Langlois</dc:creator>
  <cp:lastModifiedBy>Pierre Langlois</cp:lastModifiedBy>
  <cp:revision>208</cp:revision>
  <dcterms:created xsi:type="dcterms:W3CDTF">2009-09-03T13:30:34Z</dcterms:created>
  <dcterms:modified xsi:type="dcterms:W3CDTF">2014-08-13T16:50:38Z</dcterms:modified>
</cp:coreProperties>
</file>