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3" r:id="rId1"/>
  </p:sldMasterIdLst>
  <p:notesMasterIdLst>
    <p:notesMasterId r:id="rId17"/>
  </p:notesMasterIdLst>
  <p:handoutMasterIdLst>
    <p:handoutMasterId r:id="rId18"/>
  </p:handoutMasterIdLst>
  <p:sldIdLst>
    <p:sldId id="256" r:id="rId2"/>
    <p:sldId id="302" r:id="rId3"/>
    <p:sldId id="332" r:id="rId4"/>
    <p:sldId id="333" r:id="rId5"/>
    <p:sldId id="334" r:id="rId6"/>
    <p:sldId id="335" r:id="rId7"/>
    <p:sldId id="336" r:id="rId8"/>
    <p:sldId id="339" r:id="rId9"/>
    <p:sldId id="337" r:id="rId10"/>
    <p:sldId id="309" r:id="rId11"/>
    <p:sldId id="310" r:id="rId12"/>
    <p:sldId id="311" r:id="rId13"/>
    <p:sldId id="338" r:id="rId14"/>
    <p:sldId id="331" r:id="rId15"/>
    <p:sldId id="303" r:id="rId16"/>
  </p:sldIdLst>
  <p:sldSz cx="12192000" cy="6858000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4" autoAdjust="0"/>
    <p:restoredTop sz="96984" autoAdjust="0"/>
  </p:normalViewPr>
  <p:slideViewPr>
    <p:cSldViewPr>
      <p:cViewPr varScale="1">
        <p:scale>
          <a:sx n="110" d="100"/>
          <a:sy n="110" d="100"/>
        </p:scale>
        <p:origin x="138" y="7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 showGuides="1">
      <p:cViewPr varScale="1">
        <p:scale>
          <a:sx n="102" d="100"/>
          <a:sy n="102" d="100"/>
        </p:scale>
        <p:origin x="3252" y="11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94451-A89E-4725-8413-5678DE932E3D}" type="datetimeFigureOut">
              <a:rPr lang="fr-CA" smtClean="0"/>
              <a:t>2014-08-12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7203FD-9785-47BD-80F8-5A62C494DD6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0628463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78C2F68-A10D-43F4-A479-56FE030F73B2}" type="datetimeFigureOut">
              <a:rPr lang="fr-FR"/>
              <a:pPr>
                <a:defRPr/>
              </a:pPr>
              <a:t>12/08/2014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CA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CA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9A5F2D7-1004-42BA-8530-5564CEA589E6}" type="slidenum">
              <a:rPr lang="fr-CA"/>
              <a:pPr>
                <a:defRPr/>
              </a:pPr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779101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fr-FR" dirty="0" smtClean="0"/>
              <a:t>Cliquez pour modifier le style du titre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CA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32529-5FD2-4024-9DE7-2CCFFFC4DBA2}" type="slidenum">
              <a:rPr lang="fr-CA" smtClean="0"/>
              <a:pPr>
                <a:defRPr/>
              </a:pPr>
              <a:t>‹N°›</a:t>
            </a:fld>
            <a:endParaRPr lang="fr-CA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5872163"/>
            <a:ext cx="838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3759200" y="6172201"/>
            <a:ext cx="46736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CA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http://creativecommons.org/licenses/by-nc-sa/2.5/ca/</a:t>
            </a:r>
            <a:endParaRPr lang="fr-CA" sz="1000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562600" y="5896690"/>
            <a:ext cx="27432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fr-CA" sz="1000" kern="1200" dirty="0" smtClean="0">
                <a:solidFill>
                  <a:schemeClr val="tx1"/>
                </a:solidFill>
                <a:latin typeface="Arial" charset="0"/>
                <a:ea typeface="+mn-ea"/>
                <a:cs typeface="Arial" charset="0"/>
              </a:rPr>
              <a:t>Pierre Langlois</a:t>
            </a:r>
            <a:endParaRPr lang="fr-CA" sz="100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03200" y="1600200"/>
            <a:ext cx="11785600" cy="4800600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6AE17-047E-41BA-B5C0-1A5C3085BF8A}" type="slidenum">
              <a:rPr lang="fr-CA" smtClean="0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203200" y="1600201"/>
            <a:ext cx="5791200" cy="464819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791200" cy="464819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8574A-CFBD-4404-83F8-371A983077BD}" type="slidenum">
              <a:rPr lang="fr-CA" smtClean="0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BE8E4-6591-45C6-A272-62105CCA8EB3}" type="slidenum">
              <a:rPr lang="fr-CA" smtClean="0"/>
              <a:pPr>
                <a:defRPr/>
              </a:pPr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203200" y="152400"/>
            <a:ext cx="11785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  <a:endParaRPr lang="fr-CA" dirty="0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203200" y="1143000"/>
            <a:ext cx="11785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9366B14-A7FF-4E2A-AE43-545D1BA4EA4B}" type="slidenum">
              <a:rPr lang="fr-CA" smtClean="0"/>
              <a:pPr>
                <a:defRPr/>
              </a:pPr>
              <a:t>‹N°›</a:t>
            </a:fld>
            <a:endParaRPr lang="fr-CA"/>
          </a:p>
        </p:txBody>
      </p:sp>
      <p:sp>
        <p:nvSpPr>
          <p:cNvPr id="8" name="ZoneTexte 7"/>
          <p:cNvSpPr txBox="1"/>
          <p:nvPr/>
        </p:nvSpPr>
        <p:spPr>
          <a:xfrm>
            <a:off x="965200" y="6553200"/>
            <a:ext cx="4673600" cy="153988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CA" sz="1000" dirty="0">
                <a:latin typeface="+mn-lt"/>
                <a:cs typeface="+mn-cs"/>
              </a:rPr>
              <a:t>INF3500 : </a:t>
            </a:r>
            <a:r>
              <a:rPr lang="fr-CA" sz="1000" dirty="0" smtClean="0">
                <a:latin typeface="+mn-lt"/>
                <a:cs typeface="+mn-cs"/>
              </a:rPr>
              <a:t>Conception </a:t>
            </a:r>
            <a:r>
              <a:rPr lang="fr-CA" sz="1000" dirty="0">
                <a:latin typeface="+mn-lt"/>
                <a:cs typeface="+mn-cs"/>
              </a:rPr>
              <a:t>et implémentation de systèmes numériques</a:t>
            </a:r>
          </a:p>
        </p:txBody>
      </p:sp>
      <p:cxnSp>
        <p:nvCxnSpPr>
          <p:cNvPr id="9" name="Connecteur droit 6"/>
          <p:cNvCxnSpPr>
            <a:cxnSpLocks noChangeShapeType="1"/>
          </p:cNvCxnSpPr>
          <p:nvPr/>
        </p:nvCxnSpPr>
        <p:spPr bwMode="auto">
          <a:xfrm>
            <a:off x="203200" y="1141412"/>
            <a:ext cx="11785600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" name="Connecteur droit 6"/>
          <p:cNvCxnSpPr>
            <a:cxnSpLocks noChangeShapeType="1"/>
          </p:cNvCxnSpPr>
          <p:nvPr userDrawn="1"/>
        </p:nvCxnSpPr>
        <p:spPr bwMode="auto">
          <a:xfrm>
            <a:off x="203200" y="1141412"/>
            <a:ext cx="11785600" cy="1588"/>
          </a:xfrm>
          <a:prstGeom prst="line">
            <a:avLst/>
          </a:prstGeom>
          <a:noFill/>
          <a:ln w="38100" algn="ctr">
            <a:solidFill>
              <a:schemeClr val="tx1"/>
            </a:solidFill>
            <a:round/>
            <a:headEnd/>
            <a:tailEnd/>
          </a:ln>
        </p:spPr>
      </p:cxnSp>
      <p:pic>
        <p:nvPicPr>
          <p:cNvPr id="11" name="Picture 2" descr="C:\Users\pierre\Desktop\polytechnique_genie_gauche_fr_cmyk.jp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1" y="6417332"/>
            <a:ext cx="859170" cy="408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kern="1200" baseline="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Circuits intégrés numériques</a:t>
            </a:r>
            <a:br>
              <a:rPr lang="fr-CA" dirty="0" smtClean="0"/>
            </a:br>
            <a:r>
              <a:rPr lang="fr-CA" dirty="0" smtClean="0"/>
              <a:t>Quelques bases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Circuits intégrés de 1960 à nos jours</a:t>
            </a:r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 smtClean="0"/>
              <a:t>Les premiers circuits numériques intégrés sont apparus sur le marché dans les années 1960.</a:t>
            </a:r>
          </a:p>
          <a:p>
            <a:r>
              <a:rPr lang="fr-CA" dirty="0" smtClean="0"/>
              <a:t>On les classifiait alors selon le nombre de transistors qu’ils intégraient. Les trois acronymes de base, SSI, MSI et LSI, référaient respectivement à </a:t>
            </a:r>
            <a:r>
              <a:rPr lang="fr-CA" i="1" dirty="0" smtClean="0"/>
              <a:t>Small</a:t>
            </a:r>
            <a:r>
              <a:rPr lang="fr-CA" dirty="0" smtClean="0"/>
              <a:t>, </a:t>
            </a:r>
            <a:r>
              <a:rPr lang="fr-CA" i="1" dirty="0" smtClean="0"/>
              <a:t>Medium</a:t>
            </a:r>
            <a:r>
              <a:rPr lang="fr-CA" dirty="0" smtClean="0"/>
              <a:t> et </a:t>
            </a:r>
            <a:r>
              <a:rPr lang="fr-CA" i="1" dirty="0" smtClean="0"/>
              <a:t>Large </a:t>
            </a:r>
            <a:r>
              <a:rPr lang="fr-CA" i="1" dirty="0" err="1" smtClean="0"/>
              <a:t>Scale</a:t>
            </a:r>
            <a:r>
              <a:rPr lang="fr-CA" i="1" dirty="0" smtClean="0"/>
              <a:t> </a:t>
            </a:r>
            <a:r>
              <a:rPr lang="fr-CA" i="1" dirty="0" err="1" smtClean="0"/>
              <a:t>Integration</a:t>
            </a:r>
            <a:r>
              <a:rPr lang="fr-CA" dirty="0" smtClean="0"/>
              <a:t>.</a:t>
            </a: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137901238"/>
              </p:ext>
            </p:extLst>
          </p:nvPr>
        </p:nvGraphicFramePr>
        <p:xfrm>
          <a:off x="6197600" y="1600200"/>
          <a:ext cx="5791199" cy="3093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8919"/>
                <a:gridCol w="1173716"/>
                <a:gridCol w="1485261"/>
                <a:gridCol w="1843303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err="1" smtClean="0"/>
                        <a:t>Terme</a:t>
                      </a:r>
                      <a:endParaRPr lang="fr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Année</a:t>
                      </a:r>
                      <a:endParaRPr lang="fr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#</a:t>
                      </a:r>
                      <a:r>
                        <a:rPr lang="fr-CA" sz="1600" baseline="0" dirty="0" smtClean="0"/>
                        <a:t> </a:t>
                      </a:r>
                      <a:r>
                        <a:rPr lang="en-CA" sz="1600" baseline="0" dirty="0" smtClean="0"/>
                        <a:t>T</a:t>
                      </a:r>
                      <a:r>
                        <a:rPr lang="en-CA" sz="1600" dirty="0" smtClean="0"/>
                        <a:t>ransistors</a:t>
                      </a:r>
                      <a:endParaRPr lang="fr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Exemples</a:t>
                      </a:r>
                      <a:endParaRPr lang="fr-CA" sz="16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SSI</a:t>
                      </a:r>
                      <a:endParaRPr lang="fr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1960</a:t>
                      </a:r>
                      <a:endParaRPr lang="fr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&lt;</a:t>
                      </a:r>
                      <a:r>
                        <a:rPr lang="en-CA" sz="1600" baseline="0" dirty="0" smtClean="0"/>
                        <a:t> </a:t>
                      </a:r>
                      <a:r>
                        <a:rPr lang="fr-CA" sz="1600" dirty="0" smtClean="0"/>
                        <a:t>10</a:t>
                      </a:r>
                      <a:r>
                        <a:rPr lang="fr-CA" sz="1600" baseline="30000" dirty="0" smtClean="0"/>
                        <a:t>2</a:t>
                      </a:r>
                      <a:endParaRPr lang="fr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sz="1600" dirty="0" smtClean="0"/>
                        <a:t>Portes logiques</a:t>
                      </a:r>
                      <a:endParaRPr lang="fr-CA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MSI</a:t>
                      </a:r>
                      <a:endParaRPr lang="fr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Fin 1960s</a:t>
                      </a:r>
                      <a:endParaRPr lang="fr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&lt; </a:t>
                      </a:r>
                      <a:r>
                        <a:rPr lang="fr-CA" sz="1600" baseline="0" dirty="0" smtClean="0"/>
                        <a:t>10</a:t>
                      </a:r>
                      <a:r>
                        <a:rPr lang="fr-CA" sz="1600" baseline="30000" dirty="0" smtClean="0"/>
                        <a:t>3</a:t>
                      </a:r>
                      <a:endParaRPr lang="fr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sz="1600" dirty="0" smtClean="0"/>
                        <a:t>Multiplexeurs, décodeurs</a:t>
                      </a:r>
                      <a:endParaRPr lang="fr-CA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LSI</a:t>
                      </a:r>
                      <a:endParaRPr lang="fr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1975</a:t>
                      </a:r>
                      <a:endParaRPr lang="fr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10</a:t>
                      </a:r>
                      <a:r>
                        <a:rPr lang="fr-CA" sz="1600" baseline="30000" dirty="0" smtClean="0"/>
                        <a:t>4</a:t>
                      </a:r>
                      <a:endParaRPr lang="fr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CA" sz="1600" dirty="0" smtClean="0"/>
                        <a:t>Mémoires, processeurs</a:t>
                      </a:r>
                      <a:r>
                        <a:rPr lang="fr-CA" sz="1600" baseline="0" dirty="0" smtClean="0"/>
                        <a:t> (p.ex. Intel 4004)</a:t>
                      </a:r>
                      <a:endParaRPr lang="fr-CA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VLSI</a:t>
                      </a:r>
                      <a:endParaRPr lang="fr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1980</a:t>
                      </a:r>
                      <a:endParaRPr lang="fr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10</a:t>
                      </a:r>
                      <a:r>
                        <a:rPr lang="en-CA" sz="1600" baseline="30000" dirty="0" smtClean="0"/>
                        <a:t>5</a:t>
                      </a:r>
                      <a:r>
                        <a:rPr lang="en-CA" sz="1600" dirty="0" smtClean="0"/>
                        <a:t>+</a:t>
                      </a:r>
                      <a:endParaRPr lang="fr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CA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ULSI</a:t>
                      </a:r>
                    </a:p>
                    <a:p>
                      <a:pPr algn="ctr"/>
                      <a:r>
                        <a:rPr lang="en-CA" sz="1600" dirty="0" smtClean="0"/>
                        <a:t>(</a:t>
                      </a:r>
                      <a:r>
                        <a:rPr lang="en-CA" sz="1600" dirty="0" err="1" smtClean="0"/>
                        <a:t>peu</a:t>
                      </a:r>
                      <a:r>
                        <a:rPr lang="en-CA" sz="1600" dirty="0" smtClean="0"/>
                        <a:t> </a:t>
                      </a:r>
                      <a:r>
                        <a:rPr lang="en-CA" sz="1600" dirty="0" err="1" smtClean="0"/>
                        <a:t>usit</a:t>
                      </a:r>
                      <a:r>
                        <a:rPr lang="fr-CA" sz="1600" dirty="0" smtClean="0"/>
                        <a:t>é)</a:t>
                      </a:r>
                      <a:endParaRPr lang="fr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Fin 1980s</a:t>
                      </a:r>
                      <a:endParaRPr lang="fr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10</a:t>
                      </a:r>
                      <a:r>
                        <a:rPr lang="fr-CA" sz="1600" baseline="30000" dirty="0" smtClean="0"/>
                        <a:t>6</a:t>
                      </a:r>
                      <a:endParaRPr lang="fr-CA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fr-CA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B4D40A-539F-49BC-9DC1-1CDD4666EA27}" type="slidenum">
              <a:rPr lang="fr-CA" smtClean="0"/>
              <a:pPr>
                <a:defRPr/>
              </a:pPr>
              <a:t>10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2931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Circuits SSI, MSI et LSI: série 7400</a:t>
            </a:r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 smtClean="0"/>
              <a:t>Une famille de circuits SSI/MSI très populaire jusqu’au début des années 1990 était la série 7400.</a:t>
            </a:r>
          </a:p>
          <a:p>
            <a:r>
              <a:rPr lang="fr-CA" dirty="0" smtClean="0"/>
              <a:t>Normalisés dans l’industrie, ils étaient manufacturés par plusieurs fournisseurs. </a:t>
            </a:r>
          </a:p>
          <a:p>
            <a:r>
              <a:rPr lang="fr-CA" dirty="0" smtClean="0"/>
              <a:t>Les deux derniers chiffres reflétaient la fonction logique réalisée et la position des signaux sur les pattes de la puce.</a:t>
            </a:r>
          </a:p>
          <a:p>
            <a:r>
              <a:rPr lang="fr-CA" dirty="0" smtClean="0"/>
              <a:t>Ne sont plus vraiment utilisés de nos jours.</a:t>
            </a:r>
          </a:p>
          <a:p>
            <a:endParaRPr lang="fr-CA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B4D40A-539F-49BC-9DC1-1CDD4666EA27}" type="slidenum">
              <a:rPr lang="fr-CA" smtClean="0"/>
              <a:pPr>
                <a:defRPr/>
              </a:pPr>
              <a:t>11</a:t>
            </a:fld>
            <a:endParaRPr lang="fr-CA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18037"/>
              </p:ext>
            </p:extLst>
          </p:nvPr>
        </p:nvGraphicFramePr>
        <p:xfrm>
          <a:off x="1426634" y="4722558"/>
          <a:ext cx="3018454" cy="1913406"/>
        </p:xfrm>
        <a:graphic>
          <a:graphicData uri="http://schemas.openxmlformats.org/drawingml/2006/table">
            <a:tbl>
              <a:tblPr firstRow="1">
                <a:tableStyleId>{3C2FFA5D-87B4-456A-9821-1D502468CF0F}</a:tableStyleId>
              </a:tblPr>
              <a:tblGrid>
                <a:gridCol w="862506"/>
                <a:gridCol w="2155948"/>
              </a:tblGrid>
              <a:tr h="3189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CA" sz="1400" dirty="0"/>
                        <a:t>numéro</a:t>
                      </a:r>
                      <a:endParaRPr lang="fr-CA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CA" sz="1400" dirty="0"/>
                        <a:t>fonction</a:t>
                      </a:r>
                      <a:endParaRPr lang="fr-CA" sz="1400" b="1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89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CA" sz="1400" dirty="0"/>
                        <a:t>7400</a:t>
                      </a:r>
                      <a:endParaRPr lang="fr-CA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CA" sz="1400" dirty="0"/>
                        <a:t>4 × NON-ET</a:t>
                      </a:r>
                      <a:endParaRPr lang="fr-CA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89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CA" sz="1400" dirty="0"/>
                        <a:t>7402</a:t>
                      </a:r>
                      <a:endParaRPr lang="fr-CA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CA" sz="1400" dirty="0"/>
                        <a:t>4 × NON-OU</a:t>
                      </a:r>
                      <a:endParaRPr lang="fr-CA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89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CA" sz="1400" dirty="0"/>
                        <a:t>7404</a:t>
                      </a:r>
                      <a:endParaRPr lang="fr-CA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CA" sz="1400" dirty="0"/>
                        <a:t>8 × NON</a:t>
                      </a:r>
                      <a:endParaRPr lang="fr-CA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89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CA" sz="1400" dirty="0"/>
                        <a:t>7411</a:t>
                      </a:r>
                      <a:endParaRPr lang="fr-CA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CA" sz="1400" dirty="0"/>
                        <a:t>3 × ET (3 entrées)</a:t>
                      </a:r>
                      <a:endParaRPr lang="fr-CA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1890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CA" sz="1400" dirty="0"/>
                        <a:t>7473</a:t>
                      </a:r>
                      <a:endParaRPr lang="fr-CA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CA" sz="1400" dirty="0"/>
                        <a:t>2 × bascule JK avec reset</a:t>
                      </a:r>
                      <a:endParaRPr lang="fr-CA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7" name="Image 6" descr="74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26489" y="1551665"/>
            <a:ext cx="3968496" cy="4901184"/>
          </a:xfrm>
          <a:prstGeom prst="rect">
            <a:avLst/>
          </a:prstGeom>
        </p:spPr>
      </p:pic>
      <p:sp>
        <p:nvSpPr>
          <p:cNvPr id="8" name="ZoneTexte 5"/>
          <p:cNvSpPr txBox="1">
            <a:spLocks noChangeArrowheads="1"/>
          </p:cNvSpPr>
          <p:nvPr/>
        </p:nvSpPr>
        <p:spPr bwMode="auto">
          <a:xfrm>
            <a:off x="9270985" y="6460388"/>
            <a:ext cx="1524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CA" sz="800" dirty="0" smtClean="0">
                <a:latin typeface="Calibri" pitchFamily="34" charset="0"/>
              </a:rPr>
              <a:t>Wikipédia</a:t>
            </a:r>
            <a:endParaRPr lang="fr-CA" sz="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58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Un système numérique avec des composantes discrètes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66BFF2-274B-4A98-918C-4CB6C981AFB6}" type="slidenum">
              <a:rPr lang="fr-CA" smtClean="0"/>
              <a:pPr>
                <a:defRPr/>
              </a:pPr>
              <a:t>12</a:t>
            </a:fld>
            <a:endParaRPr lang="fr-CA"/>
          </a:p>
        </p:txBody>
      </p:sp>
      <p:sp>
        <p:nvSpPr>
          <p:cNvPr id="7" name="ZoneTexte 5"/>
          <p:cNvSpPr txBox="1">
            <a:spLocks noChangeArrowheads="1"/>
          </p:cNvSpPr>
          <p:nvPr/>
        </p:nvSpPr>
        <p:spPr bwMode="auto">
          <a:xfrm>
            <a:off x="4648200" y="6337756"/>
            <a:ext cx="16002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CA" sz="800" dirty="0" smtClean="0">
                <a:latin typeface="Calibri" pitchFamily="34" charset="0"/>
              </a:rPr>
              <a:t>Wikipédia</a:t>
            </a:r>
            <a:endParaRPr lang="fr-CA" sz="800" dirty="0">
              <a:latin typeface="Calibri" pitchFamily="34" charset="0"/>
            </a:endParaRPr>
          </a:p>
        </p:txBody>
      </p:sp>
      <p:pic>
        <p:nvPicPr>
          <p:cNvPr id="1026" name="Picture 2" descr="File:Breadboard comple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6019800" cy="500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400 points breadboar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3392" y="2071007"/>
            <a:ext cx="5469406" cy="3643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5"/>
          <p:cNvSpPr txBox="1">
            <a:spLocks noChangeArrowheads="1"/>
          </p:cNvSpPr>
          <p:nvPr/>
        </p:nvSpPr>
        <p:spPr bwMode="auto">
          <a:xfrm rot="2791194">
            <a:off x="6996316" y="4323735"/>
            <a:ext cx="20574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fr-CA" sz="800" dirty="0" smtClean="0">
                <a:latin typeface="Calibri" pitchFamily="34" charset="0"/>
              </a:rPr>
              <a:t>Cc By-SA 2.0, Utilisateur </a:t>
            </a:r>
            <a:r>
              <a:rPr lang="fr-CA" sz="800" dirty="0" err="1" smtClean="0">
                <a:latin typeface="Calibri" pitchFamily="34" charset="0"/>
              </a:rPr>
              <a:t>oomlout</a:t>
            </a:r>
            <a:r>
              <a:rPr lang="fr-CA" sz="800" dirty="0" smtClean="0">
                <a:latin typeface="Calibri" pitchFamily="34" charset="0"/>
              </a:rPr>
              <a:t>, Wikipédia</a:t>
            </a:r>
            <a:endParaRPr lang="fr-CA" sz="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592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Un système numérique avec des composantes discrètes</a:t>
            </a:r>
            <a:br>
              <a:rPr lang="fr-CA" dirty="0" smtClean="0"/>
            </a:br>
            <a:r>
              <a:rPr lang="fr-CA" dirty="0" smtClean="0"/>
              <a:t>Prototype de Macintosh, ca 1980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66BFF2-274B-4A98-918C-4CB6C981AFB6}" type="slidenum">
              <a:rPr lang="fr-CA" smtClean="0"/>
              <a:pPr>
                <a:defRPr/>
              </a:pPr>
              <a:t>13</a:t>
            </a:fld>
            <a:endParaRPr lang="fr-CA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7721" y="1295401"/>
            <a:ext cx="4734757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47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295401"/>
            <a:ext cx="4557756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5"/>
          <p:cNvSpPr txBox="1">
            <a:spLocks noChangeArrowheads="1"/>
          </p:cNvSpPr>
          <p:nvPr/>
        </p:nvSpPr>
        <p:spPr bwMode="auto">
          <a:xfrm rot="16200000">
            <a:off x="9271000" y="3716923"/>
            <a:ext cx="4419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800" dirty="0">
                <a:latin typeface="Calibri" pitchFamily="34" charset="0"/>
              </a:rPr>
              <a:t>Macintosh Wire Wrap Logic Board #5 1980-1983, </a:t>
            </a:r>
            <a:r>
              <a:rPr lang="en-US" sz="800" dirty="0" err="1">
                <a:latin typeface="Calibri" pitchFamily="34" charset="0"/>
              </a:rPr>
              <a:t>Digibarn</a:t>
            </a:r>
            <a:r>
              <a:rPr lang="en-US" sz="800" dirty="0">
                <a:latin typeface="Calibri" pitchFamily="34" charset="0"/>
              </a:rPr>
              <a:t> Computer Museum. </a:t>
            </a:r>
            <a:r>
              <a:rPr lang="fr-CA" sz="800" dirty="0">
                <a:latin typeface="Calibri" pitchFamily="34" charset="0"/>
              </a:rPr>
              <a:t>Consulté le </a:t>
            </a:r>
            <a:r>
              <a:rPr lang="fr-CA" sz="800" dirty="0" smtClean="0">
                <a:latin typeface="Calibri" pitchFamily="34" charset="0"/>
              </a:rPr>
              <a:t>18 juin 2014, </a:t>
            </a:r>
            <a:r>
              <a:rPr lang="fr-CA" sz="800" dirty="0">
                <a:latin typeface="Calibri" pitchFamily="34" charset="0"/>
              </a:rPr>
              <a:t>images tirées de http://www.digibarn.com/collections/parts/mac-wirewrap5-board/index.html</a:t>
            </a:r>
          </a:p>
        </p:txBody>
      </p:sp>
    </p:spTree>
    <p:extLst>
      <p:ext uri="{BB962C8B-B14F-4D97-AF65-F5344CB8AC3E}">
        <p14:creationId xmlns:p14="http://schemas.microsoft.com/office/powerpoint/2010/main" val="16861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Circuits intégrés de 1960 à nos jours</a:t>
            </a:r>
            <a:endParaRPr lang="fr-CA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 smtClean="0"/>
              <a:t>Wikipédia a une page contenant une liste de puces et leur nombre de transistors.</a:t>
            </a:r>
          </a:p>
          <a:p>
            <a:r>
              <a:rPr lang="fr-CA" dirty="0"/>
              <a:t>http://en.wikipedia.org/wiki/Transistor_count</a:t>
            </a:r>
            <a:endParaRPr lang="fr-CA" dirty="0" smtClean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B4D40A-539F-49BC-9DC1-1CDD4666EA27}" type="slidenum">
              <a:rPr lang="fr-CA" smtClean="0"/>
              <a:pPr>
                <a:defRPr/>
              </a:pPr>
              <a:t>14</a:t>
            </a:fld>
            <a:endParaRPr lang="fr-CA"/>
          </a:p>
        </p:txBody>
      </p:sp>
      <p:pic>
        <p:nvPicPr>
          <p:cNvPr id="63490" name="Picture 2" descr="http://upload.wikimedia.org/wikipedia/commons/thumb/0/00/Transistor_Count_and_Moore%27s_Law_-_2011.svg/800px-Transistor_Count_and_Moore%27s_Law_-_2011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97059"/>
            <a:ext cx="5880100" cy="5284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e 7"/>
          <p:cNvGrpSpPr/>
          <p:nvPr/>
        </p:nvGrpSpPr>
        <p:grpSpPr>
          <a:xfrm>
            <a:off x="6400800" y="6539762"/>
            <a:ext cx="1905000" cy="215444"/>
            <a:chOff x="7467600" y="6348962"/>
            <a:chExt cx="1905000" cy="215444"/>
          </a:xfrm>
        </p:grpSpPr>
        <p:pic>
          <p:nvPicPr>
            <p:cNvPr id="64514" name="Picture 2" descr="Licence Creative Commons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6349312"/>
              <a:ext cx="609600" cy="2147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ZoneTexte 6"/>
            <p:cNvSpPr txBox="1"/>
            <p:nvPr/>
          </p:nvSpPr>
          <p:spPr>
            <a:xfrm>
              <a:off x="8077200" y="6348962"/>
              <a:ext cx="1295400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CA" sz="800" dirty="0" err="1" smtClean="0"/>
                <a:t>Wgsimon</a:t>
              </a:r>
              <a:r>
                <a:rPr lang="fr-CA" sz="800" dirty="0" smtClean="0"/>
                <a:t>, Wikipédia</a:t>
              </a:r>
              <a:endParaRPr lang="fr-CA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480649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Vous devriez maintenant être capable de …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sz="1800" dirty="0"/>
              <a:t>Expliquer le fonctionnement d’un transistor </a:t>
            </a:r>
            <a:r>
              <a:rPr lang="fr-CA" sz="1800" dirty="0" smtClean="0"/>
              <a:t>MOS</a:t>
            </a:r>
            <a:r>
              <a:rPr lang="fr-CA" sz="1800" dirty="0"/>
              <a:t>. (B2)</a:t>
            </a:r>
          </a:p>
          <a:p>
            <a:r>
              <a:rPr lang="fr-CA" sz="1800" dirty="0"/>
              <a:t>Donner la fonction logique réalisée par un circuit CMOS et donner le circuit CMOS correspondant à une fonction logique simple. (B3)</a:t>
            </a:r>
          </a:p>
          <a:p>
            <a:r>
              <a:rPr lang="fr-CA" sz="1800" dirty="0"/>
              <a:t>Expliquer les grandes étapes du développement des circuits intégrés numériques et donner les ordres de grandeur du nombre de transistors intégrés de 1960 à nos jours. (B2, B3)</a:t>
            </a:r>
            <a:endParaRPr lang="fr-FR" sz="1800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fr-CA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BE8E4-6591-45C6-A272-62105CCA8EB3}" type="slidenum">
              <a:rPr lang="fr-CA" smtClean="0"/>
              <a:pPr>
                <a:defRPr/>
              </a:pPr>
              <a:t>15</a:t>
            </a:fld>
            <a:endParaRPr lang="fr-CA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372704"/>
              </p:ext>
            </p:extLst>
          </p:nvPr>
        </p:nvGraphicFramePr>
        <p:xfrm>
          <a:off x="838200" y="4674702"/>
          <a:ext cx="4745264" cy="1592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4211864"/>
              </a:tblGrid>
              <a:tr h="165044">
                <a:tc>
                  <a:txBody>
                    <a:bodyPr/>
                    <a:lstStyle/>
                    <a:p>
                      <a:r>
                        <a:rPr lang="fr-CA" sz="1100" dirty="0" smtClean="0"/>
                        <a:t>Code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100" dirty="0" smtClean="0"/>
                        <a:t>Niveau (http://fr.wikipedia.org/wiki/Taxonomie_de_Bloom)</a:t>
                      </a:r>
                      <a:endParaRPr lang="fr-FR" sz="1100" dirty="0"/>
                    </a:p>
                  </a:txBody>
                  <a:tcPr/>
                </a:tc>
              </a:tr>
              <a:tr h="165044">
                <a:tc>
                  <a:txBody>
                    <a:bodyPr/>
                    <a:lstStyle/>
                    <a:p>
                      <a:r>
                        <a:rPr lang="fr-CA" sz="1100" dirty="0" smtClean="0"/>
                        <a:t>B1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100" dirty="0" smtClean="0"/>
                        <a:t>Connaissance</a:t>
                      </a:r>
                      <a:r>
                        <a:rPr lang="fr-CA" sz="1100" baseline="0" dirty="0" smtClean="0"/>
                        <a:t> - mémoriser de l’information.</a:t>
                      </a:r>
                      <a:endParaRPr lang="fr-FR" sz="1100" dirty="0"/>
                    </a:p>
                  </a:txBody>
                  <a:tcPr/>
                </a:tc>
              </a:tr>
              <a:tr h="165044">
                <a:tc>
                  <a:txBody>
                    <a:bodyPr/>
                    <a:lstStyle/>
                    <a:p>
                      <a:r>
                        <a:rPr lang="fr-CA" sz="1100" dirty="0" smtClean="0"/>
                        <a:t>B2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100" dirty="0" smtClean="0"/>
                        <a:t>Compréhension</a:t>
                      </a:r>
                      <a:r>
                        <a:rPr lang="fr-CA" sz="1100" baseline="0" dirty="0" smtClean="0"/>
                        <a:t> – interpréter l’information.</a:t>
                      </a:r>
                      <a:endParaRPr lang="fr-FR" sz="1100" dirty="0"/>
                    </a:p>
                  </a:txBody>
                  <a:tcPr/>
                </a:tc>
              </a:tr>
              <a:tr h="271836">
                <a:tc>
                  <a:txBody>
                    <a:bodyPr/>
                    <a:lstStyle/>
                    <a:p>
                      <a:r>
                        <a:rPr lang="fr-CA" sz="1100" dirty="0" smtClean="0"/>
                        <a:t>B3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100" dirty="0" smtClean="0"/>
                        <a:t>Application – confronter les connaissances à des cas pratiques</a:t>
                      </a:r>
                      <a:r>
                        <a:rPr lang="fr-CA" sz="1100" baseline="0" dirty="0" smtClean="0"/>
                        <a:t> simples.</a:t>
                      </a:r>
                      <a:endParaRPr lang="fr-FR" sz="1100" dirty="0"/>
                    </a:p>
                  </a:txBody>
                  <a:tcPr/>
                </a:tc>
              </a:tr>
              <a:tr h="271836">
                <a:tc>
                  <a:txBody>
                    <a:bodyPr/>
                    <a:lstStyle/>
                    <a:p>
                      <a:r>
                        <a:rPr lang="fr-CA" sz="1100" dirty="0" smtClean="0"/>
                        <a:t>B4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100" dirty="0" smtClean="0"/>
                        <a:t>Analyse – décomposer un problème, cas pratiques plus complexes.</a:t>
                      </a:r>
                      <a:endParaRPr lang="fr-FR" sz="1100" dirty="0"/>
                    </a:p>
                  </a:txBody>
                  <a:tcPr/>
                </a:tc>
              </a:tr>
              <a:tr h="271836">
                <a:tc>
                  <a:txBody>
                    <a:bodyPr/>
                    <a:lstStyle/>
                    <a:p>
                      <a:r>
                        <a:rPr lang="fr-CA" sz="1100" dirty="0" smtClean="0"/>
                        <a:t>B5</a:t>
                      </a:r>
                      <a:endParaRPr lang="fr-FR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A" sz="1100" dirty="0" smtClean="0"/>
                        <a:t>Synthèse – expression personnelle, cas pratiques plus complexes.</a:t>
                      </a:r>
                      <a:endParaRPr lang="fr-FR" sz="1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7284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Sujets de ce thème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 smtClean="0"/>
              <a:t>Transistors CMOS</a:t>
            </a:r>
          </a:p>
          <a:p>
            <a:r>
              <a:rPr lang="fr-CA" dirty="0" smtClean="0"/>
              <a:t>Portes logiques réalisées avec des transistors CMOS</a:t>
            </a:r>
          </a:p>
          <a:p>
            <a:r>
              <a:rPr lang="fr-CA" dirty="0" smtClean="0"/>
              <a:t>Circuits intégrés SSI, MSI, LSI et VLSI</a:t>
            </a:r>
            <a:endParaRPr lang="fr-CA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BE8E4-6591-45C6-A272-62105CCA8EB3}" type="slidenum">
              <a:rPr lang="fr-CA" smtClean="0"/>
              <a:pPr>
                <a:defRPr/>
              </a:pPr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2373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Transistors CMOS : structure générale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 smtClean="0"/>
              <a:t>Un transistor MOS (Métal-Oxyde-</a:t>
            </a:r>
            <a:r>
              <a:rPr lang="fr-CA" dirty="0" err="1" smtClean="0"/>
              <a:t>Semiconducteur</a:t>
            </a:r>
            <a:r>
              <a:rPr lang="fr-CA" dirty="0" smtClean="0"/>
              <a:t>) a trois terminaux:</a:t>
            </a:r>
          </a:p>
          <a:p>
            <a:pPr lvl="1"/>
            <a:r>
              <a:rPr lang="fr-CA" dirty="0" smtClean="0"/>
              <a:t>Une source</a:t>
            </a:r>
          </a:p>
          <a:p>
            <a:pPr lvl="1"/>
            <a:r>
              <a:rPr lang="fr-CA" dirty="0" smtClean="0"/>
              <a:t>Un drain</a:t>
            </a:r>
          </a:p>
          <a:p>
            <a:pPr lvl="1"/>
            <a:r>
              <a:rPr lang="fr-CA" dirty="0" smtClean="0"/>
              <a:t>Une grille de contrôle</a:t>
            </a:r>
          </a:p>
          <a:p>
            <a:r>
              <a:rPr lang="fr-CA" dirty="0" smtClean="0"/>
              <a:t>En situation normale la source et le drain sont isolés électriquement.</a:t>
            </a:r>
          </a:p>
          <a:p>
            <a:r>
              <a:rPr lang="fr-CA" dirty="0" smtClean="0"/>
              <a:t>Le courant peut passer entre la source et le drain si des charges électriques sont attirées dans le canal sous l’action d’une tension électrique appliquée à la grille de contrôle.</a:t>
            </a:r>
          </a:p>
          <a:p>
            <a:r>
              <a:rPr lang="fr-CA" dirty="0" smtClean="0"/>
              <a:t>Il y a deux types </a:t>
            </a:r>
            <a:r>
              <a:rPr lang="fr-CA" i="1" dirty="0" smtClean="0"/>
              <a:t>complémentaires</a:t>
            </a:r>
            <a:r>
              <a:rPr lang="fr-CA" dirty="0" smtClean="0"/>
              <a:t> de transistors MOS: </a:t>
            </a:r>
            <a:r>
              <a:rPr lang="fr-CA" dirty="0" err="1" smtClean="0"/>
              <a:t>nMOS</a:t>
            </a:r>
            <a:r>
              <a:rPr lang="fr-CA" dirty="0" smtClean="0"/>
              <a:t> et </a:t>
            </a:r>
            <a:r>
              <a:rPr lang="fr-CA" dirty="0" err="1" smtClean="0"/>
              <a:t>pMOS</a:t>
            </a:r>
            <a:r>
              <a:rPr lang="fr-CA" dirty="0" smtClean="0"/>
              <a:t>, d’où l’acronyme CMOS.</a:t>
            </a:r>
            <a:endParaRPr lang="fr-CA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BE8E4-6591-45C6-A272-62105CCA8EB3}" type="slidenum">
              <a:rPr lang="fr-CA" smtClean="0"/>
              <a:pPr>
                <a:defRPr/>
              </a:pPr>
              <a:t>3</a:t>
            </a:fld>
            <a:endParaRPr lang="fr-CA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600" y="2369309"/>
            <a:ext cx="5664200" cy="3470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8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Transistors </a:t>
            </a:r>
            <a:r>
              <a:rPr lang="fr-CA" dirty="0" err="1" smtClean="0"/>
              <a:t>nMOS</a:t>
            </a:r>
            <a:r>
              <a:rPr lang="fr-CA" dirty="0" smtClean="0"/>
              <a:t> et </a:t>
            </a:r>
            <a:r>
              <a:rPr lang="fr-CA" dirty="0" err="1" smtClean="0"/>
              <a:t>pMOS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 smtClean="0"/>
              <a:t>Un transistor CMOS conduit quand des charges électriques sont attirées dans son canal.</a:t>
            </a:r>
          </a:p>
          <a:p>
            <a:r>
              <a:rPr lang="fr-CA" dirty="0" smtClean="0"/>
              <a:t>Un transistor </a:t>
            </a:r>
            <a:r>
              <a:rPr lang="fr-CA" dirty="0" err="1" smtClean="0"/>
              <a:t>nMOS</a:t>
            </a:r>
            <a:r>
              <a:rPr lang="fr-CA" dirty="0" smtClean="0"/>
              <a:t> conduit quand une tension positive (‘1’ logique) est appliquée à sa grille de contrôle.</a:t>
            </a:r>
          </a:p>
          <a:p>
            <a:r>
              <a:rPr lang="fr-CA" dirty="0"/>
              <a:t>Un transistor </a:t>
            </a:r>
            <a:r>
              <a:rPr lang="fr-CA" dirty="0" err="1" smtClean="0"/>
              <a:t>pMOS</a:t>
            </a:r>
            <a:r>
              <a:rPr lang="fr-CA" dirty="0" smtClean="0"/>
              <a:t> </a:t>
            </a:r>
            <a:r>
              <a:rPr lang="fr-CA" dirty="0"/>
              <a:t>conduit quand </a:t>
            </a:r>
            <a:r>
              <a:rPr lang="fr-CA" dirty="0" smtClean="0"/>
              <a:t>sa </a:t>
            </a:r>
            <a:r>
              <a:rPr lang="fr-CA" dirty="0"/>
              <a:t>grille de </a:t>
            </a:r>
            <a:r>
              <a:rPr lang="fr-CA" dirty="0" smtClean="0"/>
              <a:t>contrôle</a:t>
            </a:r>
            <a:r>
              <a:rPr lang="fr-CA" dirty="0"/>
              <a:t> </a:t>
            </a:r>
            <a:r>
              <a:rPr lang="fr-CA" dirty="0" smtClean="0"/>
              <a:t>est reliée à la masse (‘0’ logique).</a:t>
            </a:r>
            <a:endParaRPr lang="fr-CA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28BE8E4-6591-45C6-A272-62105CCA8EB3}" type="slidenum">
              <a:rPr lang="fr-CA" smtClean="0"/>
              <a:pPr>
                <a:defRPr/>
              </a:pPr>
              <a:t>4</a:t>
            </a:fld>
            <a:endParaRPr lang="fr-CA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905000"/>
            <a:ext cx="5812125" cy="373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32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Inverseur CMOS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 smtClean="0"/>
              <a:t>Un inverseur CMOS contient:</a:t>
            </a:r>
          </a:p>
          <a:p>
            <a:pPr lvl="1"/>
            <a:r>
              <a:rPr lang="fr-CA" dirty="0" smtClean="0"/>
              <a:t>un transistor </a:t>
            </a:r>
            <a:r>
              <a:rPr lang="fr-CA" dirty="0" err="1" smtClean="0"/>
              <a:t>pMOS</a:t>
            </a:r>
            <a:r>
              <a:rPr lang="fr-CA" dirty="0" smtClean="0"/>
              <a:t> relié à l’alimentation; et</a:t>
            </a:r>
          </a:p>
          <a:p>
            <a:pPr lvl="1"/>
            <a:r>
              <a:rPr lang="fr-CA" dirty="0" smtClean="0"/>
              <a:t>un transistor </a:t>
            </a:r>
            <a:r>
              <a:rPr lang="fr-CA" dirty="0" err="1" smtClean="0"/>
              <a:t>nMOS</a:t>
            </a:r>
            <a:r>
              <a:rPr lang="fr-CA" dirty="0" smtClean="0"/>
              <a:t> relié à la masse.</a:t>
            </a:r>
          </a:p>
          <a:p>
            <a:r>
              <a:rPr lang="fr-CA" dirty="0" smtClean="0"/>
              <a:t>Le signal d’entrée est appliqué à la grille des transistors.</a:t>
            </a:r>
          </a:p>
          <a:p>
            <a:r>
              <a:rPr lang="fr-CA" dirty="0" smtClean="0"/>
              <a:t>Le signal de sortie est relié aux drains des transistors.</a:t>
            </a:r>
          </a:p>
          <a:p>
            <a:r>
              <a:rPr lang="fr-CA" dirty="0" smtClean="0"/>
              <a:t>Quand A = ‘1’, le transistor </a:t>
            </a:r>
            <a:r>
              <a:rPr lang="fr-CA" dirty="0" err="1" smtClean="0"/>
              <a:t>nMOS</a:t>
            </a:r>
            <a:r>
              <a:rPr lang="fr-CA" dirty="0" smtClean="0"/>
              <a:t> conduit et la sortie F est reliée à la masse pour un ‘0’.</a:t>
            </a:r>
          </a:p>
          <a:p>
            <a:r>
              <a:rPr lang="fr-CA" dirty="0" smtClean="0"/>
              <a:t>Quand A = ‘0’, le transistor </a:t>
            </a:r>
            <a:r>
              <a:rPr lang="fr-CA" dirty="0" err="1" smtClean="0"/>
              <a:t>pMOS</a:t>
            </a:r>
            <a:r>
              <a:rPr lang="fr-CA" dirty="0" smtClean="0"/>
              <a:t> conduit et la sortie F est reliée à l’alimentation pour un ‘1’.</a:t>
            </a:r>
          </a:p>
          <a:p>
            <a:endParaRPr lang="fr-CA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8574A-CFBD-4404-83F8-371A983077BD}" type="slidenum">
              <a:rPr lang="fr-CA" smtClean="0"/>
              <a:pPr>
                <a:defRPr/>
              </a:pPr>
              <a:t>5</a:t>
            </a:fld>
            <a:endParaRPr lang="fr-CA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400" y="1308576"/>
            <a:ext cx="4038600" cy="534038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5410200"/>
            <a:ext cx="2673631" cy="97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549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Portes logiques NON-ET et NON-OU avec transistors CMOS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8574A-CFBD-4404-83F8-371A983077BD}" type="slidenum">
              <a:rPr lang="fr-CA" smtClean="0"/>
              <a:pPr>
                <a:defRPr/>
              </a:pPr>
              <a:t>6</a:t>
            </a:fld>
            <a:endParaRPr lang="fr-CA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1409882"/>
            <a:ext cx="2736773" cy="506711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627" y="1385559"/>
            <a:ext cx="2736773" cy="505315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0539" y="4800600"/>
            <a:ext cx="1269375" cy="659880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8932" y="2667000"/>
            <a:ext cx="1269375" cy="659880"/>
          </a:xfrm>
          <a:prstGeom prst="rect">
            <a:avLst/>
          </a:prstGeom>
        </p:spPr>
      </p:pic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4367063"/>
              </p:ext>
            </p:extLst>
          </p:nvPr>
        </p:nvGraphicFramePr>
        <p:xfrm>
          <a:off x="9649823" y="1600200"/>
          <a:ext cx="210312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/>
                <a:gridCol w="365760"/>
                <a:gridCol w="13716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A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B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G = (A</a:t>
                      </a:r>
                      <a:r>
                        <a:rPr lang="fr-CA" baseline="0" dirty="0" smtClean="0"/>
                        <a:t> + </a:t>
                      </a:r>
                      <a:r>
                        <a:rPr lang="fr-CA" dirty="0" smtClean="0"/>
                        <a:t>B)’</a:t>
                      </a:r>
                      <a:endParaRPr lang="fr-CA" dirty="0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9305362"/>
              </p:ext>
            </p:extLst>
          </p:nvPr>
        </p:nvGraphicFramePr>
        <p:xfrm>
          <a:off x="3764280" y="4038600"/>
          <a:ext cx="2103120" cy="190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/>
                <a:gridCol w="365760"/>
                <a:gridCol w="137160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A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B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F = (AB)’</a:t>
                      </a:r>
                      <a:endParaRPr lang="fr-CA" dirty="0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0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/>
                </a:tc>
              </a:tr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1</a:t>
                      </a:r>
                      <a:endParaRPr lang="fr-C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70569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Forme générale d’un circuit CMOS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 smtClean="0"/>
              <a:t>Un circuit CMOS est composé de deux réseaux complémentaires</a:t>
            </a:r>
          </a:p>
          <a:p>
            <a:pPr lvl="1"/>
            <a:r>
              <a:rPr lang="fr-CA" dirty="0" smtClean="0"/>
              <a:t>Un réseau </a:t>
            </a:r>
            <a:r>
              <a:rPr lang="fr-CA" dirty="0" err="1" smtClean="0"/>
              <a:t>pMOS</a:t>
            </a:r>
            <a:r>
              <a:rPr lang="fr-CA" dirty="0" smtClean="0"/>
              <a:t> de charge - ‘pull-up’</a:t>
            </a:r>
          </a:p>
          <a:p>
            <a:pPr lvl="1"/>
            <a:r>
              <a:rPr lang="fr-CA" dirty="0" smtClean="0"/>
              <a:t>Un réseau </a:t>
            </a:r>
            <a:r>
              <a:rPr lang="fr-CA" dirty="0" err="1" smtClean="0"/>
              <a:t>nMOS</a:t>
            </a:r>
            <a:r>
              <a:rPr lang="fr-CA" dirty="0" smtClean="0"/>
              <a:t> de décharge - ‘pull-down’</a:t>
            </a:r>
          </a:p>
          <a:p>
            <a:r>
              <a:rPr lang="fr-CA" dirty="0" smtClean="0"/>
              <a:t>Un et un seul des deux réseaux doit conduire le courant en tout moment.</a:t>
            </a:r>
          </a:p>
          <a:p>
            <a:pPr lvl="1"/>
            <a:r>
              <a:rPr lang="fr-CA" dirty="0" smtClean="0"/>
              <a:t>Si les deux réseaux sont ouverts au même moment, la sortie est alors flottante ou considérée en ‘haute impédance’.</a:t>
            </a:r>
          </a:p>
          <a:p>
            <a:pPr lvl="1"/>
            <a:r>
              <a:rPr lang="fr-CA" dirty="0" smtClean="0"/>
              <a:t>Si les deux réseaux conduisent au même moment, il y a un court-circuit entre l’alimentation et la masse.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8574A-CFBD-4404-83F8-371A983077BD}" type="slidenum">
              <a:rPr lang="fr-CA" smtClean="0"/>
              <a:pPr>
                <a:defRPr/>
              </a:pPr>
              <a:t>7</a:t>
            </a:fld>
            <a:endParaRPr lang="fr-CA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0" y="1371600"/>
            <a:ext cx="3789657" cy="5350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742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Circuits CMOS: </a:t>
            </a:r>
            <a:r>
              <a:rPr lang="fr-CA" dirty="0"/>
              <a:t>exemple 1 – </a:t>
            </a:r>
            <a:r>
              <a:rPr lang="fr-CA" dirty="0" smtClean="0"/>
              <a:t>analyse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r-CA" dirty="0" smtClean="0"/>
              <a:t>Donnez la fonction logique réalisée par le circuit suivant, sous forme d’une équation et sous forme de diagramme de portes logiques.</a:t>
            </a:r>
          </a:p>
          <a:p>
            <a:r>
              <a:rPr lang="fr-CA" dirty="0" smtClean="0"/>
              <a:t>La fonction est composée de deux sous-réseaux en cascade.</a:t>
            </a:r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8574A-CFBD-4404-83F8-371A983077BD}" type="slidenum">
              <a:rPr lang="fr-CA" smtClean="0"/>
              <a:pPr>
                <a:defRPr/>
              </a:pPr>
              <a:t>8</a:t>
            </a:fld>
            <a:endParaRPr lang="fr-CA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3200" y="1371600"/>
            <a:ext cx="5143652" cy="53864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56994" y="3911237"/>
            <a:ext cx="495000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CA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Arrêtez la vidéo</a:t>
            </a:r>
            <a:br>
              <a:rPr lang="fr-CA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fr-CA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et faites l’exercice!</a:t>
            </a:r>
            <a:endParaRPr lang="fr-FR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371514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 smtClean="0"/>
              <a:t>Circuits CMOS: </a:t>
            </a:r>
            <a:r>
              <a:rPr lang="fr-CA" dirty="0"/>
              <a:t>exemple </a:t>
            </a:r>
            <a:r>
              <a:rPr lang="fr-CA" dirty="0" smtClean="0"/>
              <a:t>2 </a:t>
            </a:r>
            <a:r>
              <a:rPr lang="fr-CA" dirty="0"/>
              <a:t>– </a:t>
            </a:r>
            <a:r>
              <a:rPr lang="fr-CA" dirty="0" smtClean="0"/>
              <a:t>conception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CA" dirty="0" smtClean="0"/>
              <a:t>Donnez un diagramme de circuit CMOS pour implémenter </a:t>
            </a:r>
            <a:r>
              <a:rPr lang="fr-CA" dirty="0" smtClean="0"/>
              <a:t>la </a:t>
            </a:r>
            <a:r>
              <a:rPr lang="fr-CA" smtClean="0"/>
              <a:t>fonction logique </a:t>
            </a:r>
            <a:r>
              <a:rPr lang="fr-CA" dirty="0" smtClean="0"/>
              <a:t>suivante.</a:t>
            </a:r>
            <a:endParaRPr lang="fr-CA" dirty="0" smtClean="0"/>
          </a:p>
          <a:p>
            <a:r>
              <a:rPr lang="fr-CA" dirty="0" smtClean="0"/>
              <a:t>F = (A + B + C</a:t>
            </a:r>
            <a:r>
              <a:rPr lang="fr-CA" dirty="0" smtClean="0"/>
              <a:t>)’</a:t>
            </a:r>
            <a:endParaRPr lang="fr-CA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48574A-CFBD-4404-83F8-371A983077BD}" type="slidenum">
              <a:rPr lang="fr-CA" smtClean="0"/>
              <a:pPr>
                <a:defRPr/>
              </a:pPr>
              <a:t>9</a:t>
            </a:fld>
            <a:endParaRPr lang="fr-CA"/>
          </a:p>
        </p:txBody>
      </p:sp>
      <p:sp>
        <p:nvSpPr>
          <p:cNvPr id="6" name="Rectangle 5"/>
          <p:cNvSpPr/>
          <p:nvPr/>
        </p:nvSpPr>
        <p:spPr>
          <a:xfrm>
            <a:off x="6530791" y="3385691"/>
            <a:ext cx="495000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fr-CA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Arrêtez la vidéo</a:t>
            </a:r>
            <a:br>
              <a:rPr lang="fr-CA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fr-CA" sz="3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et faites l’exercice!</a:t>
            </a:r>
            <a:endParaRPr lang="fr-FR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73622186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Cour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1Introduction</Template>
  <TotalTime>832</TotalTime>
  <Words>879</Words>
  <Application>Microsoft Office PowerPoint</Application>
  <PresentationFormat>Grand écran</PresentationFormat>
  <Paragraphs>146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presentationCours</vt:lpstr>
      <vt:lpstr>Circuits intégrés numériques Quelques bases</vt:lpstr>
      <vt:lpstr>Sujets de ce thème</vt:lpstr>
      <vt:lpstr>Transistors CMOS : structure générale</vt:lpstr>
      <vt:lpstr>Transistors nMOS et pMOS</vt:lpstr>
      <vt:lpstr>Inverseur CMOS</vt:lpstr>
      <vt:lpstr>Portes logiques NON-ET et NON-OU avec transistors CMOS</vt:lpstr>
      <vt:lpstr>Forme générale d’un circuit CMOS</vt:lpstr>
      <vt:lpstr>Circuits CMOS: exemple 1 – analyse</vt:lpstr>
      <vt:lpstr>Circuits CMOS: exemple 2 – conception</vt:lpstr>
      <vt:lpstr>Circuits intégrés de 1960 à nos jours</vt:lpstr>
      <vt:lpstr>Circuits SSI, MSI et LSI: série 7400</vt:lpstr>
      <vt:lpstr>Un système numérique avec des composantes discrètes</vt:lpstr>
      <vt:lpstr>Un système numérique avec des composantes discrètes Prototype de Macintosh, ca 1980</vt:lpstr>
      <vt:lpstr>Circuits intégrés de 1960 à nos jours</vt:lpstr>
      <vt:lpstr>Vous devriez maintenant être capable de …</vt:lpstr>
    </vt:vector>
  </TitlesOfParts>
  <Company>POLYMTL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Pierre Langlois</dc:creator>
  <cp:lastModifiedBy>Pierre Langlois</cp:lastModifiedBy>
  <cp:revision>159</cp:revision>
  <dcterms:created xsi:type="dcterms:W3CDTF">2009-09-03T13:30:34Z</dcterms:created>
  <dcterms:modified xsi:type="dcterms:W3CDTF">2014-08-12T19:04:41Z</dcterms:modified>
</cp:coreProperties>
</file>