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2" r:id="rId3"/>
    <p:sldId id="304" r:id="rId4"/>
    <p:sldId id="305" r:id="rId5"/>
    <p:sldId id="306" r:id="rId6"/>
    <p:sldId id="307" r:id="rId7"/>
    <p:sldId id="309" r:id="rId8"/>
    <p:sldId id="311" r:id="rId9"/>
    <p:sldId id="312" r:id="rId10"/>
    <p:sldId id="313" r:id="rId11"/>
    <p:sldId id="316" r:id="rId12"/>
    <p:sldId id="318" r:id="rId13"/>
    <p:sldId id="319" r:id="rId14"/>
    <p:sldId id="303" r:id="rId15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10" d="100"/>
          <a:sy n="110" d="100"/>
        </p:scale>
        <p:origin x="138" y="7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1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2014-08-11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11/08/2014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Introduction à VHDL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VHDL: opérateurs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10</a:t>
            </a:fld>
            <a:endParaRPr lang="fr-C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107790"/>
              </p:ext>
            </p:extLst>
          </p:nvPr>
        </p:nvGraphicFramePr>
        <p:xfrm>
          <a:off x="304802" y="1295400"/>
          <a:ext cx="11582397" cy="5238493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3554245"/>
                <a:gridCol w="3554245"/>
                <a:gridCol w="1617181"/>
                <a:gridCol w="1367275"/>
                <a:gridCol w="1489451"/>
              </a:tblGrid>
              <a:tr h="8281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/>
                        <a:t>catégorie</a:t>
                      </a:r>
                      <a:endParaRPr lang="fr-CA" sz="1200" b="1" dirty="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opérateurs</a:t>
                      </a:r>
                      <a:endParaRPr lang="fr-CA" sz="1200" b="1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/>
                        <a:t>type de </a:t>
                      </a:r>
                      <a:r>
                        <a:rPr lang="fr-CA" sz="1200" dirty="0" smtClean="0"/>
                        <a:t>l’opérande</a:t>
                      </a:r>
                      <a:br>
                        <a:rPr lang="fr-CA" sz="1200" dirty="0" smtClean="0"/>
                      </a:br>
                      <a:r>
                        <a:rPr lang="fr-CA" sz="1200" dirty="0" smtClean="0"/>
                        <a:t>de </a:t>
                      </a:r>
                      <a:r>
                        <a:rPr lang="fr-CA" sz="1200" dirty="0"/>
                        <a:t>gauche</a:t>
                      </a:r>
                      <a:endParaRPr lang="fr-CA" sz="1200" b="1" dirty="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/>
                        <a:t>type de l’opérande de droite</a:t>
                      </a:r>
                      <a:endParaRPr lang="fr-CA" sz="1200" b="1" dirty="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/>
                        <a:t>type de l’expression</a:t>
                      </a:r>
                      <a:endParaRPr lang="fr-CA" sz="1200" b="1" dirty="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logique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/>
                        <a:t>and, or, nand, nor, xor, xnor, not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bit, boolean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14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relation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=, /=, &lt;, &lt;=, &gt;, &gt;=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scalaire ou tableau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boolean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63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décalage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sll (déc. logique gauche), </a:t>
                      </a:r>
                      <a:br>
                        <a:rPr lang="fr-CA" sz="1200"/>
                      </a:br>
                      <a:r>
                        <a:rPr lang="fr-CA" sz="1200"/>
                        <a:t>srl (déc. logique droite),</a:t>
                      </a:r>
                      <a:br>
                        <a:rPr lang="fr-CA" sz="1200"/>
                      </a:br>
                      <a:r>
                        <a:rPr lang="fr-CA" sz="1200"/>
                        <a:t>sla (déc. arithmétique gauche),</a:t>
                      </a:r>
                      <a:br>
                        <a:rPr lang="fr-CA" sz="1200"/>
                      </a:br>
                      <a:r>
                        <a:rPr lang="fr-CA" sz="1200"/>
                        <a:t>sra (déc. arithmétique droit),</a:t>
                      </a:r>
                      <a:br>
                        <a:rPr lang="fr-CA" sz="1200"/>
                      </a:br>
                      <a:r>
                        <a:rPr lang="fr-CA" sz="1200"/>
                        <a:t>rol (rotation gauche),</a:t>
                      </a:r>
                      <a:br>
                        <a:rPr lang="fr-CA" sz="1200"/>
                      </a:br>
                      <a:r>
                        <a:rPr lang="fr-CA" sz="1200"/>
                        <a:t>ror (rotation droite)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tableau de bit ou boolean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integer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comme l’opérande de gauche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17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arithmétique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+, -, *, /,</a:t>
                      </a:r>
                      <a:br>
                        <a:rPr lang="fr-CA" sz="1200"/>
                      </a:br>
                      <a:r>
                        <a:rPr lang="fr-CA" sz="1200"/>
                        <a:t>abs (valeur absolue),</a:t>
                      </a:r>
                      <a:br>
                        <a:rPr lang="fr-CA" sz="1200"/>
                      </a:br>
                      <a:r>
                        <a:rPr lang="fr-CA" sz="1200"/>
                        <a:t>mod (modulo),</a:t>
                      </a:r>
                      <a:br>
                        <a:rPr lang="fr-CA" sz="1200"/>
                      </a:br>
                      <a:r>
                        <a:rPr lang="fr-CA" sz="1200"/>
                        <a:t>rem (reste)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type</a:t>
                      </a:r>
                      <a:br>
                        <a:rPr lang="fr-CA" sz="1200"/>
                      </a:br>
                      <a:r>
                        <a:rPr lang="fr-CA" sz="1200"/>
                        <a:t>numérique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type</a:t>
                      </a:r>
                      <a:br>
                        <a:rPr lang="fr-CA" sz="1200"/>
                      </a:br>
                      <a:r>
                        <a:rPr lang="fr-CA" sz="1200"/>
                        <a:t>numérique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type</a:t>
                      </a:r>
                      <a:br>
                        <a:rPr lang="fr-CA" sz="1200"/>
                      </a:br>
                      <a:r>
                        <a:rPr lang="fr-CA" sz="1200"/>
                        <a:t>numérique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09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** (exponentiation)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integer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414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concaténation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&amp;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/>
                        <a:t>tableau ou type énuméré</a:t>
                      </a:r>
                      <a:endParaRPr lang="fr-CA" sz="120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200" dirty="0"/>
                        <a:t>tableau</a:t>
                      </a:r>
                      <a:endParaRPr lang="fr-CA" sz="1200" dirty="0">
                        <a:latin typeface="+mn-lt"/>
                        <a:ea typeface="Times New Roman"/>
                      </a:endParaRPr>
                    </a:p>
                  </a:txBody>
                  <a:tcPr marL="84180" marR="841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91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Retour: le problème du vote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Un comité composé de quatre personnes a besoin d’un mécanisme de vote secret pour les amendements sur la constitution du comité.</a:t>
            </a:r>
          </a:p>
          <a:p>
            <a:pPr marL="0" indent="0">
              <a:buNone/>
            </a:pPr>
            <a:r>
              <a:rPr lang="fr-CA" dirty="0"/>
              <a:t>Un amendement est approuvé si au moins 3 personnes votent pour.</a:t>
            </a:r>
          </a:p>
          <a:p>
            <a:pPr marL="0" indent="0">
              <a:buNone/>
            </a:pPr>
            <a:r>
              <a:rPr lang="fr-CA" dirty="0"/>
              <a:t>Concevoir un circuit logique qui accepte 4 entrées représentant les votes. La sortie du circuit doit indiquer si </a:t>
            </a:r>
            <a:r>
              <a:rPr lang="fr-CA" dirty="0" smtClean="0"/>
              <a:t>l’amendement </a:t>
            </a:r>
            <a:r>
              <a:rPr lang="fr-CA" dirty="0"/>
              <a:t>est accepté.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F0726-EE7F-4C03-A190-14ADB9C2489F}" type="slidenum">
              <a:rPr lang="fr-CA" smtClean="0"/>
              <a:pPr/>
              <a:t>11</a:t>
            </a:fld>
            <a:endParaRPr lang="fr-CA"/>
          </a:p>
        </p:txBody>
      </p:sp>
      <p:pic>
        <p:nvPicPr>
          <p:cNvPr id="16" name="Picture 1" descr="C:\Documents and Settings\p700065\Local Settings\Temporary Internet Files\Content.IE5\Z73K57EA\MCj030805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419600"/>
            <a:ext cx="1350476" cy="1830310"/>
          </a:xfrm>
          <a:prstGeom prst="rect">
            <a:avLst/>
          </a:prstGeom>
          <a:noFill/>
        </p:spPr>
      </p:pic>
      <p:pic>
        <p:nvPicPr>
          <p:cNvPr id="63500" name="Picture 12" descr="C:\Users\p700065\AppData\Local\Microsoft\Windows\Temporary Internet Files\Content.IE5\BCIL37HH\MC9000560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37913"/>
            <a:ext cx="1562710" cy="181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0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33930"/>
              </p:ext>
            </p:extLst>
          </p:nvPr>
        </p:nvGraphicFramePr>
        <p:xfrm>
          <a:off x="1447800" y="1419921"/>
          <a:ext cx="3429000" cy="473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A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B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C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D</a:t>
                      </a:r>
                      <a:endParaRPr lang="fr-CA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F</a:t>
                      </a:r>
                      <a:endParaRPr lang="fr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0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000" dirty="0" smtClean="0"/>
                        <a:t>1</a:t>
                      </a:r>
                      <a:endParaRPr lang="fr-CA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Retour: le problème du vote – modèle VHDL, version 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F0726-EE7F-4C03-A190-14ADB9C2489F}" type="slidenum">
              <a:rPr lang="fr-CA" smtClean="0"/>
              <a:pPr/>
              <a:t>12</a:t>
            </a:fld>
            <a:endParaRPr lang="fr-CA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934200" y="1527750"/>
            <a:ext cx="4597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entity vote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port (	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in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approbation : out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vote;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 table de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vérité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réduite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architecture flotdonnees1 of vote is 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with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select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approbation &lt;=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"0111",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"1011",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"1101",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"1110",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'1' when "1111",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	'0' when others;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flotdonnees1;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Retour: le problème du vote – modèle VHDL, versions 2 et 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F0726-EE7F-4C03-A190-14ADB9C2489F}" type="slidenum">
              <a:rPr lang="fr-CA" smtClean="0"/>
              <a:pPr/>
              <a:t>13</a:t>
            </a:fld>
            <a:endParaRPr lang="fr-CA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62000" y="3884474"/>
            <a:ext cx="459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library IEEE;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use IEEE.STD_LOGIC_1164.all;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entity vote is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port (	 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: in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std_logic_vector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(3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downto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0);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approbation : out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vote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0" y="1371600"/>
            <a:ext cx="58674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équation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non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réduite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architecture flotdonnees2 of vote is 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signal A, B, C, D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(A, B, C, D) &lt;=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-- pour simplifier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l'écriture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	approbation &lt;=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(not(A) and B and C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not(B) and C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not(C)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C and not(D))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C and D);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flotdonnees2;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--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équation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réduite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architecture flotdonnees3 of vote is 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signal A, B, C, D :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std_logic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(A, B, C, D) &lt;=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lesvotes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-- pour simplifier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l'écriture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approbation &lt;=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(B and C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C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D)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		or (A and B and C);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sz="1200" dirty="0">
                <a:latin typeface="Courier New" pitchFamily="49" charset="0"/>
                <a:cs typeface="Courier New" pitchFamily="49" charset="0"/>
              </a:rPr>
              <a:t>end flotdonnees3;</a:t>
            </a: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989055"/>
              </p:ext>
            </p:extLst>
          </p:nvPr>
        </p:nvGraphicFramePr>
        <p:xfrm>
          <a:off x="665162" y="1981200"/>
          <a:ext cx="49736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8" name="Équation" r:id="rId3" imgW="3060360" imgH="406080" progId="Equation.3">
                  <p:embed/>
                </p:oleObj>
              </mc:Choice>
              <mc:Fallback>
                <p:oleObj name="Équation" r:id="rId3" imgW="3060360" imgH="406080" progId="Equation.3">
                  <p:embed/>
                  <p:pic>
                    <p:nvPicPr>
                      <p:cNvPr id="0" name="Obje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1981200"/>
                        <a:ext cx="4973638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92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sz="1800" dirty="0" smtClean="0"/>
              <a:t>Décrire les </a:t>
            </a:r>
            <a:r>
              <a:rPr lang="fr-FR" sz="1800" dirty="0"/>
              <a:t>origines des HDL et de </a:t>
            </a:r>
            <a:r>
              <a:rPr lang="fr-FR" sz="1800" dirty="0" smtClean="0"/>
              <a:t>VHDL. (B2)</a:t>
            </a:r>
          </a:p>
          <a:p>
            <a:r>
              <a:rPr lang="fr-FR" sz="1800" dirty="0" smtClean="0"/>
              <a:t>Donner </a:t>
            </a:r>
            <a:r>
              <a:rPr lang="fr-FR" sz="1800" dirty="0"/>
              <a:t>les avantages des HDL pour décrire des circuits numériques. (B1)</a:t>
            </a:r>
          </a:p>
          <a:p>
            <a:r>
              <a:rPr lang="fr-FR" sz="1800" dirty="0"/>
              <a:t>Appliquer la structure de base de la description d’un module en VHDL (librairie et package, entité et architecture, ports, déclaration et utilisation de signaux, assignations concurrentes). (B3)</a:t>
            </a:r>
          </a:p>
          <a:p>
            <a:r>
              <a:rPr lang="fr-FR" sz="1800" dirty="0"/>
              <a:t>Appliquer les règles de base de VHDL concernant </a:t>
            </a:r>
            <a:r>
              <a:rPr lang="fr-FR" sz="1800" dirty="0" smtClean="0"/>
              <a:t>la casse, les </a:t>
            </a:r>
            <a:r>
              <a:rPr lang="fr-FR" sz="1800" dirty="0"/>
              <a:t>espaces, littéraux, commentaires et identificateurs. (B3)</a:t>
            </a:r>
          </a:p>
          <a:p>
            <a:r>
              <a:rPr lang="fr-FR" sz="1800" dirty="0"/>
              <a:t>Énumérer, décrire et utiliser les types prédéfinis, les valeurs du type </a:t>
            </a:r>
            <a:r>
              <a:rPr lang="fr-FR" sz="1800" dirty="0" err="1">
                <a:latin typeface="Courier" pitchFamily="49" charset="0"/>
              </a:rPr>
              <a:t>std_logic</a:t>
            </a:r>
            <a:r>
              <a:rPr lang="fr-FR" sz="1800" dirty="0"/>
              <a:t> et les opérateurs de VHDL. (B1, B2, B3</a:t>
            </a:r>
            <a:r>
              <a:rPr lang="fr-FR" sz="1800" dirty="0" smtClean="0"/>
              <a:t>)</a:t>
            </a:r>
            <a:endParaRPr lang="fr-FR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VHDL: origines et avantages</a:t>
            </a:r>
            <a:endParaRPr lang="fr-FR" dirty="0"/>
          </a:p>
          <a:p>
            <a:r>
              <a:rPr lang="fr-CA" dirty="0" smtClean="0"/>
              <a:t>Modéliser un circuit numérique simple en VHDL</a:t>
            </a:r>
            <a:endParaRPr lang="fr-FR" dirty="0" smtClean="0"/>
          </a:p>
          <a:p>
            <a:r>
              <a:rPr lang="fr-FR" dirty="0" smtClean="0"/>
              <a:t>Casse, espaces</a:t>
            </a:r>
            <a:r>
              <a:rPr lang="fr-FR" dirty="0"/>
              <a:t>, commentaires </a:t>
            </a:r>
            <a:r>
              <a:rPr lang="fr-FR" dirty="0" smtClean="0"/>
              <a:t>et littéraux</a:t>
            </a:r>
          </a:p>
          <a:p>
            <a:r>
              <a:rPr lang="fr-FR" dirty="0" smtClean="0"/>
              <a:t>Identificateurs</a:t>
            </a:r>
            <a:endParaRPr lang="fr-FR" dirty="0"/>
          </a:p>
          <a:p>
            <a:r>
              <a:rPr lang="fr-FR" dirty="0" smtClean="0"/>
              <a:t>Types et opérateurs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0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Langages de description matérielle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Les langages de description matérielle (</a:t>
            </a:r>
            <a:r>
              <a:rPr lang="fr-CA" i="1" dirty="0"/>
              <a:t>Hardware Description </a:t>
            </a:r>
            <a:r>
              <a:rPr lang="fr-CA" i="1" dirty="0" err="1"/>
              <a:t>Language</a:t>
            </a:r>
            <a:r>
              <a:rPr lang="fr-CA" dirty="0"/>
              <a:t> – HDL) ont vu le jour au début des années 1980 lorsque la complexité des circuits à concevoir a rendu impossible l’utilisation exclusive de schémas. </a:t>
            </a:r>
            <a:endParaRPr lang="fr-CA" dirty="0" smtClean="0"/>
          </a:p>
          <a:p>
            <a:r>
              <a:rPr lang="fr-CA" dirty="0" smtClean="0"/>
              <a:t>Les </a:t>
            </a:r>
            <a:r>
              <a:rPr lang="fr-CA" dirty="0"/>
              <a:t>schémas sont peu adéquats </a:t>
            </a:r>
            <a:r>
              <a:rPr lang="fr-CA" dirty="0" smtClean="0"/>
              <a:t>pour </a:t>
            </a:r>
            <a:r>
              <a:rPr lang="fr-CA" dirty="0"/>
              <a:t>décrire un circuit </a:t>
            </a:r>
            <a:r>
              <a:rPr lang="fr-CA" dirty="0" smtClean="0"/>
              <a:t>logique.</a:t>
            </a:r>
            <a:endParaRPr lang="fr-CA" dirty="0"/>
          </a:p>
          <a:p>
            <a:pPr lvl="1"/>
            <a:r>
              <a:rPr lang="fr-CA" dirty="0" smtClean="0"/>
              <a:t>Ils sont limités </a:t>
            </a:r>
            <a:r>
              <a:rPr lang="fr-CA" dirty="0"/>
              <a:t>aux circuits les plus simples.</a:t>
            </a:r>
          </a:p>
          <a:p>
            <a:pPr lvl="1"/>
            <a:r>
              <a:rPr lang="fr-CA" dirty="0"/>
              <a:t>Il est difficile de dessiner </a:t>
            </a:r>
            <a:r>
              <a:rPr lang="fr-CA" dirty="0" smtClean="0"/>
              <a:t>et modifier un </a:t>
            </a:r>
            <a:r>
              <a:rPr lang="fr-CA" dirty="0"/>
              <a:t>circuit complexe avec un schéma de portes logiques</a:t>
            </a:r>
            <a:r>
              <a:rPr lang="fr-CA" dirty="0" smtClean="0"/>
              <a:t>.</a:t>
            </a:r>
            <a:endParaRPr lang="fr-CA" dirty="0"/>
          </a:p>
          <a:p>
            <a:pPr lvl="1"/>
            <a:r>
              <a:rPr lang="fr-CA" dirty="0"/>
              <a:t>Un simple changement dans une équation booléenne du circuit peut se répercuter par une grande quantité de connexions à corriger.</a:t>
            </a:r>
          </a:p>
          <a:p>
            <a:pPr lvl="1"/>
            <a:r>
              <a:rPr lang="fr-CA" dirty="0"/>
              <a:t>Il est </a:t>
            </a:r>
            <a:r>
              <a:rPr lang="fr-CA" dirty="0" smtClean="0"/>
              <a:t>difficile d’utiliser </a:t>
            </a:r>
            <a:r>
              <a:rPr lang="fr-CA" dirty="0"/>
              <a:t>des variables en guise de paramètres d’un circuit représenté par un schéma</a:t>
            </a:r>
            <a:r>
              <a:rPr lang="fr-CA" dirty="0" smtClean="0"/>
              <a:t>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Les HDL peuvent servir à trois choses :</a:t>
            </a:r>
          </a:p>
          <a:p>
            <a:pPr lvl="1"/>
            <a:r>
              <a:rPr lang="fr-CA" dirty="0"/>
              <a:t>la modélisation de circuits (surtout numériques);</a:t>
            </a:r>
          </a:p>
          <a:p>
            <a:pPr lvl="1"/>
            <a:r>
              <a:rPr lang="fr-CA" dirty="0"/>
              <a:t>la description de circuits en vue de leur synthèse (i.e. leur réalisation matérielle); et,</a:t>
            </a:r>
          </a:p>
          <a:p>
            <a:pPr lvl="1"/>
            <a:r>
              <a:rPr lang="fr-CA" dirty="0"/>
              <a:t>la documentation de circuits</a:t>
            </a:r>
            <a:r>
              <a:rPr lang="fr-CA" dirty="0" smtClean="0"/>
              <a:t>.</a:t>
            </a:r>
          </a:p>
          <a:p>
            <a:r>
              <a:rPr lang="fr-CA" dirty="0" smtClean="0"/>
              <a:t>Avantages </a:t>
            </a:r>
            <a:r>
              <a:rPr lang="fr-CA" dirty="0"/>
              <a:t>des HDL par rapport aux </a:t>
            </a:r>
            <a:r>
              <a:rPr lang="fr-CA" dirty="0" smtClean="0"/>
              <a:t>schémas :</a:t>
            </a:r>
            <a:endParaRPr lang="fr-CA" dirty="0"/>
          </a:p>
          <a:p>
            <a:pPr lvl="1"/>
            <a:r>
              <a:rPr lang="fr-CA" dirty="0"/>
              <a:t>les HDL permettent de décrire des systèmes complexes complets;</a:t>
            </a:r>
          </a:p>
          <a:p>
            <a:pPr lvl="1"/>
            <a:r>
              <a:rPr lang="fr-CA" dirty="0"/>
              <a:t>les HDL favorisent la décomposition en modules paramétrables;</a:t>
            </a:r>
          </a:p>
          <a:p>
            <a:pPr lvl="1"/>
            <a:r>
              <a:rPr lang="fr-CA" dirty="0"/>
              <a:t>les HDL facilitent l’établissement de spécifications et d’interfaces clairement définies; </a:t>
            </a:r>
          </a:p>
          <a:p>
            <a:pPr lvl="1"/>
            <a:r>
              <a:rPr lang="fr-CA" dirty="0"/>
              <a:t>les HDL normalisent l’échange d’informations.</a:t>
            </a:r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72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VHDL, </a:t>
            </a:r>
            <a:r>
              <a:rPr lang="fr-CA" dirty="0" err="1" smtClean="0"/>
              <a:t>Verilog</a:t>
            </a:r>
            <a:r>
              <a:rPr lang="fr-CA" dirty="0" smtClean="0"/>
              <a:t>, </a:t>
            </a:r>
            <a:r>
              <a:rPr lang="fr-CA" dirty="0" err="1" smtClean="0"/>
              <a:t>SystemC</a:t>
            </a:r>
            <a:endParaRPr lang="fr-CA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deux HDL les plus populaires sont </a:t>
            </a:r>
            <a:r>
              <a:rPr lang="fr-CA" dirty="0" err="1" smtClean="0"/>
              <a:t>Verilog</a:t>
            </a:r>
            <a:r>
              <a:rPr lang="fr-CA" dirty="0" smtClean="0"/>
              <a:t> et VHDL.</a:t>
            </a:r>
          </a:p>
          <a:p>
            <a:r>
              <a:rPr lang="fr-CA" dirty="0" err="1" smtClean="0"/>
              <a:t>Verilog</a:t>
            </a:r>
            <a:r>
              <a:rPr lang="fr-CA" dirty="0" smtClean="0"/>
              <a:t> ressemble un peu à C, et VHDL ressemble à ADA.</a:t>
            </a:r>
          </a:p>
          <a:p>
            <a:r>
              <a:rPr lang="fr-CA" dirty="0"/>
              <a:t>Les deux langages sont relativement faciles à apprendre, mais difficiles à maîtriser.</a:t>
            </a:r>
          </a:p>
          <a:p>
            <a:r>
              <a:rPr lang="fr-CA" dirty="0"/>
              <a:t>VHDL est plus vaste, bien que plusieurs des particularités pour lesquelles </a:t>
            </a:r>
            <a:r>
              <a:rPr lang="fr-CA" dirty="0" err="1"/>
              <a:t>Verilog</a:t>
            </a:r>
            <a:r>
              <a:rPr lang="fr-CA" dirty="0"/>
              <a:t> n’a pas d’équivalent soient rarement utilisées.</a:t>
            </a:r>
          </a:p>
          <a:p>
            <a:r>
              <a:rPr lang="fr-CA" dirty="0"/>
              <a:t>Quand on connaît l’un des deux langages, il est relativement aisé de passer à l’autre.</a:t>
            </a:r>
          </a:p>
          <a:p>
            <a:r>
              <a:rPr lang="fr-CA" dirty="0"/>
              <a:t>Un troisième langage, </a:t>
            </a:r>
            <a:r>
              <a:rPr lang="fr-CA" dirty="0" err="1"/>
              <a:t>SystemC</a:t>
            </a:r>
            <a:r>
              <a:rPr lang="fr-CA" dirty="0"/>
              <a:t>, est populaire pour la modélisation à plus haut niveau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659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 (</a:t>
            </a:r>
            <a:r>
              <a:rPr lang="en-US" i="1" dirty="0"/>
              <a:t>Very </a:t>
            </a:r>
            <a:r>
              <a:rPr lang="en-US" i="1" dirty="0" smtClean="0"/>
              <a:t>high speed integrated circuit Hardware </a:t>
            </a:r>
            <a:r>
              <a:rPr lang="en-US" i="1" dirty="0"/>
              <a:t>Description </a:t>
            </a:r>
            <a:r>
              <a:rPr lang="en-US" i="1" dirty="0" smtClean="0"/>
              <a:t>Language)</a:t>
            </a:r>
            <a:endParaRPr lang="fr-CA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VHDL est un langage de programmation complet. Le langage a été développé pour le compte du gouvernement américain pour documenter la conception d’ASIC. Il est fortement inspiré du langage ADA.</a:t>
            </a:r>
          </a:p>
          <a:p>
            <a:r>
              <a:rPr lang="fr-CA" dirty="0" smtClean="0"/>
              <a:t>Rapidement, des simulateurs de VHDL sont apparus, puis des synthétiseurs capables de traduire un programme VHDL en une liste d’interconnexions entre des portes logiques (</a:t>
            </a:r>
            <a:r>
              <a:rPr lang="fr-CA" i="1" dirty="0" err="1" smtClean="0"/>
              <a:t>netlist</a:t>
            </a:r>
            <a:r>
              <a:rPr lang="fr-CA" dirty="0" smtClean="0"/>
              <a:t>) pouvant être réalisée sur un ASIC.</a:t>
            </a:r>
          </a:p>
          <a:p>
            <a:r>
              <a:rPr lang="fr-CA" dirty="0" smtClean="0"/>
              <a:t>Le langage VHDL est normalisé par l’IEEE. La première norme remonte à 1987. Des mises à jour ont eu lieu en 1993, 2000, 2002 et 2008. La norme plus récente est présentement mal supportée par les outils de conception. </a:t>
            </a:r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5</a:t>
            </a:fld>
            <a:endParaRPr lang="fr-CA"/>
          </a:p>
        </p:txBody>
      </p:sp>
      <p:pic>
        <p:nvPicPr>
          <p:cNvPr id="6" name="Image 4" descr="flot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403994"/>
            <a:ext cx="5870673" cy="322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816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Modèle VHDL d’un circuit combinatoire simple</a:t>
            </a:r>
            <a:endParaRPr lang="fr-CA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err="1" smtClean="0"/>
              <a:t>Librarie</a:t>
            </a:r>
            <a:r>
              <a:rPr lang="fr-CA" dirty="0" smtClean="0"/>
              <a:t>: définition de types, fonctions, etc.</a:t>
            </a:r>
          </a:p>
          <a:p>
            <a:r>
              <a:rPr lang="fr-CA" dirty="0" smtClean="0"/>
              <a:t>Entité: interface avec le monde extérieur</a:t>
            </a:r>
          </a:p>
          <a:p>
            <a:pPr lvl="1"/>
            <a:r>
              <a:rPr lang="fr-CA" dirty="0" smtClean="0"/>
              <a:t>Définit les ports, leur type et leur direction</a:t>
            </a:r>
          </a:p>
          <a:p>
            <a:r>
              <a:rPr lang="fr-CA" dirty="0" smtClean="0"/>
              <a:t>Architecture: partie déclarative et corps</a:t>
            </a:r>
          </a:p>
          <a:p>
            <a:pPr lvl="1"/>
            <a:r>
              <a:rPr lang="fr-CA" dirty="0" smtClean="0"/>
              <a:t>Définit le comportement du module</a:t>
            </a:r>
          </a:p>
          <a:p>
            <a:r>
              <a:rPr lang="fr-CA" dirty="0" smtClean="0"/>
              <a:t>Principe de la concurrence</a:t>
            </a:r>
          </a:p>
          <a:p>
            <a:pPr lvl="1"/>
            <a:r>
              <a:rPr lang="fr-CA" dirty="0" smtClean="0"/>
              <a:t>L’ordre est sans importance dans le corps de l’architecture.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6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613589"/>
              </p:ext>
            </p:extLst>
          </p:nvPr>
        </p:nvGraphicFramePr>
        <p:xfrm>
          <a:off x="7086600" y="1341120"/>
          <a:ext cx="4038600" cy="5364480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34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library IEEE;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use</a:t>
                      </a:r>
                      <a:r>
                        <a:rPr lang="en-US" sz="11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IEEE.STD_LOGIC_1164.ALL;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entity add3bits 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is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port 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Cin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 : in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X : in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Y : in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Cout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 : out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	S : out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end add3bits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architecture</a:t>
                      </a:r>
                      <a:r>
                        <a:rPr lang="en-US" sz="11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flotDeDonnees</a:t>
                      </a:r>
                      <a:r>
                        <a:rPr lang="en-US" sz="1100" baseline="0" dirty="0" smtClean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of add3bits is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signal T1 :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signal T2 :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signal T3 :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std_logic</a:t>
                      </a:r>
                      <a:r>
                        <a:rPr lang="fr-CA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 err="1" smtClean="0">
                          <a:latin typeface="Courier New"/>
                          <a:ea typeface="Times New Roman"/>
                          <a:cs typeface="Times New Roman"/>
                        </a:rPr>
                        <a:t>begin</a:t>
                      </a:r>
                      <a:endParaRPr lang="fr-CA" sz="1100" dirty="0" smtClean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S &lt;= T1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xor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Cin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Cout &lt;= T3 or T2;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T1 &lt;= X </a:t>
                      </a:r>
                      <a:r>
                        <a:rPr lang="fr-CA" sz="1100" dirty="0" err="1">
                          <a:latin typeface="Courier New"/>
                          <a:ea typeface="Times New Roman"/>
                          <a:cs typeface="Times New Roman"/>
                        </a:rPr>
                        <a:t>xor</a:t>
                      </a: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 Y;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T2 &lt;= X and Y;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100" dirty="0">
                          <a:latin typeface="Courier New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T3 &lt;=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Cin</a:t>
                      </a: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 and T1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100" dirty="0">
                          <a:latin typeface="Courier New"/>
                          <a:ea typeface="Times New Roman"/>
                          <a:cs typeface="Times New Roman"/>
                        </a:rPr>
                        <a:t>end </a:t>
                      </a:r>
                      <a:r>
                        <a:rPr lang="en-US" sz="1100" dirty="0" err="1">
                          <a:latin typeface="Courier New"/>
                          <a:ea typeface="Times New Roman"/>
                          <a:cs typeface="Times New Roman"/>
                        </a:rPr>
                        <a:t>flotDeDonnees</a:t>
                      </a:r>
                      <a:r>
                        <a:rPr lang="en-US" sz="11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1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9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893029"/>
              </p:ext>
            </p:extLst>
          </p:nvPr>
        </p:nvGraphicFramePr>
        <p:xfrm>
          <a:off x="457200" y="4408423"/>
          <a:ext cx="5366383" cy="1992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6" name="Visio" r:id="rId3" imgW="2854459" imgH="1059775" progId="Visio.Drawing.11">
                  <p:embed/>
                </p:oleObj>
              </mc:Choice>
              <mc:Fallback>
                <p:oleObj name="Visio" r:id="rId3" imgW="2854459" imgH="105977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08423"/>
                        <a:ext cx="5366383" cy="1992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arenthèse ouvrante 2"/>
          <p:cNvSpPr/>
          <p:nvPr/>
        </p:nvSpPr>
        <p:spPr>
          <a:xfrm>
            <a:off x="6858000" y="1447800"/>
            <a:ext cx="228600" cy="457200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Parenthèse ouvrante 7"/>
          <p:cNvSpPr/>
          <p:nvPr/>
        </p:nvSpPr>
        <p:spPr>
          <a:xfrm>
            <a:off x="6858000" y="1981200"/>
            <a:ext cx="228600" cy="1828800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Parenthèse ouvrante 8"/>
          <p:cNvSpPr/>
          <p:nvPr/>
        </p:nvSpPr>
        <p:spPr>
          <a:xfrm>
            <a:off x="6858000" y="4038600"/>
            <a:ext cx="228600" cy="2514600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6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VHDL: casse, espaces, </a:t>
            </a:r>
            <a:r>
              <a:rPr lang="fr-CA" dirty="0"/>
              <a:t>commentaires et </a:t>
            </a:r>
            <a:r>
              <a:rPr lang="fr-CA" dirty="0" smtClean="0"/>
              <a:t>littéraux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VHDL n’est </a:t>
            </a:r>
            <a:r>
              <a:rPr lang="fr-CA" dirty="0"/>
              <a:t>pas sensible à la casse.</a:t>
            </a:r>
          </a:p>
          <a:p>
            <a:r>
              <a:rPr lang="fr-CA" dirty="0" smtClean="0"/>
              <a:t>Il n’y a pas de différence entre les espaces, tabulations et retours de chariot, présents seuls ou en groupe.</a:t>
            </a:r>
          </a:p>
          <a:p>
            <a:r>
              <a:rPr lang="fr-CA" dirty="0" smtClean="0"/>
              <a:t>Tout texte placé après deux tirets et jusqu’à la fin d’une ligne est un commentaire, ce qui est semblable au ‘//’ de C.</a:t>
            </a:r>
            <a:br>
              <a:rPr lang="fr-CA" dirty="0" smtClean="0"/>
            </a:br>
            <a:r>
              <a:rPr lang="fr-CA" dirty="0" smtClean="0"/>
              <a:t>Il n’y a pas de commentaires en bloc (/* … */) en VHDL.</a:t>
            </a:r>
          </a:p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Littéraux:</a:t>
            </a:r>
          </a:p>
          <a:p>
            <a:r>
              <a:rPr lang="fr-CA" dirty="0"/>
              <a:t>Un littéral composé d’un caractère unique est placé entre apostrophes : ‘a’, ‘5’.</a:t>
            </a:r>
          </a:p>
          <a:p>
            <a:r>
              <a:rPr lang="fr-CA" dirty="0"/>
              <a:t>Un littéral composé d’une chaîne de caractères est placé entre guillemets : "bonjour", "123ABC".</a:t>
            </a:r>
          </a:p>
          <a:p>
            <a:r>
              <a:rPr lang="fr-CA" dirty="0"/>
              <a:t>Un littéral numérique peut être spécifié avec sa </a:t>
            </a:r>
            <a:r>
              <a:rPr lang="fr-CA" dirty="0" smtClean="0"/>
              <a:t>base (de 2 à 16), </a:t>
            </a:r>
            <a:r>
              <a:rPr lang="fr-CA" dirty="0"/>
              <a:t>avec le </a:t>
            </a:r>
            <a:r>
              <a:rPr lang="fr-CA" dirty="0" smtClean="0"/>
              <a:t>format </a:t>
            </a:r>
            <a:r>
              <a:rPr lang="fr-CA" dirty="0" err="1" smtClean="0"/>
              <a:t>base#chiffres</a:t>
            </a:r>
            <a:r>
              <a:rPr lang="fr-CA" dirty="0"/>
              <a:t>[.chiffres</a:t>
            </a:r>
            <a:r>
              <a:rPr lang="fr-CA" dirty="0" smtClean="0"/>
              <a:t>]#[exposant]. Par </a:t>
            </a:r>
            <a:r>
              <a:rPr lang="fr-CA" dirty="0"/>
              <a:t>exemple, les nombres suivants ont tous la même valeur : </a:t>
            </a:r>
            <a:r>
              <a:rPr lang="fr-CA" sz="1800" dirty="0"/>
              <a:t>10#33# = 10#3.3#E1 = 2#10001# = 16#21# = 7#45#.</a:t>
            </a:r>
          </a:p>
          <a:p>
            <a:r>
              <a:rPr lang="fr-CA" dirty="0"/>
              <a:t>Un littéral composé de bits peut être exprimé en </a:t>
            </a:r>
            <a:r>
              <a:rPr lang="fr-CA" dirty="0" smtClean="0"/>
              <a:t>base </a:t>
            </a:r>
            <a:r>
              <a:rPr lang="fr-CA" dirty="0"/>
              <a:t>2, 8 ou 16, avec les spécificateurs de base B, O et X, respectivement </a:t>
            </a:r>
            <a:r>
              <a:rPr lang="fr-CA" dirty="0" smtClean="0"/>
              <a:t>:</a:t>
            </a:r>
            <a:br>
              <a:rPr lang="fr-CA" dirty="0" smtClean="0"/>
            </a:br>
            <a:r>
              <a:rPr lang="fr-CA" dirty="0" smtClean="0"/>
              <a:t>B"11111111</a:t>
            </a:r>
            <a:r>
              <a:rPr lang="fr-CA" dirty="0"/>
              <a:t>", O"377", X"FF</a:t>
            </a:r>
            <a:r>
              <a:rPr lang="fr-CA" dirty="0" smtClean="0"/>
              <a:t>".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74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VHDL: identificateurs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identificateur de base légal est composé de lettres, chiffres et/ou du soulignement.</a:t>
            </a:r>
          </a:p>
          <a:p>
            <a:r>
              <a:rPr lang="fr-CA" dirty="0" smtClean="0"/>
              <a:t>Le premier caractère doit être une lettre, le dernier ne peut pas être le soulignement, et on ne peut pas utiliser deux soulignements de suite.</a:t>
            </a:r>
          </a:p>
          <a:p>
            <a:r>
              <a:rPr lang="fr-CA" dirty="0" smtClean="0"/>
              <a:t>Un identificateur ne peut pas être l’un des mots réservés du langage.</a:t>
            </a:r>
          </a:p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8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295400" y="4191000"/>
            <a:ext cx="9525000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600"/>
              </a:spcAft>
            </a:pPr>
            <a:r>
              <a:rPr lang="fr-CA" dirty="0">
                <a:latin typeface="+mn-lt"/>
                <a:ea typeface="Times New Roman" panose="02020603050405020304" pitchFamily="18" charset="0"/>
              </a:rPr>
              <a:t>Les mots réservés de VHDL (selon la norme 1076-2002) sont 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abs, access, after, alias, all, and, architecture, array, assert, attribute, begin, block, body, buffer, bus, case, component, configuration, constant, disconnect,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downto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else,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elsif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end, entity, exit, file, for, function, generate, generic, group, guarded, if, impure, in, inertial,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inout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is, label, library, linkage, literal, loop, map, mod,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nand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new, next, nor, not, null, of, on, open, or, others, out, package, port, postponed, procedural, procedure, process, protected, pure, range, record, reference, register, reject, rem, report, return,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ror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select, severity, signal, shared,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sla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sll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sra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srl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subtype, then, to, transport, type, unaffected, units, until, use, variable, wait, when, while, with,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xnor</a:t>
            </a:r>
            <a:r>
              <a:rPr lang="en-US" sz="1200" dirty="0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xor</a:t>
            </a:r>
            <a:endParaRPr lang="fr-CA" sz="12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VHDL: types </a:t>
            </a:r>
            <a:r>
              <a:rPr lang="fr-CA" dirty="0" smtClean="0"/>
              <a:t>prédéfinis et </a:t>
            </a:r>
            <a:r>
              <a:rPr lang="fr-CA" smtClean="0"/>
              <a:t>de base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9</a:t>
            </a:fld>
            <a:endParaRPr lang="fr-CA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39969"/>
              </p:ext>
            </p:extLst>
          </p:nvPr>
        </p:nvGraphicFramePr>
        <p:xfrm>
          <a:off x="1625600" y="1270000"/>
          <a:ext cx="9042399" cy="5350895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1422400"/>
                <a:gridCol w="1975429"/>
                <a:gridCol w="2822285"/>
                <a:gridCol w="2822285"/>
              </a:tblGrid>
              <a:tr h="268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catégorie</a:t>
                      </a:r>
                      <a:endParaRPr lang="fr-CA" sz="1000" b="1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</a:t>
                      </a:r>
                      <a:br>
                        <a:rPr lang="fr-CA" sz="1000"/>
                      </a:br>
                      <a:r>
                        <a:rPr lang="fr-CA" sz="1000"/>
                        <a:t>ou sous-type</a:t>
                      </a:r>
                      <a:endParaRPr lang="fr-CA" sz="1000" b="1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source</a:t>
                      </a:r>
                      <a:br>
                        <a:rPr lang="fr-CA" sz="1000"/>
                      </a:br>
                      <a:r>
                        <a:rPr lang="fr-CA" sz="1000"/>
                        <a:t>de la définition</a:t>
                      </a:r>
                      <a:endParaRPr lang="fr-CA" sz="1000" b="1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valeurs</a:t>
                      </a:r>
                      <a:endParaRPr lang="fr-CA" sz="1000" b="1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scalaires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boolean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FALSE et TRUE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bit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‘0’ et ‘1’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09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 err="1"/>
                        <a:t>character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256 caractères de la norme ISO 8859-1, avec des abréviations reconnues et certaines qui sont propres à VHDL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Les 128 premiers sont les caractères ASCII.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integer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plage minimale de –2</a:t>
                      </a:r>
                      <a:r>
                        <a:rPr lang="fr-CA" sz="1000" baseline="30000"/>
                        <a:t>31</a:t>
                      </a:r>
                      <a:r>
                        <a:rPr lang="fr-CA" sz="1000"/>
                        <a:t> + 1 à 2</a:t>
                      </a:r>
                      <a:r>
                        <a:rPr lang="fr-CA" sz="1000" baseline="30000"/>
                        <a:t>31</a:t>
                      </a:r>
                      <a:r>
                        <a:rPr lang="fr-CA" sz="1000"/>
                        <a:t> – 1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natural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sous-type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0 à 2</a:t>
                      </a:r>
                      <a:r>
                        <a:rPr lang="fr-CA" sz="1000" baseline="30000"/>
                        <a:t>31</a:t>
                      </a:r>
                      <a:r>
                        <a:rPr lang="fr-CA" sz="1000"/>
                        <a:t> – 1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positive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sous-type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1 à 2</a:t>
                      </a:r>
                      <a:r>
                        <a:rPr lang="fr-CA" sz="1000" baseline="30000"/>
                        <a:t>31</a:t>
                      </a:r>
                      <a:r>
                        <a:rPr lang="fr-CA" sz="1000"/>
                        <a:t> – 1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3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real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typiquement</a:t>
                      </a:r>
                      <a:br>
                        <a:rPr lang="fr-CA" sz="1000"/>
                      </a:br>
                      <a:r>
                        <a:rPr lang="fr-CA" sz="1000"/>
                        <a:t>–1.7014111E±308 à 1.7014111E±308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81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std_logic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Package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std_logic_1164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‘U’ : valeur inconnue, pas initialisée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‘X’ : valeur inconnue forcée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‘0’ : 0 forcé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‘1’ : 1 forcé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‘Z’ : haute impédance (pas connecté)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‘W’ : inconnu faible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‘L’ : 0 faible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‘H’ : </a:t>
                      </a:r>
                      <a:r>
                        <a:rPr lang="fr-CA" sz="1000"/>
                        <a:t>1 </a:t>
                      </a:r>
                      <a:r>
                        <a:rPr lang="fr-CA" sz="1000" smtClean="0"/>
                        <a:t>faible</a:t>
                      </a:r>
                      <a:endParaRPr lang="fr-CA" sz="1000" dirty="0"/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‘-‘ : peu importe (</a:t>
                      </a:r>
                      <a:r>
                        <a:rPr lang="en-US" sz="1000" dirty="0"/>
                        <a:t>don’t care</a:t>
                      </a:r>
                      <a:r>
                        <a:rPr lang="fr-CA" sz="1000" dirty="0"/>
                        <a:t>)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composés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bit_vector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tableau de bit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string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tableau de character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4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std_logic_vector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Package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std_logic_1164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tableau de std_logic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4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unsigned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Package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numeric_std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tableau de std_logic, interprété comme un nombre binaire non signé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5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signed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Package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numeric_std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tableau de </a:t>
                      </a:r>
                      <a:r>
                        <a:rPr lang="fr-CA" sz="1000" dirty="0" err="1"/>
                        <a:t>std_logic</a:t>
                      </a:r>
                      <a:r>
                        <a:rPr lang="fr-CA" sz="1000" dirty="0"/>
                        <a:t>, interprété comme un nombre binaire signé</a:t>
                      </a:r>
                      <a:br>
                        <a:rPr lang="fr-CA" sz="1000" dirty="0"/>
                      </a:br>
                      <a:r>
                        <a:rPr lang="fr-CA" sz="1000" dirty="0"/>
                        <a:t>en complément à deux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9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657</TotalTime>
  <Words>1213</Words>
  <Application>Microsoft Office PowerPoint</Application>
  <PresentationFormat>Grand écran</PresentationFormat>
  <Paragraphs>359</Paragraphs>
  <Slides>14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</vt:lpstr>
      <vt:lpstr>Courier New</vt:lpstr>
      <vt:lpstr>Times New Roman</vt:lpstr>
      <vt:lpstr>presentationCours</vt:lpstr>
      <vt:lpstr>Visio</vt:lpstr>
      <vt:lpstr>Équation</vt:lpstr>
      <vt:lpstr>Introduction à VHDL</vt:lpstr>
      <vt:lpstr>Sujets de ce thème</vt:lpstr>
      <vt:lpstr>Langages de description matérielle</vt:lpstr>
      <vt:lpstr>VHDL, Verilog, SystemC</vt:lpstr>
      <vt:lpstr>VHDL (Very high speed integrated circuit Hardware Description Language)</vt:lpstr>
      <vt:lpstr>Modèle VHDL d’un circuit combinatoire simple</vt:lpstr>
      <vt:lpstr>VHDL: casse, espaces, commentaires et littéraux</vt:lpstr>
      <vt:lpstr>VHDL: identificateurs</vt:lpstr>
      <vt:lpstr>VHDL: types prédéfinis et de base</vt:lpstr>
      <vt:lpstr>VHDL: opérateurs</vt:lpstr>
      <vt:lpstr>Retour: le problème du vote</vt:lpstr>
      <vt:lpstr>Retour: le problème du vote – modèle VHDL, version 1</vt:lpstr>
      <vt:lpstr>Retour: le problème du vote – modèle VHDL, versions 2 et 3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148</cp:revision>
  <dcterms:created xsi:type="dcterms:W3CDTF">2009-09-03T13:30:34Z</dcterms:created>
  <dcterms:modified xsi:type="dcterms:W3CDTF">2014-08-11T18:54:36Z</dcterms:modified>
</cp:coreProperties>
</file>