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13"/>
  </p:notesMasterIdLst>
  <p:handoutMasterIdLst>
    <p:handoutMasterId r:id="rId14"/>
  </p:handoutMasterIdLst>
  <p:sldIdLst>
    <p:sldId id="256" r:id="rId2"/>
    <p:sldId id="319" r:id="rId3"/>
    <p:sldId id="320" r:id="rId4"/>
    <p:sldId id="321" r:id="rId5"/>
    <p:sldId id="326" r:id="rId6"/>
    <p:sldId id="323" r:id="rId7"/>
    <p:sldId id="324" r:id="rId8"/>
    <p:sldId id="325" r:id="rId9"/>
    <p:sldId id="327" r:id="rId10"/>
    <p:sldId id="328" r:id="rId11"/>
    <p:sldId id="262" r:id="rId12"/>
  </p:sldIdLst>
  <p:sldSz cx="12192000" cy="6858000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4" autoAdjust="0"/>
    <p:restoredTop sz="96984" autoAdjust="0"/>
  </p:normalViewPr>
  <p:slideViewPr>
    <p:cSldViewPr>
      <p:cViewPr varScale="1">
        <p:scale>
          <a:sx n="117" d="100"/>
          <a:sy n="117" d="100"/>
        </p:scale>
        <p:origin x="-114" y="-1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 showGuides="1">
      <p:cViewPr varScale="1">
        <p:scale>
          <a:sx n="92" d="100"/>
          <a:sy n="92" d="100"/>
        </p:scale>
        <p:origin x="-3528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694451-A89E-4725-8413-5678DE932E3D}" type="datetimeFigureOut">
              <a:rPr lang="fr-CA" smtClean="0"/>
              <a:t>2014-06-17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7203FD-9785-47BD-80F8-5A62C494DD6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628463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78C2F68-A10D-43F4-A479-56FE030F73B2}" type="datetimeFigureOut">
              <a:rPr lang="fr-FR"/>
              <a:pPr>
                <a:defRPr/>
              </a:pPr>
              <a:t>17/06/2014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CA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CA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9A5F2D7-1004-42BA-8530-5564CEA589E6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779101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32529-5FD2-4024-9DE7-2CCFFFC4DBA2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5872163"/>
            <a:ext cx="8382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 userDrawn="1"/>
        </p:nvSpPr>
        <p:spPr>
          <a:xfrm>
            <a:off x="3759200" y="6172201"/>
            <a:ext cx="46736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A" sz="10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http://creativecommons.org/licenses/by-nc-sa/2.5/ca/</a:t>
            </a:r>
            <a:endParaRPr lang="fr-CA" sz="1000" dirty="0"/>
          </a:p>
        </p:txBody>
      </p:sp>
      <p:sp>
        <p:nvSpPr>
          <p:cNvPr id="7" name="Rectangle 6"/>
          <p:cNvSpPr/>
          <p:nvPr userDrawn="1"/>
        </p:nvSpPr>
        <p:spPr>
          <a:xfrm>
            <a:off x="5562600" y="5896690"/>
            <a:ext cx="2743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fr-CA" sz="10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Pierre Langlois</a:t>
            </a:r>
            <a:endParaRPr lang="fr-CA" sz="100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3200" y="1600200"/>
            <a:ext cx="11785600" cy="4800600"/>
          </a:xfrm>
        </p:spPr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6AE17-047E-41BA-B5C0-1A5C3085BF8A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03200" y="1600201"/>
            <a:ext cx="5791200" cy="464819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791200" cy="464819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8574A-CFBD-4404-83F8-371A983077BD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203200" y="152400"/>
            <a:ext cx="11785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 style du titre</a:t>
            </a:r>
            <a:endParaRPr lang="fr-CA" dirty="0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203200" y="1143000"/>
            <a:ext cx="11785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480800" y="6416676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9366B14-A7FF-4E2A-AE43-545D1BA4EA4B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  <p:sp>
        <p:nvSpPr>
          <p:cNvPr id="8" name="ZoneTexte 7"/>
          <p:cNvSpPr txBox="1"/>
          <p:nvPr/>
        </p:nvSpPr>
        <p:spPr>
          <a:xfrm>
            <a:off x="965200" y="6553200"/>
            <a:ext cx="4673600" cy="153988"/>
          </a:xfrm>
          <a:prstGeom prst="rect">
            <a:avLst/>
          </a:prstGeom>
          <a:noFill/>
        </p:spPr>
        <p:txBody>
          <a:bodyPr lIns="0" tIns="0" rIns="0" bIns="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00" dirty="0">
                <a:latin typeface="+mn-lt"/>
                <a:cs typeface="+mn-cs"/>
              </a:rPr>
              <a:t>INF3500 : </a:t>
            </a:r>
            <a:r>
              <a:rPr lang="fr-CA" sz="1000" dirty="0" smtClean="0">
                <a:latin typeface="+mn-lt"/>
                <a:cs typeface="+mn-cs"/>
              </a:rPr>
              <a:t>Conception </a:t>
            </a:r>
            <a:r>
              <a:rPr lang="fr-CA" sz="1000" dirty="0">
                <a:latin typeface="+mn-lt"/>
                <a:cs typeface="+mn-cs"/>
              </a:rPr>
              <a:t>et implémentation de systèmes numériques</a:t>
            </a:r>
          </a:p>
        </p:txBody>
      </p:sp>
      <p:cxnSp>
        <p:nvCxnSpPr>
          <p:cNvPr id="9" name="Connecteur droit 6"/>
          <p:cNvCxnSpPr>
            <a:cxnSpLocks noChangeShapeType="1"/>
          </p:cNvCxnSpPr>
          <p:nvPr/>
        </p:nvCxnSpPr>
        <p:spPr bwMode="auto">
          <a:xfrm>
            <a:off x="203200" y="1141412"/>
            <a:ext cx="11785600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" name="Connecteur droit 6"/>
          <p:cNvCxnSpPr>
            <a:cxnSpLocks noChangeShapeType="1"/>
          </p:cNvCxnSpPr>
          <p:nvPr userDrawn="1"/>
        </p:nvCxnSpPr>
        <p:spPr bwMode="auto">
          <a:xfrm>
            <a:off x="203200" y="1141412"/>
            <a:ext cx="11785600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pic>
        <p:nvPicPr>
          <p:cNvPr id="11" name="Picture 2" descr="C:\Users\pierre\Desktop\polytechnique_genie_gauche_fr_cmyk.jp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31" y="6417332"/>
            <a:ext cx="859170" cy="408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kern="1200" baseline="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Flot de conception de circuits numériques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4" descr="flot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38242" y="1828800"/>
            <a:ext cx="5825158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7. Programmation et vérification de la puce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La dernière étape consiste à</a:t>
            </a:r>
          </a:p>
          <a:p>
            <a:pPr lvl="1"/>
            <a:r>
              <a:rPr lang="fr-CA" dirty="0" smtClean="0"/>
              <a:t>Générer un fichier de configuration pour la puce utilisée</a:t>
            </a:r>
          </a:p>
          <a:p>
            <a:pPr lvl="1"/>
            <a:r>
              <a:rPr lang="fr-CA" dirty="0" smtClean="0"/>
              <a:t>Programmer la puce en la chargeant avec le fichier de configuration</a:t>
            </a:r>
          </a:p>
          <a:p>
            <a:pPr lvl="1"/>
            <a:r>
              <a:rPr lang="fr-CA" dirty="0" smtClean="0"/>
              <a:t>Vérifier le fonctionnement de la puce programmée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D6AE17-047E-41BA-B5C0-1A5C3085BF8A}" type="slidenum">
              <a:rPr lang="fr-CA" smtClean="0"/>
              <a:pPr>
                <a:defRPr/>
              </a:pPr>
              <a:t>10</a:t>
            </a:fld>
            <a:endParaRPr lang="fr-CA"/>
          </a:p>
        </p:txBody>
      </p:sp>
      <p:sp>
        <p:nvSpPr>
          <p:cNvPr id="6" name="Rectangle 5"/>
          <p:cNvSpPr/>
          <p:nvPr/>
        </p:nvSpPr>
        <p:spPr>
          <a:xfrm>
            <a:off x="10287000" y="2819400"/>
            <a:ext cx="1752600" cy="14478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467600" y="1752600"/>
            <a:ext cx="2459521" cy="5334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098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Vous devriez maintenant être capable de …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sz="1800" dirty="0"/>
              <a:t>Définir les concepts de description, synthèse, implémentation, vérification, extraction de métriques et programmation de la puce. (B2)</a:t>
            </a:r>
          </a:p>
          <a:p>
            <a:r>
              <a:rPr lang="fr-FR" sz="1800" dirty="0"/>
              <a:t>Illustrer par un schéma et décrire le flot de conception d’un circuit numérique. (</a:t>
            </a:r>
            <a:r>
              <a:rPr lang="fr-FR" sz="1800" dirty="0" smtClean="0"/>
              <a:t>B2)</a:t>
            </a:r>
            <a:endParaRPr lang="fr-CA" sz="1800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fr-CA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11</a:t>
            </a:fld>
            <a:endParaRPr lang="fr-CA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8726599"/>
              </p:ext>
            </p:extLst>
          </p:nvPr>
        </p:nvGraphicFramePr>
        <p:xfrm>
          <a:off x="6934200" y="5029200"/>
          <a:ext cx="4745264" cy="15927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4211864"/>
              </a:tblGrid>
              <a:tr h="165044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Code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Niveau (http://fr.wikipedia.org/wiki/Taxonomie_de_Bloom)</a:t>
                      </a:r>
                      <a:endParaRPr lang="fr-FR" sz="1100" dirty="0"/>
                    </a:p>
                  </a:txBody>
                  <a:tcPr/>
                </a:tc>
              </a:tr>
              <a:tr h="165044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B1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Connaissance</a:t>
                      </a:r>
                      <a:r>
                        <a:rPr lang="fr-CA" sz="1100" baseline="0" dirty="0" smtClean="0"/>
                        <a:t> - mémoriser de l’information.</a:t>
                      </a:r>
                      <a:endParaRPr lang="fr-FR" sz="1100" dirty="0"/>
                    </a:p>
                  </a:txBody>
                  <a:tcPr/>
                </a:tc>
              </a:tr>
              <a:tr h="165044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B2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Compréhension</a:t>
                      </a:r>
                      <a:r>
                        <a:rPr lang="fr-CA" sz="1100" baseline="0" dirty="0" smtClean="0"/>
                        <a:t> – interpréter l’information.</a:t>
                      </a:r>
                      <a:endParaRPr lang="fr-FR" sz="1100" dirty="0"/>
                    </a:p>
                  </a:txBody>
                  <a:tcPr/>
                </a:tc>
              </a:tr>
              <a:tr h="271836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B3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Application – confronter les connaissances à des cas pratiques</a:t>
                      </a:r>
                      <a:r>
                        <a:rPr lang="fr-CA" sz="1100" baseline="0" dirty="0" smtClean="0"/>
                        <a:t> simples.</a:t>
                      </a:r>
                      <a:endParaRPr lang="fr-FR" sz="1100" dirty="0"/>
                    </a:p>
                  </a:txBody>
                  <a:tcPr/>
                </a:tc>
              </a:tr>
              <a:tr h="271836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B4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Analyse – décomposer un problème, cas pratiques plus complexes.</a:t>
                      </a:r>
                      <a:endParaRPr lang="fr-FR" sz="1100" dirty="0"/>
                    </a:p>
                  </a:txBody>
                  <a:tcPr/>
                </a:tc>
              </a:tr>
              <a:tr h="271836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B5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Synthèse – expression personnelle, cas pratiques plus complexes.</a:t>
                      </a:r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Sujets de ce thème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Le flot de conception:</a:t>
            </a:r>
          </a:p>
          <a:p>
            <a:pPr lvl="1"/>
            <a:r>
              <a:rPr lang="fr-CA" dirty="0" smtClean="0"/>
              <a:t>Description</a:t>
            </a:r>
          </a:p>
          <a:p>
            <a:pPr lvl="1"/>
            <a:r>
              <a:rPr lang="fr-CA" dirty="0" smtClean="0"/>
              <a:t>Vérification fonctionnelle</a:t>
            </a:r>
            <a:endParaRPr lang="fr-CA" dirty="0"/>
          </a:p>
          <a:p>
            <a:pPr lvl="1"/>
            <a:r>
              <a:rPr lang="fr-CA" dirty="0" smtClean="0"/>
              <a:t>Synthèse</a:t>
            </a:r>
            <a:endParaRPr lang="fr-CA" dirty="0" smtClean="0"/>
          </a:p>
          <a:p>
            <a:pPr lvl="1"/>
            <a:r>
              <a:rPr lang="fr-CA" dirty="0" smtClean="0"/>
              <a:t>Implémentation</a:t>
            </a:r>
          </a:p>
          <a:p>
            <a:pPr lvl="1"/>
            <a:r>
              <a:rPr lang="fr-CA" dirty="0" smtClean="0"/>
              <a:t>Extraction </a:t>
            </a:r>
            <a:r>
              <a:rPr lang="fr-CA" dirty="0" smtClean="0"/>
              <a:t>de métriques</a:t>
            </a:r>
          </a:p>
          <a:p>
            <a:pPr lvl="1"/>
            <a:r>
              <a:rPr lang="fr-CA" dirty="0" smtClean="0"/>
              <a:t>Programmation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7543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Le flot de conception – vue d’ensemble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D6AE17-047E-41BA-B5C0-1A5C3085BF8A}" type="slidenum">
              <a:rPr lang="fr-CA" smtClean="0"/>
              <a:pPr>
                <a:defRPr/>
              </a:pPr>
              <a:t>3</a:t>
            </a:fld>
            <a:endParaRPr lang="fr-CA"/>
          </a:p>
        </p:txBody>
      </p:sp>
      <p:pic>
        <p:nvPicPr>
          <p:cNvPr id="7" name="Image 4" descr="flot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371600"/>
            <a:ext cx="8737737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3094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1. D</a:t>
            </a:r>
            <a:r>
              <a:rPr lang="fr-CA" dirty="0" smtClean="0"/>
              <a:t>escription </a:t>
            </a:r>
            <a:r>
              <a:rPr lang="fr-CA" dirty="0" smtClean="0"/>
              <a:t>du circuit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La description du circuit </a:t>
            </a:r>
            <a:r>
              <a:rPr lang="fr-CA" dirty="0" smtClean="0"/>
              <a:t>combine:</a:t>
            </a:r>
            <a:endParaRPr lang="fr-CA" dirty="0" smtClean="0"/>
          </a:p>
          <a:p>
            <a:pPr lvl="1"/>
            <a:r>
              <a:rPr lang="fr-CA" dirty="0" smtClean="0"/>
              <a:t>Du code </a:t>
            </a:r>
            <a:r>
              <a:rPr lang="fr-CA" dirty="0" smtClean="0"/>
              <a:t>HDL (VHDL, </a:t>
            </a:r>
            <a:r>
              <a:rPr lang="fr-CA" dirty="0" err="1" smtClean="0"/>
              <a:t>Verilog</a:t>
            </a:r>
            <a:r>
              <a:rPr lang="fr-CA" dirty="0" smtClean="0"/>
              <a:t>, </a:t>
            </a:r>
            <a:r>
              <a:rPr lang="fr-CA" dirty="0" err="1" smtClean="0"/>
              <a:t>SystemC</a:t>
            </a:r>
            <a:r>
              <a:rPr lang="fr-CA" dirty="0" smtClean="0"/>
              <a:t>, etc.)</a:t>
            </a:r>
          </a:p>
          <a:p>
            <a:pPr lvl="1"/>
            <a:r>
              <a:rPr lang="fr-CA" dirty="0" smtClean="0"/>
              <a:t>Des schémas </a:t>
            </a:r>
            <a:r>
              <a:rPr lang="fr-CA" dirty="0" smtClean="0"/>
              <a:t>d’interconnexions de composantes</a:t>
            </a:r>
          </a:p>
          <a:p>
            <a:pPr lvl="1"/>
            <a:r>
              <a:rPr lang="fr-CA" dirty="0" smtClean="0"/>
              <a:t>Des diagrammes </a:t>
            </a:r>
            <a:r>
              <a:rPr lang="fr-CA" dirty="0" smtClean="0"/>
              <a:t>d’états</a:t>
            </a:r>
          </a:p>
          <a:p>
            <a:pPr lvl="1"/>
            <a:r>
              <a:rPr lang="fr-CA" dirty="0" smtClean="0"/>
              <a:t>Des fichiers de contraintes</a:t>
            </a:r>
          </a:p>
          <a:p>
            <a:pPr lvl="2"/>
            <a:r>
              <a:rPr lang="fr-CA" dirty="0" smtClean="0"/>
              <a:t>Famille et type de puce utilisée</a:t>
            </a:r>
          </a:p>
          <a:p>
            <a:pPr lvl="2"/>
            <a:r>
              <a:rPr lang="fr-CA" dirty="0" smtClean="0"/>
              <a:t>Fréquence d’horloge cible</a:t>
            </a:r>
          </a:p>
          <a:p>
            <a:pPr lvl="2"/>
            <a:r>
              <a:rPr lang="fr-CA" dirty="0" smtClean="0"/>
              <a:t>Emphase sur la latence de calcul ou l’espace utilisé</a:t>
            </a:r>
          </a:p>
          <a:p>
            <a:pPr lvl="2"/>
            <a:r>
              <a:rPr lang="fr-CA" dirty="0" smtClean="0"/>
              <a:t>Choix de pattes de la puce pour les ports du circuit</a:t>
            </a:r>
          </a:p>
          <a:p>
            <a:r>
              <a:rPr lang="fr-CA" dirty="0"/>
              <a:t>Les schémas et les diagrammes d’états sont convertis en code HDL par un outil</a:t>
            </a:r>
            <a:r>
              <a:rPr lang="fr-CA" dirty="0" smtClean="0"/>
              <a:t>.</a:t>
            </a:r>
            <a:endParaRPr lang="fr-CA" dirty="0" smtClean="0"/>
          </a:p>
          <a:p>
            <a:r>
              <a:rPr lang="fr-CA" dirty="0" smtClean="0"/>
              <a:t>On </a:t>
            </a:r>
            <a:r>
              <a:rPr lang="fr-CA" dirty="0" smtClean="0"/>
              <a:t>utilise un environnement de développement comme </a:t>
            </a:r>
            <a:r>
              <a:rPr lang="fr-CA" dirty="0"/>
              <a:t>Active-HDL </a:t>
            </a:r>
            <a:r>
              <a:rPr lang="fr-CA" dirty="0" smtClean="0"/>
              <a:t>de </a:t>
            </a:r>
            <a:r>
              <a:rPr lang="fr-CA" dirty="0" err="1" smtClean="0"/>
              <a:t>Aldec</a:t>
            </a:r>
            <a:r>
              <a:rPr lang="fr-CA" dirty="0" smtClean="0"/>
              <a:t> ou bien Project Navigator de </a:t>
            </a:r>
            <a:r>
              <a:rPr lang="fr-CA" dirty="0" err="1" smtClean="0"/>
              <a:t>Xilinx</a:t>
            </a:r>
            <a:r>
              <a:rPr lang="fr-CA" dirty="0" smtClean="0"/>
              <a:t>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D6AE17-047E-41BA-B5C0-1A5C3085BF8A}" type="slidenum">
              <a:rPr lang="fr-CA" smtClean="0"/>
              <a:pPr>
                <a:defRPr/>
              </a:pPr>
              <a:t>4</a:t>
            </a:fld>
            <a:endParaRPr lang="fr-CA"/>
          </a:p>
        </p:txBody>
      </p:sp>
      <p:pic>
        <p:nvPicPr>
          <p:cNvPr id="7" name="Image 4" descr="flot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38242" y="1828800"/>
            <a:ext cx="5825158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6248400" y="2667000"/>
            <a:ext cx="1066800" cy="21336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315200" y="3276600"/>
            <a:ext cx="685800" cy="9144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949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4" descr="flot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38242" y="1828800"/>
            <a:ext cx="5825158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2. V</a:t>
            </a:r>
            <a:r>
              <a:rPr lang="fr-CA" dirty="0" smtClean="0"/>
              <a:t>érification fonctionnelle par </a:t>
            </a:r>
            <a:r>
              <a:rPr lang="fr-CA" dirty="0" smtClean="0"/>
              <a:t>simulation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La vérification par simulation consiste à stimuler le modèle du circuit, à observer ses réponses et à en vérifier l’exactitude</a:t>
            </a:r>
            <a:r>
              <a:rPr lang="fr-CA" dirty="0" smtClean="0"/>
              <a:t>.</a:t>
            </a:r>
          </a:p>
          <a:p>
            <a:r>
              <a:rPr lang="fr-CA" dirty="0" smtClean="0"/>
              <a:t>On fait une vérification fonctionnelle du modèle. Si des erreurs sont trouvées, on corrige le modèle.</a:t>
            </a:r>
          </a:p>
          <a:p>
            <a:r>
              <a:rPr lang="fr-CA" dirty="0" smtClean="0"/>
              <a:t>Une simulation correct ne garantit (hélas) pas que les autres étapes du flot vont fonctionner.</a:t>
            </a:r>
            <a:endParaRPr lang="fr-CA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D6AE17-047E-41BA-B5C0-1A5C3085BF8A}" type="slidenum">
              <a:rPr lang="fr-CA" smtClean="0"/>
              <a:pPr>
                <a:defRPr/>
              </a:pPr>
              <a:t>5</a:t>
            </a:fld>
            <a:endParaRPr lang="fr-CA"/>
          </a:p>
        </p:txBody>
      </p:sp>
      <p:sp>
        <p:nvSpPr>
          <p:cNvPr id="6" name="Rectangle 5"/>
          <p:cNvSpPr/>
          <p:nvPr/>
        </p:nvSpPr>
        <p:spPr>
          <a:xfrm>
            <a:off x="7467600" y="2286000"/>
            <a:ext cx="2438400" cy="5334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738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4" descr="flot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38242" y="1828800"/>
            <a:ext cx="5825158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3. Synthèse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Un outil appelé synthétiseur prend en entrée du code HDL et des contraintes:</a:t>
            </a:r>
          </a:p>
          <a:p>
            <a:pPr lvl="1"/>
            <a:r>
              <a:rPr lang="fr-CA" dirty="0"/>
              <a:t>Famille et type de puce utilisée</a:t>
            </a:r>
          </a:p>
          <a:p>
            <a:pPr lvl="1"/>
            <a:r>
              <a:rPr lang="fr-CA" dirty="0"/>
              <a:t>Fréquence d’horloge cible</a:t>
            </a:r>
          </a:p>
          <a:p>
            <a:pPr lvl="1"/>
            <a:r>
              <a:rPr lang="fr-CA" dirty="0"/>
              <a:t>Emphase sur la latence de calcul ou l’espace utilisé</a:t>
            </a:r>
          </a:p>
          <a:p>
            <a:r>
              <a:rPr lang="fr-CA" dirty="0" smtClean="0"/>
              <a:t>Il convertit le code en modules disponibles sur la puce utilisée.</a:t>
            </a:r>
          </a:p>
          <a:p>
            <a:r>
              <a:rPr lang="fr-CA" dirty="0" smtClean="0"/>
              <a:t>Le processus de synthèse repose sur la reconnaissance de certains patrons de code. Par exemple, la norme </a:t>
            </a:r>
            <a:r>
              <a:rPr lang="fr-CA" i="1" dirty="0" smtClean="0"/>
              <a:t>IEEE </a:t>
            </a:r>
            <a:r>
              <a:rPr lang="fr-CA" i="1" dirty="0" err="1"/>
              <a:t>Std</a:t>
            </a:r>
            <a:r>
              <a:rPr lang="fr-CA" i="1" dirty="0"/>
              <a:t> 1076.6-2004 </a:t>
            </a:r>
            <a:r>
              <a:rPr lang="fr-CA" i="1" dirty="0" smtClean="0"/>
              <a:t>IEEE </a:t>
            </a:r>
            <a:r>
              <a:rPr lang="fr-CA" i="1" dirty="0"/>
              <a:t>Standard for VHDL </a:t>
            </a:r>
            <a:r>
              <a:rPr lang="fr-CA" i="1" dirty="0" err="1"/>
              <a:t>Register</a:t>
            </a:r>
            <a:r>
              <a:rPr lang="fr-CA" i="1" dirty="0"/>
              <a:t> Transfer </a:t>
            </a:r>
            <a:r>
              <a:rPr lang="fr-CA" i="1" dirty="0" err="1"/>
              <a:t>Level</a:t>
            </a:r>
            <a:r>
              <a:rPr lang="fr-CA" i="1" dirty="0"/>
              <a:t> (RTL) </a:t>
            </a:r>
            <a:r>
              <a:rPr lang="fr-CA" i="1" dirty="0" err="1" smtClean="0"/>
              <a:t>Synthesis</a:t>
            </a:r>
            <a:r>
              <a:rPr lang="fr-CA" dirty="0" smtClean="0"/>
              <a:t> spécifie la portion synthétisable du langage VHDL.</a:t>
            </a:r>
            <a:endParaRPr lang="fr-CA" i="1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D6AE17-047E-41BA-B5C0-1A5C3085BF8A}" type="slidenum">
              <a:rPr lang="fr-CA" smtClean="0"/>
              <a:pPr>
                <a:defRPr/>
              </a:pPr>
              <a:t>6</a:t>
            </a:fld>
            <a:endParaRPr lang="fr-CA"/>
          </a:p>
        </p:txBody>
      </p:sp>
      <p:sp>
        <p:nvSpPr>
          <p:cNvPr id="6" name="Rectangle 5"/>
          <p:cNvSpPr/>
          <p:nvPr/>
        </p:nvSpPr>
        <p:spPr>
          <a:xfrm>
            <a:off x="8153399" y="2838450"/>
            <a:ext cx="897421" cy="135255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337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4" descr="flot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38242" y="1828800"/>
            <a:ext cx="5825158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4. Implémentation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L’implémentation se fait en deux étapes:</a:t>
            </a:r>
          </a:p>
          <a:p>
            <a:pPr lvl="1"/>
            <a:r>
              <a:rPr lang="fr-CA" dirty="0" smtClean="0"/>
              <a:t>Le placement</a:t>
            </a:r>
          </a:p>
          <a:p>
            <a:pPr lvl="1"/>
            <a:r>
              <a:rPr lang="fr-CA" dirty="0" smtClean="0"/>
              <a:t>Le routage</a:t>
            </a:r>
          </a:p>
          <a:p>
            <a:r>
              <a:rPr lang="fr-CA" dirty="0" smtClean="0"/>
              <a:t>Le placement consiste à choisir des structures spécifiques sur un modèle de la puce et à y fixer des modules produits par la synthèse.</a:t>
            </a:r>
          </a:p>
          <a:p>
            <a:r>
              <a:rPr lang="fr-CA" dirty="0" smtClean="0"/>
              <a:t>Le routage consiste à établir des connexions entre les structures.</a:t>
            </a:r>
          </a:p>
          <a:p>
            <a:r>
              <a:rPr lang="fr-CA" dirty="0" smtClean="0"/>
              <a:t>Les outils d’implémentation utilisent les contraintes de</a:t>
            </a:r>
          </a:p>
          <a:p>
            <a:pPr lvl="1"/>
            <a:r>
              <a:rPr lang="fr-CA" dirty="0"/>
              <a:t>Fréquence d’horloge cible</a:t>
            </a:r>
          </a:p>
          <a:p>
            <a:pPr lvl="1"/>
            <a:r>
              <a:rPr lang="fr-CA" dirty="0" smtClean="0"/>
              <a:t>Choix </a:t>
            </a:r>
            <a:r>
              <a:rPr lang="fr-CA" dirty="0"/>
              <a:t>de pattes de la puce pour les ports du circuit</a:t>
            </a:r>
          </a:p>
          <a:p>
            <a:endParaRPr lang="fr-CA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D6AE17-047E-41BA-B5C0-1A5C3085BF8A}" type="slidenum">
              <a:rPr lang="fr-CA" smtClean="0"/>
              <a:pPr>
                <a:defRPr/>
              </a:pPr>
              <a:t>7</a:t>
            </a:fld>
            <a:endParaRPr lang="fr-CA"/>
          </a:p>
        </p:txBody>
      </p:sp>
      <p:sp>
        <p:nvSpPr>
          <p:cNvPr id="6" name="Rectangle 5"/>
          <p:cNvSpPr/>
          <p:nvPr/>
        </p:nvSpPr>
        <p:spPr>
          <a:xfrm>
            <a:off x="9237179" y="2843893"/>
            <a:ext cx="897421" cy="135255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2670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4" descr="flot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38242" y="1828800"/>
            <a:ext cx="5825158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5. V</a:t>
            </a:r>
            <a:r>
              <a:rPr lang="fr-CA" dirty="0" smtClean="0"/>
              <a:t>érification </a:t>
            </a:r>
            <a:r>
              <a:rPr lang="fr-CA" dirty="0" smtClean="0"/>
              <a:t>par simulation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On </a:t>
            </a:r>
            <a:r>
              <a:rPr lang="fr-CA" dirty="0" smtClean="0"/>
              <a:t>peut </a:t>
            </a:r>
            <a:r>
              <a:rPr lang="fr-CA" dirty="0" smtClean="0"/>
              <a:t>simuler la </a:t>
            </a:r>
            <a:r>
              <a:rPr lang="fr-CA" dirty="0" smtClean="0"/>
              <a:t>description produite par l’outil de </a:t>
            </a:r>
            <a:r>
              <a:rPr lang="fr-CA" dirty="0" smtClean="0"/>
              <a:t>synthèse et la </a:t>
            </a:r>
            <a:r>
              <a:rPr lang="fr-CA" dirty="0" smtClean="0"/>
              <a:t>description produite par les outils </a:t>
            </a:r>
            <a:r>
              <a:rPr lang="fr-CA" dirty="0" smtClean="0"/>
              <a:t>d’implémentation, annotée </a:t>
            </a:r>
            <a:r>
              <a:rPr lang="fr-CA" dirty="0" smtClean="0"/>
              <a:t>des délais estimatifs de la puce une fois programmée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D6AE17-047E-41BA-B5C0-1A5C3085BF8A}" type="slidenum">
              <a:rPr lang="fr-CA" smtClean="0"/>
              <a:pPr>
                <a:defRPr/>
              </a:pPr>
              <a:t>8</a:t>
            </a:fld>
            <a:endParaRPr lang="fr-CA"/>
          </a:p>
        </p:txBody>
      </p:sp>
      <p:sp>
        <p:nvSpPr>
          <p:cNvPr id="6" name="Rectangle 5"/>
          <p:cNvSpPr/>
          <p:nvPr/>
        </p:nvSpPr>
        <p:spPr>
          <a:xfrm>
            <a:off x="7467600" y="2286000"/>
            <a:ext cx="3124200" cy="5334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571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4" descr="flot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38242" y="1828800"/>
            <a:ext cx="5825158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6. Extraction des métriques d’implémentation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On peut extraire les métriques d’implémentation suite à la synthèse ou l’implémentation:</a:t>
            </a:r>
          </a:p>
          <a:p>
            <a:pPr lvl="1"/>
            <a:r>
              <a:rPr lang="fr-CA" dirty="0" smtClean="0"/>
              <a:t>Le nombre de blocs logiques et autres ressources utilisés</a:t>
            </a:r>
          </a:p>
          <a:p>
            <a:pPr lvl="1"/>
            <a:r>
              <a:rPr lang="fr-CA" dirty="0" smtClean="0"/>
              <a:t>Le délai et la fréquence maximale d’horloge estimés</a:t>
            </a:r>
          </a:p>
          <a:p>
            <a:pPr lvl="1"/>
            <a:r>
              <a:rPr lang="fr-CA" dirty="0" smtClean="0"/>
              <a:t>La puissance consommée estimée</a:t>
            </a:r>
          </a:p>
          <a:p>
            <a:r>
              <a:rPr lang="fr-CA" dirty="0" smtClean="0"/>
              <a:t>Si ces métriques ne rencontrent pas les spécification, il faut modifier la description du circuit.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D6AE17-047E-41BA-B5C0-1A5C3085BF8A}" type="slidenum">
              <a:rPr lang="fr-CA" smtClean="0"/>
              <a:pPr>
                <a:defRPr/>
              </a:pPr>
              <a:t>9</a:t>
            </a:fld>
            <a:endParaRPr lang="fr-CA"/>
          </a:p>
        </p:txBody>
      </p:sp>
      <p:sp>
        <p:nvSpPr>
          <p:cNvPr id="6" name="Rectangle 5"/>
          <p:cNvSpPr/>
          <p:nvPr/>
        </p:nvSpPr>
        <p:spPr>
          <a:xfrm>
            <a:off x="8001000" y="4572000"/>
            <a:ext cx="2590800" cy="5334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2916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Cour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1Introduction</Template>
  <TotalTime>993</TotalTime>
  <Words>595</Words>
  <Application>Microsoft Office PowerPoint</Application>
  <PresentationFormat>Personnalisé</PresentationFormat>
  <Paragraphs>80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presentationCours</vt:lpstr>
      <vt:lpstr>Flot de conception de circuits numériques</vt:lpstr>
      <vt:lpstr>Sujets de ce thème</vt:lpstr>
      <vt:lpstr>Le flot de conception – vue d’ensemble</vt:lpstr>
      <vt:lpstr>1. Description du circuit</vt:lpstr>
      <vt:lpstr>2. Vérification fonctionnelle par simulation</vt:lpstr>
      <vt:lpstr>3. Synthèse</vt:lpstr>
      <vt:lpstr>4. Implémentation</vt:lpstr>
      <vt:lpstr>5. Vérification par simulation</vt:lpstr>
      <vt:lpstr>6. Extraction des métriques d’implémentation</vt:lpstr>
      <vt:lpstr>7. Programmation et vérification de la puce</vt:lpstr>
      <vt:lpstr>Vous devriez maintenant être capable de …</vt:lpstr>
    </vt:vector>
  </TitlesOfParts>
  <Company>POLYMTL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Pierre Langlois</dc:creator>
  <cp:lastModifiedBy>Pierre Langlois</cp:lastModifiedBy>
  <cp:revision>187</cp:revision>
  <dcterms:created xsi:type="dcterms:W3CDTF">2009-09-03T13:30:34Z</dcterms:created>
  <dcterms:modified xsi:type="dcterms:W3CDTF">2014-06-17T19:26:46Z</dcterms:modified>
</cp:coreProperties>
</file>