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4"/>
  </p:notesMasterIdLst>
  <p:handoutMasterIdLst>
    <p:handoutMasterId r:id="rId15"/>
  </p:handoutMasterIdLst>
  <p:sldIdLst>
    <p:sldId id="256" r:id="rId2"/>
    <p:sldId id="319" r:id="rId3"/>
    <p:sldId id="320" r:id="rId4"/>
    <p:sldId id="321" r:id="rId5"/>
    <p:sldId id="323" r:id="rId6"/>
    <p:sldId id="326" r:id="rId7"/>
    <p:sldId id="327" r:id="rId8"/>
    <p:sldId id="324" r:id="rId9"/>
    <p:sldId id="325" r:id="rId10"/>
    <p:sldId id="328" r:id="rId11"/>
    <p:sldId id="329" r:id="rId12"/>
    <p:sldId id="262" r:id="rId13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4" autoAdjust="0"/>
    <p:restoredTop sz="96984" autoAdjust="0"/>
  </p:normalViewPr>
  <p:slideViewPr>
    <p:cSldViewPr>
      <p:cViewPr varScale="1">
        <p:scale>
          <a:sx n="100" d="100"/>
          <a:sy n="100" d="100"/>
        </p:scale>
        <p:origin x="-392" y="-1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howGuides="1">
      <p:cViewPr varScale="1">
        <p:scale>
          <a:sx n="92" d="100"/>
          <a:sy n="92" d="100"/>
        </p:scale>
        <p:origin x="-3528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94451-A89E-4725-8413-5678DE932E3D}" type="datetimeFigureOut">
              <a:rPr lang="fr-CA" smtClean="0"/>
              <a:t>2014-08-11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203FD-9785-47BD-80F8-5A62C494DD6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2846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8C2F68-A10D-43F4-A479-56FE030F73B2}" type="datetimeFigureOut">
              <a:rPr lang="fr-FR"/>
              <a:pPr>
                <a:defRPr/>
              </a:pPr>
              <a:t>2014-08-11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A5F2D7-1004-42BA-8530-5564CEA589E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7910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2529-5FD2-4024-9DE7-2CCFFFC4DBA2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5872163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3759200" y="6172201"/>
            <a:ext cx="4673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http://creativecommons.org/licenses/by-nc-sa/2.5/ca/</a:t>
            </a:r>
            <a:endParaRPr lang="fr-CA" sz="100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562600" y="5896690"/>
            <a:ext cx="2743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Pierre Langlois</a:t>
            </a:r>
            <a:endParaRPr lang="fr-CA" sz="10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600200"/>
            <a:ext cx="11785600" cy="48006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fr-CA" dirty="0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3000"/>
            <a:ext cx="11785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965200" y="6553200"/>
            <a:ext cx="4673600" cy="153988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dirty="0">
                <a:latin typeface="+mn-lt"/>
                <a:cs typeface="+mn-cs"/>
              </a:rPr>
              <a:t>INF3500 : </a:t>
            </a:r>
            <a:r>
              <a:rPr lang="fr-CA" sz="1000" dirty="0" smtClean="0">
                <a:latin typeface="+mn-lt"/>
                <a:cs typeface="+mn-cs"/>
              </a:rPr>
              <a:t>Conception </a:t>
            </a:r>
            <a:r>
              <a:rPr lang="fr-CA" sz="1000" dirty="0">
                <a:latin typeface="+mn-lt"/>
                <a:cs typeface="+mn-cs"/>
              </a:rPr>
              <a:t>et implémentation de systèmes numériques</a:t>
            </a:r>
          </a:p>
        </p:txBody>
      </p:sp>
      <p:cxnSp>
        <p:nvCxnSpPr>
          <p:cNvPr id="9" name="Connecteur droit 6"/>
          <p:cNvCxnSpPr>
            <a:cxnSpLocks noChangeShapeType="1"/>
          </p:cNvCxnSpPr>
          <p:nvPr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11" name="Picture 2" descr="C:\Users\pierre\Desktop\polytechnique_genie_gauche_fr_cmyk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1" y="6417332"/>
            <a:ext cx="859170" cy="40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Options d’implémentation des solutions matérielles</a:t>
            </a:r>
            <a:br>
              <a:rPr lang="fr-CA" dirty="0" smtClean="0"/>
            </a:br>
            <a:r>
              <a:rPr lang="fr-CA" dirty="0" smtClean="0"/>
              <a:t>pour les systèmes numériques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fr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Performance relative des ASIC: exemple</a:t>
            </a:r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10</a:t>
            </a:fld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 smtClean="0"/>
              <a:t>Un système numérique doit traiter de l’information avec un débit de 100 M résultats / s.</a:t>
            </a:r>
          </a:p>
          <a:p>
            <a:pPr marL="0" indent="0">
              <a:buNone/>
            </a:pPr>
            <a:r>
              <a:rPr lang="fr-CA" dirty="0" smtClean="0"/>
              <a:t>Les fréquences maximales d’horloge en logique fixe et logique programmable sont de 1 GHz et 250 MHz.</a:t>
            </a:r>
          </a:p>
          <a:p>
            <a:pPr marL="0" indent="0">
              <a:buNone/>
            </a:pPr>
            <a:r>
              <a:rPr lang="fr-CA" dirty="0" smtClean="0"/>
              <a:t>Un bloc de traitement peut produire 1 résultat en 10 cycles d’horloge. On peut instancier plusieurs blocs en parallèle pour augmenter le débit.</a:t>
            </a:r>
          </a:p>
          <a:p>
            <a:pPr marL="0" indent="0">
              <a:buNone/>
            </a:pPr>
            <a:r>
              <a:rPr lang="fr-CA" dirty="0" smtClean="0"/>
              <a:t>Un bloc de traitement </a:t>
            </a:r>
            <a:r>
              <a:rPr lang="fr-CA" smtClean="0"/>
              <a:t>occupe </a:t>
            </a:r>
            <a:r>
              <a:rPr lang="fr-CA" smtClean="0"/>
              <a:t>45</a:t>
            </a:r>
            <a:r>
              <a:rPr lang="fr-CA" smtClean="0"/>
              <a:t> </a:t>
            </a:r>
            <a:r>
              <a:rPr lang="fr-CA" dirty="0" smtClean="0"/>
              <a:t>K portes logiques.</a:t>
            </a:r>
          </a:p>
          <a:p>
            <a:pPr marL="0" indent="0">
              <a:buNone/>
            </a:pPr>
            <a:r>
              <a:rPr lang="fr-CA" dirty="0" smtClean="0"/>
              <a:t>La fonderie peut produire des puces de 10 M portes.</a:t>
            </a:r>
          </a:p>
          <a:p>
            <a:pPr marL="0" indent="0">
              <a:buNone/>
            </a:pPr>
            <a:r>
              <a:rPr lang="fr-CA" dirty="0" smtClean="0"/>
              <a:t>Le FPGA choisi comporte 65 K portes.</a:t>
            </a:r>
          </a:p>
          <a:p>
            <a:pPr marL="0" indent="0">
              <a:buNone/>
            </a:pPr>
            <a:r>
              <a:rPr lang="fr-CA" dirty="0" smtClean="0"/>
              <a:t>Comparez une solution en logique fixe et une solution en logique programmable.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6489901" y="3200400"/>
            <a:ext cx="538141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CA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Arrêtez la vidéo</a:t>
            </a:r>
            <a:br>
              <a:rPr lang="fr-CA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fr-CA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et faites les calculs!</a:t>
            </a:r>
            <a:endParaRPr lang="fr-FR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5227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Performance relative des ASIC: </a:t>
            </a:r>
            <a:r>
              <a:rPr lang="fr-CA" dirty="0" smtClean="0"/>
              <a:t>exemple - solution</a:t>
            </a:r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 smtClean="0">
                <a:solidFill>
                  <a:srgbClr val="0070C0"/>
                </a:solidFill>
              </a:rPr>
              <a:t>En logique fixe:</a:t>
            </a:r>
          </a:p>
          <a:p>
            <a:r>
              <a:rPr lang="fr-CA" dirty="0" smtClean="0">
                <a:solidFill>
                  <a:srgbClr val="0070C0"/>
                </a:solidFill>
              </a:rPr>
              <a:t>Un bloc suffit: 1 GHz / 10 cycles ≥ 100 M </a:t>
            </a:r>
            <a:r>
              <a:rPr lang="fr-CA" dirty="0" err="1" smtClean="0">
                <a:solidFill>
                  <a:srgbClr val="0070C0"/>
                </a:solidFill>
              </a:rPr>
              <a:t>rés</a:t>
            </a:r>
            <a:r>
              <a:rPr lang="fr-CA" dirty="0" smtClean="0">
                <a:solidFill>
                  <a:srgbClr val="0070C0"/>
                </a:solidFill>
              </a:rPr>
              <a:t>. / s.</a:t>
            </a:r>
          </a:p>
          <a:p>
            <a:r>
              <a:rPr lang="fr-CA" dirty="0" smtClean="0">
                <a:solidFill>
                  <a:srgbClr val="0070C0"/>
                </a:solidFill>
              </a:rPr>
              <a:t>Une puce suffit: 45 K portes ≤ 10 M portes.</a:t>
            </a:r>
          </a:p>
          <a:p>
            <a:endParaRPr lang="fr-CA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CA" dirty="0" smtClean="0">
                <a:solidFill>
                  <a:srgbClr val="0070C0"/>
                </a:solidFill>
              </a:rPr>
              <a:t>En logique programmable:</a:t>
            </a:r>
          </a:p>
          <a:p>
            <a:r>
              <a:rPr lang="fr-CA" dirty="0" smtClean="0">
                <a:solidFill>
                  <a:srgbClr val="0070C0"/>
                </a:solidFill>
              </a:rPr>
              <a:t>Il faut 4 blocs:</a:t>
            </a:r>
            <a:br>
              <a:rPr lang="fr-CA" dirty="0" smtClean="0">
                <a:solidFill>
                  <a:srgbClr val="0070C0"/>
                </a:solidFill>
              </a:rPr>
            </a:br>
            <a:r>
              <a:rPr lang="fr-CA" dirty="0" smtClean="0">
                <a:solidFill>
                  <a:srgbClr val="0070C0"/>
                </a:solidFill>
              </a:rPr>
              <a:t>250 MHz / 10 cycles × 4 </a:t>
            </a:r>
            <a:r>
              <a:rPr lang="fr-CA" dirty="0">
                <a:solidFill>
                  <a:srgbClr val="0070C0"/>
                </a:solidFill>
              </a:rPr>
              <a:t>≥ </a:t>
            </a:r>
            <a:r>
              <a:rPr lang="fr-CA" dirty="0" smtClean="0">
                <a:solidFill>
                  <a:srgbClr val="0070C0"/>
                </a:solidFill>
              </a:rPr>
              <a:t>100 </a:t>
            </a:r>
            <a:r>
              <a:rPr lang="fr-CA" dirty="0">
                <a:solidFill>
                  <a:srgbClr val="0070C0"/>
                </a:solidFill>
              </a:rPr>
              <a:t>M </a:t>
            </a:r>
            <a:r>
              <a:rPr lang="fr-CA" dirty="0" err="1">
                <a:solidFill>
                  <a:srgbClr val="0070C0"/>
                </a:solidFill>
              </a:rPr>
              <a:t>rés</a:t>
            </a:r>
            <a:r>
              <a:rPr lang="fr-CA" dirty="0">
                <a:solidFill>
                  <a:srgbClr val="0070C0"/>
                </a:solidFill>
              </a:rPr>
              <a:t>. / s</a:t>
            </a:r>
            <a:r>
              <a:rPr lang="fr-CA" dirty="0" smtClean="0">
                <a:solidFill>
                  <a:srgbClr val="0070C0"/>
                </a:solidFill>
              </a:rPr>
              <a:t>.</a:t>
            </a:r>
          </a:p>
          <a:p>
            <a:r>
              <a:rPr lang="fr-CA" dirty="0" smtClean="0">
                <a:solidFill>
                  <a:srgbClr val="0070C0"/>
                </a:solidFill>
              </a:rPr>
              <a:t>Il faut 3 FPGA:</a:t>
            </a:r>
            <a:br>
              <a:rPr lang="fr-CA" dirty="0" smtClean="0">
                <a:solidFill>
                  <a:srgbClr val="0070C0"/>
                </a:solidFill>
              </a:rPr>
            </a:br>
            <a:r>
              <a:rPr lang="fr-CA" dirty="0" smtClean="0">
                <a:solidFill>
                  <a:srgbClr val="0070C0"/>
                </a:solidFill>
              </a:rPr>
              <a:t>3 × 65 K </a:t>
            </a:r>
            <a:r>
              <a:rPr lang="fr-CA" dirty="0">
                <a:solidFill>
                  <a:srgbClr val="0070C0"/>
                </a:solidFill>
              </a:rPr>
              <a:t>≤ </a:t>
            </a:r>
            <a:r>
              <a:rPr lang="fr-CA" dirty="0" smtClean="0">
                <a:solidFill>
                  <a:srgbClr val="0070C0"/>
                </a:solidFill>
              </a:rPr>
              <a:t>4 × 45 K</a:t>
            </a:r>
            <a:br>
              <a:rPr lang="fr-CA" dirty="0" smtClean="0">
                <a:solidFill>
                  <a:srgbClr val="0070C0"/>
                </a:solidFill>
              </a:rPr>
            </a:br>
            <a:r>
              <a:rPr lang="fr-CA" dirty="0" smtClean="0">
                <a:solidFill>
                  <a:srgbClr val="0070C0"/>
                </a:solidFill>
              </a:rPr>
              <a:t>(on suppose qu’on peut répartir les 4 blocs sur 3 FPGA)</a:t>
            </a:r>
            <a:endParaRPr lang="fr-CA" dirty="0">
              <a:solidFill>
                <a:srgbClr val="0070C0"/>
              </a:solidFill>
            </a:endParaRPr>
          </a:p>
          <a:p>
            <a:endParaRPr lang="fr-CA" dirty="0">
              <a:solidFill>
                <a:srgbClr val="0070C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11</a:t>
            </a:fld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 smtClean="0"/>
              <a:t>Un système numérique doit traiter de l’information avec un débit de 100 M </a:t>
            </a:r>
            <a:r>
              <a:rPr lang="fr-CA" dirty="0" smtClean="0"/>
              <a:t>résultats </a:t>
            </a:r>
            <a:r>
              <a:rPr lang="fr-CA" dirty="0" smtClean="0"/>
              <a:t>/ s.</a:t>
            </a:r>
          </a:p>
          <a:p>
            <a:pPr marL="0" indent="0">
              <a:buNone/>
            </a:pPr>
            <a:r>
              <a:rPr lang="fr-CA" dirty="0" smtClean="0"/>
              <a:t>Les fréquences maximales d’horloge en logique fixe et logique programmable sont de 1 GHz et 250 MHz.</a:t>
            </a:r>
          </a:p>
          <a:p>
            <a:pPr marL="0" indent="0">
              <a:buNone/>
            </a:pPr>
            <a:r>
              <a:rPr lang="fr-CA" dirty="0" smtClean="0"/>
              <a:t>Un bloc de traitement peut produire 1 résultat en 10 cycles d’horloge. On peut instancier plusieurs blocs en parallèle pour augmenter le débit.</a:t>
            </a:r>
          </a:p>
          <a:p>
            <a:pPr marL="0" indent="0">
              <a:buNone/>
            </a:pPr>
            <a:r>
              <a:rPr lang="fr-CA" dirty="0" smtClean="0"/>
              <a:t>Un bloc de traitement occupe 45 K portes logiques.</a:t>
            </a:r>
          </a:p>
          <a:p>
            <a:pPr marL="0" indent="0">
              <a:buNone/>
            </a:pPr>
            <a:r>
              <a:rPr lang="fr-CA" dirty="0" smtClean="0"/>
              <a:t>La fonderie peut produire des puces de 10 M portes.</a:t>
            </a:r>
          </a:p>
          <a:p>
            <a:pPr marL="0" indent="0">
              <a:buNone/>
            </a:pPr>
            <a:r>
              <a:rPr lang="fr-CA" dirty="0" smtClean="0"/>
              <a:t>Le FPGA choisi comporte 65 K portes.</a:t>
            </a:r>
          </a:p>
          <a:p>
            <a:pPr marL="0" indent="0">
              <a:buNone/>
            </a:pPr>
            <a:r>
              <a:rPr lang="fr-CA" dirty="0" smtClean="0"/>
              <a:t>Comparez une solution en logique fixe et une solution en logique programmable.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6768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Vous devriez maintenant être capable de …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sz="1800" dirty="0"/>
              <a:t>Énumérer les options d’implémentation pour les solutions matérielles en logique fixe et en logique programmable. (B1)</a:t>
            </a:r>
          </a:p>
          <a:p>
            <a:r>
              <a:rPr lang="fr-FR" sz="1800" dirty="0"/>
              <a:t>Expliquer les facteurs qui affectent les coûts de fabrication, le temps de développement et la performance relative de la logique fixe et de la logique programmable. (B2</a:t>
            </a:r>
            <a:r>
              <a:rPr lang="fr-FR" sz="1800" dirty="0" smtClean="0"/>
              <a:t>)</a:t>
            </a:r>
            <a:endParaRPr lang="fr-FR" sz="1800" dirty="0"/>
          </a:p>
          <a:p>
            <a:r>
              <a:rPr lang="fr-FR" sz="1800" dirty="0"/>
              <a:t>Calculer et comparer les coûts de fabrication, le temps de développement et la performance relative pour une solution matérielle implémentée en logique fixe et en logique </a:t>
            </a:r>
            <a:r>
              <a:rPr lang="fr-FR" sz="1800" dirty="0" smtClean="0"/>
              <a:t>programmable. </a:t>
            </a:r>
            <a:r>
              <a:rPr lang="fr-FR" sz="1800" dirty="0"/>
              <a:t>(B3, B4)</a:t>
            </a:r>
            <a:endParaRPr lang="fr-CA" sz="18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12</a:t>
            </a:fld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726599"/>
              </p:ext>
            </p:extLst>
          </p:nvPr>
        </p:nvGraphicFramePr>
        <p:xfrm>
          <a:off x="6934200" y="5029200"/>
          <a:ext cx="4745264" cy="1592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211864"/>
              </a:tblGrid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Code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Niveau (http://fr.wikipedia.org/wiki/Taxonomie_de_Bloom)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B1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Connaissance</a:t>
                      </a:r>
                      <a:r>
                        <a:rPr lang="fr-CA" sz="1100" baseline="0" dirty="0" smtClean="0"/>
                        <a:t> - mémoriser de l’information.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B2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Compréhension</a:t>
                      </a:r>
                      <a:r>
                        <a:rPr lang="fr-CA" sz="1100" baseline="0" dirty="0" smtClean="0"/>
                        <a:t> – interpréter l’information.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B3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Application – confronter les connaissances à des cas pratiques</a:t>
                      </a:r>
                      <a:r>
                        <a:rPr lang="fr-CA" sz="1100" baseline="0" dirty="0" smtClean="0"/>
                        <a:t> simples.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B4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Analyse – décomposer un problème,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B5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Synthèse – expression personnelle,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Sujets de ce thème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La logique fixe et la logique programmable</a:t>
            </a:r>
          </a:p>
          <a:p>
            <a:r>
              <a:rPr lang="fr-CA" dirty="0" smtClean="0"/>
              <a:t>Facteurs de coûts, de temps de développement et de performance</a:t>
            </a:r>
          </a:p>
          <a:p>
            <a:r>
              <a:rPr lang="fr-CA" dirty="0" smtClean="0"/>
              <a:t>Choisir la meilleure option</a:t>
            </a:r>
            <a:endParaRPr lang="fr-CA" dirty="0"/>
          </a:p>
          <a:p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75430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circuits intégrés à application spécifique</a:t>
            </a:r>
            <a:endParaRPr lang="fr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 smtClean="0"/>
              <a:t>ASIC : </a:t>
            </a:r>
            <a:r>
              <a:rPr lang="fr-CA" i="1" dirty="0" smtClean="0"/>
              <a:t>Application </a:t>
            </a:r>
            <a:r>
              <a:rPr lang="fr-CA" i="1" dirty="0" err="1" smtClean="0"/>
              <a:t>Specific</a:t>
            </a:r>
            <a:r>
              <a:rPr lang="fr-CA" i="1" dirty="0" smtClean="0"/>
              <a:t> </a:t>
            </a:r>
            <a:r>
              <a:rPr lang="fr-CA" i="1" dirty="0" err="1" smtClean="0"/>
              <a:t>Integrated</a:t>
            </a:r>
            <a:r>
              <a:rPr lang="fr-CA" i="1" dirty="0" smtClean="0"/>
              <a:t> Circuit</a:t>
            </a:r>
            <a:r>
              <a:rPr lang="fr-CA" dirty="0" smtClean="0"/>
              <a:t> :</a:t>
            </a:r>
          </a:p>
          <a:p>
            <a:r>
              <a:rPr lang="fr-CA" dirty="0" smtClean="0"/>
              <a:t>Circuit intégré à application spécifique.</a:t>
            </a:r>
          </a:p>
          <a:p>
            <a:r>
              <a:rPr lang="fr-CA" dirty="0" smtClean="0"/>
              <a:t>En général conçu sur mesure pour répondre à un besoin précis dans un produit.</a:t>
            </a:r>
          </a:p>
          <a:p>
            <a:r>
              <a:rPr lang="fr-CA" dirty="0" smtClean="0"/>
              <a:t>Circuit très efficace en termes de puissance, taille ou taux de traitement.</a:t>
            </a:r>
          </a:p>
          <a:p>
            <a:r>
              <a:rPr lang="fr-CA" dirty="0" smtClean="0"/>
              <a:t>Exemple: intégration de plusieurs fonctions d’un téléphone cellulaire pour avoir un gain de performance</a:t>
            </a:r>
            <a:r>
              <a:rPr lang="fr-CA" dirty="0"/>
              <a:t>.</a:t>
            </a:r>
            <a:endParaRPr lang="fr-CA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Circuits intégrés qui ne sont pas </a:t>
            </a:r>
            <a:r>
              <a:rPr lang="fr-CA" dirty="0" smtClean="0"/>
              <a:t>normalement considérés </a:t>
            </a:r>
            <a:r>
              <a:rPr lang="fr-CA" dirty="0"/>
              <a:t>des </a:t>
            </a:r>
            <a:r>
              <a:rPr lang="fr-CA" dirty="0" smtClean="0"/>
              <a:t>ASIC:</a:t>
            </a:r>
            <a:endParaRPr lang="fr-CA" dirty="0"/>
          </a:p>
          <a:p>
            <a:r>
              <a:rPr lang="fr-CA" dirty="0"/>
              <a:t>microprocesseurs et processeurs DSP;</a:t>
            </a:r>
          </a:p>
          <a:p>
            <a:r>
              <a:rPr lang="fr-CA" dirty="0"/>
              <a:t>mémoires DRAM et SRAM;</a:t>
            </a:r>
          </a:p>
          <a:p>
            <a:r>
              <a:rPr lang="fr-CA" dirty="0"/>
              <a:t>composantes logiques discrètes dans un boîtier: portes logiques, multiplexeurs, etc.;</a:t>
            </a:r>
          </a:p>
          <a:p>
            <a:r>
              <a:rPr lang="fr-CA" dirty="0"/>
              <a:t>ASSP (</a:t>
            </a:r>
            <a:r>
              <a:rPr lang="fr-CA" i="1" dirty="0"/>
              <a:t>Application-</a:t>
            </a:r>
            <a:r>
              <a:rPr lang="fr-CA" i="1" dirty="0" err="1"/>
              <a:t>Specific</a:t>
            </a:r>
            <a:r>
              <a:rPr lang="fr-CA" i="1" dirty="0"/>
              <a:t> Standard Product</a:t>
            </a:r>
            <a:r>
              <a:rPr lang="fr-CA" dirty="0"/>
              <a:t>): circuits à usage spécifique, comme un décodeur vidéo ou un circuit UART, mais qui sont vendus à très grande échelle.</a:t>
            </a:r>
          </a:p>
          <a:p>
            <a:pPr marL="0" indent="0">
              <a:buNone/>
            </a:pPr>
            <a:r>
              <a:rPr lang="fr-CA" dirty="0"/>
              <a:t>Avec l'intégration de plus en plus de transistors sur une même puce, ces définitions et les distinctions entre elles deviennent moins claires avec le temps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30948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Technologies d’ASIC: logique fixe et logique programmable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 smtClean="0"/>
              <a:t>En logique fixe, le circuit implémenté sur la puce est fixe et sa fonction ne peut pas être modifiée.</a:t>
            </a:r>
          </a:p>
          <a:p>
            <a:r>
              <a:rPr lang="fr-CA" dirty="0" smtClean="0"/>
              <a:t>En logique programmable, la puce comprend des structures pouvant être modifiées par l’utilisateur.</a:t>
            </a:r>
          </a:p>
          <a:p>
            <a:pPr lvl="1"/>
            <a:r>
              <a:rPr lang="fr-CA" dirty="0" smtClean="0"/>
              <a:t>Programmer des fonctions logiques arbitraires.</a:t>
            </a:r>
          </a:p>
          <a:p>
            <a:pPr lvl="1"/>
            <a:r>
              <a:rPr lang="fr-CA" dirty="0" smtClean="0"/>
              <a:t>Programmer des interconnexions entre des blocs de calcul.</a:t>
            </a:r>
          </a:p>
          <a:p>
            <a:pPr lvl="1"/>
            <a:r>
              <a:rPr lang="fr-CA" dirty="0" smtClean="0"/>
              <a:t>Adapter les ports d’entrée et de sortie selon ses besoins.</a:t>
            </a:r>
          </a:p>
          <a:p>
            <a:r>
              <a:rPr lang="fr-CA" dirty="0" smtClean="0"/>
              <a:t>Dans ce cours, nous n’allons considérer que la logique programmable, et nous concentrer sur l’utilisation des FPGA.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4</a:t>
            </a:fld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080089"/>
              </p:ext>
            </p:extLst>
          </p:nvPr>
        </p:nvGraphicFramePr>
        <p:xfrm>
          <a:off x="304800" y="1600200"/>
          <a:ext cx="5562600" cy="3722369"/>
        </p:xfrm>
        <a:graphic>
          <a:graphicData uri="http://schemas.openxmlformats.org/drawingml/2006/table">
            <a:tbl>
              <a:tblPr/>
              <a:tblGrid>
                <a:gridCol w="2143393"/>
                <a:gridCol w="3419207"/>
              </a:tblGrid>
              <a:tr h="390525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Technologies de circuits intégrés à application spécifique (ASIC)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Logique fixe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Logique programmable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36880"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</a:rPr>
                        <a:t>ASIC </a:t>
                      </a:r>
                      <a:r>
                        <a:rPr lang="en-US" sz="1200" dirty="0" err="1">
                          <a:latin typeface="+mn-lt"/>
                          <a:ea typeface="Times New Roman"/>
                        </a:rPr>
                        <a:t>sur</a:t>
                      </a:r>
                      <a:r>
                        <a:rPr lang="en-US" sz="120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200" dirty="0" err="1">
                          <a:latin typeface="+mn-lt"/>
                          <a:ea typeface="Times New Roman"/>
                        </a:rPr>
                        <a:t>mesure</a:t>
                      </a:r>
                      <a:r>
                        <a:rPr lang="en-US" sz="1200" dirty="0">
                          <a:latin typeface="+mn-lt"/>
                          <a:ea typeface="Times New Roman"/>
                        </a:rPr>
                        <a:t/>
                      </a:r>
                      <a:br>
                        <a:rPr lang="en-US" sz="1200" dirty="0">
                          <a:latin typeface="+mn-lt"/>
                          <a:ea typeface="Times New Roman"/>
                        </a:rPr>
                      </a:br>
                      <a:r>
                        <a:rPr lang="en-US" sz="1200" i="1" dirty="0">
                          <a:latin typeface="+mn-lt"/>
                          <a:ea typeface="Times New Roman"/>
                        </a:rPr>
                        <a:t>Full-custom ASIC</a:t>
                      </a:r>
                      <a:endParaRPr lang="fr-CA" sz="1200" dirty="0">
                        <a:latin typeface="+mn-lt"/>
                        <a:ea typeface="Times New Roman"/>
                      </a:endParaRPr>
                    </a:p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CA" sz="1200" dirty="0">
                          <a:latin typeface="+mn-lt"/>
                          <a:ea typeface="Times New Roman"/>
                        </a:rPr>
                        <a:t>ASIC à cellules normalisées </a:t>
                      </a:r>
                      <a:br>
                        <a:rPr lang="fr-CA" sz="1200" dirty="0">
                          <a:latin typeface="+mn-lt"/>
                          <a:ea typeface="Times New Roman"/>
                        </a:rPr>
                      </a:br>
                      <a:r>
                        <a:rPr lang="en-US" sz="1200" i="1" dirty="0">
                          <a:latin typeface="+mn-lt"/>
                          <a:ea typeface="Times New Roman"/>
                        </a:rPr>
                        <a:t>Cell-based ASIC</a:t>
                      </a:r>
                      <a:endParaRPr lang="fr-CA" sz="1200" dirty="0">
                        <a:latin typeface="+mn-lt"/>
                        <a:ea typeface="Times New Roman"/>
                      </a:endParaRPr>
                    </a:p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CA" sz="1200" dirty="0" smtClean="0">
                          <a:latin typeface="+mn-lt"/>
                          <a:ea typeface="Times New Roman"/>
                        </a:rPr>
                        <a:t>Réseau </a:t>
                      </a:r>
                      <a:r>
                        <a:rPr lang="fr-CA" sz="1200" dirty="0">
                          <a:latin typeface="+mn-lt"/>
                          <a:ea typeface="Times New Roman"/>
                        </a:rPr>
                        <a:t>pré-diffusé de portes</a:t>
                      </a:r>
                      <a:br>
                        <a:rPr lang="fr-CA" sz="1200" dirty="0">
                          <a:latin typeface="+mn-lt"/>
                          <a:ea typeface="Times New Roman"/>
                        </a:rPr>
                      </a:br>
                      <a:r>
                        <a:rPr lang="fr-CA" sz="1200" i="1" dirty="0" err="1">
                          <a:latin typeface="+mn-lt"/>
                          <a:ea typeface="Times New Roman"/>
                        </a:rPr>
                        <a:t>Gate</a:t>
                      </a:r>
                      <a:r>
                        <a:rPr lang="fr-CA" sz="1200" i="1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fr-CA" sz="1200" i="1" dirty="0" err="1">
                          <a:latin typeface="+mn-lt"/>
                          <a:ea typeface="Times New Roman"/>
                        </a:rPr>
                        <a:t>Array</a:t>
                      </a:r>
                      <a:endParaRPr lang="fr-CA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</a:rPr>
                        <a:t>Mémoire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200" dirty="0" err="1">
                          <a:latin typeface="+mn-lt"/>
                          <a:ea typeface="Times New Roman"/>
                        </a:rPr>
                        <a:t>morte</a:t>
                      </a:r>
                      <a:r>
                        <a:rPr lang="en-US" sz="1200" dirty="0">
                          <a:latin typeface="+mn-lt"/>
                          <a:ea typeface="Times New Roman"/>
                        </a:rPr>
                        <a:t/>
                      </a:r>
                      <a:br>
                        <a:rPr lang="en-US" sz="1200" dirty="0">
                          <a:latin typeface="+mn-lt"/>
                          <a:ea typeface="Times New Roman"/>
                        </a:rPr>
                      </a:br>
                      <a:r>
                        <a:rPr lang="en-US" sz="1200" i="1" dirty="0">
                          <a:latin typeface="+mn-lt"/>
                          <a:ea typeface="Times New Roman"/>
                        </a:rPr>
                        <a:t>Programmable Read Only Memory</a:t>
                      </a:r>
                      <a:r>
                        <a:rPr lang="en-US" sz="1200" dirty="0">
                          <a:latin typeface="+mn-lt"/>
                          <a:ea typeface="Times New Roman"/>
                        </a:rPr>
                        <a:t> – PROM</a:t>
                      </a:r>
                      <a:br>
                        <a:rPr lang="en-US" sz="1200" dirty="0">
                          <a:latin typeface="+mn-lt"/>
                          <a:ea typeface="Times New Roman"/>
                        </a:rPr>
                      </a:br>
                      <a:r>
                        <a:rPr lang="en-US" sz="1200" i="1" dirty="0">
                          <a:latin typeface="+mn-lt"/>
                          <a:ea typeface="Times New Roman"/>
                        </a:rPr>
                        <a:t>Electrically Programmable ROM</a:t>
                      </a:r>
                      <a:r>
                        <a:rPr lang="en-US" sz="1200" dirty="0">
                          <a:latin typeface="+mn-lt"/>
                          <a:ea typeface="Times New Roman"/>
                        </a:rPr>
                        <a:t> – EPROM</a:t>
                      </a:r>
                      <a:br>
                        <a:rPr lang="en-US" sz="1200" dirty="0">
                          <a:latin typeface="+mn-lt"/>
                          <a:ea typeface="Times New Roman"/>
                        </a:rPr>
                      </a:br>
                      <a:r>
                        <a:rPr lang="en-US" sz="1200" i="1" dirty="0">
                          <a:latin typeface="+mn-lt"/>
                          <a:ea typeface="Times New Roman"/>
                        </a:rPr>
                        <a:t>Erasable EPROM</a:t>
                      </a:r>
                      <a:r>
                        <a:rPr lang="en-US" sz="1200" dirty="0">
                          <a:latin typeface="+mn-lt"/>
                          <a:ea typeface="Times New Roman"/>
                        </a:rPr>
                        <a:t> – EEPROM</a:t>
                      </a:r>
                      <a:endParaRPr lang="fr-CA" sz="1200" dirty="0">
                        <a:latin typeface="+mn-lt"/>
                        <a:ea typeface="Times New Roman"/>
                      </a:endParaRPr>
                    </a:p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CA" sz="1200" dirty="0" smtClean="0">
                          <a:latin typeface="+mn-lt"/>
                          <a:ea typeface="Times New Roman"/>
                        </a:rPr>
                        <a:t>Réseau </a:t>
                      </a:r>
                      <a:r>
                        <a:rPr lang="fr-CA" sz="1200" dirty="0">
                          <a:latin typeface="+mn-lt"/>
                          <a:ea typeface="Times New Roman"/>
                        </a:rPr>
                        <a:t>de logique programmable</a:t>
                      </a:r>
                      <a:br>
                        <a:rPr lang="fr-CA" sz="1200" dirty="0">
                          <a:latin typeface="+mn-lt"/>
                          <a:ea typeface="Times New Roman"/>
                        </a:rPr>
                      </a:br>
                      <a:r>
                        <a:rPr lang="fr-CA" sz="1200" i="1" dirty="0">
                          <a:latin typeface="+mn-lt"/>
                          <a:ea typeface="Times New Roman"/>
                        </a:rPr>
                        <a:t>Programmable </a:t>
                      </a:r>
                      <a:r>
                        <a:rPr lang="fr-CA" sz="1200" i="1" dirty="0" err="1">
                          <a:latin typeface="+mn-lt"/>
                          <a:ea typeface="Times New Roman"/>
                        </a:rPr>
                        <a:t>Logic</a:t>
                      </a:r>
                      <a:r>
                        <a:rPr lang="fr-CA" sz="1200" i="1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fr-CA" sz="1200" i="1" dirty="0" err="1">
                          <a:latin typeface="+mn-lt"/>
                          <a:ea typeface="Times New Roman"/>
                        </a:rPr>
                        <a:t>Array</a:t>
                      </a:r>
                      <a:r>
                        <a:rPr lang="fr-CA" sz="1200" dirty="0">
                          <a:latin typeface="+mn-lt"/>
                          <a:ea typeface="Times New Roman"/>
                        </a:rPr>
                        <a:t> - PLA</a:t>
                      </a:r>
                    </a:p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CA" sz="1200" dirty="0" smtClean="0">
                          <a:latin typeface="+mn-lt"/>
                          <a:ea typeface="Times New Roman"/>
                        </a:rPr>
                        <a:t>Circuit </a:t>
                      </a:r>
                      <a:r>
                        <a:rPr lang="fr-CA" sz="1200" dirty="0">
                          <a:latin typeface="+mn-lt"/>
                          <a:ea typeface="Times New Roman"/>
                        </a:rPr>
                        <a:t>PAL</a:t>
                      </a:r>
                      <a:br>
                        <a:rPr lang="fr-CA" sz="1200" dirty="0">
                          <a:latin typeface="+mn-lt"/>
                          <a:ea typeface="Times New Roman"/>
                        </a:rPr>
                      </a:br>
                      <a:r>
                        <a:rPr lang="en-US" sz="1200" i="1" dirty="0">
                          <a:latin typeface="+mn-lt"/>
                          <a:ea typeface="Times New Roman"/>
                        </a:rPr>
                        <a:t>Programmable Array Logic</a:t>
                      </a:r>
                      <a:r>
                        <a:rPr lang="fr-CA" sz="1200" dirty="0">
                          <a:latin typeface="+mn-lt"/>
                          <a:ea typeface="Times New Roman"/>
                        </a:rPr>
                        <a:t>™ - PAL</a:t>
                      </a:r>
                    </a:p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</a:rPr>
                        <a:t>Circuit </a:t>
                      </a:r>
                      <a:r>
                        <a:rPr lang="en-US" sz="1200" dirty="0">
                          <a:latin typeface="+mn-lt"/>
                          <a:ea typeface="Times New Roman"/>
                        </a:rPr>
                        <a:t>GAL</a:t>
                      </a:r>
                      <a:br>
                        <a:rPr lang="en-US" sz="1200" dirty="0">
                          <a:latin typeface="+mn-lt"/>
                          <a:ea typeface="Times New Roman"/>
                        </a:rPr>
                      </a:br>
                      <a:r>
                        <a:rPr lang="en-US" sz="1200" i="1" dirty="0">
                          <a:latin typeface="+mn-lt"/>
                          <a:ea typeface="Times New Roman"/>
                        </a:rPr>
                        <a:t>Generic Array Logic</a:t>
                      </a:r>
                      <a:r>
                        <a:rPr lang="en-US" sz="1200" dirty="0">
                          <a:latin typeface="+mn-lt"/>
                          <a:ea typeface="Times New Roman"/>
                        </a:rPr>
                        <a:t>™ - GAL</a:t>
                      </a:r>
                      <a:endParaRPr lang="fr-CA" sz="1200" dirty="0">
                        <a:latin typeface="+mn-lt"/>
                        <a:ea typeface="Times New Roman"/>
                      </a:endParaRPr>
                    </a:p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CA" sz="1200" dirty="0" smtClean="0">
                          <a:latin typeface="+mn-lt"/>
                          <a:ea typeface="Times New Roman"/>
                        </a:rPr>
                        <a:t>Circuit </a:t>
                      </a:r>
                      <a:r>
                        <a:rPr lang="fr-CA" sz="1200" dirty="0">
                          <a:latin typeface="+mn-lt"/>
                          <a:ea typeface="Times New Roman"/>
                        </a:rPr>
                        <a:t>logique programmable complexe</a:t>
                      </a:r>
                      <a:br>
                        <a:rPr lang="fr-CA" sz="1200" dirty="0">
                          <a:latin typeface="+mn-lt"/>
                          <a:ea typeface="Times New Roman"/>
                        </a:rPr>
                      </a:br>
                      <a:r>
                        <a:rPr lang="fr-CA" sz="1200" i="1" dirty="0" err="1">
                          <a:latin typeface="+mn-lt"/>
                          <a:ea typeface="Times New Roman"/>
                        </a:rPr>
                        <a:t>Complex</a:t>
                      </a:r>
                      <a:r>
                        <a:rPr lang="fr-CA" sz="1200" i="1" dirty="0">
                          <a:latin typeface="+mn-lt"/>
                          <a:ea typeface="Times New Roman"/>
                        </a:rPr>
                        <a:t> Programmable </a:t>
                      </a:r>
                      <a:r>
                        <a:rPr lang="fr-CA" sz="1200" i="1" dirty="0" err="1">
                          <a:latin typeface="+mn-lt"/>
                          <a:ea typeface="Times New Roman"/>
                        </a:rPr>
                        <a:t>Logic</a:t>
                      </a:r>
                      <a:r>
                        <a:rPr lang="fr-CA" sz="1200" i="1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fr-CA" sz="1200" i="1" dirty="0" err="1">
                          <a:latin typeface="+mn-lt"/>
                          <a:ea typeface="Times New Roman"/>
                        </a:rPr>
                        <a:t>Device</a:t>
                      </a:r>
                      <a:r>
                        <a:rPr lang="fr-CA" sz="1200" i="1" dirty="0">
                          <a:latin typeface="+mn-lt"/>
                          <a:ea typeface="Times New Roman"/>
                        </a:rPr>
                        <a:t> – CPLD</a:t>
                      </a:r>
                      <a:endParaRPr lang="fr-CA" sz="1200" dirty="0">
                        <a:latin typeface="+mn-lt"/>
                        <a:ea typeface="Times New Roman"/>
                      </a:endParaRPr>
                    </a:p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CA" sz="1200" dirty="0" smtClean="0">
                          <a:latin typeface="+mn-lt"/>
                          <a:ea typeface="Times New Roman"/>
                        </a:rPr>
                        <a:t>Réseau </a:t>
                      </a:r>
                      <a:r>
                        <a:rPr lang="fr-CA" sz="1200" dirty="0" err="1">
                          <a:latin typeface="+mn-lt"/>
                          <a:ea typeface="Times New Roman"/>
                        </a:rPr>
                        <a:t>prédiffusé</a:t>
                      </a:r>
                      <a:r>
                        <a:rPr lang="fr-CA" sz="1200" dirty="0">
                          <a:latin typeface="+mn-lt"/>
                          <a:ea typeface="Times New Roman"/>
                        </a:rPr>
                        <a:t> programmable par l’utilisateur</a:t>
                      </a:r>
                      <a:br>
                        <a:rPr lang="fr-CA" sz="1200" dirty="0">
                          <a:latin typeface="+mn-lt"/>
                          <a:ea typeface="Times New Roman"/>
                        </a:rPr>
                      </a:br>
                      <a:r>
                        <a:rPr lang="fr-CA" sz="1200" i="1" dirty="0">
                          <a:latin typeface="+mn-lt"/>
                          <a:ea typeface="Times New Roman"/>
                        </a:rPr>
                        <a:t>Field-Programmable </a:t>
                      </a:r>
                      <a:r>
                        <a:rPr lang="fr-CA" sz="1200" i="1" dirty="0" err="1">
                          <a:latin typeface="+mn-lt"/>
                          <a:ea typeface="Times New Roman"/>
                        </a:rPr>
                        <a:t>Gate</a:t>
                      </a:r>
                      <a:r>
                        <a:rPr lang="fr-CA" sz="1200" i="1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fr-CA" sz="1200" i="1" dirty="0" err="1">
                          <a:latin typeface="+mn-lt"/>
                          <a:ea typeface="Times New Roman"/>
                        </a:rPr>
                        <a:t>Array</a:t>
                      </a:r>
                      <a:r>
                        <a:rPr lang="fr-CA" sz="1200" dirty="0">
                          <a:latin typeface="+mn-lt"/>
                          <a:ea typeface="Times New Roman"/>
                        </a:rPr>
                        <a:t> – </a:t>
                      </a:r>
                      <a:r>
                        <a:rPr lang="fr-CA" sz="1200" dirty="0" smtClean="0">
                          <a:latin typeface="+mn-lt"/>
                          <a:ea typeface="Times New Roman"/>
                        </a:rPr>
                        <a:t>FPGA</a:t>
                      </a:r>
                      <a:endParaRPr lang="fr-CA" sz="12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3012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Économie des ASIC</a:t>
            </a:r>
            <a:endParaRPr lang="fr-CA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15280219"/>
              </p:ext>
            </p:extLst>
          </p:nvPr>
        </p:nvGraphicFramePr>
        <p:xfrm>
          <a:off x="203200" y="1586000"/>
          <a:ext cx="5791201" cy="44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8731"/>
                <a:gridCol w="1836235"/>
                <a:gridCol w="1836235"/>
              </a:tblGrid>
              <a:tr h="370840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93911" marR="939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Logique fixe</a:t>
                      </a:r>
                      <a:endParaRPr lang="fr-FR" sz="1600" dirty="0"/>
                    </a:p>
                  </a:txBody>
                  <a:tcPr marL="93911" marR="939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FPGA</a:t>
                      </a:r>
                      <a:endParaRPr lang="fr-FR" sz="1600" dirty="0"/>
                    </a:p>
                  </a:txBody>
                  <a:tcPr marL="93911" marR="93911"/>
                </a:tc>
              </a:tr>
              <a:tr h="648000"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Conception</a:t>
                      </a:r>
                    </a:p>
                    <a:p>
                      <a:r>
                        <a:rPr lang="fr-CA" sz="1600" dirty="0" smtClean="0"/>
                        <a:t>(frais</a:t>
                      </a:r>
                      <a:r>
                        <a:rPr lang="fr-CA" sz="1600" baseline="0" dirty="0" smtClean="0"/>
                        <a:t> non récurrents)</a:t>
                      </a:r>
                      <a:endParaRPr lang="fr-FR" sz="1600" dirty="0"/>
                    </a:p>
                  </a:txBody>
                  <a:tcPr marL="93911" marR="93911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Salaires des ingénieurs</a:t>
                      </a:r>
                    </a:p>
                    <a:p>
                      <a:pPr algn="ctr"/>
                      <a:r>
                        <a:rPr lang="fr-CA" sz="1600" dirty="0" smtClean="0"/>
                        <a:t>Licences</a:t>
                      </a:r>
                      <a:r>
                        <a:rPr lang="fr-CA" sz="1600" baseline="0" dirty="0" smtClean="0"/>
                        <a:t> de logiciels</a:t>
                      </a:r>
                    </a:p>
                    <a:p>
                      <a:pPr algn="ctr"/>
                      <a:r>
                        <a:rPr lang="fr-CA" sz="1600" baseline="0" dirty="0" smtClean="0"/>
                        <a:t>Blocs de propriété intellectuelle</a:t>
                      </a:r>
                      <a:endParaRPr lang="fr-FR" sz="1600" dirty="0"/>
                    </a:p>
                  </a:txBody>
                  <a:tcPr marL="93911" marR="93911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48000"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Frais</a:t>
                      </a:r>
                      <a:r>
                        <a:rPr lang="fr-CA" sz="1600" baseline="0" dirty="0" smtClean="0"/>
                        <a:t> fixes à la fonderie</a:t>
                      </a:r>
                    </a:p>
                  </a:txBody>
                  <a:tcPr marL="93911" marR="939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$100K à</a:t>
                      </a:r>
                      <a:r>
                        <a:rPr lang="fr-CA" sz="1600" baseline="0" dirty="0" smtClean="0"/>
                        <a:t> $10M</a:t>
                      </a:r>
                      <a:endParaRPr lang="fr-FR" sz="1600" dirty="0"/>
                    </a:p>
                  </a:txBody>
                  <a:tcPr marL="93911" marR="939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-</a:t>
                      </a:r>
                      <a:endParaRPr lang="fr-FR" sz="1600" dirty="0"/>
                    </a:p>
                  </a:txBody>
                  <a:tcPr marL="93911" marR="93911" anchor="ctr"/>
                </a:tc>
              </a:tr>
              <a:tr h="648000"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Frais de production à la fonderie</a:t>
                      </a:r>
                      <a:endParaRPr lang="fr-FR" sz="1600" dirty="0"/>
                    </a:p>
                  </a:txBody>
                  <a:tcPr marL="93911" marR="939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$1/puce</a:t>
                      </a:r>
                    </a:p>
                  </a:txBody>
                  <a:tcPr marL="93911" marR="939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-</a:t>
                      </a:r>
                      <a:endParaRPr lang="fr-FR" sz="1600" dirty="0"/>
                    </a:p>
                  </a:txBody>
                  <a:tcPr marL="93911" marR="93911" anchor="ctr"/>
                </a:tc>
              </a:tr>
              <a:tr h="648000"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Achat de la puce</a:t>
                      </a:r>
                      <a:endParaRPr lang="fr-FR" sz="1600" dirty="0"/>
                    </a:p>
                  </a:txBody>
                  <a:tcPr marL="93911" marR="939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-</a:t>
                      </a:r>
                      <a:endParaRPr lang="fr-FR" sz="1600" dirty="0"/>
                    </a:p>
                  </a:txBody>
                  <a:tcPr marL="93911" marR="939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$10 à $1K/puce</a:t>
                      </a:r>
                    </a:p>
                  </a:txBody>
                  <a:tcPr marL="93911" marR="93911" anchor="ctr"/>
                </a:tc>
              </a:tr>
              <a:tr h="648000"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Frais</a:t>
                      </a:r>
                      <a:r>
                        <a:rPr lang="fr-CA" sz="1600" baseline="0" dirty="0" smtClean="0"/>
                        <a:t> de production</a:t>
                      </a:r>
                      <a:endParaRPr lang="fr-FR" sz="1600" dirty="0"/>
                    </a:p>
                  </a:txBody>
                  <a:tcPr marL="93911" marR="93911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Tests et vérification</a:t>
                      </a:r>
                    </a:p>
                    <a:p>
                      <a:pPr algn="ctr"/>
                      <a:r>
                        <a:rPr lang="fr-CA" sz="1600" dirty="0" smtClean="0"/>
                        <a:t>Monter la puce sur</a:t>
                      </a:r>
                      <a:r>
                        <a:rPr lang="fr-CA" sz="1600" baseline="0" dirty="0" smtClean="0"/>
                        <a:t> une carte</a:t>
                      </a:r>
                    </a:p>
                  </a:txBody>
                  <a:tcPr marL="93911" marR="93911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48000"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Frais de distribution</a:t>
                      </a:r>
                      <a:endParaRPr lang="fr-FR" sz="1600" dirty="0"/>
                    </a:p>
                  </a:txBody>
                  <a:tcPr marL="93911" marR="93911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baseline="0" dirty="0" smtClean="0"/>
                        <a:t>Emballage, </a:t>
                      </a:r>
                      <a:r>
                        <a:rPr lang="fr-CA" sz="1600" dirty="0" smtClean="0"/>
                        <a:t>Publicité, Transport,</a:t>
                      </a:r>
                      <a:br>
                        <a:rPr lang="fr-CA" sz="1600" dirty="0" smtClean="0"/>
                      </a:br>
                      <a:r>
                        <a:rPr lang="fr-CA" sz="1600" dirty="0" smtClean="0"/>
                        <a:t>Gestion des comptes, Retours,</a:t>
                      </a:r>
                      <a:r>
                        <a:rPr lang="fr-CA" sz="1600" baseline="0" dirty="0" smtClean="0"/>
                        <a:t> </a:t>
                      </a:r>
                      <a:r>
                        <a:rPr lang="fr-CA" sz="1600" dirty="0" smtClean="0"/>
                        <a:t>etc.</a:t>
                      </a:r>
                      <a:endParaRPr lang="fr-FR" sz="1600" dirty="0"/>
                    </a:p>
                  </a:txBody>
                  <a:tcPr marL="93911" marR="93911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 smtClean="0"/>
              <a:t>Les frais de conception, de production et de distribution sont similaires pour la logique fixe et la logique programmable.</a:t>
            </a:r>
          </a:p>
          <a:p>
            <a:r>
              <a:rPr lang="fr-CA" dirty="0" smtClean="0"/>
              <a:t>Une fonderie est une entreprise qui fabrique des circuits intégrés. Les coûts de fabrication sont faramineux. La première et plus grande fonderie est la </a:t>
            </a:r>
            <a:r>
              <a:rPr lang="fr-CA" i="1" dirty="0" smtClean="0"/>
              <a:t>Taiwan </a:t>
            </a:r>
            <a:r>
              <a:rPr lang="fr-CA" i="1" dirty="0" err="1" smtClean="0"/>
              <a:t>Semiconductor</a:t>
            </a:r>
            <a:r>
              <a:rPr lang="fr-CA" i="1" dirty="0" smtClean="0"/>
              <a:t> </a:t>
            </a:r>
            <a:r>
              <a:rPr lang="fr-CA" i="1" dirty="0" err="1" smtClean="0"/>
              <a:t>Manufacturing</a:t>
            </a:r>
            <a:r>
              <a:rPr lang="fr-CA" i="1" dirty="0" smtClean="0"/>
              <a:t> </a:t>
            </a:r>
            <a:r>
              <a:rPr lang="fr-CA" i="1" dirty="0" err="1" smtClean="0"/>
              <a:t>Company</a:t>
            </a:r>
            <a:r>
              <a:rPr lang="fr-CA" i="1" dirty="0" smtClean="0"/>
              <a:t> </a:t>
            </a:r>
            <a:r>
              <a:rPr lang="fr-CA" dirty="0" smtClean="0"/>
              <a:t>– TSMC.</a:t>
            </a:r>
            <a:endParaRPr lang="fr-CA" dirty="0"/>
          </a:p>
          <a:p>
            <a:r>
              <a:rPr lang="fr-CA" dirty="0" smtClean="0"/>
              <a:t>Beaucoup d’entreprises sont dites </a:t>
            </a:r>
            <a:r>
              <a:rPr lang="fr-CA" i="1" dirty="0" err="1" smtClean="0"/>
              <a:t>fabless</a:t>
            </a:r>
            <a:r>
              <a:rPr lang="fr-CA" dirty="0" smtClean="0"/>
              <a:t>, c’est-à-dire qu’elles confient la fabrication de leurs puces à une fonderie: </a:t>
            </a:r>
            <a:r>
              <a:rPr lang="fr-CA" dirty="0" err="1" smtClean="0"/>
              <a:t>Qualcomm</a:t>
            </a:r>
            <a:r>
              <a:rPr lang="fr-CA" dirty="0" smtClean="0"/>
              <a:t>, NVIDIA, </a:t>
            </a:r>
            <a:r>
              <a:rPr lang="fr-CA" dirty="0" err="1" smtClean="0"/>
              <a:t>Xilinx</a:t>
            </a:r>
            <a:r>
              <a:rPr lang="fr-CA" dirty="0" smtClean="0"/>
              <a:t>, etc.</a:t>
            </a:r>
          </a:p>
          <a:p>
            <a:r>
              <a:rPr lang="fr-CA" dirty="0" smtClean="0"/>
              <a:t>Les frais fixes couvrent la production des masques de fabrication pour une puce en particulier.</a:t>
            </a:r>
          </a:p>
          <a:p>
            <a:r>
              <a:rPr lang="fr-CA" dirty="0" smtClean="0"/>
              <a:t>Le coût d’achat d’un FPGA inclut les frais engagés par son manufacturier et son profit.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22253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Économie des ASIC: exemple</a:t>
            </a:r>
            <a:endParaRPr lang="fr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6</a:t>
            </a:fld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Un ASIC peut être produit en logique fixe ou en logique programmable.</a:t>
            </a:r>
          </a:p>
          <a:p>
            <a:r>
              <a:rPr lang="fr-CA" dirty="0"/>
              <a:t>Il faudra 6 mois à 5 ingénieurs pour faire la conception.</a:t>
            </a:r>
          </a:p>
          <a:p>
            <a:r>
              <a:rPr lang="fr-CA" dirty="0"/>
              <a:t>On estime les frais fixes à la fonderie à $1M et les frais de production à $2 par puce.</a:t>
            </a:r>
          </a:p>
          <a:p>
            <a:r>
              <a:rPr lang="fr-CA" dirty="0"/>
              <a:t>Un FPGA suffisamment puissant pour contenir le design coûterait $50 par puce.</a:t>
            </a:r>
          </a:p>
          <a:p>
            <a:r>
              <a:rPr lang="fr-CA" dirty="0"/>
              <a:t>Les frais de production et de distribution sont estimés à $25 par puce dans pour les deux technologies.</a:t>
            </a:r>
          </a:p>
          <a:p>
            <a:pPr marL="0" indent="0">
              <a:buNone/>
            </a:pPr>
            <a:r>
              <a:rPr lang="fr-CA" dirty="0"/>
              <a:t>Combien coûterait la production de 5000 unités dans chaque cas</a:t>
            </a:r>
            <a:r>
              <a:rPr lang="fr-CA" dirty="0" smtClean="0"/>
              <a:t>?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6489901" y="3200400"/>
            <a:ext cx="538141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CA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Arrêtez la vidéo</a:t>
            </a:r>
            <a:br>
              <a:rPr lang="fr-CA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fr-CA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et faites les calculs!</a:t>
            </a:r>
            <a:endParaRPr lang="fr-FR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4765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Économie des ASIC: exemple - solution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7</a:t>
            </a:fld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 smtClean="0"/>
              <a:t>Un ASIC peut être produit en logique fixe ou en logique programmable.</a:t>
            </a:r>
          </a:p>
          <a:p>
            <a:r>
              <a:rPr lang="fr-CA" dirty="0" smtClean="0"/>
              <a:t>Il faudra 6 mois à 5 ingénieurs pour faire la conception.</a:t>
            </a:r>
          </a:p>
          <a:p>
            <a:r>
              <a:rPr lang="fr-CA" dirty="0" smtClean="0"/>
              <a:t>On estime les frais fixes à la fonderie à $1M et les frais de production à $2 par puce.</a:t>
            </a:r>
          </a:p>
          <a:p>
            <a:r>
              <a:rPr lang="fr-CA" dirty="0" smtClean="0"/>
              <a:t>Un FPGA suffisamment puissant pour contenir le design coûterait $50 par puce.</a:t>
            </a:r>
          </a:p>
          <a:p>
            <a:r>
              <a:rPr lang="fr-CA" dirty="0" smtClean="0"/>
              <a:t>Les frais de production et de distribution sont estimés à $25 par puce dans pour les deux technologies.</a:t>
            </a:r>
          </a:p>
          <a:p>
            <a:pPr marL="0" indent="0">
              <a:buNone/>
            </a:pPr>
            <a:r>
              <a:rPr lang="fr-CA" dirty="0" smtClean="0"/>
              <a:t>Combien coûterait la production de 5000 unités dans chaque cas?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70728965"/>
              </p:ext>
            </p:extLst>
          </p:nvPr>
        </p:nvGraphicFramePr>
        <p:xfrm>
          <a:off x="6248399" y="1524000"/>
          <a:ext cx="5791201" cy="425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8731"/>
                <a:gridCol w="1836235"/>
                <a:gridCol w="1836235"/>
              </a:tblGrid>
              <a:tr h="370840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93911" marR="939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Logique fixe</a:t>
                      </a:r>
                      <a:endParaRPr lang="fr-FR" sz="1600" dirty="0"/>
                    </a:p>
                  </a:txBody>
                  <a:tcPr marL="93911" marR="939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FPGA</a:t>
                      </a:r>
                      <a:endParaRPr lang="fr-FR" sz="1600" dirty="0"/>
                    </a:p>
                  </a:txBody>
                  <a:tcPr marL="93911" marR="93911"/>
                </a:tc>
              </a:tr>
              <a:tr h="648000">
                <a:tc>
                  <a:txBody>
                    <a:bodyPr/>
                    <a:lstStyle/>
                    <a:p>
                      <a:r>
                        <a:rPr lang="fr-CA" sz="1600" dirty="0" smtClean="0">
                          <a:solidFill>
                            <a:srgbClr val="0070C0"/>
                          </a:solidFill>
                        </a:rPr>
                        <a:t>Conception</a:t>
                      </a:r>
                    </a:p>
                    <a:p>
                      <a:r>
                        <a:rPr lang="fr-CA" sz="1600" dirty="0" smtClean="0">
                          <a:solidFill>
                            <a:srgbClr val="0070C0"/>
                          </a:solidFill>
                        </a:rPr>
                        <a:t>(frais</a:t>
                      </a:r>
                      <a:r>
                        <a:rPr lang="fr-CA" sz="1600" baseline="0" dirty="0" smtClean="0">
                          <a:solidFill>
                            <a:srgbClr val="0070C0"/>
                          </a:solidFill>
                        </a:rPr>
                        <a:t> non récurrents)</a:t>
                      </a:r>
                      <a:endParaRPr lang="fr-FR" sz="1600" dirty="0">
                        <a:solidFill>
                          <a:srgbClr val="0070C0"/>
                        </a:solidFill>
                      </a:endParaRPr>
                    </a:p>
                  </a:txBody>
                  <a:tcPr marL="93911" marR="93911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CA" sz="1600" dirty="0" smtClean="0">
                          <a:solidFill>
                            <a:srgbClr val="0070C0"/>
                          </a:solidFill>
                        </a:rPr>
                        <a:t>5 ingénieurs × $100K / an × 0.5 an</a:t>
                      </a:r>
                      <a:endParaRPr lang="fr-FR" sz="1600" dirty="0">
                        <a:solidFill>
                          <a:srgbClr val="0070C0"/>
                        </a:solidFill>
                      </a:endParaRPr>
                    </a:p>
                  </a:txBody>
                  <a:tcPr marL="93911" marR="93911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48000">
                <a:tc>
                  <a:txBody>
                    <a:bodyPr/>
                    <a:lstStyle/>
                    <a:p>
                      <a:r>
                        <a:rPr lang="fr-CA" sz="1600" dirty="0" smtClean="0">
                          <a:solidFill>
                            <a:srgbClr val="0070C0"/>
                          </a:solidFill>
                        </a:rPr>
                        <a:t>Frais</a:t>
                      </a:r>
                      <a:r>
                        <a:rPr lang="fr-CA" sz="1600" baseline="0" dirty="0" smtClean="0">
                          <a:solidFill>
                            <a:srgbClr val="0070C0"/>
                          </a:solidFill>
                        </a:rPr>
                        <a:t> fixes à la fonderie</a:t>
                      </a:r>
                    </a:p>
                  </a:txBody>
                  <a:tcPr marL="93911" marR="939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>
                          <a:solidFill>
                            <a:srgbClr val="0070C0"/>
                          </a:solidFill>
                        </a:rPr>
                        <a:t>$1M</a:t>
                      </a:r>
                      <a:endParaRPr lang="fr-FR" sz="1600" dirty="0">
                        <a:solidFill>
                          <a:srgbClr val="0070C0"/>
                        </a:solidFill>
                      </a:endParaRPr>
                    </a:p>
                  </a:txBody>
                  <a:tcPr marL="93911" marR="939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>
                          <a:solidFill>
                            <a:srgbClr val="0070C0"/>
                          </a:solidFill>
                        </a:rPr>
                        <a:t>-</a:t>
                      </a:r>
                      <a:endParaRPr lang="fr-FR" sz="1600" dirty="0">
                        <a:solidFill>
                          <a:srgbClr val="0070C0"/>
                        </a:solidFill>
                      </a:endParaRPr>
                    </a:p>
                  </a:txBody>
                  <a:tcPr marL="93911" marR="93911" anchor="ctr"/>
                </a:tc>
              </a:tr>
              <a:tr h="648000">
                <a:tc>
                  <a:txBody>
                    <a:bodyPr/>
                    <a:lstStyle/>
                    <a:p>
                      <a:r>
                        <a:rPr lang="fr-CA" sz="1600" dirty="0" smtClean="0">
                          <a:solidFill>
                            <a:srgbClr val="0070C0"/>
                          </a:solidFill>
                        </a:rPr>
                        <a:t>Frais de production à la fonderie</a:t>
                      </a:r>
                      <a:endParaRPr lang="fr-FR" sz="1600" dirty="0">
                        <a:solidFill>
                          <a:srgbClr val="0070C0"/>
                        </a:solidFill>
                      </a:endParaRPr>
                    </a:p>
                  </a:txBody>
                  <a:tcPr marL="93911" marR="939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>
                          <a:solidFill>
                            <a:srgbClr val="0070C0"/>
                          </a:solidFill>
                        </a:rPr>
                        <a:t>$2 × 5K</a:t>
                      </a:r>
                    </a:p>
                  </a:txBody>
                  <a:tcPr marL="93911" marR="939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>
                          <a:solidFill>
                            <a:srgbClr val="0070C0"/>
                          </a:solidFill>
                        </a:rPr>
                        <a:t>-</a:t>
                      </a:r>
                      <a:endParaRPr lang="fr-FR" sz="1600" dirty="0">
                        <a:solidFill>
                          <a:srgbClr val="0070C0"/>
                        </a:solidFill>
                      </a:endParaRPr>
                    </a:p>
                  </a:txBody>
                  <a:tcPr marL="93911" marR="93911" anchor="ctr"/>
                </a:tc>
              </a:tr>
              <a:tr h="648000">
                <a:tc>
                  <a:txBody>
                    <a:bodyPr/>
                    <a:lstStyle/>
                    <a:p>
                      <a:r>
                        <a:rPr lang="fr-CA" sz="1600" dirty="0" smtClean="0">
                          <a:solidFill>
                            <a:srgbClr val="0070C0"/>
                          </a:solidFill>
                        </a:rPr>
                        <a:t>Achat de la puce</a:t>
                      </a:r>
                      <a:endParaRPr lang="fr-FR" sz="1600" dirty="0">
                        <a:solidFill>
                          <a:srgbClr val="0070C0"/>
                        </a:solidFill>
                      </a:endParaRPr>
                    </a:p>
                  </a:txBody>
                  <a:tcPr marL="93911" marR="939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>
                          <a:solidFill>
                            <a:srgbClr val="0070C0"/>
                          </a:solidFill>
                        </a:rPr>
                        <a:t>-</a:t>
                      </a:r>
                      <a:endParaRPr lang="fr-FR" sz="1600" dirty="0">
                        <a:solidFill>
                          <a:srgbClr val="0070C0"/>
                        </a:solidFill>
                      </a:endParaRPr>
                    </a:p>
                  </a:txBody>
                  <a:tcPr marL="93911" marR="939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>
                          <a:solidFill>
                            <a:srgbClr val="0070C0"/>
                          </a:solidFill>
                        </a:rPr>
                        <a:t>$50 × 5K</a:t>
                      </a:r>
                    </a:p>
                  </a:txBody>
                  <a:tcPr marL="93911" marR="93911" anchor="ctr"/>
                </a:tc>
              </a:tr>
              <a:tr h="648000">
                <a:tc>
                  <a:txBody>
                    <a:bodyPr/>
                    <a:lstStyle/>
                    <a:p>
                      <a:r>
                        <a:rPr lang="fr-CA" sz="1600" dirty="0" smtClean="0">
                          <a:solidFill>
                            <a:srgbClr val="0070C0"/>
                          </a:solidFill>
                        </a:rPr>
                        <a:t>Frais</a:t>
                      </a:r>
                      <a:r>
                        <a:rPr lang="fr-CA" sz="1600" baseline="0" dirty="0" smtClean="0">
                          <a:solidFill>
                            <a:srgbClr val="0070C0"/>
                          </a:solidFill>
                        </a:rPr>
                        <a:t> de production et distribution</a:t>
                      </a:r>
                      <a:endParaRPr lang="fr-FR" sz="1600" dirty="0">
                        <a:solidFill>
                          <a:srgbClr val="0070C0"/>
                        </a:solidFill>
                      </a:endParaRPr>
                    </a:p>
                  </a:txBody>
                  <a:tcPr marL="93911" marR="93911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CA" sz="1600" baseline="0" dirty="0" smtClean="0">
                          <a:solidFill>
                            <a:srgbClr val="0070C0"/>
                          </a:solidFill>
                        </a:rPr>
                        <a:t>$25 × 5K</a:t>
                      </a:r>
                    </a:p>
                  </a:txBody>
                  <a:tcPr marL="93911" marR="93911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48000">
                <a:tc>
                  <a:txBody>
                    <a:bodyPr/>
                    <a:lstStyle/>
                    <a:p>
                      <a:r>
                        <a:rPr lang="fr-CA" sz="1600" dirty="0" smtClean="0">
                          <a:solidFill>
                            <a:srgbClr val="0070C0"/>
                          </a:solidFill>
                        </a:rPr>
                        <a:t>Total</a:t>
                      </a:r>
                      <a:endParaRPr lang="fr-FR" sz="1600" dirty="0">
                        <a:solidFill>
                          <a:srgbClr val="0070C0"/>
                        </a:solidFill>
                      </a:endParaRPr>
                    </a:p>
                  </a:txBody>
                  <a:tcPr marL="93911" marR="93911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 smtClean="0">
                          <a:solidFill>
                            <a:srgbClr val="0070C0"/>
                          </a:solidFill>
                        </a:rPr>
                        <a:t>$1.39M</a:t>
                      </a:r>
                      <a:endParaRPr lang="fr-FR" sz="1600" dirty="0">
                        <a:solidFill>
                          <a:srgbClr val="0070C0"/>
                        </a:solidFill>
                      </a:endParaRPr>
                    </a:p>
                  </a:txBody>
                  <a:tcPr marL="93911" marR="93911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 smtClean="0">
                          <a:solidFill>
                            <a:srgbClr val="0070C0"/>
                          </a:solidFill>
                        </a:rPr>
                        <a:t>$625K</a:t>
                      </a:r>
                      <a:endParaRPr lang="fr-FR" sz="1600" dirty="0">
                        <a:solidFill>
                          <a:srgbClr val="0070C0"/>
                        </a:solidFill>
                      </a:endParaRPr>
                    </a:p>
                  </a:txBody>
                  <a:tcPr marL="93911" marR="93911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2145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Temps de développement des ASIC</a:t>
            </a:r>
            <a:endParaRPr lang="fr-CA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08943147"/>
              </p:ext>
            </p:extLst>
          </p:nvPr>
        </p:nvGraphicFramePr>
        <p:xfrm>
          <a:off x="228600" y="1600200"/>
          <a:ext cx="5791200" cy="263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93911" marR="939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Logique fixe</a:t>
                      </a:r>
                      <a:endParaRPr lang="fr-FR" sz="1600" dirty="0"/>
                    </a:p>
                  </a:txBody>
                  <a:tcPr marL="93911" marR="939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FPGA</a:t>
                      </a:r>
                      <a:endParaRPr lang="fr-FR" sz="1600" dirty="0"/>
                    </a:p>
                  </a:txBody>
                  <a:tcPr marL="93911" marR="9391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Conception</a:t>
                      </a:r>
                      <a:endParaRPr lang="fr-FR" sz="1600" dirty="0"/>
                    </a:p>
                  </a:txBody>
                  <a:tcPr marL="93911" marR="93911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Spécification fonctionnelle</a:t>
                      </a:r>
                    </a:p>
                    <a:p>
                      <a:pPr algn="ctr"/>
                      <a:r>
                        <a:rPr lang="fr-CA" sz="1600" dirty="0" smtClean="0"/>
                        <a:t>Description du design (VHDL, </a:t>
                      </a:r>
                      <a:r>
                        <a:rPr lang="fr-CA" sz="1600" dirty="0" err="1" smtClean="0"/>
                        <a:t>Verilog</a:t>
                      </a:r>
                      <a:r>
                        <a:rPr lang="fr-CA" sz="1600" dirty="0" smtClean="0"/>
                        <a:t>)</a:t>
                      </a:r>
                    </a:p>
                    <a:p>
                      <a:pPr algn="ctr"/>
                      <a:r>
                        <a:rPr lang="fr-CA" sz="1600" dirty="0" smtClean="0"/>
                        <a:t>Simulation</a:t>
                      </a:r>
                      <a:r>
                        <a:rPr lang="fr-CA" sz="1600" baseline="0" dirty="0" smtClean="0"/>
                        <a:t> et Vérification</a:t>
                      </a:r>
                    </a:p>
                    <a:p>
                      <a:pPr algn="ctr"/>
                      <a:r>
                        <a:rPr lang="fr-CA" sz="1600" baseline="0" dirty="0" smtClean="0"/>
                        <a:t>Synthèse pour la technologie choisie</a:t>
                      </a:r>
                      <a:endParaRPr lang="fr-FR" sz="1600" dirty="0"/>
                    </a:p>
                  </a:txBody>
                  <a:tcPr marL="93911" marR="93911" anchor="ctr"/>
                </a:tc>
                <a:tc hMerge="1">
                  <a:txBody>
                    <a:bodyPr/>
                    <a:lstStyle/>
                    <a:p>
                      <a:endParaRPr lang="fr-F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Temps de développement à la fonderie</a:t>
                      </a:r>
                      <a:endParaRPr lang="fr-FR" sz="1600" dirty="0"/>
                    </a:p>
                  </a:txBody>
                  <a:tcPr marL="93911" marR="939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1 à 3 mois</a:t>
                      </a:r>
                      <a:endParaRPr lang="fr-FR" sz="1600" dirty="0"/>
                    </a:p>
                  </a:txBody>
                  <a:tcPr marL="93911" marR="9391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-</a:t>
                      </a:r>
                      <a:endParaRPr lang="fr-FR" sz="1600" dirty="0"/>
                    </a:p>
                  </a:txBody>
                  <a:tcPr marL="93911" marR="93911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1600" dirty="0" smtClean="0"/>
                        <a:t>Vérification physique</a:t>
                      </a:r>
                      <a:endParaRPr lang="fr-FR" sz="1600" dirty="0"/>
                    </a:p>
                  </a:txBody>
                  <a:tcPr marL="93911" marR="93911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CA" sz="1600" dirty="0" smtClean="0"/>
                        <a:t>Montage et vérification des cartes</a:t>
                      </a:r>
                    </a:p>
                  </a:txBody>
                  <a:tcPr marL="93911" marR="93911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 smtClean="0"/>
              <a:t>Pour la logique fixe, il faut compter plusieurs semaines entre le moment où la conception du circuit est terminé et le moment où les premières puces sont livrées.</a:t>
            </a:r>
          </a:p>
          <a:p>
            <a:r>
              <a:rPr lang="fr-CA" dirty="0" smtClean="0"/>
              <a:t>Si un problème est décelé dans les puces, il faut lancer une nouvelle production et répéter les temps d’attente.</a:t>
            </a:r>
          </a:p>
          <a:p>
            <a:r>
              <a:rPr lang="fr-CA" dirty="0" smtClean="0"/>
              <a:t>En logique programmable, on peut effectuer la programmation en quelques minutes ou quelques heures, selon la complexité du circuit.</a:t>
            </a:r>
          </a:p>
          <a:p>
            <a:r>
              <a:rPr lang="fr-CA" dirty="0" smtClean="0"/>
              <a:t>Le risque est donc beaucoup plus grand en logique fixe. Il faut tenir compte de ce risque dans l’évaluation des coûts des deux technologies.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32512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Performance relative des ASIC</a:t>
            </a:r>
            <a:endParaRPr lang="fr-CA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84368992"/>
              </p:ext>
            </p:extLst>
          </p:nvPr>
        </p:nvGraphicFramePr>
        <p:xfrm>
          <a:off x="203200" y="1600200"/>
          <a:ext cx="5791202" cy="268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000"/>
                <a:gridCol w="1816101"/>
                <a:gridCol w="1816101"/>
              </a:tblGrid>
              <a:tr h="370840">
                <a:tc>
                  <a:txBody>
                    <a:bodyPr/>
                    <a:lstStyle/>
                    <a:p>
                      <a:endParaRPr lang="fr-CA" sz="1600" noProof="0" dirty="0"/>
                    </a:p>
                  </a:txBody>
                  <a:tcPr marL="64948" marR="649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noProof="0" dirty="0" smtClean="0"/>
                        <a:t>Logique fixe</a:t>
                      </a:r>
                      <a:endParaRPr lang="fr-CA" sz="1600" noProof="0" dirty="0"/>
                    </a:p>
                  </a:txBody>
                  <a:tcPr marL="64948" marR="649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noProof="0" dirty="0" smtClean="0"/>
                        <a:t>FPGA</a:t>
                      </a:r>
                      <a:endParaRPr lang="fr-CA" sz="1600" noProof="0" dirty="0"/>
                    </a:p>
                  </a:txBody>
                  <a:tcPr marL="64948" marR="6494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1600" noProof="0" dirty="0" smtClean="0"/>
                        <a:t>Fréquence d’horloge</a:t>
                      </a:r>
                      <a:r>
                        <a:rPr lang="fr-CA" sz="1600" baseline="0" noProof="0" dirty="0" smtClean="0"/>
                        <a:t> maximale (GHz)</a:t>
                      </a:r>
                      <a:endParaRPr lang="fr-CA" sz="1600" noProof="0" dirty="0"/>
                    </a:p>
                  </a:txBody>
                  <a:tcPr marL="64948" marR="649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noProof="0" dirty="0" smtClean="0"/>
                        <a:t>~3</a:t>
                      </a:r>
                      <a:endParaRPr lang="fr-CA" sz="1600" noProof="0" dirty="0"/>
                    </a:p>
                  </a:txBody>
                  <a:tcPr marL="64948" marR="649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noProof="0" dirty="0" smtClean="0"/>
                        <a:t>~0.5</a:t>
                      </a:r>
                      <a:endParaRPr lang="fr-CA" sz="1600" noProof="0" dirty="0"/>
                    </a:p>
                  </a:txBody>
                  <a:tcPr marL="64948" marR="64948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1600" noProof="0" dirty="0" smtClean="0"/>
                        <a:t>Consommation</a:t>
                      </a:r>
                      <a:r>
                        <a:rPr lang="fr-CA" sz="1600" baseline="0" noProof="0" dirty="0" smtClean="0"/>
                        <a:t> de puissance (watts)</a:t>
                      </a:r>
                      <a:endParaRPr lang="fr-CA" sz="1600" noProof="0" dirty="0"/>
                    </a:p>
                  </a:txBody>
                  <a:tcPr marL="64948" marR="649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noProof="0" dirty="0" smtClean="0"/>
                        <a:t>P</a:t>
                      </a:r>
                      <a:endParaRPr lang="fr-CA" sz="1600" noProof="0" dirty="0"/>
                    </a:p>
                  </a:txBody>
                  <a:tcPr marL="64948" marR="649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noProof="0" dirty="0" smtClean="0"/>
                        <a:t>~10 P</a:t>
                      </a:r>
                      <a:endParaRPr lang="fr-CA" sz="1600" noProof="0" dirty="0"/>
                    </a:p>
                  </a:txBody>
                  <a:tcPr marL="64948" marR="64948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1600" noProof="0" dirty="0" smtClean="0"/>
                        <a:t>Espace requis (mm</a:t>
                      </a:r>
                      <a:r>
                        <a:rPr lang="fr-CA" sz="1600" baseline="30000" noProof="0" dirty="0" smtClean="0"/>
                        <a:t>2</a:t>
                      </a:r>
                      <a:r>
                        <a:rPr lang="fr-CA" sz="1600" noProof="0" dirty="0" smtClean="0"/>
                        <a:t>)</a:t>
                      </a:r>
                      <a:r>
                        <a:rPr lang="fr-CA" sz="1600" baseline="0" noProof="0" dirty="0" smtClean="0"/>
                        <a:t> / </a:t>
                      </a:r>
                      <a:r>
                        <a:rPr lang="fr-CA" sz="1600" noProof="0" dirty="0" smtClean="0"/>
                        <a:t>porte logique</a:t>
                      </a:r>
                      <a:endParaRPr lang="fr-CA" sz="1600" noProof="0" dirty="0"/>
                    </a:p>
                  </a:txBody>
                  <a:tcPr marL="64948" marR="649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noProof="0" dirty="0" smtClean="0"/>
                        <a:t>E</a:t>
                      </a:r>
                      <a:endParaRPr lang="fr-CA" sz="1600" noProof="0" dirty="0"/>
                    </a:p>
                  </a:txBody>
                  <a:tcPr marL="64948" marR="649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noProof="0" dirty="0" smtClean="0"/>
                        <a:t>10-100 E</a:t>
                      </a:r>
                      <a:endParaRPr lang="fr-CA" sz="1600" noProof="0" dirty="0"/>
                    </a:p>
                  </a:txBody>
                  <a:tcPr marL="64948" marR="64948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z="1600" noProof="0" dirty="0" smtClean="0"/>
                        <a:t>Espace requis / quantité de logique requise</a:t>
                      </a:r>
                      <a:endParaRPr lang="fr-CA" sz="1600" baseline="30000" noProof="0" dirty="0"/>
                    </a:p>
                  </a:txBody>
                  <a:tcPr marL="64948" marR="649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noProof="0" dirty="0" smtClean="0"/>
                        <a:t>Relation linéaire</a:t>
                      </a:r>
                      <a:endParaRPr lang="fr-CA" sz="1600" noProof="0" dirty="0"/>
                    </a:p>
                  </a:txBody>
                  <a:tcPr marL="64948" marR="649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noProof="0" dirty="0" smtClean="0"/>
                        <a:t>Relation linéaire</a:t>
                      </a:r>
                      <a:br>
                        <a:rPr lang="fr-CA" sz="1600" noProof="0" dirty="0" smtClean="0"/>
                      </a:br>
                      <a:r>
                        <a:rPr lang="fr-CA" sz="1600" noProof="0" dirty="0" smtClean="0"/>
                        <a:t>par paliers</a:t>
                      </a:r>
                      <a:endParaRPr lang="fr-CA" sz="1600" noProof="0" dirty="0"/>
                    </a:p>
                  </a:txBody>
                  <a:tcPr marL="64948" marR="64948" anchor="ctr"/>
                </a:tc>
              </a:tr>
            </a:tbl>
          </a:graphicData>
        </a:graphic>
      </p:graphicFrame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 smtClean="0"/>
              <a:t>La </a:t>
            </a:r>
            <a:r>
              <a:rPr lang="fr-CA" dirty="0"/>
              <a:t>technologie de fabrication des </a:t>
            </a:r>
            <a:r>
              <a:rPr lang="fr-CA" dirty="0" smtClean="0"/>
              <a:t>FPGA </a:t>
            </a:r>
            <a:r>
              <a:rPr lang="fr-CA" dirty="0"/>
              <a:t>est en général en retard d’une génération (2-5 ans) sur celle de la logique </a:t>
            </a:r>
            <a:r>
              <a:rPr lang="fr-CA" dirty="0" smtClean="0"/>
              <a:t>fixe.</a:t>
            </a:r>
          </a:p>
          <a:p>
            <a:pPr lvl="1"/>
            <a:r>
              <a:rPr lang="fr-CA" dirty="0" smtClean="0"/>
              <a:t>La logique fixe peut atteindre des fréquences d’horloge plus élevées.</a:t>
            </a:r>
          </a:p>
          <a:p>
            <a:pPr lvl="1"/>
            <a:r>
              <a:rPr lang="fr-CA" dirty="0" smtClean="0"/>
              <a:t>La logique fixe consomme moins de puissance.</a:t>
            </a:r>
            <a:endParaRPr lang="fr-FR" dirty="0"/>
          </a:p>
          <a:p>
            <a:r>
              <a:rPr lang="fr-CA" dirty="0" smtClean="0"/>
              <a:t>L’implémentation </a:t>
            </a:r>
            <a:r>
              <a:rPr lang="fr-CA" dirty="0"/>
              <a:t>d’une porte logique dans un FPGA est faite à l’aide d’éléments programmables qui prennent en général </a:t>
            </a:r>
            <a:r>
              <a:rPr lang="fr-CA" dirty="0" smtClean="0"/>
              <a:t>beaucoup plus d’espace qu’en logique fixe.</a:t>
            </a:r>
            <a:endParaRPr lang="fr-CA" dirty="0"/>
          </a:p>
          <a:p>
            <a:r>
              <a:rPr lang="fr-CA" dirty="0" smtClean="0"/>
              <a:t>À </a:t>
            </a:r>
            <a:r>
              <a:rPr lang="fr-CA" dirty="0"/>
              <a:t>l’achat, un FPGA contient une quantité fixe et minimale de ressources, qu’on les utilise ou non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20171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1Introduction</Template>
  <TotalTime>981</TotalTime>
  <Words>1405</Words>
  <Application>Microsoft Macintosh PowerPoint</Application>
  <PresentationFormat>Personnalisé</PresentationFormat>
  <Paragraphs>185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presentationCours</vt:lpstr>
      <vt:lpstr>Options d’implémentation des solutions matérielles pour les systèmes numériques</vt:lpstr>
      <vt:lpstr>Sujets de ce thème</vt:lpstr>
      <vt:lpstr>Les circuits intégrés à application spécifique</vt:lpstr>
      <vt:lpstr>Technologies d’ASIC: logique fixe et logique programmable</vt:lpstr>
      <vt:lpstr>Économie des ASIC</vt:lpstr>
      <vt:lpstr>Économie des ASIC: exemple</vt:lpstr>
      <vt:lpstr>Économie des ASIC: exemple - solution</vt:lpstr>
      <vt:lpstr>Temps de développement des ASIC</vt:lpstr>
      <vt:lpstr>Performance relative des ASIC</vt:lpstr>
      <vt:lpstr>Performance relative des ASIC: exemple</vt:lpstr>
      <vt:lpstr>Performance relative des ASIC: exemple - solution</vt:lpstr>
      <vt:lpstr>Vous devriez maintenant être capable de …</vt:lpstr>
    </vt:vector>
  </TitlesOfParts>
  <Company>POLYMTL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Pierre Langlois</dc:creator>
  <cp:lastModifiedBy>Pierre Langlois</cp:lastModifiedBy>
  <cp:revision>171</cp:revision>
  <dcterms:created xsi:type="dcterms:W3CDTF">2009-09-03T13:30:34Z</dcterms:created>
  <dcterms:modified xsi:type="dcterms:W3CDTF">2014-08-11T18:35:54Z</dcterms:modified>
</cp:coreProperties>
</file>