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14"/>
  </p:notesMasterIdLst>
  <p:handoutMasterIdLst>
    <p:handoutMasterId r:id="rId15"/>
  </p:handoutMasterIdLst>
  <p:sldIdLst>
    <p:sldId id="256" r:id="rId2"/>
    <p:sldId id="319" r:id="rId3"/>
    <p:sldId id="260" r:id="rId4"/>
    <p:sldId id="315" r:id="rId5"/>
    <p:sldId id="314" r:id="rId6"/>
    <p:sldId id="316" r:id="rId7"/>
    <p:sldId id="304" r:id="rId8"/>
    <p:sldId id="317" r:id="rId9"/>
    <p:sldId id="310" r:id="rId10"/>
    <p:sldId id="311" r:id="rId11"/>
    <p:sldId id="318" r:id="rId12"/>
    <p:sldId id="262" r:id="rId13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4" autoAdjust="0"/>
    <p:restoredTop sz="96984" autoAdjust="0"/>
  </p:normalViewPr>
  <p:slideViewPr>
    <p:cSldViewPr>
      <p:cViewPr varScale="1">
        <p:scale>
          <a:sx n="117" d="100"/>
          <a:sy n="117" d="100"/>
        </p:scale>
        <p:origin x="-114" y="-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howGuides="1">
      <p:cViewPr varScale="1">
        <p:scale>
          <a:sx n="92" d="100"/>
          <a:sy n="92" d="100"/>
        </p:scale>
        <p:origin x="-352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94451-A89E-4725-8413-5678DE932E3D}" type="datetimeFigureOut">
              <a:rPr lang="fr-CA" smtClean="0"/>
              <a:t>2014-06-17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203FD-9785-47BD-80F8-5A62C494DD6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2846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78C2F68-A10D-43F4-A479-56FE030F73B2}" type="datetimeFigureOut">
              <a:rPr lang="fr-FR"/>
              <a:pPr>
                <a:defRPr/>
              </a:pPr>
              <a:t>17/06/2014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9A5F2D7-1004-42BA-8530-5564CEA589E6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7910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32529-5FD2-4024-9DE7-2CCFFFC4DBA2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5872163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3759200" y="6172201"/>
            <a:ext cx="4673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http://creativecommons.org/licenses/by-nc-sa/2.5/ca/</a:t>
            </a:r>
            <a:endParaRPr lang="fr-CA" sz="10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562600" y="5896690"/>
            <a:ext cx="2743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CA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Pierre Langlois</a:t>
            </a:r>
            <a:endParaRPr lang="fr-CA" sz="10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3200" y="1600200"/>
            <a:ext cx="11785600" cy="48006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6AE17-047E-41BA-B5C0-1A5C3085BF8A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3200" y="1600201"/>
            <a:ext cx="5791200" cy="464819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791200" cy="464819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8574A-CFBD-4404-83F8-371A983077BD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BE8E4-6591-45C6-A272-62105CCA8EB3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785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  <a:endParaRPr lang="fr-CA" dirty="0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03200" y="1143000"/>
            <a:ext cx="11785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366B14-A7FF-4E2A-AE43-545D1BA4EA4B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  <p:sp>
        <p:nvSpPr>
          <p:cNvPr id="8" name="ZoneTexte 7"/>
          <p:cNvSpPr txBox="1"/>
          <p:nvPr/>
        </p:nvSpPr>
        <p:spPr>
          <a:xfrm>
            <a:off x="965200" y="6553200"/>
            <a:ext cx="4673600" cy="153988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000" dirty="0">
                <a:latin typeface="+mn-lt"/>
                <a:cs typeface="+mn-cs"/>
              </a:rPr>
              <a:t>INF3500 : </a:t>
            </a:r>
            <a:r>
              <a:rPr lang="fr-CA" sz="1000" dirty="0" smtClean="0">
                <a:latin typeface="+mn-lt"/>
                <a:cs typeface="+mn-cs"/>
              </a:rPr>
              <a:t>Conception </a:t>
            </a:r>
            <a:r>
              <a:rPr lang="fr-CA" sz="1000" dirty="0">
                <a:latin typeface="+mn-lt"/>
                <a:cs typeface="+mn-cs"/>
              </a:rPr>
              <a:t>et implémentation de systèmes numériques</a:t>
            </a:r>
          </a:p>
        </p:txBody>
      </p:sp>
      <p:cxnSp>
        <p:nvCxnSpPr>
          <p:cNvPr id="9" name="Connecteur droit 6"/>
          <p:cNvCxnSpPr>
            <a:cxnSpLocks noChangeShapeType="1"/>
          </p:cNvCxnSpPr>
          <p:nvPr/>
        </p:nvCxnSpPr>
        <p:spPr bwMode="auto">
          <a:xfrm>
            <a:off x="203200" y="1141412"/>
            <a:ext cx="117856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" name="Connecteur droit 6"/>
          <p:cNvCxnSpPr>
            <a:cxnSpLocks noChangeShapeType="1"/>
          </p:cNvCxnSpPr>
          <p:nvPr userDrawn="1"/>
        </p:nvCxnSpPr>
        <p:spPr bwMode="auto">
          <a:xfrm>
            <a:off x="203200" y="1141412"/>
            <a:ext cx="117856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1" name="Picture 2" descr="C:\Users\pierre\Desktop\polytechnique_genie_gauche_fr_cmyk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1" y="6417332"/>
            <a:ext cx="859170" cy="4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wmf"/><Relationship Id="rId11" Type="http://schemas.openxmlformats.org/officeDocument/2006/relationships/image" Target="../media/image12.PNG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Vue d’ensemble des systèmes numériques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Quatre considérations  pour l’implémentation d’un système numérique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3200" y="1600201"/>
            <a:ext cx="5892800" cy="4648199"/>
          </a:xfrm>
        </p:spPr>
        <p:txBody>
          <a:bodyPr/>
          <a:lstStyle/>
          <a:p>
            <a:r>
              <a:rPr lang="fr-CA" u="sng" dirty="0" smtClean="0"/>
              <a:t>La précision des calculs</a:t>
            </a:r>
            <a:r>
              <a:rPr lang="fr-CA" dirty="0" smtClean="0"/>
              <a:t>:</a:t>
            </a:r>
          </a:p>
          <a:p>
            <a:pPr lvl="1"/>
            <a:r>
              <a:rPr lang="fr-CA" dirty="0" smtClean="0"/>
              <a:t>Ex. téléphonie 8 bits, CD audio 16 bits</a:t>
            </a:r>
          </a:p>
          <a:p>
            <a:r>
              <a:rPr lang="fr-CA" u="sng" dirty="0" smtClean="0"/>
              <a:t>La puissance consommée</a:t>
            </a:r>
            <a:r>
              <a:rPr lang="fr-CA" dirty="0" smtClean="0"/>
              <a:t>:</a:t>
            </a:r>
          </a:p>
          <a:p>
            <a:pPr lvl="1"/>
            <a:r>
              <a:rPr lang="fr-CA" dirty="0" smtClean="0"/>
              <a:t>Durée des piles.</a:t>
            </a:r>
          </a:p>
          <a:p>
            <a:pPr lvl="1"/>
            <a:r>
              <a:rPr lang="fr-CA" dirty="0" smtClean="0"/>
              <a:t>Dissipation de la chaleur.</a:t>
            </a:r>
          </a:p>
          <a:p>
            <a:r>
              <a:rPr lang="fr-CA" u="sng" dirty="0" smtClean="0"/>
              <a:t>La </a:t>
            </a:r>
            <a:r>
              <a:rPr lang="fr-CA" u="sng" dirty="0"/>
              <a:t>taille du système</a:t>
            </a:r>
            <a:r>
              <a:rPr lang="fr-CA" dirty="0"/>
              <a:t>:</a:t>
            </a:r>
          </a:p>
          <a:p>
            <a:pPr lvl="1"/>
            <a:r>
              <a:rPr lang="fr-CA" dirty="0"/>
              <a:t>Intégration de plus de fonctionnalités dans une même puce.</a:t>
            </a:r>
          </a:p>
          <a:p>
            <a:r>
              <a:rPr lang="fr-CA" u="sng" dirty="0"/>
              <a:t>Le taux de traitement et la latence (la « </a:t>
            </a:r>
            <a:r>
              <a:rPr lang="fr-CA" i="1" u="sng" dirty="0"/>
              <a:t>vitesse</a:t>
            </a:r>
            <a:r>
              <a:rPr lang="fr-CA" u="sng" dirty="0"/>
              <a:t> »)</a:t>
            </a:r>
            <a:r>
              <a:rPr lang="fr-CA" dirty="0"/>
              <a:t>:</a:t>
            </a:r>
          </a:p>
          <a:p>
            <a:pPr lvl="1"/>
            <a:r>
              <a:rPr lang="fr-CA" dirty="0"/>
              <a:t>Nombre d’opérations </a:t>
            </a:r>
            <a:r>
              <a:rPr lang="fr-CA" dirty="0" smtClean="0"/>
              <a:t>effectuées </a:t>
            </a:r>
            <a:r>
              <a:rPr lang="fr-CA" dirty="0"/>
              <a:t>par unité de temps.</a:t>
            </a:r>
          </a:p>
          <a:p>
            <a:pPr lvl="1"/>
            <a:r>
              <a:rPr lang="fr-CA" dirty="0"/>
              <a:t>Directement proportionnel …</a:t>
            </a:r>
          </a:p>
          <a:p>
            <a:pPr lvl="2"/>
            <a:r>
              <a:rPr lang="fr-CA" dirty="0"/>
              <a:t>à la fréquence d’horloge du système; et,</a:t>
            </a:r>
          </a:p>
          <a:p>
            <a:pPr lvl="2"/>
            <a:r>
              <a:rPr lang="fr-CA" dirty="0"/>
              <a:t>au nombre d’unités </a:t>
            </a:r>
            <a:r>
              <a:rPr lang="fr-CA" dirty="0" smtClean="0"/>
              <a:t>parallèles de traitement.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D6AE17-047E-41BA-B5C0-1A5C3085BF8A}" type="slidenum">
              <a:rPr lang="fr-CA" smtClean="0"/>
              <a:pPr>
                <a:defRPr/>
              </a:pPr>
              <a:t>10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1798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Partitionnement matériel et logiciel d’un système numérique embarqué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/>
              <a:t>Le partitionnement consiste à déterminer comment chaque module et sous-module sera implémenté:</a:t>
            </a:r>
          </a:p>
          <a:p>
            <a:pPr lvl="1"/>
            <a:r>
              <a:rPr lang="fr-CA" dirty="0"/>
              <a:t>‘en logiciel’ sur un processeur à usage général;</a:t>
            </a:r>
          </a:p>
          <a:p>
            <a:pPr lvl="1"/>
            <a:r>
              <a:rPr lang="fr-CA" dirty="0"/>
              <a:t>‘en matériel’ sur un processeur spécialisé.</a:t>
            </a:r>
          </a:p>
          <a:p>
            <a:r>
              <a:rPr lang="fr-CA" dirty="0" smtClean="0"/>
              <a:t>Une implémentation logicielle offre plus de flexibilité, alors qu’une implémentation matérielle offre plus de performance.</a:t>
            </a:r>
          </a:p>
          <a:p>
            <a:r>
              <a:rPr lang="fr-CA" dirty="0" smtClean="0"/>
              <a:t>Choisir où placer </a:t>
            </a:r>
            <a:r>
              <a:rPr lang="fr-CA" dirty="0"/>
              <a:t>un module </a:t>
            </a:r>
            <a:r>
              <a:rPr lang="fr-CA" dirty="0" smtClean="0"/>
              <a:t>est </a:t>
            </a:r>
            <a:r>
              <a:rPr lang="fr-CA" dirty="0"/>
              <a:t>difficile et nécessite de faire des compromis en termes </a:t>
            </a:r>
            <a:r>
              <a:rPr lang="fr-CA" dirty="0" smtClean="0"/>
              <a:t>de</a:t>
            </a:r>
          </a:p>
          <a:p>
            <a:pPr lvl="1"/>
            <a:r>
              <a:rPr lang="fr-CA" dirty="0" smtClean="0"/>
              <a:t>précision </a:t>
            </a:r>
            <a:r>
              <a:rPr lang="fr-CA" dirty="0"/>
              <a:t>des </a:t>
            </a:r>
            <a:r>
              <a:rPr lang="fr-CA" dirty="0" smtClean="0"/>
              <a:t>calculs;</a:t>
            </a:r>
          </a:p>
          <a:p>
            <a:pPr lvl="1"/>
            <a:r>
              <a:rPr lang="fr-CA" dirty="0" smtClean="0"/>
              <a:t>puissance consommée;</a:t>
            </a:r>
          </a:p>
          <a:p>
            <a:pPr lvl="1"/>
            <a:r>
              <a:rPr lang="fr-CA" dirty="0" smtClean="0"/>
              <a:t>taille </a:t>
            </a:r>
            <a:r>
              <a:rPr lang="fr-CA" dirty="0"/>
              <a:t>du </a:t>
            </a:r>
            <a:r>
              <a:rPr lang="fr-CA" dirty="0" smtClean="0"/>
              <a:t>système; et</a:t>
            </a:r>
          </a:p>
          <a:p>
            <a:pPr lvl="1"/>
            <a:r>
              <a:rPr lang="fr-CA" dirty="0" smtClean="0"/>
              <a:t>taux </a:t>
            </a:r>
            <a:r>
              <a:rPr lang="fr-CA" dirty="0"/>
              <a:t>de traitement.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D6AE17-047E-41BA-B5C0-1A5C3085BF8A}" type="slidenum">
              <a:rPr lang="fr-CA" smtClean="0"/>
              <a:pPr>
                <a:defRPr/>
              </a:pPr>
              <a:t>11</a:t>
            </a:fld>
            <a:endParaRPr lang="fr-CA" dirty="0"/>
          </a:p>
        </p:txBody>
      </p:sp>
      <p:sp>
        <p:nvSpPr>
          <p:cNvPr id="7" name="ZoneTexte 6"/>
          <p:cNvSpPr txBox="1"/>
          <p:nvPr/>
        </p:nvSpPr>
        <p:spPr>
          <a:xfrm>
            <a:off x="6096000" y="6657945"/>
            <a:ext cx="5638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700" dirty="0" smtClean="0"/>
              <a:t>Texas Instruments, </a:t>
            </a:r>
            <a:r>
              <a:rPr lang="fr-CA" sz="700" dirty="0" err="1" smtClean="0"/>
              <a:t>Handset</a:t>
            </a:r>
            <a:r>
              <a:rPr lang="fr-CA" sz="700" dirty="0" smtClean="0"/>
              <a:t>: Smartphone. </a:t>
            </a:r>
            <a:r>
              <a:rPr lang="fr-CA" sz="700" dirty="0"/>
              <a:t>Consulté le </a:t>
            </a:r>
            <a:r>
              <a:rPr lang="fr-CA" sz="700" dirty="0" smtClean="0"/>
              <a:t>16 juin 2014, </a:t>
            </a:r>
            <a:r>
              <a:rPr lang="fr-CA" sz="700" dirty="0"/>
              <a:t>tiré de focus-webapps.ti.com/docs/solution/</a:t>
            </a:r>
            <a:r>
              <a:rPr lang="fr-CA" sz="700" dirty="0" err="1"/>
              <a:t>folders</a:t>
            </a:r>
            <a:r>
              <a:rPr lang="fr-CA" sz="700" dirty="0"/>
              <a:t>/</a:t>
            </a:r>
            <a:r>
              <a:rPr lang="fr-CA" sz="700" dirty="0" err="1"/>
              <a:t>print</a:t>
            </a:r>
            <a:r>
              <a:rPr lang="fr-CA" sz="700" dirty="0"/>
              <a:t>/394.html</a:t>
            </a:r>
          </a:p>
        </p:txBody>
      </p:sp>
      <p:pic>
        <p:nvPicPr>
          <p:cNvPr id="61444" name="Picture 4" descr="http://focus-webapps.ti.com/graphics/blockdiagram/blockdiagram_images/61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45763"/>
            <a:ext cx="5943600" cy="53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88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Vous devez maintenant être capable </a:t>
            </a:r>
            <a:r>
              <a:rPr lang="fr-CA" dirty="0" smtClean="0"/>
              <a:t>de …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sz="1800" dirty="0"/>
              <a:t>Donner des exemples de systèmes </a:t>
            </a:r>
            <a:r>
              <a:rPr lang="fr-FR" sz="1800" dirty="0" smtClean="0"/>
              <a:t>numériques et nommer </a:t>
            </a:r>
            <a:r>
              <a:rPr lang="fr-FR" sz="1800" dirty="0"/>
              <a:t>des avantages des systèmes numériques. (B1)</a:t>
            </a:r>
            <a:endParaRPr lang="fr-CA" sz="1800" dirty="0"/>
          </a:p>
          <a:p>
            <a:r>
              <a:rPr lang="fr-FR" sz="1800" dirty="0"/>
              <a:t>Distinguer les concepts ‘discret’ et ‘continu’ et donner des exemples </a:t>
            </a:r>
            <a:r>
              <a:rPr lang="fr-FR" sz="1800" dirty="0" smtClean="0"/>
              <a:t>de phénomènes correspondants</a:t>
            </a:r>
            <a:r>
              <a:rPr lang="fr-FR" sz="1800" dirty="0"/>
              <a:t>. Expliquer le principe de l’échantillonnage d’un signal continu. (B2)</a:t>
            </a:r>
            <a:endParaRPr lang="fr-CA" sz="1800" dirty="0"/>
          </a:p>
          <a:p>
            <a:r>
              <a:rPr lang="fr-FR" sz="1800" dirty="0"/>
              <a:t>Décrire les quatre niveaux d’abstraction d’un système numérique : circuit, portes logiques, modules, système. (B2</a:t>
            </a:r>
            <a:r>
              <a:rPr lang="fr-FR" sz="1800" dirty="0" smtClean="0"/>
              <a:t>)</a:t>
            </a:r>
          </a:p>
          <a:p>
            <a:r>
              <a:rPr lang="fr-FR" sz="1800" dirty="0"/>
              <a:t>Décrire les quatre considérations principales pour l’implémentation d’un système numérique : précision, puissance, taille et taux de traitement. (B2)</a:t>
            </a:r>
            <a:endParaRPr lang="fr-CA" sz="1800" dirty="0"/>
          </a:p>
          <a:p>
            <a:r>
              <a:rPr lang="fr-FR" sz="1800" dirty="0"/>
              <a:t>Décrire le problème du partitionnement « logiciel (temporel) vs matériel (spatial)». (B2</a:t>
            </a:r>
            <a:r>
              <a:rPr lang="fr-FR" sz="1800" dirty="0" smtClean="0"/>
              <a:t>)</a:t>
            </a:r>
            <a:endParaRPr lang="fr-CA" sz="1800" dirty="0"/>
          </a:p>
          <a:p>
            <a:pPr marL="0" indent="0">
              <a:buNone/>
            </a:pPr>
            <a:endParaRPr lang="fr-CA" sz="18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BE8E4-6591-45C6-A272-62105CCA8EB3}" type="slidenum">
              <a:rPr lang="fr-CA" smtClean="0"/>
              <a:pPr>
                <a:defRPr/>
              </a:pPr>
              <a:t>12</a:t>
            </a:fld>
            <a:endParaRPr lang="fr-CA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726599"/>
              </p:ext>
            </p:extLst>
          </p:nvPr>
        </p:nvGraphicFramePr>
        <p:xfrm>
          <a:off x="6934200" y="5029200"/>
          <a:ext cx="4745264" cy="1592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4211864"/>
              </a:tblGrid>
              <a:tr h="165044"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Code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Niveau (http://fr.wikipedia.org/wiki/Taxonomie_de_Bloom)</a:t>
                      </a:r>
                      <a:endParaRPr lang="fr-FR" sz="1100" dirty="0"/>
                    </a:p>
                  </a:txBody>
                  <a:tcPr/>
                </a:tc>
              </a:tr>
              <a:tr h="165044"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B1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Connaissance</a:t>
                      </a:r>
                      <a:r>
                        <a:rPr lang="fr-CA" sz="1100" baseline="0" dirty="0" smtClean="0"/>
                        <a:t> - mémoriser de l’information.</a:t>
                      </a:r>
                      <a:endParaRPr lang="fr-FR" sz="1100" dirty="0"/>
                    </a:p>
                  </a:txBody>
                  <a:tcPr/>
                </a:tc>
              </a:tr>
              <a:tr h="165044"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B2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Compréhension</a:t>
                      </a:r>
                      <a:r>
                        <a:rPr lang="fr-CA" sz="1100" baseline="0" dirty="0" smtClean="0"/>
                        <a:t> – interpréter l’information.</a:t>
                      </a:r>
                      <a:endParaRPr lang="fr-FR" sz="1100" dirty="0"/>
                    </a:p>
                  </a:txBody>
                  <a:tcPr/>
                </a:tc>
              </a:tr>
              <a:tr h="271836"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B3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Application – confronter les connaissances à des cas pratiques</a:t>
                      </a:r>
                      <a:r>
                        <a:rPr lang="fr-CA" sz="1100" baseline="0" dirty="0" smtClean="0"/>
                        <a:t> simples.</a:t>
                      </a:r>
                      <a:endParaRPr lang="fr-FR" sz="1100" dirty="0"/>
                    </a:p>
                  </a:txBody>
                  <a:tcPr/>
                </a:tc>
              </a:tr>
              <a:tr h="271836"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B4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Analyse – décomposer un problème, cas pratiques plus complexes.</a:t>
                      </a:r>
                      <a:endParaRPr lang="fr-FR" sz="1100" dirty="0"/>
                    </a:p>
                  </a:txBody>
                  <a:tcPr/>
                </a:tc>
              </a:tr>
              <a:tr h="271836"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B5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Synthèse – expression personnelle, cas pratiques plus complexes.</a:t>
                      </a:r>
                      <a:endParaRPr lang="fr-FR" sz="11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Sujets </a:t>
            </a:r>
            <a:r>
              <a:rPr lang="fr-CA" dirty="0" smtClean="0"/>
              <a:t>de ce thème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Survol des systèmes numériques</a:t>
            </a:r>
            <a:endParaRPr lang="fr-CA" dirty="0"/>
          </a:p>
          <a:p>
            <a:r>
              <a:rPr lang="fr-FR" dirty="0" smtClean="0"/>
              <a:t>Systèmes et phénomènes discrets et continus</a:t>
            </a:r>
          </a:p>
          <a:p>
            <a:r>
              <a:rPr lang="fr-FR" dirty="0" smtClean="0"/>
              <a:t>Quatre </a:t>
            </a:r>
            <a:r>
              <a:rPr lang="fr-FR" dirty="0"/>
              <a:t>niveaux d’abstraction d’un système </a:t>
            </a:r>
            <a:r>
              <a:rPr lang="fr-FR" dirty="0" smtClean="0"/>
              <a:t>numérique</a:t>
            </a:r>
            <a:endParaRPr lang="fr-CA" dirty="0"/>
          </a:p>
          <a:p>
            <a:r>
              <a:rPr lang="fr-FR" dirty="0" smtClean="0"/>
              <a:t>Quatre </a:t>
            </a:r>
            <a:r>
              <a:rPr lang="fr-FR" dirty="0"/>
              <a:t>considérations </a:t>
            </a:r>
            <a:r>
              <a:rPr lang="fr-FR" dirty="0" smtClean="0"/>
              <a:t>pour </a:t>
            </a:r>
            <a:r>
              <a:rPr lang="fr-FR" dirty="0"/>
              <a:t>l’implémentation d’un système </a:t>
            </a:r>
            <a:r>
              <a:rPr lang="fr-FR" dirty="0" smtClean="0"/>
              <a:t>numérique</a:t>
            </a:r>
            <a:endParaRPr lang="fr-CA" dirty="0"/>
          </a:p>
          <a:p>
            <a:r>
              <a:rPr lang="fr-FR" dirty="0" smtClean="0"/>
              <a:t>Le problème du partitionnement </a:t>
            </a:r>
            <a:r>
              <a:rPr lang="fr-FR" dirty="0" smtClean="0"/>
              <a:t>logiciel et matériel</a:t>
            </a:r>
            <a:endParaRPr lang="fr-CA" dirty="0"/>
          </a:p>
          <a:p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BE8E4-6591-45C6-A272-62105CCA8EB3}" type="slidenum">
              <a:rPr lang="fr-CA" smtClean="0"/>
              <a:pPr>
                <a:defRPr/>
              </a:pPr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54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Un monde de systèmes numériques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68313" indent="-468313">
              <a:spcBef>
                <a:spcPts val="600"/>
              </a:spcBef>
              <a:buClr>
                <a:srgbClr val="CC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santé</a:t>
            </a:r>
          </a:p>
          <a:p>
            <a:pPr marL="468313" indent="-468313">
              <a:lnSpc>
                <a:spcPct val="100000"/>
              </a:lnSpc>
              <a:spcBef>
                <a:spcPts val="600"/>
              </a:spcBef>
              <a:buClr>
                <a:srgbClr val="CC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/>
              <a:t>domotique</a:t>
            </a:r>
            <a:endParaRPr lang="en-GB" dirty="0"/>
          </a:p>
          <a:p>
            <a:pPr marL="468313" indent="-468313">
              <a:spcBef>
                <a:spcPts val="600"/>
              </a:spcBef>
              <a:buClr>
                <a:srgbClr val="CC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automobile</a:t>
            </a:r>
          </a:p>
          <a:p>
            <a:pPr marL="468313" indent="-468313">
              <a:spcBef>
                <a:spcPts val="600"/>
              </a:spcBef>
              <a:buClr>
                <a:srgbClr val="CC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/>
              <a:t>aérospatiale</a:t>
            </a:r>
            <a:endParaRPr lang="en-GB" dirty="0"/>
          </a:p>
          <a:p>
            <a:pPr marL="468313" indent="-468313">
              <a:spcBef>
                <a:spcPts val="600"/>
              </a:spcBef>
              <a:buClr>
                <a:srgbClr val="CC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divertissement</a:t>
            </a:r>
          </a:p>
          <a:p>
            <a:pPr marL="468313" indent="-468313">
              <a:lnSpc>
                <a:spcPct val="100000"/>
              </a:lnSpc>
              <a:spcBef>
                <a:spcPts val="600"/>
              </a:spcBef>
              <a:buClr>
                <a:srgbClr val="CC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/>
              <a:t>photocopieuses</a:t>
            </a:r>
            <a:endParaRPr lang="en-GB" dirty="0"/>
          </a:p>
          <a:p>
            <a:pPr marL="468313" indent="-468313">
              <a:lnSpc>
                <a:spcPct val="100000"/>
              </a:lnSpc>
              <a:spcBef>
                <a:spcPts val="600"/>
              </a:spcBef>
              <a:buClr>
                <a:srgbClr val="CC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consoles de </a:t>
            </a:r>
            <a:r>
              <a:rPr lang="en-GB" dirty="0" err="1"/>
              <a:t>jeux</a:t>
            </a:r>
            <a:endParaRPr lang="en-GB" dirty="0"/>
          </a:p>
          <a:p>
            <a:pPr marL="468313" indent="-468313">
              <a:spcBef>
                <a:spcPts val="600"/>
              </a:spcBef>
              <a:buClr>
                <a:srgbClr val="CC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/>
              <a:t>postes</a:t>
            </a:r>
            <a:r>
              <a:rPr lang="en-GB" dirty="0"/>
              <a:t> de pilotage</a:t>
            </a:r>
          </a:p>
          <a:p>
            <a:pPr marL="468313" indent="-468313">
              <a:lnSpc>
                <a:spcPct val="100000"/>
              </a:lnSpc>
              <a:spcBef>
                <a:spcPts val="600"/>
              </a:spcBef>
              <a:buClr>
                <a:srgbClr val="CC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/>
              <a:t>routeurs</a:t>
            </a:r>
            <a:r>
              <a:rPr lang="en-GB" dirty="0"/>
              <a:t> de </a:t>
            </a:r>
            <a:r>
              <a:rPr lang="en-GB" dirty="0" err="1"/>
              <a:t>réseau</a:t>
            </a:r>
            <a:endParaRPr lang="en-GB" dirty="0"/>
          </a:p>
          <a:p>
            <a:pPr marL="468313" indent="-468313">
              <a:lnSpc>
                <a:spcPct val="100000"/>
              </a:lnSpc>
              <a:spcBef>
                <a:spcPts val="600"/>
              </a:spcBef>
              <a:buClr>
                <a:srgbClr val="CC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/>
              <a:t>téléphones</a:t>
            </a:r>
            <a:r>
              <a:rPr lang="en-GB" dirty="0"/>
              <a:t> </a:t>
            </a:r>
            <a:r>
              <a:rPr lang="en-GB" dirty="0" err="1"/>
              <a:t>cellulaires</a:t>
            </a:r>
            <a:endParaRPr lang="en-GB" dirty="0"/>
          </a:p>
          <a:p>
            <a:pPr marL="468313" indent="-468313">
              <a:lnSpc>
                <a:spcPct val="100000"/>
              </a:lnSpc>
              <a:spcBef>
                <a:spcPts val="600"/>
              </a:spcBef>
              <a:buClr>
                <a:srgbClr val="CC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/>
              <a:t>guichets</a:t>
            </a:r>
            <a:r>
              <a:rPr lang="en-GB" dirty="0"/>
              <a:t> </a:t>
            </a:r>
            <a:r>
              <a:rPr lang="en-GB" dirty="0" err="1"/>
              <a:t>automatiques</a:t>
            </a:r>
            <a:endParaRPr lang="en-GB" dirty="0"/>
          </a:p>
          <a:p>
            <a:pPr marL="468313" indent="-468313">
              <a:lnSpc>
                <a:spcPct val="100000"/>
              </a:lnSpc>
              <a:spcBef>
                <a:spcPts val="600"/>
              </a:spcBef>
              <a:buClr>
                <a:srgbClr val="CC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/>
              <a:t>contrôleurs</a:t>
            </a:r>
            <a:r>
              <a:rPr lang="en-GB" dirty="0"/>
              <a:t> de </a:t>
            </a:r>
            <a:r>
              <a:rPr lang="en-GB" dirty="0" err="1"/>
              <a:t>freins</a:t>
            </a:r>
            <a:r>
              <a:rPr lang="en-GB" dirty="0"/>
              <a:t> </a:t>
            </a:r>
            <a:r>
              <a:rPr lang="en-GB" dirty="0" err="1" smtClean="0"/>
              <a:t>antiblocage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F0726-EE7F-4C03-A190-14ADB9C2489F}" type="slidenum">
              <a:rPr lang="fr-CA" smtClean="0"/>
              <a:pPr/>
              <a:t>3</a:t>
            </a:fld>
            <a:endParaRPr lang="fr-CA"/>
          </a:p>
        </p:txBody>
      </p:sp>
      <p:pic>
        <p:nvPicPr>
          <p:cNvPr id="8" name="Picture 5" descr="C:\Documents and Settings\p700065\Local Settings\Temporary Internet Files\Content.IE5\GOR2ZWOE\MCj0433893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183" y="2324819"/>
            <a:ext cx="1981200" cy="1981200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3596" y="4470247"/>
            <a:ext cx="21717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2592" y="5114240"/>
            <a:ext cx="1841500" cy="169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1075" y="4947525"/>
            <a:ext cx="1768476" cy="1912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52721" y="1207030"/>
            <a:ext cx="1474787" cy="181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0992" y="1314809"/>
            <a:ext cx="18288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60447" y="3168915"/>
            <a:ext cx="1724025" cy="117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" name="Picture 2" descr="C:\Documents and Settings\p700065\Local Settings\Temporary Internet Files\Content.IE5\GOR2ZWOE\MCj04413390000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5200" y="1447800"/>
            <a:ext cx="1330325" cy="1330325"/>
          </a:xfrm>
          <a:prstGeom prst="rect">
            <a:avLst/>
          </a:prstGeom>
          <a:noFill/>
        </p:spPr>
      </p:pic>
      <p:pic>
        <p:nvPicPr>
          <p:cNvPr id="3072" name="Image 307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6959" flipH="1">
            <a:off x="4619973" y="4034007"/>
            <a:ext cx="1817827" cy="1255471"/>
          </a:xfrm>
          <a:prstGeom prst="rect">
            <a:avLst/>
          </a:prstGeom>
        </p:spPr>
      </p:pic>
      <p:pic>
        <p:nvPicPr>
          <p:cNvPr id="3073" name="Image 307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307" y="2246157"/>
            <a:ext cx="2743200" cy="27432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64753" y="3965630"/>
            <a:ext cx="1949769" cy="1949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Systèmes numériques </a:t>
            </a:r>
            <a:r>
              <a:rPr lang="fr-CA" dirty="0" smtClean="0"/>
              <a:t>vs systèmes analogiques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/>
              <a:t>Par « numérique », on veut dire « discret ».</a:t>
            </a:r>
          </a:p>
          <a:p>
            <a:r>
              <a:rPr lang="fr-CA" dirty="0"/>
              <a:t>Par « analogique » on veut dire « continu ».</a:t>
            </a:r>
          </a:p>
          <a:p>
            <a:r>
              <a:rPr lang="fr-CA" dirty="0"/>
              <a:t>Un système numérique traite de l’information sous forme discrète:</a:t>
            </a:r>
          </a:p>
          <a:p>
            <a:pPr lvl="1"/>
            <a:r>
              <a:rPr lang="fr-CA" dirty="0"/>
              <a:t>nombre fini de valeurs ou d’états différents;</a:t>
            </a:r>
          </a:p>
          <a:p>
            <a:pPr lvl="1"/>
            <a:r>
              <a:rPr lang="fr-CA" dirty="0"/>
              <a:t>moments d’échantillonnage périodiques.</a:t>
            </a:r>
          </a:p>
          <a:p>
            <a:r>
              <a:rPr lang="fr-CA" dirty="0"/>
              <a:t>Dans la nature, l’information est continue:</a:t>
            </a:r>
          </a:p>
          <a:p>
            <a:pPr lvl="1"/>
            <a:r>
              <a:rPr lang="fr-CA" dirty="0"/>
              <a:t>en grandeur;</a:t>
            </a:r>
          </a:p>
          <a:p>
            <a:pPr lvl="1"/>
            <a:r>
              <a:rPr lang="fr-CA" dirty="0"/>
              <a:t>dans le temps</a:t>
            </a:r>
            <a:r>
              <a:rPr lang="fr-CA" dirty="0" smtClean="0"/>
              <a:t>; et,</a:t>
            </a:r>
            <a:endParaRPr lang="fr-CA" dirty="0"/>
          </a:p>
          <a:p>
            <a:pPr lvl="1"/>
            <a:r>
              <a:rPr lang="fr-CA" dirty="0"/>
              <a:t>dans l’espace</a:t>
            </a:r>
            <a:r>
              <a:rPr lang="fr-CA" dirty="0" smtClean="0"/>
              <a:t>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F0726-EE7F-4C03-A190-14ADB9C2489F}" type="slidenum">
              <a:rPr lang="fr-CA" smtClean="0"/>
              <a:pPr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0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Phénomènes numériques (discrets) et analogiques (continus)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/>
              <a:t>Exemples de phénomènes discrets :</a:t>
            </a:r>
          </a:p>
          <a:p>
            <a:pPr lvl="1"/>
            <a:r>
              <a:rPr lang="fr-CA" dirty="0"/>
              <a:t>le nombre de personnes dans une salle;</a:t>
            </a:r>
          </a:p>
          <a:p>
            <a:pPr lvl="1"/>
            <a:r>
              <a:rPr lang="fr-CA" dirty="0"/>
              <a:t>le solde d’un compte bancaire</a:t>
            </a:r>
            <a:r>
              <a:rPr lang="fr-CA" dirty="0" smtClean="0"/>
              <a:t>; et,</a:t>
            </a:r>
            <a:endParaRPr lang="fr-CA" dirty="0"/>
          </a:p>
          <a:p>
            <a:pPr lvl="1"/>
            <a:r>
              <a:rPr lang="fr-CA" dirty="0" smtClean="0"/>
              <a:t>l’ensemble </a:t>
            </a:r>
            <a:r>
              <a:rPr lang="fr-CA" dirty="0"/>
              <a:t>des cours d’un programme universitaire.</a:t>
            </a:r>
          </a:p>
          <a:p>
            <a:r>
              <a:rPr lang="fr-CA" dirty="0"/>
              <a:t>Exemples de phénomènes continus :</a:t>
            </a:r>
          </a:p>
          <a:p>
            <a:pPr lvl="1"/>
            <a:r>
              <a:rPr lang="fr-CA" dirty="0"/>
              <a:t>les phénomènes naturels : la température de l’air, la pression atmosphérique, la vitesse et la direction du vent, le débit d’une rivière;</a:t>
            </a:r>
          </a:p>
          <a:p>
            <a:pPr lvl="1"/>
            <a:r>
              <a:rPr lang="fr-CA" dirty="0"/>
              <a:t>la voix, la musique, les impulsions d’un sonar et autres sons, qui sont en fait des variations de pression dans un matériel solide, liquide ou gazeux;</a:t>
            </a:r>
          </a:p>
          <a:p>
            <a:pPr lvl="1"/>
            <a:r>
              <a:rPr lang="fr-CA" dirty="0"/>
              <a:t>les signaux électriques provenant du </a:t>
            </a:r>
            <a:r>
              <a:rPr lang="fr-CA" dirty="0" smtClean="0"/>
              <a:t>cerveau;</a:t>
            </a:r>
            <a:endParaRPr lang="fr-CA" dirty="0"/>
          </a:p>
          <a:p>
            <a:pPr lvl="1"/>
            <a:r>
              <a:rPr lang="fr-CA" dirty="0"/>
              <a:t>les signaux de communication et de radar (signaux en radiofréquences).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F0726-EE7F-4C03-A190-14ADB9C2489F}" type="slidenum">
              <a:rPr lang="fr-CA" smtClean="0"/>
              <a:pPr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3260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Numériser un signal analogique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Numériser un signal analogique correspond à le discrétiser en amplitude à des moments précis.</a:t>
            </a:r>
          </a:p>
          <a:p>
            <a:r>
              <a:rPr lang="fr-CA" dirty="0" smtClean="0"/>
              <a:t>Pour </a:t>
            </a:r>
            <a:r>
              <a:rPr lang="fr-CA" dirty="0"/>
              <a:t>numériser </a:t>
            </a:r>
            <a:r>
              <a:rPr lang="fr-CA" dirty="0" smtClean="0"/>
              <a:t>un </a:t>
            </a:r>
            <a:r>
              <a:rPr lang="fr-CA" dirty="0"/>
              <a:t>signal naturel, on </a:t>
            </a:r>
            <a:r>
              <a:rPr lang="fr-CA" dirty="0" smtClean="0"/>
              <a:t>doit:</a:t>
            </a:r>
            <a:endParaRPr lang="fr-CA" dirty="0"/>
          </a:p>
          <a:p>
            <a:pPr lvl="1"/>
            <a:r>
              <a:rPr lang="fr-CA" dirty="0"/>
              <a:t>l’échantillonner, c’est-à-dire le mesurer en un instant ou un lieu précis; et,</a:t>
            </a:r>
          </a:p>
          <a:p>
            <a:pPr lvl="1"/>
            <a:r>
              <a:rPr lang="fr-CA" dirty="0"/>
              <a:t>en quantifier l’amplitude, c’est-à-dire lui associer une valeur discrète parmi un ensemble de valeurs</a:t>
            </a:r>
            <a:r>
              <a:rPr lang="fr-CA" dirty="0" smtClean="0"/>
              <a:t>.</a:t>
            </a:r>
          </a:p>
          <a:p>
            <a:r>
              <a:rPr lang="fr-CA" dirty="0" smtClean="0"/>
              <a:t>Par exemple, pour numériser la musique à une qualité de CD audio, on a:</a:t>
            </a:r>
          </a:p>
          <a:p>
            <a:pPr lvl="1"/>
            <a:r>
              <a:rPr lang="fr-CA" dirty="0" smtClean="0"/>
              <a:t>44100 </a:t>
            </a:r>
            <a:r>
              <a:rPr lang="fr-CA" dirty="0"/>
              <a:t>échantillons par </a:t>
            </a:r>
            <a:r>
              <a:rPr lang="fr-CA" dirty="0" smtClean="0"/>
              <a:t>seconde; et,</a:t>
            </a:r>
          </a:p>
          <a:p>
            <a:pPr lvl="1"/>
            <a:r>
              <a:rPr lang="fr-CA" dirty="0" smtClean="0"/>
              <a:t>65536 </a:t>
            </a:r>
            <a:r>
              <a:rPr lang="fr-CA" dirty="0"/>
              <a:t>niveaux </a:t>
            </a:r>
            <a:r>
              <a:rPr lang="fr-CA" dirty="0" smtClean="0"/>
              <a:t>d’intensité (= 16 bits de résolutions).</a:t>
            </a:r>
            <a:endParaRPr lang="fr-CA" dirty="0"/>
          </a:p>
          <a:p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806039"/>
            <a:ext cx="5791200" cy="479961"/>
          </a:xfrm>
        </p:spPr>
        <p:txBody>
          <a:bodyPr/>
          <a:lstStyle/>
          <a:p>
            <a:pPr marL="0" indent="0">
              <a:buNone/>
            </a:pPr>
            <a:r>
              <a:rPr lang="fr-CA" sz="1800" dirty="0" smtClean="0">
                <a:solidFill>
                  <a:schemeClr val="tx2"/>
                </a:solidFill>
              </a:rPr>
              <a:t>Exemple: numérisation d’un signal continu à 2 dimensions.</a:t>
            </a:r>
            <a:endParaRPr lang="fr-CA" sz="1800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8574A-CFBD-4404-83F8-371A983077BD}" type="slidenum">
              <a:rPr lang="fr-CA" smtClean="0"/>
              <a:pPr>
                <a:defRPr/>
              </a:pPr>
              <a:t>6</a:t>
            </a:fld>
            <a:endParaRPr lang="fr-CA"/>
          </a:p>
        </p:txBody>
      </p:sp>
      <p:grpSp>
        <p:nvGrpSpPr>
          <p:cNvPr id="6" name="Groupe 5"/>
          <p:cNvGrpSpPr>
            <a:grpSpLocks noChangeAspect="1"/>
          </p:cNvGrpSpPr>
          <p:nvPr/>
        </p:nvGrpSpPr>
        <p:grpSpPr>
          <a:xfrm>
            <a:off x="6202690" y="2298462"/>
            <a:ext cx="5773140" cy="2654538"/>
            <a:chOff x="2051050" y="2268538"/>
            <a:chExt cx="8116888" cy="3732212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1050" y="2268538"/>
              <a:ext cx="8116888" cy="3732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8" name="Ellipse 7"/>
            <p:cNvSpPr>
              <a:spLocks noChangeArrowheads="1"/>
            </p:cNvSpPr>
            <p:nvPr/>
          </p:nvSpPr>
          <p:spPr bwMode="auto">
            <a:xfrm>
              <a:off x="3633789" y="4786314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fr-CA" b="1"/>
            </a:p>
          </p:txBody>
        </p:sp>
        <p:sp>
          <p:nvSpPr>
            <p:cNvPr id="9" name="Ellipse 8"/>
            <p:cNvSpPr>
              <a:spLocks noChangeArrowheads="1"/>
            </p:cNvSpPr>
            <p:nvPr/>
          </p:nvSpPr>
          <p:spPr bwMode="auto">
            <a:xfrm>
              <a:off x="2747964" y="3990976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fr-CA" b="1"/>
            </a:p>
          </p:txBody>
        </p:sp>
        <p:sp>
          <p:nvSpPr>
            <p:cNvPr id="10" name="Ellipse 9"/>
            <p:cNvSpPr>
              <a:spLocks noChangeArrowheads="1"/>
            </p:cNvSpPr>
            <p:nvPr/>
          </p:nvSpPr>
          <p:spPr bwMode="auto">
            <a:xfrm>
              <a:off x="4519614" y="3990976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fr-CA" b="1"/>
            </a:p>
          </p:txBody>
        </p:sp>
        <p:sp>
          <p:nvSpPr>
            <p:cNvPr id="11" name="Ellipse 10"/>
            <p:cNvSpPr>
              <a:spLocks noChangeArrowheads="1"/>
            </p:cNvSpPr>
            <p:nvPr/>
          </p:nvSpPr>
          <p:spPr bwMode="auto">
            <a:xfrm>
              <a:off x="5419726" y="3586164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fr-CA" b="1"/>
            </a:p>
          </p:txBody>
        </p:sp>
        <p:sp>
          <p:nvSpPr>
            <p:cNvPr id="12" name="Ellipse 11"/>
            <p:cNvSpPr>
              <a:spLocks noChangeArrowheads="1"/>
            </p:cNvSpPr>
            <p:nvPr/>
          </p:nvSpPr>
          <p:spPr bwMode="auto">
            <a:xfrm>
              <a:off x="6308726" y="3178176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fr-CA" b="1"/>
            </a:p>
          </p:txBody>
        </p:sp>
        <p:sp>
          <p:nvSpPr>
            <p:cNvPr id="13" name="Ellipse 12"/>
            <p:cNvSpPr>
              <a:spLocks noChangeArrowheads="1"/>
            </p:cNvSpPr>
            <p:nvPr/>
          </p:nvSpPr>
          <p:spPr bwMode="auto">
            <a:xfrm>
              <a:off x="7207251" y="3178176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fr-CA" b="1"/>
            </a:p>
          </p:txBody>
        </p:sp>
        <p:sp>
          <p:nvSpPr>
            <p:cNvPr id="14" name="Ellipse 13"/>
            <p:cNvSpPr>
              <a:spLocks noChangeArrowheads="1"/>
            </p:cNvSpPr>
            <p:nvPr/>
          </p:nvSpPr>
          <p:spPr bwMode="auto">
            <a:xfrm>
              <a:off x="8091489" y="4389439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fr-CA" b="1"/>
            </a:p>
          </p:txBody>
        </p:sp>
        <p:sp>
          <p:nvSpPr>
            <p:cNvPr id="15" name="Ellipse 14"/>
            <p:cNvSpPr>
              <a:spLocks noChangeArrowheads="1"/>
            </p:cNvSpPr>
            <p:nvPr/>
          </p:nvSpPr>
          <p:spPr bwMode="auto">
            <a:xfrm>
              <a:off x="8983664" y="4002089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fr-CA" b="1"/>
            </a:p>
          </p:txBody>
        </p:sp>
        <p:sp>
          <p:nvSpPr>
            <p:cNvPr id="16" name="Ellipse 15"/>
            <p:cNvSpPr>
              <a:spLocks noChangeArrowheads="1"/>
            </p:cNvSpPr>
            <p:nvPr/>
          </p:nvSpPr>
          <p:spPr bwMode="auto">
            <a:xfrm>
              <a:off x="9882189" y="4002089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fr-CA" b="1"/>
            </a:p>
          </p:txBody>
        </p:sp>
      </p:grpSp>
      <p:sp>
        <p:nvSpPr>
          <p:cNvPr id="17" name="Espace réservé du contenu 3"/>
          <p:cNvSpPr txBox="1">
            <a:spLocks/>
          </p:cNvSpPr>
          <p:nvPr/>
        </p:nvSpPr>
        <p:spPr bwMode="auto">
          <a:xfrm>
            <a:off x="6184630" y="5088843"/>
            <a:ext cx="5791200" cy="137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fr-CA" sz="1800" dirty="0" smtClean="0">
                <a:solidFill>
                  <a:schemeClr val="tx2"/>
                </a:solidFill>
              </a:rPr>
              <a:t>Ici on prend 8 échantillons par seconde.</a:t>
            </a:r>
          </a:p>
          <a:p>
            <a:pPr marL="0" indent="0">
              <a:buFont typeface="Arial" charset="0"/>
              <a:buNone/>
            </a:pPr>
            <a:r>
              <a:rPr lang="fr-CA" sz="1800" dirty="0" smtClean="0">
                <a:solidFill>
                  <a:schemeClr val="tx2"/>
                </a:solidFill>
              </a:rPr>
              <a:t>On quantifie l’information sur 8 niveaux, avec 3 bits.</a:t>
            </a:r>
          </a:p>
          <a:p>
            <a:pPr marL="0" indent="0">
              <a:buFont typeface="Arial" charset="0"/>
              <a:buNone/>
            </a:pPr>
            <a:r>
              <a:rPr lang="fr-CA" sz="1800" dirty="0" smtClean="0">
                <a:solidFill>
                  <a:schemeClr val="tx2"/>
                </a:solidFill>
              </a:rPr>
              <a:t>La représentation numérique de ce signal serait:</a:t>
            </a:r>
          </a:p>
          <a:p>
            <a:pPr marL="0" indent="0">
              <a:buFont typeface="Arial" charset="0"/>
              <a:buNone/>
            </a:pPr>
            <a:r>
              <a:rPr lang="en-CA" sz="1800" dirty="0" smtClean="0">
                <a:solidFill>
                  <a:schemeClr val="tx2"/>
                </a:solidFill>
              </a:rPr>
              <a:t>{0, -2, 0, 1, 2, 2, -1, 0, 0}</a:t>
            </a:r>
            <a:endParaRPr lang="fr-CA" sz="1800" dirty="0" smtClean="0">
              <a:solidFill>
                <a:schemeClr val="tx2"/>
              </a:solidFill>
            </a:endParaRPr>
          </a:p>
          <a:p>
            <a:pPr marL="0" indent="0">
              <a:buFont typeface="Arial" charset="0"/>
              <a:buNone/>
            </a:pPr>
            <a:endParaRPr lang="fr-CA" sz="1800" dirty="0" smtClean="0">
              <a:solidFill>
                <a:schemeClr val="tx2"/>
              </a:solidFill>
            </a:endParaRPr>
          </a:p>
          <a:p>
            <a:pPr marL="0" indent="0">
              <a:buFont typeface="Arial" charset="0"/>
              <a:buNone/>
            </a:pPr>
            <a:endParaRPr lang="fr-CA" sz="1800" dirty="0" smtClean="0">
              <a:solidFill>
                <a:schemeClr val="tx2"/>
              </a:solidFill>
            </a:endParaRPr>
          </a:p>
          <a:p>
            <a:pPr marL="0" indent="0">
              <a:buFont typeface="Arial" charset="0"/>
              <a:buNone/>
            </a:pPr>
            <a:endParaRPr lang="fr-CA" sz="1800" dirty="0">
              <a:solidFill>
                <a:schemeClr val="tx2"/>
              </a:solidFill>
            </a:endParaRPr>
          </a:p>
        </p:txBody>
      </p:sp>
      <p:sp>
        <p:nvSpPr>
          <p:cNvPr id="18" name="Espace réservé du contenu 3"/>
          <p:cNvSpPr txBox="1">
            <a:spLocks/>
          </p:cNvSpPr>
          <p:nvPr/>
        </p:nvSpPr>
        <p:spPr bwMode="auto">
          <a:xfrm>
            <a:off x="5707586" y="2442544"/>
            <a:ext cx="494528" cy="263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charset="0"/>
              <a:buNone/>
            </a:pPr>
            <a:r>
              <a:rPr lang="fr-CA" sz="1600" dirty="0" smtClean="0">
                <a:solidFill>
                  <a:schemeClr val="tx2"/>
                </a:solidFill>
              </a:rPr>
              <a:t>3</a:t>
            </a:r>
          </a:p>
          <a:p>
            <a:pPr marL="0" indent="0" algn="r">
              <a:buFont typeface="Arial" charset="0"/>
              <a:buNone/>
            </a:pPr>
            <a:r>
              <a:rPr lang="fr-CA" sz="1600" dirty="0" smtClean="0">
                <a:solidFill>
                  <a:schemeClr val="tx2"/>
                </a:solidFill>
              </a:rPr>
              <a:t>2</a:t>
            </a:r>
          </a:p>
          <a:p>
            <a:pPr marL="0" indent="0" algn="r">
              <a:buFont typeface="Arial" charset="0"/>
              <a:buNone/>
            </a:pPr>
            <a:r>
              <a:rPr lang="fr-CA" sz="1600" dirty="0" smtClean="0">
                <a:solidFill>
                  <a:schemeClr val="tx2"/>
                </a:solidFill>
              </a:rPr>
              <a:t>1</a:t>
            </a:r>
          </a:p>
          <a:p>
            <a:pPr marL="0" indent="0" algn="r">
              <a:buFont typeface="Arial" charset="0"/>
              <a:buNone/>
            </a:pPr>
            <a:r>
              <a:rPr lang="fr-CA" sz="1600" dirty="0" smtClean="0">
                <a:solidFill>
                  <a:schemeClr val="tx2"/>
                </a:solidFill>
              </a:rPr>
              <a:t>0</a:t>
            </a:r>
          </a:p>
          <a:p>
            <a:pPr marL="0" indent="0" algn="r">
              <a:buFont typeface="Arial" charset="0"/>
              <a:buNone/>
            </a:pPr>
            <a:r>
              <a:rPr lang="fr-CA" sz="1600" dirty="0" smtClean="0">
                <a:solidFill>
                  <a:schemeClr val="tx2"/>
                </a:solidFill>
              </a:rPr>
              <a:t>-1</a:t>
            </a:r>
          </a:p>
          <a:p>
            <a:pPr marL="0" indent="0" algn="r">
              <a:buFont typeface="Arial" charset="0"/>
              <a:buNone/>
            </a:pPr>
            <a:r>
              <a:rPr lang="fr-CA" sz="1600" dirty="0" smtClean="0">
                <a:solidFill>
                  <a:schemeClr val="tx2"/>
                </a:solidFill>
              </a:rPr>
              <a:t>-2</a:t>
            </a:r>
          </a:p>
          <a:p>
            <a:pPr marL="0" indent="0" algn="r">
              <a:buFont typeface="Arial" charset="0"/>
              <a:buNone/>
            </a:pPr>
            <a:r>
              <a:rPr lang="fr-CA" sz="1600" dirty="0" smtClean="0">
                <a:solidFill>
                  <a:schemeClr val="tx2"/>
                </a:solidFill>
              </a:rPr>
              <a:t>-3</a:t>
            </a:r>
          </a:p>
          <a:p>
            <a:pPr marL="0" indent="0" algn="r">
              <a:buFont typeface="Arial" charset="0"/>
              <a:buNone/>
            </a:pPr>
            <a:r>
              <a:rPr lang="fr-CA" sz="1600" dirty="0" smtClean="0">
                <a:solidFill>
                  <a:schemeClr val="tx2"/>
                </a:solidFill>
              </a:rPr>
              <a:t>-4</a:t>
            </a:r>
          </a:p>
          <a:p>
            <a:pPr marL="0" indent="0" algn="r">
              <a:buFont typeface="Arial" charset="0"/>
              <a:buNone/>
            </a:pPr>
            <a:endParaRPr lang="fr-CA" sz="1600" dirty="0" smtClean="0">
              <a:solidFill>
                <a:schemeClr val="tx2"/>
              </a:solidFill>
            </a:endParaRPr>
          </a:p>
          <a:p>
            <a:pPr marL="0" indent="0" algn="r">
              <a:buFont typeface="Arial" charset="0"/>
              <a:buNone/>
            </a:pPr>
            <a:endParaRPr lang="fr-CA" sz="1600" dirty="0" smtClean="0">
              <a:solidFill>
                <a:schemeClr val="tx2"/>
              </a:solidFill>
            </a:endParaRPr>
          </a:p>
          <a:p>
            <a:pPr marL="0" indent="0" algn="r">
              <a:buFont typeface="Arial" charset="0"/>
              <a:buNone/>
            </a:pPr>
            <a:endParaRPr lang="fr-CA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84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Un système numérique et son environnement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CA" smtClean="0"/>
          </a:p>
          <a:p>
            <a:endParaRPr lang="fr-CA" smtClean="0"/>
          </a:p>
          <a:p>
            <a:endParaRPr lang="fr-CA" smtClean="0"/>
          </a:p>
        </p:txBody>
      </p:sp>
      <p:sp>
        <p:nvSpPr>
          <p:cNvPr id="12293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4AAFC-82FE-4D6C-BBB5-893DA067F385}" type="slidenum">
              <a:rPr lang="fr-CA" smtClean="0"/>
              <a:pPr/>
              <a:t>7</a:t>
            </a:fld>
            <a:endParaRPr lang="fr-CA"/>
          </a:p>
        </p:txBody>
      </p:sp>
      <p:pic>
        <p:nvPicPr>
          <p:cNvPr id="12294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90650"/>
            <a:ext cx="9852944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4419600" y="5536049"/>
            <a:ext cx="7315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latin typeface="+mn-lt"/>
              </a:rPr>
              <a:t>Le traitement effectué sur l’information numérisée peut inclure 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400" dirty="0">
                <a:latin typeface="+mn-lt"/>
              </a:rPr>
              <a:t>la compression d’une image;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400" dirty="0">
                <a:latin typeface="+mn-lt"/>
              </a:rPr>
              <a:t>la reconnaissance ou la synthèse de la parole;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400" dirty="0">
                <a:latin typeface="+mn-lt"/>
              </a:rPr>
              <a:t>la transmission d’information dans un réseau; ou,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400" dirty="0">
                <a:latin typeface="+mn-lt"/>
              </a:rPr>
              <a:t>la confirmation de l’identité d’une personne selon des caractéristiques biométriques</a:t>
            </a:r>
            <a:r>
              <a:rPr lang="fr-CA" sz="1400" dirty="0" smtClean="0">
                <a:latin typeface="+mn-lt"/>
              </a:rPr>
              <a:t>.</a:t>
            </a:r>
            <a:endParaRPr lang="fr-CA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231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Avantages des systèmes numériques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/>
              <a:t>Les systèmes numériques présentent d’importants avantages par rapport aux systèmes </a:t>
            </a:r>
            <a:r>
              <a:rPr lang="fr-CA" dirty="0" smtClean="0"/>
              <a:t>analogiques.</a:t>
            </a:r>
          </a:p>
          <a:p>
            <a:r>
              <a:rPr lang="fr-CA" dirty="0" smtClean="0"/>
              <a:t>On note entre autres:</a:t>
            </a:r>
            <a:endParaRPr lang="fr-CA" dirty="0"/>
          </a:p>
          <a:p>
            <a:pPr lvl="1"/>
            <a:r>
              <a:rPr lang="fr-CA" dirty="0"/>
              <a:t>la fiabilité accrue due à l’indépendance aux variations de température, de tension d’alimentation et de temps;</a:t>
            </a:r>
          </a:p>
          <a:p>
            <a:pPr lvl="1"/>
            <a:r>
              <a:rPr lang="fr-CA" dirty="0"/>
              <a:t>la possibilité de transmettre et reproduire l’information de façon exacte;</a:t>
            </a:r>
          </a:p>
          <a:p>
            <a:pPr lvl="1"/>
            <a:r>
              <a:rPr lang="fr-CA" dirty="0"/>
              <a:t>la flexibilité de conception et la facilité de fabrication</a:t>
            </a:r>
            <a:r>
              <a:rPr lang="fr-CA" dirty="0" smtClean="0"/>
              <a:t>; et,</a:t>
            </a:r>
            <a:endParaRPr lang="fr-CA" dirty="0"/>
          </a:p>
          <a:p>
            <a:pPr lvl="1"/>
            <a:r>
              <a:rPr lang="fr-CA" dirty="0"/>
              <a:t>la baisse des coûts et de la taille, et l’augmentation de la fréquence d’opération</a:t>
            </a:r>
            <a:r>
              <a:rPr lang="fr-CA" dirty="0" smtClean="0"/>
              <a:t>.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8574A-CFBD-4404-83F8-371A983077BD}" type="slidenum">
              <a:rPr lang="fr-CA" smtClean="0"/>
              <a:pPr>
                <a:defRPr/>
              </a:pPr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7456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Quatre niveaux d’abstraction des systèmes numériques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On peut identifier quatre niveaux d’abstraction pour les systèmes numériques :</a:t>
            </a:r>
          </a:p>
          <a:p>
            <a:pPr lvl="1"/>
            <a:r>
              <a:rPr lang="fr-CA" dirty="0" smtClean="0"/>
              <a:t>le niveau des </a:t>
            </a:r>
            <a:r>
              <a:rPr lang="fr-CA" u="sng" dirty="0" smtClean="0"/>
              <a:t>circuits</a:t>
            </a:r>
            <a:r>
              <a:rPr lang="fr-CA" dirty="0" smtClean="0"/>
              <a:t>: transistors, diodes, résistances, condensateurs et inductances;</a:t>
            </a:r>
          </a:p>
          <a:p>
            <a:pPr lvl="1"/>
            <a:r>
              <a:rPr lang="fr-CA" dirty="0" smtClean="0"/>
              <a:t>le niveau des </a:t>
            </a:r>
            <a:r>
              <a:rPr lang="fr-CA" u="sng" dirty="0" smtClean="0"/>
              <a:t>portes logiques</a:t>
            </a:r>
            <a:r>
              <a:rPr lang="fr-CA" dirty="0" smtClean="0"/>
              <a:t>: les portes de base (ET, OU, NON, etc.); et,</a:t>
            </a:r>
          </a:p>
          <a:p>
            <a:pPr lvl="1"/>
            <a:r>
              <a:rPr lang="fr-CA" dirty="0" smtClean="0"/>
              <a:t>le niveau des </a:t>
            </a:r>
            <a:r>
              <a:rPr lang="fr-CA" u="sng" dirty="0" smtClean="0"/>
              <a:t>modules</a:t>
            </a:r>
            <a:r>
              <a:rPr lang="fr-CA" dirty="0" smtClean="0"/>
              <a:t> (multiplexeurs, encodeurs, additionneurs, multiplicateurs, bascules): </a:t>
            </a:r>
          </a:p>
          <a:p>
            <a:pPr lvl="1"/>
            <a:r>
              <a:rPr lang="fr-CA" dirty="0" smtClean="0"/>
              <a:t>le niveau du </a:t>
            </a:r>
            <a:r>
              <a:rPr lang="fr-CA" u="sng" dirty="0" smtClean="0"/>
              <a:t>système</a:t>
            </a:r>
            <a:r>
              <a:rPr lang="fr-CA" dirty="0" smtClean="0"/>
              <a:t>: microprocesseur, mémoire, unités d’entrée-sortie, bus.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D6AE17-047E-41BA-B5C0-1A5C3085BF8A}" type="slidenum">
              <a:rPr lang="fr-CA" smtClean="0"/>
              <a:pPr>
                <a:defRPr/>
              </a:pPr>
              <a:t>9</a:t>
            </a:fld>
            <a:endParaRPr lang="fr-CA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1158" y="1965604"/>
            <a:ext cx="3184442" cy="100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5650" y="1424246"/>
            <a:ext cx="1715926" cy="235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7800" y="3809304"/>
            <a:ext cx="2552487" cy="203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2744" y="4800600"/>
            <a:ext cx="4205813" cy="176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7618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Cou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1Introduction</Template>
  <TotalTime>837</TotalTime>
  <Words>574</Words>
  <Application>Microsoft Office PowerPoint</Application>
  <PresentationFormat>Personnalisé</PresentationFormat>
  <Paragraphs>136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presentationCours</vt:lpstr>
      <vt:lpstr>Vue d’ensemble des systèmes numériques</vt:lpstr>
      <vt:lpstr>Sujets de ce thème</vt:lpstr>
      <vt:lpstr>Un monde de systèmes numériques</vt:lpstr>
      <vt:lpstr>Systèmes numériques vs systèmes analogiques</vt:lpstr>
      <vt:lpstr>Phénomènes numériques (discrets) et analogiques (continus)</vt:lpstr>
      <vt:lpstr>Numériser un signal analogique</vt:lpstr>
      <vt:lpstr>Un système numérique et son environnement</vt:lpstr>
      <vt:lpstr>Avantages des systèmes numériques</vt:lpstr>
      <vt:lpstr>Quatre niveaux d’abstraction des systèmes numériques</vt:lpstr>
      <vt:lpstr>Quatre considérations  pour l’implémentation d’un système numérique</vt:lpstr>
      <vt:lpstr>Partitionnement matériel et logiciel d’un système numérique embarqué</vt:lpstr>
      <vt:lpstr>Vous devez maintenant être capable de …</vt:lpstr>
    </vt:vector>
  </TitlesOfParts>
  <Company>POLYMTL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Pierre Langlois</dc:creator>
  <cp:lastModifiedBy>Pierre Langlois</cp:lastModifiedBy>
  <cp:revision>139</cp:revision>
  <dcterms:created xsi:type="dcterms:W3CDTF">2009-09-03T13:30:34Z</dcterms:created>
  <dcterms:modified xsi:type="dcterms:W3CDTF">2014-06-17T16:44:07Z</dcterms:modified>
</cp:coreProperties>
</file>