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301" r:id="rId4"/>
    <p:sldId id="263" r:id="rId5"/>
    <p:sldId id="288" r:id="rId6"/>
    <p:sldId id="264" r:id="rId7"/>
    <p:sldId id="290" r:id="rId8"/>
    <p:sldId id="297" r:id="rId9"/>
    <p:sldId id="298" r:id="rId10"/>
    <p:sldId id="291" r:id="rId11"/>
    <p:sldId id="289" r:id="rId12"/>
    <p:sldId id="299" r:id="rId13"/>
    <p:sldId id="260" r:id="rId14"/>
    <p:sldId id="293" r:id="rId15"/>
    <p:sldId id="294" r:id="rId16"/>
    <p:sldId id="295" r:id="rId17"/>
    <p:sldId id="296" r:id="rId18"/>
    <p:sldId id="300" r:id="rId19"/>
    <p:sldId id="302" r:id="rId20"/>
    <p:sldId id="292" r:id="rId21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4" autoAdjust="0"/>
    <p:restoredTop sz="96984" autoAdjust="0"/>
  </p:normalViewPr>
  <p:slideViewPr>
    <p:cSldViewPr>
      <p:cViewPr varScale="1">
        <p:scale>
          <a:sx n="104" d="100"/>
          <a:sy n="104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262"/>
    </p:cViewPr>
  </p:sorterViewPr>
  <p:notesViewPr>
    <p:cSldViewPr showGuides="1">
      <p:cViewPr varScale="1">
        <p:scale>
          <a:sx n="102" d="100"/>
          <a:sy n="102" d="100"/>
        </p:scale>
        <p:origin x="325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94451-A89E-4725-8413-5678DE932E3D}" type="datetimeFigureOut">
              <a:rPr lang="fr-CA" smtClean="0"/>
              <a:t>2014-07-24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03FD-9785-47BD-80F8-5A62C494DD6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284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8C2F68-A10D-43F4-A479-56FE030F73B2}" type="datetimeFigureOut">
              <a:rPr lang="fr-FR"/>
              <a:pPr>
                <a:defRPr/>
              </a:pPr>
              <a:t>2014-07-24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A5F2D7-1004-42BA-8530-5564CEA589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91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2529-5FD2-4024-9DE7-2CCFFFC4DBA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872163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759200" y="6172201"/>
            <a:ext cx="467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http://creativecommons.org/licenses/by-nc-sa/2.5/ca/</a:t>
            </a:r>
            <a:endParaRPr lang="fr-CA" sz="1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62600" y="5896690"/>
            <a:ext cx="27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Pierre Langlois</a:t>
            </a:r>
            <a:endParaRPr lang="fr-CA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78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fr-CA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3200" y="1143000"/>
            <a:ext cx="1178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66B14-A7FF-4E2A-AE43-545D1BA4EA4B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965200" y="6553200"/>
            <a:ext cx="4673600" cy="1539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 dirty="0">
                <a:latin typeface="+mn-lt"/>
                <a:cs typeface="+mn-cs"/>
              </a:rPr>
              <a:t>INF3500 : </a:t>
            </a:r>
            <a:r>
              <a:rPr lang="fr-CA" sz="1000" dirty="0" smtClean="0">
                <a:latin typeface="+mn-lt"/>
                <a:cs typeface="+mn-cs"/>
              </a:rPr>
              <a:t>Conception </a:t>
            </a:r>
            <a:r>
              <a:rPr lang="fr-CA" sz="1000" dirty="0">
                <a:latin typeface="+mn-lt"/>
                <a:cs typeface="+mn-cs"/>
              </a:rPr>
              <a:t>et implémentation de systèmes numériques</a:t>
            </a:r>
          </a:p>
        </p:txBody>
      </p:sp>
      <p:cxnSp>
        <p:nvCxnSpPr>
          <p:cNvPr id="9" name="Connecteur droit 6"/>
          <p:cNvCxnSpPr>
            <a:cxnSpLocks noChangeShapeType="1"/>
          </p:cNvCxnSpPr>
          <p:nvPr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Connecteur droit 6"/>
          <p:cNvCxnSpPr>
            <a:cxnSpLocks noChangeShapeType="1"/>
          </p:cNvCxnSpPr>
          <p:nvPr userDrawn="1"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" name="Picture 2" descr="C:\Users\pierre\Desktop\polytechnique_genie_gauche_fr_cmyk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" y="6417332"/>
            <a:ext cx="859170" cy="4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Rappel - analyse et synthèse de </a:t>
            </a:r>
            <a:r>
              <a:rPr lang="fr-CA" dirty="0"/>
              <a:t>fonctions </a:t>
            </a:r>
            <a:r>
              <a:rPr lang="fr-CA" dirty="0" smtClean="0"/>
              <a:t>combinatoires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Simplification d’expressions booléennes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>
          <a:xfrm>
            <a:off x="203200" y="1600201"/>
            <a:ext cx="5791200" cy="46481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 smtClean="0"/>
              <a:t>La simplification d’une expression booléenne a pour but d’éliminer la redondance qu’elle renferme.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Les trois méthodes les plus usitées sont: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L’application de règles et théorèmes</a:t>
            </a:r>
            <a:br>
              <a:rPr lang="fr-CA" dirty="0" smtClean="0"/>
            </a:br>
            <a:r>
              <a:rPr lang="fr-CA" dirty="0" smtClean="0"/>
              <a:t>d’algèbre booléenne.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L’utilisation de tables de </a:t>
            </a:r>
            <a:r>
              <a:rPr lang="fr-CA" dirty="0" err="1" smtClean="0"/>
              <a:t>Karnaugh</a:t>
            </a:r>
            <a:r>
              <a:rPr lang="fr-CA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L’utilisation de la méthode tabulaire</a:t>
            </a:r>
            <a:br>
              <a:rPr lang="fr-CA" dirty="0" smtClean="0"/>
            </a:br>
            <a:r>
              <a:rPr lang="fr-CA" dirty="0" smtClean="0"/>
              <a:t>de Quine-</a:t>
            </a:r>
            <a:r>
              <a:rPr lang="fr-CA" dirty="0" err="1" smtClean="0"/>
              <a:t>McCLuskey</a:t>
            </a:r>
            <a:r>
              <a:rPr lang="fr-CA" dirty="0" smtClean="0"/>
              <a:t>.</a:t>
            </a:r>
          </a:p>
        </p:txBody>
      </p:sp>
      <p:pic>
        <p:nvPicPr>
          <p:cNvPr id="11" name="Image 10" descr="karnaugh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326" y="3810000"/>
            <a:ext cx="223107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e 1"/>
          <p:cNvSpPr/>
          <p:nvPr/>
        </p:nvSpPr>
        <p:spPr>
          <a:xfrm>
            <a:off x="8686800" y="4572000"/>
            <a:ext cx="457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/>
          <p:cNvSpPr/>
          <p:nvPr/>
        </p:nvSpPr>
        <p:spPr>
          <a:xfrm rot="16200000">
            <a:off x="8305801" y="4229100"/>
            <a:ext cx="457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9677400" y="495883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latin typeface="+mn-lt"/>
              </a:rPr>
              <a:t>F = </a:t>
            </a:r>
            <a:r>
              <a:rPr lang="fr-CA" sz="2000" dirty="0" smtClean="0">
                <a:solidFill>
                  <a:srgbClr val="FF0000"/>
                </a:solidFill>
                <a:latin typeface="+mn-lt"/>
              </a:rPr>
              <a:t>B’ </a:t>
            </a:r>
            <a:r>
              <a:rPr lang="fr-CA" sz="2000" dirty="0" smtClean="0">
                <a:latin typeface="+mn-lt"/>
              </a:rPr>
              <a:t>+ </a:t>
            </a:r>
            <a:r>
              <a:rPr lang="fr-CA" sz="2000" dirty="0" smtClean="0">
                <a:solidFill>
                  <a:schemeClr val="accent1"/>
                </a:solidFill>
                <a:latin typeface="+mn-lt"/>
              </a:rPr>
              <a:t>A</a:t>
            </a:r>
            <a:endParaRPr lang="fr-CA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07494" y="1953161"/>
            <a:ext cx="302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fr-CA" sz="2000" dirty="0" smtClean="0">
                <a:latin typeface="+mn-lt"/>
              </a:rPr>
              <a:t>F	= A’B’ + AB’ + AB</a:t>
            </a:r>
          </a:p>
          <a:p>
            <a:pPr>
              <a:tabLst>
                <a:tab pos="230188" algn="l"/>
              </a:tabLst>
            </a:pPr>
            <a:r>
              <a:rPr lang="fr-CA" sz="2000" dirty="0" smtClean="0">
                <a:latin typeface="+mn-lt"/>
              </a:rPr>
              <a:t>	= A’B’ + AB’ + AB’ + AB</a:t>
            </a:r>
          </a:p>
          <a:p>
            <a:pPr>
              <a:tabLst>
                <a:tab pos="230188" algn="l"/>
              </a:tabLst>
            </a:pPr>
            <a:r>
              <a:rPr lang="fr-CA" sz="2000" dirty="0" smtClean="0">
                <a:latin typeface="+mn-lt"/>
              </a:rPr>
              <a:t>	= (A’ + A)B’ + A(B’ + B)</a:t>
            </a:r>
          </a:p>
          <a:p>
            <a:pPr>
              <a:tabLst>
                <a:tab pos="230188" algn="l"/>
              </a:tabLst>
            </a:pPr>
            <a:r>
              <a:rPr lang="fr-CA" sz="2000" dirty="0" smtClean="0">
                <a:latin typeface="+mn-lt"/>
              </a:rPr>
              <a:t>	= B’ + A</a:t>
            </a:r>
            <a:endParaRPr lang="fr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56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Analyse d’un circuit logique combinatoire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>
          <a:xfrm>
            <a:off x="203200" y="1600201"/>
            <a:ext cx="5791200" cy="46481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 smtClean="0"/>
              <a:t>Étant donné un circuit combinatoire, donner la fonction logique et la table de vérité de ses sorties.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Étapes d’analyse</a:t>
            </a:r>
            <a:endParaRPr lang="fr-CA" dirty="0"/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Identifier les entrées et les </a:t>
            </a:r>
            <a:r>
              <a:rPr lang="fr-CA" dirty="0" smtClean="0"/>
              <a:t>sorties.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Identifier les signaux intermédiaires.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Écrire les équations booléennes des </a:t>
            </a:r>
            <a:r>
              <a:rPr lang="fr-CA" dirty="0" smtClean="0"/>
              <a:t>signaux intermédiaires et des sorties</a:t>
            </a:r>
            <a:r>
              <a:rPr lang="fr-CA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Dresser et remplir la </a:t>
            </a:r>
            <a:r>
              <a:rPr lang="fr-CA" dirty="0"/>
              <a:t>table de </a:t>
            </a:r>
            <a:r>
              <a:rPr lang="fr-CA" dirty="0" smtClean="0"/>
              <a:t>vérité.</a:t>
            </a:r>
            <a:endParaRPr lang="fr-CA" dirty="0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30696"/>
              </p:ext>
            </p:extLst>
          </p:nvPr>
        </p:nvGraphicFramePr>
        <p:xfrm>
          <a:off x="6553200" y="1295400"/>
          <a:ext cx="516466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3" name="Visio" r:id="rId3" imgW="2854459" imgH="1059775" progId="Visio.Drawing.11">
                  <p:embed/>
                </p:oleObj>
              </mc:Choice>
              <mc:Fallback>
                <p:oleObj name="Visio" r:id="rId3" imgW="2854459" imgH="10597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295400"/>
                        <a:ext cx="5164667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24926"/>
              </p:ext>
            </p:extLst>
          </p:nvPr>
        </p:nvGraphicFramePr>
        <p:xfrm>
          <a:off x="6324600" y="3276600"/>
          <a:ext cx="5486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Y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err="1" smtClean="0"/>
                        <a:t>Cin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T1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T2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T3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S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Cout</a:t>
                      </a:r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09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Conception d’un circuit logique combinatoire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>
          <a:xfrm>
            <a:off x="203200" y="1600201"/>
            <a:ext cx="5791200" cy="46481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 smtClean="0"/>
              <a:t>Étant donné la spécification d’un système combinatoire, donner un circuit logique correspondant.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Étapes </a:t>
            </a:r>
            <a:r>
              <a:rPr lang="fr-CA" dirty="0"/>
              <a:t>de </a:t>
            </a:r>
            <a:r>
              <a:rPr lang="fr-CA" dirty="0" smtClean="0"/>
              <a:t>conception</a:t>
            </a:r>
            <a:endParaRPr lang="fr-CA" dirty="0"/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Identifier les entrées et les sorties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Composer la table de vérité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Écrire les équations booléennes des sorties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(Réduire les équations booléennes)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Donner le circuit </a:t>
            </a:r>
            <a:r>
              <a:rPr lang="fr-CA" dirty="0" smtClean="0"/>
              <a:t>correspondant</a:t>
            </a:r>
            <a:endParaRPr lang="fr-CA" dirty="0"/>
          </a:p>
        </p:txBody>
      </p:sp>
      <p:sp>
        <p:nvSpPr>
          <p:cNvPr id="12" name="Espace réservé du contenu 11"/>
          <p:cNvSpPr txBox="1">
            <a:spLocks/>
          </p:cNvSpPr>
          <p:nvPr/>
        </p:nvSpPr>
        <p:spPr>
          <a:xfrm>
            <a:off x="6172200" y="1600200"/>
            <a:ext cx="5791200" cy="46481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 smtClean="0"/>
              <a:t>Exemple</a:t>
            </a:r>
          </a:p>
          <a:p>
            <a:pPr marL="0" indent="0">
              <a:buNone/>
            </a:pPr>
            <a:r>
              <a:rPr lang="fr-CA" dirty="0" smtClean="0"/>
              <a:t>Une lampe doit s’allumer quand la clé est dans le contact et que la ceinture de sécurité n’est pas attachée.</a:t>
            </a:r>
          </a:p>
          <a:p>
            <a:pPr marL="0" indent="0">
              <a:buNone/>
            </a:pPr>
            <a:endParaRPr lang="fr-CA" dirty="0"/>
          </a:p>
          <a:p>
            <a:pPr marL="457200" indent="-457200">
              <a:buAutoNum type="arabicPeriod"/>
            </a:pPr>
            <a:r>
              <a:rPr lang="fr-CA" dirty="0" smtClean="0"/>
              <a:t>Entrées: clé, ceinture. Sortie: Lampe.</a:t>
            </a:r>
          </a:p>
          <a:p>
            <a:pPr marL="457200" indent="-457200">
              <a:buAutoNum type="arabicPeriod"/>
            </a:pPr>
            <a:r>
              <a:rPr lang="fr-CA" dirty="0"/>
              <a:t> </a:t>
            </a:r>
            <a:endParaRPr lang="fr-CA" dirty="0" smtClean="0"/>
          </a:p>
          <a:p>
            <a:pPr marL="457200" indent="-457200">
              <a:buAutoNum type="arabicPeriod"/>
            </a:pPr>
            <a:endParaRPr lang="fr-CA" dirty="0" smtClean="0"/>
          </a:p>
          <a:p>
            <a:pPr marL="457200" indent="-457200">
              <a:buAutoNum type="arabicPeriod"/>
            </a:pPr>
            <a:endParaRPr lang="fr-CA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41206"/>
              </p:ext>
            </p:extLst>
          </p:nvPr>
        </p:nvGraphicFramePr>
        <p:xfrm>
          <a:off x="6781800" y="3821215"/>
          <a:ext cx="20574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sz="1100" dirty="0" smtClean="0"/>
                        <a:t>clé</a:t>
                      </a:r>
                      <a:endParaRPr lang="fr-C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dirty="0" smtClean="0"/>
                        <a:t>ceinture</a:t>
                      </a:r>
                      <a:endParaRPr lang="fr-CA" sz="11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dirty="0" smtClean="0"/>
                        <a:t>lampe</a:t>
                      </a:r>
                      <a:endParaRPr lang="fr-CA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324600" y="5924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latin typeface="+mn-lt"/>
              </a:rPr>
              <a:t>3. Lampe = clé ET ceinture’</a:t>
            </a:r>
            <a:endParaRPr lang="fr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86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 de conception: le problème du vote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Un comité composé de quatre personnes a besoin d’un mécanisme de vote secret pour les amendements sur la constitution du comité.</a:t>
            </a:r>
          </a:p>
          <a:p>
            <a:pPr marL="0" indent="0">
              <a:buNone/>
            </a:pPr>
            <a:r>
              <a:rPr lang="fr-CA" dirty="0" smtClean="0"/>
              <a:t>Un amendement est approuvé si au moins 3 personnes votent pour.</a:t>
            </a:r>
          </a:p>
          <a:p>
            <a:pPr marL="0" indent="0">
              <a:buNone/>
            </a:pPr>
            <a:r>
              <a:rPr lang="fr-CA" dirty="0" smtClean="0"/>
              <a:t>Concevoir un circuit logique qui accepte 4 entrées représentant les votes. La sortie du circuit doit indiquer si l’amendement est accepté.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Étapes de design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Identifier les entrées et les sorties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Composer la table de vérité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Écrire les équations booléennes des sorties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(Réduire les équations booléennes)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Donner le circuit correspondant</a:t>
            </a:r>
          </a:p>
          <a:p>
            <a:pPr marL="457200" indent="-457200">
              <a:buFont typeface="+mj-lt"/>
              <a:buAutoNum type="arabicPeriod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13</a:t>
            </a:fld>
            <a:endParaRPr lang="fr-CA"/>
          </a:p>
        </p:txBody>
      </p:sp>
      <p:pic>
        <p:nvPicPr>
          <p:cNvPr id="6" name="Picture 1" descr="C:\Documents and Settings\p700065\Local Settings\Temporary Internet Files\Content.IE5\Z73K57EA\MCj030805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19600"/>
            <a:ext cx="1350476" cy="1830310"/>
          </a:xfrm>
          <a:prstGeom prst="rect">
            <a:avLst/>
          </a:prstGeom>
          <a:noFill/>
        </p:spPr>
      </p:pic>
      <p:pic>
        <p:nvPicPr>
          <p:cNvPr id="8" name="Picture 12" descr="C:\Users\p700065\AppData\Local\Microsoft\Windows\Temporary Internet Files\Content.IE5\BCIL37HH\MC9000560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37913"/>
            <a:ext cx="1562710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 de conception : le problème du vote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Un comité composé de quatre personnes a besoin d’un mécanisme de vote secret pour les amendements sur la constitution du comité.</a:t>
            </a:r>
          </a:p>
          <a:p>
            <a:pPr marL="0" indent="0">
              <a:buNone/>
            </a:pPr>
            <a:r>
              <a:rPr lang="fr-CA" dirty="0"/>
              <a:t>Un amendement est approuvé si au moins 3 personnes votent pour.</a:t>
            </a:r>
          </a:p>
          <a:p>
            <a:pPr marL="0" indent="0">
              <a:buNone/>
            </a:pPr>
            <a:r>
              <a:rPr lang="fr-CA" dirty="0"/>
              <a:t>Concevoir un circuit logique qui accepte 4 entrées représentant les votes. La sortie du circuit doit indiquer si l’amendement est accepté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fr-CA" dirty="0"/>
              <a:t>Étapes de design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Identifier les entrées et les </a:t>
            </a:r>
            <a:r>
              <a:rPr lang="fr-CA" dirty="0" smtClean="0"/>
              <a:t>sorties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6477000" y="276728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fr-CA" sz="2000" dirty="0" smtClean="0">
                <a:solidFill>
                  <a:schemeClr val="accent1"/>
                </a:solidFill>
                <a:latin typeface="+mn-lt"/>
              </a:rPr>
              <a:t>Choisissons</a:t>
            </a:r>
          </a:p>
          <a:p>
            <a:pPr>
              <a:tabLst>
                <a:tab pos="230188" algn="l"/>
              </a:tabLst>
            </a:pPr>
            <a:r>
              <a:rPr lang="fr-CA" sz="2000" dirty="0" smtClean="0">
                <a:solidFill>
                  <a:schemeClr val="accent1"/>
                </a:solidFill>
                <a:latin typeface="+mn-lt"/>
              </a:rPr>
              <a:t>A, B, C, D pour les entrées</a:t>
            </a:r>
          </a:p>
          <a:p>
            <a:pPr>
              <a:tabLst>
                <a:tab pos="230188" algn="l"/>
              </a:tabLst>
            </a:pPr>
            <a:r>
              <a:rPr lang="fr-CA" sz="2000" dirty="0" smtClean="0">
                <a:solidFill>
                  <a:schemeClr val="accent1"/>
                </a:solidFill>
                <a:latin typeface="+mn-lt"/>
              </a:rPr>
              <a:t>F pour la sortie</a:t>
            </a:r>
            <a:endParaRPr lang="fr-CA" sz="20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964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 de </a:t>
            </a:r>
            <a:r>
              <a:rPr lang="fr-CA" dirty="0"/>
              <a:t>conception : </a:t>
            </a:r>
            <a:r>
              <a:rPr lang="fr-CA" dirty="0" smtClean="0"/>
              <a:t>le problème du vote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Un comité composé de quatre personnes a besoin d’un mécanisme de vote secret pour les amendements sur la constitution du comité.</a:t>
            </a:r>
          </a:p>
          <a:p>
            <a:pPr marL="0" indent="0">
              <a:buNone/>
            </a:pPr>
            <a:r>
              <a:rPr lang="fr-CA" dirty="0"/>
              <a:t>Un amendement est approuvé si au moins 3 personnes votent pour.</a:t>
            </a:r>
          </a:p>
          <a:p>
            <a:pPr marL="0" indent="0">
              <a:buNone/>
            </a:pPr>
            <a:r>
              <a:rPr lang="fr-CA" dirty="0"/>
              <a:t>Concevoir un circuit logique qui accepte 4 entrées représentant les votes. La sortie du circuit doit indiquer si l’amendement est accepté.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Étapes de design</a:t>
            </a:r>
          </a:p>
          <a:p>
            <a:pPr marL="0" indent="0">
              <a:buNone/>
            </a:pPr>
            <a:r>
              <a:rPr lang="fr-CA" dirty="0"/>
              <a:t>2. Composer la table de vérité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15</a:t>
            </a:fld>
            <a:endParaRPr lang="fr-CA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6974"/>
              </p:ext>
            </p:extLst>
          </p:nvPr>
        </p:nvGraphicFramePr>
        <p:xfrm>
          <a:off x="7467600" y="1402080"/>
          <a:ext cx="34290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D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71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 de </a:t>
            </a:r>
            <a:r>
              <a:rPr lang="fr-CA" dirty="0"/>
              <a:t>conception : </a:t>
            </a:r>
            <a:r>
              <a:rPr lang="fr-CA" dirty="0" smtClean="0"/>
              <a:t>le problème du vote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Un comité composé de quatre personnes a besoin d’un mécanisme de vote secret pour les amendements sur la constitution du comité.</a:t>
            </a:r>
          </a:p>
          <a:p>
            <a:pPr marL="0" indent="0">
              <a:buNone/>
            </a:pPr>
            <a:r>
              <a:rPr lang="fr-CA" dirty="0"/>
              <a:t>Un amendement est approuvé si au moins 3 personnes votent pour.</a:t>
            </a:r>
          </a:p>
          <a:p>
            <a:pPr marL="0" indent="0">
              <a:buNone/>
            </a:pPr>
            <a:r>
              <a:rPr lang="fr-CA" dirty="0"/>
              <a:t>Concevoir un circuit logique qui accepte 4 entrées représentant les votes. La sortie du circuit doit indiquer si l’amendement est accepté.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Étapes de design</a:t>
            </a:r>
          </a:p>
          <a:p>
            <a:pPr marL="0" indent="0">
              <a:buNone/>
            </a:pPr>
            <a:r>
              <a:rPr lang="fr-CA" dirty="0"/>
              <a:t>3. Écrire les équations booléennes des </a:t>
            </a:r>
            <a:r>
              <a:rPr lang="fr-CA" dirty="0" smtClean="0"/>
              <a:t>sorties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16</a:t>
            </a:fld>
            <a:endParaRPr lang="fr-CA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535993"/>
              </p:ext>
            </p:extLst>
          </p:nvPr>
        </p:nvGraphicFramePr>
        <p:xfrm>
          <a:off x="7467600" y="1402080"/>
          <a:ext cx="34290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D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76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 de </a:t>
            </a:r>
            <a:r>
              <a:rPr lang="fr-CA" dirty="0"/>
              <a:t>conception : </a:t>
            </a:r>
            <a:r>
              <a:rPr lang="fr-CA" dirty="0" smtClean="0"/>
              <a:t>le problème du vote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Un comité composé de quatre personnes a besoin d’un mécanisme de vote secret pour les amendements sur la constitution du comité.</a:t>
            </a:r>
          </a:p>
          <a:p>
            <a:pPr marL="0" indent="0">
              <a:buNone/>
            </a:pPr>
            <a:r>
              <a:rPr lang="fr-CA" dirty="0"/>
              <a:t>Un amendement est approuvé si au moins 3 personnes votent pour.</a:t>
            </a:r>
          </a:p>
          <a:p>
            <a:pPr marL="0" indent="0">
              <a:buNone/>
            </a:pPr>
            <a:r>
              <a:rPr lang="fr-CA" dirty="0"/>
              <a:t>Concevoir un circuit logique qui accepte 4 entrées représentant les votes. La sortie du circuit doit indiquer si l’amendement est accepté.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Étapes de design</a:t>
            </a:r>
          </a:p>
          <a:p>
            <a:pPr marL="0" indent="0">
              <a:buNone/>
            </a:pPr>
            <a:r>
              <a:rPr lang="fr-CA" dirty="0" smtClean="0"/>
              <a:t>4. Réduire </a:t>
            </a:r>
            <a:r>
              <a:rPr lang="fr-CA" dirty="0"/>
              <a:t>les équations </a:t>
            </a:r>
            <a:r>
              <a:rPr lang="fr-CA" dirty="0" smtClean="0"/>
              <a:t>booléennes</a:t>
            </a:r>
            <a:endParaRPr lang="fr-CA" dirty="0"/>
          </a:p>
          <a:p>
            <a:pPr marL="0" indent="0">
              <a:buNone/>
            </a:pPr>
            <a:r>
              <a:rPr lang="fr-CA" dirty="0" smtClean="0"/>
              <a:t>5. Donner </a:t>
            </a:r>
            <a:r>
              <a:rPr lang="fr-CA" dirty="0"/>
              <a:t>le circuit </a:t>
            </a:r>
            <a:r>
              <a:rPr lang="fr-CA" dirty="0" smtClean="0"/>
              <a:t>correspondant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17</a:t>
            </a:fld>
            <a:endParaRPr lang="fr-CA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98708"/>
              </p:ext>
            </p:extLst>
          </p:nvPr>
        </p:nvGraphicFramePr>
        <p:xfrm>
          <a:off x="6172200" y="1905000"/>
          <a:ext cx="5873400" cy="136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Équation" r:id="rId3" imgW="4698720" imgH="1091880" progId="Equation.3">
                  <p:embed/>
                </p:oleObj>
              </mc:Choice>
              <mc:Fallback>
                <p:oleObj name="Équation" r:id="rId3" imgW="469872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05000"/>
                        <a:ext cx="5873400" cy="136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10000"/>
            <a:ext cx="3390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866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Équivalence entre la table de vérité, l’équation </a:t>
            </a:r>
            <a:r>
              <a:rPr lang="fr-CA" dirty="0" smtClean="0"/>
              <a:t>booléenne et </a:t>
            </a:r>
            <a:r>
              <a:rPr lang="fr-CA" dirty="0"/>
              <a:t>le circuit logique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18</a:t>
            </a:fld>
            <a:endParaRPr lang="fr-CA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98708"/>
              </p:ext>
            </p:extLst>
          </p:nvPr>
        </p:nvGraphicFramePr>
        <p:xfrm>
          <a:off x="6172200" y="1905000"/>
          <a:ext cx="5873400" cy="136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Équation" r:id="rId3" imgW="4698720" imgH="1091880" progId="Equation.3">
                  <p:embed/>
                </p:oleObj>
              </mc:Choice>
              <mc:Fallback>
                <p:oleObj name="Équation" r:id="rId3" imgW="469872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05000"/>
                        <a:ext cx="5873400" cy="136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10000"/>
            <a:ext cx="3390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uble flèche horizontale 10"/>
          <p:cNvSpPr/>
          <p:nvPr/>
        </p:nvSpPr>
        <p:spPr>
          <a:xfrm>
            <a:off x="5067693" y="2396925"/>
            <a:ext cx="863206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Double flèche horizontale 11"/>
          <p:cNvSpPr/>
          <p:nvPr/>
        </p:nvSpPr>
        <p:spPr>
          <a:xfrm rot="16200000">
            <a:off x="9639300" y="3619500"/>
            <a:ext cx="914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56371"/>
              </p:ext>
            </p:extLst>
          </p:nvPr>
        </p:nvGraphicFramePr>
        <p:xfrm>
          <a:off x="1368430" y="1402080"/>
          <a:ext cx="3429000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D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0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 smtClean="0"/>
                        <a:t>1</a:t>
                      </a:r>
                      <a:endParaRPr lang="fr-CA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4" name="Double flèche horizontale 13"/>
          <p:cNvSpPr/>
          <p:nvPr/>
        </p:nvSpPr>
        <p:spPr>
          <a:xfrm>
            <a:off x="5043924" y="4648200"/>
            <a:ext cx="863206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028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Rappel - analyse et synthèse de </a:t>
            </a:r>
            <a:r>
              <a:rPr lang="fr-CA" dirty="0"/>
              <a:t>fonctions combinatoires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Variables booléennes et valeurs logiques</a:t>
            </a:r>
          </a:p>
          <a:p>
            <a:r>
              <a:rPr lang="fr-CA" dirty="0" smtClean="0"/>
              <a:t>Fonctions booléennes</a:t>
            </a:r>
          </a:p>
          <a:p>
            <a:r>
              <a:rPr lang="fr-CA" dirty="0" smtClean="0"/>
              <a:t>Portes logiques</a:t>
            </a:r>
          </a:p>
          <a:p>
            <a:r>
              <a:rPr lang="fr-CA" dirty="0" smtClean="0"/>
              <a:t>Tables de vérité</a:t>
            </a:r>
          </a:p>
          <a:p>
            <a:r>
              <a:rPr lang="fr-CA" dirty="0" smtClean="0"/>
              <a:t>Analyse d’un circuit combinatoire</a:t>
            </a:r>
          </a:p>
          <a:p>
            <a:r>
              <a:rPr lang="fr-CA" dirty="0" smtClean="0"/>
              <a:t>Conception d’un circuit combinatoire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867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Rappel - analyse et synthèse de </a:t>
            </a:r>
            <a:r>
              <a:rPr lang="fr-CA" dirty="0"/>
              <a:t>fonctions combinatoires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Variables booléennes et valeurs logiques</a:t>
            </a:r>
          </a:p>
          <a:p>
            <a:r>
              <a:rPr lang="fr-CA" dirty="0" smtClean="0"/>
              <a:t>Fonctions booléennes</a:t>
            </a:r>
          </a:p>
          <a:p>
            <a:r>
              <a:rPr lang="fr-CA" dirty="0" smtClean="0"/>
              <a:t>Portes logiques</a:t>
            </a:r>
          </a:p>
          <a:p>
            <a:r>
              <a:rPr lang="fr-CA" dirty="0" smtClean="0"/>
              <a:t>Tables de vérité</a:t>
            </a:r>
          </a:p>
          <a:p>
            <a:r>
              <a:rPr lang="fr-CA" dirty="0" smtClean="0"/>
              <a:t>Simplification d’expressions booléennes</a:t>
            </a:r>
          </a:p>
          <a:p>
            <a:r>
              <a:rPr lang="fr-CA" dirty="0" smtClean="0"/>
              <a:t>Analyse d’un circuit combinatoire</a:t>
            </a:r>
          </a:p>
          <a:p>
            <a:r>
              <a:rPr lang="fr-CA" dirty="0" smtClean="0"/>
              <a:t>Conception d’un circuit combinatoire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Exercices d’analyse d’un circuit logique combinatoire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>
          <a:xfrm>
            <a:off x="203200" y="1600201"/>
            <a:ext cx="5791200" cy="46481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 smtClean="0"/>
              <a:t>Donner la table de vérité et l’équation booléenne correspondant aux circuits suivants.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46" y="2492452"/>
            <a:ext cx="4607832" cy="16179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946" y="4554225"/>
            <a:ext cx="4664954" cy="15799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84" y="4554225"/>
            <a:ext cx="4607832" cy="16179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84" y="2492452"/>
            <a:ext cx="4683995" cy="11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1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Variables booléennes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La logique booléenne est à la base des systèmes numériques.</a:t>
            </a:r>
          </a:p>
          <a:p>
            <a:r>
              <a:rPr lang="fr-CA" dirty="0" smtClean="0"/>
              <a:t>Dans un système numérique, tous les signaux sont des variables booléennes.</a:t>
            </a:r>
          </a:p>
          <a:p>
            <a:r>
              <a:rPr lang="fr-CA" dirty="0" smtClean="0"/>
              <a:t>Une variable booléenne peut prendre une seule de deux valeurs: vrai ou faux.</a:t>
            </a:r>
          </a:p>
          <a:p>
            <a:r>
              <a:rPr lang="fr-CA" dirty="0" smtClean="0"/>
              <a:t>On peut interpréter ces deux valeurs de différentes façons selon le contexte.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00704"/>
              </p:ext>
            </p:extLst>
          </p:nvPr>
        </p:nvGraphicFramePr>
        <p:xfrm>
          <a:off x="6324600" y="1981200"/>
          <a:ext cx="5664200" cy="20574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132840"/>
                <a:gridCol w="1132840"/>
                <a:gridCol w="1132840"/>
                <a:gridCol w="1132840"/>
                <a:gridCol w="113284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Valeur</a:t>
                      </a:r>
                      <a:r>
                        <a:rPr lang="fr-CA" sz="1600" dirty="0"/>
                        <a:t/>
                      </a:r>
                      <a:br>
                        <a:rPr lang="fr-CA" sz="1600" dirty="0"/>
                      </a:br>
                      <a:r>
                        <a:rPr lang="fr-CA" sz="1600" dirty="0"/>
                        <a:t>logique</a:t>
                      </a:r>
                      <a:endParaRPr lang="fr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Équivalent </a:t>
                      </a:r>
                      <a:r>
                        <a:rPr lang="fr-CA" sz="1600" dirty="0"/>
                        <a:t>numérique</a:t>
                      </a:r>
                      <a:endParaRPr lang="fr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Exemple: </a:t>
                      </a:r>
                      <a:r>
                        <a:rPr lang="fr-CA" sz="1600" dirty="0"/>
                        <a:t>lampe</a:t>
                      </a:r>
                      <a:endParaRPr lang="fr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Exemple: tension</a:t>
                      </a:r>
                      <a:endParaRPr lang="fr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Exemple: alarme</a:t>
                      </a:r>
                      <a:endParaRPr lang="fr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Vrai</a:t>
                      </a:r>
                      <a:endParaRPr lang="fr-CA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1</a:t>
                      </a:r>
                      <a:endParaRPr lang="fr-CA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Allumée</a:t>
                      </a:r>
                      <a:endParaRPr lang="fr-CA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Élevée</a:t>
                      </a:r>
                      <a:endParaRPr lang="fr-CA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Activée</a:t>
                      </a:r>
                      <a:endParaRPr lang="fr-CA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Faux</a:t>
                      </a:r>
                      <a:endParaRPr lang="fr-CA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0</a:t>
                      </a:r>
                      <a:endParaRPr lang="fr-CA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Éteinte</a:t>
                      </a:r>
                      <a:endParaRPr lang="fr-CA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Basse</a:t>
                      </a:r>
                      <a:endParaRPr lang="fr-CA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 smtClean="0"/>
                        <a:t>Désactivée</a:t>
                      </a:r>
                      <a:endParaRPr lang="fr-CA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80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Fonctions booléennes de base NON, ET, OU: symboles et tables de vérité</a:t>
            </a:r>
            <a:endParaRPr lang="fr-CA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Il y a trois fonctions booléennes de base</a:t>
            </a:r>
          </a:p>
          <a:p>
            <a:pPr lvl="1"/>
            <a:r>
              <a:rPr lang="fr-CA" dirty="0" smtClean="0"/>
              <a:t>La négation (NON - </a:t>
            </a:r>
            <a:r>
              <a:rPr lang="fr-CA" i="1" dirty="0" smtClean="0"/>
              <a:t>not</a:t>
            </a:r>
            <a:r>
              <a:rPr lang="fr-CA" dirty="0" smtClean="0"/>
              <a:t>);</a:t>
            </a:r>
          </a:p>
          <a:p>
            <a:pPr lvl="1"/>
            <a:r>
              <a:rPr lang="fr-CA" dirty="0" smtClean="0"/>
              <a:t>La conjonction (ET logique - </a:t>
            </a:r>
            <a:r>
              <a:rPr lang="fr-CA" i="1" dirty="0" smtClean="0"/>
              <a:t>and</a:t>
            </a:r>
            <a:r>
              <a:rPr lang="fr-CA" dirty="0" smtClean="0"/>
              <a:t>); et,</a:t>
            </a:r>
          </a:p>
          <a:p>
            <a:pPr lvl="1"/>
            <a:r>
              <a:rPr lang="fr-CA" dirty="0" smtClean="0"/>
              <a:t>La disjonction (OU logique - </a:t>
            </a:r>
            <a:r>
              <a:rPr lang="fr-CA" i="1" dirty="0" smtClean="0"/>
              <a:t>or</a:t>
            </a:r>
            <a:r>
              <a:rPr lang="fr-CA" dirty="0" smtClean="0"/>
              <a:t>).</a:t>
            </a:r>
          </a:p>
          <a:p>
            <a:r>
              <a:rPr lang="fr-CA" dirty="0" smtClean="0"/>
              <a:t>On peut réaliser toutes les fonctions logiques à partir de ces trois fonctions de base.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1480800" y="6340476"/>
            <a:ext cx="609600" cy="365125"/>
          </a:xfrm>
        </p:spPr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5381"/>
              </p:ext>
            </p:extLst>
          </p:nvPr>
        </p:nvGraphicFramePr>
        <p:xfrm>
          <a:off x="5867400" y="1524000"/>
          <a:ext cx="6096000" cy="222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1828800"/>
                <a:gridCol w="2032000"/>
              </a:tblGrid>
              <a:tr h="529003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Fonction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Notation algébrique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Symbole</a:t>
                      </a:r>
                      <a:endParaRPr lang="fr-CA" dirty="0"/>
                    </a:p>
                  </a:txBody>
                  <a:tcPr anchor="ctr"/>
                </a:tc>
              </a:tr>
              <a:tr h="529003">
                <a:tc>
                  <a:txBody>
                    <a:bodyPr/>
                    <a:lstStyle/>
                    <a:p>
                      <a:r>
                        <a:rPr lang="fr-CA" dirty="0" smtClean="0"/>
                        <a:t>Négation </a:t>
                      </a:r>
                      <a:r>
                        <a:rPr lang="fr-CA" baseline="0" dirty="0" smtClean="0"/>
                        <a:t>(NON, </a:t>
                      </a:r>
                      <a:r>
                        <a:rPr lang="fr-CA" i="1" baseline="0" dirty="0" smtClean="0"/>
                        <a:t>not</a:t>
                      </a:r>
                      <a:r>
                        <a:rPr lang="fr-CA" baseline="0" dirty="0" smtClean="0"/>
                        <a:t>)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 = A’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529003">
                <a:tc>
                  <a:txBody>
                    <a:bodyPr/>
                    <a:lstStyle/>
                    <a:p>
                      <a:r>
                        <a:rPr lang="fr-CA" dirty="0" smtClean="0"/>
                        <a:t>Conjonction (ET, </a:t>
                      </a:r>
                      <a:r>
                        <a:rPr lang="fr-CA" i="1" dirty="0" smtClean="0"/>
                        <a:t>and</a:t>
                      </a:r>
                      <a:r>
                        <a:rPr lang="fr-CA" dirty="0" smtClean="0"/>
                        <a:t>)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 = AB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529003">
                <a:tc>
                  <a:txBody>
                    <a:bodyPr/>
                    <a:lstStyle/>
                    <a:p>
                      <a:r>
                        <a:rPr lang="fr-CA" dirty="0" smtClean="0"/>
                        <a:t>Disjonction (OU, </a:t>
                      </a:r>
                      <a:r>
                        <a:rPr lang="fr-CA" i="1" dirty="0" smtClean="0"/>
                        <a:t>or</a:t>
                      </a:r>
                      <a:r>
                        <a:rPr lang="fr-CA" dirty="0" smtClean="0"/>
                        <a:t>)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 = A + 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8229600" y="541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179379"/>
              </p:ext>
            </p:extLst>
          </p:nvPr>
        </p:nvGraphicFramePr>
        <p:xfrm>
          <a:off x="10287000" y="2257425"/>
          <a:ext cx="1447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5" name="Visio" r:id="rId3" imgW="1140367" imgH="339908" progId="Visio.Drawing.11">
                  <p:embed/>
                </p:oleObj>
              </mc:Choice>
              <mc:Fallback>
                <p:oleObj name="Visio" r:id="rId3" imgW="1140367" imgH="339908" progId="Visio.Drawing.11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0" y="2257425"/>
                        <a:ext cx="14478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207859"/>
              </p:ext>
            </p:extLst>
          </p:nvPr>
        </p:nvGraphicFramePr>
        <p:xfrm>
          <a:off x="10329862" y="2790824"/>
          <a:ext cx="1362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6" name="Visio" r:id="rId5" imgW="1111642" imgH="405974" progId="Visio.Drawing.11">
                  <p:embed/>
                </p:oleObj>
              </mc:Choice>
              <mc:Fallback>
                <p:oleObj name="Visio" r:id="rId5" imgW="1111642" imgH="405974" progId="Visio.Drawing.11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9862" y="2790824"/>
                        <a:ext cx="13620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8254181" y="66601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654326"/>
              </p:ext>
            </p:extLst>
          </p:nvPr>
        </p:nvGraphicFramePr>
        <p:xfrm>
          <a:off x="10287000" y="3271837"/>
          <a:ext cx="14668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7" name="Visio" r:id="rId7" imgW="1111642" imgH="405974" progId="Visio.Drawing.11">
                  <p:embed/>
                </p:oleObj>
              </mc:Choice>
              <mc:Fallback>
                <p:oleObj name="Visio" r:id="rId7" imgW="1111642" imgH="405974" progId="Visio.Drawing.11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0" y="3271837"/>
                        <a:ext cx="14668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28698"/>
              </p:ext>
            </p:extLst>
          </p:nvPr>
        </p:nvGraphicFramePr>
        <p:xfrm>
          <a:off x="5867400" y="4343400"/>
          <a:ext cx="14639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35"/>
                <a:gridCol w="89593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 = A’</a:t>
                      </a:r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50217"/>
              </p:ext>
            </p:extLst>
          </p:nvPr>
        </p:nvGraphicFramePr>
        <p:xfrm>
          <a:off x="9906000" y="4343400"/>
          <a:ext cx="20320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10414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 = A + B</a:t>
                      </a:r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30112"/>
              </p:ext>
            </p:extLst>
          </p:nvPr>
        </p:nvGraphicFramePr>
        <p:xfrm>
          <a:off x="7602683" y="4343400"/>
          <a:ext cx="20320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10414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 = AB</a:t>
                      </a:r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Fonctions booléennes dérivées, symboles et tables de vérité</a:t>
            </a:r>
            <a:endParaRPr lang="fr-CA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Plusieurs fonctions peuvent être dérivées des trois fonctions de base, comme par exemple:</a:t>
            </a:r>
          </a:p>
          <a:p>
            <a:pPr lvl="1"/>
            <a:r>
              <a:rPr lang="fr-CA" dirty="0" smtClean="0"/>
              <a:t>le NON-OU (</a:t>
            </a:r>
            <a:r>
              <a:rPr lang="fr-CA" i="1" dirty="0" err="1" smtClean="0"/>
              <a:t>nor</a:t>
            </a:r>
            <a:r>
              <a:rPr lang="fr-CA" dirty="0" smtClean="0"/>
              <a:t>);</a:t>
            </a:r>
          </a:p>
          <a:p>
            <a:pPr lvl="1"/>
            <a:r>
              <a:rPr lang="fr-CA" dirty="0" smtClean="0"/>
              <a:t>le NON-ET (</a:t>
            </a:r>
            <a:r>
              <a:rPr lang="fr-CA" i="1" dirty="0" err="1" smtClean="0"/>
              <a:t>nand</a:t>
            </a:r>
            <a:r>
              <a:rPr lang="fr-CA" dirty="0" smtClean="0"/>
              <a:t>);</a:t>
            </a:r>
          </a:p>
          <a:p>
            <a:pPr lvl="1"/>
            <a:r>
              <a:rPr lang="fr-CA" dirty="0" smtClean="0"/>
              <a:t>le OU-exclusif (</a:t>
            </a:r>
            <a:r>
              <a:rPr lang="fr-CA" i="1" dirty="0" err="1" smtClean="0"/>
              <a:t>xor</a:t>
            </a:r>
            <a:r>
              <a:rPr lang="fr-CA" dirty="0" smtClean="0"/>
              <a:t>) et l’équivalence (</a:t>
            </a:r>
            <a:r>
              <a:rPr lang="fr-CA" i="1" dirty="0" err="1" smtClean="0"/>
              <a:t>xnor</a:t>
            </a:r>
            <a:r>
              <a:rPr lang="fr-CA" dirty="0" smtClean="0"/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785794"/>
              </p:ext>
            </p:extLst>
          </p:nvPr>
        </p:nvGraphicFramePr>
        <p:xfrm>
          <a:off x="6324840" y="1676400"/>
          <a:ext cx="5666417" cy="249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9" name="Visio" r:id="rId3" imgW="3192172" imgH="1402675" progId="Visio.Drawing.11">
                  <p:embed/>
                </p:oleObj>
              </mc:Choice>
              <mc:Fallback>
                <p:oleObj name="Visio" r:id="rId3" imgW="3192172" imgH="14026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840" y="1676400"/>
                        <a:ext cx="5666417" cy="24924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083332"/>
              </p:ext>
            </p:extLst>
          </p:nvPr>
        </p:nvGraphicFramePr>
        <p:xfrm>
          <a:off x="1085850" y="3427413"/>
          <a:ext cx="2695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0" name="Équation" r:id="rId5" imgW="1726920" imgH="406080" progId="Equation.3">
                  <p:embed/>
                </p:oleObj>
              </mc:Choice>
              <mc:Fallback>
                <p:oleObj name="Équation" r:id="rId5" imgW="172692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427413"/>
                        <a:ext cx="2695575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13362"/>
              </p:ext>
            </p:extLst>
          </p:nvPr>
        </p:nvGraphicFramePr>
        <p:xfrm>
          <a:off x="6294967" y="4506760"/>
          <a:ext cx="2797174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811"/>
                <a:gridCol w="681811"/>
                <a:gridCol w="143355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Y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 = X </a:t>
                      </a:r>
                      <a:r>
                        <a:rPr lang="fr-CA" dirty="0" err="1" smtClean="0"/>
                        <a:t>xor</a:t>
                      </a:r>
                      <a:r>
                        <a:rPr lang="fr-CA" dirty="0" smtClean="0"/>
                        <a:t> Y</a:t>
                      </a:r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27804"/>
              </p:ext>
            </p:extLst>
          </p:nvPr>
        </p:nvGraphicFramePr>
        <p:xfrm>
          <a:off x="9293226" y="4506760"/>
          <a:ext cx="2797174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811"/>
                <a:gridCol w="681811"/>
                <a:gridCol w="143355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Y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</a:t>
                      </a:r>
                      <a:r>
                        <a:rPr lang="fr-CA" baseline="0" dirty="0" smtClean="0"/>
                        <a:t> = X </a:t>
                      </a:r>
                      <a:r>
                        <a:rPr lang="fr-CA" baseline="0" dirty="0" err="1" smtClean="0"/>
                        <a:t>xnor</a:t>
                      </a:r>
                      <a:r>
                        <a:rPr lang="fr-CA" baseline="0" dirty="0" smtClean="0"/>
                        <a:t> Y</a:t>
                      </a:r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55121"/>
              </p:ext>
            </p:extLst>
          </p:nvPr>
        </p:nvGraphicFramePr>
        <p:xfrm>
          <a:off x="298451" y="4506760"/>
          <a:ext cx="2797174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811"/>
                <a:gridCol w="681811"/>
                <a:gridCol w="143355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Y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 = (X</a:t>
                      </a:r>
                      <a:r>
                        <a:rPr lang="fr-CA" baseline="0" dirty="0" smtClean="0"/>
                        <a:t> + </a:t>
                      </a:r>
                      <a:r>
                        <a:rPr lang="fr-CA" dirty="0" smtClean="0"/>
                        <a:t>Y)’</a:t>
                      </a:r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98502"/>
              </p:ext>
            </p:extLst>
          </p:nvPr>
        </p:nvGraphicFramePr>
        <p:xfrm>
          <a:off x="3296709" y="4506760"/>
          <a:ext cx="2797174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811"/>
                <a:gridCol w="681811"/>
                <a:gridCol w="143355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Y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 = (XY)’</a:t>
                      </a:r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84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Différentes portes logiques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465669"/>
              </p:ext>
            </p:extLst>
          </p:nvPr>
        </p:nvGraphicFramePr>
        <p:xfrm>
          <a:off x="6044395" y="1600201"/>
          <a:ext cx="5476205" cy="18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" name="Visio" r:id="rId3" imgW="2190482" imgH="745450" progId="Visio.Drawing.11">
                  <p:embed/>
                </p:oleObj>
              </mc:Choice>
              <mc:Fallback>
                <p:oleObj name="Visio" r:id="rId3" imgW="2190482" imgH="745450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395" y="1600201"/>
                        <a:ext cx="5476205" cy="186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670426"/>
              </p:ext>
            </p:extLst>
          </p:nvPr>
        </p:nvGraphicFramePr>
        <p:xfrm>
          <a:off x="5943600" y="3390901"/>
          <a:ext cx="5904605" cy="2172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" name="Visio" r:id="rId5" imgW="2361842" imgH="869037" progId="Visio.Drawing.11">
                  <p:embed/>
                </p:oleObj>
              </mc:Choice>
              <mc:Fallback>
                <p:oleObj name="Visio" r:id="rId5" imgW="2361842" imgH="869037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90901"/>
                        <a:ext cx="5904605" cy="21725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contenu 11"/>
          <p:cNvSpPr txBox="1">
            <a:spLocks/>
          </p:cNvSpPr>
          <p:nvPr/>
        </p:nvSpPr>
        <p:spPr>
          <a:xfrm>
            <a:off x="203200" y="1600201"/>
            <a:ext cx="5791200" cy="46481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On peut ajouter une bulle aux entrées et aux sorties de portes logiques.</a:t>
            </a:r>
          </a:p>
          <a:p>
            <a:r>
              <a:rPr lang="fr-CA" dirty="0" smtClean="0"/>
              <a:t>Une bulle sur un port d’entrée ou de sortie signifie la négation du signal correspondant, comme si on ajoutait une porte NON.</a:t>
            </a:r>
          </a:p>
          <a:p>
            <a:r>
              <a:rPr lang="fr-CA" dirty="0"/>
              <a:t>Toutes les portes logiques sauf la négation et l’identité peuvent avoir plus de deux entrées</a:t>
            </a:r>
            <a:r>
              <a:rPr lang="fr-CA" dirty="0" smtClean="0"/>
              <a:t>.</a:t>
            </a:r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Tables de vérité</a:t>
            </a:r>
            <a:endParaRPr lang="fr-CA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Une table de vérité (</a:t>
            </a:r>
            <a:r>
              <a:rPr lang="fr-CA" i="1" dirty="0" err="1" smtClean="0"/>
              <a:t>truth</a:t>
            </a:r>
            <a:r>
              <a:rPr lang="fr-CA" i="1" dirty="0" smtClean="0"/>
              <a:t> table</a:t>
            </a:r>
            <a:r>
              <a:rPr lang="fr-CA" dirty="0" smtClean="0"/>
              <a:t>) énumère toutes les combinaisons d’entrées d’une fonction et donne la valeur de la fonction pour chacune des entrées.</a:t>
            </a:r>
          </a:p>
          <a:p>
            <a:r>
              <a:rPr lang="fr-CA" dirty="0" smtClean="0"/>
              <a:t>Une fonction à </a:t>
            </a:r>
            <a:r>
              <a:rPr lang="fr-CA" i="1" dirty="0" smtClean="0"/>
              <a:t>n</a:t>
            </a:r>
            <a:r>
              <a:rPr lang="fr-CA" dirty="0" smtClean="0"/>
              <a:t> entrées a une table de vérité comportant 2</a:t>
            </a:r>
            <a:r>
              <a:rPr lang="fr-CA" i="1" baseline="30000" dirty="0" smtClean="0"/>
              <a:t>n</a:t>
            </a:r>
            <a:r>
              <a:rPr lang="fr-CA" dirty="0" smtClean="0"/>
              <a:t> rangées</a:t>
            </a:r>
            <a:r>
              <a:rPr lang="fr-CA" dirty="0"/>
              <a:t>.</a:t>
            </a:r>
            <a:endParaRPr lang="fr-CA" dirty="0" smtClean="0"/>
          </a:p>
          <a:p>
            <a:r>
              <a:rPr lang="fr-CA" dirty="0" smtClean="0"/>
              <a:t>Par convention, on place les combinaisons d’entrées dans un ordre binaire croissant.</a:t>
            </a:r>
          </a:p>
          <a:p>
            <a:r>
              <a:rPr lang="fr-CA" dirty="0" smtClean="0"/>
              <a:t>Une table de vérité peut avoir plusieurs colonnes pour des fonctions de sortie.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1480800" y="6340476"/>
            <a:ext cx="609600" cy="365125"/>
          </a:xfrm>
        </p:spPr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8229600" y="541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8254181" y="66601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46305"/>
              </p:ext>
            </p:extLst>
          </p:nvPr>
        </p:nvGraphicFramePr>
        <p:xfrm>
          <a:off x="10058400" y="1752600"/>
          <a:ext cx="111007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65287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F(A)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02209"/>
              </p:ext>
            </p:extLst>
          </p:nvPr>
        </p:nvGraphicFramePr>
        <p:xfrm>
          <a:off x="6629400" y="1752600"/>
          <a:ext cx="2514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1143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G(A, B, C)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75398"/>
              </p:ext>
            </p:extLst>
          </p:nvPr>
        </p:nvGraphicFramePr>
        <p:xfrm>
          <a:off x="9702800" y="3200400"/>
          <a:ext cx="1955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10414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H(A, B)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91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Remplir une table de vérité à partir d’une équation booléenne</a:t>
            </a:r>
            <a:endParaRPr lang="fr-CA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Remplir une table de vérité à partir d’une équation booléenne revient à identifier pour quelles combinaisons d’entrée la valeur de la sortie est vraie (1) ou fausse (0).</a:t>
            </a:r>
          </a:p>
          <a:p>
            <a:r>
              <a:rPr lang="fr-CA" dirty="0" smtClean="0"/>
              <a:t>Le processus dépend de la formulation de l’équation booléenne:</a:t>
            </a:r>
          </a:p>
          <a:p>
            <a:pPr lvl="1"/>
            <a:r>
              <a:rPr lang="fr-CA" dirty="0" smtClean="0"/>
              <a:t>Si l’équation est formulée en sommes de produits, chaque produit correspond à un cas où la fonction peut être vraie.</a:t>
            </a:r>
          </a:p>
          <a:p>
            <a:pPr lvl="1"/>
            <a:r>
              <a:rPr lang="fr-CA" dirty="0" smtClean="0"/>
              <a:t>Si l’équation est formulée en produits de sommes, chaque somme correspond à un cas où la fonction peut être fausse.</a:t>
            </a:r>
          </a:p>
          <a:p>
            <a:pPr lvl="1"/>
            <a:r>
              <a:rPr lang="fr-CA" dirty="0" smtClean="0"/>
              <a:t>Pour les formulations hybrides, il faut se débrouiller!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1480800" y="6340476"/>
            <a:ext cx="609600" cy="365125"/>
          </a:xfrm>
        </p:spPr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8229600" y="541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8254181" y="66601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18334"/>
              </p:ext>
            </p:extLst>
          </p:nvPr>
        </p:nvGraphicFramePr>
        <p:xfrm>
          <a:off x="6477000" y="2392931"/>
          <a:ext cx="2514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1143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477000" y="1676400"/>
            <a:ext cx="249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latin typeface="+mn-lt"/>
              </a:rPr>
              <a:t>Somme de produits</a:t>
            </a:r>
          </a:p>
          <a:p>
            <a:pPr algn="ctr"/>
            <a:r>
              <a:rPr lang="fr-CA" sz="1600" dirty="0" smtClean="0">
                <a:latin typeface="+mn-lt"/>
              </a:rPr>
              <a:t>F = A’ + AC’ + BC + AB</a:t>
            </a:r>
            <a:endParaRPr lang="fr-CA" sz="1600" dirty="0">
              <a:latin typeface="+mn-lt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44386"/>
              </p:ext>
            </p:extLst>
          </p:nvPr>
        </p:nvGraphicFramePr>
        <p:xfrm>
          <a:off x="9437329" y="2381986"/>
          <a:ext cx="2514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1143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G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9453306" y="1676400"/>
            <a:ext cx="247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latin typeface="+mn-lt"/>
              </a:rPr>
              <a:t>Produits de sommes</a:t>
            </a:r>
          </a:p>
          <a:p>
            <a:pPr algn="ctr"/>
            <a:r>
              <a:rPr lang="fr-CA" sz="1600" dirty="0" smtClean="0">
                <a:latin typeface="+mn-lt"/>
              </a:rPr>
              <a:t>G = (A + B’)(B + C)(A + C’)</a:t>
            </a:r>
            <a:endParaRPr lang="fr-CA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78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Donner une équation booléenne correspondant à une table de vérité</a:t>
            </a:r>
            <a:endParaRPr lang="fr-CA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Il est relativement facile de lire une équation booléenne non réduite à partir d’une table de vérité.</a:t>
            </a:r>
          </a:p>
          <a:p>
            <a:r>
              <a:rPr lang="fr-CA" dirty="0" smtClean="0"/>
              <a:t>Pour obtenir la somme de produits:</a:t>
            </a:r>
          </a:p>
          <a:p>
            <a:pPr lvl="1"/>
            <a:r>
              <a:rPr lang="fr-CA" dirty="0" smtClean="0"/>
              <a:t>On </a:t>
            </a:r>
            <a:r>
              <a:rPr lang="fr-CA" dirty="0"/>
              <a:t>énumère les termes de la fonction qui correspondent à une valeur de 1 de </a:t>
            </a:r>
            <a:r>
              <a:rPr lang="fr-CA" dirty="0" smtClean="0"/>
              <a:t>celle-ci.</a:t>
            </a:r>
          </a:p>
          <a:p>
            <a:pPr lvl="1"/>
            <a:r>
              <a:rPr lang="fr-CA" dirty="0" smtClean="0"/>
              <a:t>Chaque </a:t>
            </a:r>
            <a:r>
              <a:rPr lang="fr-CA" dirty="0"/>
              <a:t>terme est composé d’un produit (ET logique) de chaque variable de la </a:t>
            </a:r>
            <a:r>
              <a:rPr lang="fr-CA" dirty="0" smtClean="0"/>
              <a:t>fonction.</a:t>
            </a:r>
          </a:p>
          <a:p>
            <a:pPr lvl="1"/>
            <a:r>
              <a:rPr lang="fr-CA" dirty="0" smtClean="0"/>
              <a:t>Une </a:t>
            </a:r>
            <a:r>
              <a:rPr lang="fr-CA" dirty="0"/>
              <a:t>variable ayant la valeur 0 dans la rangée correspondante est complémentée</a:t>
            </a:r>
            <a:r>
              <a:rPr lang="fr-CA" dirty="0" smtClean="0"/>
              <a:t>.</a:t>
            </a:r>
          </a:p>
          <a:p>
            <a:r>
              <a:rPr lang="fr-CA" dirty="0" smtClean="0"/>
              <a:t>L’expansion en produit de sommes est similaire.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1480800" y="6340476"/>
            <a:ext cx="609600" cy="365125"/>
          </a:xfrm>
        </p:spPr>
        <p:txBody>
          <a:bodyPr/>
          <a:lstStyle/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8229600" y="541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8254181" y="66601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44996"/>
              </p:ext>
            </p:extLst>
          </p:nvPr>
        </p:nvGraphicFramePr>
        <p:xfrm>
          <a:off x="6400800" y="1714500"/>
          <a:ext cx="2514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1143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9291894" y="2984212"/>
            <a:ext cx="249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 smtClean="0">
                <a:latin typeface="+mn-lt"/>
              </a:rPr>
              <a:t>Somme de produits</a:t>
            </a:r>
          </a:p>
          <a:p>
            <a:pPr algn="ctr"/>
            <a:r>
              <a:rPr lang="fr-CA" sz="1600" dirty="0" smtClean="0">
                <a:latin typeface="+mn-lt"/>
              </a:rPr>
              <a:t>F = A’B’C’+A’B’C+ABC’</a:t>
            </a:r>
            <a:endParaRPr lang="fr-CA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67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Cou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1Introduction</Template>
  <TotalTime>903</TotalTime>
  <Words>1872</Words>
  <Application>Microsoft Macintosh PowerPoint</Application>
  <PresentationFormat>Personnalisé</PresentationFormat>
  <Paragraphs>688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presentationCours</vt:lpstr>
      <vt:lpstr>Visio</vt:lpstr>
      <vt:lpstr>Équation</vt:lpstr>
      <vt:lpstr>Rappel - analyse et synthèse de fonctions combinatoires</vt:lpstr>
      <vt:lpstr>Rappel - analyse et synthèse de fonctions combinatoires</vt:lpstr>
      <vt:lpstr>Variables booléennes</vt:lpstr>
      <vt:lpstr>Fonctions booléennes de base NON, ET, OU: symboles et tables de vérité</vt:lpstr>
      <vt:lpstr>Fonctions booléennes dérivées, symboles et tables de vérité</vt:lpstr>
      <vt:lpstr>Différentes portes logiques</vt:lpstr>
      <vt:lpstr>Tables de vérité</vt:lpstr>
      <vt:lpstr>Remplir une table de vérité à partir d’une équation booléenne</vt:lpstr>
      <vt:lpstr>Donner une équation booléenne correspondant à une table de vérité</vt:lpstr>
      <vt:lpstr>Simplification d’expressions booléennes</vt:lpstr>
      <vt:lpstr>Analyse d’un circuit logique combinatoire</vt:lpstr>
      <vt:lpstr>Conception d’un circuit logique combinatoire</vt:lpstr>
      <vt:lpstr>Exemple de conception: le problème du vote</vt:lpstr>
      <vt:lpstr>Exemple de conception : le problème du vote</vt:lpstr>
      <vt:lpstr>Exemple de conception : le problème du vote</vt:lpstr>
      <vt:lpstr>Exemple de conception : le problème du vote</vt:lpstr>
      <vt:lpstr>Exemple de conception : le problème du vote</vt:lpstr>
      <vt:lpstr>Équivalence entre la table de vérité, l’équation booléenne et le circuit logique</vt:lpstr>
      <vt:lpstr>Rappel - analyse et synthèse de fonctions combinatoires</vt:lpstr>
      <vt:lpstr>Exercices d’analyse d’un circuit logique combinatoire</vt:lpstr>
    </vt:vector>
  </TitlesOfParts>
  <Company>POLYMTL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 Langlois</dc:creator>
  <cp:lastModifiedBy>Pierre Langlois</cp:lastModifiedBy>
  <cp:revision>120</cp:revision>
  <dcterms:created xsi:type="dcterms:W3CDTF">2009-09-03T13:30:34Z</dcterms:created>
  <dcterms:modified xsi:type="dcterms:W3CDTF">2014-07-24T19:04:21Z</dcterms:modified>
</cp:coreProperties>
</file>