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42.jpg" ContentType="image/jpe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60"/>
  </p:notesMasterIdLst>
  <p:sldIdLst>
    <p:sldId id="260" r:id="rId2"/>
    <p:sldId id="274" r:id="rId3"/>
    <p:sldId id="275" r:id="rId4"/>
    <p:sldId id="266" r:id="rId5"/>
    <p:sldId id="279" r:id="rId6"/>
    <p:sldId id="331" r:id="rId7"/>
    <p:sldId id="333" r:id="rId8"/>
    <p:sldId id="281" r:id="rId9"/>
    <p:sldId id="334" r:id="rId10"/>
    <p:sldId id="282" r:id="rId11"/>
    <p:sldId id="283" r:id="rId12"/>
    <p:sldId id="285" r:id="rId13"/>
    <p:sldId id="287" r:id="rId14"/>
    <p:sldId id="288" r:id="rId15"/>
    <p:sldId id="335" r:id="rId16"/>
    <p:sldId id="332" r:id="rId17"/>
    <p:sldId id="292" r:id="rId18"/>
    <p:sldId id="294" r:id="rId19"/>
    <p:sldId id="295" r:id="rId20"/>
    <p:sldId id="347" r:id="rId21"/>
    <p:sldId id="296" r:id="rId22"/>
    <p:sldId id="336" r:id="rId23"/>
    <p:sldId id="298" r:id="rId24"/>
    <p:sldId id="299" r:id="rId25"/>
    <p:sldId id="300" r:id="rId26"/>
    <p:sldId id="301" r:id="rId27"/>
    <p:sldId id="302" r:id="rId28"/>
    <p:sldId id="303" r:id="rId29"/>
    <p:sldId id="337" r:id="rId30"/>
    <p:sldId id="330" r:id="rId31"/>
    <p:sldId id="305" r:id="rId32"/>
    <p:sldId id="306" r:id="rId33"/>
    <p:sldId id="307" r:id="rId34"/>
    <p:sldId id="309" r:id="rId35"/>
    <p:sldId id="310" r:id="rId36"/>
    <p:sldId id="311" r:id="rId37"/>
    <p:sldId id="312" r:id="rId38"/>
    <p:sldId id="313" r:id="rId39"/>
    <p:sldId id="314" r:id="rId40"/>
    <p:sldId id="343" r:id="rId41"/>
    <p:sldId id="340" r:id="rId42"/>
    <p:sldId id="341" r:id="rId43"/>
    <p:sldId id="318" r:id="rId44"/>
    <p:sldId id="342" r:id="rId45"/>
    <p:sldId id="348" r:id="rId46"/>
    <p:sldId id="349" r:id="rId47"/>
    <p:sldId id="338" r:id="rId48"/>
    <p:sldId id="339" r:id="rId49"/>
    <p:sldId id="320" r:id="rId50"/>
    <p:sldId id="344" r:id="rId51"/>
    <p:sldId id="321" r:id="rId52"/>
    <p:sldId id="322" r:id="rId53"/>
    <p:sldId id="323" r:id="rId54"/>
    <p:sldId id="324" r:id="rId55"/>
    <p:sldId id="325" r:id="rId56"/>
    <p:sldId id="327" r:id="rId57"/>
    <p:sldId id="500" r:id="rId58"/>
    <p:sldId id="329" r:id="rId59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274"/>
            <p14:sldId id="275"/>
            <p14:sldId id="266"/>
            <p14:sldId id="279"/>
            <p14:sldId id="331"/>
            <p14:sldId id="333"/>
            <p14:sldId id="281"/>
            <p14:sldId id="334"/>
            <p14:sldId id="282"/>
            <p14:sldId id="283"/>
            <p14:sldId id="285"/>
            <p14:sldId id="287"/>
            <p14:sldId id="288"/>
            <p14:sldId id="335"/>
            <p14:sldId id="332"/>
            <p14:sldId id="292"/>
            <p14:sldId id="294"/>
            <p14:sldId id="295"/>
            <p14:sldId id="347"/>
            <p14:sldId id="296"/>
            <p14:sldId id="336"/>
            <p14:sldId id="298"/>
            <p14:sldId id="299"/>
            <p14:sldId id="300"/>
            <p14:sldId id="301"/>
            <p14:sldId id="302"/>
            <p14:sldId id="303"/>
            <p14:sldId id="337"/>
            <p14:sldId id="330"/>
            <p14:sldId id="305"/>
            <p14:sldId id="306"/>
            <p14:sldId id="307"/>
            <p14:sldId id="309"/>
            <p14:sldId id="310"/>
            <p14:sldId id="311"/>
            <p14:sldId id="312"/>
            <p14:sldId id="313"/>
            <p14:sldId id="314"/>
            <p14:sldId id="343"/>
            <p14:sldId id="340"/>
            <p14:sldId id="341"/>
            <p14:sldId id="318"/>
            <p14:sldId id="342"/>
            <p14:sldId id="348"/>
            <p14:sldId id="349"/>
            <p14:sldId id="338"/>
            <p14:sldId id="339"/>
            <p14:sldId id="320"/>
            <p14:sldId id="344"/>
            <p14:sldId id="321"/>
            <p14:sldId id="322"/>
            <p14:sldId id="323"/>
            <p14:sldId id="324"/>
            <p14:sldId id="325"/>
            <p14:sldId id="327"/>
            <p14:sldId id="500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B1D"/>
    <a:srgbClr val="E60000"/>
    <a:srgbClr val="F20000"/>
    <a:srgbClr val="BC0000"/>
    <a:srgbClr val="B80000"/>
    <a:srgbClr val="BA1B2F"/>
    <a:srgbClr val="FD9700"/>
    <a:srgbClr val="89CA2D"/>
    <a:srgbClr val="3AA9EA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4" autoAdjust="0"/>
    <p:restoredTop sz="62449" autoAdjust="0"/>
  </p:normalViewPr>
  <p:slideViewPr>
    <p:cSldViewPr snapToGrid="0" snapToObjects="1" showGuides="1">
      <p:cViewPr varScale="1">
        <p:scale>
          <a:sx n="77" d="100"/>
          <a:sy n="77" d="100"/>
        </p:scale>
        <p:origin x="3072" y="184"/>
      </p:cViewPr>
      <p:guideLst>
        <p:guide orient="horz" pos="2160"/>
        <p:guide pos="2880"/>
      </p:guideLst>
    </p:cSldViewPr>
  </p:slideViewPr>
  <p:notesTextViewPr>
    <p:cViewPr>
      <p:scale>
        <a:sx n="160" d="100"/>
        <a:sy n="160" d="100"/>
      </p:scale>
      <p:origin x="0" y="0"/>
    </p:cViewPr>
  </p:notesTextViewPr>
  <p:sorterViewPr>
    <p:cViewPr>
      <p:scale>
        <a:sx n="100" d="100"/>
        <a:sy n="100" d="100"/>
      </p:scale>
      <p:origin x="0" y="-2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6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99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04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8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97845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6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2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81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17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27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71055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2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37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  <a:p>
            <a:endParaRPr lang="fr-CA" noProof="0" dirty="0"/>
          </a:p>
          <a:p>
            <a:endParaRPr lang="fr-CA" noProof="0" dirty="0"/>
          </a:p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82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28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3746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29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03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74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19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66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729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2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27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12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9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16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908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758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7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27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254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940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909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665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On peut faire du filtrage avec un filtre spatial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La procédure pour faire du filtrage spatiale est illustré dans l’image.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On choisit un filtre, et on va le passer a travers l’image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On va le centrer sur chaque pixel de notre image f(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A chaque endroit 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), le résultat du filtre, 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), est déterminé par somme de la multiplication des coefficients du filtre et les pixels qui se trouvent dans la région du filtre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1085850" lvl="2" indent="-171450">
                  <a:buFontTx/>
                  <a:buChar char="-"/>
                </a:pPr>
                <a:r>
                  <a:rPr lang="fr-CA" noProof="0" dirty="0"/>
                  <a:t>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= w(-1,01)f(x-1,y-1)+w(-1,0)f(x-1,y)+…</a:t>
                </a:r>
              </a:p>
              <a:p>
                <a:pPr marL="1085850" lvl="2" indent="-171450">
                  <a:buFontTx/>
                  <a:buChar char="-"/>
                </a:pPr>
                <a:endParaRPr lang="fr-CA" noProof="0" dirty="0"/>
              </a:p>
              <a:p>
                <a:pPr marL="1085850" lvl="2" indent="-171450">
                  <a:buFontTx/>
                  <a:buChar char="-"/>
                </a:pPr>
                <a:r>
                  <a:rPr lang="fr-CA" noProof="0" dirty="0"/>
                  <a:t>Formulation </a:t>
                </a:r>
                <a:r>
                  <a:rPr lang="fr-CA" noProof="0" dirty="0" err="1"/>
                  <a:t>generale</a:t>
                </a:r>
                <a:r>
                  <a:rPr lang="fr-CA" noProof="0" dirty="0"/>
                  <a:t>: 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= </a:t>
                </a:r>
                <a:r>
                  <a:rPr lang="fr-CA" i="0" noProof="0">
                    <a:latin typeface="Cambria Math" panose="02040503050406030204" pitchFamily="18" charset="0"/>
                  </a:rPr>
                  <a:t>∑24_(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𝑠=−𝑎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𝑎</a:t>
                </a:r>
                <a:r>
                  <a:rPr lang="fr-CA" b="0" i="0" noProof="0">
                    <a:latin typeface="Cambria Math" panose="02040503050406030204" pitchFamily="18" charset="0"/>
                  </a:rPr>
                  <a:t>▒∑24_(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𝑡=−𝑏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𝑏</a:t>
                </a:r>
                <a:r>
                  <a:rPr lang="fr-CA" b="0" i="0" noProof="0">
                    <a:latin typeface="Cambria Math" panose="02040503050406030204" pitchFamily="18" charset="0"/>
                  </a:rPr>
                  <a:t>▒〖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𝑤(𝑠,𝑡)𝑓(𝑥+𝑠,𝑦+𝑡)</a:t>
                </a:r>
                <a:r>
                  <a:rPr lang="fr-CA" b="0" i="0" noProof="0">
                    <a:latin typeface="Cambria Math" panose="02040503050406030204" pitchFamily="18" charset="0"/>
                  </a:rPr>
                  <a:t>〗</a:t>
                </a:r>
                <a:endParaRPr lang="fr-CA" noProof="0" dirty="0"/>
              </a:p>
              <a:p>
                <a:pPr marL="1085850" lvl="2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… « </a:t>
                </a:r>
                <a:r>
                  <a:rPr lang="fr-CA" noProof="0" dirty="0" err="1"/>
                  <a:t>Zero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padding</a:t>
                </a:r>
                <a:r>
                  <a:rPr lang="fr-CA" noProof="0" dirty="0"/>
                  <a:t> »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651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4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05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96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608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675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203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983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52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195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442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75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1889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3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0737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2024-01-17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2024-01-17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j-lt"/>
              </a:rPr>
              <a:t>‹#›</a:t>
            </a:fld>
            <a:r>
              <a:rPr lang="en-US" sz="1300" b="1" dirty="0">
                <a:latin typeface="+mj-lt"/>
              </a:rPr>
              <a:t> / 58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j-lt"/>
              </a:rPr>
              <a:t>Transformations dans le </a:t>
            </a:r>
            <a:r>
              <a:rPr lang="en-US" sz="1300" b="1" baseline="0" dirty="0" err="1">
                <a:latin typeface="+mj-lt"/>
              </a:rPr>
              <a:t>domaine</a:t>
            </a:r>
            <a:r>
              <a:rPr lang="en-US" sz="1300" b="1" baseline="0" dirty="0">
                <a:latin typeface="+mj-lt"/>
              </a:rPr>
              <a:t> spatial </a:t>
            </a:r>
            <a:endParaRPr lang="en-US" sz="1300" b="1" dirty="0">
              <a:latin typeface="+mj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1599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j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2.jpg"/><Relationship Id="rId4" Type="http://schemas.openxmlformats.org/officeDocument/2006/relationships/image" Target="../media/image40.png"/><Relationship Id="rId9" Type="http://schemas.openxmlformats.org/officeDocument/2006/relationships/image" Target="../media/image1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vaalonsoortiz/ELE8812-demo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5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6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ageprocessingplace.com/downloads_V3/root_downloads/tutorials/contour_tracing_Abeer_George_Ghuneim/index.html" TargetMode="Externa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/>
          <p:cNvSpPr/>
          <p:nvPr/>
        </p:nvSpPr>
        <p:spPr>
          <a:xfrm>
            <a:off x="4341180" y="306174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/>
          <p:cNvSpPr/>
          <p:nvPr/>
        </p:nvSpPr>
        <p:spPr>
          <a:xfrm>
            <a:off x="4503677" y="306174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/>
          <p:cNvSpPr/>
          <p:nvPr/>
        </p:nvSpPr>
        <p:spPr>
          <a:xfrm>
            <a:off x="4666843" y="306174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/>
          <p:cNvSpPr/>
          <p:nvPr/>
        </p:nvSpPr>
        <p:spPr>
          <a:xfrm>
            <a:off x="4828296" y="3056983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ADD4863-F2E1-4E6D-AD92-790CF797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042" y="4052282"/>
            <a:ext cx="6858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i-FI" sz="2800" b="1" spc="-30" dirty="0">
                <a:latin typeface="+mj-lt"/>
                <a:cs typeface="Tahoma"/>
              </a:rPr>
              <a:t>Eva Alonso </a:t>
            </a:r>
            <a:r>
              <a:rPr lang="fi-FI" sz="2800" b="1" spc="-30" dirty="0" err="1">
                <a:latin typeface="+mj-lt"/>
                <a:cs typeface="Tahoma"/>
              </a:rPr>
              <a:t>Ortiz</a:t>
            </a:r>
            <a:endParaRPr lang="fi-FI" sz="2800" b="1" dirty="0">
              <a:latin typeface="+mj-lt"/>
              <a:cs typeface="Tahoma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lang="fi-FI" sz="20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fi-FI" b="1" spc="-20" dirty="0">
                <a:latin typeface="+mj-lt"/>
                <a:cs typeface="Microsoft Sans Serif"/>
              </a:rPr>
              <a:t>ELE8812</a:t>
            </a:r>
            <a:endParaRPr lang="fi-FI" b="1" dirty="0">
              <a:latin typeface="+mj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lang="fi-FI" sz="18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fi-FI" b="1" spc="-65" dirty="0">
                <a:latin typeface="+mj-lt"/>
                <a:cs typeface="Tahoma"/>
              </a:rPr>
              <a:t>19 </a:t>
            </a:r>
            <a:r>
              <a:rPr lang="fi-FI" b="1" spc="-45" dirty="0" err="1">
                <a:latin typeface="+mj-lt"/>
                <a:cs typeface="Tahoma"/>
              </a:rPr>
              <a:t>janvier</a:t>
            </a:r>
            <a:r>
              <a:rPr lang="fi-FI" b="1" spc="15" dirty="0">
                <a:latin typeface="+mj-lt"/>
                <a:cs typeface="Tahoma"/>
              </a:rPr>
              <a:t> </a:t>
            </a:r>
            <a:r>
              <a:rPr lang="fi-FI" b="1" spc="-65" dirty="0">
                <a:latin typeface="+mj-lt"/>
                <a:cs typeface="Tahoma"/>
              </a:rPr>
              <a:t>2023</a:t>
            </a:r>
            <a:endParaRPr lang="fi-FI" b="1" dirty="0">
              <a:latin typeface="+mj-lt"/>
              <a:cs typeface="Tahoma"/>
            </a:endParaRPr>
          </a:p>
          <a:p>
            <a:endParaRPr lang="en-CA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D262AEF-7E72-49C1-A569-FD5F785EA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198" y="2023380"/>
            <a:ext cx="7772400" cy="1181518"/>
          </a:xfrm>
        </p:spPr>
        <p:txBody>
          <a:bodyPr>
            <a:normAutofit/>
          </a:bodyPr>
          <a:lstStyle/>
          <a:p>
            <a:r>
              <a:rPr lang="fr-FR" sz="3200" b="1" spc="-10" dirty="0"/>
              <a:t>Transformations </a:t>
            </a:r>
            <a:r>
              <a:rPr lang="fr-FR" sz="3200" b="1" spc="45" dirty="0"/>
              <a:t>et </a:t>
            </a:r>
            <a:r>
              <a:rPr lang="fr-FR" sz="3200" b="1" spc="-15" dirty="0"/>
              <a:t>améliorations </a:t>
            </a:r>
            <a:r>
              <a:rPr lang="fr-FR" sz="3200" b="1" spc="-10" dirty="0"/>
              <a:t>élémentaires </a:t>
            </a:r>
            <a:r>
              <a:rPr lang="fr-FR" sz="3200" b="1" dirty="0"/>
              <a:t>dans </a:t>
            </a:r>
            <a:r>
              <a:rPr lang="fr-FR" sz="3200" b="1" spc="-40" dirty="0"/>
              <a:t>le </a:t>
            </a:r>
            <a:r>
              <a:rPr lang="fr-FR" sz="3200" b="1" spc="-15" dirty="0"/>
              <a:t>domaine</a:t>
            </a:r>
            <a:r>
              <a:rPr lang="fr-FR" sz="3200" b="1" spc="60" dirty="0"/>
              <a:t> </a:t>
            </a:r>
            <a:r>
              <a:rPr lang="fr-FR" sz="3200" b="1" spc="-5" dirty="0"/>
              <a:t>spatial</a:t>
            </a:r>
            <a:endParaRPr lang="en-CA" sz="32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D51415F7-CEF3-4D1F-BD81-B5E9FAEC50C0}"/>
              </a:ext>
            </a:extLst>
          </p:cNvPr>
          <p:cNvSpPr/>
          <p:nvPr/>
        </p:nvSpPr>
        <p:spPr>
          <a:xfrm>
            <a:off x="397868" y="2023380"/>
            <a:ext cx="8241548" cy="1309209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arithmétiques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Deux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plusieurs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images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501100"/>
                <a:ext cx="8345715" cy="481750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8000" b="1" u="sng" spc="-50" dirty="0">
                    <a:latin typeface="+mj-lt"/>
                    <a:cs typeface="Tahoma"/>
                  </a:rPr>
                  <a:t>Types d’opérations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5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6800" spc="-50" dirty="0">
                    <a:latin typeface="+mj-lt"/>
                    <a:cs typeface="Arial"/>
                  </a:rPr>
                  <a:t>Opérations </a:t>
                </a:r>
                <a:r>
                  <a:rPr lang="fr-FR" sz="6800" spc="-45" dirty="0">
                    <a:latin typeface="+mj-lt"/>
                    <a:cs typeface="Arial"/>
                  </a:rPr>
                  <a:t>arithmétiques : </a:t>
                </a:r>
                <a:r>
                  <a:rPr lang="fr-FR" sz="6800" spc="-45" dirty="0">
                    <a:solidFill>
                      <a:srgbClr val="FF0000"/>
                    </a:solidFill>
                    <a:latin typeface="+mj-lt"/>
                    <a:cs typeface="Arial"/>
                  </a:rPr>
                  <a:t>terme </a:t>
                </a:r>
                <a:r>
                  <a:rPr lang="fr-FR" sz="6800" spc="-95" dirty="0">
                    <a:solidFill>
                      <a:srgbClr val="FF0000"/>
                    </a:solidFill>
                    <a:latin typeface="+mj-lt"/>
                    <a:cs typeface="Arial"/>
                  </a:rPr>
                  <a:t>à </a:t>
                </a:r>
                <a:r>
                  <a:rPr lang="fr-FR" sz="6800" spc="-40" dirty="0">
                    <a:solidFill>
                      <a:srgbClr val="FF0000"/>
                    </a:solidFill>
                    <a:latin typeface="+mj-lt"/>
                    <a:cs typeface="Arial"/>
                  </a:rPr>
                  <a:t>terme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4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spc="-40" dirty="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pixel</m:t>
                        </m:r>
                        <m:r>
                          <m:rPr>
                            <m:nor/>
                          </m:rPr>
                          <a:rPr lang="fr-FR" sz="6800" spc="-40" dirty="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 à </m:t>
                        </m:r>
                        <m:r>
                          <m:rPr>
                            <m:nor/>
                          </m:rPr>
                          <a:rPr lang="fr-FR" sz="6800" spc="-35" dirty="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pixel</m:t>
                        </m:r>
                      </m:e>
                    </m:d>
                  </m:oMath>
                </a14:m>
                <a:endParaRPr lang="fr-FR" sz="6800" dirty="0">
                  <a:latin typeface="+mj-lt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6800" i="1" spc="25" dirty="0">
                    <a:latin typeface="+mj-lt"/>
                    <a:cs typeface="Times New Roman"/>
                  </a:rPr>
                  <a:t>f </a:t>
                </a:r>
                <a:r>
                  <a:rPr lang="fr-FR" sz="6800" spc="-25" dirty="0">
                    <a:latin typeface="+mj-lt"/>
                    <a:cs typeface="Arial"/>
                  </a:rPr>
                  <a:t>et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 </a:t>
                </a:r>
                <a:r>
                  <a:rPr lang="fr-FR" sz="6800" spc="-80" dirty="0">
                    <a:latin typeface="+mj-lt"/>
                    <a:cs typeface="Arial"/>
                  </a:rPr>
                  <a:t>deux </a:t>
                </a:r>
                <a:r>
                  <a:rPr lang="fr-FR" sz="6800" spc="-85" dirty="0">
                    <a:latin typeface="+mj-lt"/>
                    <a:cs typeface="Arial"/>
                  </a:rPr>
                  <a:t>images </a:t>
                </a:r>
                <a:r>
                  <a:rPr lang="fr-FR" sz="6800" spc="-100" dirty="0">
                    <a:latin typeface="+mj-lt"/>
                    <a:cs typeface="Arial"/>
                  </a:rPr>
                  <a:t>de </a:t>
                </a:r>
                <a:r>
                  <a:rPr lang="fr-FR" sz="6800" spc="-100" dirty="0">
                    <a:solidFill>
                      <a:srgbClr val="FF0000"/>
                    </a:solidFill>
                    <a:latin typeface="+mj-lt"/>
                    <a:cs typeface="Arial"/>
                  </a:rPr>
                  <a:t>même </a:t>
                </a:r>
                <a:r>
                  <a:rPr lang="fr-FR" sz="6800" spc="-25" dirty="0">
                    <a:solidFill>
                      <a:srgbClr val="FF0000"/>
                    </a:solidFill>
                    <a:latin typeface="+mj-lt"/>
                    <a:cs typeface="Arial"/>
                  </a:rPr>
                  <a:t>taille </a:t>
                </a:r>
                <a:r>
                  <a:rPr lang="fr-FR" sz="6800" spc="-25" dirty="0">
                    <a:latin typeface="+mj-lt"/>
                    <a:cs typeface="Arial"/>
                  </a:rPr>
                  <a:t> 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800" spc="-25" dirty="0">
                  <a:latin typeface="+mj-lt"/>
                  <a:cs typeface="Arial"/>
                </a:endParaRP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30" dirty="0">
                    <a:latin typeface="+mj-lt"/>
                    <a:cs typeface="Arial"/>
                  </a:rPr>
                  <a:t>Addition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6800" i="1" spc="12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+</m:t>
                    </m:r>
                  </m:oMath>
                </a14:m>
                <a:r>
                  <a:rPr lang="fr-FR" sz="6800" spc="-125" dirty="0">
                    <a:latin typeface="+mj-lt"/>
                    <a:cs typeface="Arial Black"/>
                  </a:rPr>
                  <a:t>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45" dirty="0">
                    <a:latin typeface="+mj-lt"/>
                    <a:cs typeface="Arial"/>
                  </a:rPr>
                  <a:t>Soustraction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6800" i="1" spc="-7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/>
                      </a:rPr>
                      <m:t>−</m:t>
                    </m:r>
                  </m:oMath>
                </a14:m>
                <a:r>
                  <a:rPr lang="fr-FR" sz="6800" spc="-110" dirty="0">
                    <a:latin typeface="+mj-lt"/>
                    <a:cs typeface="DejaVu Sans"/>
                  </a:rPr>
                  <a:t>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:endParaRPr lang="fr-FR" sz="6800" spc="-5" dirty="0">
                  <a:latin typeface="+mj-lt"/>
                  <a:cs typeface="Arial Black"/>
                </a:endParaRP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15" dirty="0">
                    <a:latin typeface="+mj-lt"/>
                    <a:cs typeface="Arial"/>
                  </a:rPr>
                  <a:t>Multiplication</a:t>
                </a:r>
                <a:r>
                  <a:rPr lang="fr-FR" sz="6800" spc="4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6800" i="1" spc="-75" dirty="0" smtClean="0">
                        <a:latin typeface="Cambria Math" panose="02040503050406030204" pitchFamily="18" charset="0"/>
                        <a:cs typeface="DejaVu Sans"/>
                      </a:rPr>
                      <m:t>×</m:t>
                    </m:r>
                  </m:oMath>
                </a14:m>
                <a:r>
                  <a:rPr lang="fr-FR" sz="6800" spc="-114" dirty="0">
                    <a:latin typeface="+mj-lt"/>
                    <a:cs typeface="DejaVu Sans"/>
                  </a:rPr>
                  <a:t>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5" dirty="0">
                    <a:latin typeface="+mj-lt"/>
                    <a:cs typeface="Arial Black"/>
                  </a:rPr>
                  <a:t>  </a:t>
                </a: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45" dirty="0">
                    <a:latin typeface="+mj-lt"/>
                    <a:cs typeface="Arial"/>
                  </a:rPr>
                  <a:t>Division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5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:r>
                  <a:rPr lang="fr-FR" sz="6800" i="1" spc="5" dirty="0">
                    <a:latin typeface="+mj-lt"/>
                    <a:cs typeface="Verdana"/>
                  </a:rPr>
                  <a:t>/ </a:t>
                </a:r>
                <a:r>
                  <a:rPr lang="fr-FR" sz="6800" i="1" spc="5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</a:p>
              <a:p>
                <a:pPr marL="459000" indent="0">
                  <a:lnSpc>
                    <a:spcPct val="1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8000" b="1" u="sng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Précautions indispensables 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5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fr-FR" sz="6800" spc="-50" dirty="0">
                    <a:latin typeface="+mj-lt"/>
                    <a:cs typeface="Tahoma"/>
                  </a:rPr>
                  <a:t>Validité des opérations</a:t>
                </a: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fr-FR" sz="6800" spc="-50" dirty="0">
                    <a:latin typeface="+mj-lt"/>
                    <a:cs typeface="Tahoma"/>
                  </a:rPr>
                  <a:t>Plage de variation du résultat</a:t>
                </a:r>
              </a:p>
              <a:p>
                <a:pPr marL="45900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55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501100"/>
                <a:ext cx="8345715" cy="4817501"/>
              </a:xfrm>
              <a:prstGeom prst="rect">
                <a:avLst/>
              </a:prstGeom>
              <a:blipFill>
                <a:blip r:embed="rId3"/>
                <a:stretch>
                  <a:fillRect l="-1315" t="-252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7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25" dirty="0" err="1">
                <a:latin typeface="+mj-lt"/>
              </a:rPr>
              <a:t>Moyennage</a:t>
            </a:r>
            <a:r>
              <a:rPr lang="en-CA" sz="3200" b="1" spc="25" dirty="0">
                <a:latin typeface="+mj-lt"/>
              </a:rPr>
              <a:t> </a:t>
            </a:r>
            <a:r>
              <a:rPr lang="en-CA" sz="3200" b="1" spc="10" dirty="0">
                <a:latin typeface="+mj-lt"/>
              </a:rPr>
              <a:t>(addition)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881095"/>
            <a:ext cx="7886700" cy="499108"/>
          </a:xfrm>
        </p:spPr>
        <p:txBody>
          <a:bodyPr>
            <a:normAutofit/>
          </a:bodyPr>
          <a:lstStyle/>
          <a:p>
            <a:r>
              <a:rPr lang="en-CA" sz="2600" b="1" u="sng" dirty="0" err="1"/>
              <a:t>Débruitage</a:t>
            </a:r>
            <a:endParaRPr lang="en-CA" sz="26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BE8E-56EF-4F09-BDA6-0CB864E97E44}"/>
              </a:ext>
            </a:extLst>
          </p:cNvPr>
          <p:cNvSpPr txBox="1"/>
          <p:nvPr/>
        </p:nvSpPr>
        <p:spPr>
          <a:xfrm>
            <a:off x="3059134" y="5808476"/>
            <a:ext cx="31101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spc="-30" dirty="0" err="1">
                <a:latin typeface="+mj-lt"/>
                <a:cs typeface="Tahoma"/>
              </a:rPr>
              <a:t>Paire</a:t>
            </a:r>
            <a:r>
              <a:rPr lang="en-CA" sz="2200" b="1" spc="-30" dirty="0">
                <a:latin typeface="+mj-lt"/>
                <a:cs typeface="Tahoma"/>
              </a:rPr>
              <a:t> </a:t>
            </a:r>
            <a:r>
              <a:rPr lang="en-CA" sz="2200" b="1" spc="-80" dirty="0">
                <a:latin typeface="+mj-lt"/>
                <a:cs typeface="Tahoma"/>
              </a:rPr>
              <a:t>de </a:t>
            </a:r>
            <a:r>
              <a:rPr lang="en-CA" sz="2200" b="1" spc="-55" dirty="0">
                <a:latin typeface="+mj-lt"/>
                <a:cs typeface="Tahoma"/>
              </a:rPr>
              <a:t>galaxies</a:t>
            </a:r>
            <a:r>
              <a:rPr lang="en-CA" sz="2200" b="1" spc="120" dirty="0">
                <a:latin typeface="+mj-lt"/>
                <a:cs typeface="Tahoma"/>
              </a:rPr>
              <a:t> </a:t>
            </a:r>
            <a:r>
              <a:rPr lang="en-CA" sz="2200" b="1" spc="-35" dirty="0">
                <a:latin typeface="+mj-lt"/>
                <a:cs typeface="Tahoma"/>
              </a:rPr>
              <a:t>NGC3314</a:t>
            </a:r>
            <a:endParaRPr lang="en-CA" sz="2200" b="1" dirty="0">
              <a:latin typeface="+mj-lt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165600" y="638163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015B897D-3D9A-4FFE-8C03-3697F084F7E1}"/>
              </a:ext>
            </a:extLst>
          </p:cNvPr>
          <p:cNvSpPr/>
          <p:nvPr/>
        </p:nvSpPr>
        <p:spPr>
          <a:xfrm>
            <a:off x="1335638" y="1411025"/>
            <a:ext cx="6483101" cy="434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4196BB-31AE-4788-856E-DBD975588D37}"/>
              </a:ext>
            </a:extLst>
          </p:cNvPr>
          <p:cNvSpPr/>
          <p:nvPr/>
        </p:nvSpPr>
        <p:spPr>
          <a:xfrm>
            <a:off x="1335638" y="1411025"/>
            <a:ext cx="6472724" cy="4340552"/>
          </a:xfrm>
          <a:prstGeom prst="rect">
            <a:avLst/>
          </a:prstGeom>
          <a:noFill/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65B39-482B-AA7C-1349-BF3C0F4E1E16}"/>
              </a:ext>
            </a:extLst>
          </p:cNvPr>
          <p:cNvSpPr/>
          <p:nvPr/>
        </p:nvSpPr>
        <p:spPr>
          <a:xfrm>
            <a:off x="3516086" y="1411025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59367B-FC51-CE37-623F-9E0BEF5789B5}"/>
              </a:ext>
            </a:extLst>
          </p:cNvPr>
          <p:cNvSpPr/>
          <p:nvPr/>
        </p:nvSpPr>
        <p:spPr>
          <a:xfrm>
            <a:off x="5669065" y="1410583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9AA982-D3AF-5C24-D46A-41BF580D3991}"/>
              </a:ext>
            </a:extLst>
          </p:cNvPr>
          <p:cNvSpPr/>
          <p:nvPr/>
        </p:nvSpPr>
        <p:spPr>
          <a:xfrm>
            <a:off x="1352776" y="3588799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0D9349-45B6-D93E-08CF-0DA9DC096492}"/>
              </a:ext>
            </a:extLst>
          </p:cNvPr>
          <p:cNvSpPr/>
          <p:nvPr/>
        </p:nvSpPr>
        <p:spPr>
          <a:xfrm>
            <a:off x="3517334" y="3566967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7CC845-B801-1DC9-D9D7-612A1C9CBC7D}"/>
              </a:ext>
            </a:extLst>
          </p:cNvPr>
          <p:cNvSpPr/>
          <p:nvPr/>
        </p:nvSpPr>
        <p:spPr>
          <a:xfrm>
            <a:off x="5671659" y="3566967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1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5" dirty="0" err="1">
                <a:latin typeface="+mj-lt"/>
              </a:rPr>
              <a:t>Soustraction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87082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80" dirty="0" err="1">
                <a:ea typeface="Tahoma" panose="020B0604030504040204" pitchFamily="34" charset="0"/>
                <a:cs typeface="Tahoma" panose="020B0604030504040204" pitchFamily="34" charset="0"/>
              </a:rPr>
              <a:t>Imagerie</a:t>
            </a:r>
            <a:r>
              <a:rPr lang="en-CA" sz="2600" b="1" u="sng" spc="-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600" b="1" i="1" u="sng" spc="-10" dirty="0" err="1">
                <a:ea typeface="Tahoma" panose="020B0604030504040204" pitchFamily="34" charset="0"/>
                <a:cs typeface="Tahoma" panose="020B0604030504040204" pitchFamily="34" charset="0"/>
              </a:rPr>
              <a:t>différentielle</a:t>
            </a:r>
            <a:endParaRPr lang="en-CA" sz="2600" b="1" u="sng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165600" y="638163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BC460-E2CE-4EA8-B8C3-CB2CAEAD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174" y="1431131"/>
            <a:ext cx="4355108" cy="4322362"/>
          </a:xfrm>
          <a:prstGeom prst="rect">
            <a:avLst/>
          </a:prstGeom>
        </p:spPr>
      </p:pic>
      <p:sp>
        <p:nvSpPr>
          <p:cNvPr id="16" name="object 20">
            <a:extLst>
              <a:ext uri="{FF2B5EF4-FFF2-40B4-BE49-F238E27FC236}">
                <a16:creationId xmlns:a16="http://schemas.microsoft.com/office/drawing/2014/main" id="{88992EBE-9138-48D6-9B37-1F1C17163A3B}"/>
              </a:ext>
            </a:extLst>
          </p:cNvPr>
          <p:cNvSpPr txBox="1"/>
          <p:nvPr/>
        </p:nvSpPr>
        <p:spPr>
          <a:xfrm>
            <a:off x="3313482" y="5878327"/>
            <a:ext cx="287368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45" dirty="0">
                <a:latin typeface="+mj-lt"/>
                <a:cs typeface="Tahoma"/>
              </a:rPr>
              <a:t>Angiographie</a:t>
            </a:r>
            <a:r>
              <a:rPr sz="2200" b="1" spc="-50" dirty="0">
                <a:latin typeface="+mj-lt"/>
                <a:cs typeface="Tahoma"/>
              </a:rPr>
              <a:t> </a:t>
            </a:r>
            <a:r>
              <a:rPr sz="2200" b="1" spc="-60" dirty="0">
                <a:latin typeface="+mj-lt"/>
                <a:cs typeface="Tahoma"/>
              </a:rPr>
              <a:t>cérébrale</a:t>
            </a:r>
            <a:endParaRPr sz="2200" b="1" dirty="0">
              <a:latin typeface="+mj-lt"/>
              <a:cs typeface="Tahom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6EB8AC-C386-1C08-A1A7-772F3242C517}"/>
              </a:ext>
            </a:extLst>
          </p:cNvPr>
          <p:cNvSpPr/>
          <p:nvPr/>
        </p:nvSpPr>
        <p:spPr>
          <a:xfrm>
            <a:off x="4638797" y="1445798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AF7100-6A6C-1751-7B53-2AFD8E7940F2}"/>
              </a:ext>
            </a:extLst>
          </p:cNvPr>
          <p:cNvSpPr/>
          <p:nvPr/>
        </p:nvSpPr>
        <p:spPr>
          <a:xfrm>
            <a:off x="2461243" y="3568823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2A730-9578-511E-CB9A-66DB7F9E95BC}"/>
              </a:ext>
            </a:extLst>
          </p:cNvPr>
          <p:cNvSpPr/>
          <p:nvPr/>
        </p:nvSpPr>
        <p:spPr>
          <a:xfrm>
            <a:off x="4655331" y="3599646"/>
            <a:ext cx="2144485" cy="217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75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Multiplication </a:t>
            </a:r>
            <a:r>
              <a:rPr lang="en-CA" sz="3200" b="1" spc="-10" dirty="0" err="1">
                <a:latin typeface="+mj-lt"/>
              </a:rPr>
              <a:t>ou</a:t>
            </a:r>
            <a:r>
              <a:rPr lang="en-CA" sz="3200" b="1" spc="180" dirty="0">
                <a:latin typeface="+mj-lt"/>
              </a:rPr>
              <a:t> </a:t>
            </a:r>
            <a:r>
              <a:rPr lang="en-CA" sz="3200" b="1" spc="-45" dirty="0">
                <a:latin typeface="+mj-lt"/>
              </a:rPr>
              <a:t>division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Correction</a:t>
            </a:r>
            <a:r>
              <a:rPr lang="en-CA" sz="2600" b="1" u="sng" spc="-15" dirty="0">
                <a:cs typeface="Tahoma"/>
              </a:rPr>
              <a:t> </a:t>
            </a:r>
            <a:r>
              <a:rPr lang="en-CA" sz="2600" b="1" u="sng" spc="-50" dirty="0" err="1">
                <a:cs typeface="Tahoma"/>
              </a:rPr>
              <a:t>d’éclairement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165600" y="600585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88992EBE-9138-48D6-9B37-1F1C17163A3B}"/>
              </a:ext>
            </a:extLst>
          </p:cNvPr>
          <p:cNvSpPr txBox="1"/>
          <p:nvPr/>
        </p:nvSpPr>
        <p:spPr>
          <a:xfrm>
            <a:off x="3210742" y="5323532"/>
            <a:ext cx="287368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CA" sz="2200" b="1" spc="-45" dirty="0" err="1">
                <a:latin typeface="+mj-lt"/>
                <a:cs typeface="Tahoma"/>
              </a:rPr>
              <a:t>Microscopie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électronique</a:t>
            </a:r>
            <a:endParaRPr sz="2200" b="1" dirty="0">
              <a:latin typeface="+mj-lt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2ED679-4C41-4ED2-AB3F-B251B8B58CD7}"/>
              </a:ext>
            </a:extLst>
          </p:cNvPr>
          <p:cNvGrpSpPr/>
          <p:nvPr/>
        </p:nvGrpSpPr>
        <p:grpSpPr>
          <a:xfrm>
            <a:off x="496957" y="1715781"/>
            <a:ext cx="8169962" cy="3390663"/>
            <a:chOff x="328099" y="1715781"/>
            <a:chExt cx="8528226" cy="3390663"/>
          </a:xfrm>
        </p:grpSpPr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295BF139-B6B7-47A9-A0B4-8E2744719630}"/>
                </a:ext>
              </a:extLst>
            </p:cNvPr>
            <p:cNvSpPr/>
            <p:nvPr/>
          </p:nvSpPr>
          <p:spPr>
            <a:xfrm>
              <a:off x="328099" y="1726052"/>
              <a:ext cx="8528226" cy="33803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5AB01C-B010-46D2-8C4B-D7C5F8A3B627}"/>
                </a:ext>
              </a:extLst>
            </p:cNvPr>
            <p:cNvSpPr/>
            <p:nvPr/>
          </p:nvSpPr>
          <p:spPr>
            <a:xfrm>
              <a:off x="328099" y="1715781"/>
              <a:ext cx="8528226" cy="3380392"/>
            </a:xfrm>
            <a:prstGeom prst="rect">
              <a:avLst/>
            </a:prstGeom>
            <a:noFill/>
            <a:ln w="31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17980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logiques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deux images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B35944B9-8D27-4A86-A297-EF8102284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3277" y="1333241"/>
                <a:ext cx="3951677" cy="510865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CA" sz="2600" b="1" u="sng" dirty="0">
                    <a:latin typeface="+mj-lt"/>
                  </a:rPr>
                  <a:t>Principales utilisations</a:t>
                </a:r>
              </a:p>
              <a:p>
                <a:pPr marL="0" indent="0">
                  <a:lnSpc>
                    <a:spcPct val="30000"/>
                  </a:lnSpc>
                  <a:spcBef>
                    <a:spcPts val="600"/>
                  </a:spcBef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</a:rPr>
                  <a:t>Utilisation de masques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</a:rPr>
                  <a:t>Rehaussement</a:t>
                </a:r>
                <a:endParaRPr lang="en-CA" sz="2200" dirty="0">
                  <a:latin typeface="+mj-lt"/>
                </a:endParaRPr>
              </a:p>
              <a:p>
                <a:pPr marL="459000" indent="0">
                  <a:lnSpc>
                    <a:spcPct val="7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CA" sz="2600" b="1" u="sng" dirty="0">
                    <a:latin typeface="+mj-lt"/>
                  </a:rPr>
                  <a:t>Extension aux images non </a:t>
                </a:r>
                <a:r>
                  <a:rPr lang="en-CA" sz="2600" b="1" u="sng" dirty="0" err="1">
                    <a:latin typeface="+mj-lt"/>
                  </a:rPr>
                  <a:t>binaires</a:t>
                </a:r>
                <a:endParaRPr lang="en-CA" sz="2600" b="1" u="sng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5" dirty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spc="-70" dirty="0">
                    <a:latin typeface="+mj-lt"/>
                    <a:cs typeface="Tahoma"/>
                  </a:rPr>
                  <a:t>représentée </a:t>
                </a:r>
                <a:r>
                  <a:rPr lang="fr-FR" sz="2200" spc="-60" dirty="0">
                    <a:latin typeface="+mj-lt"/>
                    <a:cs typeface="Tahoma"/>
                  </a:rPr>
                  <a:t>sur </a:t>
                </a:r>
                <a:r>
                  <a:rPr lang="fr-FR" sz="2200" i="1" spc="35" dirty="0">
                    <a:latin typeface="+mj-lt"/>
                    <a:cs typeface="Times New Roman"/>
                  </a:rPr>
                  <a:t>k </a:t>
                </a:r>
                <a:r>
                  <a:rPr lang="fr-FR" sz="2200" spc="-35" dirty="0">
                    <a:latin typeface="+mj-lt"/>
                    <a:cs typeface="Tahoma"/>
                  </a:rPr>
                  <a:t>bits,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35"/>
                  </a:spcBef>
                  <a:buNone/>
                </a:pPr>
                <a:r>
                  <a:rPr lang="fr-FR" sz="2200" i="1" spc="-25" dirty="0">
                    <a:latin typeface="+mj-lt"/>
                    <a:cs typeface="Times New Roman"/>
                  </a:rPr>
                  <a:t>L </a:t>
                </a:r>
                <a14:m>
                  <m:oMath xmlns:m="http://schemas.openxmlformats.org/officeDocument/2006/math"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2200" spc="-30" dirty="0">
                    <a:latin typeface="+mj-lt"/>
                    <a:cs typeface="Lucida Sans Unicode"/>
                  </a:rPr>
                  <a:t> </a:t>
                </a:r>
                <a:r>
                  <a:rPr lang="fr-FR" sz="2200" spc="-25" dirty="0">
                    <a:latin typeface="+mj-lt"/>
                    <a:cs typeface="Tahoma"/>
                  </a:rPr>
                  <a:t>2</a:t>
                </a:r>
                <a:r>
                  <a:rPr lang="fr-FR" sz="2200" i="1" spc="-37" baseline="27777" dirty="0">
                    <a:latin typeface="+mj-lt"/>
                    <a:cs typeface="Arial"/>
                  </a:rPr>
                  <a:t>k  </a:t>
                </a:r>
                <a:r>
                  <a:rPr lang="fr-FR" sz="2200" i="1" spc="-40" dirty="0">
                    <a:latin typeface="+mj-lt"/>
                    <a:cs typeface="Meiryo"/>
                  </a:rPr>
                  <a:t>−</a:t>
                </a:r>
                <a:r>
                  <a:rPr lang="fr-FR" sz="2200" i="1" spc="-235" dirty="0">
                    <a:latin typeface="+mj-lt"/>
                    <a:cs typeface="Meiryo"/>
                  </a:rPr>
                  <a:t> </a:t>
                </a:r>
                <a:r>
                  <a:rPr lang="fr-FR" sz="2200" spc="-60" dirty="0">
                    <a:latin typeface="+mj-lt"/>
                    <a:cs typeface="Tahoma"/>
                  </a:rPr>
                  <a:t>1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0" dirty="0">
                    <a:latin typeface="+mj-lt"/>
                    <a:cs typeface="Tahoma"/>
                  </a:rPr>
                  <a:t>Opérations </a:t>
                </a:r>
                <a:r>
                  <a:rPr lang="fr-FR" sz="2200" spc="90" dirty="0">
                    <a:latin typeface="+mj-lt"/>
                    <a:cs typeface="Tahoma"/>
                  </a:rPr>
                  <a:t>« </a:t>
                </a:r>
                <a:r>
                  <a:rPr lang="fr-FR" sz="2200" spc="-15" dirty="0">
                    <a:latin typeface="+mj-lt"/>
                    <a:cs typeface="Tahoma"/>
                  </a:rPr>
                  <a:t>bit </a:t>
                </a:r>
                <a:r>
                  <a:rPr lang="fr-FR" sz="2200" spc="-60" dirty="0">
                    <a:latin typeface="+mj-lt"/>
                    <a:cs typeface="Tahoma"/>
                  </a:rPr>
                  <a:t>à </a:t>
                </a:r>
                <a:r>
                  <a:rPr lang="fr-FR" sz="2200" spc="-15" dirty="0">
                    <a:latin typeface="+mj-lt"/>
                    <a:cs typeface="Tahoma"/>
                  </a:rPr>
                  <a:t>bit</a:t>
                </a:r>
                <a:r>
                  <a:rPr lang="fr-FR" sz="2200" spc="-90" dirty="0">
                    <a:latin typeface="+mj-lt"/>
                    <a:cs typeface="Tahoma"/>
                  </a:rPr>
                  <a:t> </a:t>
                </a:r>
                <a:r>
                  <a:rPr lang="fr-FR" sz="2200" spc="90" dirty="0">
                    <a:latin typeface="+mj-lt"/>
                    <a:cs typeface="Tahoma"/>
                  </a:rPr>
                  <a:t>»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</a:rPr>
                  <a:t>Créer des images binaires avec un seuillage 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B35944B9-8D27-4A86-A297-EF8102284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3277" y="1333241"/>
                <a:ext cx="3951677" cy="5108653"/>
              </a:xfrm>
              <a:blipFill>
                <a:blip r:embed="rId3"/>
                <a:stretch>
                  <a:fillRect l="-2885" t="-198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D3141A-F420-4653-B57F-259493CF0C0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1778" y="1374338"/>
            <a:ext cx="4238548" cy="502646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10400" b="1" u="sng" dirty="0" err="1">
                <a:latin typeface="+mj-lt"/>
              </a:rPr>
              <a:t>Principales</a:t>
            </a:r>
            <a:r>
              <a:rPr lang="en-CA" sz="10400" b="1" u="sng" dirty="0">
                <a:latin typeface="+mj-lt"/>
              </a:rPr>
              <a:t> </a:t>
            </a:r>
            <a:r>
              <a:rPr lang="en-CA" sz="10400" b="1" u="sng" dirty="0" err="1">
                <a:latin typeface="+mj-lt"/>
              </a:rPr>
              <a:t>opérations</a:t>
            </a:r>
            <a:r>
              <a:rPr lang="en-CA" sz="10400" b="1" u="sng" dirty="0">
                <a:latin typeface="+mj-lt"/>
              </a:rPr>
              <a:t> </a:t>
            </a:r>
            <a:r>
              <a:rPr lang="en-CA" sz="10400" b="1" u="sng" dirty="0" err="1">
                <a:latin typeface="+mj-lt"/>
              </a:rPr>
              <a:t>logiques</a:t>
            </a:r>
            <a:endParaRPr lang="en-CA" sz="10400" b="1" u="sng" dirty="0">
              <a:latin typeface="+mj-lt"/>
            </a:endParaRP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buNone/>
            </a:pPr>
            <a:r>
              <a:rPr lang="es-ES" sz="4800" i="1" spc="-35" dirty="0">
                <a:cs typeface="Arial"/>
              </a:rPr>
              <a:t>©</a:t>
            </a:r>
            <a:r>
              <a:rPr lang="es-ES" sz="4800" spc="-3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4800" spc="45" dirty="0" err="1"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120" dirty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4800" spc="17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55" dirty="0"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48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4E683C81-1653-463C-8712-B1E9D921854D}"/>
              </a:ext>
            </a:extLst>
          </p:cNvPr>
          <p:cNvSpPr txBox="1">
            <a:spLocks/>
          </p:cNvSpPr>
          <p:nvPr/>
        </p:nvSpPr>
        <p:spPr>
          <a:xfrm>
            <a:off x="4505560" y="3073951"/>
            <a:ext cx="4179656" cy="262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1F2A6A-9062-4F1D-85CC-DCF489BDF809}"/>
              </a:ext>
            </a:extLst>
          </p:cNvPr>
          <p:cNvGrpSpPr/>
          <p:nvPr/>
        </p:nvGrpSpPr>
        <p:grpSpPr>
          <a:xfrm>
            <a:off x="913436" y="2048201"/>
            <a:ext cx="3080467" cy="3999415"/>
            <a:chOff x="607258" y="1871107"/>
            <a:chExt cx="3080467" cy="3999415"/>
          </a:xfrm>
        </p:grpSpPr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CE3D5379-DCB4-4031-B0F6-17B9DF625357}"/>
                </a:ext>
              </a:extLst>
            </p:cNvPr>
            <p:cNvSpPr/>
            <p:nvPr/>
          </p:nvSpPr>
          <p:spPr>
            <a:xfrm>
              <a:off x="607258" y="1871107"/>
              <a:ext cx="3080467" cy="39994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CBCBE4-39FB-4E45-A1AD-7DDD31643D53}"/>
                </a:ext>
              </a:extLst>
            </p:cNvPr>
            <p:cNvSpPr/>
            <p:nvPr/>
          </p:nvSpPr>
          <p:spPr>
            <a:xfrm>
              <a:off x="607258" y="1871107"/>
              <a:ext cx="3080467" cy="3999415"/>
            </a:xfrm>
            <a:prstGeom prst="rect">
              <a:avLst/>
            </a:prstGeom>
            <a:noFill/>
            <a:ln w="31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703186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C9032B5-093C-8F44-B2F1-6CA3D7EDF1A0}"/>
              </a:ext>
            </a:extLst>
          </p:cNvPr>
          <p:cNvSpPr/>
          <p:nvPr/>
        </p:nvSpPr>
        <p:spPr>
          <a:xfrm>
            <a:off x="598714" y="3720651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46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fr-FR" sz="3200" b="1" dirty="0">
                <a:cs typeface="Arial"/>
              </a:rPr>
            </a:b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55599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géométriques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 image 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possiblement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différente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09528"/>
                <a:ext cx="8632162" cy="485309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Principales caractéristiques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Tahoma"/>
                  </a:rPr>
                  <a:t>Transformations portant sur les </a:t>
                </a:r>
                <a:r>
                  <a:rPr lang="fr-FR" sz="2200" spc="-45" dirty="0">
                    <a:solidFill>
                      <a:srgbClr val="FF0000"/>
                    </a:solidFill>
                    <a:latin typeface="+mj-lt"/>
                    <a:cs typeface="Tahoma"/>
                  </a:rPr>
                  <a:t>coordonnées</a:t>
                </a:r>
                <a:r>
                  <a:rPr lang="fr-FR" sz="2200" spc="-45" dirty="0">
                    <a:latin typeface="+mj-lt"/>
                    <a:cs typeface="Tahoma"/>
                  </a:rPr>
                  <a:t> :  </a:t>
                </a:r>
                <a:r>
                  <a:rPr lang="fr-FR" sz="2200" spc="-5" dirty="0">
                    <a:latin typeface="+mj-lt"/>
                    <a:cs typeface="Arial Black"/>
                  </a:rPr>
                  <a:t>(</a:t>
                </a:r>
                <a:r>
                  <a:rPr lang="fr-FR" sz="2200" i="1" spc="-5" dirty="0">
                    <a:latin typeface="+mj-lt"/>
                    <a:cs typeface="Times New Roman"/>
                  </a:rPr>
                  <a:t>x</a:t>
                </a:r>
                <a:r>
                  <a:rPr lang="fr-FR" sz="2200" i="1" spc="-175" dirty="0">
                    <a:latin typeface="+mj-lt"/>
                    <a:cs typeface="Times New Roman"/>
                  </a:rPr>
                  <a:t> </a:t>
                </a:r>
                <a:r>
                  <a:rPr lang="fr-FR" sz="2200" spc="-100" dirty="0">
                    <a:latin typeface="+mj-lt"/>
                    <a:cs typeface="Verdana"/>
                  </a:rPr>
                  <a:t>,</a:t>
                </a:r>
                <a:r>
                  <a:rPr lang="fr-FR" sz="2200" i="1" spc="-210" dirty="0">
                    <a:latin typeface="+mj-lt"/>
                    <a:cs typeface="Verdana"/>
                  </a:rPr>
                  <a:t> </a:t>
                </a:r>
                <a:r>
                  <a:rPr lang="fr-FR" sz="2200" i="1" spc="5" dirty="0">
                    <a:latin typeface="+mj-lt"/>
                    <a:cs typeface="Times New Roman"/>
                  </a:rPr>
                  <a:t>y</a:t>
                </a:r>
                <a:r>
                  <a:rPr lang="fr-FR" sz="2200" i="1" spc="-160" dirty="0">
                    <a:latin typeface="+mj-lt"/>
                    <a:cs typeface="Times New Roman"/>
                  </a:rPr>
                  <a:t> </a:t>
                </a:r>
                <a:r>
                  <a:rPr lang="fr-FR" sz="2200" spc="-5" dirty="0">
                    <a:latin typeface="+mj-lt"/>
                    <a:cs typeface="Arial Black"/>
                  </a:rPr>
                  <a:t>) </a:t>
                </a:r>
                <a14:m>
                  <m:oMath xmlns:m="http://schemas.openxmlformats.org/officeDocument/2006/math"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2200" dirty="0">
                    <a:latin typeface="+mj-lt"/>
                  </a:rPr>
                  <a:t> 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200" i="1" spc="-135" dirty="0">
                    <a:latin typeface="+mj-lt"/>
                    <a:cs typeface="Times New Roman"/>
                  </a:rPr>
                  <a:t> </a:t>
                </a:r>
                <a:r>
                  <a:rPr lang="fr-FR" sz="2200" spc="-5" dirty="0">
                    <a:latin typeface="+mj-lt"/>
                    <a:cs typeface="Arial Black"/>
                  </a:rPr>
                  <a:t>(</a:t>
                </a:r>
                <a:r>
                  <a:rPr lang="fr-FR" sz="2200" i="1" spc="-5" dirty="0">
                    <a:latin typeface="+mj-lt"/>
                    <a:cs typeface="Times New Roman"/>
                  </a:rPr>
                  <a:t>v</a:t>
                </a:r>
                <a:r>
                  <a:rPr lang="fr-FR" sz="2200" i="1" spc="-175" dirty="0">
                    <a:latin typeface="+mj-lt"/>
                    <a:cs typeface="Times New Roman"/>
                  </a:rPr>
                  <a:t> </a:t>
                </a:r>
                <a:r>
                  <a:rPr lang="fr-FR" sz="2200" spc="-100" dirty="0">
                    <a:latin typeface="+mj-lt"/>
                    <a:cs typeface="Verdana"/>
                  </a:rPr>
                  <a:t>,</a:t>
                </a:r>
                <a:r>
                  <a:rPr lang="fr-FR" sz="2200" i="1" spc="-210" dirty="0">
                    <a:latin typeface="+mj-lt"/>
                    <a:cs typeface="Verdana"/>
                  </a:rPr>
                  <a:t> </a:t>
                </a:r>
                <a:r>
                  <a:rPr lang="fr-FR" sz="2200" i="1" spc="5" dirty="0">
                    <a:latin typeface="+mj-lt"/>
                    <a:cs typeface="Times New Roman"/>
                  </a:rPr>
                  <a:t>w</a:t>
                </a:r>
                <a:r>
                  <a:rPr lang="fr-FR" sz="2200" spc="-5" dirty="0">
                    <a:latin typeface="+mj-lt"/>
                    <a:cs typeface="Arial Black"/>
                  </a:rPr>
                  <a:t>)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Arial"/>
                  </a:rPr>
                  <a:t>L’image </a:t>
                </a:r>
                <a:r>
                  <a:rPr lang="fr-FR" sz="2200" spc="-60" dirty="0">
                    <a:latin typeface="+mj-lt"/>
                    <a:cs typeface="Arial"/>
                  </a:rPr>
                  <a:t>transformée </a:t>
                </a:r>
                <a:r>
                  <a:rPr lang="fr-FR" sz="2200" spc="-35" dirty="0">
                    <a:latin typeface="+mj-lt"/>
                    <a:cs typeface="Arial"/>
                  </a:rPr>
                  <a:t>n’a </a:t>
                </a:r>
                <a:r>
                  <a:rPr lang="fr-FR" sz="2200" spc="-100" dirty="0">
                    <a:latin typeface="+mj-lt"/>
                    <a:cs typeface="Arial"/>
                  </a:rPr>
                  <a:t>pas </a:t>
                </a:r>
                <a:r>
                  <a:rPr lang="fr-FR" sz="2200" spc="-80" dirty="0">
                    <a:latin typeface="+mj-lt"/>
                    <a:cs typeface="Arial"/>
                  </a:rPr>
                  <a:t>nécessairement </a:t>
                </a:r>
                <a:r>
                  <a:rPr lang="fr-FR" sz="2200" spc="-45" dirty="0">
                    <a:latin typeface="+mj-lt"/>
                    <a:cs typeface="Arial"/>
                  </a:rPr>
                  <a:t>la </a:t>
                </a:r>
                <a:r>
                  <a:rPr lang="fr-FR" sz="2200" spc="-100" dirty="0">
                    <a:latin typeface="+mj-lt"/>
                    <a:cs typeface="Arial"/>
                  </a:rPr>
                  <a:t>même </a:t>
                </a:r>
                <a:r>
                  <a:rPr lang="fr-FR" sz="2200" spc="-25" dirty="0">
                    <a:latin typeface="+mj-lt"/>
                    <a:cs typeface="Arial"/>
                  </a:rPr>
                  <a:t>taille </a:t>
                </a:r>
                <a:r>
                  <a:rPr lang="fr-FR" sz="2200" spc="-85" dirty="0">
                    <a:latin typeface="+mj-lt"/>
                    <a:cs typeface="Arial"/>
                  </a:rPr>
                  <a:t>que  </a:t>
                </a:r>
                <a:r>
                  <a:rPr lang="fr-FR" sz="2200" spc="-45" dirty="0">
                    <a:latin typeface="+mj-lt"/>
                    <a:cs typeface="Arial"/>
                  </a:rPr>
                  <a:t>l’image </a:t>
                </a:r>
                <a:r>
                  <a:rPr lang="fr-FR" sz="2200" spc="-95" dirty="0">
                    <a:latin typeface="+mj-lt"/>
                    <a:cs typeface="Arial"/>
                  </a:rPr>
                  <a:t>de</a:t>
                </a:r>
                <a:r>
                  <a:rPr lang="fr-FR" sz="2200" spc="-110" dirty="0">
                    <a:latin typeface="+mj-lt"/>
                    <a:cs typeface="Arial"/>
                  </a:rPr>
                  <a:t> </a:t>
                </a:r>
                <a:r>
                  <a:rPr lang="fr-FR" sz="2200" spc="-45" dirty="0">
                    <a:latin typeface="+mj-lt"/>
                    <a:cs typeface="Arial"/>
                  </a:rPr>
                  <a:t>départ.</a:t>
                </a:r>
              </a:p>
              <a:p>
                <a:pPr marL="0" indent="0">
                  <a:lnSpc>
                    <a:spcPct val="40000"/>
                  </a:lnSpc>
                  <a:buSzPct val="135000"/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600" b="1" u="sng" spc="-130" dirty="0">
                    <a:latin typeface="+mj-lt"/>
                    <a:cs typeface="Arial"/>
                  </a:rPr>
                  <a:t>Cas  </a:t>
                </a:r>
                <a:r>
                  <a:rPr lang="fr-FR" sz="2600" b="1" u="sng" spc="-40" dirty="0">
                    <a:latin typeface="+mj-lt"/>
                    <a:cs typeface="Arial"/>
                  </a:rPr>
                  <a:t>particulier </a:t>
                </a:r>
                <a:r>
                  <a:rPr lang="fr-FR" sz="2600" b="1" u="sng" spc="-30" dirty="0">
                    <a:latin typeface="+mj-lt"/>
                    <a:cs typeface="Arial"/>
                  </a:rPr>
                  <a:t>important </a:t>
                </a:r>
                <a:r>
                  <a:rPr lang="fr-FR" sz="2600" b="1" u="sng" spc="-10" dirty="0">
                    <a:latin typeface="+mj-lt"/>
                    <a:cs typeface="Arial"/>
                  </a:rPr>
                  <a:t>: </a:t>
                </a:r>
                <a:r>
                  <a:rPr lang="fr-FR" sz="2600" b="1" u="sng" spc="-55" dirty="0">
                    <a:latin typeface="+mj-lt"/>
                    <a:cs typeface="Arial"/>
                  </a:rPr>
                  <a:t>transformations</a:t>
                </a:r>
                <a:r>
                  <a:rPr lang="fr-FR" sz="2600" b="1" u="sng" spc="35" dirty="0">
                    <a:latin typeface="+mj-lt"/>
                    <a:cs typeface="Arial"/>
                  </a:rPr>
                  <a:t> </a:t>
                </a:r>
                <a:r>
                  <a:rPr lang="fr-FR" sz="2600" b="1" u="sng" spc="-75" dirty="0">
                    <a:latin typeface="+mj-lt"/>
                    <a:cs typeface="Arial"/>
                  </a:rPr>
                  <a:t>affines</a:t>
                </a: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endParaRPr lang="fr-FR" sz="2200" i="1" spc="-5" dirty="0">
                  <a:latin typeface="Cambria Math" panose="02040503050406030204" pitchFamily="18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endParaRPr lang="fr-FR" sz="2200" i="1" spc="-5" dirty="0">
                  <a:latin typeface="Cambria Math" panose="02040503050406030204" pitchFamily="18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endParaRPr lang="fr-FR" sz="2200" i="1" spc="-5" dirty="0">
                  <a:latin typeface="Cambria Math" panose="02040503050406030204" pitchFamily="18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0" i="1" spc="-5" dirty="0" smtClean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b="0" i="1" spc="5" dirty="0" smtClean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r>
                      <a:rPr lang="fr-FR" sz="2200" i="1" spc="125" dirty="0" smtClean="0">
                        <a:latin typeface="Cambria Math" charset="0"/>
                        <a:cs typeface="Times New Roman"/>
                      </a:rPr>
                      <m:t>+</m:t>
                    </m:r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12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-5" baseline="-25000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5" baseline="-25000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 </a:t>
                </a:r>
                <a:r>
                  <a:rPr lang="fr-FR" sz="2200" spc="125" dirty="0">
                    <a:latin typeface="+mj-lt"/>
                    <a:cs typeface="Times New Roman"/>
                  </a:rPr>
                  <a:t>;</a:t>
                </a:r>
                <a14:m>
                  <m:oMath xmlns:m="http://schemas.openxmlformats.org/officeDocument/2006/math">
                    <m:r>
                      <a:rPr lang="en-CA" sz="2200" b="0" i="0" spc="125" dirty="0" smtClean="0">
                        <a:latin typeface="Cambria Math" charset="0"/>
                        <a:cs typeface="Times New Roman"/>
                      </a:rPr>
                      <m:t>  </m:t>
                    </m:r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r>
                      <m:rPr>
                        <m:nor/>
                      </m:rPr>
                      <a:rPr lang="en-CA" sz="2200" b="0" i="1" spc="125" dirty="0" smtClean="0">
                        <a:latin typeface="+mj-lt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: matrice 2 </a:t>
                </a:r>
                <a14:m>
                  <m:oMath xmlns:m="http://schemas.openxmlformats.org/officeDocument/2006/math">
                    <m:r>
                      <a:rPr lang="fr-FR" sz="2200" i="1" spc="125" dirty="0" smtClean="0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×</m:t>
                    </m:r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 2, opération linéaire</a:t>
                </a:r>
                <a:endParaRPr lang="fr-FR" sz="2200" spc="-45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Formulation compacte</a:t>
                </a:r>
              </a:p>
              <a:p>
                <a:pPr marL="457200" indent="0">
                  <a:lnSpc>
                    <a:spcPct val="110000"/>
                  </a:lnSpc>
                  <a:spcBef>
                    <a:spcPts val="500"/>
                  </a:spcBef>
                  <a:buSzPct val="135000"/>
                  <a:buNone/>
                </a:pPr>
                <a:r>
                  <a:rPr lang="fr-FR" sz="2400" spc="-45" dirty="0">
                    <a:latin typeface="+mj-lt"/>
                    <a:cs typeface="Arial"/>
                  </a:rPr>
                  <a:t>    </a:t>
                </a:r>
              </a:p>
              <a:p>
                <a:pPr marL="457200" indent="0">
                  <a:lnSpc>
                    <a:spcPct val="110000"/>
                  </a:lnSpc>
                  <a:spcBef>
                    <a:spcPts val="500"/>
                  </a:spcBef>
                  <a:buSzPct val="135000"/>
                  <a:buNone/>
                </a:pPr>
                <a:endParaRPr lang="fr-FR" sz="2400" spc="-45" dirty="0">
                  <a:latin typeface="+mj-lt"/>
                  <a:cs typeface="Arial"/>
                </a:endParaRPr>
              </a:p>
              <a:p>
                <a:pPr marL="687600" indent="-230400">
                  <a:lnSpc>
                    <a:spcPct val="110000"/>
                  </a:lnSpc>
                  <a:spcBef>
                    <a:spcPts val="500"/>
                  </a:spcBef>
                  <a:buSzPct val="135000"/>
                </a:pPr>
                <a:endParaRPr lang="fr-FR" sz="2200" spc="-45" dirty="0">
                  <a:latin typeface="+mj-lt"/>
                  <a:cs typeface="Arial"/>
                </a:endParaRPr>
              </a:p>
              <a:p>
                <a:pPr marL="687600" indent="-230400">
                  <a:lnSpc>
                    <a:spcPct val="110000"/>
                  </a:lnSpc>
                  <a:spcBef>
                    <a:spcPts val="500"/>
                  </a:spcBef>
                  <a:buSzPct val="135000"/>
                </a:pPr>
                <a:endParaRPr lang="fr-FR" sz="2400" spc="-5" dirty="0">
                  <a:latin typeface="+mj-lt"/>
                  <a:cs typeface="Arial Black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09528"/>
                <a:ext cx="8632162" cy="4853091"/>
              </a:xfrm>
              <a:prstGeom prst="rect">
                <a:avLst/>
              </a:prstGeom>
              <a:blipFill>
                <a:blip r:embed="rId3"/>
                <a:stretch>
                  <a:fillRect l="-1175" t="-1305" r="-102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405A6F2-0FC8-4D8D-A2CB-9EBFE948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932" y="5429707"/>
            <a:ext cx="5182090" cy="1049791"/>
          </a:xfrm>
          <a:prstGeom prst="rect">
            <a:avLst/>
          </a:prstGeom>
        </p:spPr>
      </p:pic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D3340622-2984-728A-449F-41B32F2BFE14}"/>
              </a:ext>
            </a:extLst>
          </p:cNvPr>
          <p:cNvSpPr/>
          <p:nvPr/>
        </p:nvSpPr>
        <p:spPr>
          <a:xfrm>
            <a:off x="355599" y="3698755"/>
            <a:ext cx="8295863" cy="840588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dirty="0">
                <a:solidFill>
                  <a:srgbClr val="FF0000"/>
                </a:solidFill>
                <a:latin typeface="+mj-lt"/>
              </a:rPr>
              <a:t>préserver les lignes et le parallélisme, mais pas nécessairement les distances et les angles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530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D3141A-F420-4653-B57F-259493CF0C0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1778" y="1209954"/>
            <a:ext cx="8207966" cy="52910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10400" b="1" u="sng" dirty="0" err="1">
                <a:latin typeface="+mj-lt"/>
              </a:rPr>
              <a:t>Principales</a:t>
            </a:r>
            <a:r>
              <a:rPr lang="en-CA" sz="10400" b="1" u="sng" dirty="0">
                <a:latin typeface="+mj-lt"/>
              </a:rPr>
              <a:t> transformations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buNone/>
            </a:pPr>
            <a:r>
              <a:rPr lang="es-ES" sz="4800" i="1" spc="-35" dirty="0">
                <a:cs typeface="Arial"/>
              </a:rPr>
              <a:t>©</a:t>
            </a:r>
            <a:r>
              <a:rPr lang="es-ES" sz="4800" spc="-3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4800" spc="45" dirty="0" err="1"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120" dirty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4800" spc="17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55" dirty="0"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48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4E683C81-1653-463C-8712-B1E9D921854D}"/>
              </a:ext>
            </a:extLst>
          </p:cNvPr>
          <p:cNvSpPr txBox="1">
            <a:spLocks/>
          </p:cNvSpPr>
          <p:nvPr/>
        </p:nvSpPr>
        <p:spPr>
          <a:xfrm>
            <a:off x="4505560" y="3073951"/>
            <a:ext cx="4179656" cy="262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géométriques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usuelles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5D49EB98-F4B0-46E9-AD3B-8BBB5B31BD59}"/>
              </a:ext>
            </a:extLst>
          </p:cNvPr>
          <p:cNvSpPr/>
          <p:nvPr/>
        </p:nvSpPr>
        <p:spPr>
          <a:xfrm>
            <a:off x="2006722" y="1590190"/>
            <a:ext cx="4901018" cy="4502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37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(1)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0BF0B5EA-686D-4113-8636-66F90A6D45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6" y="1119727"/>
                <a:ext cx="8295863" cy="165895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Données du problème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Transformation géométrique </a:t>
                </a:r>
                <a:r>
                  <a:rPr lang="fr-FR" sz="2200" i="1" spc="-45" dirty="0">
                    <a:latin typeface="+mj-lt"/>
                    <a:cs typeface="Arial"/>
                  </a:rPr>
                  <a:t>T</a:t>
                </a:r>
                <a:r>
                  <a:rPr lang="fr-FR" sz="2200" spc="-45" dirty="0">
                    <a:latin typeface="+mj-lt"/>
                    <a:cs typeface="Arial"/>
                  </a:rPr>
                  <a:t>  : </a:t>
                </a:r>
                <a14:m>
                  <m:oMath xmlns:m="http://schemas.openxmlformats.org/officeDocument/2006/math">
                    <m:r>
                      <a:rPr lang="en-CA" sz="2200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r>
                  <a:rPr lang="fr-FR" sz="2200" spc="-45" baseline="30000" dirty="0">
                    <a:latin typeface="+mj-lt"/>
                    <a:cs typeface="Arial"/>
                  </a:rPr>
                  <a:t>3 </a:t>
                </a:r>
                <a:r>
                  <a:rPr lang="fr-FR" sz="2200" spc="-45" dirty="0">
                    <a:latin typeface="+mj-lt"/>
                    <a:cs typeface="Arial"/>
                  </a:rPr>
                  <a:t>―&gt; 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  <m:r>
                      <a:rPr lang="en-CA" sz="2200" i="1" spc="-45" baseline="30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3</m:t>
                    </m:r>
                  </m:oMath>
                </a14:m>
                <a:endParaRPr lang="fr-FR" sz="2200" spc="-45" baseline="30000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Tahoma"/>
                  </a:rPr>
                  <a:t>Image de départ : </a:t>
                </a:r>
                <a:r>
                  <a:rPr lang="en-CA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2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sur grille </a:t>
                </a: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Arial Black"/>
                  </a:rPr>
                  <a:t>discrète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Arial"/>
                  </a:rPr>
                  <a:t>Image </a:t>
                </a:r>
                <a:r>
                  <a:rPr lang="fr-FR" sz="2200" spc="-60" dirty="0">
                    <a:latin typeface="+mj-lt"/>
                    <a:cs typeface="Arial"/>
                  </a:rPr>
                  <a:t>transformée : </a:t>
                </a:r>
                <a:r>
                  <a:rPr lang="fr-FR" sz="2200" i="1" spc="-60" dirty="0">
                    <a:latin typeface="+mj-lt"/>
                    <a:cs typeface="Arial"/>
                  </a:rPr>
                  <a:t>g</a:t>
                </a:r>
                <a:r>
                  <a:rPr lang="fr-FR" sz="2200" spc="-60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60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sur grille </a:t>
                </a: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Arial Black"/>
                  </a:rPr>
                  <a:t>discrète</a:t>
                </a:r>
              </a:p>
              <a:p>
                <a:pPr marL="457200" indent="0">
                  <a:lnSpc>
                    <a:spcPct val="110000"/>
                  </a:lnSpc>
                  <a:spcBef>
                    <a:spcPts val="500"/>
                  </a:spcBef>
                  <a:buSzPct val="135000"/>
                  <a:buNone/>
                </a:pPr>
                <a:endParaRPr lang="fr-FR" sz="2200" spc="-45" dirty="0">
                  <a:latin typeface="+mj-lt"/>
                  <a:cs typeface="Arial"/>
                </a:endParaRPr>
              </a:p>
              <a:p>
                <a:pPr marL="687600" indent="-230400">
                  <a:lnSpc>
                    <a:spcPct val="110000"/>
                  </a:lnSpc>
                  <a:spcBef>
                    <a:spcPts val="500"/>
                  </a:spcBef>
                  <a:buSzPct val="135000"/>
                </a:pPr>
                <a:endParaRPr lang="fr-FR" sz="2400" spc="-5" dirty="0">
                  <a:latin typeface="+mj-lt"/>
                  <a:cs typeface="Arial Black"/>
                </a:endParaRP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0BF0B5EA-686D-4113-8636-66F90A6D4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6" y="1119727"/>
                <a:ext cx="8295863" cy="1658958"/>
              </a:xfrm>
              <a:prstGeom prst="rect">
                <a:avLst/>
              </a:prstGeom>
              <a:blipFill>
                <a:blip r:embed="rId3"/>
                <a:stretch>
                  <a:fillRect l="-1221" t="-3053" b="-839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DE9C0E-A87B-4D15-8214-68BA54C4CE6A}"/>
              </a:ext>
            </a:extLst>
          </p:cNvPr>
          <p:cNvSpPr/>
          <p:nvPr/>
        </p:nvSpPr>
        <p:spPr>
          <a:xfrm>
            <a:off x="453631" y="5517598"/>
            <a:ext cx="8295863" cy="55981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b="1" dirty="0">
                <a:solidFill>
                  <a:srgbClr val="FF0000"/>
                </a:solidFill>
                <a:latin typeface="+mj-lt"/>
              </a:rPr>
              <a:t>Nécessité d’interpoler pour assigner les nouvelles valeurs dans </a:t>
            </a:r>
            <a:r>
              <a:rPr lang="fr-CA" sz="2200" b="1" i="1" dirty="0">
                <a:solidFill>
                  <a:srgbClr val="FF0000"/>
                </a:solidFill>
                <a:latin typeface="+mj-lt"/>
              </a:rPr>
              <a:t>g(</a:t>
            </a:r>
            <a:r>
              <a:rPr lang="fr-CA" sz="2200" b="1" i="1" dirty="0" err="1">
                <a:solidFill>
                  <a:srgbClr val="FF0000"/>
                </a:solidFill>
                <a:latin typeface="+mj-lt"/>
              </a:rPr>
              <a:t>x,y</a:t>
            </a:r>
            <a:r>
              <a:rPr lang="fr-CA" sz="2200" b="1" i="1" dirty="0">
                <a:solidFill>
                  <a:srgbClr val="FF0000"/>
                </a:solidFill>
                <a:latin typeface="+mj-lt"/>
              </a:rPr>
              <a:t>)</a:t>
            </a:r>
            <a:r>
              <a:rPr lang="fr-CA" sz="22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51B797-2428-C334-0012-0FB7ED86F41D}"/>
              </a:ext>
            </a:extLst>
          </p:cNvPr>
          <p:cNvGrpSpPr/>
          <p:nvPr/>
        </p:nvGrpSpPr>
        <p:grpSpPr>
          <a:xfrm>
            <a:off x="818928" y="2888354"/>
            <a:ext cx="4469687" cy="2381924"/>
            <a:chOff x="2140865" y="3847609"/>
            <a:chExt cx="4469687" cy="23819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894D59-7342-B2F4-1AF6-0EE78197D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0865" y="3985260"/>
              <a:ext cx="4469687" cy="224427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3970DA-2A87-628C-2F50-00235E5934B6}"/>
                </a:ext>
              </a:extLst>
            </p:cNvPr>
            <p:cNvSpPr txBox="1"/>
            <p:nvPr/>
          </p:nvSpPr>
          <p:spPr>
            <a:xfrm>
              <a:off x="2959341" y="3847609"/>
              <a:ext cx="693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f(</a:t>
              </a:r>
              <a:r>
                <a:rPr lang="fr-CA" i="1" dirty="0" err="1">
                  <a:latin typeface="+mj-lt"/>
                </a:rPr>
                <a:t>v,w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F70B20-BADE-BA15-7608-215A542965E9}"/>
                </a:ext>
              </a:extLst>
            </p:cNvPr>
            <p:cNvSpPr txBox="1"/>
            <p:nvPr/>
          </p:nvSpPr>
          <p:spPr>
            <a:xfrm>
              <a:off x="5294503" y="3847609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g(</a:t>
              </a:r>
              <a:r>
                <a:rPr lang="fr-CA" i="1" dirty="0" err="1">
                  <a:latin typeface="+mj-lt"/>
                </a:rPr>
                <a:t>x,y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8CDC5F1-F644-0CD8-8605-23973E3617F1}"/>
              </a:ext>
            </a:extLst>
          </p:cNvPr>
          <p:cNvSpPr txBox="1"/>
          <p:nvPr/>
        </p:nvSpPr>
        <p:spPr>
          <a:xfrm>
            <a:off x="5368413" y="3604086"/>
            <a:ext cx="3567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« </a:t>
            </a:r>
            <a:r>
              <a:rPr lang="fr-CA" sz="1600" dirty="0" err="1"/>
              <a:t>Forward</a:t>
            </a:r>
            <a:r>
              <a:rPr lang="fr-CA" sz="1600" dirty="0"/>
              <a:t> projection »</a:t>
            </a:r>
          </a:p>
          <a:p>
            <a:endParaRPr lang="fr-CA" sz="1600" dirty="0">
              <a:latin typeface="+mj-lt"/>
            </a:endParaRPr>
          </a:p>
          <a:p>
            <a:r>
              <a:rPr lang="fr-CA" sz="1600" dirty="0">
                <a:latin typeface="+mj-lt"/>
              </a:rPr>
              <a:t>La recherche des points projetés les plus proches d'un point de grille donné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CA" sz="1600" dirty="0">
                <a:latin typeface="+mj-lt"/>
              </a:rPr>
              <a:t>coûteux en termes de calcul</a:t>
            </a:r>
          </a:p>
        </p:txBody>
      </p:sp>
    </p:spTree>
    <p:extLst>
      <p:ext uri="{BB962C8B-B14F-4D97-AF65-F5344CB8AC3E}">
        <p14:creationId xmlns:p14="http://schemas.microsoft.com/office/powerpoint/2010/main" val="33277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2B04A09-5155-E4DB-B083-41F8AFCFAA18}"/>
              </a:ext>
            </a:extLst>
          </p:cNvPr>
          <p:cNvSpPr txBox="1">
            <a:spLocks/>
          </p:cNvSpPr>
          <p:nvPr/>
        </p:nvSpPr>
        <p:spPr>
          <a:xfrm>
            <a:off x="355599" y="1273176"/>
            <a:ext cx="8462724" cy="270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SzPct val="135000"/>
              <a:buNone/>
            </a:pPr>
            <a:r>
              <a:rPr lang="fr-FR" sz="2400" b="1" u="sng" spc="-50" dirty="0">
                <a:latin typeface="+mj-lt"/>
                <a:cs typeface="Tahoma"/>
              </a:rPr>
              <a:t>« Projection Inverse »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000" spc="-45" dirty="0">
                <a:latin typeface="+mj-lt"/>
                <a:cs typeface="Tahoma"/>
              </a:rPr>
              <a:t>La projection de la grille de </a:t>
            </a:r>
            <a:r>
              <a:rPr lang="fr-FR" sz="2000" i="1" spc="-45" dirty="0">
                <a:latin typeface="+mj-lt"/>
                <a:cs typeface="Tahoma"/>
              </a:rPr>
              <a:t>g(</a:t>
            </a:r>
            <a:r>
              <a:rPr lang="fr-FR" sz="2000" i="1" spc="-45" dirty="0" err="1">
                <a:latin typeface="+mj-lt"/>
                <a:cs typeface="Tahoma"/>
              </a:rPr>
              <a:t>x,y</a:t>
            </a:r>
            <a:r>
              <a:rPr lang="fr-FR" sz="2000" i="1" spc="-45" dirty="0">
                <a:latin typeface="+mj-lt"/>
                <a:cs typeface="Tahoma"/>
              </a:rPr>
              <a:t>)</a:t>
            </a:r>
            <a:r>
              <a:rPr lang="fr-FR" sz="2000" spc="-45" dirty="0">
                <a:latin typeface="+mj-lt"/>
                <a:cs typeface="Tahoma"/>
              </a:rPr>
              <a:t> dans le système de coordonnées de </a:t>
            </a:r>
            <a:r>
              <a:rPr lang="fr-FR" sz="2000" i="1" spc="-45" dirty="0">
                <a:latin typeface="+mj-lt"/>
                <a:cs typeface="Tahoma"/>
              </a:rPr>
              <a:t>f(</a:t>
            </a:r>
            <a:r>
              <a:rPr lang="fr-FR" sz="2000" i="1" spc="-45" dirty="0" err="1">
                <a:latin typeface="+mj-lt"/>
                <a:cs typeface="Tahoma"/>
              </a:rPr>
              <a:t>v,w</a:t>
            </a:r>
            <a:r>
              <a:rPr lang="fr-FR" sz="2000" i="1" spc="-45" dirty="0">
                <a:latin typeface="+mj-lt"/>
                <a:cs typeface="Tahoma"/>
              </a:rPr>
              <a:t>)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000" spc="-45" dirty="0">
                <a:latin typeface="+mj-lt"/>
                <a:cs typeface="Tahoma"/>
              </a:rPr>
              <a:t>Maintient les valeurs connues de l'image, </a:t>
            </a:r>
            <a:r>
              <a:rPr lang="fr-FR" sz="2000" i="1" spc="-45" dirty="0">
                <a:latin typeface="+mj-lt"/>
                <a:cs typeface="Tahoma"/>
              </a:rPr>
              <a:t>f(</a:t>
            </a:r>
            <a:r>
              <a:rPr lang="fr-FR" sz="2000" i="1" spc="-45" dirty="0" err="1">
                <a:latin typeface="+mj-lt"/>
                <a:cs typeface="Tahoma"/>
              </a:rPr>
              <a:t>v,w</a:t>
            </a:r>
            <a:r>
              <a:rPr lang="fr-FR" sz="2000" i="1" spc="-45" dirty="0">
                <a:latin typeface="+mj-lt"/>
                <a:cs typeface="Tahoma"/>
              </a:rPr>
              <a:t>), </a:t>
            </a:r>
            <a:r>
              <a:rPr lang="fr-FR" sz="2000" spc="-45" dirty="0">
                <a:latin typeface="+mj-lt"/>
                <a:cs typeface="Tahoma"/>
              </a:rPr>
              <a:t>sur une grille régulière. 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000" spc="-45" dirty="0">
                <a:latin typeface="+mj-lt"/>
                <a:cs typeface="Tahoma"/>
              </a:rPr>
              <a:t>Facile de trouver les points les plus proches pour chaque calcul d'interpolation.</a:t>
            </a:r>
            <a:endParaRPr lang="fr-FR" sz="2000" spc="-5" dirty="0">
              <a:latin typeface="+mj-lt"/>
              <a:cs typeface="Arial Black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C2D7E4-D218-186F-7B6E-40DBED55752D}"/>
              </a:ext>
            </a:extLst>
          </p:cNvPr>
          <p:cNvGrpSpPr/>
          <p:nvPr/>
        </p:nvGrpSpPr>
        <p:grpSpPr>
          <a:xfrm>
            <a:off x="1799770" y="3131009"/>
            <a:ext cx="5274578" cy="2749693"/>
            <a:chOff x="2140012" y="2705707"/>
            <a:chExt cx="5274578" cy="2749693"/>
          </a:xfrm>
        </p:grpSpPr>
        <p:pic>
          <p:nvPicPr>
            <p:cNvPr id="4" name="Picture 3" descr="A diagram of a curved arch&#10;&#10;Description automatically generated with medium confidence">
              <a:extLst>
                <a:ext uri="{FF2B5EF4-FFF2-40B4-BE49-F238E27FC236}">
                  <a16:creationId xmlns:a16="http://schemas.microsoft.com/office/drawing/2014/main" id="{A3B47765-DD39-0D80-F9ED-804CBA00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0012" y="3075039"/>
              <a:ext cx="5274578" cy="23803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54A288-7F1A-9D4B-124D-176A0A21F762}"/>
                </a:ext>
              </a:extLst>
            </p:cNvPr>
            <p:cNvSpPr txBox="1"/>
            <p:nvPr/>
          </p:nvSpPr>
          <p:spPr>
            <a:xfrm>
              <a:off x="2933375" y="2705707"/>
              <a:ext cx="693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f(</a:t>
              </a:r>
              <a:r>
                <a:rPr lang="fr-CA" i="1" dirty="0" err="1">
                  <a:latin typeface="+mj-lt"/>
                </a:rPr>
                <a:t>v,w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464ADD-44B3-3B39-8F13-F27011DF1C42}"/>
                </a:ext>
              </a:extLst>
            </p:cNvPr>
            <p:cNvSpPr txBox="1"/>
            <p:nvPr/>
          </p:nvSpPr>
          <p:spPr>
            <a:xfrm>
              <a:off x="5762939" y="2705707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g(</a:t>
              </a:r>
              <a:r>
                <a:rPr lang="fr-CA" i="1" dirty="0" err="1">
                  <a:latin typeface="+mj-lt"/>
                </a:rPr>
                <a:t>x,y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01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C9032B5-093C-8F44-B2F1-6CA3D7EDF1A0}"/>
              </a:ext>
            </a:extLst>
          </p:cNvPr>
          <p:cNvSpPr/>
          <p:nvPr/>
        </p:nvSpPr>
        <p:spPr>
          <a:xfrm>
            <a:off x="598714" y="1569128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890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F4D2A915-9342-4664-815E-0A6E91FA42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011102"/>
                <a:ext cx="8295863" cy="258376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2400"/>
                  </a:spcBef>
                  <a:buSzPct val="135000"/>
                  <a:buNone/>
                </a:pPr>
                <a:r>
                  <a:rPr lang="fr-FR" sz="2400" b="1" u="sng" spc="-50" dirty="0">
                    <a:latin typeface="+mj-lt"/>
                    <a:cs typeface="Tahoma"/>
                  </a:rPr>
                  <a:t>Types d’interpolation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0" dirty="0">
                    <a:latin typeface="+mj-lt"/>
                    <a:cs typeface="Tahoma"/>
                  </a:rPr>
                  <a:t>Plus proche voisin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0" dirty="0">
                    <a:latin typeface="+mj-lt"/>
                    <a:cs typeface="Tahoma"/>
                  </a:rPr>
                  <a:t>Interpolation bilinéaire (combinaison linéaire de quatre plus proches voisins)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" dirty="0">
                    <a:latin typeface="+mj-lt"/>
                    <a:cs typeface="Arial Black"/>
                  </a:rPr>
                  <a:t>Interpolation bicubique (16 plus proches voisins)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" dirty="0">
                    <a:latin typeface="+mj-lt"/>
                    <a:cs typeface="Arial Black"/>
                  </a:rPr>
                  <a:t>Formulation générale: </a:t>
                </a:r>
                <a:r>
                  <a:rPr lang="fr-FR" sz="1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2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latin typeface="+mj-lt"/>
                            <a:cs typeface="Verdana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fr-FR" sz="1800" i="1" spc="-5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CA" sz="1800" i="1" spc="-5">
                            <a:latin typeface="Cambria Math" charset="0"/>
                          </a:rPr>
                          <m:t>𝑖</m:t>
                        </m:r>
                        <m:r>
                          <a:rPr lang="en-CA" sz="1800" i="1" spc="-5">
                            <a:latin typeface="Cambria Math" charset="0"/>
                          </a:rPr>
                          <m:t>=0</m:t>
                        </m:r>
                      </m:sub>
                      <m:sup>
                        <m:r>
                          <a:rPr lang="en-CA" sz="1800" i="1" spc="-5">
                            <a:latin typeface="Cambria Math" charset="0"/>
                          </a:rPr>
                          <m:t>𝐼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fr-FR" sz="1800" i="1" spc="-5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1800" b="0" i="1" spc="-5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CA" sz="1800" i="1" spc="-5">
                                <a:latin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CA" sz="1800" b="0" i="1" spc="-5" smtClean="0">
                                <a:latin typeface="Cambria Math" charset="0"/>
                              </a:rPr>
                              <m:t>𝐽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s-ES" sz="1800" i="1" spc="10" dirty="0">
                                <a:latin typeface="+mj-lt"/>
                                <a:cs typeface="Arial" panose="020B0604020202020204" pitchFamily="34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s-ES" sz="1800" i="1" spc="15" baseline="-10416" dirty="0">
                                <a:latin typeface="+mj-lt"/>
                                <a:cs typeface="Arial"/>
                              </a:rPr>
                              <m:t>ij</m:t>
                            </m:r>
                            <m:r>
                              <m:rPr>
                                <m:nor/>
                              </m:rPr>
                              <a:rPr lang="es-ES" sz="1800" i="1" spc="-179" baseline="-10416" dirty="0">
                                <a:latin typeface="+mj-lt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1800" b="0" i="1" spc="5" dirty="0" smtClean="0">
                                <a:latin typeface="+mj-lt"/>
                                <a:cs typeface="Times New Roman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s-ES" sz="1800" i="1" spc="-18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800" i="1" spc="30" baseline="27777" dirty="0">
                                <a:latin typeface="+mj-lt"/>
                                <a:cs typeface="Arial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s-ES" sz="1800" i="1" spc="-172" baseline="27777" dirty="0">
                                <a:latin typeface="+mj-lt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1800" b="0" i="1" spc="5" dirty="0" smtClean="0">
                                <a:latin typeface="+mj-lt"/>
                                <a:cs typeface="Times New Roman"/>
                              </a:rPr>
                              <m:t>w</m:t>
                            </m:r>
                            <m:r>
                              <m:rPr>
                                <m:nor/>
                              </m:rPr>
                              <a:rPr lang="es-ES" sz="18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800" i="1" spc="67" baseline="27777" dirty="0">
                                <a:latin typeface="+mj-lt"/>
                                <a:cs typeface="Arial"/>
                              </a:rPr>
                              <m:t>j</m:t>
                            </m:r>
                          </m:e>
                        </m:nary>
                      </m:e>
                    </m:nary>
                  </m:oMath>
                </a14:m>
                <a:endParaRPr lang="fr-FR" sz="1800" spc="-5" dirty="0">
                  <a:latin typeface="+mj-lt"/>
                  <a:cs typeface="Arial Black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1800" spc="-5" dirty="0">
                    <a:latin typeface="+mj-lt"/>
                    <a:cs typeface="Arial Black"/>
                  </a:rPr>
                  <a:t>    bilinéaire: </a:t>
                </a:r>
                <a:r>
                  <a:rPr lang="fr-FR" sz="1800" i="1" spc="-5" dirty="0">
                    <a:latin typeface="+mj-lt"/>
                    <a:cs typeface="Arial Black"/>
                  </a:rPr>
                  <a:t>I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:r>
                  <a:rPr lang="fr-FR" sz="1800" i="1" spc="-5" dirty="0">
                    <a:latin typeface="+mj-lt"/>
                    <a:cs typeface="Arial Black"/>
                  </a:rPr>
                  <a:t>J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1 ;  bicubique :  </a:t>
                </a:r>
                <a:r>
                  <a:rPr lang="fr-FR" sz="1800" i="1" spc="-5" dirty="0">
                    <a:latin typeface="+mj-lt"/>
                    <a:cs typeface="Arial Black"/>
                  </a:rPr>
                  <a:t>I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:r>
                  <a:rPr lang="fr-FR" sz="1800" i="1" spc="-5" dirty="0">
                    <a:latin typeface="+mj-lt"/>
                    <a:cs typeface="Arial Black"/>
                  </a:rPr>
                  <a:t>J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3</a:t>
                </a: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F4D2A915-9342-4664-815E-0A6E91FA4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011102"/>
                <a:ext cx="8295863" cy="2583767"/>
              </a:xfrm>
              <a:prstGeom prst="rect">
                <a:avLst/>
              </a:prstGeom>
              <a:blipFill>
                <a:blip r:embed="rId3"/>
                <a:stretch>
                  <a:fillRect l="-1069" t="-1951" b="-24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B8C90E-FA6C-2C09-E766-1BA5CF577573}"/>
              </a:ext>
            </a:extLst>
          </p:cNvPr>
          <p:cNvSpPr txBox="1"/>
          <p:nvPr/>
        </p:nvSpPr>
        <p:spPr>
          <a:xfrm>
            <a:off x="6833961" y="6313678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support.cognex.com</a:t>
            </a:r>
            <a:r>
              <a:rPr lang="fr-CA" sz="1000" dirty="0">
                <a:latin typeface="+mj-lt"/>
              </a:rPr>
              <a:t>/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F0D7C1-EABD-37EA-83D3-4C6EB1FEC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1"/>
          <a:stretch/>
        </p:blipFill>
        <p:spPr bwMode="auto">
          <a:xfrm>
            <a:off x="2122193" y="3841066"/>
            <a:ext cx="5062378" cy="18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E73AD-4C09-8998-B373-9AFE5935CDFF}"/>
              </a:ext>
            </a:extLst>
          </p:cNvPr>
          <p:cNvSpPr txBox="1"/>
          <p:nvPr/>
        </p:nvSpPr>
        <p:spPr>
          <a:xfrm>
            <a:off x="3069602" y="5683877"/>
            <a:ext cx="3390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en.wikipedia.org</a:t>
            </a:r>
            <a:r>
              <a:rPr lang="fr-CA" sz="1000" dirty="0">
                <a:latin typeface="+mj-lt"/>
              </a:rPr>
              <a:t>/wiki/</a:t>
            </a:r>
            <a:r>
              <a:rPr lang="fr-CA" sz="1000" dirty="0" err="1">
                <a:latin typeface="+mj-lt"/>
              </a:rPr>
              <a:t>Nearest-neighbor_interpolation</a:t>
            </a:r>
            <a:endParaRPr lang="fr-CA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88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Interpolation :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exemple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FD168-AB36-43FC-A5D9-E3F50FD4A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8" y="1243056"/>
            <a:ext cx="8531547" cy="499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600" b="1" u="sng" dirty="0" err="1">
                <a:latin typeface="+mj-lt"/>
              </a:rPr>
              <a:t>Changement</a:t>
            </a:r>
            <a:r>
              <a:rPr lang="en-CA" sz="2600" b="1" u="sng" dirty="0">
                <a:latin typeface="+mj-lt"/>
              </a:rPr>
              <a:t> de </a:t>
            </a:r>
            <a:r>
              <a:rPr lang="en-CA" sz="2600" b="1" u="sng" dirty="0" err="1">
                <a:latin typeface="+mj-lt"/>
              </a:rPr>
              <a:t>résolution</a:t>
            </a:r>
            <a:r>
              <a:rPr lang="en-CA" sz="2600" b="1" u="sng" dirty="0">
                <a:latin typeface="+mj-lt"/>
              </a:rPr>
              <a:t> : 1250 ―&gt; 150 dpi</a:t>
            </a: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id="{716FD898-91E2-4584-A366-AE949D5B8774}"/>
              </a:ext>
            </a:extLst>
          </p:cNvPr>
          <p:cNvSpPr/>
          <p:nvPr/>
        </p:nvSpPr>
        <p:spPr>
          <a:xfrm>
            <a:off x="348670" y="1767271"/>
            <a:ext cx="8392930" cy="3708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FCD71A-4437-42A3-ABDE-767E7115CA65}"/>
              </a:ext>
            </a:extLst>
          </p:cNvPr>
          <p:cNvSpPr txBox="1">
            <a:spLocks/>
          </p:cNvSpPr>
          <p:nvPr/>
        </p:nvSpPr>
        <p:spPr>
          <a:xfrm>
            <a:off x="210052" y="5618154"/>
            <a:ext cx="8531547" cy="49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200" dirty="0">
                <a:latin typeface="+mj-lt"/>
              </a:rPr>
              <a:t>         Plus </a:t>
            </a:r>
            <a:r>
              <a:rPr lang="en-CA" sz="2200" dirty="0" err="1">
                <a:latin typeface="+mj-lt"/>
              </a:rPr>
              <a:t>proche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voisin</a:t>
            </a:r>
            <a:r>
              <a:rPr lang="en-CA" sz="2200" dirty="0">
                <a:latin typeface="+mj-lt"/>
              </a:rPr>
              <a:t>		 </a:t>
            </a:r>
            <a:r>
              <a:rPr lang="en-CA" sz="2200" dirty="0" err="1">
                <a:latin typeface="+mj-lt"/>
              </a:rPr>
              <a:t>Bilinéaire</a:t>
            </a:r>
            <a:r>
              <a:rPr lang="en-CA" sz="2200" dirty="0">
                <a:latin typeface="+mj-lt"/>
              </a:rPr>
              <a:t>		</a:t>
            </a:r>
            <a:r>
              <a:rPr lang="en-CA" sz="2200" dirty="0" err="1">
                <a:latin typeface="+mj-lt"/>
              </a:rPr>
              <a:t>Bicubique</a:t>
            </a:r>
            <a:r>
              <a:rPr lang="en-CA" sz="2200" dirty="0"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C4C53-5FBA-47F9-B470-C21DCC4C5ECF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FD54B5-44F3-4AB3-B102-A2E2D810ED48}"/>
              </a:ext>
            </a:extLst>
          </p:cNvPr>
          <p:cNvSpPr/>
          <p:nvPr/>
        </p:nvSpPr>
        <p:spPr>
          <a:xfrm>
            <a:off x="348670" y="1767271"/>
            <a:ext cx="8392929" cy="37088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524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C9032B5-093C-8F44-B2F1-6CA3D7EDF1A0}"/>
              </a:ext>
            </a:extLst>
          </p:cNvPr>
          <p:cNvSpPr/>
          <p:nvPr/>
        </p:nvSpPr>
        <p:spPr>
          <a:xfrm>
            <a:off x="598714" y="4433342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4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fr-FR" sz="3200" b="1" dirty="0">
                <a:cs typeface="Arial"/>
              </a:rPr>
            </a:b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35051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portant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sur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l’intensité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Une image 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967677"/>
                <a:ext cx="8295863" cy="381667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Types de transformations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Tahoma"/>
                  </a:rPr>
                  <a:t>Transformations portant sur les pixels « un à la fois »</a:t>
                </a:r>
                <a:endParaRPr lang="fr-FR" sz="2200" spc="-5" dirty="0">
                  <a:latin typeface="+mj-lt"/>
                  <a:cs typeface="Arial Black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Arial"/>
                  </a:rPr>
                  <a:t>Transformations impliquant un voisinage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Transformations impliquant l’ensemble de l’image</a:t>
                </a:r>
              </a:p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600" b="1" u="sng" spc="-130" dirty="0">
                    <a:latin typeface="+mj-lt"/>
                    <a:ea typeface="Tahoma" panose="020B0604030504040204" pitchFamily="34" charset="0"/>
                    <a:cs typeface="Arial"/>
                  </a:rPr>
                  <a:t>Transformations portant sur les pixels « un à la fois »</a:t>
                </a:r>
                <a:endParaRPr lang="fr-FR" sz="2600" b="1" u="sng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spc="-55" dirty="0">
                    <a:latin typeface="+mj-lt"/>
                    <a:cs typeface="DejaVu Sans"/>
                  </a:rPr>
                  <a:t>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 :  </a:t>
                </a:r>
                <a:r>
                  <a:rPr lang="fr-FR" sz="2200" i="1" spc="-5" dirty="0">
                    <a:latin typeface="+mj-lt"/>
                    <a:cs typeface="Arial Black"/>
                  </a:rPr>
                  <a:t>g</a:t>
                </a:r>
                <a:r>
                  <a:rPr lang="en-CA" sz="2200" spc="-55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12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r>
                      <m:rPr>
                        <m:nor/>
                      </m:rPr>
                      <a:rPr lang="en-CA" sz="2200" b="0" i="1" spc="125" dirty="0" smtClean="0">
                        <a:latin typeface="+mj-lt"/>
                        <a:cs typeface="Times New Roman"/>
                      </a:rPr>
                      <m:t> </m:t>
                    </m:r>
                    <m:d>
                      <m:dPr>
                        <m:ctrlPr>
                          <a:rPr lang="fr-FR" sz="2200" i="1" spc="12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sz="2200" i="1" spc="-5">
                            <a:latin typeface="Cambria Math" charset="0"/>
                            <a:ea typeface="Cambria Math" panose="02040503050406030204" pitchFamily="18" charset="0"/>
                            <a:cs typeface="Arial Black"/>
                          </a:rPr>
                          <m:t>𝑓</m:t>
                        </m:r>
                        <m:d>
                          <m:dPr>
                            <m:ctrlPr>
                              <a:rPr lang="fr-FR" sz="2200" i="1" spc="-5" dirty="0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5" dirty="0">
                                <a:latin typeface="+mj-lt"/>
                                <a:cs typeface="Times New Roman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fr-FR" sz="22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spc="-100" dirty="0">
                                <a:latin typeface="+mj-lt"/>
                                <a:cs typeface="Verdan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fr-FR" sz="2200" i="1" spc="-210" dirty="0">
                                <a:latin typeface="+mj-lt"/>
                                <a:cs typeface="Verdana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fr-FR" sz="2200" i="1" spc="5" dirty="0">
                                <a:latin typeface="+mj-lt"/>
                                <a:cs typeface="Times New Roman"/>
                              </a:rPr>
                              <m:t>y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;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 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b="1" i="1" spc="125" dirty="0">
                    <a:latin typeface="+mj-lt"/>
                    <a:cs typeface="Times New Roman"/>
                  </a:rPr>
                  <a:t>T</a:t>
                </a:r>
                <a:r>
                  <a:rPr lang="fr-FR" sz="2200" spc="125" dirty="0">
                    <a:latin typeface="+mj-lt"/>
                    <a:cs typeface="Times New Roman"/>
                  </a:rPr>
                  <a:t> : Fonction scalaire quelconque. 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200" spc="125" dirty="0">
                    <a:latin typeface="+mj-lt"/>
                    <a:cs typeface="Times New Roman"/>
                  </a:rPr>
                  <a:t> :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r>
                  <a:rPr lang="fr-FR" sz="2200" spc="-45" baseline="30000" dirty="0">
                    <a:latin typeface="+mj-lt"/>
                    <a:cs typeface="Arial"/>
                  </a:rPr>
                  <a:t> </a:t>
                </a:r>
                <a:r>
                  <a:rPr lang="fr-FR" sz="2200" spc="-45" dirty="0">
                    <a:latin typeface="+mj-lt"/>
                    <a:cs typeface="Arial"/>
                  </a:rPr>
                  <a:t>―&gt; 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endParaRPr lang="fr-FR" sz="2200" spc="-45" baseline="30000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967677"/>
                <a:ext cx="8295863" cy="3816671"/>
              </a:xfrm>
              <a:prstGeom prst="rect">
                <a:avLst/>
              </a:prstGeom>
              <a:blipFill>
                <a:blip r:embed="rId3"/>
                <a:stretch>
                  <a:fillRect l="-1323" t="-12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19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15" dirty="0">
                <a:latin typeface="+mj-lt"/>
              </a:rPr>
              <a:t>Transformations </a:t>
            </a:r>
            <a:r>
              <a:rPr lang="en-CA" sz="2800" b="1" spc="-15" dirty="0" err="1">
                <a:latin typeface="+mj-lt"/>
              </a:rPr>
              <a:t>portant</a:t>
            </a:r>
            <a:r>
              <a:rPr lang="en-CA" sz="2800" b="1" spc="-15" dirty="0">
                <a:latin typeface="+mj-lt"/>
              </a:rPr>
              <a:t> sur les pixels </a:t>
            </a:r>
            <a:r>
              <a:rPr lang="fr-FR" sz="2800" b="1" spc="-130" dirty="0">
                <a:latin typeface="+mj-lt"/>
                <a:ea typeface="Tahoma" panose="020B0604030504040204" pitchFamily="34" charset="0"/>
                <a:cs typeface="Arial"/>
              </a:rPr>
              <a:t>« </a:t>
            </a:r>
            <a:r>
              <a:rPr lang="fr-FR" sz="2800" spc="-130" dirty="0">
                <a:ea typeface="Tahoma" panose="020B0604030504040204" pitchFamily="34" charset="0"/>
                <a:cs typeface="Arial"/>
              </a:rPr>
              <a:t>un à la fois »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 err="1">
                <a:cs typeface="Tahoma"/>
              </a:rPr>
              <a:t>Exemple</a:t>
            </a:r>
            <a:r>
              <a:rPr lang="en-CA" sz="2600" b="1" u="sng" spc="-45" dirty="0">
                <a:cs typeface="Tahoma"/>
              </a:rPr>
              <a:t>: </a:t>
            </a:r>
            <a:r>
              <a:rPr lang="en-CA" sz="2600" b="1" u="sng" spc="-45" dirty="0" err="1">
                <a:cs typeface="Tahoma"/>
              </a:rPr>
              <a:t>négatif</a:t>
            </a:r>
            <a:r>
              <a:rPr lang="en-CA" sz="2600" b="1" u="sng" spc="-45" dirty="0">
                <a:cs typeface="Tahoma"/>
              </a:rPr>
              <a:t> d’un </a:t>
            </a:r>
            <a:r>
              <a:rPr lang="en-CA" sz="2600" b="1" u="sng" spc="-45" dirty="0" err="1">
                <a:cs typeface="Tahoma"/>
              </a:rPr>
              <a:t>mammogramme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165600" y="638163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388DC3B9-4D46-4794-B1C9-82D7994FD1C0}"/>
              </a:ext>
            </a:extLst>
          </p:cNvPr>
          <p:cNvSpPr/>
          <p:nvPr/>
        </p:nvSpPr>
        <p:spPr>
          <a:xfrm>
            <a:off x="4790660" y="1808252"/>
            <a:ext cx="3514615" cy="4189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F9E5-FC50-4EEC-8A51-B53F116CC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34" y="1808252"/>
            <a:ext cx="3499407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6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spc="-15" dirty="0" err="1">
                <a:latin typeface="+mj-lt"/>
              </a:rPr>
              <a:t>impliquant</a:t>
            </a:r>
            <a:r>
              <a:rPr lang="en-CA" sz="3200" b="1" spc="-15" dirty="0">
                <a:latin typeface="+mj-lt"/>
              </a:rPr>
              <a:t> un </a:t>
            </a:r>
            <a:r>
              <a:rPr lang="en-CA" sz="3200" b="1" spc="-15" dirty="0" err="1">
                <a:latin typeface="+mj-lt"/>
              </a:rPr>
              <a:t>voisinage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Principe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463546" y="6104230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217ACD29-BAE5-4AFD-B6D3-73367C1A70B4}"/>
              </a:ext>
            </a:extLst>
          </p:cNvPr>
          <p:cNvSpPr/>
          <p:nvPr/>
        </p:nvSpPr>
        <p:spPr>
          <a:xfrm>
            <a:off x="700538" y="1812988"/>
            <a:ext cx="7765368" cy="4074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75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spc="-15" dirty="0" err="1">
                <a:latin typeface="+mj-lt"/>
              </a:rPr>
              <a:t>impliquant</a:t>
            </a:r>
            <a:r>
              <a:rPr lang="en-CA" sz="3200" b="1" spc="-15" dirty="0">
                <a:latin typeface="+mj-lt"/>
              </a:rPr>
              <a:t> un </a:t>
            </a:r>
            <a:r>
              <a:rPr lang="en-CA" sz="3200" b="1" spc="-15" dirty="0" err="1">
                <a:latin typeface="+mj-lt"/>
              </a:rPr>
              <a:t>voisinage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 err="1">
                <a:cs typeface="Tahoma"/>
              </a:rPr>
              <a:t>Exemple</a:t>
            </a:r>
            <a:r>
              <a:rPr lang="en-CA" sz="2600" b="1" u="sng" spc="-45" dirty="0">
                <a:cs typeface="Tahoma"/>
              </a:rPr>
              <a:t>: </a:t>
            </a:r>
            <a:r>
              <a:rPr lang="en-CA" sz="2600" b="1" u="sng" spc="-45" dirty="0" err="1">
                <a:cs typeface="Tahoma"/>
              </a:rPr>
              <a:t>moyennage</a:t>
            </a:r>
            <a:r>
              <a:rPr lang="en-CA" sz="2600" b="1" u="sng" spc="-45" dirty="0">
                <a:cs typeface="Tahoma"/>
              </a:rPr>
              <a:t> </a:t>
            </a:r>
            <a:r>
              <a:rPr lang="en-CA" sz="2600" b="1" i="1" u="sng" spc="-45" dirty="0">
                <a:cs typeface="Tahoma"/>
              </a:rPr>
              <a:t>sur un </a:t>
            </a:r>
            <a:r>
              <a:rPr lang="en-CA" sz="2600" b="1" i="1" u="sng" spc="-45" dirty="0" err="1">
                <a:cs typeface="Tahoma"/>
              </a:rPr>
              <a:t>voisinage</a:t>
            </a:r>
            <a:endParaRPr lang="en-CA" sz="2600" b="1" i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247792" y="6196699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28DD86F2-5712-4349-825B-024C0683184A}"/>
              </a:ext>
            </a:extLst>
          </p:cNvPr>
          <p:cNvSpPr/>
          <p:nvPr/>
        </p:nvSpPr>
        <p:spPr>
          <a:xfrm>
            <a:off x="496957" y="1810239"/>
            <a:ext cx="3984760" cy="4125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C180EC11-399A-42D1-9432-61FEEA8B3C5B}"/>
              </a:ext>
            </a:extLst>
          </p:cNvPr>
          <p:cNvSpPr/>
          <p:nvPr/>
        </p:nvSpPr>
        <p:spPr>
          <a:xfrm>
            <a:off x="4790660" y="1810239"/>
            <a:ext cx="3984760" cy="4125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314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14502" y="263535"/>
            <a:ext cx="913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impliquant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l’ensemble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028509"/>
                <a:ext cx="8599594" cy="4157266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3100" b="1" u="sng" spc="-50" dirty="0">
                    <a:latin typeface="+mj-lt"/>
                    <a:cs typeface="Tahoma"/>
                  </a:rPr>
                  <a:t>Transformations usuelles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-45" dirty="0">
                    <a:latin typeface="+mj-lt"/>
                    <a:cs typeface="Tahoma"/>
                  </a:rPr>
                  <a:t>Transformations linéaires (convolution, projection, …)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-5" dirty="0">
                    <a:latin typeface="+mj-lt"/>
                    <a:cs typeface="Arial Black"/>
                  </a:rPr>
                  <a:t>« Transformées »</a:t>
                </a:r>
              </a:p>
              <a:p>
                <a:pPr marL="900000" lvl="1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200" spc="-5" dirty="0">
                    <a:latin typeface="+mj-lt"/>
                    <a:cs typeface="Arial Black"/>
                  </a:rPr>
                  <a:t>généralement : linéaires</a:t>
                </a:r>
              </a:p>
              <a:p>
                <a:pPr marL="900000" lvl="1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200" spc="-5" dirty="0">
                    <a:latin typeface="+mj-lt"/>
                    <a:cs typeface="Arial Black"/>
                  </a:rPr>
                  <a:t>généralement : discrétisation d’un opérateur intégral</a:t>
                </a:r>
              </a:p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spc="-50" dirty="0">
                  <a:latin typeface="+mj-lt"/>
                  <a:cs typeface="Tahoma"/>
                </a:endParaRPr>
              </a:p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3100" b="1" u="sng" spc="-130" dirty="0">
                    <a:latin typeface="+mj-lt"/>
                    <a:ea typeface="Tahoma" panose="020B0604030504040204" pitchFamily="34" charset="0"/>
                    <a:cs typeface="Arial"/>
                  </a:rPr>
                  <a:t>Transformations linéaires : formulation générale</a:t>
                </a:r>
                <a:endParaRPr lang="fr-FR" sz="3100" b="1" u="sng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125" dirty="0">
                    <a:latin typeface="+mj-lt"/>
                    <a:cs typeface="Times New Roman"/>
                  </a:rPr>
                  <a:t>Transformées linéaires : peuvent s’exprimer sous forme matricielle. 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en-CA" sz="2600" spc="-55" dirty="0">
                    <a:latin typeface="+mj-lt"/>
                    <a:cs typeface="Arial Black"/>
                  </a:rPr>
                  <a:t>Images </a:t>
                </a:r>
                <a:r>
                  <a:rPr lang="en-CA" sz="2600" i="1" spc="-55" dirty="0">
                    <a:latin typeface="+mj-lt"/>
                    <a:cs typeface="Arial Black"/>
                  </a:rPr>
                  <a:t>f , </a:t>
                </a:r>
                <a:r>
                  <a:rPr lang="fr-FR" sz="2600" i="1" spc="-5" dirty="0">
                    <a:latin typeface="+mj-lt"/>
                    <a:cs typeface="Arial Black"/>
                  </a:rPr>
                  <a:t>g  </a:t>
                </a:r>
                <a:r>
                  <a:rPr lang="fr-FR" sz="2600" spc="-5" dirty="0">
                    <a:latin typeface="+mj-lt"/>
                    <a:cs typeface="Arial Black"/>
                  </a:rPr>
                  <a:t>:  rangées dans des vecteurs </a:t>
                </a:r>
                <a:r>
                  <a:rPr lang="fr-FR" sz="2600" b="1" i="1" spc="-5" dirty="0">
                    <a:latin typeface="+mj-lt"/>
                    <a:cs typeface="Arial Black"/>
                  </a:rPr>
                  <a:t>f , g </a:t>
                </a:r>
                <a:endParaRPr lang="fr-FR" sz="2600" b="1" i="1" spc="125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125" dirty="0">
                    <a:latin typeface="+mj-lt"/>
                    <a:cs typeface="Times New Roman"/>
                  </a:rPr>
                  <a:t>Transformation : équation matricielle </a:t>
                </a:r>
                <a:r>
                  <a:rPr lang="fr-FR" sz="2600" b="1" i="1" spc="125" dirty="0">
                    <a:latin typeface="+mj-lt"/>
                    <a:cs typeface="Times New Roman"/>
                  </a:rPr>
                  <a:t>g </a:t>
                </a:r>
                <a14:m>
                  <m:oMath xmlns:m="http://schemas.openxmlformats.org/officeDocument/2006/math">
                    <m:r>
                      <a:rPr lang="fr-FR" sz="2600" b="1" i="1" spc="12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CA" sz="2600" b="1" i="1" spc="12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600" b="1" i="1" spc="125" dirty="0">
                    <a:latin typeface="+mj-lt"/>
                    <a:cs typeface="Times New Roman"/>
                  </a:rPr>
                  <a:t>Hf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600" b="1" spc="125" dirty="0">
                  <a:latin typeface="+mj-lt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028509"/>
                <a:ext cx="8599594" cy="4157266"/>
              </a:xfrm>
              <a:prstGeom prst="rect">
                <a:avLst/>
              </a:prstGeom>
              <a:blipFill>
                <a:blip r:embed="rId3"/>
                <a:stretch>
                  <a:fillRect l="-1180" t="-30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F2077C3-3C37-456B-A3F9-992F274563D9}"/>
              </a:ext>
            </a:extLst>
          </p:cNvPr>
          <p:cNvSpPr txBox="1">
            <a:spLocks/>
          </p:cNvSpPr>
          <p:nvPr/>
        </p:nvSpPr>
        <p:spPr>
          <a:xfrm>
            <a:off x="361526" y="5033858"/>
            <a:ext cx="8295863" cy="14450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Remarques</a:t>
            </a:r>
          </a:p>
          <a:p>
            <a:pPr marL="482400" indent="-230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Les images </a:t>
            </a:r>
            <a:r>
              <a:rPr lang="fr-FR" sz="2200" i="1" spc="-45" dirty="0">
                <a:latin typeface="+mj-lt"/>
                <a:cs typeface="Tahoma"/>
              </a:rPr>
              <a:t>f</a:t>
            </a:r>
            <a:r>
              <a:rPr lang="fr-FR" sz="2200" spc="-45" dirty="0">
                <a:latin typeface="+mj-lt"/>
                <a:cs typeface="Tahoma"/>
              </a:rPr>
              <a:t> et </a:t>
            </a:r>
            <a:r>
              <a:rPr lang="fr-FR" sz="2200" i="1" spc="-45" dirty="0">
                <a:latin typeface="+mj-lt"/>
                <a:cs typeface="Tahoma"/>
              </a:rPr>
              <a:t>g</a:t>
            </a:r>
            <a:r>
              <a:rPr lang="fr-FR" sz="2200" spc="-45" dirty="0">
                <a:latin typeface="+mj-lt"/>
                <a:cs typeface="Tahoma"/>
              </a:rPr>
              <a:t> ne sont pas nécessairement de même taille</a:t>
            </a:r>
          </a:p>
          <a:p>
            <a:pPr marL="482400" indent="-230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Les images </a:t>
            </a:r>
            <a:r>
              <a:rPr lang="fr-FR" sz="2200" i="1" spc="-45" dirty="0">
                <a:latin typeface="+mj-lt"/>
                <a:cs typeface="Tahoma"/>
              </a:rPr>
              <a:t>f</a:t>
            </a:r>
            <a:r>
              <a:rPr lang="fr-FR" sz="2200" spc="-45" dirty="0">
                <a:latin typeface="+mj-lt"/>
                <a:cs typeface="Tahoma"/>
              </a:rPr>
              <a:t> et </a:t>
            </a:r>
            <a:r>
              <a:rPr lang="fr-FR" sz="2200" i="1" spc="-45" dirty="0">
                <a:latin typeface="+mj-lt"/>
                <a:cs typeface="Tahoma"/>
              </a:rPr>
              <a:t>g</a:t>
            </a:r>
            <a:r>
              <a:rPr lang="fr-FR" sz="2200" spc="-45" dirty="0">
                <a:latin typeface="+mj-lt"/>
                <a:cs typeface="Tahoma"/>
              </a:rPr>
              <a:t> ne sont pas nécessairement de même nature</a:t>
            </a:r>
          </a:p>
        </p:txBody>
      </p:sp>
    </p:spTree>
    <p:extLst>
      <p:ext uri="{BB962C8B-B14F-4D97-AF65-F5344CB8AC3E}">
        <p14:creationId xmlns:p14="http://schemas.microsoft.com/office/powerpoint/2010/main" val="35675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spc="-15" dirty="0" err="1">
                <a:latin typeface="+mj-lt"/>
              </a:rPr>
              <a:t>impliquant</a:t>
            </a:r>
            <a:r>
              <a:rPr lang="en-CA" sz="3200" b="1" spc="-15" dirty="0">
                <a:latin typeface="+mj-lt"/>
              </a:rPr>
              <a:t> </a:t>
            </a:r>
            <a:r>
              <a:rPr lang="en-CA" sz="3200" b="1" spc="-15" dirty="0" err="1">
                <a:latin typeface="+mj-lt"/>
              </a:rPr>
              <a:t>l’ensemble</a:t>
            </a:r>
            <a:r>
              <a:rPr lang="en-CA" sz="3200" b="1" spc="-15" dirty="0">
                <a:latin typeface="+mj-lt"/>
              </a:rPr>
              <a:t> de </a:t>
            </a:r>
            <a:r>
              <a:rPr lang="en-CA" sz="3200" b="1" spc="-15" dirty="0" err="1">
                <a:latin typeface="+mj-lt"/>
              </a:rPr>
              <a:t>l’image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94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Utilisation de la </a:t>
            </a:r>
            <a:r>
              <a:rPr lang="en-CA" sz="2600" b="1" u="sng" spc="-45" dirty="0" err="1">
                <a:cs typeface="Tahoma"/>
              </a:rPr>
              <a:t>transformée</a:t>
            </a:r>
            <a:r>
              <a:rPr lang="en-CA" sz="2600" b="1" u="sng" spc="-45" dirty="0">
                <a:cs typeface="Tahoma"/>
              </a:rPr>
              <a:t> de Fourier (</a:t>
            </a:r>
            <a:r>
              <a:rPr lang="en-CA" sz="2600" b="1" u="sng" spc="-45" dirty="0" err="1">
                <a:cs typeface="Tahoma"/>
              </a:rPr>
              <a:t>détramage</a:t>
            </a:r>
            <a:r>
              <a:rPr lang="en-CA" sz="2600" b="1" u="sng" spc="-45" dirty="0">
                <a:cs typeface="Tahoma"/>
              </a:rPr>
              <a:t>)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463546" y="6268614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8431C2B2-3E14-487F-8B61-CCBE96D79534}"/>
              </a:ext>
            </a:extLst>
          </p:cNvPr>
          <p:cNvSpPr/>
          <p:nvPr/>
        </p:nvSpPr>
        <p:spPr>
          <a:xfrm>
            <a:off x="1573174" y="1671287"/>
            <a:ext cx="5926960" cy="2186010"/>
          </a:xfrm>
          <a:prstGeom prst="rect">
            <a:avLst/>
          </a:prstGeom>
          <a:blipFill>
            <a:blip r:embed="rId3" cstate="print"/>
            <a:stretch>
              <a:fillRect t="-1" b="-10278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A857351B-6A3E-E144-86B1-F0034F199E62}"/>
              </a:ext>
            </a:extLst>
          </p:cNvPr>
          <p:cNvSpPr/>
          <p:nvPr/>
        </p:nvSpPr>
        <p:spPr>
          <a:xfrm>
            <a:off x="1573174" y="3922353"/>
            <a:ext cx="5926960" cy="2186010"/>
          </a:xfrm>
          <a:prstGeom prst="rect">
            <a:avLst/>
          </a:prstGeom>
          <a:blipFill>
            <a:blip r:embed="rId3" cstate="print"/>
            <a:stretch>
              <a:fillRect t="-102786" b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7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2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86E1C-3049-4E84-93CA-852D6F601DA2}"/>
              </a:ext>
            </a:extLst>
          </p:cNvPr>
          <p:cNvSpPr txBox="1"/>
          <p:nvPr/>
        </p:nvSpPr>
        <p:spPr>
          <a:xfrm>
            <a:off x="355600" y="198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</a:rPr>
              <a:t>Voisinages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93FD7-D934-42E7-8F18-6420BA4A52A0}"/>
              </a:ext>
            </a:extLst>
          </p:cNvPr>
          <p:cNvSpPr txBox="1"/>
          <p:nvPr/>
        </p:nvSpPr>
        <p:spPr>
          <a:xfrm>
            <a:off x="264896" y="1228984"/>
            <a:ext cx="4161717" cy="49244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600" b="1" u="sng" dirty="0" err="1">
                <a:latin typeface="+mj-lt"/>
              </a:rPr>
              <a:t>Principaux</a:t>
            </a:r>
            <a:r>
              <a:rPr lang="en-CA" sz="2600" b="1" u="sng" dirty="0">
                <a:latin typeface="+mj-lt"/>
              </a:rPr>
              <a:t> types de </a:t>
            </a:r>
            <a:r>
              <a:rPr lang="en-CA" sz="2600" b="1" u="sng" dirty="0" err="1">
                <a:latin typeface="+mj-lt"/>
              </a:rPr>
              <a:t>voisinages</a:t>
            </a:r>
            <a:endParaRPr lang="en-CA" sz="2600" b="1" u="sng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864AD-DF90-48CB-964B-3B0BBBC6EC34}"/>
              </a:ext>
            </a:extLst>
          </p:cNvPr>
          <p:cNvSpPr txBox="1"/>
          <p:nvPr/>
        </p:nvSpPr>
        <p:spPr>
          <a:xfrm>
            <a:off x="4623206" y="1228984"/>
            <a:ext cx="4393190" cy="49244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600" b="1" u="sng" dirty="0" err="1">
                <a:latin typeface="+mj-lt"/>
              </a:rPr>
              <a:t>Utilité</a:t>
            </a:r>
            <a:r>
              <a:rPr lang="en-CA" sz="2600" b="1" u="sng" dirty="0">
                <a:latin typeface="+mj-lt"/>
              </a:rPr>
              <a:t> de la notion de </a:t>
            </a:r>
            <a:r>
              <a:rPr lang="en-CA" sz="2600" b="1" u="sng" dirty="0" err="1">
                <a:latin typeface="+mj-lt"/>
              </a:rPr>
              <a:t>voisinage</a:t>
            </a:r>
            <a:r>
              <a:rPr lang="en-CA" sz="2600" b="1" u="sng" dirty="0">
                <a:latin typeface="+mj-lt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EF280-60D9-44BF-9DA6-1D41CE08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6" y="1848471"/>
            <a:ext cx="3562350" cy="4333875"/>
          </a:xfrm>
          <a:prstGeom prst="rect">
            <a:avLst/>
          </a:prstGeom>
        </p:spPr>
      </p:pic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563C5D50-6079-4FA6-9771-91BB23512893}"/>
              </a:ext>
            </a:extLst>
          </p:cNvPr>
          <p:cNvSpPr txBox="1">
            <a:spLocks/>
          </p:cNvSpPr>
          <p:nvPr/>
        </p:nvSpPr>
        <p:spPr>
          <a:xfrm>
            <a:off x="4948089" y="1926768"/>
            <a:ext cx="3429005" cy="22940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288000">
              <a:lnSpc>
                <a:spcPct val="100000"/>
              </a:lnSpc>
              <a:buSzPct val="135000"/>
            </a:pPr>
            <a:r>
              <a:rPr lang="fr-FR" sz="2200" spc="-40" dirty="0">
                <a:latin typeface="+mj-lt"/>
                <a:cs typeface="Tahoma"/>
              </a:rPr>
              <a:t>Contours, régions</a:t>
            </a:r>
          </a:p>
          <a:p>
            <a:pPr marL="469900" indent="-288000">
              <a:lnSpc>
                <a:spcPct val="100000"/>
              </a:lnSpc>
              <a:buSzPct val="135000"/>
            </a:pPr>
            <a:r>
              <a:rPr lang="fr-FR" sz="2200" spc="-40" dirty="0">
                <a:latin typeface="+mj-lt"/>
                <a:cs typeface="Tahoma"/>
              </a:rPr>
              <a:t>Traitements spatiaux élémentaires (filtrage)</a:t>
            </a:r>
          </a:p>
          <a:p>
            <a:pPr marL="469900" indent="-288000">
              <a:lnSpc>
                <a:spcPct val="100000"/>
              </a:lnSpc>
              <a:buSzPct val="135000"/>
            </a:pPr>
            <a:r>
              <a:rPr lang="fr-FR" sz="2200" spc="-40" dirty="0">
                <a:latin typeface="+mj-lt"/>
                <a:cs typeface="Tahoma"/>
              </a:rPr>
              <a:t>Modèles probabilistes d’images (champs de Markov)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158ECF-68B7-4C19-A023-CED190CD33D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A4351-C018-464A-A8B0-8CCCCEF5B97C}"/>
              </a:ext>
            </a:extLst>
          </p:cNvPr>
          <p:cNvSpPr txBox="1"/>
          <p:nvPr/>
        </p:nvSpPr>
        <p:spPr>
          <a:xfrm>
            <a:off x="2439432" y="-65677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71142-A5D0-4D01-B126-A8438940E7C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925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Amélioration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466135" y="1823842"/>
            <a:ext cx="8295863" cy="3539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SzPct val="100000"/>
              <a:buFont typeface="+mj-lt"/>
              <a:buAutoNum type="arabicPeriod" startAt="6"/>
            </a:pPr>
            <a:r>
              <a:rPr lang="fr-FR" sz="2600" b="1" spc="-50" dirty="0">
                <a:latin typeface="+mj-lt"/>
                <a:cs typeface="Tahoma"/>
              </a:rPr>
              <a:t>͏Transformations « pixel par pixel »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Transformations élémentaires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Modifications de l’histogramme</a:t>
            </a:r>
            <a:endParaRPr lang="fr-FR" sz="1800" spc="-5" dirty="0">
              <a:latin typeface="+mj-lt"/>
              <a:cs typeface="Arial Black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b="1" u="sng" spc="-50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7"/>
            </a:pPr>
            <a:r>
              <a:rPr lang="fr-FR" sz="2600" b="1" spc="-130" dirty="0">
                <a:latin typeface="+mj-lt"/>
                <a:ea typeface="Tahoma" panose="020B0604030504040204" pitchFamily="34" charset="0"/>
                <a:cs typeface="Arial"/>
              </a:rPr>
              <a:t>͏Transformations utilisant la notion de voisinage (filtrage)</a:t>
            </a:r>
            <a:endParaRPr lang="fr-FR" sz="2600" b="1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Notions de </a:t>
            </a:r>
            <a:r>
              <a:rPr lang="en-CA" sz="2200" spc="-55" dirty="0" err="1">
                <a:latin typeface="+mj-lt"/>
                <a:cs typeface="Arial Black"/>
              </a:rPr>
              <a:t>filtrage</a:t>
            </a:r>
            <a:r>
              <a:rPr lang="en-CA" sz="2200" spc="-55" dirty="0">
                <a:latin typeface="+mj-lt"/>
                <a:cs typeface="Arial Black"/>
              </a:rPr>
              <a:t> 2D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Adoucissement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Affinage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fr-FR" sz="2200" spc="125" dirty="0">
              <a:latin typeface="+mj-lt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9805A-BA95-6245-8D20-7D9763348688}"/>
              </a:ext>
            </a:extLst>
          </p:cNvPr>
          <p:cNvSpPr/>
          <p:nvPr/>
        </p:nvSpPr>
        <p:spPr>
          <a:xfrm>
            <a:off x="437350" y="1730944"/>
            <a:ext cx="7402286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6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fr-FR" sz="3200" b="1" spc="-50" dirty="0">
                <a:latin typeface="+mj-lt"/>
                <a:cs typeface="Tahoma"/>
              </a:rPr>
              <a:t>«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pixel par pixel</a:t>
            </a:r>
            <a:r>
              <a:rPr lang="fr-FR" sz="3200" b="1" spc="-50" dirty="0">
                <a:latin typeface="+mj-lt"/>
                <a:cs typeface="Tahoma"/>
              </a:rPr>
              <a:t> »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107" y="1944481"/>
                <a:ext cx="8295863" cy="1987870"/>
              </a:xfrm>
              <a:prstGeom prst="rect">
                <a:avLst/>
              </a:prstGeom>
              <a:ln w="3175">
                <a:noFill/>
                <a:prstDash val="sysDot"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600" b="1" u="sng" spc="-130" dirty="0">
                    <a:latin typeface="+mj-lt"/>
                    <a:ea typeface="Tahoma" panose="020B0604030504040204" pitchFamily="34" charset="0"/>
                    <a:cs typeface="Arial"/>
                  </a:rPr>
                  <a:t>Rappel</a:t>
                </a: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" dirty="0">
                    <a:latin typeface="+mj-lt"/>
                    <a:cs typeface="Arial Black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125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d>
                      <m:dPr>
                        <m:ctrlPr>
                          <a:rPr lang="fr-FR" sz="2200" i="1" spc="-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sz="2200" i="1" spc="-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Black"/>
                          </a:rPr>
                          <m:t>𝑓</m:t>
                        </m:r>
                        <m:r>
                          <m:rPr>
                            <m:nor/>
                          </m:rPr>
                          <a:rPr lang="fr-FR" sz="2200" spc="-5" dirty="0">
                            <a:latin typeface="+mj-lt"/>
                          </a:rPr>
                          <m:t> </m:t>
                        </m:r>
                        <m:d>
                          <m:dPr>
                            <m:ctrlPr>
                              <a:rPr lang="fr-FR" sz="2200" i="1" spc="-5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5" dirty="0">
                                <a:latin typeface="+mj-lt"/>
                                <a:cs typeface="Times New Roman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fr-FR" sz="22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spc="-100" dirty="0">
                                <a:latin typeface="+mj-lt"/>
                                <a:cs typeface="Verdan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fr-FR" sz="2200" i="1" spc="-210" dirty="0">
                                <a:latin typeface="+mj-lt"/>
                                <a:cs typeface="Verdana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fr-FR" sz="2200" i="1" spc="5" dirty="0">
                                <a:latin typeface="+mj-lt"/>
                                <a:cs typeface="Times New Roman"/>
                              </a:rPr>
                              <m:t>y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appliquée à tous les pixels de l’image</a:t>
                </a:r>
              </a:p>
              <a:p>
                <a:pPr marL="482400" indent="-230400"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Times New Roman"/>
                  </a:rPr>
                  <a:t>Choix de la fonction </a:t>
                </a:r>
                <a:r>
                  <a:rPr lang="fr-FR" sz="2200" i="1" spc="-5" dirty="0">
                    <a:solidFill>
                      <a:srgbClr val="FF0000"/>
                    </a:solidFill>
                    <a:latin typeface="+mj-lt"/>
                    <a:cs typeface="Times New Roman"/>
                  </a:rPr>
                  <a:t>T</a:t>
                </a: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Times New Roman"/>
                  </a:rPr>
                  <a:t> ?</a:t>
                </a: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7" y="1944481"/>
                <a:ext cx="8295863" cy="1987870"/>
              </a:xfrm>
              <a:prstGeom prst="rect">
                <a:avLst/>
              </a:prstGeom>
              <a:blipFill>
                <a:blip r:embed="rId3"/>
                <a:stretch>
                  <a:fillRect l="-1223" b="-1266"/>
                </a:stretch>
              </a:blipFill>
              <a:ln w="3175">
                <a:noFill/>
                <a:prstDash val="sysDot"/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4374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E952930-3A5E-47F9-B4A2-EDB065A952A5}"/>
              </a:ext>
            </a:extLst>
          </p:cNvPr>
          <p:cNvSpPr txBox="1">
            <a:spLocks/>
          </p:cNvSpPr>
          <p:nvPr/>
        </p:nvSpPr>
        <p:spPr>
          <a:xfrm>
            <a:off x="401778" y="1107215"/>
            <a:ext cx="8207966" cy="391262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u="sng" dirty="0" err="1">
                <a:latin typeface="+mj-lt"/>
              </a:rPr>
              <a:t>Principales</a:t>
            </a:r>
            <a:r>
              <a:rPr lang="en-CA" b="1" u="sng" dirty="0">
                <a:latin typeface="+mj-lt"/>
              </a:rPr>
              <a:t> transformations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4800" spc="55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48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5FC817-F8FD-4E78-9922-79E1AB92F26B}"/>
              </a:ext>
            </a:extLst>
          </p:cNvPr>
          <p:cNvGrpSpPr/>
          <p:nvPr/>
        </p:nvGrpSpPr>
        <p:grpSpPr>
          <a:xfrm>
            <a:off x="1011630" y="1694456"/>
            <a:ext cx="3010682" cy="2864836"/>
            <a:chOff x="1360946" y="2187480"/>
            <a:chExt cx="3010682" cy="2864836"/>
          </a:xfrm>
        </p:grpSpPr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C80214DD-634E-4FFB-B093-AD8667BCB613}"/>
                </a:ext>
              </a:extLst>
            </p:cNvPr>
            <p:cNvSpPr/>
            <p:nvPr/>
          </p:nvSpPr>
          <p:spPr>
            <a:xfrm>
              <a:off x="1360946" y="2187480"/>
              <a:ext cx="3010682" cy="28648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33D72B-A0CF-46AC-B291-70DFDEABE487}"/>
                </a:ext>
              </a:extLst>
            </p:cNvPr>
            <p:cNvSpPr/>
            <p:nvPr/>
          </p:nvSpPr>
          <p:spPr>
            <a:xfrm>
              <a:off x="1360946" y="2187480"/>
              <a:ext cx="3010682" cy="286483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9157F3-F911-4C67-AEF0-083CAF569FC5}"/>
              </a:ext>
            </a:extLst>
          </p:cNvPr>
          <p:cNvGrpSpPr/>
          <p:nvPr/>
        </p:nvGrpSpPr>
        <p:grpSpPr>
          <a:xfrm>
            <a:off x="5060211" y="1701334"/>
            <a:ext cx="3020956" cy="2857958"/>
            <a:chOff x="5132132" y="2187480"/>
            <a:chExt cx="3020956" cy="2857958"/>
          </a:xfrm>
        </p:grpSpPr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FF915BCB-CB20-4E91-9D5F-6F14B303DE3E}"/>
                </a:ext>
              </a:extLst>
            </p:cNvPr>
            <p:cNvSpPr/>
            <p:nvPr/>
          </p:nvSpPr>
          <p:spPr>
            <a:xfrm>
              <a:off x="5142406" y="2187480"/>
              <a:ext cx="3010682" cy="28579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6097D2-A3DB-44DD-95B1-909C417860BC}"/>
                </a:ext>
              </a:extLst>
            </p:cNvPr>
            <p:cNvSpPr/>
            <p:nvPr/>
          </p:nvSpPr>
          <p:spPr>
            <a:xfrm>
              <a:off x="5132132" y="2187480"/>
              <a:ext cx="3010682" cy="285795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8370E94-4BF5-4FE1-AC90-9AA7EB261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609" y="5088423"/>
            <a:ext cx="8557730" cy="1194887"/>
          </a:xfrm>
        </p:spPr>
        <p:txBody>
          <a:bodyPr numCol="2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Augmentation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contraste	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Inversion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gamma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logarithmique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exponentielle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i="1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 hoc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E4F41-2E8F-1A4E-9DB5-4B067051CDE1}"/>
              </a:ext>
            </a:extLst>
          </p:cNvPr>
          <p:cNvSpPr txBox="1"/>
          <p:nvPr/>
        </p:nvSpPr>
        <p:spPr>
          <a:xfrm>
            <a:off x="6676783" y="3918344"/>
            <a:ext cx="9396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(</a:t>
            </a:r>
            <a:r>
              <a:rPr lang="fr-CA" sz="1050" dirty="0" err="1"/>
              <a:t>expoentielle</a:t>
            </a:r>
            <a:r>
              <a:rPr lang="fr-CA" sz="105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AAAA92-987C-0E47-A262-FC610A127538}"/>
              </a:ext>
            </a:extLst>
          </p:cNvPr>
          <p:cNvSpPr txBox="1"/>
          <p:nvPr/>
        </p:nvSpPr>
        <p:spPr>
          <a:xfrm>
            <a:off x="7125191" y="2863428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(gamma)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9CCD56-5A18-4743-8F1C-77214F099489}"/>
              </a:ext>
            </a:extLst>
          </p:cNvPr>
          <p:cNvSpPr txBox="1"/>
          <p:nvPr/>
        </p:nvSpPr>
        <p:spPr>
          <a:xfrm>
            <a:off x="5417261" y="2024268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(inversion)</a:t>
            </a:r>
          </a:p>
        </p:txBody>
      </p:sp>
    </p:spTree>
    <p:extLst>
      <p:ext uri="{BB962C8B-B14F-4D97-AF65-F5344CB8AC3E}">
        <p14:creationId xmlns:p14="http://schemas.microsoft.com/office/powerpoint/2010/main" val="12393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9084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9ED90829-6BA5-4838-BD36-976BD3DE3D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85342"/>
                <a:ext cx="8345715" cy="5187378"/>
              </a:xfrm>
              <a:prstGeom prst="rect">
                <a:avLst/>
              </a:prstGeom>
            </p:spPr>
            <p:txBody>
              <a:bodyPr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5500" b="1" u="sng" spc="-50" dirty="0">
                    <a:latin typeface="+mj-lt"/>
                    <a:cs typeface="Tahoma"/>
                  </a:rPr>
                  <a:t>Objectifs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4600" dirty="0" err="1">
                    <a:latin typeface="+mj-lt"/>
                  </a:rPr>
                  <a:t>Ramener</a:t>
                </a:r>
                <a:r>
                  <a:rPr lang="en-CA" sz="4600" dirty="0">
                    <a:latin typeface="+mj-lt"/>
                  </a:rPr>
                  <a:t> les </a:t>
                </a:r>
                <a:r>
                  <a:rPr lang="en-CA" sz="4600" dirty="0" err="1">
                    <a:latin typeface="+mj-lt"/>
                  </a:rPr>
                  <a:t>intensités</a:t>
                </a:r>
                <a:r>
                  <a:rPr lang="en-CA" sz="4600" dirty="0">
                    <a:latin typeface="+mj-lt"/>
                  </a:rPr>
                  <a:t> </a:t>
                </a:r>
                <a:r>
                  <a:rPr lang="en-CA" sz="4600" dirty="0" err="1">
                    <a:latin typeface="+mj-lt"/>
                  </a:rPr>
                  <a:t>d’intérêt</a:t>
                </a:r>
                <a:r>
                  <a:rPr lang="en-CA" sz="4600" dirty="0">
                    <a:latin typeface="+mj-lt"/>
                  </a:rPr>
                  <a:t> au centre de la </a:t>
                </a:r>
                <a:r>
                  <a:rPr lang="en-CA" sz="4600" dirty="0" err="1">
                    <a:latin typeface="+mj-lt"/>
                  </a:rPr>
                  <a:t>plage</a:t>
                </a:r>
                <a:r>
                  <a:rPr lang="en-CA" sz="4600" dirty="0">
                    <a:latin typeface="+mj-lt"/>
                  </a:rPr>
                  <a:t> de </a:t>
                </a:r>
                <a:r>
                  <a:rPr lang="en-CA" sz="4600" dirty="0" err="1">
                    <a:latin typeface="+mj-lt"/>
                  </a:rPr>
                  <a:t>niveaux</a:t>
                </a:r>
                <a:r>
                  <a:rPr lang="en-CA" sz="4600" dirty="0">
                    <a:latin typeface="+mj-lt"/>
                  </a:rPr>
                  <a:t> de </a:t>
                </a:r>
                <a:r>
                  <a:rPr lang="en-CA" sz="4600" dirty="0" err="1">
                    <a:latin typeface="+mj-lt"/>
                  </a:rPr>
                  <a:t>gris</a:t>
                </a:r>
                <a:endParaRPr lang="en-CA" sz="4600" dirty="0">
                  <a:latin typeface="+mj-lt"/>
                </a:endParaRPr>
              </a:p>
              <a:p>
                <a:pPr marL="482400" indent="-230400">
                  <a:lnSpc>
                    <a:spcPct val="2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  <a:buNone/>
                </a:pPr>
                <a:endParaRPr lang="en-CA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FR" sz="4600" spc="-50" dirty="0">
                    <a:latin typeface="+mj-lt"/>
                    <a:cs typeface="Tahoma"/>
                  </a:rPr>
                  <a:t>« Étaler » la gamme des intensités d’intérêt</a:t>
                </a:r>
                <a:endParaRPr lang="en-CA" sz="4600" dirty="0">
                  <a:latin typeface="+mj-lt"/>
                </a:endParaRPr>
              </a:p>
              <a:p>
                <a:pPr marL="459000" indent="0">
                  <a:lnSpc>
                    <a:spcPct val="100000"/>
                  </a:lnSpc>
                  <a:spcBef>
                    <a:spcPts val="500"/>
                  </a:spcBef>
                  <a:buClr>
                    <a:srgbClr val="FF0000"/>
                  </a:buClr>
                  <a:buSzPct val="135000"/>
                  <a:buNone/>
                </a:pPr>
                <a:endParaRPr lang="fr-FR" sz="40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5500" b="1" u="sng" spc="-50" dirty="0">
                    <a:solidFill>
                      <a:srgbClr val="E60000"/>
                    </a:solidFill>
                    <a:latin typeface="+mj-lt"/>
                    <a:cs typeface="Tahoma"/>
                  </a:rPr>
                  <a:t>Précaution utile</a:t>
                </a: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4600" spc="-50" dirty="0">
                    <a:latin typeface="+mj-lt"/>
                    <a:cs typeface="Tahoma"/>
                  </a:rPr>
                  <a:t>Mettre à l’échelle l’image sur l’intervalle [0 , 1]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4000" dirty="0">
                  <a:latin typeface="+mj-lt"/>
                  <a:cs typeface="Arial Black"/>
                </a:endParaRPr>
              </a:p>
              <a:p>
                <a:pPr marL="0" indent="0">
                  <a:buNone/>
                </a:pPr>
                <a:r>
                  <a:rPr lang="fr-FR" sz="5500" b="1" u="sng" spc="-50" dirty="0">
                    <a:latin typeface="+mj-lt"/>
                    <a:cs typeface="Tahoma"/>
                  </a:rPr>
                  <a:t>Principales transformations</a:t>
                </a: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Inversion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4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 i="1" smtClean="0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4600" dirty="0">
                    <a:latin typeface="+mj-lt"/>
                  </a:rPr>
                  <a:t> 1 </a:t>
                </a:r>
                <a14:m>
                  <m:oMath xmlns:m="http://schemas.openxmlformats.org/officeDocument/2006/math">
                    <m:r>
                      <a:rPr lang="fr-FR" sz="4600" i="0" smtClean="0">
                        <a:latin typeface="Cambria Math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CA" sz="4600" b="0" i="1" smtClean="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600" i="1" dirty="0">
                        <a:latin typeface="+mj-lt"/>
                      </a:rPr>
                      <m:t>r</m:t>
                    </m:r>
                  </m:oMath>
                </a14:m>
                <a:endParaRPr lang="fr-FR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Transformation gamma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en-CA" sz="4600" i="1" spc="-16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CA" sz="4600" i="1" spc="-16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= </m:t>
                    </m:r>
                  </m:oMath>
                </a14:m>
                <a:r>
                  <a:rPr lang="en-CA" sz="4600" i="1" spc="-60" dirty="0">
                    <a:latin typeface="+mj-lt"/>
                    <a:cs typeface="Times New Roman"/>
                  </a:rPr>
                  <a:t>r</a:t>
                </a:r>
                <a:r>
                  <a:rPr lang="en-CA" sz="4600" i="1" spc="-165" dirty="0">
                    <a:latin typeface="+mj-lt"/>
                    <a:cs typeface="Times New Roman"/>
                  </a:rPr>
                  <a:t> </a:t>
                </a:r>
                <a:r>
                  <a:rPr lang="el-GR" sz="4600" i="1" spc="22" baseline="27777" dirty="0">
                    <a:latin typeface="+mj-lt"/>
                    <a:cs typeface="Trebuchet MS"/>
                  </a:rPr>
                  <a:t>γ</a:t>
                </a:r>
                <a:endParaRPr lang="fr-FR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Transformation logarithmique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4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4600" dirty="0">
                    <a:latin typeface="+mj-lt"/>
                  </a:rPr>
                  <a:t> </a:t>
                </a:r>
                <a:r>
                  <a:rPr lang="pt-BR" sz="4600" spc="-35" dirty="0" err="1">
                    <a:latin typeface="+mj-lt"/>
                    <a:cs typeface="Arial"/>
                  </a:rPr>
                  <a:t>ln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4600" i="1" spc="-3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pt-BR" sz="4600" spc="-35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pt-BR" sz="4600" spc="-6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a:rPr lang="pt-BR" sz="4600" i="1" spc="-6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+</m:t>
                        </m:r>
                        <m:r>
                          <a:rPr lang="en-CA" sz="4600" i="1" spc="-6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4600" i="1" spc="-60" dirty="0">
                            <a:latin typeface="+mj-lt"/>
                            <a:cs typeface="Times New Roman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4600" spc="-60" dirty="0">
                    <a:latin typeface="+mj-lt"/>
                    <a:cs typeface="Times New Roman"/>
                  </a:rPr>
                  <a:t> </a:t>
                </a:r>
                <a:r>
                  <a:rPr lang="pt-BR" sz="4600" i="1" spc="15" dirty="0">
                    <a:latin typeface="+mj-lt"/>
                    <a:cs typeface="Verdana"/>
                  </a:rPr>
                  <a:t>/</a:t>
                </a:r>
                <a:r>
                  <a:rPr lang="pt-BR" sz="4600" i="1" spc="-204" dirty="0">
                    <a:latin typeface="+mj-lt"/>
                    <a:cs typeface="Verdana"/>
                  </a:rPr>
                  <a:t> </a:t>
                </a:r>
                <a:r>
                  <a:rPr lang="pt-BR" sz="4600" spc="-30" dirty="0" err="1">
                    <a:latin typeface="+mj-lt"/>
                    <a:cs typeface="Arial"/>
                  </a:rPr>
                  <a:t>ln</a:t>
                </a:r>
                <a:r>
                  <a:rPr lang="pt-BR" sz="4600" spc="-30" dirty="0">
                    <a:latin typeface="+mj-lt"/>
                    <a:cs typeface="Arial"/>
                  </a:rPr>
                  <a:t>(2)</a:t>
                </a:r>
                <a:endParaRPr lang="fr-FR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Transformation exponentielle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4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4600" dirty="0">
                    <a:latin typeface="+mj-lt"/>
                  </a:rPr>
                  <a:t> </a:t>
                </a:r>
                <a:r>
                  <a:rPr lang="de-DE" sz="4600" i="1" spc="40" dirty="0">
                    <a:latin typeface="+mj-lt"/>
                    <a:cs typeface="Times New Roman"/>
                  </a:rPr>
                  <a:t>e</a:t>
                </a:r>
                <a:r>
                  <a:rPr lang="de-DE" sz="4600" i="1" spc="60" baseline="27777" dirty="0">
                    <a:latin typeface="+mj-lt"/>
                    <a:cs typeface="Arial"/>
                  </a:rPr>
                  <a:t>r</a:t>
                </a:r>
                <a:r>
                  <a:rPr lang="de-DE" sz="4600" i="1" baseline="27777" dirty="0">
                    <a:latin typeface="+mj-lt"/>
                    <a:cs typeface="Arial"/>
                  </a:rPr>
                  <a:t> </a:t>
                </a:r>
                <a:r>
                  <a:rPr lang="de-DE" sz="4600" spc="30" baseline="27777" dirty="0" err="1">
                    <a:latin typeface="+mj-lt"/>
                    <a:cs typeface="Arial"/>
                  </a:rPr>
                  <a:t>ln</a:t>
                </a:r>
                <a:r>
                  <a:rPr lang="de-DE" sz="4600" spc="30" baseline="27777" dirty="0">
                    <a:latin typeface="+mj-lt"/>
                    <a:cs typeface="Arial"/>
                  </a:rPr>
                  <a:t>(2)</a:t>
                </a:r>
                <a:r>
                  <a:rPr lang="de-DE" sz="4600" spc="97" baseline="27777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>
                        <a:latin typeface="Cambria Math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sz="4600" spc="-110" dirty="0">
                    <a:latin typeface="+mj-lt"/>
                    <a:cs typeface="DejaVu Sans"/>
                  </a:rPr>
                  <a:t> </a:t>
                </a:r>
                <a:r>
                  <a:rPr lang="de-DE" sz="4600" spc="-70" dirty="0">
                    <a:latin typeface="+mj-lt"/>
                    <a:cs typeface="Arial"/>
                  </a:rPr>
                  <a:t>1</a:t>
                </a:r>
                <a:endParaRPr lang="fr-FR" sz="46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9ED90829-6BA5-4838-BD36-976BD3DE3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85342"/>
                <a:ext cx="8345715" cy="5187378"/>
              </a:xfrm>
              <a:prstGeom prst="rect">
                <a:avLst/>
              </a:prstGeom>
              <a:blipFill>
                <a:blip r:embed="rId3"/>
                <a:stretch>
                  <a:fillRect l="-1315" t="-2350" r="-43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8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A70398C-4BEA-D241-B4DA-91121248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075" y="291715"/>
            <a:ext cx="2075703" cy="18738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fr-FR" sz="3200" b="1" dirty="0">
                <a:cs typeface="Arial"/>
              </a:rPr>
            </a:b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378666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Justification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7D632-9D67-4D0E-A2A0-1BF85C267C8C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5C468-D411-46EF-8A3D-7C5242554CDD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441769D-C612-47DB-8D98-9B87A39BDC3E}"/>
              </a:ext>
            </a:extLst>
          </p:cNvPr>
          <p:cNvSpPr txBox="1">
            <a:spLocks/>
          </p:cNvSpPr>
          <p:nvPr/>
        </p:nvSpPr>
        <p:spPr>
          <a:xfrm>
            <a:off x="461612" y="1371864"/>
            <a:ext cx="8207966" cy="459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600" b="1" u="sng" dirty="0">
                <a:latin typeface="+mj-lt"/>
              </a:rPr>
              <a:t>Transformation </a:t>
            </a:r>
            <a:r>
              <a:rPr lang="en-CA" sz="2600" b="1" u="sng" dirty="0" err="1">
                <a:latin typeface="+mj-lt"/>
              </a:rPr>
              <a:t>logarithmique</a:t>
            </a:r>
            <a:endParaRPr lang="en-CA" sz="2600" b="1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200" dirty="0" err="1">
                <a:latin typeface="+mj-lt"/>
              </a:rPr>
              <a:t>Certains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traitements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conduisent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naturellement</a:t>
            </a:r>
            <a:r>
              <a:rPr lang="en-CA" sz="2200" dirty="0">
                <a:latin typeface="+mj-lt"/>
              </a:rPr>
              <a:t> à des grandeurs </a:t>
            </a:r>
            <a:r>
              <a:rPr lang="en-CA" sz="2200" dirty="0" err="1">
                <a:latin typeface="+mj-lt"/>
              </a:rPr>
              <a:t>exponentielles</a:t>
            </a:r>
            <a:endParaRPr lang="en-CA" sz="2200" dirty="0">
              <a:latin typeface="+mj-lt"/>
            </a:endParaRPr>
          </a:p>
          <a:p>
            <a:pPr marL="0" indent="0">
              <a:lnSpc>
                <a:spcPct val="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22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A" sz="2200" dirty="0">
                <a:latin typeface="+mj-lt"/>
              </a:rPr>
              <a:t>Analyse </a:t>
            </a:r>
            <a:r>
              <a:rPr lang="en-CA" sz="2200" dirty="0" err="1">
                <a:latin typeface="+mj-lt"/>
              </a:rPr>
              <a:t>spectrale</a:t>
            </a:r>
            <a:r>
              <a:rPr lang="en-CA" sz="2200" dirty="0">
                <a:latin typeface="+mj-lt"/>
              </a:rPr>
              <a:t> du signal Doppler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4800" spc="55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48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3CDE191C-BA93-43DB-8078-FB252F87F658}"/>
              </a:ext>
            </a:extLst>
          </p:cNvPr>
          <p:cNvSpPr txBox="1">
            <a:spLocks/>
          </p:cNvSpPr>
          <p:nvPr/>
        </p:nvSpPr>
        <p:spPr>
          <a:xfrm>
            <a:off x="794903" y="5935705"/>
            <a:ext cx="7930134" cy="54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CA" sz="2600" spc="-45" dirty="0">
                <a:cs typeface="Tahoma"/>
              </a:rPr>
              <a:t>	 </a:t>
            </a:r>
            <a:r>
              <a:rPr lang="en-CA" sz="2200" spc="-45" dirty="0" err="1">
                <a:cs typeface="Tahoma"/>
              </a:rPr>
              <a:t>Échelle</a:t>
            </a:r>
            <a:r>
              <a:rPr lang="en-CA" sz="2200" spc="-45" dirty="0">
                <a:cs typeface="Tahoma"/>
              </a:rPr>
              <a:t> </a:t>
            </a:r>
            <a:r>
              <a:rPr lang="en-CA" sz="2200" spc="-45" dirty="0" err="1">
                <a:cs typeface="Tahoma"/>
              </a:rPr>
              <a:t>linéaire</a:t>
            </a:r>
            <a:r>
              <a:rPr lang="en-CA" sz="2200" spc="-45" dirty="0">
                <a:cs typeface="Tahoma"/>
              </a:rPr>
              <a:t>			</a:t>
            </a:r>
            <a:r>
              <a:rPr lang="en-CA" sz="2200" spc="-45" dirty="0" err="1">
                <a:cs typeface="Tahoma"/>
              </a:rPr>
              <a:t>Échelle</a:t>
            </a:r>
            <a:r>
              <a:rPr lang="en-CA" sz="2200" spc="-45" dirty="0">
                <a:cs typeface="Tahoma"/>
              </a:rPr>
              <a:t> </a:t>
            </a:r>
            <a:r>
              <a:rPr lang="en-CA" sz="2200" spc="-45" dirty="0" err="1">
                <a:cs typeface="Tahoma"/>
              </a:rPr>
              <a:t>logarithmique</a:t>
            </a:r>
            <a:endParaRPr lang="en-CA" sz="2200" b="0" spc="-45" dirty="0"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06B55-7C64-4C1C-AC3D-5395368FE2D3}"/>
              </a:ext>
            </a:extLst>
          </p:cNvPr>
          <p:cNvGrpSpPr/>
          <p:nvPr/>
        </p:nvGrpSpPr>
        <p:grpSpPr>
          <a:xfrm>
            <a:off x="957458" y="3176540"/>
            <a:ext cx="3381375" cy="2771776"/>
            <a:chOff x="957458" y="3053252"/>
            <a:chExt cx="3381375" cy="2771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6F214C-89C7-45B3-AF45-7B84EA17E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458" y="3053253"/>
              <a:ext cx="3381375" cy="277177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7A55EF-0768-47A2-8D84-0DBFF092E2E7}"/>
                </a:ext>
              </a:extLst>
            </p:cNvPr>
            <p:cNvSpPr/>
            <p:nvPr/>
          </p:nvSpPr>
          <p:spPr>
            <a:xfrm>
              <a:off x="957458" y="3053252"/>
              <a:ext cx="3381374" cy="277177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46388E-D1E2-4A92-940B-2E9E77D84F89}"/>
              </a:ext>
            </a:extLst>
          </p:cNvPr>
          <p:cNvGrpSpPr/>
          <p:nvPr/>
        </p:nvGrpSpPr>
        <p:grpSpPr>
          <a:xfrm>
            <a:off x="4805169" y="3176541"/>
            <a:ext cx="3514725" cy="2771775"/>
            <a:chOff x="4805169" y="3053252"/>
            <a:chExt cx="3514725" cy="27717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713387-74E9-46ED-B862-B58CC14C8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5169" y="3053252"/>
              <a:ext cx="3514725" cy="277177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4391A5-FC28-4174-B368-F60091552AD4}"/>
                </a:ext>
              </a:extLst>
            </p:cNvPr>
            <p:cNvSpPr/>
            <p:nvPr/>
          </p:nvSpPr>
          <p:spPr>
            <a:xfrm>
              <a:off x="4805169" y="3053253"/>
              <a:ext cx="3514725" cy="277177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251754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Justification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D3141A-F420-4653-B57F-259493CF0C0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1778" y="1374337"/>
            <a:ext cx="7427130" cy="52201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sz="3700" b="1" u="sng" dirty="0">
                <a:latin typeface="+mj-lt"/>
              </a:rPr>
              <a:t>Transformation gamma</a:t>
            </a:r>
          </a:p>
          <a:p>
            <a:pPr marL="0" indent="0">
              <a:buNone/>
            </a:pPr>
            <a:r>
              <a:rPr lang="en-CA" sz="3100" dirty="0" err="1">
                <a:latin typeface="+mj-lt"/>
              </a:rPr>
              <a:t>Origine</a:t>
            </a:r>
            <a:r>
              <a:rPr lang="en-CA" sz="3100" dirty="0">
                <a:latin typeface="+mj-lt"/>
              </a:rPr>
              <a:t>: </a:t>
            </a:r>
            <a:r>
              <a:rPr lang="en-CA" sz="3100" dirty="0" err="1">
                <a:latin typeface="+mj-lt"/>
              </a:rPr>
              <a:t>caractéristiques</a:t>
            </a:r>
            <a:r>
              <a:rPr lang="en-CA" sz="3100" dirty="0">
                <a:latin typeface="+mj-lt"/>
              </a:rPr>
              <a:t> des </a:t>
            </a:r>
            <a:r>
              <a:rPr lang="en-CA" sz="3100" dirty="0" err="1">
                <a:latin typeface="+mj-lt"/>
              </a:rPr>
              <a:t>moniteurs</a:t>
            </a:r>
            <a:endParaRPr lang="en-CA" sz="3100" dirty="0">
              <a:latin typeface="+mj-lt"/>
            </a:endParaRP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lnSpc>
                <a:spcPct val="120000"/>
              </a:lnSpc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r>
              <a:rPr lang="es-ES" sz="1400" i="1" spc="-35" dirty="0">
                <a:cs typeface="Arial"/>
              </a:rPr>
              <a:t>©</a:t>
            </a:r>
            <a:r>
              <a:rPr lang="es-ES" sz="1400" spc="-3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45" dirty="0"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400" spc="85" dirty="0"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400" spc="45" dirty="0" err="1"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400" spc="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120" dirty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400" spc="85" dirty="0"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400" spc="17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55" dirty="0"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4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4E683C81-1653-463C-8712-B1E9D921854D}"/>
              </a:ext>
            </a:extLst>
          </p:cNvPr>
          <p:cNvSpPr txBox="1">
            <a:spLocks/>
          </p:cNvSpPr>
          <p:nvPr/>
        </p:nvSpPr>
        <p:spPr>
          <a:xfrm>
            <a:off x="4505560" y="3073951"/>
            <a:ext cx="4179656" cy="262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AA650-6BC6-458E-B9BB-99E0942B252B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BFEF9-BF5F-4F36-8758-A86C922108E3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F27C88-42D5-429F-A05F-6A8EF8AB202D}"/>
              </a:ext>
            </a:extLst>
          </p:cNvPr>
          <p:cNvGrpSpPr/>
          <p:nvPr/>
        </p:nvGrpSpPr>
        <p:grpSpPr>
          <a:xfrm>
            <a:off x="2176791" y="2143862"/>
            <a:ext cx="4053514" cy="3986042"/>
            <a:chOff x="2176791" y="2143862"/>
            <a:chExt cx="4053514" cy="3986042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6AE6FD9E-8D01-4365-88D2-60122C0D4157}"/>
                </a:ext>
              </a:extLst>
            </p:cNvPr>
            <p:cNvSpPr/>
            <p:nvPr/>
          </p:nvSpPr>
          <p:spPr>
            <a:xfrm>
              <a:off x="2176791" y="2143862"/>
              <a:ext cx="4053514" cy="39860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2F6D9E-4144-4D3A-9AEA-BC3F350A9562}"/>
                </a:ext>
              </a:extLst>
            </p:cNvPr>
            <p:cNvSpPr/>
            <p:nvPr/>
          </p:nvSpPr>
          <p:spPr>
            <a:xfrm>
              <a:off x="2176791" y="2143862"/>
              <a:ext cx="4053514" cy="3986042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06BB0CF-2088-FB40-B5A5-1FE4B5E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163" y="731963"/>
            <a:ext cx="2597583" cy="23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26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 gamma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965609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 err="1">
                <a:solidFill>
                  <a:srgbClr val="0B6B1D"/>
                </a:solidFill>
                <a:cs typeface="Tahoma"/>
              </a:rPr>
              <a:t>Exemple</a:t>
            </a:r>
            <a:r>
              <a:rPr lang="en-CA" sz="2600" b="1" u="sng" spc="-45" dirty="0">
                <a:solidFill>
                  <a:srgbClr val="0B6B1D"/>
                </a:solidFill>
                <a:cs typeface="Tahoma"/>
              </a:rPr>
              <a:t> </a:t>
            </a:r>
            <a:r>
              <a:rPr lang="en-CA" sz="2600" b="1" u="sng" spc="-45" dirty="0" err="1">
                <a:solidFill>
                  <a:srgbClr val="0B6B1D"/>
                </a:solidFill>
                <a:cs typeface="Tahoma"/>
              </a:rPr>
              <a:t>d’utilisation</a:t>
            </a:r>
            <a:endParaRPr lang="en-CA" sz="2600" b="1" i="1" u="sng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653403" y="1604852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47C53-F9E0-4D2F-A55A-790AEADE4F59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47A9BD-EA46-40F3-9A58-FF906254D466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B414F629-A9FE-4E09-A183-245314180C19}"/>
              </a:ext>
            </a:extLst>
          </p:cNvPr>
          <p:cNvSpPr/>
          <p:nvPr/>
        </p:nvSpPr>
        <p:spPr>
          <a:xfrm>
            <a:off x="677094" y="1719034"/>
            <a:ext cx="3317964" cy="2896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6B4FEF4E-195F-48B5-98F7-31C5AC03EB2F}"/>
              </a:ext>
            </a:extLst>
          </p:cNvPr>
          <p:cNvSpPr/>
          <p:nvPr/>
        </p:nvSpPr>
        <p:spPr>
          <a:xfrm>
            <a:off x="5148944" y="1719182"/>
            <a:ext cx="3278147" cy="2896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BC6DE590-89C5-492F-993E-8BEF6818FECC}"/>
              </a:ext>
            </a:extLst>
          </p:cNvPr>
          <p:cNvSpPr txBox="1">
            <a:spLocks/>
          </p:cNvSpPr>
          <p:nvPr/>
        </p:nvSpPr>
        <p:spPr>
          <a:xfrm>
            <a:off x="496957" y="4569735"/>
            <a:ext cx="7930134" cy="54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CA" sz="2600" spc="-45" dirty="0">
                <a:cs typeface="Tahoma"/>
              </a:rPr>
              <a:t>	 Image </a:t>
            </a:r>
            <a:r>
              <a:rPr lang="en-CA" sz="2600" spc="-45" dirty="0" err="1">
                <a:cs typeface="Tahoma"/>
              </a:rPr>
              <a:t>originale</a:t>
            </a:r>
            <a:r>
              <a:rPr lang="en-CA" sz="2600" spc="-45" dirty="0">
                <a:cs typeface="Tahoma"/>
              </a:rPr>
              <a:t>			</a:t>
            </a:r>
            <a:endParaRPr lang="en-CA" sz="2600" b="0" spc="-45" dirty="0">
              <a:ea typeface="Cambria Math" panose="02040503050406030204" pitchFamily="18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60B0F0-6A98-4760-8168-F0467C16A013}"/>
              </a:ext>
            </a:extLst>
          </p:cNvPr>
          <p:cNvSpPr/>
          <p:nvPr/>
        </p:nvSpPr>
        <p:spPr>
          <a:xfrm>
            <a:off x="6575463" y="1160984"/>
            <a:ext cx="2408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46620E6F-2D32-FF42-91B8-38F0F880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63" y="1710436"/>
            <a:ext cx="2273722" cy="2049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EC1B22-B323-0647-861C-E406B85ACBF2}"/>
                  </a:ext>
                </a:extLst>
              </p:cNvPr>
              <p:cNvSpPr txBox="1"/>
              <p:nvPr/>
            </p:nvSpPr>
            <p:spPr>
              <a:xfrm>
                <a:off x="5005772" y="4624141"/>
                <a:ext cx="3641271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2600" spc="-45" dirty="0">
                    <a:latin typeface="+mj-lt"/>
                    <a:cs typeface="Tahoma"/>
                  </a:rPr>
                  <a:t>Image </a:t>
                </a:r>
                <a:r>
                  <a:rPr lang="en-CA" sz="2600" spc="-45" dirty="0" err="1">
                    <a:latin typeface="+mj-lt"/>
                    <a:cs typeface="Tahoma"/>
                  </a:rPr>
                  <a:t>transformée</a:t>
                </a:r>
                <a:r>
                  <a:rPr lang="en-CA" sz="2600" spc="-45" dirty="0">
                    <a:latin typeface="+mj-lt"/>
                    <a:cs typeface="Tahoma"/>
                  </a:rPr>
                  <a:t>, </a:t>
                </a:r>
                <a14:m>
                  <m:oMath xmlns:m="http://schemas.openxmlformats.org/officeDocument/2006/math">
                    <m:r>
                      <a:rPr lang="en-CA" sz="260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𝛾</m:t>
                    </m:r>
                    <m:r>
                      <a:rPr lang="en-CA" sz="2600" b="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=4</m:t>
                    </m:r>
                  </m:oMath>
                </a14:m>
                <a:endParaRPr lang="fr-CA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EC1B22-B323-0647-861C-E406B85AC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72" y="4624141"/>
                <a:ext cx="3641271" cy="492443"/>
              </a:xfrm>
              <a:prstGeom prst="rect">
                <a:avLst/>
              </a:prstGeom>
              <a:blipFill>
                <a:blip r:embed="rId6"/>
                <a:stretch>
                  <a:fillRect l="-3136" t="-12821" b="-3076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2E22910-D944-A393-0672-3382DF24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953" y="5496305"/>
            <a:ext cx="1409700" cy="5334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17F42E4-0EB3-968D-E64D-DF4C77764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5653" y="5531200"/>
            <a:ext cx="533401" cy="533401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DFD475CB-871A-5FD8-593D-1C95FF6A5F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0454" y="5181510"/>
            <a:ext cx="1162989" cy="11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i="1" spc="-15" dirty="0">
                <a:latin typeface="+mj-lt"/>
              </a:rPr>
              <a:t>ad hoc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07123"/>
            <a:ext cx="7886700" cy="499108"/>
          </a:xfrm>
        </p:spPr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Mise </a:t>
            </a:r>
            <a:r>
              <a:rPr lang="en-CA" sz="2600" b="1" u="sng" spc="-45" dirty="0" err="1">
                <a:cs typeface="Tahoma"/>
              </a:rPr>
              <a:t>en</a:t>
            </a:r>
            <a:r>
              <a:rPr lang="en-CA" sz="2600" b="1" u="sng" spc="-45" dirty="0">
                <a:cs typeface="Tahoma"/>
              </a:rPr>
              <a:t> </a:t>
            </a:r>
            <a:r>
              <a:rPr lang="en-CA" sz="2600" b="1" u="sng" spc="-45" dirty="0" err="1">
                <a:cs typeface="Tahoma"/>
              </a:rPr>
              <a:t>évidence</a:t>
            </a:r>
            <a:r>
              <a:rPr lang="en-CA" sz="2600" b="1" u="sng" spc="-45" dirty="0">
                <a:cs typeface="Tahoma"/>
              </a:rPr>
              <a:t> de </a:t>
            </a:r>
            <a:r>
              <a:rPr lang="en-CA" sz="2600" b="1" u="sng" spc="-45" dirty="0" err="1">
                <a:cs typeface="Tahoma"/>
              </a:rPr>
              <a:t>plages</a:t>
            </a:r>
            <a:r>
              <a:rPr lang="en-CA" sz="2600" b="1" u="sng" spc="-45" dirty="0">
                <a:cs typeface="Tahoma"/>
              </a:rPr>
              <a:t> </a:t>
            </a:r>
            <a:r>
              <a:rPr lang="en-CA" sz="2600" b="1" u="sng" spc="-45" dirty="0" err="1">
                <a:cs typeface="Tahoma"/>
              </a:rPr>
              <a:t>particulières</a:t>
            </a:r>
            <a:r>
              <a:rPr lang="en-CA" sz="2600" b="1" u="sng" spc="-45" dirty="0">
                <a:cs typeface="Tahoma"/>
              </a:rPr>
              <a:t> de </a:t>
            </a:r>
            <a:r>
              <a:rPr lang="en-CA" sz="2600" b="1" u="sng" spc="-45" dirty="0" err="1">
                <a:cs typeface="Tahoma"/>
              </a:rPr>
              <a:t>niveaux</a:t>
            </a:r>
            <a:r>
              <a:rPr lang="en-CA" sz="2600" b="1" u="sng" spc="-45" dirty="0">
                <a:cs typeface="Tahoma"/>
              </a:rPr>
              <a:t> de </a:t>
            </a:r>
            <a:r>
              <a:rPr lang="en-CA" sz="2600" b="1" u="sng" spc="-45" dirty="0" err="1">
                <a:cs typeface="Tahoma"/>
              </a:rPr>
              <a:t>gris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247792" y="6289165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47C53-F9E0-4D2F-A55A-790AEADE4F59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47A9BD-EA46-40F3-9A58-FF906254D466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EB5988CA-94C5-49AF-83A5-32EE943A5499}"/>
              </a:ext>
            </a:extLst>
          </p:cNvPr>
          <p:cNvSpPr/>
          <p:nvPr/>
        </p:nvSpPr>
        <p:spPr>
          <a:xfrm>
            <a:off x="496957" y="1784378"/>
            <a:ext cx="8190600" cy="407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41E7F8-7C08-4C0A-AD72-16982FD90DC9}"/>
              </a:ext>
            </a:extLst>
          </p:cNvPr>
          <p:cNvSpPr/>
          <p:nvPr/>
        </p:nvSpPr>
        <p:spPr>
          <a:xfrm>
            <a:off x="496957" y="1784378"/>
            <a:ext cx="8190600" cy="407311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742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sur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l’intensité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7" y="1944481"/>
            <a:ext cx="8295863" cy="3151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600" b="1" u="sng" spc="-50" dirty="0">
                <a:latin typeface="+mj-lt"/>
                <a:cs typeface="Tahoma"/>
              </a:rPr>
              <a:t>Transformation </a:t>
            </a:r>
            <a:r>
              <a:rPr lang="fr-FR" sz="2600" b="1" i="1" u="sng" spc="-50" dirty="0">
                <a:latin typeface="+mj-lt"/>
                <a:cs typeface="Tahoma"/>
              </a:rPr>
              <a:t>ad hoc: </a:t>
            </a:r>
            <a:r>
              <a:rPr lang="en-CA" sz="2600" dirty="0">
                <a:latin typeface="+mj-lt"/>
              </a:rPr>
              <a:t>“</a:t>
            </a:r>
            <a:r>
              <a:rPr lang="en-CA" sz="2600" i="1" dirty="0">
                <a:latin typeface="+mj-lt"/>
              </a:rPr>
              <a:t>Bit plane slicing</a:t>
            </a:r>
            <a:r>
              <a:rPr lang="en-CA" sz="2600" dirty="0">
                <a:latin typeface="+mj-lt"/>
              </a:rPr>
              <a:t>” </a:t>
            </a:r>
            <a:endParaRPr lang="fr-FR" sz="2600" b="1" i="1" u="sng" spc="-50" dirty="0">
              <a:latin typeface="+mj-lt"/>
              <a:cs typeface="Tahoma"/>
            </a:endParaRPr>
          </a:p>
          <a:p>
            <a:pPr lvl="1">
              <a:lnSpc>
                <a:spcPct val="100000"/>
              </a:lnSpc>
            </a:pPr>
            <a:r>
              <a:rPr lang="fr-CA" sz="2200" noProof="0" dirty="0">
                <a:latin typeface="+mj-lt"/>
              </a:rPr>
              <a:t>éliminer certains bits</a:t>
            </a:r>
            <a:endParaRPr lang="en-CA" sz="2200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CA" sz="2200" dirty="0" err="1">
                <a:latin typeface="+mj-lt"/>
              </a:rPr>
              <a:t>réduction</a:t>
            </a:r>
            <a:r>
              <a:rPr lang="en-CA" sz="2200" dirty="0">
                <a:latin typeface="+mj-lt"/>
              </a:rPr>
              <a:t> du </a:t>
            </a:r>
            <a:r>
              <a:rPr lang="en-CA" sz="2200" dirty="0" err="1">
                <a:latin typeface="+mj-lt"/>
              </a:rPr>
              <a:t>nombre</a:t>
            </a:r>
            <a:r>
              <a:rPr lang="en-CA" sz="2200" dirty="0">
                <a:latin typeface="+mj-lt"/>
              </a:rPr>
              <a:t> de </a:t>
            </a:r>
            <a:r>
              <a:rPr lang="en-CA" sz="2200" dirty="0" err="1">
                <a:latin typeface="+mj-lt"/>
              </a:rPr>
              <a:t>niveaux</a:t>
            </a:r>
            <a:r>
              <a:rPr lang="en-CA" sz="2200" dirty="0">
                <a:latin typeface="+mj-lt"/>
              </a:rPr>
              <a:t> de quantification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CA" sz="2600" b="1" u="sng" dirty="0" err="1">
                <a:solidFill>
                  <a:srgbClr val="E60000"/>
                </a:solidFill>
                <a:latin typeface="+mj-lt"/>
              </a:rPr>
              <a:t>Dénominateur</a:t>
            </a:r>
            <a:r>
              <a:rPr lang="en-CA" sz="2600" b="1" u="sng" dirty="0">
                <a:solidFill>
                  <a:srgbClr val="E60000"/>
                </a:solidFill>
                <a:latin typeface="+mj-lt"/>
              </a:rPr>
              <a:t> </a:t>
            </a:r>
            <a:r>
              <a:rPr lang="en-CA" sz="2600" b="1" u="sng" dirty="0" err="1">
                <a:solidFill>
                  <a:srgbClr val="E60000"/>
                </a:solidFill>
                <a:latin typeface="+mj-lt"/>
              </a:rPr>
              <a:t>commun</a:t>
            </a:r>
            <a:endParaRPr lang="en-CA" sz="2600" b="1" u="sng" dirty="0">
              <a:solidFill>
                <a:srgbClr val="E60000"/>
              </a:solidFill>
              <a:latin typeface="+mj-lt"/>
            </a:endParaRPr>
          </a:p>
          <a:p>
            <a:pPr marL="482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</a:rPr>
              <a:t>Manipulation de </a:t>
            </a:r>
            <a:r>
              <a:rPr lang="en-CA" sz="2200" dirty="0" err="1">
                <a:latin typeface="+mj-lt"/>
              </a:rPr>
              <a:t>l’histogramme</a:t>
            </a:r>
            <a:endParaRPr lang="en-CA" sz="2200" dirty="0">
              <a:latin typeface="+mj-lt"/>
            </a:endParaRPr>
          </a:p>
          <a:p>
            <a:pPr marL="482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 err="1">
                <a:latin typeface="+mj-lt"/>
              </a:rPr>
              <a:t>Approche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générale</a:t>
            </a:r>
            <a:r>
              <a:rPr lang="en-CA" sz="2200" dirty="0">
                <a:latin typeface="+mj-lt"/>
              </a:rPr>
              <a:t>?</a:t>
            </a:r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buNone/>
            </a:pPr>
            <a:endParaRPr lang="fr-FR" sz="2600" spc="-130" dirty="0">
              <a:latin typeface="+mj-lt"/>
              <a:ea typeface="Tahoma" panose="020B0604030504040204" pitchFamily="34" charset="0"/>
              <a:cs typeface="Arial"/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291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Histogramme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d’une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81" y="1317758"/>
                <a:ext cx="8295863" cy="4695618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Définition</a:t>
                </a:r>
                <a:endParaRPr lang="fr-FR" b="1" i="1" u="sng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Image de taille (</a:t>
                </a:r>
                <a:r>
                  <a:rPr lang="fr-FR" sz="2400" i="1" spc="-50" dirty="0">
                    <a:latin typeface="+mj-lt"/>
                    <a:cs typeface="Tahoma"/>
                  </a:rPr>
                  <a:t>M</a:t>
                </a:r>
                <a:r>
                  <a:rPr lang="fr-FR" sz="2400" spc="-50" dirty="0">
                    <a:latin typeface="+mj-lt"/>
                    <a:cs typeface="Tahoma"/>
                  </a:rPr>
                  <a:t>, </a:t>
                </a:r>
                <a:r>
                  <a:rPr lang="fr-FR" sz="2400" i="1" spc="-50" dirty="0">
                    <a:latin typeface="+mj-lt"/>
                    <a:cs typeface="Tahoma"/>
                  </a:rPr>
                  <a:t>N</a:t>
                </a:r>
                <a:r>
                  <a:rPr lang="fr-FR" sz="2400" spc="-50" dirty="0">
                    <a:latin typeface="+mj-lt"/>
                    <a:cs typeface="Tahoma"/>
                  </a:rPr>
                  <a:t>) définie sur </a:t>
                </a:r>
                <a:r>
                  <a:rPr lang="fr-FR" sz="2400" i="1" spc="-50" dirty="0">
                    <a:latin typeface="+mj-lt"/>
                    <a:cs typeface="Tahoma"/>
                  </a:rPr>
                  <a:t>L</a:t>
                </a:r>
                <a:r>
                  <a:rPr lang="fr-FR" sz="2400" spc="-50" dirty="0">
                    <a:latin typeface="+mj-lt"/>
                    <a:cs typeface="Tahoma"/>
                  </a:rPr>
                  <a:t> niveau </a:t>
                </a:r>
                <a:r>
                  <a:rPr lang="fr-FR" sz="2400" i="1" spc="-50" dirty="0">
                    <a:latin typeface="+mj-lt"/>
                    <a:cs typeface="Tahoma"/>
                  </a:rPr>
                  <a:t>r</a:t>
                </a:r>
                <a:r>
                  <a:rPr lang="en-CA" i="1" spc="-37" baseline="-13888" dirty="0">
                    <a:latin typeface="+mj-lt"/>
                    <a:cs typeface="Arial"/>
                  </a:rPr>
                  <a:t>k </a:t>
                </a:r>
                <a:r>
                  <a:rPr lang="en-CA" sz="2400" i="1" spc="-100" dirty="0">
                    <a:latin typeface="+mj-lt"/>
                    <a:cs typeface="Verdana"/>
                  </a:rPr>
                  <a:t>, </a:t>
                </a:r>
                <a:r>
                  <a:rPr lang="en-CA" sz="2400" spc="-70" dirty="0">
                    <a:latin typeface="+mj-lt"/>
                    <a:cs typeface="Arial"/>
                  </a:rPr>
                  <a:t>0 </a:t>
                </a:r>
                <a:r>
                  <a:rPr lang="en-CA" sz="2400" spc="-75" dirty="0">
                    <a:latin typeface="+mj-lt"/>
                    <a:cs typeface="DejaVu Sans"/>
                  </a:rPr>
                  <a:t>≤ </a:t>
                </a:r>
                <a:r>
                  <a:rPr lang="fr-FR" sz="2400" i="1" spc="-50" dirty="0">
                    <a:latin typeface="+mj-lt"/>
                    <a:cs typeface="Tahoma"/>
                  </a:rPr>
                  <a:t>k</a:t>
                </a:r>
                <a:r>
                  <a:rPr lang="en-CA" sz="2400" i="1" spc="35" dirty="0">
                    <a:latin typeface="+mj-lt"/>
                    <a:cs typeface="Times New Roman"/>
                  </a:rPr>
                  <a:t> </a:t>
                </a:r>
                <a:r>
                  <a:rPr lang="en-CA" sz="2400" spc="-75" dirty="0">
                    <a:latin typeface="+mj-lt"/>
                    <a:cs typeface="DejaVu Sans"/>
                  </a:rPr>
                  <a:t>≤ </a:t>
                </a:r>
                <a:r>
                  <a:rPr lang="fr-FR" sz="2400" i="1" spc="-50" dirty="0">
                    <a:latin typeface="+mj-lt"/>
                    <a:cs typeface="Tahoma"/>
                  </a:rPr>
                  <a:t>L</a:t>
                </a:r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75" dirty="0">
                    <a:latin typeface="+mj-lt"/>
                    <a:cs typeface="DejaVu Sans"/>
                  </a:rPr>
                  <a:t>− </a:t>
                </a:r>
                <a:r>
                  <a:rPr lang="en-CA" sz="2400" spc="-70" dirty="0">
                    <a:latin typeface="+mj-lt"/>
                    <a:cs typeface="Arial"/>
                  </a:rPr>
                  <a:t>1 </a:t>
                </a: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Histogramme : </a:t>
                </a:r>
                <a:r>
                  <a:rPr lang="fr-FR" sz="2400" i="1" spc="-50" dirty="0">
                    <a:latin typeface="+mj-lt"/>
                    <a:cs typeface="Tahoma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400" i="1" spc="-50" dirty="0">
                            <a:cs typeface="Tahoma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CA" sz="2400" i="1" spc="-37" baseline="-13888" dirty="0">
                            <a:cs typeface="Arial"/>
                          </a:rPr>
                          <m:t>k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  <a:r>
                  <a:rPr lang="fr-FR" sz="2400" i="1" spc="-50" dirty="0">
                    <a:latin typeface="+mj-lt"/>
                    <a:cs typeface="Tahoma"/>
                  </a:rPr>
                  <a:t>n</a:t>
                </a:r>
                <a:r>
                  <a:rPr lang="en-CA" sz="2400" i="1" spc="-37" baseline="-13888" dirty="0">
                    <a:latin typeface="+mj-lt"/>
                    <a:cs typeface="Arial"/>
                  </a:rPr>
                  <a:t>k</a:t>
                </a:r>
                <a:r>
                  <a:rPr lang="fr-FR" sz="2400" spc="-50" dirty="0">
                    <a:latin typeface="+mj-lt"/>
                    <a:cs typeface="Tahoma"/>
                  </a:rPr>
                  <a:t> / </a:t>
                </a:r>
                <a:r>
                  <a:rPr lang="fr-FR" sz="2400" i="1" spc="-50" dirty="0">
                    <a:latin typeface="+mj-lt"/>
                    <a:cs typeface="Tahoma"/>
                  </a:rPr>
                  <a:t>MN</a:t>
                </a:r>
                <a:r>
                  <a:rPr lang="fr-FR" sz="2400" spc="-50" dirty="0">
                    <a:latin typeface="+mj-lt"/>
                    <a:cs typeface="Tahoma"/>
                  </a:rPr>
                  <a:t> ;  </a:t>
                </a:r>
                <a:r>
                  <a:rPr lang="fr-FR" sz="2400" i="1" spc="-50" dirty="0">
                    <a:latin typeface="+mj-lt"/>
                    <a:cs typeface="Tahoma"/>
                  </a:rPr>
                  <a:t>n</a:t>
                </a:r>
                <a:r>
                  <a:rPr lang="en-CA" sz="2400" i="1" spc="-37" baseline="-13888" dirty="0">
                    <a:latin typeface="+mj-lt"/>
                    <a:cs typeface="Arial"/>
                  </a:rPr>
                  <a:t>k</a:t>
                </a:r>
                <a:r>
                  <a:rPr lang="fr-FR" sz="2400" i="1" spc="-50" dirty="0">
                    <a:latin typeface="+mj-lt"/>
                    <a:cs typeface="Tahoma"/>
                  </a:rPr>
                  <a:t> : </a:t>
                </a:r>
                <a:r>
                  <a:rPr lang="fr-FR" sz="2400" spc="-50" dirty="0">
                    <a:latin typeface="+mj-lt"/>
                    <a:cs typeface="Tahoma"/>
                  </a:rPr>
                  <a:t>nombre de pixels de valeur </a:t>
                </a:r>
                <a:r>
                  <a:rPr lang="fr-FR" sz="2400" i="1" spc="-50" dirty="0">
                    <a:latin typeface="+mj-lt"/>
                    <a:cs typeface="Tahoma"/>
                  </a:rPr>
                  <a:t>r</a:t>
                </a:r>
                <a:r>
                  <a:rPr lang="en-CA" sz="2400" i="1" spc="-37" baseline="-13888" dirty="0">
                    <a:latin typeface="+mj-lt"/>
                    <a:cs typeface="Arial"/>
                  </a:rPr>
                  <a:t>k</a:t>
                </a:r>
                <a:endParaRPr lang="fr-FR" sz="2400" i="1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Interprétation :  « distribution de probabilité » de la valeur des pixels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Histogramme et aspect de l’image 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24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Lien: </a:t>
                </a:r>
                <a:r>
                  <a:rPr lang="fr-FR" sz="2400" spc="-50" dirty="0">
                    <a:latin typeface="+mj-lt"/>
                    <a:ea typeface="Cambria Math" panose="02040503050406030204" pitchFamily="18" charset="0"/>
                    <a:cs typeface="Tahoma"/>
                    <a:hlinkClick r:id="rId3"/>
                  </a:rPr>
                  <a:t>https://github.com/evaalonsoortiz/ELE8812-demos</a:t>
                </a:r>
                <a:endParaRPr lang="fr-FR" sz="2400" spc="-50" dirty="0"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fr-FR" spc="-50" dirty="0">
                    <a:latin typeface="+mj-lt"/>
                    <a:ea typeface="Cambria Math" panose="02040503050406030204" pitchFamily="18" charset="0"/>
                    <a:cs typeface="Tahoma"/>
                  </a:rPr>
                  <a:t>Leçon_2_Demo_Hist.ipynb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CA" sz="2200" i="1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CA" b="1" u="sng" dirty="0" err="1">
                    <a:solidFill>
                      <a:srgbClr val="E60000"/>
                    </a:solidFill>
                    <a:latin typeface="+mj-lt"/>
                  </a:rPr>
                  <a:t>Caratéristiques</a:t>
                </a:r>
                <a:r>
                  <a:rPr lang="en-CA" b="1" u="sng" dirty="0">
                    <a:solidFill>
                      <a:srgbClr val="E60000"/>
                    </a:solidFill>
                    <a:latin typeface="+mj-lt"/>
                  </a:rPr>
                  <a:t> </a:t>
                </a:r>
                <a:r>
                  <a:rPr lang="en-CA" b="1" u="sng" dirty="0" err="1">
                    <a:solidFill>
                      <a:srgbClr val="E60000"/>
                    </a:solidFill>
                    <a:latin typeface="+mj-lt"/>
                  </a:rPr>
                  <a:t>désirables</a:t>
                </a:r>
                <a:endParaRPr lang="en-CA" b="1" u="sng" dirty="0">
                  <a:solidFill>
                    <a:srgbClr val="E60000"/>
                  </a:solidFill>
                  <a:latin typeface="+mj-lt"/>
                </a:endParaRPr>
              </a:p>
              <a:p>
                <a:pPr marL="482400" indent="-230400">
                  <a:lnSpc>
                    <a:spcPct val="110000"/>
                  </a:lnSpc>
                  <a:buClr>
                    <a:srgbClr val="FF0000"/>
                  </a:buClr>
                  <a:buSzPct val="135000"/>
                </a:pPr>
                <a:r>
                  <a:rPr lang="en-CA" sz="2400" dirty="0">
                    <a:latin typeface="+mj-lt"/>
                  </a:rPr>
                  <a:t>Couverture de </a:t>
                </a:r>
                <a:r>
                  <a:rPr lang="en-CA" sz="2400" dirty="0" err="1">
                    <a:latin typeface="+mj-lt"/>
                  </a:rPr>
                  <a:t>tous</a:t>
                </a:r>
                <a:r>
                  <a:rPr lang="en-CA" sz="2400" dirty="0">
                    <a:latin typeface="+mj-lt"/>
                  </a:rPr>
                  <a:t> les </a:t>
                </a:r>
                <a:r>
                  <a:rPr lang="en-CA" sz="2400" dirty="0" err="1">
                    <a:latin typeface="+mj-lt"/>
                  </a:rPr>
                  <a:t>niveaux</a:t>
                </a:r>
                <a:endParaRPr lang="en-CA" sz="2400" dirty="0">
                  <a:latin typeface="+mj-lt"/>
                </a:endParaRPr>
              </a:p>
              <a:p>
                <a:pPr marL="482400" indent="-230400">
                  <a:lnSpc>
                    <a:spcPct val="110000"/>
                  </a:lnSpc>
                  <a:buClr>
                    <a:srgbClr val="FF0000"/>
                  </a:buClr>
                  <a:buSzPct val="135000"/>
                </a:pPr>
                <a:r>
                  <a:rPr lang="en-CA" sz="2400" dirty="0">
                    <a:latin typeface="+mj-lt"/>
                  </a:rPr>
                  <a:t>Distribution </a:t>
                </a:r>
                <a:r>
                  <a:rPr lang="en-CA" sz="2400" dirty="0" err="1">
                    <a:latin typeface="+mj-lt"/>
                  </a:rPr>
                  <a:t>uniforme</a:t>
                </a:r>
                <a:r>
                  <a:rPr lang="en-CA" sz="2400" dirty="0">
                    <a:latin typeface="+mj-lt"/>
                  </a:rPr>
                  <a:t> ―&gt; </a:t>
                </a:r>
                <a:r>
                  <a:rPr lang="en-CA" sz="2400" dirty="0" err="1">
                    <a:latin typeface="+mj-lt"/>
                  </a:rPr>
                  <a:t>Égalisation</a:t>
                </a:r>
                <a:r>
                  <a:rPr lang="en-CA" sz="2400" dirty="0">
                    <a:latin typeface="+mj-lt"/>
                  </a:rPr>
                  <a:t> </a:t>
                </a:r>
                <a:r>
                  <a:rPr lang="en-CA" sz="2400" dirty="0" err="1">
                    <a:latin typeface="+mj-lt"/>
                  </a:rPr>
                  <a:t>d’histogramme</a:t>
                </a:r>
                <a:endParaRPr lang="en-CA" sz="2400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CA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6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81" y="1317758"/>
                <a:ext cx="8295863" cy="4695618"/>
              </a:xfrm>
              <a:prstGeom prst="rect">
                <a:avLst/>
              </a:prstGeom>
              <a:blipFill>
                <a:blip r:embed="rId4"/>
                <a:stretch>
                  <a:fillRect l="-1069" t="-2156" b="-188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24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Connexité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CA" sz="3200" b="1" spc="-2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régions</a:t>
            </a:r>
            <a:r>
              <a:rPr lang="en-CA" sz="3200" b="1" spc="-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en-CA" sz="3200" b="1" spc="30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frontières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418124"/>
                <a:ext cx="8633792" cy="501249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Importance de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ces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notions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rigoureuse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la notion de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région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rigoureuse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la notion de contour</a:t>
                </a: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Adjacence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deux pixels</a:t>
                </a:r>
              </a:p>
              <a:p>
                <a:pPr marL="0" indent="0">
                  <a:spcBef>
                    <a:spcPts val="600"/>
                  </a:spcBef>
                  <a:buSzPct val="135000"/>
                  <a:buNone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Deux pixels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et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q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adjacents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q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spc="-160" dirty="0">
                    <a:latin typeface="+mj-lt"/>
                    <a:cs typeface="Tahoma" panose="020B0604030504040204" pitchFamily="34" charset="0"/>
                  </a:rPr>
                  <a:t>∈  </a:t>
                </a:r>
                <a:r>
                  <a:rPr lang="en-CA" sz="2200" i="1" spc="-160" dirty="0">
                    <a:latin typeface="+mj-lt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voisinage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p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4-adjacence: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spc="5" dirty="0">
                    <a:latin typeface="+mj-lt"/>
                    <a:cs typeface="Times New Roman"/>
                  </a:rPr>
                  <a:t>q </a:t>
                </a:r>
                <a:r>
                  <a:rPr lang="en-CA" sz="2200" spc="-160" dirty="0">
                    <a:latin typeface="+mj-lt"/>
                    <a:cs typeface="Meiryo"/>
                  </a:rPr>
                  <a:t>∈ </a:t>
                </a:r>
                <a:r>
                  <a:rPr lang="en-CA" sz="2200" i="1" spc="-110" dirty="0">
                    <a:latin typeface="+mj-lt"/>
                    <a:cs typeface="Meiryo"/>
                  </a:rPr>
                  <a:t> 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N</a:t>
                </a:r>
                <a:r>
                  <a:rPr lang="en-CA" sz="2200" spc="67" baseline="-10416" dirty="0">
                    <a:latin typeface="+mj-lt"/>
                    <a:cs typeface="Microsoft Sans Serif"/>
                  </a:rPr>
                  <a:t>4</a:t>
                </a:r>
                <a:r>
                  <a:rPr lang="en-CA" sz="2200" spc="45" dirty="0">
                    <a:latin typeface="+mj-lt"/>
                    <a:cs typeface="Lucida Sans Unicode"/>
                  </a:rPr>
                  <a:t>(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p</a:t>
                </a:r>
                <a:r>
                  <a:rPr lang="en-CA" sz="2200" spc="45" dirty="0">
                    <a:latin typeface="+mj-lt"/>
                    <a:cs typeface="Lucida Sans Unicode"/>
                  </a:rPr>
                  <a:t>)</a:t>
                </a:r>
                <a:endParaRPr lang="en-CA" sz="2200" dirty="0">
                  <a:latin typeface="+mj-lt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8-adjacence: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spc="5" dirty="0">
                    <a:latin typeface="+mj-lt"/>
                    <a:cs typeface="Times New Roman"/>
                  </a:rPr>
                  <a:t>q </a:t>
                </a:r>
                <a:r>
                  <a:rPr lang="en-CA" sz="2200" spc="-160" dirty="0">
                    <a:latin typeface="+mj-lt"/>
                    <a:cs typeface="Meiryo"/>
                  </a:rPr>
                  <a:t>∈ </a:t>
                </a:r>
                <a:r>
                  <a:rPr lang="en-CA" sz="2200" i="1" spc="-160" dirty="0">
                    <a:latin typeface="+mj-lt"/>
                    <a:cs typeface="Meiryo"/>
                  </a:rPr>
                  <a:t> 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N</a:t>
                </a:r>
                <a:r>
                  <a:rPr lang="en-CA" sz="2200" spc="67" baseline="-10416" dirty="0">
                    <a:latin typeface="+mj-lt"/>
                    <a:cs typeface="Microsoft Sans Serif"/>
                  </a:rPr>
                  <a:t>8</a:t>
                </a:r>
                <a:r>
                  <a:rPr lang="en-CA" sz="2200" spc="45" dirty="0">
                    <a:latin typeface="+mj-lt"/>
                    <a:cs typeface="Lucida Sans Unicode"/>
                  </a:rPr>
                  <a:t>(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p</a:t>
                </a:r>
                <a:r>
                  <a:rPr lang="en-CA" sz="2200" spc="45" dirty="0">
                    <a:latin typeface="+mj-lt"/>
                    <a:cs typeface="Lucida Sans Unicode"/>
                  </a:rPr>
                  <a:t>) </a:t>
                </a:r>
                <a:r>
                  <a:rPr lang="en-CA" sz="2200" spc="-4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(plus </a:t>
                </a:r>
                <a:r>
                  <a:rPr lang="en-CA" sz="2200" spc="-4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faible</a:t>
                </a:r>
                <a:r>
                  <a:rPr lang="en-CA" sz="2200" spc="-4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CA" sz="2200" dirty="0">
                  <a:latin typeface="+mj-lt"/>
                </a:endParaRP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None/>
                </a:pPr>
                <a:endParaRPr lang="en-CA" dirty="0">
                  <a:latin typeface="+mj-lt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Chemin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courbe</a:t>
                </a: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600"/>
                  </a:spcBef>
                  <a:buSzPct val="135000"/>
                  <a:buNone/>
                </a:pPr>
                <a:r>
                  <a:rPr lang="fr-FR" sz="2200" spc="-55" dirty="0">
                    <a:latin typeface="+mj-lt"/>
                    <a:cs typeface="Tahoma"/>
                  </a:rPr>
                  <a:t>Ensemble </a:t>
                </a:r>
                <a:r>
                  <a:rPr lang="fr-FR" sz="2200" spc="-80" dirty="0">
                    <a:latin typeface="+mj-lt"/>
                    <a:cs typeface="Tahoma"/>
                  </a:rPr>
                  <a:t>de </a:t>
                </a:r>
                <a:r>
                  <a:rPr lang="fr-FR" sz="2200" spc="-50" dirty="0">
                    <a:latin typeface="+mj-lt"/>
                    <a:cs typeface="Tahoma"/>
                  </a:rPr>
                  <a:t>pixels </a:t>
                </a:r>
                <a:r>
                  <a:rPr lang="fr-FR" sz="2200" spc="-30" dirty="0">
                    <a:latin typeface="+mj-lt"/>
                    <a:cs typeface="Meiryo"/>
                  </a:rPr>
                  <a:t>{ </a:t>
                </a:r>
                <a:r>
                  <a:rPr lang="fr-FR" sz="2200" i="1" spc="-30" dirty="0">
                    <a:latin typeface="+mj-lt"/>
                    <a:cs typeface="Times New Roman"/>
                  </a:rPr>
                  <a:t>p</a:t>
                </a:r>
                <a:r>
                  <a:rPr lang="fr-FR" sz="2200" i="1" spc="-44" baseline="-10416" dirty="0">
                    <a:latin typeface="+mj-lt"/>
                    <a:cs typeface="Arial"/>
                  </a:rPr>
                  <a:t>i   </a:t>
                </a:r>
                <a:r>
                  <a:rPr lang="fr-FR" sz="2200" spc="-45" dirty="0">
                    <a:latin typeface="+mj-lt"/>
                    <a:cs typeface="Lucida Sans Unicode"/>
                  </a:rPr>
                  <a:t>;  </a:t>
                </a:r>
                <a:r>
                  <a:rPr lang="fr-FR" sz="2200" spc="-60" dirty="0">
                    <a:latin typeface="+mj-lt"/>
                    <a:cs typeface="Tahoma"/>
                  </a:rPr>
                  <a:t>1 </a:t>
                </a:r>
                <a:r>
                  <a:rPr lang="fr-FR" sz="2200" spc="-40" dirty="0">
                    <a:latin typeface="+mj-lt"/>
                    <a:cs typeface="Meiryo"/>
                  </a:rPr>
                  <a:t>≤</a:t>
                </a:r>
                <a:r>
                  <a:rPr lang="fr-FR" sz="2200" i="1" spc="-40" dirty="0">
                    <a:latin typeface="+mj-lt"/>
                    <a:cs typeface="Meiryo"/>
                  </a:rPr>
                  <a:t> </a:t>
                </a:r>
                <a:r>
                  <a:rPr lang="fr-FR" sz="2200" i="1" spc="-50" dirty="0">
                    <a:latin typeface="+mj-lt"/>
                    <a:cs typeface="Times New Roman"/>
                  </a:rPr>
                  <a:t>i  </a:t>
                </a:r>
                <a:r>
                  <a:rPr lang="fr-FR" sz="2200" spc="-40" dirty="0">
                    <a:latin typeface="+mj-lt"/>
                    <a:cs typeface="Meiryo"/>
                  </a:rPr>
                  <a:t>≤</a:t>
                </a:r>
                <a:r>
                  <a:rPr lang="fr-FR" sz="2200" i="1" spc="-40" dirty="0">
                    <a:latin typeface="+mj-lt"/>
                    <a:cs typeface="Meiryo"/>
                  </a:rPr>
                  <a:t> </a:t>
                </a:r>
                <a:r>
                  <a:rPr lang="fr-FR" sz="2200" i="1" spc="-45" dirty="0">
                    <a:latin typeface="+mj-lt"/>
                    <a:cs typeface="Times New Roman"/>
                  </a:rPr>
                  <a:t>n</a:t>
                </a:r>
                <a:r>
                  <a:rPr lang="fr-FR" sz="2200" spc="-45" dirty="0">
                    <a:latin typeface="+mj-lt"/>
                    <a:cs typeface="Meiryo"/>
                  </a:rPr>
                  <a:t>}</a:t>
                </a:r>
                <a:r>
                  <a:rPr lang="fr-FR" sz="2200" i="1" spc="-45" dirty="0">
                    <a:latin typeface="+mj-lt"/>
                    <a:cs typeface="Meiryo"/>
                  </a:rPr>
                  <a:t> </a:t>
                </a:r>
                <a:r>
                  <a:rPr lang="fr-FR" sz="2200" spc="-40" dirty="0">
                    <a:latin typeface="+mj-lt"/>
                    <a:cs typeface="Tahoma"/>
                  </a:rPr>
                  <a:t>tels </a:t>
                </a:r>
                <a:r>
                  <a:rPr lang="fr-FR" sz="2200" spc="-75" dirty="0">
                    <a:latin typeface="+mj-lt"/>
                    <a:cs typeface="Tahoma"/>
                  </a:rPr>
                  <a:t>que  </a:t>
                </a:r>
                <a:r>
                  <a:rPr lang="fr-FR" sz="2200" spc="-275" dirty="0">
                    <a:latin typeface="+mj-lt"/>
                    <a:cs typeface="Meiryo"/>
                  </a:rPr>
                  <a:t>∀ </a:t>
                </a:r>
                <a:r>
                  <a:rPr lang="fr-FR" sz="2200" i="1" spc="-275" dirty="0">
                    <a:latin typeface="+mj-lt"/>
                    <a:cs typeface="Times New Roman"/>
                  </a:rPr>
                  <a:t>i</a:t>
                </a:r>
                <a:r>
                  <a:rPr lang="fr-FR" sz="2200" i="1" spc="495" dirty="0">
                    <a:latin typeface="+mj-lt"/>
                    <a:cs typeface="Times New Roman"/>
                  </a:rPr>
                  <a:t> </a:t>
                </a:r>
                <a:r>
                  <a:rPr lang="fr-FR" sz="2200" spc="-45" dirty="0">
                    <a:latin typeface="+mj-lt"/>
                    <a:cs typeface="Lucida Sans Unicode"/>
                  </a:rPr>
                  <a:t>:  </a:t>
                </a:r>
                <a:r>
                  <a:rPr lang="fr-FR" sz="2200" i="1" spc="10" dirty="0">
                    <a:latin typeface="+mj-lt"/>
                    <a:cs typeface="Times New Roman"/>
                  </a:rPr>
                  <a:t>p</a:t>
                </a:r>
                <a:r>
                  <a:rPr lang="fr-FR" sz="2200" i="1" spc="15" baseline="-10416" dirty="0">
                    <a:latin typeface="+mj-lt"/>
                    <a:cs typeface="Arial"/>
                  </a:rPr>
                  <a:t>i  </a:t>
                </a:r>
                <a:r>
                  <a:rPr lang="fr-FR" sz="2200" spc="-40" dirty="0">
                    <a:latin typeface="+mj-lt"/>
                    <a:cs typeface="Tahoma"/>
                  </a:rPr>
                  <a:t>et </a:t>
                </a:r>
                <a:r>
                  <a:rPr lang="fr-FR" sz="2200" i="1" spc="10" dirty="0">
                    <a:latin typeface="+mj-lt"/>
                    <a:cs typeface="Times New Roman"/>
                  </a:rPr>
                  <a:t>p</a:t>
                </a:r>
                <a:r>
                  <a:rPr lang="fr-FR" sz="2200" i="1" spc="15" baseline="-10416" dirty="0">
                    <a:latin typeface="+mj-lt"/>
                    <a:cs typeface="Arial"/>
                  </a:rPr>
                  <a:t>i </a:t>
                </a:r>
                <a14:m>
                  <m:oMath xmlns:m="http://schemas.openxmlformats.org/officeDocument/2006/math">
                    <m:r>
                      <a:rPr lang="fr-FR" sz="2200" i="1" baseline="-10416" dirty="0" smtClean="0">
                        <a:latin typeface="Cambria Math" charset="0"/>
                        <a:ea typeface="Cambria Math" panose="02040503050406030204" pitchFamily="18" charset="0"/>
                        <a:cs typeface="Lucida Sans Unicode"/>
                      </a:rPr>
                      <m:t>+</m:t>
                    </m:r>
                  </m:oMath>
                </a14:m>
                <a:r>
                  <a:rPr lang="fr-FR" sz="2200" baseline="-10416" dirty="0">
                    <a:latin typeface="+mj-lt"/>
                    <a:cs typeface="Microsoft Sans Serif"/>
                  </a:rPr>
                  <a:t>1  </a:t>
                </a:r>
                <a:r>
                  <a:rPr lang="fr-FR" sz="2200" spc="-50" dirty="0">
                    <a:latin typeface="+mj-lt"/>
                    <a:cs typeface="Tahoma"/>
                  </a:rPr>
                  <a:t>adjacents.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418124"/>
                <a:ext cx="8633792" cy="5012493"/>
              </a:xfrm>
              <a:prstGeom prst="rect">
                <a:avLst/>
              </a:prstGeom>
              <a:blipFill>
                <a:blip r:embed="rId3"/>
                <a:stretch>
                  <a:fillRect l="-1270" t="-19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429158" y="-65677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6457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F1F6E0EE-6638-794D-9472-FA50925D04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025033"/>
                <a:ext cx="8295863" cy="50196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Principaux résultats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en-CA" sz="2400" spc="-50" dirty="0">
                    <a:latin typeface="+mj-lt"/>
                    <a:cs typeface="Tahoma"/>
                  </a:rPr>
                  <a:t>Transformation </a:t>
                </a:r>
                <a:r>
                  <a:rPr lang="en-CA" sz="2400" i="1" spc="-50" dirty="0">
                    <a:latin typeface="+mj-lt"/>
                    <a:cs typeface="Tahoma"/>
                  </a:rPr>
                  <a:t> s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i="1" spc="-50" dirty="0">
                    <a:latin typeface="+mj-lt"/>
                    <a:cs typeface="Tahoma"/>
                  </a:rPr>
                  <a:t>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tel</a:t>
                </a:r>
                <a:r>
                  <a:rPr lang="en-CA" sz="2400" spc="-50" dirty="0">
                    <a:latin typeface="+mj-lt"/>
                    <a:cs typeface="Tahoma"/>
                  </a:rPr>
                  <a:t> que </a:t>
                </a:r>
                <a:r>
                  <a:rPr lang="en-CA" sz="2400" spc="-50" dirty="0" err="1">
                    <a:latin typeface="+mj-lt"/>
                    <a:cs typeface="Tahoma"/>
                  </a:rPr>
                  <a:t>l’histogramme</a:t>
                </a:r>
                <a:r>
                  <a:rPr lang="en-CA" sz="2400" spc="-50" dirty="0">
                    <a:latin typeface="+mj-lt"/>
                    <a:cs typeface="Tahoma"/>
                  </a:rPr>
                  <a:t> de </a:t>
                </a:r>
                <a:r>
                  <a:rPr lang="en-CA" sz="2400" spc="-50" dirty="0" err="1">
                    <a:latin typeface="+mj-lt"/>
                    <a:cs typeface="Tahoma"/>
                  </a:rPr>
                  <a:t>l’image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transformée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soit</a:t>
                </a:r>
                <a:r>
                  <a:rPr lang="en-CA" sz="2400" spc="-50" dirty="0">
                    <a:latin typeface="+mj-lt"/>
                    <a:cs typeface="Tahoma"/>
                  </a:rPr>
                  <a:t> plat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en-CA" sz="2400" spc="-45" dirty="0">
                    <a:latin typeface="+mj-lt"/>
                    <a:cs typeface="Arial"/>
                  </a:rPr>
                  <a:t>Relation </a:t>
                </a:r>
                <a:r>
                  <a:rPr lang="en-CA" sz="2400" spc="-60" dirty="0" err="1">
                    <a:latin typeface="+mj-lt"/>
                    <a:cs typeface="Arial"/>
                  </a:rPr>
                  <a:t>fondamentale</a:t>
                </a:r>
                <a:r>
                  <a:rPr lang="en-CA" sz="2400" spc="-60" dirty="0">
                    <a:latin typeface="+mj-lt"/>
                    <a:cs typeface="Arial"/>
                  </a:rPr>
                  <a:t> </a:t>
                </a:r>
                <a:r>
                  <a:rPr lang="en-CA" sz="2400" spc="-5" dirty="0">
                    <a:latin typeface="+mj-lt"/>
                    <a:cs typeface="Arial"/>
                  </a:rPr>
                  <a:t>: </a:t>
                </a:r>
                <a:r>
                  <a:rPr lang="en-CA" sz="2400" i="1" spc="-35" dirty="0" err="1">
                    <a:latin typeface="+mj-lt"/>
                    <a:cs typeface="Times New Roman"/>
                  </a:rPr>
                  <a:t>p</a:t>
                </a:r>
                <a:r>
                  <a:rPr lang="en-CA" sz="2400" i="1" spc="-52" baseline="-13888" dirty="0" err="1">
                    <a:latin typeface="+mj-lt"/>
                    <a:cs typeface="Arial"/>
                  </a:rPr>
                  <a:t>S</a:t>
                </a:r>
                <a:r>
                  <a:rPr lang="en-CA" sz="2400" i="1" spc="-52" baseline="-13888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5" dirty="0">
                            <a:latin typeface="+mj-lt"/>
                            <a:cs typeface="Times New Roman"/>
                          </a:rPr>
                          <m:t>s</m:t>
                        </m:r>
                      </m:e>
                    </m:d>
                  </m:oMath>
                </a14:m>
                <a:r>
                  <a:rPr lang="en-CA" sz="2400" i="1" spc="5" dirty="0">
                    <a:latin typeface="+mj-lt"/>
                    <a:cs typeface="Times New Roman"/>
                  </a:rPr>
                  <a:t>ds </a:t>
                </a:r>
                <a:r>
                  <a:rPr lang="en-CA" sz="2400" spc="120" dirty="0">
                    <a:latin typeface="+mj-lt"/>
                    <a:cs typeface="Arial Black"/>
                  </a:rPr>
                  <a:t>= </a:t>
                </a:r>
                <a:r>
                  <a:rPr lang="en-CA" sz="2400" i="1" spc="-15" dirty="0" err="1">
                    <a:latin typeface="+mj-lt"/>
                    <a:cs typeface="Times New Roman"/>
                  </a:rPr>
                  <a:t>p</a:t>
                </a:r>
                <a:r>
                  <a:rPr lang="en-CA" sz="2400" i="1" spc="-22" baseline="-13888" dirty="0" err="1">
                    <a:latin typeface="+mj-lt"/>
                    <a:cs typeface="Arial"/>
                  </a:rPr>
                  <a:t>R</a:t>
                </a:r>
                <a:r>
                  <a:rPr lang="en-CA" sz="2400" i="1" spc="-22" baseline="-13888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r>
                  <a:rPr lang="en-CA" sz="2400" i="1" spc="-25" dirty="0" err="1">
                    <a:latin typeface="+mj-lt"/>
                    <a:cs typeface="Times New Roman"/>
                  </a:rPr>
                  <a:t>dr</a:t>
                </a:r>
                <a:endParaRPr lang="en-CA" sz="2400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80" dirty="0">
                    <a:latin typeface="+mj-lt"/>
                    <a:cs typeface="Arial"/>
                  </a:rPr>
                  <a:t>Cadre</a:t>
                </a:r>
                <a:r>
                  <a:rPr lang="fr-FR" sz="2400" spc="55" dirty="0">
                    <a:latin typeface="+mj-lt"/>
                    <a:cs typeface="Arial"/>
                  </a:rPr>
                  <a:t> </a:t>
                </a:r>
                <a:r>
                  <a:rPr lang="fr-FR" sz="2400" spc="-35" dirty="0">
                    <a:latin typeface="+mj-lt"/>
                    <a:cs typeface="Arial"/>
                  </a:rPr>
                  <a:t>continu</a:t>
                </a:r>
                <a:r>
                  <a:rPr lang="fr-FR" sz="2400" spc="55" dirty="0">
                    <a:latin typeface="+mj-lt"/>
                    <a:cs typeface="Arial"/>
                  </a:rPr>
                  <a:t> </a:t>
                </a:r>
                <a:r>
                  <a:rPr lang="fr-FR" sz="2400" spc="-5" dirty="0">
                    <a:latin typeface="+mj-lt"/>
                    <a:cs typeface="Arial"/>
                  </a:rPr>
                  <a:t>:</a:t>
                </a:r>
                <a:r>
                  <a:rPr lang="fr-FR" sz="2400" spc="55" dirty="0">
                    <a:latin typeface="+mj-lt"/>
                    <a:cs typeface="Arial"/>
                  </a:rPr>
                  <a:t> </a:t>
                </a:r>
                <a:r>
                  <a:rPr lang="fr-FR" sz="2400" i="1" spc="-15" dirty="0">
                    <a:latin typeface="+mj-lt"/>
                    <a:cs typeface="Times New Roman"/>
                  </a:rPr>
                  <a:t>s</a:t>
                </a:r>
                <a:r>
                  <a:rPr lang="fr-FR" sz="2400" i="1" spc="110" dirty="0">
                    <a:latin typeface="+mj-lt"/>
                    <a:cs typeface="Times New Roman"/>
                  </a:rPr>
                  <a:t> </a:t>
                </a:r>
                <a:r>
                  <a:rPr lang="fr-FR" sz="2400" spc="120" dirty="0">
                    <a:latin typeface="+mj-lt"/>
                    <a:cs typeface="Arial Black"/>
                  </a:rPr>
                  <a:t>=</a:t>
                </a:r>
                <a:r>
                  <a:rPr lang="fr-FR" sz="2400" spc="-65" dirty="0">
                    <a:latin typeface="+mj-lt"/>
                    <a:cs typeface="Arial Black"/>
                  </a:rPr>
                  <a:t> </a:t>
                </a:r>
                <a:r>
                  <a:rPr lang="fr-FR" sz="24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400" i="1" spc="-130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  <m:r>
                      <a:rPr lang="en-CA" sz="2400" i="1" spc="-50" dirty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FR" sz="2400" spc="120" dirty="0">
                    <a:latin typeface="+mj-lt"/>
                    <a:cs typeface="Arial Black"/>
                  </a:rPr>
                  <a:t>= </a:t>
                </a:r>
                <a14:m>
                  <m:oMath xmlns:m="http://schemas.openxmlformats.org/officeDocument/2006/math">
                    <m:r>
                      <a:rPr lang="en-CA" sz="2400" b="0" i="0" spc="12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CA" sz="2400" b="0" i="0" spc="12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CA" sz="2400" b="0" i="0" spc="120" smtClean="0">
                        <a:latin typeface="Cambria Math" panose="02040503050406030204" pitchFamily="18" charset="0"/>
                      </a:rPr>
                      <m:t>−1)</m:t>
                    </m:r>
                    <m:nary>
                      <m:naryPr>
                        <m:ctrlPr>
                          <a:rPr lang="fr-FR" sz="2400" i="1" spc="12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pc="12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CA" sz="2400" b="0" i="1" spc="120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  <m:e>
                        <m:r>
                          <m:rPr>
                            <m:nor/>
                          </m:rPr>
                          <a:rPr lang="fr-FR" sz="2400" i="1" spc="5" dirty="0">
                            <a:latin typeface="+mj-lt"/>
                            <a:cs typeface="Times New Roman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2400" i="1" spc="-52" baseline="-13888" dirty="0">
                            <a:latin typeface="+mj-lt"/>
                            <a:cs typeface="Arial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CA" sz="2400" b="0" i="1" spc="-52" baseline="-13888" dirty="0" smtClean="0">
                            <a:latin typeface="+mj-lt"/>
                            <a:cs typeface="Arial"/>
                          </a:rPr>
                          <m:t> </m:t>
                        </m:r>
                        <m:d>
                          <m:dPr>
                            <m:ctrlPr>
                              <a:rPr lang="en-CA" sz="24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400" b="0" i="1" spc="-50" dirty="0" smtClean="0">
                                <a:latin typeface="+mj-lt"/>
                                <a:cs typeface="Tahoma"/>
                              </a:rPr>
                              <m:t>u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CA" sz="2400" i="1" spc="5" dirty="0">
                            <a:latin typeface="+mj-lt"/>
                            <a:cs typeface="Times New Roman"/>
                          </a:rPr>
                          <m:t>du</m:t>
                        </m:r>
                      </m:e>
                    </m:nary>
                  </m:oMath>
                </a14:m>
                <a:r>
                  <a:rPr lang="fr-FR" sz="2400" dirty="0">
                    <a:latin typeface="+mj-lt"/>
                    <a:cs typeface="Arial Black"/>
                  </a:rPr>
                  <a:t>	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400" spc="-50" dirty="0">
                  <a:latin typeface="+mj-lt"/>
                  <a:cs typeface="Arial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50" dirty="0">
                    <a:latin typeface="+mj-lt"/>
                    <a:cs typeface="Arial"/>
                  </a:rPr>
                  <a:t>Cadre discret: </a:t>
                </a:r>
              </a:p>
              <a:p>
                <a:pPr>
                  <a:lnSpc>
                    <a:spcPct val="100000"/>
                  </a:lnSpc>
                  <a:buSzPct val="135000"/>
                </a:pPr>
                <a:endParaRPr lang="fr-FR" sz="3100" dirty="0">
                  <a:latin typeface="+mj-lt"/>
                  <a:cs typeface="Times New Roman"/>
                </a:endParaRPr>
              </a:p>
              <a:p>
                <a:pPr>
                  <a:lnSpc>
                    <a:spcPct val="100000"/>
                  </a:lnSpc>
                  <a:buSzPct val="135000"/>
                </a:pPr>
                <a:endParaRPr lang="en-CA" sz="2400" spc="-50" dirty="0">
                  <a:latin typeface="+mj-lt"/>
                  <a:cs typeface="Tahoma"/>
                </a:endParaRPr>
              </a:p>
              <a:p>
                <a:pPr>
                  <a:lnSpc>
                    <a:spcPct val="100000"/>
                  </a:lnSpc>
                  <a:buSzPct val="135000"/>
                </a:pPr>
                <a:endParaRPr lang="en-CA" sz="24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en-CA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6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F1F6E0EE-6638-794D-9472-FA50925D0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025033"/>
                <a:ext cx="8295863" cy="5019657"/>
              </a:xfrm>
              <a:prstGeom prst="rect">
                <a:avLst/>
              </a:prstGeom>
              <a:blipFill>
                <a:blip r:embed="rId3"/>
                <a:stretch>
                  <a:fillRect l="-1529" t="-1259" b="-2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B7CE0AB-7892-8343-807D-89842455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224" y="2244300"/>
            <a:ext cx="3607908" cy="1143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F00521-34B0-CC4D-8F1E-57E7A38C5D98}"/>
              </a:ext>
            </a:extLst>
          </p:cNvPr>
          <p:cNvSpPr txBox="1"/>
          <p:nvPr/>
        </p:nvSpPr>
        <p:spPr>
          <a:xfrm>
            <a:off x="4026613" y="3470535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2B14FE-A504-F640-BCAA-6F4136FFD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359" y="5225873"/>
            <a:ext cx="3273001" cy="8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9" name="Picture 8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9B64282E-D5C8-854D-A69A-8491CB75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93" y="910103"/>
            <a:ext cx="4301995" cy="567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7E598-0FDD-0D48-9BC9-514A7224077B}"/>
              </a:ext>
            </a:extLst>
          </p:cNvPr>
          <p:cNvSpPr txBox="1"/>
          <p:nvPr/>
        </p:nvSpPr>
        <p:spPr>
          <a:xfrm>
            <a:off x="5881279" y="62041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C6EF632-098E-788C-0308-6935F21E6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445" y="2237214"/>
            <a:ext cx="3160975" cy="26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00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9E744BA-DDD9-8346-931B-E2641E82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19" y="960595"/>
            <a:ext cx="4429059" cy="2930433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CAA8521F-BCE4-034C-B3E0-D6B268423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302" y="3864428"/>
            <a:ext cx="2658762" cy="1970161"/>
          </a:xfrm>
          <a:prstGeom prst="rect">
            <a:avLst/>
          </a:prstGeom>
        </p:spPr>
      </p:pic>
      <p:pic>
        <p:nvPicPr>
          <p:cNvPr id="16" name="Picture 15" descr="A picture containing text, crater&#10;&#10;Description automatically generated">
            <a:extLst>
              <a:ext uri="{FF2B5EF4-FFF2-40B4-BE49-F238E27FC236}">
                <a16:creationId xmlns:a16="http://schemas.microsoft.com/office/drawing/2014/main" id="{B0FD460D-E841-8E44-BCA9-799C5AA00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110" y="3725412"/>
            <a:ext cx="1794237" cy="25591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08851E-090D-B449-B64B-C926BDAEEE25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6833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Spécification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81" y="876981"/>
                <a:ext cx="8572536" cy="3337969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Démarche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FR" sz="2400" i="1" spc="-50" dirty="0">
                    <a:latin typeface="+mj-lt"/>
                    <a:cs typeface="Tahoma"/>
                  </a:rPr>
                  <a:t>p</a:t>
                </a:r>
                <a:r>
                  <a:rPr lang="en-CA" sz="2400" i="1" spc="-52" baseline="-13888" dirty="0">
                    <a:latin typeface="+mj-lt"/>
                    <a:cs typeface="Arial"/>
                  </a:rPr>
                  <a:t>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:  histogramme de l’image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FR" sz="2400" i="1" spc="-50" dirty="0">
                    <a:latin typeface="+mj-lt"/>
                    <a:cs typeface="Tahoma"/>
                  </a:rPr>
                  <a:t>p</a:t>
                </a:r>
                <a:r>
                  <a:rPr lang="en-CA" sz="2400" i="1" spc="-52" baseline="-13888" dirty="0">
                    <a:latin typeface="+mj-lt"/>
                    <a:cs typeface="Arial"/>
                  </a:rPr>
                  <a:t>z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400" i="1" spc="-50" dirty="0">
                            <a:latin typeface="+mj-lt"/>
                            <a:cs typeface="Tahoma"/>
                          </a:rPr>
                          <m:t>z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: histogramme désiré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𝑠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𝑇</m:t>
                    </m:r>
                    <m:d>
                      <m:d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𝑟</m:t>
                        </m:r>
                      </m:e>
                    </m:d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𝐿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  <m:nary>
                      <m:nary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𝑝</m:t>
                            </m:r>
                          </m:e>
                          <m:sub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𝑤</m:t>
                            </m:r>
                          </m:e>
                        </m:d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𝑑𝑤</m:t>
                        </m:r>
                      </m:e>
                    </m:nary>
                  </m:oMath>
                </a14:m>
                <a:r>
                  <a:rPr lang="en-CA" sz="2400" b="0" spc="-50" dirty="0">
                    <a:latin typeface="+mj-lt"/>
                    <a:cs typeface="Tahoma"/>
                  </a:rPr>
                  <a:t>    </a:t>
                </a:r>
                <a:r>
                  <a:rPr lang="en-CA" sz="2400" spc="-50" dirty="0">
                    <a:latin typeface="+mj-lt"/>
                    <a:cs typeface="Tahoma"/>
                  </a:rPr>
                  <a:t>(histogramme uniforme)</a:t>
                </a:r>
                <a:endParaRPr lang="en-CA" sz="2400" b="0" spc="-50" dirty="0">
                  <a:latin typeface="+mj-lt"/>
                  <a:cs typeface="Tahoma"/>
                </a:endParaRP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𝐺</m:t>
                    </m:r>
                    <m:d>
                      <m:d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𝑧</m:t>
                        </m:r>
                      </m:e>
                    </m:d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ctrlP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𝐿</m:t>
                        </m:r>
                        <m: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−1</m:t>
                        </m:r>
                      </m:e>
                    </m:d>
                    <m:nary>
                      <m:nary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𝑝</m:t>
                            </m:r>
                          </m:e>
                          <m:sub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𝑡</m:t>
                            </m:r>
                          </m:e>
                        </m:d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𝑑𝑡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=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</m:nary>
                  </m:oMath>
                </a14:m>
                <a:r>
                  <a:rPr lang="en-CA" sz="2400" b="0" spc="-50" dirty="0">
                    <a:latin typeface="+mj-lt"/>
                    <a:cs typeface="Tahoma"/>
                  </a:rPr>
                  <a:t>       (</a:t>
                </a:r>
                <a:r>
                  <a:rPr lang="en-CA" sz="2400" b="0" spc="-50" dirty="0" err="1">
                    <a:latin typeface="+mj-lt"/>
                    <a:cs typeface="Tahoma"/>
                  </a:rPr>
                  <a:t>histogramme</a:t>
                </a:r>
                <a:r>
                  <a:rPr lang="en-CA" sz="2400" b="0" spc="-50" dirty="0">
                    <a:latin typeface="+mj-lt"/>
                    <a:cs typeface="Tahoma"/>
                  </a:rPr>
                  <a:t> </a:t>
                </a:r>
                <a:r>
                  <a:rPr lang="en-CA" sz="2400" b="0" spc="-50" dirty="0" err="1">
                    <a:latin typeface="+mj-lt"/>
                    <a:cs typeface="Tahoma"/>
                  </a:rPr>
                  <a:t>uniforme</a:t>
                </a:r>
                <a:r>
                  <a:rPr lang="en-CA" sz="2400" b="0" spc="-50" dirty="0">
                    <a:latin typeface="+mj-lt"/>
                    <a:cs typeface="Tahoma"/>
                  </a:rPr>
                  <a:t>)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𝑧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sSup>
                      <m:sSup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𝐺</m:t>
                        </m:r>
                      </m:e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𝑇</m:t>
                        </m:r>
                        <m:d>
                          <m:d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</m:e>
                        </m:d>
                      </m:e>
                    </m:d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sSup>
                      <m:sSup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𝐺</m:t>
                        </m:r>
                      </m:e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−1</m:t>
                        </m:r>
                      </m:sup>
                    </m:sSup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𝑠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</m:oMath>
                </a14:m>
                <a:endParaRPr lang="en-CA" sz="2400" dirty="0">
                  <a:latin typeface="+mj-lt"/>
                  <a:cs typeface="Times New Roman"/>
                </a:endParaRPr>
              </a:p>
              <a:p>
                <a:pPr marL="486000">
                  <a:lnSpc>
                    <a:spcPct val="140000"/>
                  </a:lnSpc>
                  <a:spcBef>
                    <a:spcPts val="1200"/>
                  </a:spcBef>
                  <a:buSzPct val="135000"/>
                </a:pPr>
                <a:r>
                  <a:rPr lang="en-CA" sz="2400" spc="80" dirty="0" err="1">
                    <a:latin typeface="+mj-lt"/>
                    <a:cs typeface="Times New Roman"/>
                  </a:rPr>
                  <a:t>Niveaux</a:t>
                </a:r>
                <a:r>
                  <a:rPr lang="en-CA" sz="2400" spc="80" dirty="0">
                    <a:latin typeface="+mj-lt"/>
                    <a:cs typeface="Times New Roman"/>
                  </a:rPr>
                  <a:t> </a:t>
                </a:r>
                <a:r>
                  <a:rPr lang="en-CA" sz="2400" spc="80" dirty="0" err="1">
                    <a:latin typeface="+mj-lt"/>
                    <a:cs typeface="Times New Roman"/>
                  </a:rPr>
                  <a:t>discrets</a:t>
                </a:r>
                <a:r>
                  <a:rPr lang="en-CA" sz="2400" spc="80" dirty="0">
                    <a:latin typeface="+mj-lt"/>
                    <a:cs typeface="Times New Roman"/>
                  </a:rPr>
                  <a:t>: </a:t>
                </a:r>
                <a:r>
                  <a:rPr lang="en-CA" sz="2400" i="1" spc="80" dirty="0">
                    <a:latin typeface="+mj-lt"/>
                    <a:cs typeface="Times New Roman"/>
                  </a:rPr>
                  <a:t>G</a:t>
                </a:r>
                <a:r>
                  <a:rPr lang="en-CA" sz="2400" spc="80" dirty="0">
                    <a:latin typeface="+mj-lt"/>
                    <a:cs typeface="Times New Roman"/>
                  </a:rPr>
                  <a:t> non inversible. On </a:t>
                </a:r>
                <a:r>
                  <a:rPr lang="en-CA" sz="2400" spc="80" dirty="0" err="1">
                    <a:latin typeface="+mj-lt"/>
                    <a:cs typeface="Times New Roman"/>
                  </a:rPr>
                  <a:t>choisit</a:t>
                </a:r>
                <a:r>
                  <a:rPr lang="en-CA" sz="2400" spc="80" dirty="0">
                    <a:latin typeface="+mj-lt"/>
                    <a:cs typeface="Times New Roman"/>
                  </a:rPr>
                  <a:t> par convention le </a:t>
                </a:r>
                <a:r>
                  <a:rPr lang="en-CA" sz="2400" spc="80" dirty="0" err="1">
                    <a:latin typeface="+mj-lt"/>
                    <a:cs typeface="Times New Roman"/>
                  </a:rPr>
                  <a:t>niveau</a:t>
                </a:r>
                <a:r>
                  <a:rPr lang="en-CA" sz="2400" spc="80" dirty="0">
                    <a:latin typeface="+mj-lt"/>
                    <a:cs typeface="Times New Roman"/>
                  </a:rPr>
                  <a:t> le plus petit.</a:t>
                </a: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endParaRPr lang="en-CA" sz="3100" dirty="0">
                  <a:latin typeface="+mj-lt"/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:endParaRPr lang="en-CA" sz="2400" spc="-50" dirty="0"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en-CA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6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81" y="876981"/>
                <a:ext cx="8572536" cy="3337969"/>
              </a:xfrm>
              <a:prstGeom prst="rect">
                <a:avLst/>
              </a:prstGeom>
              <a:blipFill>
                <a:blip r:embed="rId3"/>
                <a:stretch>
                  <a:fillRect l="-888" t="-3422" b="-190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56F8C8B-1409-46A9-8208-39E66EB8C7CC}"/>
              </a:ext>
            </a:extLst>
          </p:cNvPr>
          <p:cNvSpPr txBox="1">
            <a:spLocks/>
          </p:cNvSpPr>
          <p:nvPr/>
        </p:nvSpPr>
        <p:spPr>
          <a:xfrm>
            <a:off x="424068" y="4259699"/>
            <a:ext cx="8295863" cy="192283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4200" b="1" u="sng" dirty="0" err="1">
                <a:solidFill>
                  <a:srgbClr val="E60000"/>
                </a:solidFill>
                <a:latin typeface="+mj-lt"/>
              </a:rPr>
              <a:t>En</a:t>
            </a:r>
            <a:r>
              <a:rPr lang="en-CA" sz="4200" b="1" u="sng" dirty="0">
                <a:solidFill>
                  <a:srgbClr val="E60000"/>
                </a:solidFill>
                <a:latin typeface="+mj-lt"/>
              </a:rPr>
              <a:t> </a:t>
            </a:r>
            <a:r>
              <a:rPr lang="en-CA" sz="4200" b="1" u="sng" dirty="0" err="1">
                <a:solidFill>
                  <a:srgbClr val="E60000"/>
                </a:solidFill>
                <a:latin typeface="+mj-lt"/>
              </a:rPr>
              <a:t>pratique</a:t>
            </a:r>
            <a:endParaRPr lang="en-CA" sz="4200" b="1" u="sng" dirty="0">
              <a:solidFill>
                <a:srgbClr val="E60000"/>
              </a:solidFill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4000" dirty="0" err="1">
                <a:latin typeface="+mj-lt"/>
              </a:rPr>
              <a:t>Délicat</a:t>
            </a:r>
            <a:r>
              <a:rPr lang="en-CA" sz="4000" dirty="0">
                <a:latin typeface="+mj-lt"/>
              </a:rPr>
              <a:t> à </a:t>
            </a:r>
            <a:r>
              <a:rPr lang="en-CA" sz="4000" dirty="0" err="1">
                <a:latin typeface="+mj-lt"/>
              </a:rPr>
              <a:t>manipuler</a:t>
            </a:r>
            <a:endParaRPr lang="en-CA" sz="4000" dirty="0"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4000" dirty="0">
                <a:latin typeface="+mj-lt"/>
              </a:rPr>
              <a:t>Importance </a:t>
            </a:r>
            <a:r>
              <a:rPr lang="en-CA" sz="4000" dirty="0" err="1">
                <a:latin typeface="+mj-lt"/>
              </a:rPr>
              <a:t>d’une</a:t>
            </a:r>
            <a:r>
              <a:rPr lang="en-CA" sz="4000" dirty="0">
                <a:latin typeface="+mj-lt"/>
              </a:rPr>
              <a:t> bonne couverture de </a:t>
            </a:r>
            <a:r>
              <a:rPr lang="en-CA" sz="4000" dirty="0" err="1">
                <a:latin typeface="+mj-lt"/>
              </a:rPr>
              <a:t>l’echelle</a:t>
            </a:r>
            <a:r>
              <a:rPr lang="en-CA" sz="4000" dirty="0">
                <a:latin typeface="+mj-lt"/>
              </a:rPr>
              <a:t> de </a:t>
            </a:r>
            <a:r>
              <a:rPr lang="en-CA" sz="4000" dirty="0" err="1">
                <a:latin typeface="+mj-lt"/>
              </a:rPr>
              <a:t>niveaux</a:t>
            </a:r>
            <a:r>
              <a:rPr lang="en-CA" sz="4000" dirty="0">
                <a:latin typeface="+mj-lt"/>
              </a:rPr>
              <a:t> de </a:t>
            </a:r>
            <a:r>
              <a:rPr lang="en-CA" sz="4000" dirty="0" err="1">
                <a:latin typeface="+mj-lt"/>
              </a:rPr>
              <a:t>gris</a:t>
            </a:r>
            <a:r>
              <a:rPr lang="en-CA" sz="4000" dirty="0">
                <a:latin typeface="+mj-lt"/>
              </a:rPr>
              <a:t> </a:t>
            </a: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4000" dirty="0" err="1">
                <a:latin typeface="+mj-lt"/>
              </a:rPr>
              <a:t>Autres</a:t>
            </a:r>
            <a:r>
              <a:rPr lang="en-CA" sz="4000" dirty="0">
                <a:latin typeface="+mj-lt"/>
              </a:rPr>
              <a:t> </a:t>
            </a:r>
            <a:r>
              <a:rPr lang="en-CA" sz="4000" dirty="0" err="1">
                <a:latin typeface="+mj-lt"/>
              </a:rPr>
              <a:t>possibilités</a:t>
            </a:r>
            <a:r>
              <a:rPr lang="en-CA" sz="4000" dirty="0">
                <a:latin typeface="+mj-lt"/>
              </a:rPr>
              <a:t> (</a:t>
            </a:r>
            <a:r>
              <a:rPr lang="en-CA" sz="4000" dirty="0" err="1">
                <a:latin typeface="+mj-lt"/>
              </a:rPr>
              <a:t>traitements</a:t>
            </a:r>
            <a:r>
              <a:rPr lang="en-CA" sz="4000" dirty="0">
                <a:latin typeface="+mj-lt"/>
              </a:rPr>
              <a:t> </a:t>
            </a:r>
            <a:r>
              <a:rPr lang="en-CA" sz="4000" dirty="0" err="1">
                <a:latin typeface="+mj-lt"/>
              </a:rPr>
              <a:t>locaux</a:t>
            </a:r>
            <a:r>
              <a:rPr lang="en-CA" sz="4000" dirty="0">
                <a:latin typeface="+mj-lt"/>
              </a:rPr>
              <a:t>).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Picture 14" descr="A picture containing text, crater&#10;&#10;Description automatically generated">
            <a:extLst>
              <a:ext uri="{FF2B5EF4-FFF2-40B4-BE49-F238E27FC236}">
                <a16:creationId xmlns:a16="http://schemas.microsoft.com/office/drawing/2014/main" id="{484D68FB-5055-E647-8878-F64040C58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300" y="3763045"/>
            <a:ext cx="1842347" cy="259080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EFC33E6D-17E1-444E-9546-9FA29CA5F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3" y="1049192"/>
            <a:ext cx="3744917" cy="2477779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61F768A0-5559-DF4E-81F1-D113D8BDAD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63"/>
          <a:stretch/>
        </p:blipFill>
        <p:spPr>
          <a:xfrm>
            <a:off x="3094385" y="3876066"/>
            <a:ext cx="3467100" cy="247777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1457BA7-AFEF-4C47-8196-CB71BA1C2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759" y="1496627"/>
            <a:ext cx="3041888" cy="22919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516802-E1F4-E343-AC21-FDAD6D04E7D7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979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86421" y="414430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FEB668-9731-0938-AB67-460F6DD850D2}"/>
                  </a:ext>
                </a:extLst>
              </p:cNvPr>
              <p:cNvSpPr txBox="1"/>
              <p:nvPr/>
            </p:nvSpPr>
            <p:spPr>
              <a:xfrm>
                <a:off x="466135" y="1042091"/>
                <a:ext cx="7382465" cy="5109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r-CA" sz="2200" b="1" u="sng" dirty="0">
                    <a:solidFill>
                      <a:srgbClr val="E60000"/>
                    </a:solidFill>
                    <a:latin typeface="+mj-lt"/>
                  </a:rPr>
                  <a:t>Problème: 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Image avec 3 bits (L = 8), de taille 64 x 64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468000">
                  <a:lnSpc>
                    <a:spcPct val="100000"/>
                  </a:lnSpc>
                  <a:buClr>
                    <a:srgbClr val="FF0000"/>
                  </a:buClr>
                  <a:buSzPct val="135000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Quelles sont les valeurs d’intensité correspondantes dans l’image obtenue par égalisation d’histogramme (arrondi au nombre entier suivant) ?</a:t>
                </a:r>
              </a:p>
              <a:p>
                <a:pPr marL="1268100" lvl="1" indent="-342900"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FR" sz="2000" i="1" spc="-15" dirty="0">
                    <a:latin typeface="+mj-lt"/>
                    <a:cs typeface="Times New Roman"/>
                  </a:rPr>
                  <a:t>s</a:t>
                </a:r>
                <a:r>
                  <a:rPr lang="fr-FR" sz="2000" i="1" spc="110" dirty="0">
                    <a:latin typeface="+mj-lt"/>
                    <a:cs typeface="Times New Roman"/>
                  </a:rPr>
                  <a:t> </a:t>
                </a:r>
                <a:r>
                  <a:rPr lang="fr-FR" sz="2000" spc="120" dirty="0">
                    <a:latin typeface="+mj-lt"/>
                    <a:cs typeface="Arial Black"/>
                  </a:rPr>
                  <a:t>=</a:t>
                </a:r>
                <a:r>
                  <a:rPr lang="fr-FR" sz="2000" spc="-65" dirty="0">
                    <a:latin typeface="+mj-lt"/>
                    <a:cs typeface="Arial Black"/>
                  </a:rPr>
                  <a:t> </a:t>
                </a:r>
                <a:r>
                  <a:rPr lang="fr-FR" sz="20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000" i="1" spc="-130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0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endParaRPr lang="en-CA" sz="20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1268100" lvl="1" indent="-342900"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3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4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5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6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7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</m:t>
                    </m:r>
                  </m:oMath>
                </a14:m>
                <a:endParaRPr lang="fr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FEB668-9731-0938-AB67-460F6DD8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5" y="1042091"/>
                <a:ext cx="7382465" cy="5109091"/>
              </a:xfrm>
              <a:prstGeom prst="rect">
                <a:avLst/>
              </a:prstGeom>
              <a:blipFill>
                <a:blip r:embed="rId3"/>
                <a:stretch>
                  <a:fillRect l="-1029" t="-993" b="-198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9394245E-CCC2-9DB2-5DCE-480F8F3F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860" y="1895475"/>
            <a:ext cx="2135014" cy="228327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7988156-910E-5BBF-6763-2140923B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538" y="2580806"/>
            <a:ext cx="1409700" cy="533400"/>
          </a:xfrm>
          <a:prstGeom prst="rect">
            <a:avLst/>
          </a:prstGeom>
        </p:spPr>
      </p:pic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47308654-687F-B4FE-3A6F-C186152F7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6238" y="2615701"/>
            <a:ext cx="533401" cy="533401"/>
          </a:xfrm>
          <a:prstGeom prst="rect">
            <a:avLst/>
          </a:prstGeom>
        </p:spPr>
      </p:pic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8FA5CC45-FA7F-F0AB-71E7-6AE9CAA7B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039" y="2266011"/>
            <a:ext cx="1162989" cy="11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02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FEB668-9731-0938-AB67-460F6DD850D2}"/>
                  </a:ext>
                </a:extLst>
              </p:cNvPr>
              <p:cNvSpPr txBox="1"/>
              <p:nvPr/>
            </p:nvSpPr>
            <p:spPr>
              <a:xfrm>
                <a:off x="466135" y="1042091"/>
                <a:ext cx="8035608" cy="4370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r-CA" sz="2200" b="1" u="sng" dirty="0">
                    <a:solidFill>
                      <a:srgbClr val="E60000"/>
                    </a:solidFill>
                    <a:latin typeface="+mj-lt"/>
                  </a:rPr>
                  <a:t>Problème: 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Image avec 3 bits (L = 8), de taille 64 x 64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468000">
                  <a:lnSpc>
                    <a:spcPct val="100000"/>
                  </a:lnSpc>
                  <a:buClr>
                    <a:srgbClr val="FF0000"/>
                  </a:buClr>
                  <a:buSzPct val="135000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Quelle sont les valeurs de la distribution de probabilité de s?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en-CA" sz="20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1268100" lvl="1" indent="-342900"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6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(0)=?,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1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2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3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4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5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6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7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</m:t>
                    </m:r>
                  </m:oMath>
                </a14:m>
                <a:endParaRPr lang="fr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FEB668-9731-0938-AB67-460F6DD8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5" y="1042091"/>
                <a:ext cx="8035608" cy="4370427"/>
              </a:xfrm>
              <a:prstGeom prst="rect">
                <a:avLst/>
              </a:prstGeom>
              <a:blipFill>
                <a:blip r:embed="rId3"/>
                <a:stretch>
                  <a:fillRect l="-946" t="-1159" b="-17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9394245E-CCC2-9DB2-5DCE-480F8F3F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860" y="1895475"/>
            <a:ext cx="2135014" cy="228327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7988156-910E-5BBF-6763-2140923B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538" y="2580806"/>
            <a:ext cx="1409700" cy="533400"/>
          </a:xfrm>
          <a:prstGeom prst="rect">
            <a:avLst/>
          </a:prstGeom>
        </p:spPr>
      </p:pic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47308654-687F-B4FE-3A6F-C186152F7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6238" y="2615701"/>
            <a:ext cx="533401" cy="533401"/>
          </a:xfrm>
          <a:prstGeom prst="rect">
            <a:avLst/>
          </a:prstGeom>
        </p:spPr>
      </p:pic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8FA5CC45-FA7F-F0AB-71E7-6AE9CAA7B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039" y="2266011"/>
            <a:ext cx="1162989" cy="11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73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Amélioration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466135" y="1823842"/>
            <a:ext cx="8295863" cy="3539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SzPct val="100000"/>
              <a:buFont typeface="+mj-lt"/>
              <a:buAutoNum type="arabicPeriod" startAt="6"/>
            </a:pPr>
            <a:r>
              <a:rPr lang="fr-FR" sz="2600" b="1" spc="-50" dirty="0">
                <a:latin typeface="+mj-lt"/>
                <a:cs typeface="Tahoma"/>
              </a:rPr>
              <a:t>͏Transformations « pixel par pixel »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Transformations élémentaires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Modifications de l’histogramme</a:t>
            </a:r>
            <a:endParaRPr lang="fr-FR" sz="1800" spc="-5" dirty="0">
              <a:latin typeface="+mj-lt"/>
              <a:cs typeface="Arial Black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b="1" u="sng" spc="-50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7"/>
            </a:pPr>
            <a:r>
              <a:rPr lang="fr-FR" sz="2600" b="1" spc="-130" dirty="0">
                <a:latin typeface="+mj-lt"/>
                <a:ea typeface="Tahoma" panose="020B0604030504040204" pitchFamily="34" charset="0"/>
                <a:cs typeface="Arial"/>
              </a:rPr>
              <a:t>͏Transformations utilisant la notion de voisinage (filtrage)</a:t>
            </a:r>
            <a:endParaRPr lang="fr-FR" sz="2600" b="1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Notions de </a:t>
            </a:r>
            <a:r>
              <a:rPr lang="en-CA" sz="2200" spc="-55" dirty="0" err="1">
                <a:latin typeface="+mj-lt"/>
                <a:cs typeface="Arial Black"/>
              </a:rPr>
              <a:t>filtrage</a:t>
            </a:r>
            <a:r>
              <a:rPr lang="en-CA" sz="2200" spc="-55" dirty="0">
                <a:latin typeface="+mj-lt"/>
                <a:cs typeface="Arial Black"/>
              </a:rPr>
              <a:t> 2D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Adoucissement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Affinage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fr-FR" sz="2200" spc="125" dirty="0">
              <a:latin typeface="+mj-lt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9805A-BA95-6245-8D20-7D9763348688}"/>
              </a:ext>
            </a:extLst>
          </p:cNvPr>
          <p:cNvSpPr/>
          <p:nvPr/>
        </p:nvSpPr>
        <p:spPr>
          <a:xfrm>
            <a:off x="437349" y="3384925"/>
            <a:ext cx="7593467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21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Notions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2D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8" y="1158684"/>
            <a:ext cx="2896732" cy="5093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spc="-50" dirty="0">
                <a:latin typeface="+mj-lt"/>
                <a:cs typeface="Tahoma"/>
              </a:rPr>
              <a:t>Filtrage</a:t>
            </a:r>
            <a:r>
              <a:rPr lang="fr-FR" sz="2600" spc="-50" dirty="0">
                <a:latin typeface="+mj-lt"/>
                <a:cs typeface="Tahoma"/>
              </a:rPr>
              <a:t> : 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passer, modifier o rejeter certaines fréquences d’une image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spc="-50" dirty="0">
                <a:latin typeface="+mj-lt"/>
                <a:cs typeface="Tahoma"/>
              </a:rPr>
              <a:t>Filtre spatial :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modifie une image en remplaçant la valeur de chaque pixel par une fonction qui acte sur le pixel est ses voisins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3200" b="1" u="sng" spc="-50" dirty="0">
              <a:latin typeface="+mj-lt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135B6D-2465-49FD-9530-3961334F3188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92CD7E-5630-4D0F-9967-2270A249E6E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6231DF-51CA-45DF-B72E-AE73D7673680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D07432-AFDA-4F06-B7E5-ED18635549CA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919295-35EA-4658-9770-A407B398DADA}"/>
              </a:ext>
            </a:extLst>
          </p:cNvPr>
          <p:cNvSpPr txBox="1"/>
          <p:nvPr/>
        </p:nvSpPr>
        <p:spPr>
          <a:xfrm>
            <a:off x="4669569" y="-46839"/>
            <a:ext cx="19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2D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C9443F8-F849-D849-9F1D-AB2D821B3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77" y="1033153"/>
            <a:ext cx="5227541" cy="5219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C0C8D-46FB-E941-A714-A6023584AE88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7414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Notions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2D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7" y="1174705"/>
            <a:ext cx="8295863" cy="5247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600" u="sng" spc="-130" dirty="0">
                <a:latin typeface="+mj-lt"/>
                <a:ea typeface="Tahoma" panose="020B0604030504040204" pitchFamily="34" charset="0"/>
                <a:cs typeface="Arial"/>
              </a:rPr>
              <a:t>Forme classique d’un filtre en traitement d’images</a:t>
            </a: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Choix d’un </a:t>
            </a:r>
            <a:r>
              <a:rPr lang="en-CA" sz="2200" spc="-55" dirty="0" err="1">
                <a:latin typeface="+mj-lt"/>
                <a:cs typeface="Arial Black"/>
              </a:rPr>
              <a:t>voisinage</a:t>
            </a:r>
            <a:r>
              <a:rPr lang="en-CA" sz="2200" spc="-55" dirty="0">
                <a:latin typeface="+mj-lt"/>
                <a:cs typeface="Arial Black"/>
              </a:rPr>
              <a:t> (</a:t>
            </a:r>
            <a:r>
              <a:rPr lang="en-CA" sz="2200" spc="-55" dirty="0" err="1">
                <a:latin typeface="+mj-lt"/>
                <a:cs typeface="Arial Black"/>
              </a:rPr>
              <a:t>d’une</a:t>
            </a:r>
            <a:r>
              <a:rPr lang="en-CA" sz="2200" spc="-55" dirty="0">
                <a:latin typeface="+mj-lt"/>
                <a:cs typeface="Arial Black"/>
              </a:rPr>
              <a:t> </a:t>
            </a:r>
            <a:r>
              <a:rPr lang="en-CA" sz="2200" spc="-55" dirty="0" err="1">
                <a:latin typeface="+mj-lt"/>
                <a:cs typeface="Arial Black"/>
              </a:rPr>
              <a:t>taille</a:t>
            </a:r>
            <a:r>
              <a:rPr lang="en-CA" sz="2200" spc="-55" dirty="0">
                <a:latin typeface="+mj-lt"/>
                <a:cs typeface="Arial Black"/>
              </a:rPr>
              <a:t> de </a:t>
            </a:r>
            <a:r>
              <a:rPr lang="en-CA" sz="2200" spc="-55" dirty="0" err="1">
                <a:latin typeface="+mj-lt"/>
                <a:cs typeface="Arial Black"/>
              </a:rPr>
              <a:t>fenêtre</a:t>
            </a:r>
            <a:r>
              <a:rPr lang="en-CA" sz="2200" spc="-55" dirty="0">
                <a:latin typeface="+mj-lt"/>
                <a:cs typeface="Arial Black"/>
              </a:rPr>
              <a:t>)</a:t>
            </a:r>
            <a:endParaRPr lang="fr-FR" sz="2200" i="1" spc="125" dirty="0">
              <a:latin typeface="+mj-lt"/>
              <a:cs typeface="Times New Roman"/>
            </a:endParaRP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Choix d’un opérateur (linéaire ou non) sur les éléments du voisinage</a:t>
            </a: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Parcours de l’image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135B6D-2465-49FD-9530-3961334F3188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92CD7E-5630-4D0F-9967-2270A249E6E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6231DF-51CA-45DF-B72E-AE73D7673680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D07432-AFDA-4F06-B7E5-ED18635549CA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919295-35EA-4658-9770-A407B398DADA}"/>
              </a:ext>
            </a:extLst>
          </p:cNvPr>
          <p:cNvSpPr txBox="1"/>
          <p:nvPr/>
        </p:nvSpPr>
        <p:spPr>
          <a:xfrm>
            <a:off x="4669569" y="-46839"/>
            <a:ext cx="19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2D</a:t>
            </a:r>
          </a:p>
        </p:txBody>
      </p:sp>
    </p:spTree>
    <p:extLst>
      <p:ext uri="{BB962C8B-B14F-4D97-AF65-F5344CB8AC3E}">
        <p14:creationId xmlns:p14="http://schemas.microsoft.com/office/powerpoint/2010/main" val="215929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Connexité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CA" sz="3200" b="1" spc="-2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régions</a:t>
            </a:r>
            <a:r>
              <a:rPr lang="en-CA" sz="3200" b="1" spc="-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en-CA" sz="3200" b="1" spc="30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frontières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072613"/>
                <a:ext cx="8295863" cy="4351338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Connexité</a:t>
                </a: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45" dirty="0">
                    <a:latin typeface="+mj-lt"/>
                    <a:cs typeface="Tahoma"/>
                  </a:rPr>
                  <a:t>Région </a:t>
                </a:r>
                <a:r>
                  <a:rPr lang="fr-FR" sz="2400" i="1" spc="25" dirty="0">
                    <a:latin typeface="+mj-lt"/>
                    <a:cs typeface="Times New Roman"/>
                  </a:rPr>
                  <a:t>R </a:t>
                </a:r>
                <a:r>
                  <a:rPr lang="fr-FR" sz="2400" spc="-90" dirty="0">
                    <a:latin typeface="+mj-lt"/>
                    <a:cs typeface="Tahoma"/>
                  </a:rPr>
                  <a:t>: </a:t>
                </a:r>
                <a:r>
                  <a:rPr lang="fr-FR" sz="2400" spc="-75" dirty="0">
                    <a:latin typeface="+mj-lt"/>
                    <a:cs typeface="Tahoma"/>
                  </a:rPr>
                  <a:t>ensemble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spc="-50" dirty="0">
                    <a:latin typeface="+mj-lt"/>
                    <a:cs typeface="Tahoma"/>
                  </a:rPr>
                  <a:t>pixels appartenant </a:t>
                </a:r>
                <a:r>
                  <a:rPr lang="fr-FR" sz="2400" spc="-60" dirty="0">
                    <a:latin typeface="+mj-lt"/>
                    <a:cs typeface="Tahoma"/>
                  </a:rPr>
                  <a:t>à </a:t>
                </a:r>
                <a:r>
                  <a:rPr lang="fr-FR" sz="2400" spc="-75" dirty="0">
                    <a:latin typeface="+mj-lt"/>
                    <a:cs typeface="Tahoma"/>
                  </a:rPr>
                  <a:t>une </a:t>
                </a:r>
                <a:r>
                  <a:rPr lang="fr-FR" sz="2400" spc="-65" dirty="0">
                    <a:latin typeface="+mj-lt"/>
                    <a:cs typeface="Tahoma"/>
                  </a:rPr>
                  <a:t>image</a:t>
                </a:r>
                <a:endParaRPr lang="fr-FR" sz="240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i="1" spc="25" dirty="0">
                    <a:latin typeface="+mj-lt"/>
                    <a:cs typeface="Times New Roman"/>
                  </a:rPr>
                  <a:t>R  </a:t>
                </a:r>
                <a:r>
                  <a:rPr lang="fr-FR" sz="2400" spc="-70" dirty="0">
                    <a:latin typeface="+mj-lt"/>
                    <a:cs typeface="Tahoma"/>
                  </a:rPr>
                  <a:t>connexe </a:t>
                </a:r>
                <a14:m>
                  <m:oMath xmlns:m="http://schemas.openxmlformats.org/officeDocument/2006/math">
                    <m:r>
                      <a:rPr lang="fr-FR" sz="2400" i="1" spc="-7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fr-FR" sz="2400" spc="-70" dirty="0">
                    <a:latin typeface="+mj-lt"/>
                    <a:cs typeface="Tahoma"/>
                  </a:rPr>
                  <a:t> </a:t>
                </a:r>
                <a:r>
                  <a:rPr lang="fr-FR" sz="2400" spc="-125" dirty="0">
                    <a:latin typeface="+mj-lt"/>
                    <a:cs typeface="Meiryo"/>
                  </a:rPr>
                  <a:t>∀ </a:t>
                </a:r>
                <a:r>
                  <a:rPr lang="fr-FR" sz="2400" spc="-125" dirty="0">
                    <a:latin typeface="+mj-lt"/>
                    <a:cs typeface="Lucida Sans Unicode"/>
                  </a:rPr>
                  <a:t>(</a:t>
                </a:r>
                <a:r>
                  <a:rPr lang="fr-FR" sz="2400" i="1" spc="-125" dirty="0">
                    <a:latin typeface="+mj-lt"/>
                    <a:cs typeface="Times New Roman"/>
                  </a:rPr>
                  <a:t>p</a:t>
                </a:r>
                <a:r>
                  <a:rPr lang="fr-FR" sz="2400" spc="-125" dirty="0">
                    <a:latin typeface="+mj-lt"/>
                    <a:cs typeface="Verdana"/>
                  </a:rPr>
                  <a:t>,</a:t>
                </a:r>
                <a:r>
                  <a:rPr lang="fr-FR" sz="2400" i="1" spc="-125" dirty="0">
                    <a:latin typeface="+mj-lt"/>
                    <a:cs typeface="Verdana"/>
                  </a:rPr>
                  <a:t> </a:t>
                </a:r>
                <a:r>
                  <a:rPr lang="fr-FR" sz="2400" i="1" spc="55" dirty="0">
                    <a:latin typeface="+mj-lt"/>
                    <a:cs typeface="Times New Roman"/>
                  </a:rPr>
                  <a:t>q</a:t>
                </a:r>
                <a:r>
                  <a:rPr lang="fr-FR" sz="2400" spc="55" dirty="0">
                    <a:latin typeface="+mj-lt"/>
                    <a:cs typeface="Lucida Sans Unicode"/>
                  </a:rPr>
                  <a:t>) </a:t>
                </a:r>
                <a:r>
                  <a:rPr lang="fr-FR" sz="2400" spc="-160" dirty="0">
                    <a:latin typeface="+mj-lt"/>
                    <a:cs typeface="Meiryo"/>
                  </a:rPr>
                  <a:t>∈ </a:t>
                </a:r>
                <a:r>
                  <a:rPr lang="fr-FR" sz="2400" i="1" spc="-160" dirty="0">
                    <a:latin typeface="+mj-lt"/>
                    <a:cs typeface="Meiryo"/>
                  </a:rPr>
                  <a:t>  </a:t>
                </a:r>
                <a:r>
                  <a:rPr lang="fr-FR" sz="2400" i="1" spc="45" dirty="0">
                    <a:latin typeface="+mj-lt"/>
                    <a:cs typeface="Times New Roman"/>
                  </a:rPr>
                  <a:t>R</a:t>
                </a:r>
                <a:r>
                  <a:rPr lang="fr-FR" sz="2400" spc="67" baseline="27777" dirty="0">
                    <a:latin typeface="+mj-lt"/>
                    <a:cs typeface="Microsoft Sans Serif"/>
                  </a:rPr>
                  <a:t>2  </a:t>
                </a:r>
                <a:r>
                  <a:rPr lang="fr-FR" sz="2400" spc="-45" dirty="0">
                    <a:latin typeface="+mj-lt"/>
                    <a:cs typeface="Lucida Sans Unicode"/>
                  </a:rPr>
                  <a:t>: </a:t>
                </a:r>
                <a:r>
                  <a:rPr lang="fr-FR" sz="2400" spc="-495" dirty="0">
                    <a:latin typeface="+mj-lt"/>
                    <a:cs typeface="Meiryo"/>
                  </a:rPr>
                  <a:t>∃</a:t>
                </a:r>
                <a:r>
                  <a:rPr lang="fr-FR" sz="2400" spc="-15" dirty="0">
                    <a:latin typeface="+mj-lt"/>
                    <a:cs typeface="Meiryo"/>
                  </a:rPr>
                  <a:t>  </a:t>
                </a:r>
                <a:r>
                  <a:rPr lang="fr-FR" sz="2400" spc="-60" dirty="0">
                    <a:latin typeface="+mj-lt"/>
                    <a:cs typeface="Tahoma"/>
                  </a:rPr>
                  <a:t>un </a:t>
                </a:r>
                <a:r>
                  <a:rPr lang="fr-FR" sz="2400" spc="-55" dirty="0">
                    <a:latin typeface="+mj-lt"/>
                    <a:cs typeface="Tahoma"/>
                  </a:rPr>
                  <a:t>chemin </a:t>
                </a:r>
                <a:r>
                  <a:rPr lang="fr-FR" sz="2400" spc="-70" dirty="0">
                    <a:latin typeface="+mj-lt"/>
                    <a:cs typeface="Tahoma"/>
                  </a:rPr>
                  <a:t>connexe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spc="-50" dirty="0">
                    <a:latin typeface="+mj-lt"/>
                    <a:cs typeface="Tahoma"/>
                  </a:rPr>
                  <a:t>pixels </a:t>
                </a:r>
                <a:r>
                  <a:rPr lang="fr-FR" sz="2400" spc="-80" dirty="0">
                    <a:latin typeface="+mj-lt"/>
                    <a:cs typeface="Tahoma"/>
                  </a:rPr>
                  <a:t>de</a:t>
                </a:r>
                <a:r>
                  <a:rPr lang="fr-FR" sz="2400" spc="-20" dirty="0">
                    <a:latin typeface="+mj-lt"/>
                    <a:cs typeface="Tahoma"/>
                  </a:rPr>
                  <a:t> </a:t>
                </a:r>
                <a:r>
                  <a:rPr lang="fr-FR" sz="2400" i="1" spc="25" dirty="0">
                    <a:latin typeface="+mj-lt"/>
                    <a:cs typeface="Times New Roman"/>
                  </a:rPr>
                  <a:t>R</a:t>
                </a:r>
                <a:r>
                  <a:rPr lang="fr-FR" sz="2400" dirty="0">
                    <a:latin typeface="+mj-lt"/>
                    <a:cs typeface="Times New Roman"/>
                  </a:rPr>
                  <a:t> </a:t>
                </a:r>
                <a:r>
                  <a:rPr lang="fr-FR" sz="2400" spc="-40" dirty="0">
                    <a:latin typeface="+mj-lt"/>
                    <a:cs typeface="Tahoma"/>
                  </a:rPr>
                  <a:t>permettant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spc="-45" dirty="0">
                    <a:latin typeface="+mj-lt"/>
                    <a:cs typeface="Tahoma"/>
                  </a:rPr>
                  <a:t>joindre </a:t>
                </a:r>
                <a:r>
                  <a:rPr lang="fr-FR" sz="2400" i="1" spc="5" dirty="0">
                    <a:latin typeface="+mj-lt"/>
                    <a:cs typeface="Times New Roman"/>
                  </a:rPr>
                  <a:t>p </a:t>
                </a:r>
                <a:r>
                  <a:rPr lang="fr-FR" sz="2400" spc="-60" dirty="0">
                    <a:latin typeface="+mj-lt"/>
                    <a:cs typeface="Tahoma"/>
                  </a:rPr>
                  <a:t>à </a:t>
                </a:r>
                <a:r>
                  <a:rPr lang="fr-FR" sz="2400" spc="-10" dirty="0">
                    <a:latin typeface="+mj-lt"/>
                    <a:cs typeface="Tahoma"/>
                  </a:rPr>
                  <a:t> </a:t>
                </a:r>
                <a:r>
                  <a:rPr lang="fr-FR" sz="2400" i="1" spc="5" dirty="0">
                    <a:latin typeface="+mj-lt"/>
                    <a:cs typeface="Times New Roman"/>
                  </a:rPr>
                  <a:t>q</a:t>
                </a:r>
                <a:endParaRPr lang="fr-FR" sz="2400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Régions </a:t>
                </a:r>
                <a:r>
                  <a:rPr lang="fr-FR" sz="2400" spc="-70" dirty="0">
                    <a:latin typeface="+mj-lt"/>
                    <a:cs typeface="Tahoma"/>
                  </a:rPr>
                  <a:t>4-connexes </a:t>
                </a:r>
                <a:r>
                  <a:rPr lang="fr-FR" sz="2400" spc="-60" dirty="0">
                    <a:latin typeface="+mj-lt"/>
                    <a:cs typeface="Tahoma"/>
                  </a:rPr>
                  <a:t>ou</a:t>
                </a:r>
                <a:r>
                  <a:rPr lang="fr-FR" sz="2400" spc="180" dirty="0">
                    <a:latin typeface="+mj-lt"/>
                    <a:cs typeface="Tahoma"/>
                  </a:rPr>
                  <a:t> </a:t>
                </a:r>
                <a:r>
                  <a:rPr lang="fr-FR" sz="2400" spc="-70" dirty="0">
                    <a:latin typeface="+mj-lt"/>
                    <a:cs typeface="Tahoma"/>
                  </a:rPr>
                  <a:t>8-connexes</a:t>
                </a:r>
                <a:endParaRPr lang="en-CA" sz="2400" b="0" spc="-70" dirty="0">
                  <a:latin typeface="+mj-lt"/>
                  <a:cs typeface="Tahoma"/>
                </a:endParaRPr>
              </a:p>
              <a:p>
                <a:pPr marL="45720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2400" spc="-70" dirty="0">
                  <a:latin typeface="+mj-lt"/>
                  <a:cs typeface="Tahoma"/>
                </a:endParaRPr>
              </a:p>
              <a:p>
                <a:pPr marL="457200" indent="0">
                  <a:lnSpc>
                    <a:spcPct val="50000"/>
                  </a:lnSpc>
                  <a:spcBef>
                    <a:spcPts val="1200"/>
                  </a:spcBef>
                  <a:buSzPct val="135000"/>
                  <a:buNone/>
                </a:pPr>
                <a:endParaRPr lang="fr-FR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Frontière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400" i="1" spc="25" dirty="0">
                    <a:latin typeface="+mj-lt"/>
                    <a:cs typeface="Times New Roman"/>
                  </a:rPr>
                  <a:t>R </a:t>
                </a:r>
                <a:r>
                  <a:rPr lang="fr-FR" sz="2400" spc="2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région d’une image</a:t>
                </a: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Frontière: pixels </a:t>
                </a:r>
                <a:r>
                  <a:rPr lang="fr-FR" sz="2400" i="1" spc="5" dirty="0">
                    <a:latin typeface="+mj-lt"/>
                    <a:cs typeface="Times New Roman"/>
                  </a:rPr>
                  <a:t>p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i="1" spc="25" dirty="0">
                    <a:latin typeface="+mj-lt"/>
                    <a:cs typeface="Times New Roman"/>
                  </a:rPr>
                  <a:t>R  </a:t>
                </a:r>
                <a:r>
                  <a:rPr lang="fr-FR" sz="2400" spc="-50" dirty="0">
                    <a:latin typeface="+mj-lt"/>
                    <a:cs typeface="Tahoma"/>
                  </a:rPr>
                  <a:t>adjacents </a:t>
                </a:r>
                <a:r>
                  <a:rPr lang="fr-FR" sz="2400" spc="-60" dirty="0">
                    <a:latin typeface="+mj-lt"/>
                    <a:cs typeface="Tahoma"/>
                  </a:rPr>
                  <a:t>à au </a:t>
                </a:r>
                <a:r>
                  <a:rPr lang="fr-FR" sz="2400" spc="-55" dirty="0">
                    <a:latin typeface="+mj-lt"/>
                    <a:cs typeface="Tahoma"/>
                  </a:rPr>
                  <a:t>moins </a:t>
                </a:r>
                <a:r>
                  <a:rPr lang="fr-FR" sz="2400" spc="-60" dirty="0">
                    <a:latin typeface="+mj-lt"/>
                    <a:cs typeface="Tahoma"/>
                  </a:rPr>
                  <a:t>un </a:t>
                </a:r>
                <a:r>
                  <a:rPr lang="fr-FR" sz="2400" spc="-45" dirty="0">
                    <a:latin typeface="+mj-lt"/>
                    <a:cs typeface="Tahoma"/>
                  </a:rPr>
                  <a:t>pixel </a:t>
                </a:r>
                <a:r>
                  <a:rPr lang="fr-FR" sz="2400" spc="-80" dirty="0">
                    <a:latin typeface="+mj-lt"/>
                    <a:cs typeface="Tahoma"/>
                  </a:rPr>
                  <a:t>de</a:t>
                </a:r>
                <a:r>
                  <a:rPr lang="fr-FR" sz="2400" spc="-3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2400" i="1" spc="-3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barPr>
                      <m:e>
                        <m:r>
                          <a:rPr lang="en-CA" sz="2400" b="0" i="1" spc="-30" smtClean="0">
                            <a:latin typeface="Cambria Math" charset="0"/>
                            <a:cs typeface="Tahoma"/>
                          </a:rPr>
                          <m:t>𝑅</m:t>
                        </m:r>
                      </m:e>
                    </m:bar>
                  </m:oMath>
                </a14:m>
                <a:endParaRPr lang="fr-FR" sz="2400" i="1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35" dirty="0">
                    <a:latin typeface="+mj-lt"/>
                    <a:cs typeface="Tahoma"/>
                  </a:rPr>
                  <a:t>Le </a:t>
                </a:r>
                <a:r>
                  <a:rPr lang="fr-FR" sz="2400" spc="-45" dirty="0">
                    <a:latin typeface="+mj-lt"/>
                    <a:cs typeface="Tahoma"/>
                  </a:rPr>
                  <a:t>type </a:t>
                </a:r>
                <a:r>
                  <a:rPr lang="fr-FR" sz="2400" spc="-50" dirty="0">
                    <a:latin typeface="+mj-lt"/>
                    <a:cs typeface="Tahoma"/>
                  </a:rPr>
                  <a:t>d’adjacence </a:t>
                </a:r>
                <a:r>
                  <a:rPr lang="fr-FR" sz="2400" spc="-30" dirty="0">
                    <a:latin typeface="+mj-lt"/>
                    <a:cs typeface="Tahoma"/>
                  </a:rPr>
                  <a:t>(4 </a:t>
                </a:r>
                <a:r>
                  <a:rPr lang="fr-FR" sz="2400" spc="-60" dirty="0">
                    <a:latin typeface="+mj-lt"/>
                    <a:cs typeface="Tahoma"/>
                  </a:rPr>
                  <a:t>ou </a:t>
                </a:r>
                <a:r>
                  <a:rPr lang="fr-FR" sz="2400" spc="-35" dirty="0">
                    <a:latin typeface="+mj-lt"/>
                    <a:cs typeface="Tahoma"/>
                  </a:rPr>
                  <a:t>8) </a:t>
                </a:r>
                <a:r>
                  <a:rPr lang="fr-FR" sz="2400" spc="-25" dirty="0">
                    <a:latin typeface="+mj-lt"/>
                    <a:cs typeface="Tahoma"/>
                  </a:rPr>
                  <a:t>doit </a:t>
                </a:r>
                <a:r>
                  <a:rPr lang="fr-FR" sz="2400" spc="-55" dirty="0">
                    <a:latin typeface="+mj-lt"/>
                    <a:cs typeface="Tahoma"/>
                  </a:rPr>
                  <a:t>être </a:t>
                </a:r>
                <a:r>
                  <a:rPr lang="fr-FR" sz="2400" spc="-60" dirty="0">
                    <a:latin typeface="+mj-lt"/>
                    <a:cs typeface="Tahoma"/>
                  </a:rPr>
                  <a:t>précisé</a:t>
                </a:r>
                <a:endParaRPr lang="fr-FR" sz="2400" dirty="0">
                  <a:latin typeface="+mj-lt"/>
                  <a:cs typeface="Tahoma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072613"/>
                <a:ext cx="8295863" cy="4351338"/>
              </a:xfrm>
              <a:prstGeom prst="rect">
                <a:avLst/>
              </a:prstGeom>
              <a:blipFill>
                <a:blip r:embed="rId3"/>
                <a:stretch>
                  <a:fillRect l="-1221" t="-203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459980" y="-65677"/>
            <a:ext cx="2153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458F54-8AC5-C125-71F7-67686709EFD2}"/>
              </a:ext>
            </a:extLst>
          </p:cNvPr>
          <p:cNvGrpSpPr/>
          <p:nvPr/>
        </p:nvGrpSpPr>
        <p:grpSpPr>
          <a:xfrm>
            <a:off x="3279913" y="5404387"/>
            <a:ext cx="1666916" cy="849085"/>
            <a:chOff x="3279913" y="5404387"/>
            <a:chExt cx="1666916" cy="8490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49594C-04C9-BC2D-E751-02579C91F0E3}"/>
                </a:ext>
              </a:extLst>
            </p:cNvPr>
            <p:cNvGrpSpPr/>
            <p:nvPr/>
          </p:nvGrpSpPr>
          <p:grpSpPr>
            <a:xfrm>
              <a:off x="3508085" y="5562228"/>
              <a:ext cx="1438744" cy="533401"/>
              <a:chOff x="3730235" y="5562228"/>
              <a:chExt cx="1438744" cy="533401"/>
            </a:xfrm>
          </p:grpSpPr>
          <p:pic>
            <p:nvPicPr>
              <p:cNvPr id="8" name="Graphic 7" descr="Right pointing backhand index with solid fill">
                <a:extLst>
                  <a:ext uri="{FF2B5EF4-FFF2-40B4-BE49-F238E27FC236}">
                    <a16:creationId xmlns:a16="http://schemas.microsoft.com/office/drawing/2014/main" id="{FB12453D-D748-185E-F717-D7D5122EB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30235" y="5562228"/>
                <a:ext cx="533401" cy="53340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534B30-DC4A-61F8-4604-3E61048F52C7}"/>
                  </a:ext>
                </a:extLst>
              </p:cNvPr>
              <p:cNvSpPr txBox="1"/>
              <p:nvPr/>
            </p:nvSpPr>
            <p:spPr>
              <a:xfrm>
                <a:off x="4293232" y="5590056"/>
                <a:ext cx="8757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b="1" dirty="0">
                    <a:latin typeface="+mj-lt"/>
                    <a:hlinkClick r:id="rId6"/>
                  </a:rPr>
                  <a:t>démo</a:t>
                </a:r>
                <a:endParaRPr lang="fr-CA" b="1" dirty="0">
                  <a:latin typeface="+mj-lt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4FB503-1C5E-672F-6C19-F053C575FD13}"/>
                </a:ext>
              </a:extLst>
            </p:cNvPr>
            <p:cNvSpPr/>
            <p:nvPr/>
          </p:nvSpPr>
          <p:spPr>
            <a:xfrm>
              <a:off x="3279913" y="5404387"/>
              <a:ext cx="1642637" cy="8490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0259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Notions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2D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8" y="1174705"/>
            <a:ext cx="8248840" cy="5247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u="sng" spc="-50" dirty="0">
                <a:latin typeface="+mj-lt"/>
                <a:cs typeface="Tahoma"/>
              </a:rPr>
              <a:t>Convolution ou corrélation</a:t>
            </a: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Corrélation : déplacement d’un filtre et calcul de la somme de la multiplication du filtre et l’image à chaque endroit (« </a:t>
            </a:r>
            <a:r>
              <a:rPr lang="fr-FR" sz="2200" i="1" spc="-45" dirty="0" err="1">
                <a:latin typeface="+mj-lt"/>
                <a:cs typeface="Tahoma"/>
              </a:rPr>
              <a:t>sliding</a:t>
            </a:r>
            <a:r>
              <a:rPr lang="fr-FR" sz="2200" i="1" spc="-45" dirty="0">
                <a:latin typeface="+mj-lt"/>
                <a:cs typeface="Tahoma"/>
              </a:rPr>
              <a:t> </a:t>
            </a:r>
            <a:r>
              <a:rPr lang="fr-FR" sz="2200" i="1" spc="-45" dirty="0" err="1">
                <a:latin typeface="+mj-lt"/>
                <a:cs typeface="Tahoma"/>
              </a:rPr>
              <a:t>sum</a:t>
            </a:r>
            <a:r>
              <a:rPr lang="fr-FR" sz="2200" i="1" spc="-45" dirty="0">
                <a:latin typeface="+mj-lt"/>
                <a:cs typeface="Tahoma"/>
              </a:rPr>
              <a:t> of </a:t>
            </a:r>
            <a:r>
              <a:rPr lang="fr-FR" sz="2200" i="1" spc="-45" dirty="0" err="1">
                <a:latin typeface="+mj-lt"/>
                <a:cs typeface="Tahoma"/>
              </a:rPr>
              <a:t>products</a:t>
            </a:r>
            <a:r>
              <a:rPr lang="fr-FR" sz="2200" i="1" spc="-45" dirty="0">
                <a:latin typeface="+mj-lt"/>
                <a:cs typeface="Tahoma"/>
              </a:rPr>
              <a:t> </a:t>
            </a:r>
            <a:r>
              <a:rPr lang="fr-FR" sz="2200" spc="-45" dirty="0">
                <a:latin typeface="+mj-lt"/>
                <a:cs typeface="Tahoma"/>
              </a:rPr>
              <a:t>»)</a:t>
            </a:r>
          </a:p>
          <a:p>
            <a:pPr marL="255600" indent="0">
              <a:lnSpc>
                <a:spcPct val="110000"/>
              </a:lnSpc>
              <a:spcBef>
                <a:spcPts val="500"/>
              </a:spcBef>
              <a:buSzPct val="135000"/>
              <a:buNone/>
            </a:pPr>
            <a:endParaRPr lang="fr-FR" sz="2200" spc="-45" dirty="0">
              <a:latin typeface="+mj-lt"/>
              <a:cs typeface="Tahoma"/>
            </a:endParaRPr>
          </a:p>
          <a:p>
            <a:pPr marL="255600" indent="0">
              <a:lnSpc>
                <a:spcPct val="110000"/>
              </a:lnSpc>
              <a:spcBef>
                <a:spcPts val="500"/>
              </a:spcBef>
              <a:buSzPct val="135000"/>
              <a:buNone/>
            </a:pPr>
            <a:endParaRPr lang="fr-FR" sz="2200" spc="-45" dirty="0">
              <a:latin typeface="+mj-lt"/>
              <a:cs typeface="Tahoma"/>
            </a:endParaRP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Convolution : même procédure, mais avec une rotation de 180</a:t>
            </a:r>
            <a:r>
              <a:rPr lang="fr-FR" sz="2200" spc="-5" baseline="30000" dirty="0">
                <a:latin typeface="+mj-lt"/>
                <a:cs typeface="Arial Black"/>
              </a:rPr>
              <a:t>0 </a:t>
            </a:r>
            <a:r>
              <a:rPr lang="fr-FR" sz="2200" spc="-5" dirty="0">
                <a:latin typeface="+mj-lt"/>
                <a:cs typeface="Arial Black"/>
              </a:rPr>
              <a:t>du filtre</a:t>
            </a: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135B6D-2465-49FD-9530-3961334F3188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92CD7E-5630-4D0F-9967-2270A249E6E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6231DF-51CA-45DF-B72E-AE73D7673680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D07432-AFDA-4F06-B7E5-ED18635549CA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919295-35EA-4658-9770-A407B398DADA}"/>
              </a:ext>
            </a:extLst>
          </p:cNvPr>
          <p:cNvSpPr txBox="1"/>
          <p:nvPr/>
        </p:nvSpPr>
        <p:spPr>
          <a:xfrm>
            <a:off x="4669569" y="-46839"/>
            <a:ext cx="19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2D</a:t>
            </a:r>
          </a:p>
        </p:txBody>
      </p:sp>
      <p:pic>
        <p:nvPicPr>
          <p:cNvPr id="3" name="Picture 2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5DB048DF-1D2D-0540-A2A5-7B3050E3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94" y="2770162"/>
            <a:ext cx="3663116" cy="630870"/>
          </a:xfrm>
          <a:prstGeom prst="rect">
            <a:avLst/>
          </a:prstGeom>
        </p:spPr>
      </p:pic>
      <p:pic>
        <p:nvPicPr>
          <p:cNvPr id="8" name="Picture 7" descr="Schematic&#10;&#10;Description automatically generated">
            <a:extLst>
              <a:ext uri="{FF2B5EF4-FFF2-40B4-BE49-F238E27FC236}">
                <a16:creationId xmlns:a16="http://schemas.microsoft.com/office/drawing/2014/main" id="{B47E3859-E547-204A-B73A-671FC3F93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77" y="4347479"/>
            <a:ext cx="3501571" cy="630870"/>
          </a:xfrm>
          <a:prstGeom prst="rect">
            <a:avLst/>
          </a:prstGeom>
        </p:spPr>
      </p:pic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A500E272-49C9-2827-C0C3-E221760528AE}"/>
              </a:ext>
            </a:extLst>
          </p:cNvPr>
          <p:cNvSpPr/>
          <p:nvPr/>
        </p:nvSpPr>
        <p:spPr>
          <a:xfrm>
            <a:off x="424068" y="5364980"/>
            <a:ext cx="8295863" cy="55981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b="1" dirty="0">
                <a:solidFill>
                  <a:srgbClr val="FF0000"/>
                </a:solidFill>
                <a:latin typeface="+mj-lt"/>
              </a:rPr>
              <a:t>Convolution </a:t>
            </a:r>
            <a:r>
              <a:rPr lang="fr-CA" sz="2200" b="1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filtrage linéaire spatiale </a:t>
            </a:r>
            <a:endParaRPr lang="fr-CA" sz="2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87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Adoucissement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dirty="0" err="1">
                <a:cs typeface="Tahoma"/>
              </a:rPr>
              <a:t>Filtres</a:t>
            </a:r>
            <a:r>
              <a:rPr lang="en-CA" sz="2600" b="1" u="sng" dirty="0">
                <a:cs typeface="Tahoma"/>
              </a:rPr>
              <a:t> </a:t>
            </a:r>
            <a:r>
              <a:rPr lang="en-CA" sz="2600" b="1" u="sng" dirty="0" err="1">
                <a:cs typeface="Tahoma"/>
              </a:rPr>
              <a:t>linéaires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424068" y="4550352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BC6DE590-89C5-492F-993E-8BEF6818FECC}"/>
              </a:ext>
            </a:extLst>
          </p:cNvPr>
          <p:cNvSpPr txBox="1">
            <a:spLocks/>
          </p:cNvSpPr>
          <p:nvPr/>
        </p:nvSpPr>
        <p:spPr>
          <a:xfrm>
            <a:off x="1346083" y="3848825"/>
            <a:ext cx="7930134" cy="54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CA" sz="2200" spc="-45" dirty="0">
                <a:cs typeface="Tahoma"/>
              </a:rPr>
              <a:t>	    </a:t>
            </a:r>
            <a:r>
              <a:rPr lang="en-CA" sz="2200" spc="-45" dirty="0" err="1">
                <a:cs typeface="Tahoma"/>
              </a:rPr>
              <a:t>Moyenne</a:t>
            </a:r>
            <a:r>
              <a:rPr lang="en-CA" sz="2200" spc="-45" dirty="0">
                <a:cs typeface="Tahoma"/>
              </a:rPr>
              <a:t>		  </a:t>
            </a:r>
            <a:r>
              <a:rPr lang="en-CA" sz="2200" spc="-45" dirty="0" err="1">
                <a:cs typeface="Tahoma"/>
              </a:rPr>
              <a:t>Moyenne</a:t>
            </a:r>
            <a:r>
              <a:rPr lang="en-CA" sz="2200" spc="-45" dirty="0">
                <a:cs typeface="Tahoma"/>
              </a:rPr>
              <a:t> </a:t>
            </a:r>
            <a:r>
              <a:rPr lang="en-CA" sz="2200" spc="-45" dirty="0" err="1">
                <a:cs typeface="Tahoma"/>
              </a:rPr>
              <a:t>pondérée</a:t>
            </a:r>
            <a:endParaRPr lang="en-CA" sz="2200" b="0" spc="-45" dirty="0"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65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Adoucissement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smoothing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B5823E1-DC52-409F-90DF-5B7ADC7AF89D}"/>
              </a:ext>
            </a:extLst>
          </p:cNvPr>
          <p:cNvSpPr txBox="1">
            <a:spLocks/>
          </p:cNvSpPr>
          <p:nvPr/>
        </p:nvSpPr>
        <p:spPr>
          <a:xfrm>
            <a:off x="424068" y="4783100"/>
            <a:ext cx="8295863" cy="1777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2600" b="1" u="sng" dirty="0">
                <a:solidFill>
                  <a:srgbClr val="E60000"/>
                </a:solidFill>
                <a:latin typeface="+mj-lt"/>
              </a:rPr>
              <a:t>Points </a:t>
            </a:r>
            <a:r>
              <a:rPr lang="en-CA" sz="2600" b="1" u="sng" dirty="0" err="1">
                <a:solidFill>
                  <a:srgbClr val="E60000"/>
                </a:solidFill>
                <a:latin typeface="+mj-lt"/>
              </a:rPr>
              <a:t>ouverts</a:t>
            </a:r>
            <a:endParaRPr lang="en-CA" sz="2600" b="1" u="sng" dirty="0">
              <a:solidFill>
                <a:srgbClr val="E60000"/>
              </a:solidFill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2200" dirty="0" err="1">
                <a:latin typeface="+mj-lt"/>
              </a:rPr>
              <a:t>Taille</a:t>
            </a:r>
            <a:r>
              <a:rPr lang="en-CA" sz="2200" dirty="0">
                <a:latin typeface="+mj-lt"/>
              </a:rPr>
              <a:t> du </a:t>
            </a:r>
            <a:r>
              <a:rPr lang="en-CA" sz="2200" dirty="0" err="1">
                <a:latin typeface="+mj-lt"/>
              </a:rPr>
              <a:t>voisinage</a:t>
            </a:r>
            <a:endParaRPr lang="en-CA" sz="2200" dirty="0"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</a:rPr>
              <a:t>Choix des coefficients (</a:t>
            </a:r>
            <a:r>
              <a:rPr lang="en-CA" sz="2200" dirty="0" err="1">
                <a:latin typeface="+mj-lt"/>
              </a:rPr>
              <a:t>stratégie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générale</a:t>
            </a:r>
            <a:r>
              <a:rPr lang="en-CA" sz="2200" dirty="0">
                <a:latin typeface="+mj-lt"/>
              </a:rPr>
              <a:t>?)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0457BA-861E-41F3-9100-8BE58BAA317E}"/>
              </a:ext>
            </a:extLst>
          </p:cNvPr>
          <p:cNvGrpSpPr/>
          <p:nvPr/>
        </p:nvGrpSpPr>
        <p:grpSpPr>
          <a:xfrm>
            <a:off x="1374004" y="1688441"/>
            <a:ext cx="6591130" cy="2184917"/>
            <a:chOff x="1374004" y="1688441"/>
            <a:chExt cx="6591130" cy="2184917"/>
          </a:xfrm>
        </p:grpSpPr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901F73C4-8A17-4995-87F7-4789040D667C}"/>
                </a:ext>
              </a:extLst>
            </p:cNvPr>
            <p:cNvSpPr/>
            <p:nvPr/>
          </p:nvSpPr>
          <p:spPr>
            <a:xfrm>
              <a:off x="1374004" y="1688441"/>
              <a:ext cx="6591130" cy="21849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132D207-CE76-4A2B-A9CC-754ADCDF430A}"/>
                </a:ext>
              </a:extLst>
            </p:cNvPr>
            <p:cNvSpPr/>
            <p:nvPr/>
          </p:nvSpPr>
          <p:spPr>
            <a:xfrm>
              <a:off x="1374004" y="1688441"/>
              <a:ext cx="6591130" cy="218491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072085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Adoucissement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43589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dirty="0" err="1">
                <a:solidFill>
                  <a:srgbClr val="0B6B1D"/>
                </a:solidFill>
                <a:cs typeface="Tahoma"/>
              </a:rPr>
              <a:t>Filtre</a:t>
            </a:r>
            <a:r>
              <a:rPr lang="en-CA" sz="2600" b="1" u="sng" dirty="0">
                <a:solidFill>
                  <a:srgbClr val="0B6B1D"/>
                </a:solidFill>
                <a:cs typeface="Tahoma"/>
              </a:rPr>
              <a:t> </a:t>
            </a:r>
            <a:r>
              <a:rPr lang="en-CA" sz="2600" b="1" u="sng" dirty="0" err="1">
                <a:solidFill>
                  <a:srgbClr val="0B6B1D"/>
                </a:solidFill>
                <a:cs typeface="Tahoma"/>
              </a:rPr>
              <a:t>linéaire</a:t>
            </a:r>
            <a:r>
              <a:rPr lang="en-CA" sz="2600" b="1" u="sng" dirty="0">
                <a:solidFill>
                  <a:srgbClr val="0B6B1D"/>
                </a:solidFill>
                <a:cs typeface="Tahoma"/>
              </a:rPr>
              <a:t> : </a:t>
            </a:r>
            <a:r>
              <a:rPr lang="en-CA" sz="2600" b="1" u="sng" dirty="0" err="1">
                <a:solidFill>
                  <a:srgbClr val="0B6B1D"/>
                </a:solidFill>
                <a:cs typeface="Tahoma"/>
              </a:rPr>
              <a:t>exemple</a:t>
            </a:r>
            <a:endParaRPr lang="en-CA" sz="2600" b="1" u="sng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496957" y="5396323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65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Adoucissement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smoothing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823B7328-B753-4C3F-9276-80735F58D572}"/>
              </a:ext>
            </a:extLst>
          </p:cNvPr>
          <p:cNvSpPr/>
          <p:nvPr/>
        </p:nvSpPr>
        <p:spPr>
          <a:xfrm>
            <a:off x="550242" y="2112446"/>
            <a:ext cx="8028682" cy="3004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11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Adoucissement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dirty="0" err="1">
                <a:cs typeface="Tahoma"/>
              </a:rPr>
              <a:t>Filtre</a:t>
            </a:r>
            <a:r>
              <a:rPr lang="en-CA" sz="2600" b="1" u="sng" dirty="0">
                <a:cs typeface="Tahoma"/>
              </a:rPr>
              <a:t> non </a:t>
            </a:r>
            <a:r>
              <a:rPr lang="en-CA" sz="2600" b="1" u="sng" dirty="0" err="1">
                <a:cs typeface="Tahoma"/>
              </a:rPr>
              <a:t>linéaire</a:t>
            </a:r>
            <a:r>
              <a:rPr lang="en-CA" sz="2600" b="1" u="sng" dirty="0">
                <a:cs typeface="Tahoma"/>
              </a:rPr>
              <a:t> : </a:t>
            </a:r>
            <a:r>
              <a:rPr lang="en-CA" sz="2600" b="1" u="sng" dirty="0" err="1">
                <a:cs typeface="Tahoma"/>
              </a:rPr>
              <a:t>filtre</a:t>
            </a:r>
            <a:r>
              <a:rPr lang="en-CA" sz="2600" b="1" u="sng" dirty="0">
                <a:cs typeface="Tahoma"/>
              </a:rPr>
              <a:t> </a:t>
            </a:r>
            <a:r>
              <a:rPr lang="en-CA" sz="2600" b="1" u="sng" dirty="0" err="1">
                <a:cs typeface="Tahoma"/>
              </a:rPr>
              <a:t>médian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352829" y="4935533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65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Adoucissement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smoothing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B5823E1-DC52-409F-90DF-5B7ADC7AF89D}"/>
              </a:ext>
            </a:extLst>
          </p:cNvPr>
          <p:cNvSpPr txBox="1">
            <a:spLocks/>
          </p:cNvSpPr>
          <p:nvPr/>
        </p:nvSpPr>
        <p:spPr>
          <a:xfrm>
            <a:off x="320394" y="5274559"/>
            <a:ext cx="8295863" cy="104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400" indent="-230400">
              <a:lnSpc>
                <a:spcPct val="80000"/>
              </a:lnSpc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</a:rPr>
              <a:t>Efficace</a:t>
            </a:r>
            <a:r>
              <a:rPr lang="en-CA" sz="2200" dirty="0">
                <a:latin typeface="+mj-lt"/>
              </a:rPr>
              <a:t> pour </a:t>
            </a:r>
            <a:r>
              <a:rPr lang="en-CA" sz="2200" dirty="0" err="1">
                <a:latin typeface="+mj-lt"/>
              </a:rPr>
              <a:t>certains</a:t>
            </a:r>
            <a:r>
              <a:rPr lang="en-CA" sz="2200" dirty="0">
                <a:latin typeface="+mj-lt"/>
              </a:rPr>
              <a:t> types de bruits (e.g., </a:t>
            </a:r>
            <a:r>
              <a:rPr lang="en-CA" sz="2200" dirty="0" err="1">
                <a:latin typeface="+mj-lt"/>
              </a:rPr>
              <a:t>impulsionnel</a:t>
            </a:r>
            <a:r>
              <a:rPr lang="en-CA" sz="2200" dirty="0">
                <a:latin typeface="+mj-lt"/>
              </a:rPr>
              <a:t>)</a:t>
            </a:r>
          </a:p>
          <a:p>
            <a:pPr marL="482400" indent="-230400">
              <a:lnSpc>
                <a:spcPct val="80000"/>
              </a:lnSpc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</a:rPr>
              <a:t>Généralisations</a:t>
            </a:r>
            <a:r>
              <a:rPr lang="en-CA" sz="2200" dirty="0">
                <a:latin typeface="+mj-lt"/>
              </a:rPr>
              <a:t> : </a:t>
            </a:r>
            <a:r>
              <a:rPr lang="en-CA" sz="2200" dirty="0" err="1">
                <a:latin typeface="+mj-lt"/>
              </a:rPr>
              <a:t>filtres</a:t>
            </a:r>
            <a:r>
              <a:rPr lang="en-CA" sz="2200" dirty="0">
                <a:latin typeface="+mj-lt"/>
              </a:rPr>
              <a:t> à percentile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2C6655-BCDC-4226-82B5-635F18C9BBC0}"/>
              </a:ext>
            </a:extLst>
          </p:cNvPr>
          <p:cNvGrpSpPr/>
          <p:nvPr/>
        </p:nvGrpSpPr>
        <p:grpSpPr>
          <a:xfrm>
            <a:off x="320394" y="1773535"/>
            <a:ext cx="8495766" cy="2923186"/>
            <a:chOff x="320394" y="1773535"/>
            <a:chExt cx="8495766" cy="2923186"/>
          </a:xfrm>
        </p:grpSpPr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63524075-8FEB-4C47-98B8-7611D9FAF654}"/>
                </a:ext>
              </a:extLst>
            </p:cNvPr>
            <p:cNvSpPr/>
            <p:nvPr/>
          </p:nvSpPr>
          <p:spPr>
            <a:xfrm>
              <a:off x="327840" y="1773535"/>
              <a:ext cx="8488320" cy="2923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B7042C-C263-4E85-BE25-CCDA7AF7905B}"/>
                </a:ext>
              </a:extLst>
            </p:cNvPr>
            <p:cNvSpPr/>
            <p:nvPr/>
          </p:nvSpPr>
          <p:spPr>
            <a:xfrm>
              <a:off x="320394" y="1773535"/>
              <a:ext cx="8488320" cy="292318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476574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Affinage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320394" y="5287902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8A81-5132-445E-9BBF-29A09225837F}"/>
              </a:ext>
            </a:extLst>
          </p:cNvPr>
          <p:cNvSpPr txBox="1">
            <a:spLocks/>
          </p:cNvSpPr>
          <p:nvPr/>
        </p:nvSpPr>
        <p:spPr>
          <a:xfrm>
            <a:off x="365981" y="1061913"/>
            <a:ext cx="8295863" cy="3038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600" b="1" u="sng" spc="-50" dirty="0">
                <a:latin typeface="+mj-lt"/>
                <a:cs typeface="Tahoma"/>
              </a:rPr>
              <a:t>Rehaussement des contours</a:t>
            </a:r>
          </a:p>
          <a:p>
            <a:pPr marL="468000">
              <a:lnSpc>
                <a:spcPct val="120000"/>
              </a:lnSpc>
              <a:spcBef>
                <a:spcPts val="0"/>
              </a:spcBef>
              <a:buSzPct val="135000"/>
            </a:pPr>
            <a:r>
              <a:rPr lang="en-CA" sz="2200" spc="-50" dirty="0">
                <a:latin typeface="+mj-lt"/>
                <a:cs typeface="Tahoma"/>
              </a:rPr>
              <a:t>Convolution</a:t>
            </a:r>
          </a:p>
          <a:p>
            <a:pPr marL="468000">
              <a:lnSpc>
                <a:spcPct val="120000"/>
              </a:lnSpc>
              <a:spcBef>
                <a:spcPts val="0"/>
              </a:spcBef>
              <a:buSzPct val="135000"/>
            </a:pPr>
            <a:r>
              <a:rPr lang="en-CA" sz="2200" spc="-50" dirty="0">
                <a:latin typeface="+mj-lt"/>
                <a:cs typeface="Tahoma"/>
              </a:rPr>
              <a:t>Contours : mis </a:t>
            </a:r>
            <a:r>
              <a:rPr lang="en-CA" sz="2200" spc="-50" dirty="0" err="1">
                <a:latin typeface="+mj-lt"/>
                <a:cs typeface="Tahoma"/>
              </a:rPr>
              <a:t>en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évidence</a:t>
            </a:r>
            <a:r>
              <a:rPr lang="en-CA" sz="2200" spc="-50" dirty="0">
                <a:latin typeface="+mj-lt"/>
                <a:cs typeface="Tahoma"/>
              </a:rPr>
              <a:t> par le </a:t>
            </a:r>
            <a:r>
              <a:rPr lang="en-CA" sz="2200" spc="-50" dirty="0" err="1">
                <a:latin typeface="+mj-lt"/>
                <a:cs typeface="Tahoma"/>
              </a:rPr>
              <a:t>laplacien</a:t>
            </a:r>
            <a:endParaRPr lang="en-CA" sz="2200" spc="-50" dirty="0">
              <a:latin typeface="+mj-lt"/>
              <a:cs typeface="Tahoma"/>
            </a:endParaRPr>
          </a:p>
          <a:p>
            <a:pPr marL="468000">
              <a:lnSpc>
                <a:spcPct val="120000"/>
              </a:lnSpc>
              <a:spcBef>
                <a:spcPts val="0"/>
              </a:spcBef>
              <a:buSzPct val="135000"/>
            </a:pPr>
            <a:r>
              <a:rPr lang="en-CA" sz="2200" spc="-50" dirty="0">
                <a:latin typeface="+mj-lt"/>
                <a:cs typeface="Tahoma"/>
              </a:rPr>
              <a:t>Approximations </a:t>
            </a:r>
            <a:r>
              <a:rPr lang="en-CA" sz="2200" spc="-50" dirty="0" err="1">
                <a:latin typeface="+mj-lt"/>
                <a:cs typeface="Tahoma"/>
              </a:rPr>
              <a:t>discrètes</a:t>
            </a:r>
            <a:r>
              <a:rPr lang="en-CA" sz="2200" spc="-50" dirty="0">
                <a:latin typeface="+mj-lt"/>
                <a:cs typeface="Tahoma"/>
              </a:rPr>
              <a:t> du </a:t>
            </a:r>
            <a:r>
              <a:rPr lang="en-CA" sz="2200" spc="-50" dirty="0" err="1">
                <a:latin typeface="+mj-lt"/>
                <a:cs typeface="Tahoma"/>
              </a:rPr>
              <a:t>laplacien</a:t>
            </a:r>
            <a:endParaRPr lang="en-CA" sz="2200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buNone/>
            </a:pPr>
            <a:endParaRPr lang="fr-FR" sz="2600" spc="-130" dirty="0">
              <a:latin typeface="+mj-lt"/>
              <a:ea typeface="Tahoma" panose="020B0604030504040204" pitchFamily="34" charset="0"/>
              <a:cs typeface="Arial"/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AA571675-0323-450B-BFCD-0C74960162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81" y="5458510"/>
                <a:ext cx="8295863" cy="1007911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8000">
                  <a:lnSpc>
                    <a:spcPct val="120000"/>
                  </a:lnSpc>
                  <a:spcBef>
                    <a:spcPts val="1200"/>
                  </a:spcBef>
                  <a:buSzPct val="135000"/>
                </a:pPr>
                <a:r>
                  <a:rPr lang="en-CA" sz="2400" spc="-50" dirty="0">
                    <a:latin typeface="+mj-lt"/>
                    <a:cs typeface="Tahoma"/>
                  </a:rPr>
                  <a:t>Pour </a:t>
                </a:r>
                <a:r>
                  <a:rPr lang="en-CA" sz="2400" spc="-50" dirty="0" err="1">
                    <a:latin typeface="+mj-lt"/>
                    <a:cs typeface="Tahoma"/>
                  </a:rPr>
                  <a:t>obtenir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l’image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rehaussée</a:t>
                </a:r>
                <a:r>
                  <a:rPr lang="en-CA" sz="2400" spc="-50" dirty="0">
                    <a:latin typeface="+mj-lt"/>
                    <a:cs typeface="Tahoma"/>
                  </a:rPr>
                  <a:t>:</a:t>
                </a:r>
              </a:p>
              <a:p>
                <a:pPr marL="239400" indent="0">
                  <a:lnSpc>
                    <a:spcPct val="3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2400" spc="-50" dirty="0">
                  <a:latin typeface="+mj-lt"/>
                  <a:cs typeface="Tahoma"/>
                </a:endParaRPr>
              </a:p>
              <a:p>
                <a:pPr marL="239400" indent="0">
                  <a:lnSpc>
                    <a:spcPct val="120000"/>
                  </a:lnSpc>
                  <a:spcBef>
                    <a:spcPts val="1200"/>
                  </a:spcBef>
                  <a:buSzPct val="135000"/>
                  <a:buNone/>
                </a:pPr>
                <a:r>
                  <a:rPr lang="en-CA" sz="2400" spc="-50" dirty="0">
                    <a:latin typeface="+mj-lt"/>
                    <a:cs typeface="Tahoma"/>
                  </a:rPr>
                  <a:t>			</a:t>
                </a:r>
                <a:r>
                  <a:rPr lang="en-CA" sz="2400" i="1" spc="-50" dirty="0">
                    <a:latin typeface="+mj-lt"/>
                    <a:cs typeface="Tahoma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400" spc="-50" dirty="0"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400" b="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400" spc="-50" dirty="0"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  <m:r>
                      <a:rPr lang="en-CA" sz="2400" i="1" spc="-50" dirty="0">
                        <a:latin typeface="Cambria Math" charset="0"/>
                        <a:cs typeface="Tahoma"/>
                      </a:rPr>
                      <m:t> </m:t>
                    </m:r>
                    <m:r>
                      <a:rPr lang="en-CA" sz="240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  <m:r>
                      <a:rPr lang="en-CA" sz="2400" b="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 </m:t>
                    </m:r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400" i="1" spc="-50"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𝛻</m:t>
                        </m:r>
                      </m:e>
                      <m:sup>
                        <m:r>
                          <a:rPr lang="en-CA" sz="2400" i="1" spc="-50" smtClean="0"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400" spc="-50" dirty="0"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endParaRPr lang="fr-FR" sz="24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AA571675-0323-450B-BFCD-0C7496016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81" y="5458510"/>
                <a:ext cx="8295863" cy="1007911"/>
              </a:xfrm>
              <a:prstGeom prst="rect">
                <a:avLst/>
              </a:prstGeom>
              <a:blipFill>
                <a:blip r:embed="rId3"/>
                <a:stretch>
                  <a:fillRect t="-13855" b="-72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F58B2-B049-4465-ABC1-1E3D42118DBA}"/>
              </a:ext>
            </a:extLst>
          </p:cNvPr>
          <p:cNvGrpSpPr/>
          <p:nvPr/>
        </p:nvGrpSpPr>
        <p:grpSpPr>
          <a:xfrm>
            <a:off x="2373932" y="2806967"/>
            <a:ext cx="4409036" cy="2239042"/>
            <a:chOff x="2373932" y="2806967"/>
            <a:chExt cx="4409036" cy="2239042"/>
          </a:xfrm>
        </p:grpSpPr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07B70349-1652-4026-8D8E-B8B1CF52F14F}"/>
                </a:ext>
              </a:extLst>
            </p:cNvPr>
            <p:cNvSpPr/>
            <p:nvPr/>
          </p:nvSpPr>
          <p:spPr>
            <a:xfrm>
              <a:off x="2373932" y="2806967"/>
              <a:ext cx="4396136" cy="22390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1DD817-6B0E-4536-A845-DD40DD502DB3}"/>
                </a:ext>
              </a:extLst>
            </p:cNvPr>
            <p:cNvSpPr/>
            <p:nvPr/>
          </p:nvSpPr>
          <p:spPr>
            <a:xfrm>
              <a:off x="2373932" y="2806967"/>
              <a:ext cx="4409036" cy="223904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212851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Affinage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3A8EB88E-9590-4DEF-8693-847B42DCB377}"/>
              </a:ext>
            </a:extLst>
          </p:cNvPr>
          <p:cNvSpPr txBox="1"/>
          <p:nvPr/>
        </p:nvSpPr>
        <p:spPr>
          <a:xfrm>
            <a:off x="320394" y="6202303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8A81-5132-445E-9BBF-29A09225837F}"/>
              </a:ext>
            </a:extLst>
          </p:cNvPr>
          <p:cNvSpPr txBox="1">
            <a:spLocks/>
          </p:cNvSpPr>
          <p:nvPr/>
        </p:nvSpPr>
        <p:spPr>
          <a:xfrm>
            <a:off x="365981" y="1061913"/>
            <a:ext cx="8295863" cy="5847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Rehaussement des contours : exemple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en-CA" dirty="0">
              <a:solidFill>
                <a:srgbClr val="0B6B1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600" spc="-130" dirty="0">
              <a:solidFill>
                <a:srgbClr val="0B6B1D"/>
              </a:solidFill>
              <a:latin typeface="+mj-lt"/>
              <a:ea typeface="Tahoma" panose="020B0604030504040204" pitchFamily="34" charset="0"/>
              <a:cs typeface="Arial"/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solidFill>
                <a:srgbClr val="0B6B1D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1A937-056D-3041-968B-2CBB5DA8A69E}"/>
              </a:ext>
            </a:extLst>
          </p:cNvPr>
          <p:cNvSpPr txBox="1"/>
          <p:nvPr/>
        </p:nvSpPr>
        <p:spPr>
          <a:xfrm>
            <a:off x="1550721" y="384245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57627-F48E-AB42-945B-504F28B3749B}"/>
              </a:ext>
            </a:extLst>
          </p:cNvPr>
          <p:cNvSpPr txBox="1"/>
          <p:nvPr/>
        </p:nvSpPr>
        <p:spPr>
          <a:xfrm>
            <a:off x="3756617" y="384245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2C619A-F727-AD47-81D4-DADA225DB11E}"/>
              </a:ext>
            </a:extLst>
          </p:cNvPr>
          <p:cNvSpPr txBox="1"/>
          <p:nvPr/>
        </p:nvSpPr>
        <p:spPr>
          <a:xfrm>
            <a:off x="3756617" y="165910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59B8D-6BF5-3F49-939E-3E8F09AB60F2}"/>
              </a:ext>
            </a:extLst>
          </p:cNvPr>
          <p:cNvSpPr txBox="1"/>
          <p:nvPr/>
        </p:nvSpPr>
        <p:spPr>
          <a:xfrm>
            <a:off x="5688875" y="164497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6099EA-AE7E-DF48-96F7-D2057FDE39A4}"/>
              </a:ext>
            </a:extLst>
          </p:cNvPr>
          <p:cNvSpPr txBox="1"/>
          <p:nvPr/>
        </p:nvSpPr>
        <p:spPr>
          <a:xfrm>
            <a:off x="5664831" y="38353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e</a:t>
            </a:r>
          </a:p>
        </p:txBody>
      </p:sp>
      <p:pic>
        <p:nvPicPr>
          <p:cNvPr id="10" name="Picture 9" descr="A collage of images of the moon&#10;&#10;Description automatically generated">
            <a:extLst>
              <a:ext uri="{FF2B5EF4-FFF2-40B4-BE49-F238E27FC236}">
                <a16:creationId xmlns:a16="http://schemas.microsoft.com/office/drawing/2014/main" id="{029EBF47-D770-B9F7-4850-6B4BABA5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42" y="1570067"/>
            <a:ext cx="3956262" cy="4504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03B1F7-FF89-BCF3-B075-777ACF611FB9}"/>
                  </a:ext>
                </a:extLst>
              </p:cNvPr>
              <p:cNvSpPr txBox="1"/>
              <p:nvPr/>
            </p:nvSpPr>
            <p:spPr>
              <a:xfrm>
                <a:off x="3054176" y="3820160"/>
                <a:ext cx="3094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1800" b="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  <m:r>
                      <a:rPr lang="en-CA" sz="1800" i="1" spc="-50" dirty="0">
                        <a:solidFill>
                          <a:srgbClr val="FF0000"/>
                        </a:solidFill>
                        <a:latin typeface="Cambria Math" charset="0"/>
                        <a:cs typeface="Tahoma"/>
                      </a:rPr>
                      <m:t> </m:t>
                    </m:r>
                    <m:r>
                      <a:rPr lang="en-CA" sz="180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  <m:r>
                      <a:rPr lang="en-CA" sz="1800" b="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 </m:t>
                    </m:r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1800" i="1" spc="-5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𝛻</m:t>
                        </m:r>
                      </m:e>
                      <m:sup>
                        <m: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endParaRPr lang="fr-C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03B1F7-FF89-BCF3-B075-777ACF611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176" y="3820160"/>
                <a:ext cx="3094773" cy="369332"/>
              </a:xfrm>
              <a:prstGeom prst="rect">
                <a:avLst/>
              </a:prstGeom>
              <a:blipFill>
                <a:blip r:embed="rId4"/>
                <a:stretch>
                  <a:fillRect l="-163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FD416D-499F-458F-F722-27A56FD8052C}"/>
                  </a:ext>
                </a:extLst>
              </p:cNvPr>
              <p:cNvSpPr txBox="1"/>
              <p:nvPr/>
            </p:nvSpPr>
            <p:spPr>
              <a:xfrm>
                <a:off x="4937520" y="1604535"/>
                <a:ext cx="14546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1800" i="1" spc="-5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𝛻</m:t>
                        </m:r>
                      </m:e>
                      <m:sup>
                        <m: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endParaRPr lang="fr-C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FD416D-499F-458F-F722-27A56FD80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520" y="1604535"/>
                <a:ext cx="1454622" cy="369332"/>
              </a:xfrm>
              <a:prstGeom prst="rect">
                <a:avLst/>
              </a:prstGeom>
              <a:blipFill>
                <a:blip r:embed="rId5"/>
                <a:stretch>
                  <a:fillRect l="-344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BBF9327-FC4F-3EDC-39BF-3F7D2A7BAFA2}"/>
              </a:ext>
            </a:extLst>
          </p:cNvPr>
          <p:cNvSpPr txBox="1"/>
          <p:nvPr/>
        </p:nvSpPr>
        <p:spPr>
          <a:xfrm>
            <a:off x="3200518" y="1571405"/>
            <a:ext cx="1454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i="1" spc="-50" dirty="0">
                <a:solidFill>
                  <a:srgbClr val="FF0000"/>
                </a:solidFill>
                <a:latin typeface="+mj-lt"/>
                <a:cs typeface="Tahoma"/>
              </a:rPr>
              <a:t>original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7" name="Picture 26" descr="A screenshot of a grid&#10;&#10;Description automatically generated">
            <a:extLst>
              <a:ext uri="{FF2B5EF4-FFF2-40B4-BE49-F238E27FC236}">
                <a16:creationId xmlns:a16="http://schemas.microsoft.com/office/drawing/2014/main" id="{E0F4B990-0D71-0336-E1A6-525DFABEB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82" y="4059973"/>
            <a:ext cx="1447800" cy="1447800"/>
          </a:xfrm>
          <a:prstGeom prst="rect">
            <a:avLst/>
          </a:prstGeom>
        </p:spPr>
      </p:pic>
      <p:pic>
        <p:nvPicPr>
          <p:cNvPr id="29" name="Picture 28" descr="A grid of numbers and letters&#10;&#10;Description automatically generated">
            <a:extLst>
              <a:ext uri="{FF2B5EF4-FFF2-40B4-BE49-F238E27FC236}">
                <a16:creationId xmlns:a16="http://schemas.microsoft.com/office/drawing/2014/main" id="{A5DD0F08-8E2C-FE4A-A7C1-E635D1344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101" y="4027119"/>
            <a:ext cx="14097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0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fr-FR" sz="3200" b="1" dirty="0">
                <a:cs typeface="Arial"/>
              </a:rPr>
            </a:b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35051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Affinage (“</a:t>
            </a:r>
            <a:r>
              <a:rPr lang="en-US" sz="3200" b="1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Masque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flou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14B484-7ABC-4E74-8A39-33A187A30182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9D389A-531D-43D1-B197-297E241BCD60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B3E0BB-D295-49C8-8AA0-2578E3D9B879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AF2973-A5B0-4A14-A201-42FD10B4D49E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E278E4-DDB0-4FF7-AB99-20F3550224F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F65E30-68EE-4F76-9D2A-AD4A84B2407F}"/>
              </a:ext>
            </a:extLst>
          </p:cNvPr>
          <p:cNvSpPr txBox="1"/>
          <p:nvPr/>
        </p:nvSpPr>
        <p:spPr>
          <a:xfrm>
            <a:off x="473922" y="1290628"/>
            <a:ext cx="1165897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400" b="1" u="sng" dirty="0">
                <a:latin typeface="+mj-lt"/>
              </a:rPr>
              <a:t>Principe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15CA43-3F93-4A98-B76B-A618E92DDCF9}"/>
              </a:ext>
            </a:extLst>
          </p:cNvPr>
          <p:cNvSpPr txBox="1"/>
          <p:nvPr/>
        </p:nvSpPr>
        <p:spPr>
          <a:xfrm>
            <a:off x="5847665" y="1290628"/>
            <a:ext cx="1280863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400" b="1" u="sng" dirty="0" err="1">
                <a:solidFill>
                  <a:srgbClr val="0B6B1D"/>
                </a:solidFill>
                <a:latin typeface="+mj-lt"/>
              </a:rPr>
              <a:t>Exemple</a:t>
            </a:r>
            <a:r>
              <a:rPr lang="en-CA" sz="2400" b="1" u="sng" dirty="0">
                <a:solidFill>
                  <a:srgbClr val="0B6B1D"/>
                </a:solidFill>
                <a:latin typeface="+mj-lt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E92CD1-5038-4727-BB83-98DC0C307CF1}"/>
              </a:ext>
            </a:extLst>
          </p:cNvPr>
          <p:cNvGrpSpPr/>
          <p:nvPr/>
        </p:nvGrpSpPr>
        <p:grpSpPr>
          <a:xfrm>
            <a:off x="623396" y="1931445"/>
            <a:ext cx="3016501" cy="3773615"/>
            <a:chOff x="1069830" y="1921267"/>
            <a:chExt cx="3016501" cy="3773615"/>
          </a:xfrm>
        </p:grpSpPr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8EAC3CC2-D728-4685-A0B4-2FE3897BE9CB}"/>
                </a:ext>
              </a:extLst>
            </p:cNvPr>
            <p:cNvSpPr/>
            <p:nvPr/>
          </p:nvSpPr>
          <p:spPr>
            <a:xfrm>
              <a:off x="1080003" y="1943947"/>
              <a:ext cx="3006328" cy="37496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418B8D-7A95-4558-8689-CDE3D2149CC8}"/>
                </a:ext>
              </a:extLst>
            </p:cNvPr>
            <p:cNvSpPr/>
            <p:nvPr/>
          </p:nvSpPr>
          <p:spPr>
            <a:xfrm>
              <a:off x="1069830" y="1921267"/>
              <a:ext cx="3006328" cy="37736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58B4D0-3AA5-4ACB-A2BB-6B1DB38305FA}"/>
              </a:ext>
            </a:extLst>
          </p:cNvPr>
          <p:cNvGrpSpPr/>
          <p:nvPr/>
        </p:nvGrpSpPr>
        <p:grpSpPr>
          <a:xfrm>
            <a:off x="6351585" y="1895464"/>
            <a:ext cx="1921571" cy="3799417"/>
            <a:chOff x="5404528" y="1895464"/>
            <a:chExt cx="1921571" cy="3799417"/>
          </a:xfrm>
        </p:grpSpPr>
        <p:sp>
          <p:nvSpPr>
            <p:cNvPr id="19" name="object 27">
              <a:extLst>
                <a:ext uri="{FF2B5EF4-FFF2-40B4-BE49-F238E27FC236}">
                  <a16:creationId xmlns:a16="http://schemas.microsoft.com/office/drawing/2014/main" id="{7E1DEE50-FAA3-4797-BDA6-6931FA50D686}"/>
                </a:ext>
              </a:extLst>
            </p:cNvPr>
            <p:cNvSpPr/>
            <p:nvPr/>
          </p:nvSpPr>
          <p:spPr>
            <a:xfrm>
              <a:off x="5405153" y="1913124"/>
              <a:ext cx="1920946" cy="37496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8AA536-5661-4D28-BC4B-F3FCCC40532F}"/>
                </a:ext>
              </a:extLst>
            </p:cNvPr>
            <p:cNvSpPr/>
            <p:nvPr/>
          </p:nvSpPr>
          <p:spPr>
            <a:xfrm>
              <a:off x="5404528" y="1895464"/>
              <a:ext cx="1920946" cy="379941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3" name="object 24">
            <a:extLst>
              <a:ext uri="{FF2B5EF4-FFF2-40B4-BE49-F238E27FC236}">
                <a16:creationId xmlns:a16="http://schemas.microsoft.com/office/drawing/2014/main" id="{D484658D-E8CB-48A1-BA20-0107F1504869}"/>
              </a:ext>
            </a:extLst>
          </p:cNvPr>
          <p:cNvSpPr txBox="1"/>
          <p:nvPr/>
        </p:nvSpPr>
        <p:spPr>
          <a:xfrm>
            <a:off x="743141" y="6023520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r>
              <a:rPr lang="en-CA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		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5DB227DC-1CC7-48F1-83FE-123E4C9BE4B2}"/>
              </a:ext>
            </a:extLst>
          </p:cNvPr>
          <p:cNvSpPr txBox="1"/>
          <p:nvPr/>
        </p:nvSpPr>
        <p:spPr>
          <a:xfrm>
            <a:off x="6066558" y="6031382"/>
            <a:ext cx="2957698" cy="1976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r>
              <a:rPr lang="en-CA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		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C076C54-9AFD-686D-6F01-95D469218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282" y="3992991"/>
            <a:ext cx="2352571" cy="416101"/>
          </a:xfrm>
          <a:prstGeom prst="rect">
            <a:avLst/>
          </a:prstGeom>
        </p:spPr>
      </p:pic>
      <p:pic>
        <p:nvPicPr>
          <p:cNvPr id="24" name="Picture 23" descr="Text&#10;&#10;Description automatically generated with low confidence">
            <a:extLst>
              <a:ext uri="{FF2B5EF4-FFF2-40B4-BE49-F238E27FC236}">
                <a16:creationId xmlns:a16="http://schemas.microsoft.com/office/drawing/2014/main" id="{8BD0A03B-885D-6F8B-7EB0-5415B42E5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715" y="4960613"/>
            <a:ext cx="2173080" cy="3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0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C0AB85E-884C-C41A-9701-F6DF5E99931E}"/>
              </a:ext>
            </a:extLst>
          </p:cNvPr>
          <p:cNvSpPr txBox="1">
            <a:spLocks/>
          </p:cNvSpPr>
          <p:nvPr/>
        </p:nvSpPr>
        <p:spPr>
          <a:xfrm>
            <a:off x="486767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Les deux images présentées sont très différentes, mais leurs histogrammes sont identiques. Supposons que chaque image sera filtrée avec un filtre moyenneur de taille 3 x 3. Est-ce que les histogrammes des images filtrées seront pareils? 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442256DE-4CE9-6564-C6C2-3DB86241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2966212"/>
            <a:ext cx="5031949" cy="2308386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3D10142-65E0-401D-5BF2-56EDFBCB3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706" y="3732433"/>
            <a:ext cx="1071913" cy="107191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332124-3F98-A92C-0AF3-7EFF068A5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799" y="4001690"/>
            <a:ext cx="1409700" cy="533400"/>
          </a:xfrm>
          <a:prstGeom prst="rect">
            <a:avLst/>
          </a:prstGeom>
        </p:spPr>
      </p:pic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FF225DF6-9E8A-C686-C603-C61B04BE3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7499" y="4036585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09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fr-FR" sz="3200" b="1" dirty="0">
                <a:cs typeface="Arial"/>
              </a:rPr>
            </a:b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844DD-9DBE-4D36-B7A0-EEEC4729AEE7}"/>
              </a:ext>
            </a:extLst>
          </p:cNvPr>
          <p:cNvSpPr txBox="1"/>
          <p:nvPr/>
        </p:nvSpPr>
        <p:spPr>
          <a:xfrm>
            <a:off x="335051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Améliorations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Autres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approches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14B484-7ABC-4E74-8A39-33A187A30182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9D389A-531D-43D1-B197-297E241BCD60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B3E0BB-D295-49C8-8AA0-2578E3D9B879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AF2973-A5B0-4A14-A201-42FD10B4D49E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E278E4-DDB0-4FF7-AB99-20F3550224F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FD9CBAEA-2A56-4417-A4C4-DD0A60590BC3}"/>
              </a:ext>
            </a:extLst>
          </p:cNvPr>
          <p:cNvSpPr txBox="1">
            <a:spLocks/>
          </p:cNvSpPr>
          <p:nvPr/>
        </p:nvSpPr>
        <p:spPr>
          <a:xfrm>
            <a:off x="361526" y="1772467"/>
            <a:ext cx="8295863" cy="3539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Affinage</a:t>
            </a: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Utilisation du gradient plutôt que du </a:t>
            </a:r>
            <a:r>
              <a:rPr lang="fr-FR" sz="2200" spc="-45" dirty="0" err="1">
                <a:latin typeface="+mj-lt"/>
                <a:cs typeface="Tahoma"/>
              </a:rPr>
              <a:t>laplacien</a:t>
            </a:r>
            <a:endParaRPr lang="fr-FR" sz="2200" spc="-45" dirty="0">
              <a:latin typeface="+mj-lt"/>
              <a:cs typeface="Tahoma"/>
            </a:endParaRP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-5">
                <a:latin typeface="+mj-lt"/>
                <a:cs typeface="Arial Black"/>
              </a:rPr>
              <a:t>Plus délicat (plus de calculs)</a:t>
            </a:r>
            <a:endParaRPr lang="fr-FR" sz="2200" spc="-5" dirty="0">
              <a:latin typeface="+mj-lt"/>
              <a:cs typeface="Arial Black"/>
            </a:endParaRP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Problèmes d’anisotropie</a:t>
            </a: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600" b="1" u="sng" spc="-130" dirty="0">
                <a:latin typeface="+mj-lt"/>
                <a:ea typeface="Tahoma" panose="020B0604030504040204" pitchFamily="34" charset="0"/>
                <a:cs typeface="Arial"/>
              </a:rPr>
              <a:t>Combinaison de traitements</a:t>
            </a: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Indispensable </a:t>
            </a:r>
            <a:r>
              <a:rPr lang="en-CA" sz="2200" spc="-55" dirty="0" err="1">
                <a:latin typeface="+mj-lt"/>
                <a:cs typeface="Arial Black"/>
              </a:rPr>
              <a:t>en</a:t>
            </a:r>
            <a:r>
              <a:rPr lang="en-CA" sz="2200" spc="-55" dirty="0">
                <a:latin typeface="+mj-lt"/>
                <a:cs typeface="Arial Black"/>
              </a:rPr>
              <a:t> </a:t>
            </a:r>
            <a:r>
              <a:rPr lang="en-CA" sz="2200" spc="-55" dirty="0" err="1">
                <a:latin typeface="+mj-lt"/>
                <a:cs typeface="Arial Black"/>
              </a:rPr>
              <a:t>pratique</a:t>
            </a:r>
            <a:endParaRPr lang="en-CA" sz="2200" spc="-55" dirty="0">
              <a:latin typeface="+mj-lt"/>
              <a:cs typeface="Arial Black"/>
            </a:endParaRP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Voir travail pratique</a:t>
            </a:r>
          </a:p>
        </p:txBody>
      </p:sp>
    </p:spTree>
    <p:extLst>
      <p:ext uri="{BB962C8B-B14F-4D97-AF65-F5344CB8AC3E}">
        <p14:creationId xmlns:p14="http://schemas.microsoft.com/office/powerpoint/2010/main" val="274619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4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Distance entre pixels</a:t>
            </a:r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429156" y="-65677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770" y="3026475"/>
                <a:ext cx="8590235" cy="246762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Définition</a:t>
                </a:r>
              </a:p>
              <a:p>
                <a:pPr marL="0" indent="0">
                  <a:buNone/>
                </a:pPr>
                <a:r>
                  <a:rPr lang="fr-FR" sz="2200" dirty="0">
                    <a:latin typeface="+mj-lt"/>
                  </a:rPr>
                  <a:t>Distances classiques : pixels </a:t>
                </a:r>
                <a:r>
                  <a:rPr lang="fr-FR" sz="2200" i="1" dirty="0">
                    <a:latin typeface="+mj-lt"/>
                  </a:rPr>
                  <a:t>p</a:t>
                </a:r>
                <a:r>
                  <a:rPr lang="fr-FR" sz="2200" baseline="-25000" dirty="0">
                    <a:latin typeface="+mj-lt"/>
                  </a:rPr>
                  <a:t>1</a:t>
                </a:r>
                <a:r>
                  <a:rPr lang="fr-FR" sz="2200" dirty="0">
                    <a:latin typeface="+mj-lt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2200" dirty="0">
                    <a:latin typeface="+mj-lt"/>
                  </a:rPr>
                  <a:t> et </a:t>
                </a:r>
                <a:r>
                  <a:rPr lang="fr-FR" sz="2200" i="1" dirty="0">
                    <a:latin typeface="+mj-lt"/>
                  </a:rPr>
                  <a:t>p</a:t>
                </a:r>
                <a:r>
                  <a:rPr lang="fr-FR" sz="2200" baseline="-25000" dirty="0">
                    <a:latin typeface="+mj-lt"/>
                  </a:rPr>
                  <a:t>2</a:t>
                </a:r>
                <a:r>
                  <a:rPr lang="fr-FR" sz="2200" dirty="0">
                    <a:latin typeface="+mj-lt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CA" sz="2200" b="0" i="0" baseline="-25000" dirty="0" smtClean="0"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</m:oMath>
                </a14:m>
                <a:endParaRPr lang="fr-FR" sz="2200" i="1" dirty="0">
                  <a:latin typeface="+mj-lt"/>
                </a:endParaRP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fr-FR" sz="2200" dirty="0">
                  <a:latin typeface="+mj-lt"/>
                </a:endParaRP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dirty="0">
                    <a:latin typeface="+mj-lt"/>
                  </a:rPr>
                  <a:t>Distance L</a:t>
                </a:r>
                <a:r>
                  <a:rPr lang="fr-FR" sz="2200" baseline="-25000" dirty="0">
                    <a:latin typeface="+mj-lt"/>
                  </a:rPr>
                  <a:t>2</a:t>
                </a:r>
                <a:r>
                  <a:rPr lang="fr-FR" sz="2200" dirty="0">
                    <a:latin typeface="+mj-lt"/>
                  </a:rPr>
                  <a:t> (euclidienne) : </a:t>
                </a:r>
                <a:r>
                  <a:rPr lang="fr-FR" sz="2200" i="1" dirty="0">
                    <a:latin typeface="+mj-lt"/>
                  </a:rPr>
                  <a:t>d</a:t>
                </a:r>
                <a:r>
                  <a:rPr lang="fr-FR" sz="2200" baseline="-25000" dirty="0">
                    <a:latin typeface="+mj-lt"/>
                  </a:rPr>
                  <a:t>2</a:t>
                </a:r>
                <a14:m>
                  <m:oMath xmlns:m="http://schemas.openxmlformats.org/officeDocument/2006/math">
                    <m:r>
                      <a:rPr lang="fr-FR" sz="2200" i="1" baseline="-2500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1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CA" sz="2200" dirty="0">
                                <a:latin typeface="+mj-lt"/>
                              </a:rPr>
                              <m:t> </m:t>
                            </m:r>
                            <m:r>
                              <a:rPr lang="en-CA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CA" sz="2200" dirty="0">
                                <a:latin typeface="+mj-lt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1</m:t>
                            </m:r>
                          </m:e>
                        </m:d>
                        <m:r>
                          <a:rPr lang="en-CA" sz="22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2</m:t>
                            </m:r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1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CA" sz="2200" baseline="30000" dirty="0">
                            <a:latin typeface="+mj-lt"/>
                          </a:rPr>
                          <m:t>2</m:t>
                        </m:r>
                      </m:e>
                    </m:d>
                  </m:oMath>
                </a14:m>
                <a:r>
                  <a:rPr lang="en-CA" sz="2200" baseline="30000" dirty="0">
                    <a:latin typeface="+mj-lt"/>
                  </a:rPr>
                  <a:t> 1/2</a:t>
                </a:r>
                <a:endParaRPr lang="en-CA" sz="2200" dirty="0">
                  <a:latin typeface="+mj-lt"/>
                </a:endParaRP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</a:rPr>
                  <a:t>Distance L</a:t>
                </a:r>
                <a:r>
                  <a:rPr lang="en-CA" sz="2200" baseline="-25000" dirty="0">
                    <a:latin typeface="+mj-lt"/>
                  </a:rPr>
                  <a:t>1</a:t>
                </a:r>
                <a:r>
                  <a:rPr lang="en-CA" sz="2200" dirty="0">
                    <a:latin typeface="+mj-lt"/>
                  </a:rPr>
                  <a:t> : </a:t>
                </a:r>
                <a:r>
                  <a:rPr lang="en-CA" sz="2200" i="1" dirty="0">
                    <a:latin typeface="+mj-lt"/>
                  </a:rPr>
                  <a:t>d</a:t>
                </a:r>
                <a:r>
                  <a:rPr lang="en-CA" sz="2200" baseline="-25000" dirty="0">
                    <a:latin typeface="+mj-lt"/>
                  </a:rPr>
                  <a:t>1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  <m:r>
                      <a:rPr lang="fr-FR" sz="22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</a:rPr>
                  <a:t> |</a:t>
                </a:r>
                <a:r>
                  <a:rPr lang="en-CA" sz="2200" i="1" dirty="0">
                    <a:latin typeface="+mj-lt"/>
                  </a:rPr>
                  <a:t>x</a:t>
                </a:r>
                <a:r>
                  <a:rPr lang="en-CA" sz="2200" baseline="-25000" dirty="0">
                    <a:latin typeface="+mj-lt"/>
                  </a:rPr>
                  <a:t>2</a:t>
                </a:r>
                <a:r>
                  <a:rPr lang="en-CA" sz="2200" dirty="0">
                    <a:latin typeface="+mj-lt"/>
                  </a:rPr>
                  <a:t> − </a:t>
                </a:r>
                <a:r>
                  <a:rPr lang="en-CA" sz="2200" i="1" dirty="0">
                    <a:latin typeface="+mj-lt"/>
                  </a:rPr>
                  <a:t>x</a:t>
                </a:r>
                <a:r>
                  <a:rPr lang="en-CA" sz="2200" baseline="-25000" dirty="0">
                    <a:latin typeface="+mj-lt"/>
                  </a:rPr>
                  <a:t>1</a:t>
                </a:r>
                <a:r>
                  <a:rPr lang="en-CA" sz="2200" dirty="0">
                    <a:latin typeface="+mj-lt"/>
                  </a:rPr>
                  <a:t>| + |</a:t>
                </a:r>
                <a:r>
                  <a:rPr lang="en-CA" sz="2200" i="1" dirty="0">
                    <a:latin typeface="+mj-lt"/>
                  </a:rPr>
                  <a:t>y</a:t>
                </a:r>
                <a:r>
                  <a:rPr lang="en-CA" sz="2200" baseline="-25000" dirty="0">
                    <a:latin typeface="+mj-lt"/>
                  </a:rPr>
                  <a:t>2</a:t>
                </a:r>
                <a:r>
                  <a:rPr lang="en-CA" sz="2200" dirty="0">
                    <a:latin typeface="+mj-lt"/>
                  </a:rPr>
                  <a:t> − </a:t>
                </a:r>
                <a:r>
                  <a:rPr lang="en-CA" sz="2200" i="1" dirty="0">
                    <a:latin typeface="+mj-lt"/>
                  </a:rPr>
                  <a:t>y</a:t>
                </a:r>
                <a:r>
                  <a:rPr lang="en-CA" sz="2200" baseline="-25000" dirty="0">
                    <a:latin typeface="+mj-lt"/>
                  </a:rPr>
                  <a:t>1</a:t>
                </a:r>
                <a:r>
                  <a:rPr lang="en-CA" sz="2200" dirty="0">
                    <a:latin typeface="+mj-lt"/>
                  </a:rPr>
                  <a:t>|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en-CA" sz="2200" spc="-55" dirty="0">
                    <a:latin typeface="+mj-lt"/>
                    <a:cs typeface="Arial"/>
                  </a:rPr>
                  <a:t>Distance </a:t>
                </a:r>
                <a:r>
                  <a:rPr lang="en-CA" sz="2200" i="1" spc="120" dirty="0">
                    <a:latin typeface="+mj-lt"/>
                    <a:cs typeface="Times New Roman"/>
                  </a:rPr>
                  <a:t>L</a:t>
                </a:r>
                <a:r>
                  <a:rPr lang="en-CA" sz="2200" i="1" spc="179" baseline="-10000" dirty="0">
                    <a:latin typeface="+mj-lt"/>
                    <a:cs typeface="Arial"/>
                  </a:rPr>
                  <a:t>∞</a:t>
                </a:r>
                <a:r>
                  <a:rPr lang="en-CA" sz="2200" i="1" spc="179" baseline="-10416" dirty="0">
                    <a:latin typeface="+mj-lt"/>
                    <a:cs typeface="Arial"/>
                  </a:rPr>
                  <a:t> </a:t>
                </a:r>
                <a:r>
                  <a:rPr lang="en-CA" sz="2200" spc="-5" dirty="0">
                    <a:latin typeface="+mj-lt"/>
                    <a:cs typeface="Arial"/>
                  </a:rPr>
                  <a:t>: </a:t>
                </a:r>
                <a:r>
                  <a:rPr lang="en-CA" sz="2200" i="1" spc="40" dirty="0">
                    <a:latin typeface="+mj-lt"/>
                    <a:cs typeface="Times New Roman"/>
                  </a:rPr>
                  <a:t>d</a:t>
                </a:r>
                <a:r>
                  <a:rPr lang="en-CA" sz="2200" i="1" spc="60" baseline="-10416" dirty="0">
                    <a:latin typeface="+mj-lt"/>
                    <a:cs typeface="Arial"/>
                  </a:rPr>
                  <a:t>∞</a:t>
                </a:r>
                <a:r>
                  <a:rPr lang="fr-FR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  <m:r>
                      <a:rPr lang="fr-FR" sz="22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en-CA" sz="2200" spc="-200" dirty="0">
                    <a:latin typeface="+mj-lt"/>
                    <a:cs typeface="Arial Black"/>
                  </a:rPr>
                  <a:t> </a:t>
                </a:r>
                <a:r>
                  <a:rPr lang="en-CA" sz="2200" spc="-45" dirty="0">
                    <a:latin typeface="+mj-lt"/>
                    <a:cs typeface="Arial"/>
                  </a:rPr>
                  <a:t>max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DejaVu Sans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200" spc="-67" baseline="-10416" dirty="0">
                            <a:latin typeface="+mj-lt"/>
                            <a:cs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CA" sz="2200" spc="-75" dirty="0">
                            <a:latin typeface="+mj-lt"/>
                            <a:cs typeface="DejaVu Sans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CA" sz="2200" i="1" spc="-3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200" spc="-52" baseline="-10416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CA" sz="2200" spc="-35" dirty="0">
                            <a:latin typeface="+mj-lt"/>
                            <a:cs typeface="DejaVu Sans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200" i="1" spc="-35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spc="-30" dirty="0">
                            <a:latin typeface="+mj-lt"/>
                            <a:cs typeface="DejaVu Sans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200" i="1" spc="-30" dirty="0">
                            <a:latin typeface="+mj-lt"/>
                            <a:cs typeface="Times New Roman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CA" sz="2200" spc="-44" baseline="-10416" dirty="0">
                            <a:latin typeface="+mj-lt"/>
                            <a:cs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CA" sz="2200" spc="-75" dirty="0">
                            <a:latin typeface="+mj-lt"/>
                            <a:cs typeface="DejaVu San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200" i="1" spc="-15" dirty="0">
                            <a:latin typeface="+mj-lt"/>
                            <a:cs typeface="Times New Roman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CA" sz="2200" spc="-22" baseline="-10416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CA" sz="2200" spc="-15" dirty="0">
                            <a:latin typeface="+mj-lt"/>
                            <a:cs typeface="DejaVu Sans"/>
                          </a:rPr>
                          <m:t>|</m:t>
                        </m:r>
                      </m:e>
                    </m:d>
                  </m:oMath>
                </a14:m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:endParaRPr lang="en-CA" sz="2200" dirty="0">
                  <a:latin typeface="+mj-lt"/>
                  <a:cs typeface="Arial Black"/>
                </a:endParaRPr>
              </a:p>
              <a:p>
                <a:endParaRPr lang="fr-FR" sz="2200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endParaRPr lang="fr-FR" sz="2200" b="1" u="sng" spc="-50" dirty="0">
                  <a:latin typeface="+mj-lt"/>
                  <a:cs typeface="Tahoma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CA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0" y="3026475"/>
                <a:ext cx="8590235" cy="2467628"/>
              </a:xfrm>
              <a:prstGeom prst="rect">
                <a:avLst/>
              </a:prstGeom>
              <a:blipFill>
                <a:blip r:embed="rId3"/>
                <a:stretch>
                  <a:fillRect l="-1278" b="-29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0">
                <a:extLst>
                  <a:ext uri="{FF2B5EF4-FFF2-40B4-BE49-F238E27FC236}">
                    <a16:creationId xmlns:a16="http://schemas.microsoft.com/office/drawing/2014/main" id="{98058751-2D60-4790-AE00-226E1A1D7B5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5496" y="1900359"/>
                <a:ext cx="8102601" cy="1011924"/>
              </a:xfrm>
            </p:spPr>
            <p:txBody>
              <a:bodyPr>
                <a:normAutofit fontScale="90000"/>
              </a:bodyPr>
              <a:lstStyle/>
              <a:p>
                <a:pPr marL="0" indent="0">
                  <a:lnSpc>
                    <a:spcPct val="100000"/>
                  </a:lnSpc>
                </a:pPr>
                <a:r>
                  <a:rPr lang="fr-FR" sz="2900" b="1" u="sng" spc="-50" dirty="0">
                    <a:solidFill>
                      <a:srgbClr val="FF0000"/>
                    </a:solidFill>
                    <a:cs typeface="Tahoma"/>
                  </a:rPr>
                  <a:t>Nature de l</a:t>
                </a:r>
                <a:r>
                  <a:rPr lang="en-CA" sz="2900" b="1" u="sng" spc="-50" dirty="0">
                    <a:solidFill>
                      <a:srgbClr val="FF0000"/>
                    </a:solidFill>
                    <a:cs typeface="Tahoma"/>
                  </a:rPr>
                  <a:t>’</a:t>
                </a:r>
                <a:r>
                  <a:rPr lang="en-CA" sz="2900" b="1" u="sng" spc="-50" dirty="0" err="1">
                    <a:solidFill>
                      <a:srgbClr val="FF0000"/>
                    </a:solidFill>
                    <a:cs typeface="Tahoma"/>
                  </a:rPr>
                  <a:t>opération</a:t>
                </a:r>
                <a:r>
                  <a:rPr lang="en-CA" sz="2900" b="1" u="sng" spc="-50" dirty="0">
                    <a:solidFill>
                      <a:srgbClr val="FF0000"/>
                    </a:solidFill>
                    <a:cs typeface="Tahoma"/>
                  </a:rPr>
                  <a:t> </a:t>
                </a:r>
                <a:br>
                  <a:rPr lang="en-CA" sz="2900" b="1" u="sng" spc="-50" dirty="0">
                    <a:solidFill>
                      <a:srgbClr val="FF0000"/>
                    </a:solidFill>
                    <a:cs typeface="Tahoma"/>
                  </a:rPr>
                </a:br>
                <a:r>
                  <a:rPr lang="en-CA" sz="2900" b="1" spc="-50" dirty="0">
                    <a:solidFill>
                      <a:srgbClr val="FF0000"/>
                    </a:solidFill>
                    <a:cs typeface="Tahoma"/>
                  </a:rPr>
                  <a:t>		</a:t>
                </a:r>
                <a:r>
                  <a:rPr lang="fr-FR" sz="2400" spc="-50" dirty="0">
                    <a:cs typeface="Tahoma"/>
                  </a:rPr>
                  <a:t>Distance entre </a:t>
                </a:r>
                <a:r>
                  <a:rPr lang="fr-FR" sz="2400" spc="-50" dirty="0">
                    <a:solidFill>
                      <a:srgbClr val="FF0000"/>
                    </a:solidFill>
                    <a:cs typeface="Tahoma"/>
                  </a:rPr>
                  <a:t>pixels</a:t>
                </a:r>
                <a:r>
                  <a:rPr lang="fr-FR" sz="24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spc="-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≠</m:t>
                    </m:r>
                  </m:oMath>
                </a14:m>
                <a:r>
                  <a:rPr lang="fr-FR" sz="2400" spc="-50" dirty="0">
                    <a:cs typeface="Tahoma"/>
                  </a:rPr>
                  <a:t> distance entre </a:t>
                </a:r>
                <a:r>
                  <a:rPr lang="fr-FR" sz="2400" spc="-50" dirty="0">
                    <a:solidFill>
                      <a:srgbClr val="FF0000"/>
                    </a:solidFill>
                    <a:cs typeface="Tahoma"/>
                  </a:rPr>
                  <a:t>objets</a:t>
                </a:r>
                <a:br>
                  <a:rPr lang="fr-FR" sz="2800" spc="-50" dirty="0">
                    <a:solidFill>
                      <a:srgbClr val="FF0000"/>
                    </a:solidFill>
                    <a:cs typeface="Tahoma"/>
                  </a:rPr>
                </a:br>
                <a:endParaRPr lang="en-CA" sz="2600" dirty="0"/>
              </a:p>
            </p:txBody>
          </p:sp>
        </mc:Choice>
        <mc:Fallback xmlns="">
          <p:sp>
            <p:nvSpPr>
              <p:cNvPr id="11" name="Title 10">
                <a:extLst>
                  <a:ext uri="{FF2B5EF4-FFF2-40B4-BE49-F238E27FC236}">
                    <a16:creationId xmlns:a16="http://schemas.microsoft.com/office/drawing/2014/main" id="{98058751-2D60-4790-AE00-226E1A1D7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5496" y="1900359"/>
                <a:ext cx="8102601" cy="1011924"/>
              </a:xfrm>
              <a:blipFill>
                <a:blip r:embed="rId4"/>
                <a:stretch>
                  <a:fillRect l="-1411" t="-160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671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C9032B5-093C-8F44-B2F1-6CA3D7EDF1A0}"/>
              </a:ext>
            </a:extLst>
          </p:cNvPr>
          <p:cNvSpPr/>
          <p:nvPr/>
        </p:nvSpPr>
        <p:spPr>
          <a:xfrm>
            <a:off x="598714" y="2268375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73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sur les images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4D7EC15-D965-4644-B1A0-BC49A9BEF4FD}"/>
              </a:ext>
            </a:extLst>
          </p:cNvPr>
          <p:cNvSpPr txBox="1">
            <a:spLocks/>
          </p:cNvSpPr>
          <p:nvPr/>
        </p:nvSpPr>
        <p:spPr>
          <a:xfrm>
            <a:off x="606421" y="1026202"/>
            <a:ext cx="7980367" cy="48055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9000" indent="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135000"/>
              <a:buNone/>
            </a:pPr>
            <a:endParaRPr lang="fr-FR" sz="2400" spc="-50" dirty="0">
              <a:latin typeface="+mj-lt"/>
              <a:cs typeface="Tahoma"/>
            </a:endParaRPr>
          </a:p>
          <a:p>
            <a:pPr marL="0" indent="0">
              <a:lnSpc>
                <a:spcPct val="120000"/>
              </a:lnSpc>
              <a:buSzPct val="135000"/>
              <a:buNone/>
            </a:pPr>
            <a:r>
              <a:rPr lang="fr-FR" sz="3300" b="1" u="sng" spc="-50" dirty="0">
                <a:latin typeface="+mj-lt"/>
                <a:cs typeface="Tahoma"/>
              </a:rPr>
              <a:t>Quantités en jeu</a:t>
            </a:r>
          </a:p>
          <a:p>
            <a:pPr marL="0" indent="0">
              <a:lnSpc>
                <a:spcPct val="20000"/>
              </a:lnSpc>
              <a:buNone/>
            </a:pPr>
            <a:endParaRPr lang="fr-FR" sz="1100" dirty="0">
              <a:latin typeface="+mj-lt"/>
            </a:endParaRP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Deux images ―&gt; une image (soustraction, multiplication, …)</a:t>
            </a: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Une image ―&gt; une image (seuillage, filtrage, transformation, …)</a:t>
            </a: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Une image ―&gt; un vecteur ou un scalaire (moyenne, variance, histogramme, …)</a:t>
            </a:r>
          </a:p>
          <a:p>
            <a:pPr marL="459000" indent="0">
              <a:lnSpc>
                <a:spcPct val="100000"/>
              </a:lnSpc>
              <a:spcBef>
                <a:spcPts val="500"/>
              </a:spcBef>
              <a:buSzPct val="135000"/>
              <a:buNone/>
            </a:pPr>
            <a:endParaRPr lang="en-CA" sz="2400" dirty="0">
              <a:latin typeface="+mj-lt"/>
              <a:cs typeface="Arial Black"/>
            </a:endParaRPr>
          </a:p>
          <a:p>
            <a:pPr marL="0" indent="0">
              <a:buNone/>
            </a:pPr>
            <a:r>
              <a:rPr lang="fr-FR" sz="3300" b="1" u="sng" spc="-50" dirty="0">
                <a:latin typeface="+mj-lt"/>
                <a:cs typeface="Tahoma"/>
              </a:rPr>
              <a:t>Nature des opérations</a:t>
            </a:r>
          </a:p>
          <a:p>
            <a:pPr marL="0" indent="0">
              <a:lnSpc>
                <a:spcPct val="20000"/>
              </a:lnSpc>
              <a:buNone/>
            </a:pPr>
            <a:endParaRPr lang="fr-FR" sz="1400" b="1" u="sng" spc="-50" dirty="0">
              <a:latin typeface="+mj-lt"/>
              <a:cs typeface="Tahoma"/>
            </a:endParaRP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Principale distinction: linéaire </a:t>
            </a:r>
            <a:r>
              <a:rPr lang="fr-FR" sz="2400" i="1" dirty="0">
                <a:latin typeface="+mj-lt"/>
              </a:rPr>
              <a:t>vs</a:t>
            </a:r>
            <a:r>
              <a:rPr lang="fr-FR" sz="2400" dirty="0">
                <a:latin typeface="+mj-lt"/>
              </a:rPr>
              <a:t> non-linéaire </a:t>
            </a: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spc="-50" dirty="0">
                <a:latin typeface="+mj-lt"/>
                <a:cs typeface="Tahoma"/>
              </a:rPr>
              <a:t>Linéarité: </a:t>
            </a:r>
            <a:r>
              <a:rPr lang="fr-FR" sz="2400" spc="-50" dirty="0">
                <a:solidFill>
                  <a:srgbClr val="FF0000"/>
                </a:solidFill>
                <a:latin typeface="+mj-lt"/>
                <a:cs typeface="Tahoma"/>
              </a:rPr>
              <a:t>par rapport à quelle quantité?</a:t>
            </a:r>
            <a:endParaRPr lang="fr-FR" sz="1200" b="1" u="sng" spc="-50" dirty="0">
              <a:latin typeface="+mj-lt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FB769-0A64-41D4-9137-FBD9F2360E22}"/>
              </a:ext>
            </a:extLst>
          </p:cNvPr>
          <p:cNvSpPr txBox="1"/>
          <p:nvPr/>
        </p:nvSpPr>
        <p:spPr>
          <a:xfrm>
            <a:off x="2893854" y="-55403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Notion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d’opération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702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C9032B5-093C-8F44-B2F1-6CA3D7EDF1A0}"/>
              </a:ext>
            </a:extLst>
          </p:cNvPr>
          <p:cNvSpPr/>
          <p:nvPr/>
        </p:nvSpPr>
        <p:spPr>
          <a:xfrm>
            <a:off x="598714" y="3021407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153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47424</TotalTime>
  <Words>2912</Words>
  <Application>Microsoft Macintosh PowerPoint</Application>
  <PresentationFormat>On-screen Show (4:3)</PresentationFormat>
  <Paragraphs>736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Tahoma</vt:lpstr>
      <vt:lpstr>Wingdings</vt:lpstr>
      <vt:lpstr>Office Theme</vt:lpstr>
      <vt:lpstr>Transformations et améliorations élémentaires dans le domaine spatial</vt:lpstr>
      <vt:lpstr>PowerPoint Presentation</vt:lpstr>
      <vt:lpstr>PowerPoint Presentation</vt:lpstr>
      <vt:lpstr>PowerPoint Presentation</vt:lpstr>
      <vt:lpstr>PowerPoint Presentation</vt:lpstr>
      <vt:lpstr>Nature de l’opération    Distance entre pixels ≠ distance entre objets </vt:lpstr>
      <vt:lpstr>PowerPoint Presentation</vt:lpstr>
      <vt:lpstr>PowerPoint Presentation</vt:lpstr>
      <vt:lpstr>PowerPoint Presentation</vt:lpstr>
      <vt:lpstr>PowerPoint Presentation</vt:lpstr>
      <vt:lpstr>Débruitage</vt:lpstr>
      <vt:lpstr>Imagerie différentielle</vt:lpstr>
      <vt:lpstr>Correction d’éclairement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Exemple: négatif d’un mammogramme</vt:lpstr>
      <vt:lpstr>Principe</vt:lpstr>
      <vt:lpstr>Exemple: moyennage sur un voisinage</vt:lpstr>
      <vt:lpstr>PowerPoint Presentation</vt:lpstr>
      <vt:lpstr>Utilisation de la transformée de Fourier (détramage)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Exemple d’utilisation</vt:lpstr>
      <vt:lpstr>Mise en évidence de plages particulières de niveaux de gris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Filtres linéaires</vt:lpstr>
      <vt:lpstr>Filtre linéaire : exemple</vt:lpstr>
      <vt:lpstr>Filtre non linéaire : filtre médian</vt:lpstr>
      <vt:lpstr>PowerPoint Presentation</vt:lpstr>
      <vt:lpstr>PowerPoint Presentation</vt:lpstr>
      <vt:lpstr>  </vt:lpstr>
      <vt:lpstr>PowerPoint Presentation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Eva Alonso Ortiz</cp:lastModifiedBy>
  <cp:revision>823</cp:revision>
  <cp:lastPrinted>2022-01-26T15:06:49Z</cp:lastPrinted>
  <dcterms:created xsi:type="dcterms:W3CDTF">2018-08-02T13:49:06Z</dcterms:created>
  <dcterms:modified xsi:type="dcterms:W3CDTF">2024-01-18T02:31:36Z</dcterms:modified>
</cp:coreProperties>
</file>