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sldIdLst>
    <p:sldId id="256" r:id="rId5"/>
    <p:sldId id="257" r:id="rId6"/>
    <p:sldId id="258" r:id="rId7"/>
    <p:sldId id="259" r:id="rId8"/>
    <p:sldId id="315" r:id="rId9"/>
    <p:sldId id="265" r:id="rId10"/>
    <p:sldId id="309" r:id="rId11"/>
    <p:sldId id="266" r:id="rId12"/>
    <p:sldId id="267" r:id="rId13"/>
    <p:sldId id="310" r:id="rId14"/>
    <p:sldId id="268" r:id="rId15"/>
    <p:sldId id="313" r:id="rId16"/>
    <p:sldId id="311" r:id="rId17"/>
    <p:sldId id="312" r:id="rId18"/>
    <p:sldId id="261" r:id="rId19"/>
    <p:sldId id="269" r:id="rId20"/>
    <p:sldId id="262" r:id="rId21"/>
    <p:sldId id="270" r:id="rId22"/>
    <p:sldId id="271" r:id="rId23"/>
    <p:sldId id="273" r:id="rId24"/>
    <p:sldId id="287" r:id="rId25"/>
    <p:sldId id="316" r:id="rId26"/>
    <p:sldId id="272" r:id="rId27"/>
    <p:sldId id="285" r:id="rId28"/>
    <p:sldId id="286" r:id="rId29"/>
    <p:sldId id="276" r:id="rId30"/>
    <p:sldId id="274" r:id="rId31"/>
    <p:sldId id="275" r:id="rId32"/>
    <p:sldId id="277" r:id="rId33"/>
    <p:sldId id="317" r:id="rId34"/>
    <p:sldId id="318" r:id="rId35"/>
    <p:sldId id="319" r:id="rId36"/>
    <p:sldId id="284" r:id="rId37"/>
    <p:sldId id="320" r:id="rId38"/>
    <p:sldId id="279" r:id="rId39"/>
    <p:sldId id="280" r:id="rId40"/>
    <p:sldId id="283" r:id="rId41"/>
    <p:sldId id="321" r:id="rId42"/>
    <p:sldId id="322" r:id="rId43"/>
    <p:sldId id="278" r:id="rId44"/>
    <p:sldId id="323" r:id="rId45"/>
    <p:sldId id="324" r:id="rId46"/>
    <p:sldId id="300" r:id="rId47"/>
    <p:sldId id="301" r:id="rId48"/>
    <p:sldId id="302" r:id="rId49"/>
    <p:sldId id="303" r:id="rId50"/>
    <p:sldId id="304" r:id="rId51"/>
    <p:sldId id="263" r:id="rId52"/>
    <p:sldId id="288" r:id="rId53"/>
    <p:sldId id="289" r:id="rId54"/>
    <p:sldId id="290" r:id="rId55"/>
    <p:sldId id="291" r:id="rId56"/>
    <p:sldId id="294" r:id="rId57"/>
    <p:sldId id="292" r:id="rId58"/>
    <p:sldId id="293" r:id="rId59"/>
    <p:sldId id="295" r:id="rId60"/>
    <p:sldId id="296" r:id="rId61"/>
    <p:sldId id="297" r:id="rId62"/>
    <p:sldId id="299" r:id="rId63"/>
    <p:sldId id="298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15A8-0550-4627-9174-6BCCDF3384EE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3FAA-17EB-48C7-8EF3-7714703E73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0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F639-9A91-DFAF-8DCF-1A99F9B1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DC01A-EB68-C5DC-FE1B-C290FDA5E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97CA0-9758-F795-CCD7-16E06BB1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EB5671-AA9C-4A55-B76F-8CDA4E7EA810}" type="datetimeFigureOut">
              <a:rPr lang="en-CA" smtClean="0"/>
              <a:pPr/>
              <a:t>2024-10-08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42D2-C8F5-2F58-09EB-9608E993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F541-66BF-8725-D39C-CAEF5AB2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09082A-4612-F138-26E6-1CAE4B5B7B9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5611"/>
            <a:ext cx="4079129" cy="16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DFDD-4BAC-B94D-40C2-2AB3D4D4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D6F06-57DD-02E6-6638-49E393543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BA07-86C5-2112-AD08-64EA8F45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E88F-1299-F205-C4E4-927C225E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5B27-2CB4-C40F-4CE4-DA62E6D5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B0BCC1-1A6C-B679-A7C1-784ACC47614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5BEB577E-9580-71B1-CE57-390DDF757C30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3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B8E26-5FBE-9CAC-54E9-017DCACE5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91211-8FA1-E281-295E-22D143877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41E77-93E5-E0E8-59C9-13D35D43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796A-7C58-C886-F626-132D222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24E31-291A-816E-5B6E-7F7E8767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79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38BD-71D3-9AB2-64FC-D2F6A83E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19DA-B09E-AB07-A9A3-0CDC8B16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2024-10-08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2C22F-B156-9FE8-8FC9-D524E65B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18CAE-82B5-F3AA-15D0-DE59AEFA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C66DF8-FFD9-A6D4-BDC2-B4E4C086C13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B8189837-9FEF-B0E1-0BE5-4F465B92CDA6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3B169A-DA3C-4747-4D2C-0C4FF99C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10515600" cy="58135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31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BAF0-04D4-039C-D84A-3C037329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3701-0923-641A-F074-E3616AEE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20245-7638-4968-2A57-76F2F235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EB5671-AA9C-4A55-B76F-8CDA4E7EA810}" type="datetimeFigureOut">
              <a:rPr lang="en-CA" smtClean="0"/>
              <a:pPr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F6390-13B0-B5BE-E7D3-F97CC5B5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A2430-C00B-6DF7-9B6E-1F6EDFB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B08C2C-5EB5-455C-8393-6A6B60354F1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7D533-91D2-EE6E-6C1F-CB0B73D2BE2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E767AFC9-6B21-925B-AD9D-12AE29E92F3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7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5554-D598-B49A-95C6-0C7A0AA0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8B41-0361-9D9F-1183-BD04189CF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00446-0BC6-1AF5-E82E-2BDAAA80F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71F96-8337-5824-B0AA-57C6CF034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35243-3E52-3ED2-D87C-9F19357C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E8565-D831-7879-31B8-A027B49E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F8FED2-A10C-F085-F3BB-E5CF5B484E9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7AD5CAF9-738D-C134-0FC0-813D5A94564A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A201-02EA-4568-4CFA-326D419D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64E8F-3885-1FDE-5FBC-BA4380536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5CEB7-6032-6127-9355-EECCBDFD9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E25D6-DD51-6EF7-7ED1-44EDF9D93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06A24-D1F7-DB9B-2E9E-DF0FF6F4B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38BD3-FB8B-8B35-DD4B-0543EFC1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72E10-8CD3-E699-A2DD-16A89C7A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FBABA-9126-63E3-D80B-F881864A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D4A82-E4DA-5866-1D50-4FDA94554A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68812BF-3D2A-6C1D-57F8-DB40706C96A5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2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D050F-2927-B134-50D1-BFE51ED0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6EA5D-2F35-25BC-1128-AE9D7C89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09C14-D5D0-1046-9E3D-0CB5A27D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0521-1C52-50C3-8A24-4852694DE2C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F9B0C35A-A3A8-E6FF-AC72-84D939F18FE6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3E81F8-5670-837D-9F5D-A3B9E182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296"/>
            <a:ext cx="10515600" cy="64168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052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88C41-E5F2-4A16-AD0E-41189768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EB5671-AA9C-4A55-B76F-8CDA4E7EA810}" type="datetimeFigureOut">
              <a:rPr lang="en-CA" smtClean="0"/>
              <a:pPr/>
              <a:t>2024-10-08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66FE4-6B48-50A0-F38E-D90B9CA9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636-218D-750B-C33E-C07D4BBF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B08C2C-5EB5-455C-8393-6A6B60354F1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B3E63-66DA-3279-50E0-27275EA05F6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4C50DF1B-7DFD-3EB6-1DCF-368BEA698961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4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4CFC-400A-2497-E95C-155F9227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7997-3974-C644-5C1C-6FA06685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E045F-5363-83D0-29FA-ED682E675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19AE1-146D-9DDC-EB3D-EFB7EB76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B61B-063E-429C-3092-80DC0A37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95A7E-094D-33A6-7C9A-2872AB60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A2C3DD-F717-A4DE-32F6-0A1D7B3E7E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057A9950-2090-C5DB-1DD4-B871A915C744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7635-A95E-B016-FB29-9D27C718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BF749-C0EF-5640-63E5-2956F1BAD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B7019-E184-3A7A-3662-6917DA981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2F3DC-D3FC-F93B-2836-200B76B6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E6B88-108D-EDEA-F992-BB1EA0D0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C2C72-DAB7-4E7F-093B-48762443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40C67-A156-FF6E-F19E-F56B830DF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41639CAA-B2DB-F647-B9F6-531FD9C1977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E1CA4-B043-BF46-7C50-EA0D2AF7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623A-894C-8339-6749-D06C8F1A3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89809-5769-01A3-702C-145E464F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EB5671-AA9C-4A55-B76F-8CDA4E7EA810}" type="datetimeFigureOut">
              <a:rPr lang="en-CA" smtClean="0"/>
              <a:pPr/>
              <a:t>2024-10-08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62C3-67A2-63E9-0264-B9A96C122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CB4DD-B765-D01F-74B1-AF0C16417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B08C2C-5EB5-455C-8393-6A6B60354F1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83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3.xml"/><Relationship Id="rId7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89.xml"/><Relationship Id="rId18" Type="http://schemas.openxmlformats.org/officeDocument/2006/relationships/image" Target="../media/image14.png"/><Relationship Id="rId3" Type="http://schemas.openxmlformats.org/officeDocument/2006/relationships/tags" Target="../tags/tag88.xml"/><Relationship Id="rId21" Type="http://schemas.openxmlformats.org/officeDocument/2006/relationships/tags" Target="../tags/tag93.xml"/><Relationship Id="rId7" Type="http://schemas.openxmlformats.org/officeDocument/2006/relationships/tags" Target="../tags/tag92.xml"/><Relationship Id="rId12" Type="http://schemas.openxmlformats.org/officeDocument/2006/relationships/image" Target="../media/image8.png"/><Relationship Id="rId17" Type="http://schemas.openxmlformats.org/officeDocument/2006/relationships/tags" Target="../tags/tag91.xml"/><Relationship Id="rId2" Type="http://schemas.openxmlformats.org/officeDocument/2006/relationships/tags" Target="../tags/tag87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7.png"/><Relationship Id="rId5" Type="http://schemas.openxmlformats.org/officeDocument/2006/relationships/tags" Target="../tags/tag90.xml"/><Relationship Id="rId15" Type="http://schemas.openxmlformats.org/officeDocument/2006/relationships/tags" Target="../tags/tag90.xml"/><Relationship Id="rId23" Type="http://schemas.openxmlformats.org/officeDocument/2006/relationships/tags" Target="../tags/tag94.xml"/><Relationship Id="rId10" Type="http://schemas.openxmlformats.org/officeDocument/2006/relationships/tags" Target="../tags/tag95.xml"/><Relationship Id="rId19" Type="http://schemas.openxmlformats.org/officeDocument/2006/relationships/tags" Target="../tags/tag92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8.png"/><Relationship Id="rId5" Type="http://schemas.openxmlformats.org/officeDocument/2006/relationships/tags" Target="../tags/tag97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19.png"/><Relationship Id="rId18" Type="http://schemas.openxmlformats.org/officeDocument/2006/relationships/tags" Target="../tags/tag104.xml"/><Relationship Id="rId3" Type="http://schemas.openxmlformats.org/officeDocument/2006/relationships/tags" Target="../tags/tag101.xml"/><Relationship Id="rId21" Type="http://schemas.openxmlformats.org/officeDocument/2006/relationships/image" Target="../media/image9.png"/><Relationship Id="rId7" Type="http://schemas.openxmlformats.org/officeDocument/2006/relationships/tags" Target="../tags/tag105.xml"/><Relationship Id="rId12" Type="http://schemas.openxmlformats.org/officeDocument/2006/relationships/tags" Target="../tags/tag100.xml"/><Relationship Id="rId17" Type="http://schemas.openxmlformats.org/officeDocument/2006/relationships/image" Target="../media/image21.png"/><Relationship Id="rId2" Type="http://schemas.openxmlformats.org/officeDocument/2006/relationships/tags" Target="../tags/tag100.xml"/><Relationship Id="rId16" Type="http://schemas.openxmlformats.org/officeDocument/2006/relationships/tags" Target="../tags/tag103.xml"/><Relationship Id="rId20" Type="http://schemas.openxmlformats.org/officeDocument/2006/relationships/tags" Target="../tags/tag105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3.xml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tags" Target="../tags/tag108.xml"/><Relationship Id="rId19" Type="http://schemas.openxmlformats.org/officeDocument/2006/relationships/image" Target="../media/image22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01.xml"/><Relationship Id="rId22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11.xml"/><Relationship Id="rId18" Type="http://schemas.openxmlformats.org/officeDocument/2006/relationships/image" Target="../media/image28.png"/><Relationship Id="rId3" Type="http://schemas.openxmlformats.org/officeDocument/2006/relationships/tags" Target="../tags/tag111.xml"/><Relationship Id="rId21" Type="http://schemas.openxmlformats.org/officeDocument/2006/relationships/tags" Target="../tags/tag116.xml"/><Relationship Id="rId7" Type="http://schemas.openxmlformats.org/officeDocument/2006/relationships/tags" Target="../tags/tag115.xml"/><Relationship Id="rId12" Type="http://schemas.openxmlformats.org/officeDocument/2006/relationships/image" Target="../media/image25.png"/><Relationship Id="rId17" Type="http://schemas.openxmlformats.org/officeDocument/2006/relationships/tags" Target="../tags/tag113.xml"/><Relationship Id="rId2" Type="http://schemas.openxmlformats.org/officeDocument/2006/relationships/tags" Target="../tags/tag110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0.xml"/><Relationship Id="rId5" Type="http://schemas.openxmlformats.org/officeDocument/2006/relationships/tags" Target="../tags/tag113.xml"/><Relationship Id="rId15" Type="http://schemas.openxmlformats.org/officeDocument/2006/relationships/tags" Target="../tags/tag112.xml"/><Relationship Id="rId10" Type="http://schemas.openxmlformats.org/officeDocument/2006/relationships/slideLayout" Target="../slideLayouts/slideLayout7.xml"/><Relationship Id="rId19" Type="http://schemas.openxmlformats.org/officeDocument/2006/relationships/tags" Target="../tags/tag114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tags" Target="../tags/tag122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3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0.xml"/><Relationship Id="rId5" Type="http://schemas.openxmlformats.org/officeDocument/2006/relationships/tags" Target="../tags/tag122.xml"/><Relationship Id="rId10" Type="http://schemas.openxmlformats.org/officeDocument/2006/relationships/image" Target="../media/image31.png"/><Relationship Id="rId4" Type="http://schemas.openxmlformats.org/officeDocument/2006/relationships/tags" Target="../tags/tag121.xml"/><Relationship Id="rId9" Type="http://schemas.openxmlformats.org/officeDocument/2006/relationships/tags" Target="../tags/tag119.xml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" Type="http://schemas.openxmlformats.org/officeDocument/2006/relationships/tags" Target="../tags/tag127.xml"/><Relationship Id="rId21" Type="http://schemas.openxmlformats.org/officeDocument/2006/relationships/tags" Target="../tags/tag129.xml"/><Relationship Id="rId34" Type="http://schemas.openxmlformats.org/officeDocument/2006/relationships/image" Target="../media/image43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27.xml"/><Relationship Id="rId25" Type="http://schemas.openxmlformats.org/officeDocument/2006/relationships/tags" Target="../tags/tag132.xml"/><Relationship Id="rId33" Type="http://schemas.openxmlformats.org/officeDocument/2006/relationships/tags" Target="../tags/tag136.xml"/><Relationship Id="rId2" Type="http://schemas.openxmlformats.org/officeDocument/2006/relationships/tags" Target="../tags/tag126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tags" Target="../tags/tag134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5" Type="http://schemas.openxmlformats.org/officeDocument/2006/relationships/tags" Target="../tags/tag129.xml"/><Relationship Id="rId15" Type="http://schemas.openxmlformats.org/officeDocument/2006/relationships/tags" Target="../tags/tag126.xml"/><Relationship Id="rId23" Type="http://schemas.openxmlformats.org/officeDocument/2006/relationships/tags" Target="../tags/tag130.xml"/><Relationship Id="rId28" Type="http://schemas.openxmlformats.org/officeDocument/2006/relationships/image" Target="../media/image40.png"/><Relationship Id="rId10" Type="http://schemas.openxmlformats.org/officeDocument/2006/relationships/tags" Target="../tags/tag134.xml"/><Relationship Id="rId19" Type="http://schemas.openxmlformats.org/officeDocument/2006/relationships/tags" Target="../tags/tag128.xml"/><Relationship Id="rId31" Type="http://schemas.openxmlformats.org/officeDocument/2006/relationships/tags" Target="../tags/tag135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37.png"/><Relationship Id="rId27" Type="http://schemas.openxmlformats.org/officeDocument/2006/relationships/tags" Target="../tags/tag133.xml"/><Relationship Id="rId30" Type="http://schemas.openxmlformats.org/officeDocument/2006/relationships/image" Target="../media/image41.png"/><Relationship Id="rId8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image" Target="../media/image23.PNG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image" Target="../media/image11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44.png"/><Relationship Id="rId5" Type="http://schemas.openxmlformats.org/officeDocument/2006/relationships/tags" Target="../tags/tag142.xml"/><Relationship Id="rId10" Type="http://schemas.openxmlformats.org/officeDocument/2006/relationships/tags" Target="../tags/tag139.xml"/><Relationship Id="rId4" Type="http://schemas.openxmlformats.org/officeDocument/2006/relationships/tags" Target="../tags/tag14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" Type="http://schemas.openxmlformats.org/officeDocument/2006/relationships/tags" Target="../tags/tag148.xml"/><Relationship Id="rId21" Type="http://schemas.openxmlformats.org/officeDocument/2006/relationships/tags" Target="../tags/tag154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47.xml"/><Relationship Id="rId25" Type="http://schemas.openxmlformats.org/officeDocument/2006/relationships/tags" Target="../tags/tag156.xml"/><Relationship Id="rId2" Type="http://schemas.openxmlformats.org/officeDocument/2006/relationships/tags" Target="../tags/tag147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9.png"/><Relationship Id="rId29" Type="http://schemas.openxmlformats.org/officeDocument/2006/relationships/tags" Target="../tags/tag159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51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55.xml"/><Relationship Id="rId28" Type="http://schemas.openxmlformats.org/officeDocument/2006/relationships/image" Target="../media/image53.png"/><Relationship Id="rId10" Type="http://schemas.openxmlformats.org/officeDocument/2006/relationships/tags" Target="../tags/tag155.xml"/><Relationship Id="rId19" Type="http://schemas.openxmlformats.org/officeDocument/2006/relationships/tags" Target="../tags/tag153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image" Target="../media/image50.png"/><Relationship Id="rId27" Type="http://schemas.openxmlformats.org/officeDocument/2006/relationships/tags" Target="../tags/tag157.xml"/><Relationship Id="rId30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61.png"/><Relationship Id="rId3" Type="http://schemas.openxmlformats.org/officeDocument/2006/relationships/tags" Target="../tags/tag163.xml"/><Relationship Id="rId21" Type="http://schemas.openxmlformats.org/officeDocument/2006/relationships/tags" Target="../tags/tag165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68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image" Target="../media/image58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60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67.xml"/><Relationship Id="rId28" Type="http://schemas.openxmlformats.org/officeDocument/2006/relationships/image" Target="../media/image62.png"/><Relationship Id="rId10" Type="http://schemas.openxmlformats.org/officeDocument/2006/relationships/tags" Target="../tags/tag170.xml"/><Relationship Id="rId19" Type="http://schemas.openxmlformats.org/officeDocument/2006/relationships/tags" Target="../tags/tag164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59.png"/><Relationship Id="rId27" Type="http://schemas.openxmlformats.org/officeDocument/2006/relationships/tags" Target="../tags/tag16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80.xml"/><Relationship Id="rId7" Type="http://schemas.openxmlformats.org/officeDocument/2006/relationships/image" Target="../media/image46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../media/image66.png"/><Relationship Id="rId4" Type="http://schemas.openxmlformats.org/officeDocument/2006/relationships/tags" Target="../tags/tag1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67.png"/><Relationship Id="rId5" Type="http://schemas.openxmlformats.org/officeDocument/2006/relationships/tags" Target="../tags/tag190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70.png"/><Relationship Id="rId3" Type="http://schemas.openxmlformats.org/officeDocument/2006/relationships/tags" Target="../tags/tag194.xml"/><Relationship Id="rId21" Type="http://schemas.openxmlformats.org/officeDocument/2006/relationships/image" Target="../media/image72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195.xml"/><Relationship Id="rId2" Type="http://schemas.openxmlformats.org/officeDocument/2006/relationships/tags" Target="../tags/tag193.xml"/><Relationship Id="rId16" Type="http://schemas.openxmlformats.org/officeDocument/2006/relationships/image" Target="../media/image69.png"/><Relationship Id="rId20" Type="http://schemas.openxmlformats.org/officeDocument/2006/relationships/tags" Target="../tags/tag200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tags" Target="../tags/tag194.xml"/><Relationship Id="rId10" Type="http://schemas.openxmlformats.org/officeDocument/2006/relationships/tags" Target="../tags/tag201.xml"/><Relationship Id="rId19" Type="http://schemas.openxmlformats.org/officeDocument/2006/relationships/image" Target="../media/image64.jpe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06.xml"/><Relationship Id="rId7" Type="http://schemas.openxmlformats.org/officeDocument/2006/relationships/tags" Target="../tags/tag207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wmf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5.wmf"/><Relationship Id="rId10" Type="http://schemas.openxmlformats.org/officeDocument/2006/relationships/image" Target="../media/image7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81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18.xml"/><Relationship Id="rId5" Type="http://schemas.openxmlformats.org/officeDocument/2006/relationships/tags" Target="../tags/tag219.xml"/><Relationship Id="rId10" Type="http://schemas.openxmlformats.org/officeDocument/2006/relationships/image" Target="../media/image68.png"/><Relationship Id="rId4" Type="http://schemas.openxmlformats.org/officeDocument/2006/relationships/tags" Target="../tags/tag218.xml"/><Relationship Id="rId9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237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88.png"/><Relationship Id="rId3" Type="http://schemas.openxmlformats.org/officeDocument/2006/relationships/tags" Target="../tags/tag227.xml"/><Relationship Id="rId21" Type="http://schemas.openxmlformats.org/officeDocument/2006/relationships/tags" Target="../tags/tag230.xml"/><Relationship Id="rId34" Type="http://schemas.openxmlformats.org/officeDocument/2006/relationships/image" Target="../media/image92.pn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35.xml"/><Relationship Id="rId33" Type="http://schemas.openxmlformats.org/officeDocument/2006/relationships/tags" Target="../tags/tag239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image" Target="../media/image85.png"/><Relationship Id="rId29" Type="http://schemas.openxmlformats.org/officeDocument/2006/relationships/tags" Target="../tags/tag237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87.png"/><Relationship Id="rId32" Type="http://schemas.openxmlformats.org/officeDocument/2006/relationships/image" Target="../media/image91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31.xml"/><Relationship Id="rId28" Type="http://schemas.openxmlformats.org/officeDocument/2006/relationships/image" Target="../media/image89.png"/><Relationship Id="rId36" Type="http://schemas.openxmlformats.org/officeDocument/2006/relationships/image" Target="../media/image93.png"/><Relationship Id="rId10" Type="http://schemas.openxmlformats.org/officeDocument/2006/relationships/tags" Target="../tags/tag234.xml"/><Relationship Id="rId19" Type="http://schemas.openxmlformats.org/officeDocument/2006/relationships/tags" Target="../tags/tag229.xml"/><Relationship Id="rId31" Type="http://schemas.openxmlformats.org/officeDocument/2006/relationships/tags" Target="../tags/tag238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image" Target="../media/image86.png"/><Relationship Id="rId27" Type="http://schemas.openxmlformats.org/officeDocument/2006/relationships/tags" Target="../tags/tag236.xml"/><Relationship Id="rId30" Type="http://schemas.openxmlformats.org/officeDocument/2006/relationships/image" Target="../media/image90.png"/><Relationship Id="rId35" Type="http://schemas.openxmlformats.org/officeDocument/2006/relationships/tags" Target="../tags/tag240.xml"/><Relationship Id="rId8" Type="http://schemas.openxmlformats.org/officeDocument/2006/relationships/tags" Target="../tags/tag2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43.xml"/><Relationship Id="rId18" Type="http://schemas.openxmlformats.org/officeDocument/2006/relationships/image" Target="../media/image96.png"/><Relationship Id="rId3" Type="http://schemas.openxmlformats.org/officeDocument/2006/relationships/tags" Target="../tags/tag244.xml"/><Relationship Id="rId21" Type="http://schemas.openxmlformats.org/officeDocument/2006/relationships/tags" Target="../tags/tag249.xml"/><Relationship Id="rId7" Type="http://schemas.openxmlformats.org/officeDocument/2006/relationships/tags" Target="../tags/tag248.xml"/><Relationship Id="rId12" Type="http://schemas.openxmlformats.org/officeDocument/2006/relationships/slideLayout" Target="../slideLayouts/slideLayout7.xml"/><Relationship Id="rId17" Type="http://schemas.openxmlformats.org/officeDocument/2006/relationships/tags" Target="../tags/tag247.xml"/><Relationship Id="rId2" Type="http://schemas.openxmlformats.org/officeDocument/2006/relationships/tags" Target="../tags/tag243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tags" Target="../tags/tag244.xml"/><Relationship Id="rId10" Type="http://schemas.openxmlformats.org/officeDocument/2006/relationships/tags" Target="../tags/tag251.xml"/><Relationship Id="rId19" Type="http://schemas.openxmlformats.org/officeDocument/2006/relationships/tags" Target="../tags/tag248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image" Target="../media/image94.png"/><Relationship Id="rId22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57.xml"/><Relationship Id="rId26" Type="http://schemas.openxmlformats.org/officeDocument/2006/relationships/tags" Target="../tags/tag266.xml"/><Relationship Id="rId3" Type="http://schemas.openxmlformats.org/officeDocument/2006/relationships/tags" Target="../tags/tag255.xml"/><Relationship Id="rId21" Type="http://schemas.openxmlformats.org/officeDocument/2006/relationships/image" Target="../media/image101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image" Target="../media/image71.PNG"/><Relationship Id="rId25" Type="http://schemas.openxmlformats.org/officeDocument/2006/relationships/image" Target="../media/image103.png"/><Relationship Id="rId2" Type="http://schemas.openxmlformats.org/officeDocument/2006/relationships/tags" Target="../tags/tag254.xml"/><Relationship Id="rId16" Type="http://schemas.openxmlformats.org/officeDocument/2006/relationships/slideLayout" Target="../slideLayouts/slideLayout7.xml"/><Relationship Id="rId20" Type="http://schemas.openxmlformats.org/officeDocument/2006/relationships/tags" Target="../tags/tag259.xml"/><Relationship Id="rId29" Type="http://schemas.openxmlformats.org/officeDocument/2006/relationships/image" Target="../media/image105.pn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tags" Target="../tags/tag262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image" Target="../media/image102.png"/><Relationship Id="rId28" Type="http://schemas.openxmlformats.org/officeDocument/2006/relationships/tags" Target="../tags/tag267.xml"/><Relationship Id="rId10" Type="http://schemas.openxmlformats.org/officeDocument/2006/relationships/tags" Target="../tags/tag262.xml"/><Relationship Id="rId19" Type="http://schemas.openxmlformats.org/officeDocument/2006/relationships/image" Target="../media/image100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60.xml"/><Relationship Id="rId27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tags" Target="../tags/tag2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2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.png"/><Relationship Id="rId5" Type="http://schemas.openxmlformats.org/officeDocument/2006/relationships/tags" Target="../tags/tag26.xml"/><Relationship Id="rId10" Type="http://schemas.openxmlformats.org/officeDocument/2006/relationships/tags" Target="../tags/tag24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74.xml"/><Relationship Id="rId18" Type="http://schemas.openxmlformats.org/officeDocument/2006/relationships/image" Target="../media/image111.png"/><Relationship Id="rId3" Type="http://schemas.openxmlformats.org/officeDocument/2006/relationships/tags" Target="../tags/tag274.xml"/><Relationship Id="rId21" Type="http://schemas.openxmlformats.org/officeDocument/2006/relationships/tags" Target="../tags/tag278.xml"/><Relationship Id="rId7" Type="http://schemas.openxmlformats.org/officeDocument/2006/relationships/tags" Target="../tags/tag278.xml"/><Relationship Id="rId12" Type="http://schemas.openxmlformats.org/officeDocument/2006/relationships/image" Target="../media/image108.png"/><Relationship Id="rId17" Type="http://schemas.openxmlformats.org/officeDocument/2006/relationships/tags" Target="../tags/tag276.xml"/><Relationship Id="rId2" Type="http://schemas.openxmlformats.org/officeDocument/2006/relationships/tags" Target="../tags/tag273.xml"/><Relationship Id="rId16" Type="http://schemas.openxmlformats.org/officeDocument/2006/relationships/image" Target="../media/image110.png"/><Relationship Id="rId20" Type="http://schemas.openxmlformats.org/officeDocument/2006/relationships/image" Target="../media/image112.pn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73.xml"/><Relationship Id="rId24" Type="http://schemas.openxmlformats.org/officeDocument/2006/relationships/image" Target="../media/image114.png"/><Relationship Id="rId5" Type="http://schemas.openxmlformats.org/officeDocument/2006/relationships/tags" Target="../tags/tag276.xml"/><Relationship Id="rId15" Type="http://schemas.openxmlformats.org/officeDocument/2006/relationships/tags" Target="../tags/tag275.xml"/><Relationship Id="rId23" Type="http://schemas.openxmlformats.org/officeDocument/2006/relationships/tags" Target="../tags/tag279.xml"/><Relationship Id="rId10" Type="http://schemas.openxmlformats.org/officeDocument/2006/relationships/slideLayout" Target="../slideLayouts/slideLayout7.xml"/><Relationship Id="rId19" Type="http://schemas.openxmlformats.org/officeDocument/2006/relationships/tags" Target="../tags/tag277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image" Target="../media/image117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18" Type="http://schemas.openxmlformats.org/officeDocument/2006/relationships/tags" Target="../tags/tag293.xml"/><Relationship Id="rId26" Type="http://schemas.openxmlformats.org/officeDocument/2006/relationships/tags" Target="../tags/tag297.xml"/><Relationship Id="rId3" Type="http://schemas.openxmlformats.org/officeDocument/2006/relationships/tags" Target="../tags/tag287.xml"/><Relationship Id="rId21" Type="http://schemas.openxmlformats.org/officeDocument/2006/relationships/image" Target="../media/image120.png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image" Target="../media/image78.png"/><Relationship Id="rId25" Type="http://schemas.openxmlformats.org/officeDocument/2006/relationships/image" Target="../media/image122.png"/><Relationship Id="rId2" Type="http://schemas.openxmlformats.org/officeDocument/2006/relationships/tags" Target="../tags/tag286.xml"/><Relationship Id="rId16" Type="http://schemas.openxmlformats.org/officeDocument/2006/relationships/slideLayout" Target="../slideLayouts/slideLayout7.xml"/><Relationship Id="rId20" Type="http://schemas.openxmlformats.org/officeDocument/2006/relationships/tags" Target="../tags/tag294.xml"/><Relationship Id="rId29" Type="http://schemas.openxmlformats.org/officeDocument/2006/relationships/image" Target="../media/image124.pn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296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image" Target="../media/image121.png"/><Relationship Id="rId28" Type="http://schemas.openxmlformats.org/officeDocument/2006/relationships/tags" Target="../tags/tag298.xml"/><Relationship Id="rId10" Type="http://schemas.openxmlformats.org/officeDocument/2006/relationships/tags" Target="../tags/tag294.xml"/><Relationship Id="rId19" Type="http://schemas.openxmlformats.org/officeDocument/2006/relationships/image" Target="../media/image119.png"/><Relationship Id="rId31" Type="http://schemas.openxmlformats.org/officeDocument/2006/relationships/image" Target="../media/image125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295.xml"/><Relationship Id="rId27" Type="http://schemas.openxmlformats.org/officeDocument/2006/relationships/image" Target="../media/image123.png"/><Relationship Id="rId30" Type="http://schemas.openxmlformats.org/officeDocument/2006/relationships/tags" Target="../tags/tag299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320.xml"/><Relationship Id="rId34" Type="http://schemas.openxmlformats.org/officeDocument/2006/relationships/tags" Target="../tags/tag333.xml"/><Relationship Id="rId42" Type="http://schemas.openxmlformats.org/officeDocument/2006/relationships/tags" Target="../tags/tag308.xml"/><Relationship Id="rId47" Type="http://schemas.openxmlformats.org/officeDocument/2006/relationships/image" Target="../media/image129.png"/><Relationship Id="rId50" Type="http://schemas.openxmlformats.org/officeDocument/2006/relationships/tags" Target="../tags/tag312.xml"/><Relationship Id="rId55" Type="http://schemas.openxmlformats.org/officeDocument/2006/relationships/image" Target="../media/image80.png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9" Type="http://schemas.openxmlformats.org/officeDocument/2006/relationships/tags" Target="../tags/tag328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tags" Target="../tags/tag331.xml"/><Relationship Id="rId37" Type="http://schemas.openxmlformats.org/officeDocument/2006/relationships/tags" Target="../tags/tag336.xml"/><Relationship Id="rId40" Type="http://schemas.openxmlformats.org/officeDocument/2006/relationships/tags" Target="../tags/tag307.xml"/><Relationship Id="rId45" Type="http://schemas.openxmlformats.org/officeDocument/2006/relationships/image" Target="../media/image128.png"/><Relationship Id="rId53" Type="http://schemas.openxmlformats.org/officeDocument/2006/relationships/image" Target="../media/image132.png"/><Relationship Id="rId5" Type="http://schemas.openxmlformats.org/officeDocument/2006/relationships/tags" Target="../tags/tag304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tags" Target="../tags/tag330.xml"/><Relationship Id="rId44" Type="http://schemas.openxmlformats.org/officeDocument/2006/relationships/tags" Target="../tags/tag309.xml"/><Relationship Id="rId52" Type="http://schemas.openxmlformats.org/officeDocument/2006/relationships/tags" Target="../tags/tag313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tags" Target="../tags/tag334.xml"/><Relationship Id="rId43" Type="http://schemas.openxmlformats.org/officeDocument/2006/relationships/image" Target="../media/image127.png"/><Relationship Id="rId48" Type="http://schemas.openxmlformats.org/officeDocument/2006/relationships/tags" Target="../tags/tag311.xml"/><Relationship Id="rId8" Type="http://schemas.openxmlformats.org/officeDocument/2006/relationships/tags" Target="../tags/tag307.xml"/><Relationship Id="rId51" Type="http://schemas.openxmlformats.org/officeDocument/2006/relationships/image" Target="../media/image131.png"/><Relationship Id="rId3" Type="http://schemas.openxmlformats.org/officeDocument/2006/relationships/tags" Target="../tags/tag302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tags" Target="../tags/tag337.xml"/><Relationship Id="rId46" Type="http://schemas.openxmlformats.org/officeDocument/2006/relationships/tags" Target="../tags/tag310.xml"/><Relationship Id="rId20" Type="http://schemas.openxmlformats.org/officeDocument/2006/relationships/tags" Target="../tags/tag319.xml"/><Relationship Id="rId41" Type="http://schemas.openxmlformats.org/officeDocument/2006/relationships/image" Target="../media/image126.png"/><Relationship Id="rId54" Type="http://schemas.openxmlformats.org/officeDocument/2006/relationships/image" Target="../media/image78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tags" Target="../tags/tag335.xml"/><Relationship Id="rId49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tags" Target="../tags/tag363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358.xml"/><Relationship Id="rId34" Type="http://schemas.openxmlformats.org/officeDocument/2006/relationships/tags" Target="../tags/tag371.xml"/><Relationship Id="rId42" Type="http://schemas.openxmlformats.org/officeDocument/2006/relationships/tags" Target="../tags/tag346.xml"/><Relationship Id="rId47" Type="http://schemas.openxmlformats.org/officeDocument/2006/relationships/image" Target="../media/image129.png"/><Relationship Id="rId50" Type="http://schemas.openxmlformats.org/officeDocument/2006/relationships/tags" Target="../tags/tag350.xml"/><Relationship Id="rId55" Type="http://schemas.openxmlformats.org/officeDocument/2006/relationships/image" Target="../media/image80.png"/><Relationship Id="rId7" Type="http://schemas.openxmlformats.org/officeDocument/2006/relationships/tags" Target="../tags/tag344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9" Type="http://schemas.openxmlformats.org/officeDocument/2006/relationships/tags" Target="../tags/tag366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40" Type="http://schemas.openxmlformats.org/officeDocument/2006/relationships/tags" Target="../tags/tag345.xml"/><Relationship Id="rId45" Type="http://schemas.openxmlformats.org/officeDocument/2006/relationships/image" Target="../media/image128.png"/><Relationship Id="rId53" Type="http://schemas.openxmlformats.org/officeDocument/2006/relationships/image" Target="../media/image132.png"/><Relationship Id="rId5" Type="http://schemas.openxmlformats.org/officeDocument/2006/relationships/tags" Target="../tags/tag342.xml"/><Relationship Id="rId10" Type="http://schemas.openxmlformats.org/officeDocument/2006/relationships/tags" Target="../tags/tag347.xml"/><Relationship Id="rId19" Type="http://schemas.openxmlformats.org/officeDocument/2006/relationships/tags" Target="../tags/tag356.xml"/><Relationship Id="rId31" Type="http://schemas.openxmlformats.org/officeDocument/2006/relationships/tags" Target="../tags/tag368.xml"/><Relationship Id="rId44" Type="http://schemas.openxmlformats.org/officeDocument/2006/relationships/tags" Target="../tags/tag347.xml"/><Relationship Id="rId52" Type="http://schemas.openxmlformats.org/officeDocument/2006/relationships/tags" Target="../tags/tag351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43" Type="http://schemas.openxmlformats.org/officeDocument/2006/relationships/image" Target="../media/image127.png"/><Relationship Id="rId48" Type="http://schemas.openxmlformats.org/officeDocument/2006/relationships/tags" Target="../tags/tag349.xml"/><Relationship Id="rId8" Type="http://schemas.openxmlformats.org/officeDocument/2006/relationships/tags" Target="../tags/tag345.xml"/><Relationship Id="rId51" Type="http://schemas.openxmlformats.org/officeDocument/2006/relationships/image" Target="../media/image131.png"/><Relationship Id="rId3" Type="http://schemas.openxmlformats.org/officeDocument/2006/relationships/tags" Target="../tags/tag340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46" Type="http://schemas.openxmlformats.org/officeDocument/2006/relationships/tags" Target="../tags/tag348.xml"/><Relationship Id="rId20" Type="http://schemas.openxmlformats.org/officeDocument/2006/relationships/tags" Target="../tags/tag357.xml"/><Relationship Id="rId41" Type="http://schemas.openxmlformats.org/officeDocument/2006/relationships/image" Target="../media/image126.png"/><Relationship Id="rId54" Type="http://schemas.openxmlformats.org/officeDocument/2006/relationships/image" Target="../media/image78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49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tags" Target="../tags/tag385.xml"/><Relationship Id="rId21" Type="http://schemas.openxmlformats.org/officeDocument/2006/relationships/slideLayout" Target="../slideLayouts/slideLayout7.xml"/><Relationship Id="rId34" Type="http://schemas.openxmlformats.org/officeDocument/2006/relationships/tags" Target="../tags/tag389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image" Target="../media/image127.png"/><Relationship Id="rId33" Type="http://schemas.openxmlformats.org/officeDocument/2006/relationships/image" Target="../media/image131.png"/><Relationship Id="rId38" Type="http://schemas.openxmlformats.org/officeDocument/2006/relationships/image" Target="../media/image99.png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tags" Target="../tags/tag395.xml"/><Relationship Id="rId29" Type="http://schemas.openxmlformats.org/officeDocument/2006/relationships/image" Target="../media/image129.png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tags" Target="../tags/tag384.xml"/><Relationship Id="rId32" Type="http://schemas.openxmlformats.org/officeDocument/2006/relationships/tags" Target="../tags/tag388.xml"/><Relationship Id="rId37" Type="http://schemas.openxmlformats.org/officeDocument/2006/relationships/image" Target="../media/image80.png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image" Target="../media/image126.png"/><Relationship Id="rId28" Type="http://schemas.openxmlformats.org/officeDocument/2006/relationships/tags" Target="../tags/tag386.xml"/><Relationship Id="rId36" Type="http://schemas.openxmlformats.org/officeDocument/2006/relationships/image" Target="../media/image78.png"/><Relationship Id="rId10" Type="http://schemas.openxmlformats.org/officeDocument/2006/relationships/tags" Target="../tags/tag385.xml"/><Relationship Id="rId19" Type="http://schemas.openxmlformats.org/officeDocument/2006/relationships/tags" Target="../tags/tag394.xml"/><Relationship Id="rId31" Type="http://schemas.openxmlformats.org/officeDocument/2006/relationships/image" Target="../media/image130.png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tags" Target="../tags/tag383.xml"/><Relationship Id="rId27" Type="http://schemas.openxmlformats.org/officeDocument/2006/relationships/image" Target="../media/image128.png"/><Relationship Id="rId30" Type="http://schemas.openxmlformats.org/officeDocument/2006/relationships/tags" Target="../tags/tag387.xml"/><Relationship Id="rId35" Type="http://schemas.openxmlformats.org/officeDocument/2006/relationships/image" Target="../media/image132.png"/><Relationship Id="rId8" Type="http://schemas.openxmlformats.org/officeDocument/2006/relationships/tags" Target="../tags/tag383.xml"/><Relationship Id="rId3" Type="http://schemas.openxmlformats.org/officeDocument/2006/relationships/tags" Target="../tags/tag378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tags" Target="../tags/tag406.xml"/><Relationship Id="rId3" Type="http://schemas.openxmlformats.org/officeDocument/2006/relationships/tags" Target="../tags/tag398.xml"/><Relationship Id="rId21" Type="http://schemas.openxmlformats.org/officeDocument/2006/relationships/image" Target="../media/image126.png"/><Relationship Id="rId34" Type="http://schemas.openxmlformats.org/officeDocument/2006/relationships/image" Target="../media/image115.png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image" Target="../media/image128.png"/><Relationship Id="rId33" Type="http://schemas.openxmlformats.org/officeDocument/2006/relationships/image" Target="../media/image132.png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0" Type="http://schemas.openxmlformats.org/officeDocument/2006/relationships/tags" Target="../tags/tag403.xml"/><Relationship Id="rId29" Type="http://schemas.openxmlformats.org/officeDocument/2006/relationships/image" Target="../media/image130.png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tags" Target="../tags/tag405.xml"/><Relationship Id="rId32" Type="http://schemas.openxmlformats.org/officeDocument/2006/relationships/tags" Target="../tags/tag409.xml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image" Target="../media/image127.png"/><Relationship Id="rId28" Type="http://schemas.openxmlformats.org/officeDocument/2006/relationships/tags" Target="../tags/tag407.xml"/><Relationship Id="rId10" Type="http://schemas.openxmlformats.org/officeDocument/2006/relationships/tags" Target="../tags/tag405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31.png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04.xml"/><Relationship Id="rId27" Type="http://schemas.openxmlformats.org/officeDocument/2006/relationships/image" Target="../media/image129.png"/><Relationship Id="rId30" Type="http://schemas.openxmlformats.org/officeDocument/2006/relationships/tags" Target="../tags/tag408.xml"/><Relationship Id="rId8" Type="http://schemas.openxmlformats.org/officeDocument/2006/relationships/tags" Target="../tags/tag40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416.xml"/><Relationship Id="rId7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image" Target="../media/image11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34.PNG"/><Relationship Id="rId3" Type="http://schemas.openxmlformats.org/officeDocument/2006/relationships/tags" Target="../tags/tag420.xml"/><Relationship Id="rId21" Type="http://schemas.openxmlformats.org/officeDocument/2006/relationships/image" Target="../media/image143.png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image" Target="../media/image133.PNG"/><Relationship Id="rId25" Type="http://schemas.openxmlformats.org/officeDocument/2006/relationships/image" Target="../media/image145.png"/><Relationship Id="rId2" Type="http://schemas.openxmlformats.org/officeDocument/2006/relationships/tags" Target="../tags/tag419.xml"/><Relationship Id="rId16" Type="http://schemas.openxmlformats.org/officeDocument/2006/relationships/image" Target="../media/image118.PNG"/><Relationship Id="rId20" Type="http://schemas.openxmlformats.org/officeDocument/2006/relationships/tags" Target="../tags/tag425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tags" Target="../tags/tag427.xml"/><Relationship Id="rId5" Type="http://schemas.openxmlformats.org/officeDocument/2006/relationships/tags" Target="../tags/tag422.xml"/><Relationship Id="rId15" Type="http://schemas.openxmlformats.org/officeDocument/2006/relationships/image" Target="../media/image138.png"/><Relationship Id="rId23" Type="http://schemas.openxmlformats.org/officeDocument/2006/relationships/image" Target="../media/image144.png"/><Relationship Id="rId10" Type="http://schemas.openxmlformats.org/officeDocument/2006/relationships/tags" Target="../tags/tag427.xml"/><Relationship Id="rId19" Type="http://schemas.openxmlformats.org/officeDocument/2006/relationships/image" Target="../media/image135.PNG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19.xml"/><Relationship Id="rId22" Type="http://schemas.openxmlformats.org/officeDocument/2006/relationships/tags" Target="../tags/tag4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3" Type="http://schemas.openxmlformats.org/officeDocument/2006/relationships/tags" Target="../tags/tag432.xml"/><Relationship Id="rId7" Type="http://schemas.openxmlformats.org/officeDocument/2006/relationships/image" Target="../media/image136.PNG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9" Type="http://schemas.openxmlformats.org/officeDocument/2006/relationships/image" Target="../media/image14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39.xml"/><Relationship Id="rId18" Type="http://schemas.openxmlformats.org/officeDocument/2006/relationships/image" Target="../media/image151.png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image" Target="../media/image148.png"/><Relationship Id="rId17" Type="http://schemas.openxmlformats.org/officeDocument/2006/relationships/tags" Target="../tags/tag442.xml"/><Relationship Id="rId2" Type="http://schemas.openxmlformats.org/officeDocument/2006/relationships/tags" Target="../tags/tag436.xml"/><Relationship Id="rId16" Type="http://schemas.openxmlformats.org/officeDocument/2006/relationships/image" Target="../media/image150.png"/><Relationship Id="rId20" Type="http://schemas.openxmlformats.org/officeDocument/2006/relationships/image" Target="../media/image152.png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38.xml"/><Relationship Id="rId5" Type="http://schemas.openxmlformats.org/officeDocument/2006/relationships/tags" Target="../tags/tag439.xml"/><Relationship Id="rId15" Type="http://schemas.openxmlformats.org/officeDocument/2006/relationships/tags" Target="../tags/tag441.xml"/><Relationship Id="rId10" Type="http://schemas.openxmlformats.org/officeDocument/2006/relationships/slideLayout" Target="../slideLayouts/slideLayout7.xml"/><Relationship Id="rId19" Type="http://schemas.openxmlformats.org/officeDocument/2006/relationships/tags" Target="../tags/tag443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image" Target="../media/image14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image" Target="../media/image154.png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tags" Target="../tags/tag448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image" Target="../media/image153.png"/><Relationship Id="rId5" Type="http://schemas.openxmlformats.org/officeDocument/2006/relationships/tags" Target="../tags/tag448.xml"/><Relationship Id="rId15" Type="http://schemas.openxmlformats.org/officeDocument/2006/relationships/image" Target="../media/image155.png"/><Relationship Id="rId10" Type="http://schemas.openxmlformats.org/officeDocument/2006/relationships/tags" Target="../tags/tag446.xml"/><Relationship Id="rId4" Type="http://schemas.openxmlformats.org/officeDocument/2006/relationships/tags" Target="../tags/tag447.xml"/><Relationship Id="rId9" Type="http://schemas.openxmlformats.org/officeDocument/2006/relationships/slideLayout" Target="../slideLayouts/slideLayout7.xml"/><Relationship Id="rId14" Type="http://schemas.openxmlformats.org/officeDocument/2006/relationships/tags" Target="../tags/tag4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45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tags" Target="../tags/tag4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5" Type="http://schemas.openxmlformats.org/officeDocument/2006/relationships/image" Target="../media/image140.PNG"/><Relationship Id="rId4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image" Target="../media/image141.emf"/><Relationship Id="rId5" Type="http://schemas.openxmlformats.org/officeDocument/2006/relationships/tags" Target="../tags/tag46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67.xml"/><Relationship Id="rId9" Type="http://schemas.openxmlformats.org/officeDocument/2006/relationships/tags" Target="../tags/tag47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12" Type="http://schemas.openxmlformats.org/officeDocument/2006/relationships/image" Target="../media/image142.emf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image" Target="../media/image4.emf"/><Relationship Id="rId5" Type="http://schemas.openxmlformats.org/officeDocument/2006/relationships/tags" Target="../tags/tag47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76.xml"/><Relationship Id="rId9" Type="http://schemas.openxmlformats.org/officeDocument/2006/relationships/tags" Target="../tags/tag48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12" Type="http://schemas.openxmlformats.org/officeDocument/2006/relationships/image" Target="../media/image156.PNG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image" Target="../media/image146.PNG"/><Relationship Id="rId5" Type="http://schemas.openxmlformats.org/officeDocument/2006/relationships/tags" Target="../tags/tag49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89.xml"/><Relationship Id="rId9" Type="http://schemas.openxmlformats.org/officeDocument/2006/relationships/tags" Target="../tags/tag49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hyperlink" Target="https://www.cambridge.org/core/books/an-introduction-to-reservoir-simulation-using-matlabgnu-octave/F48C3D8C88A3F67E4D97D4E16970F894" TargetMode="External"/><Relationship Id="rId4" Type="http://schemas.openxmlformats.org/officeDocument/2006/relationships/tags" Target="../tags/tag35.xml"/><Relationship Id="rId9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10" Type="http://schemas.openxmlformats.org/officeDocument/2006/relationships/tags" Target="../tags/tag504.xml"/><Relationship Id="rId19" Type="http://schemas.openxmlformats.org/officeDocument/2006/relationships/image" Target="../media/image157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5.jpg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9D92-A6F0-556A-1050-F127EA132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GML6402A : Géostatistique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2A8C3-A4F5-EBCA-A172-4FF9253F0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Cours 4 : </a:t>
            </a:r>
            <a:r>
              <a:rPr lang="fr-CA" dirty="0"/>
              <a:t>Géostatistique multivariables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2027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10</a:t>
            </a:fld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E83592F-0BDC-4620-AC3E-2388B47B65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79222" y="1210439"/>
            <a:ext cx="797017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u="sng" dirty="0"/>
              <a:t>5) Inversion de tomographies radar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F8D3A1-F4D3-44FF-8149-855FC679C5A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99081" y="1969972"/>
            <a:ext cx="3246071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Variable principale :</a:t>
            </a:r>
          </a:p>
          <a:p>
            <a:endParaRPr lang="fr-CA" sz="2134" dirty="0"/>
          </a:p>
          <a:p>
            <a:endParaRPr lang="fr-CA" sz="2134" dirty="0"/>
          </a:p>
          <a:p>
            <a:r>
              <a:rPr lang="fr-CA" sz="2134" dirty="0"/>
              <a:t>Variable(s) secondaire(s) :</a:t>
            </a:r>
            <a:endParaRPr lang="fr-CA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BDAC9B-9F00-48D7-B69D-8DF18C5E685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7697" y="1983566"/>
            <a:ext cx="6449735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Modèle de ‘lenteurs’ pour un modèle de blocs du sous-sol dans le plan défini par 2 forages coplanaires</a:t>
            </a:r>
          </a:p>
          <a:p>
            <a:endParaRPr lang="fr-CA" sz="2134" dirty="0"/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Temps de parcours émetteur-récepteur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B0C840-1E96-4DB1-BA84-ABA4F6FFA8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78254" y="6255967"/>
            <a:ext cx="968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0000"/>
                </a:solidFill>
              </a:rPr>
              <a:t>Note : on n’a souvent aucune observation de la variable principale pour ce cas.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273D53B-9479-4C72-BA56-F3FE839D51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C3AA3-9F2B-C7C5-1BF1-0644F09B6C2D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7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11</a:t>
            </a:fld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6387B0-EDB5-4F2B-9343-F57546186D8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09204" y="1231929"/>
            <a:ext cx="797017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u="sng" dirty="0"/>
              <a:t>6) Cartographie de la température de l’eau en surface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D49D48-A578-452D-8E2A-C2802B74E5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09204" y="1672476"/>
            <a:ext cx="3318828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Variable principale :</a:t>
            </a:r>
          </a:p>
          <a:p>
            <a:endParaRPr lang="fr-CA" sz="2134" dirty="0"/>
          </a:p>
          <a:p>
            <a:r>
              <a:rPr lang="fr-CA" sz="2134" dirty="0"/>
              <a:t>Variable(s) secondaire(s) 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ACD045-4D11-4417-A917-70B81ACB86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93844" y="1704561"/>
            <a:ext cx="5839535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Température de l’eau mesurée directement</a:t>
            </a:r>
          </a:p>
          <a:p>
            <a:endParaRPr lang="fr-CA" sz="2134" dirty="0"/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Températures obtenues par interprétation du signal spectral d’un satellite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E83592F-0BDC-4620-AC3E-2388B47B658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09204" y="3085366"/>
            <a:ext cx="797017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u="sng" dirty="0"/>
              <a:t>7) Cartographie de la bathymétrie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F8D3A1-F4D3-44FF-8149-855FC679C5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09203" y="3568578"/>
            <a:ext cx="3218245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Variable principale :</a:t>
            </a:r>
          </a:p>
          <a:p>
            <a:endParaRPr lang="fr-CA" sz="2134" dirty="0"/>
          </a:p>
          <a:p>
            <a:r>
              <a:rPr lang="fr-CA" sz="2134" dirty="0"/>
              <a:t>Variable(s) secondaire(s) 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BDAC9B-9F00-48D7-B69D-8DF18C5E685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24153" y="3600460"/>
            <a:ext cx="5839535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Mesures directes (bateau)</a:t>
            </a:r>
          </a:p>
          <a:p>
            <a:endParaRPr lang="fr-CA" sz="2134" dirty="0"/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Interprétation d’un levé hydroacoustique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BC5F161-EEFB-4C71-82EC-59214213307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509204" y="4860291"/>
            <a:ext cx="797017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u="sng" dirty="0"/>
              <a:t>8) Cartographie de la contamination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1EBF7F-326C-4DF4-8B29-FC0DA616C0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28932" y="5380998"/>
            <a:ext cx="3253964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Variable principale :</a:t>
            </a:r>
          </a:p>
          <a:p>
            <a:endParaRPr lang="fr-CA" sz="2134" dirty="0"/>
          </a:p>
          <a:p>
            <a:r>
              <a:rPr lang="fr-CA" sz="2134" dirty="0"/>
              <a:t>Variable(s) secondaire(s)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CD7852-5692-4E72-AC58-A6E8FFD1A24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819306" y="5365868"/>
            <a:ext cx="6208358" cy="136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Teneurs d’un polluant</a:t>
            </a:r>
          </a:p>
          <a:p>
            <a:endParaRPr lang="fr-CA" sz="2134" dirty="0"/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000" dirty="0"/>
              <a:t>Topographie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000" dirty="0"/>
              <a:t>Surface piézométrique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0713B8B-DF8B-4893-875D-078FAC6F355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640E977-0E31-59DB-A9F7-D27895C9ECF9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2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12</a:t>
            </a:fld>
            <a:endParaRPr lang="fr-CA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0713B8B-DF8B-4893-875D-078FAC6F35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E75CAB-9D40-4E10-9C1F-B506797B9FE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0836" y="1849866"/>
            <a:ext cx="10929672" cy="39360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0373466-D730-4458-B616-1647F9FEC84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83381" y="6040794"/>
            <a:ext cx="10069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2400" dirty="0"/>
              <a:t>MAE :                                    Krigeage 4.13                           </a:t>
            </a:r>
            <a:r>
              <a:rPr lang="fr-CA" sz="2400" dirty="0" err="1"/>
              <a:t>Cokrigeage</a:t>
            </a:r>
            <a:r>
              <a:rPr lang="fr-CA" sz="2400" dirty="0"/>
              <a:t> : 1.24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B2460C9-09F2-07BB-EEF3-AC63B020B57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5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13</a:t>
            </a:fld>
            <a:endParaRPr lang="fr-CA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0713B8B-DF8B-4893-875D-078FAC6F35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F519C89-0991-46FE-9FDA-6265D7A99A43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69600" y="1350079"/>
                <a:ext cx="8194624" cy="2062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/>
                  <a:t>On mesure la base (B), le sommet (S) et l’épaisseur (E) d’une même formation en quelques forages ;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134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/>
                  <a:t>On modélise les </a:t>
                </a:r>
                <a:r>
                  <a:rPr lang="fr-FR" sz="2134" dirty="0" err="1"/>
                  <a:t>variogrammes</a:t>
                </a:r>
                <a:r>
                  <a:rPr lang="fr-FR" sz="2134" dirty="0"/>
                  <a:t> de ces 3 variables ;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134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/>
                  <a:t>On effectue le krigeage de ces 3 variables </a:t>
                </a:r>
                <a14:m>
                  <m:oMath xmlns:m="http://schemas.openxmlformats.org/officeDocument/2006/math">
                    <m:r>
                      <a:rPr lang="fr-FR" sz="2134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134" dirty="0"/>
                  <a:t> B*(x), S*(x), E*(x).</a:t>
                </a:r>
                <a:endParaRPr lang="fr-CA" sz="2134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F519C89-0991-46FE-9FDA-6265D7A99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569600" y="1350079"/>
                <a:ext cx="8194624" cy="2062872"/>
              </a:xfrm>
              <a:prstGeom prst="rect">
                <a:avLst/>
              </a:prstGeom>
              <a:blipFill>
                <a:blip r:embed="rId8"/>
                <a:stretch>
                  <a:fillRect l="-892" t="-1770" b="-47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8EB79CAE-9522-44EB-801B-2AB0B12782A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78243" y="4122771"/>
            <a:ext cx="683551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733" dirty="0">
                <a:solidFill>
                  <a:srgbClr val="0000FF"/>
                </a:solidFill>
              </a:rPr>
              <a:t>Aura-t-on : E*(x) = S*(x)-B*(x) ?</a:t>
            </a:r>
            <a:endParaRPr lang="fr-CA" sz="3733" dirty="0">
              <a:solidFill>
                <a:srgbClr val="0000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DC1623-613F-4AD4-B00C-71C82F341EB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67659" y="5037535"/>
            <a:ext cx="356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Pour le krigeage :</a:t>
            </a:r>
          </a:p>
          <a:p>
            <a:endParaRPr lang="fr-CA" sz="2400" dirty="0"/>
          </a:p>
          <a:p>
            <a:r>
              <a:rPr lang="fr-CA" sz="2400" dirty="0"/>
              <a:t>Pour le </a:t>
            </a:r>
            <a:r>
              <a:rPr lang="fr-CA" sz="2400" dirty="0" err="1"/>
              <a:t>cokrigeage</a:t>
            </a:r>
            <a:r>
              <a:rPr lang="fr-CA" sz="2400" dirty="0"/>
              <a:t> :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66259BD-2505-BA9F-B60B-61A094FD56C5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1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14</a:t>
            </a:fld>
            <a:endParaRPr lang="fr-CA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0713B8B-DF8B-4893-875D-078FAC6F35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411AD0-2B09-4B31-A975-B26491E730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918086" y="1066626"/>
            <a:ext cx="7399740" cy="5754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7609054-98C7-44D6-9645-09450976BA12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16001" y="1544373"/>
                <a:ext cx="24942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7609054-98C7-44D6-9645-09450976B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016001" y="1544373"/>
                <a:ext cx="249420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99C811A-D49D-4F4E-91C9-099D1068E84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498361" y="2616467"/>
                <a:ext cx="759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99C811A-D49D-4F4E-91C9-099D1068E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2498361" y="2616467"/>
                <a:ext cx="75950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EC0E639-622C-4AA0-83F0-D7C31CC2F37F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498361" y="3083701"/>
                <a:ext cx="759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EC0E639-622C-4AA0-83F0-D7C31CC2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498361" y="3083701"/>
                <a:ext cx="75950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5339050-F113-4827-876E-993DCB785EC5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498361" y="5514646"/>
                <a:ext cx="759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5339050-F113-4827-876E-993DCB785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498361" y="5514646"/>
                <a:ext cx="75950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CF3C82-8A82-4057-93A7-F896AECD5A70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498361" y="5981879"/>
                <a:ext cx="759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CF3C82-8A82-4057-93A7-F896AECD5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2498361" y="5981879"/>
                <a:ext cx="759502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F0225B1-BF5B-40CA-82DE-CB7E41F3463E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543332" y="4582810"/>
                <a:ext cx="6695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F0225B1-BF5B-40CA-82DE-CB7E41F3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543332" y="4582810"/>
                <a:ext cx="66956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07A2DAE9-DA97-4FD1-A91E-2669C61CE54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533072" y="4903696"/>
            <a:ext cx="3777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u="sng" dirty="0"/>
              <a:t>Réponse :</a:t>
            </a:r>
          </a:p>
          <a:p>
            <a:r>
              <a:rPr lang="fr-CA" sz="2400" dirty="0"/>
              <a:t>Pour le krigeage : NON</a:t>
            </a:r>
          </a:p>
          <a:p>
            <a:endParaRPr lang="fr-CA" sz="2400" dirty="0"/>
          </a:p>
          <a:p>
            <a:r>
              <a:rPr lang="fr-CA" sz="2400" dirty="0"/>
              <a:t>Pour le </a:t>
            </a:r>
            <a:r>
              <a:rPr lang="fr-CA" sz="2400" dirty="0" err="1"/>
              <a:t>cokrigeage</a:t>
            </a:r>
            <a:r>
              <a:rPr lang="fr-CA" sz="2400" dirty="0"/>
              <a:t> :  OUI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0CB2549-305E-52F5-F51E-6A509A92CB5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2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15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36B9AAF-4A2D-4189-B248-C930872DB5D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680111" y="1511726"/>
                <a:ext cx="8831780" cy="384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CA" sz="2400" dirty="0"/>
                  <a:t>On va étudier seulement le cas avec une variable principale et une variable secondaire. </a:t>
                </a:r>
              </a:p>
              <a:p>
                <a:pPr algn="just"/>
                <a:endParaRPr lang="fr-CA" sz="2400" dirty="0"/>
              </a:p>
              <a:p>
                <a:pPr algn="just"/>
                <a:r>
                  <a:rPr lang="fr-CA" sz="2400" dirty="0"/>
                  <a:t>Posons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fr-CA" sz="2400" dirty="0"/>
                  <a:t>la variable principale, 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fr-CA" sz="2400" dirty="0"/>
                  <a:t> la variable secondaire, avec respectivement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r-CA" sz="2400" dirty="0"/>
                  <a:t> observations et de moyenne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r-CA" sz="2400" dirty="0"/>
                  <a:t>.</a:t>
                </a:r>
              </a:p>
              <a:p>
                <a:pPr algn="just"/>
                <a:endParaRPr lang="fr-CA" sz="2400" dirty="0"/>
              </a:p>
              <a:p>
                <a:pPr algn="just"/>
                <a:r>
                  <a:rPr lang="fr-CA" sz="2400" dirty="0"/>
                  <a:t>La généralisation à plusieurs variables secondaires est identique à la méthodologie à deux variables. Seulement plus lourd mathématiquement, sans pour autant être plus complexes.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36B9AAF-4A2D-4189-B248-C930872DB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680111" y="1511726"/>
                <a:ext cx="8831780" cy="3844001"/>
              </a:xfrm>
              <a:prstGeom prst="rect">
                <a:avLst/>
              </a:prstGeom>
              <a:blipFill>
                <a:blip r:embed="rId6"/>
                <a:stretch>
                  <a:fillRect l="-1105" t="-1268" r="-1105" b="-26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C0DADF9E-4ED9-45A3-8F07-8A69E52705D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99449"/>
            <a:ext cx="39932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Cas à deux variables :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0BB14A4-B2F9-CEA7-6D3C-03C967CFECB6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simple et ordinaire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16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5B40D59-CA70-4BFF-91AA-A9B26663E24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189983" y="1737597"/>
                <a:ext cx="5972019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 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5B40D59-CA70-4BFF-91AA-A9B26663E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3189983" y="1737597"/>
                <a:ext cx="5972019" cy="10378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120876F-E4AE-45B5-885E-B0D08F956993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28444" y="1206268"/>
                <a:ext cx="8914704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Les moyennes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r-CA" sz="2400" dirty="0"/>
                  <a:t> sont connues. L’estimateur de 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CA" sz="2400" dirty="0"/>
                  <a:t> est alors :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120876F-E4AE-45B5-885E-B0D08F95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528444" y="1206268"/>
                <a:ext cx="8914704" cy="490840"/>
              </a:xfrm>
              <a:prstGeom prst="rect">
                <a:avLst/>
              </a:prstGeom>
              <a:blipFill>
                <a:blip r:embed="rId15"/>
                <a:stretch>
                  <a:fillRect l="-1094" t="-7500" r="-1026" b="-2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54BD4BA3-8054-4C38-B0B1-60287EEE0BE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10576" y="2913958"/>
            <a:ext cx="371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La variance d’estimation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9959FAB-D691-4830-9214-A6112F62256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27610" y="3559010"/>
                <a:ext cx="324409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fr-CA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9959FAB-D691-4830-9214-A6112F622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227610" y="3559010"/>
                <a:ext cx="3244093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017DD08-2BF5-4662-A5F8-46F633E89A4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38471" y="3559012"/>
                <a:ext cx="12100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017DD08-2BF5-4662-A5F8-46F633E89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4938471" y="3559012"/>
                <a:ext cx="1210011" cy="307777"/>
              </a:xfrm>
              <a:prstGeom prst="rect">
                <a:avLst/>
              </a:prstGeom>
              <a:blipFill>
                <a:blip r:embed="rId19"/>
                <a:stretch>
                  <a:fillRect l="-4523" r="-4020" b="-16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CEED1FC-83EC-4999-9E58-CC37AB87D5C1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163871" y="4032537"/>
                <a:ext cx="7956472" cy="899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𝐶𝑜𝑣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fr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CEED1FC-83EC-4999-9E58-CC37AB87D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2163871" y="4032537"/>
                <a:ext cx="7956472" cy="8997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3C12200-5787-47E6-BE76-A5DA66E6BC15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103637" y="4904571"/>
                <a:ext cx="5168776" cy="957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3C12200-5787-47E6-BE76-A5DA66E6B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3103637" y="4904571"/>
                <a:ext cx="5168776" cy="9573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6874DF28-B51B-40DB-B23E-52EB36C6F2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19266" y="6047393"/>
            <a:ext cx="7076294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56" dirty="0">
                <a:solidFill>
                  <a:srgbClr val="FF0000"/>
                </a:solidFill>
              </a:rPr>
              <a:t>Terme du haut : Variance de ce que l’on estime</a:t>
            </a:r>
          </a:p>
          <a:p>
            <a:r>
              <a:rPr lang="fr-CA" sz="1556" dirty="0">
                <a:solidFill>
                  <a:srgbClr val="FF0000"/>
                </a:solidFill>
              </a:rPr>
              <a:t>Terme du milieu : Variance de l’estimateur</a:t>
            </a:r>
          </a:p>
          <a:p>
            <a:r>
              <a:rPr lang="fr-CA" sz="1556" dirty="0">
                <a:solidFill>
                  <a:srgbClr val="FF0000"/>
                </a:solidFill>
              </a:rPr>
              <a:t>Terme du bas : Covariance de l’estimateur et ce que l’on estime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4B34E58-E730-4B92-BBAD-2CF0D1EEA2D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0" y="699449"/>
            <a:ext cx="39932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2.1. </a:t>
            </a:r>
            <a:r>
              <a:rPr lang="fr-CA" sz="2666" b="1" dirty="0" err="1"/>
              <a:t>Cokrigeage</a:t>
            </a:r>
            <a:r>
              <a:rPr lang="fr-CA" sz="2666" b="1" dirty="0"/>
              <a:t> simple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1D94813-37F2-2C31-D95F-B9AFA581773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simple et ordinaire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6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17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6EFB87D-A712-4FE9-8648-5664579C9A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379" y="1302853"/>
                <a:ext cx="9430058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Minimisation 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fr-CA" sz="2400" dirty="0"/>
                  <a:t>. Système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r-CA" sz="2400" dirty="0"/>
                  <a:t> équations et inconnues.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6EFB87D-A712-4FE9-8648-5664579C9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183379" y="1302853"/>
                <a:ext cx="9430058" cy="490840"/>
              </a:xfrm>
              <a:prstGeom prst="rect">
                <a:avLst/>
              </a:prstGeom>
              <a:blipFill>
                <a:blip r:embed="rId12"/>
                <a:stretch>
                  <a:fillRect l="-970" t="-7500" b="-2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6786181-2E40-4A37-9BD4-BC93B64F3E65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86691" y="2206627"/>
                <a:ext cx="2148728" cy="639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2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222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22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6786181-2E40-4A37-9BD4-BC93B64F3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086691" y="2206627"/>
                <a:ext cx="2148728" cy="6392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55D96A5-DC23-4CC6-829E-4FE6D0CE0AB2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018702" y="2079417"/>
                <a:ext cx="7682231" cy="899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CA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55D96A5-DC23-4CC6-829E-4FE6D0CE0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018702" y="2079417"/>
                <a:ext cx="7682231" cy="8997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EE39AF4-4116-44F1-A139-5629CAD99BA4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909903" y="3315609"/>
                <a:ext cx="5168776" cy="992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CA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EE39AF4-4116-44F1-A139-5629CAD99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909903" y="3315609"/>
                <a:ext cx="5168776" cy="992131"/>
              </a:xfrm>
              <a:prstGeom prst="rect">
                <a:avLst/>
              </a:prstGeom>
              <a:blipFill>
                <a:blip r:embed="rId18"/>
                <a:stretch>
                  <a:fillRect r="-451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7720CE9-A206-46E1-B20A-05C545C07AB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86690" y="3519655"/>
                <a:ext cx="2148728" cy="639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2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222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22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7720CE9-A206-46E1-B20A-05C545C07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1086690" y="3519655"/>
                <a:ext cx="2148728" cy="6392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576786EA-6ED9-42DA-A92B-174D841869F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83379" y="4832682"/>
            <a:ext cx="441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Variance de </a:t>
            </a:r>
            <a:r>
              <a:rPr lang="fr-CA" sz="2400" u="sng" dirty="0" err="1"/>
              <a:t>cokrigeage</a:t>
            </a:r>
            <a:r>
              <a:rPr lang="fr-CA" sz="2400" u="sng" dirty="0"/>
              <a:t> simple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10E507A-1B52-479A-89A4-B7DB04278F0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161054" y="5487764"/>
                <a:ext cx="8033609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fr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 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𝐾𝑆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10E507A-1B52-479A-89A4-B7DB04278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2161054" y="5487764"/>
                <a:ext cx="8033609" cy="103784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EBD85327-5CE0-4485-9DE2-B86BF443932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0" y="699449"/>
            <a:ext cx="39932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2.1. </a:t>
            </a:r>
            <a:r>
              <a:rPr lang="fr-CA" sz="2666" b="1" dirty="0" err="1"/>
              <a:t>Cokrigeage</a:t>
            </a:r>
            <a:r>
              <a:rPr lang="fr-CA" sz="2666" b="1" dirty="0"/>
              <a:t> simple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593B60-E90D-ADC5-4E93-AC5C0AC3AA6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simple et ordinaire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3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18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5B40D59-CA70-4BFF-91AA-A9B26663E24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514122" y="2821724"/>
                <a:ext cx="7141378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 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nary>
                            <m:naryPr>
                              <m:chr m:val="∑"/>
                              <m:ctrlPr>
                                <a:rPr lang="fr-CA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=1,  </m:t>
                          </m:r>
                          <m:nary>
                            <m:naryPr>
                              <m:chr m:val="∑"/>
                              <m:ctrlPr>
                                <a:rPr lang="fr-CA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5B40D59-CA70-4BFF-91AA-A9B26663E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514122" y="2821724"/>
                <a:ext cx="7141378" cy="10378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120876F-E4AE-45B5-885E-B0D08F956993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38439" y="2128903"/>
                <a:ext cx="8884723" cy="86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Les moyennes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r-CA" sz="2400" dirty="0"/>
                  <a:t> sont inconnues. L’estimateur de 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CA" sz="2400" dirty="0"/>
                  <a:t> est alors :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120876F-E4AE-45B5-885E-B0D08F95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538439" y="2128903"/>
                <a:ext cx="8884723" cy="860172"/>
              </a:xfrm>
              <a:prstGeom prst="rect">
                <a:avLst/>
              </a:prstGeom>
              <a:blipFill>
                <a:blip r:embed="rId12"/>
                <a:stretch>
                  <a:fillRect l="-1029" t="-4255" b="-156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54BD4BA3-8054-4C38-B0B1-60287EEE0BE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8438" y="4414621"/>
            <a:ext cx="371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err="1"/>
              <a:t>Lagrangien</a:t>
            </a:r>
            <a:r>
              <a:rPr lang="en-CA" sz="2400" u="sng" dirty="0"/>
              <a:t> </a:t>
            </a:r>
            <a:r>
              <a:rPr lang="fr-CA" sz="2000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9959FAB-D691-4830-9214-A6112F62256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313722" y="5011141"/>
                <a:ext cx="7879273" cy="1364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4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134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13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13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134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134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34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134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134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nary>
                        </m:e>
                      </m:d>
                      <m:r>
                        <a:rPr lang="en-US" sz="2134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13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134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34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134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134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fr-CA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9959FAB-D691-4830-9214-A6112F622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313722" y="5011141"/>
                <a:ext cx="7879273" cy="13649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E4278F75-00B1-4890-ADEA-16C7AED0E5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99449"/>
            <a:ext cx="527228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2.2. </a:t>
            </a:r>
            <a:r>
              <a:rPr lang="fr-CA" sz="2666" b="1" dirty="0" err="1"/>
              <a:t>Cokrigeage</a:t>
            </a:r>
            <a:r>
              <a:rPr lang="fr-CA" sz="2666" b="1" dirty="0"/>
              <a:t> ordinaire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AD63FE-8380-4114-BD96-FBD862B7B86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79095" y="1417821"/>
            <a:ext cx="371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Méthode de Lagrange :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1E39B07-D875-384C-AA2B-A2E3BF5D2F3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simple et ordinaire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0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19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6EFB87D-A712-4FE9-8648-5664579C9A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00082" y="1252000"/>
                <a:ext cx="9430058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dirty="0"/>
                  <a:t>Minimisation 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fr-CA" sz="2000" dirty="0"/>
                  <a:t>. Système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fr-CA" sz="2000" dirty="0"/>
                  <a:t> équations et inconnues.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6EFB87D-A712-4FE9-8648-5664579C9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1400082" y="1252000"/>
                <a:ext cx="9430058" cy="424283"/>
              </a:xfrm>
              <a:prstGeom prst="rect">
                <a:avLst/>
              </a:prstGeom>
              <a:blipFill>
                <a:blip r:embed="rId16"/>
                <a:stretch>
                  <a:fillRect l="-711" t="-4286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6786181-2E40-4A37-9BD4-BC93B64F3E65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97982" y="1853916"/>
                <a:ext cx="2148728" cy="639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2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222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22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6786181-2E40-4A37-9BD4-BC93B64F3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597982" y="1853916"/>
                <a:ext cx="2148728" cy="6392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55D96A5-DC23-4CC6-829E-4FE6D0CE0AB2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018703" y="1726709"/>
                <a:ext cx="8243795" cy="899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CA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55D96A5-DC23-4CC6-829E-4FE6D0CE0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3018703" y="1726709"/>
                <a:ext cx="8243795" cy="8997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EE39AF4-4116-44F1-A139-5629CAD99BA4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018702" y="2692170"/>
                <a:ext cx="5168776" cy="992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CA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EE39AF4-4116-44F1-A139-5629CAD99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018702" y="2692170"/>
                <a:ext cx="5168776" cy="992131"/>
              </a:xfrm>
              <a:prstGeom prst="rect">
                <a:avLst/>
              </a:prstGeom>
              <a:blipFill>
                <a:blip r:embed="rId22"/>
                <a:stretch>
                  <a:fillRect r="-563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7720CE9-A206-46E1-B20A-05C545C07AB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597982" y="2874761"/>
                <a:ext cx="2148728" cy="639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2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222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22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7720CE9-A206-46E1-B20A-05C545C07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1597982" y="2874761"/>
                <a:ext cx="2148728" cy="63927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576786EA-6ED9-42DA-A92B-174D841869F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97982" y="5508618"/>
            <a:ext cx="503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Variance de </a:t>
            </a:r>
            <a:r>
              <a:rPr lang="fr-CA" sz="2400" u="sng" dirty="0" err="1"/>
              <a:t>cokrigeage</a:t>
            </a:r>
            <a:r>
              <a:rPr lang="fr-CA" sz="2400" u="sng" dirty="0"/>
              <a:t> ordinaire </a:t>
            </a:r>
            <a:r>
              <a:rPr lang="fr-CA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10E507A-1B52-479A-89A4-B7DB04278F0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609150" y="5928696"/>
                <a:ext cx="6575133" cy="864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10E507A-1B52-479A-89A4-B7DB04278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2609150" y="5928696"/>
                <a:ext cx="6575133" cy="8649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C593B93-6356-40D6-AF3D-92BF441C8898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597981" y="3803175"/>
                <a:ext cx="2148728" cy="635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2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n-US" sz="2222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22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C593B93-6356-40D6-AF3D-92BF441C8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1597981" y="3803175"/>
                <a:ext cx="2148728" cy="63530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C793185-00BD-47BC-9613-1DDEAB68D9E3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572082" y="4686005"/>
                <a:ext cx="2148728" cy="67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2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22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fr-CA" sz="2222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222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222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22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C793185-00BD-47BC-9613-1DDEAB68D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1572082" y="4686005"/>
                <a:ext cx="2148728" cy="67146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731CFC8-BD46-4440-B2EC-0BDDB6142E4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273672" y="3647157"/>
                <a:ext cx="2761940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731CFC8-BD46-4440-B2EC-0BDDB6142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2273672" y="3647157"/>
                <a:ext cx="2761940" cy="93262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B7E1525-394F-4D77-8B9D-DAD5F76245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754547" y="4556989"/>
                <a:ext cx="1800191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B7E1525-394F-4D77-8B9D-DAD5F7624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2754547" y="4556989"/>
                <a:ext cx="1800191" cy="93262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70B2E016-81DD-4ED4-B7CC-50ACACC53E4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0" y="699449"/>
            <a:ext cx="533629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2.2. </a:t>
            </a:r>
            <a:r>
              <a:rPr lang="fr-CA" sz="2666" b="1" dirty="0" err="1"/>
              <a:t>Cokrigeage</a:t>
            </a:r>
            <a:r>
              <a:rPr lang="fr-CA" sz="2666" b="1" dirty="0"/>
              <a:t> ordinaire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613DE-4AC4-08C5-F599-69F9A8049A0D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simple et ordinaire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327728-8324-5EFF-0CC7-4E534605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27D133F5-F7B7-82DC-A9D0-CE4AEA5DCEB8}"/>
              </a:ext>
            </a:extLst>
          </p:cNvPr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13348" y="1167898"/>
            <a:ext cx="11678652" cy="544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4570" indent="-2645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Comprendre la mécanique du </a:t>
            </a:r>
            <a:r>
              <a:rPr lang="fr-FR" sz="2400" dirty="0" err="1">
                <a:solidFill>
                  <a:srgbClr val="212529"/>
                </a:solidFill>
                <a:latin typeface="Trebuchet MS" panose="020B0603020202020204" pitchFamily="34" charset="0"/>
              </a:rPr>
              <a:t>cokrigeage</a:t>
            </a: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 (généralisation du krigeage au cas multivariable) ;</a:t>
            </a:r>
          </a:p>
          <a:p>
            <a:pPr marL="264570" indent="-26457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12529"/>
              </a:solidFill>
              <a:latin typeface="Trebuchet MS" panose="020B0603020202020204" pitchFamily="34" charset="0"/>
            </a:endParaRPr>
          </a:p>
          <a:p>
            <a:pPr marL="264570" indent="-2645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Analyser et expliquer les situations où le </a:t>
            </a:r>
            <a:r>
              <a:rPr lang="fr-FR" sz="2400" dirty="0" err="1">
                <a:solidFill>
                  <a:srgbClr val="212529"/>
                </a:solidFill>
                <a:latin typeface="Trebuchet MS" panose="020B0603020202020204" pitchFamily="34" charset="0"/>
              </a:rPr>
              <a:t>cokrigeage</a:t>
            </a: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 peut être utile ;</a:t>
            </a:r>
          </a:p>
          <a:p>
            <a:pPr marL="264570" indent="-26457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12529"/>
              </a:solidFill>
              <a:latin typeface="Trebuchet MS" panose="020B0603020202020204" pitchFamily="34" charset="0"/>
            </a:endParaRPr>
          </a:p>
          <a:p>
            <a:pPr marL="264570" indent="-2645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Calculer des </a:t>
            </a:r>
            <a:r>
              <a:rPr lang="fr-FR" sz="2400" dirty="0" err="1">
                <a:solidFill>
                  <a:srgbClr val="212529"/>
                </a:solidFill>
                <a:latin typeface="Trebuchet MS" panose="020B0603020202020204" pitchFamily="34" charset="0"/>
              </a:rPr>
              <a:t>variogrammes</a:t>
            </a: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 croisés et covariances croisées ;</a:t>
            </a:r>
          </a:p>
          <a:p>
            <a:pPr marL="264570" indent="-26457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12529"/>
              </a:solidFill>
              <a:latin typeface="Trebuchet MS" panose="020B0603020202020204" pitchFamily="34" charset="0"/>
            </a:endParaRPr>
          </a:p>
          <a:p>
            <a:pPr marL="264570" indent="-2645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Définir les paramètres d'un modèle linéaire de corégionalisation et vérifier l'admissibilité du modèle ;</a:t>
            </a:r>
          </a:p>
          <a:p>
            <a:pPr marL="264570" indent="-26457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12529"/>
              </a:solidFill>
              <a:latin typeface="Trebuchet MS" panose="020B0603020202020204" pitchFamily="34" charset="0"/>
            </a:endParaRPr>
          </a:p>
          <a:p>
            <a:pPr marL="264570" indent="-2645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Interpréter les résultats d'un </a:t>
            </a:r>
            <a:r>
              <a:rPr lang="fr-FR" sz="2400" dirty="0" err="1">
                <a:solidFill>
                  <a:srgbClr val="212529"/>
                </a:solidFill>
                <a:latin typeface="Trebuchet MS" panose="020B0603020202020204" pitchFamily="34" charset="0"/>
              </a:rPr>
              <a:t>cokrigeage</a:t>
            </a: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 et de différentes formes de validation croisées.</a:t>
            </a:r>
          </a:p>
          <a:p>
            <a:pPr marL="238105" indent="-238105">
              <a:buFont typeface="Arial" panose="020B0604020202020204" pitchFamily="34" charset="0"/>
              <a:buChar char="•"/>
            </a:pPr>
            <a:endParaRPr lang="fr-CA" sz="1500" dirty="0"/>
          </a:p>
        </p:txBody>
      </p:sp>
    </p:spTree>
    <p:extLst>
      <p:ext uri="{BB962C8B-B14F-4D97-AF65-F5344CB8AC3E}">
        <p14:creationId xmlns:p14="http://schemas.microsoft.com/office/powerpoint/2010/main" val="196121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20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65352A6-EA8A-49D4-9668-CB445FCDDC6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702737" y="1307589"/>
                <a:ext cx="4476675" cy="433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6">
                        <a:latin typeface="Cambria Math" panose="02040503050406030204" pitchFamily="18" charset="0"/>
                      </a:rPr>
                      <m:t>K</m:t>
                    </m:r>
                    <m:acc>
                      <m:accPr>
                        <m:chr m:val="̃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666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6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CA" sz="2666" dirty="0"/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𝑐𝑘</m:t>
                        </m:r>
                      </m:sub>
                      <m:sup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66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p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fr-CA" sz="2666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65352A6-EA8A-49D4-9668-CB445FCDD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3702737" y="1307589"/>
                <a:ext cx="4476675" cy="433965"/>
              </a:xfrm>
              <a:prstGeom prst="rect">
                <a:avLst/>
              </a:prstGeom>
              <a:blipFill>
                <a:blip r:embed="rId11"/>
                <a:stretch>
                  <a:fillRect t="-16667" b="-47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A8DA11DE-0B6B-4B33-9083-CF2BB36941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09" y="3771776"/>
            <a:ext cx="4567244" cy="2254469"/>
          </a:xfrm>
          <a:prstGeom prst="rect">
            <a:avLst/>
          </a:prstGeom>
        </p:spPr>
      </p:pic>
      <p:pic>
        <p:nvPicPr>
          <p:cNvPr id="14" name="Image 13" descr="Une image contenant texte, horloge, jauge&#10;&#10;Description générée automatiquement">
            <a:extLst>
              <a:ext uri="{FF2B5EF4-FFF2-40B4-BE49-F238E27FC236}">
                <a16:creationId xmlns:a16="http://schemas.microsoft.com/office/drawing/2014/main" id="{A3D69080-E56E-467E-BFDF-A7AFDFDECB7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08" y="2181873"/>
            <a:ext cx="4419984" cy="143945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7AD4AFC-633B-4FF9-82CE-EB7C29432B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83380" y="2321759"/>
            <a:ext cx="262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/>
              <a:t>Cokrigeage</a:t>
            </a:r>
            <a:r>
              <a:rPr lang="fr-CA" sz="2000" dirty="0"/>
              <a:t> simple :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84592CC-D560-4AE6-8B11-B5DCCC2548F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03418" y="4108823"/>
            <a:ext cx="262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err="1"/>
              <a:t>Cokrigeage</a:t>
            </a:r>
            <a:r>
              <a:rPr lang="fr-CA" sz="2000" dirty="0"/>
              <a:t> ordinaire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12DEF5F-3612-44E9-B8A0-85A6206585A8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341794" y="6026246"/>
                <a:ext cx="7508412" cy="756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  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12DEF5F-3612-44E9-B8A0-85A620658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341794" y="6026246"/>
                <a:ext cx="7508412" cy="756233"/>
              </a:xfrm>
              <a:prstGeom prst="rect">
                <a:avLst/>
              </a:prstGeom>
              <a:blipFill>
                <a:blip r:embed="rId14"/>
                <a:stretch>
                  <a:fillRect b="-2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9B1A3C15-CD70-4882-BF83-76DCEC5A470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0" y="699449"/>
            <a:ext cx="39932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2.3. Forme matricielle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CDD281C-572D-7E7F-A316-D83E3322794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simple et ordinaire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4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21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D8B4BF7-130C-4214-9C45-B66DBA04DA62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972327" y="1415627"/>
                <a:ext cx="8520787" cy="296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2666" dirty="0">
                    <a:solidFill>
                      <a:srgbClr val="000000"/>
                    </a:solidFill>
                  </a:rPr>
                  <a:t>Souvent le CS est préférable</a:t>
                </a:r>
              </a:p>
              <a:p>
                <a:pPr algn="l"/>
                <a:endParaRPr lang="fr-FR" sz="2666" dirty="0">
                  <a:solidFill>
                    <a:srgbClr val="000000"/>
                  </a:solidFill>
                </a:endParaRPr>
              </a:p>
              <a:p>
                <a:pPr marL="825458" lvl="1" indent="-317484">
                  <a:buFont typeface="Arial" panose="020B0604020202020204" pitchFamily="34" charset="0"/>
                  <a:buChar char="•"/>
                </a:pPr>
                <a:r>
                  <a:rPr lang="fr-FR" sz="2666" dirty="0">
                    <a:solidFill>
                      <a:srgbClr val="000000"/>
                    </a:solidFill>
                  </a:rPr>
                  <a:t>CS  → ne nécessite pas d’observations de </a:t>
                </a:r>
                <a14:m>
                  <m:oMath xmlns:m="http://schemas.openxmlformats.org/officeDocument/2006/math">
                    <m:r>
                      <a:rPr lang="fr-FR" sz="2666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fr-FR" sz="2666" dirty="0">
                  <a:solidFill>
                    <a:srgbClr val="000000"/>
                  </a:solidFill>
                </a:endParaRPr>
              </a:p>
              <a:p>
                <a:pPr marL="825458" lvl="1" indent="-317484">
                  <a:buFont typeface="Arial" panose="020B0604020202020204" pitchFamily="34" charset="0"/>
                  <a:buChar char="•"/>
                </a:pPr>
                <a:endParaRPr lang="fr-FR" sz="2666" dirty="0">
                  <a:solidFill>
                    <a:srgbClr val="000000"/>
                  </a:solidFill>
                </a:endParaRPr>
              </a:p>
              <a:p>
                <a:pPr marL="825458" lvl="1" indent="-317484">
                  <a:buFont typeface="Arial" panose="020B0604020202020204" pitchFamily="34" charset="0"/>
                  <a:buChar char="•"/>
                </a:pPr>
                <a:r>
                  <a:rPr lang="fr-FR" sz="2666" dirty="0">
                    <a:solidFill>
                      <a:srgbClr val="000000"/>
                    </a:solidFill>
                  </a:rPr>
                  <a:t>CO → dans certaines configurations symétriques, la</a:t>
                </a:r>
              </a:p>
              <a:p>
                <a:pPr algn="l"/>
                <a:r>
                  <a:rPr lang="fr-FR" sz="2666" dirty="0">
                    <a:solidFill>
                      <a:srgbClr val="000000"/>
                    </a:solidFill>
                  </a:rPr>
                  <a:t>contrainte sur les poids empêche de tenir compte de l’information de </a:t>
                </a:r>
                <a:r>
                  <a:rPr lang="fr-CA" sz="2666" dirty="0">
                    <a:solidFill>
                      <a:srgbClr val="000000"/>
                    </a:solidFill>
                  </a:rPr>
                  <a:t>la variable secondaire</a:t>
                </a:r>
                <a:endParaRPr lang="fr-CA" sz="4267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D8B4BF7-130C-4214-9C45-B66DBA04D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972327" y="1415627"/>
                <a:ext cx="8520787" cy="2964017"/>
              </a:xfrm>
              <a:prstGeom prst="rect">
                <a:avLst/>
              </a:prstGeom>
              <a:blipFill>
                <a:blip r:embed="rId18"/>
                <a:stretch>
                  <a:fillRect l="-1360" t="-2058" r="-644" b="-47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>
            <a:extLst>
              <a:ext uri="{FF2B5EF4-FFF2-40B4-BE49-F238E27FC236}">
                <a16:creationId xmlns:a16="http://schemas.microsoft.com/office/drawing/2014/main" id="{83863B7E-6D90-4954-A96A-D678CE1347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92241" y="5063700"/>
            <a:ext cx="295922" cy="256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8A1810A-50FC-435C-9F28-C5D8BB3C387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21108" y="5063700"/>
            <a:ext cx="295922" cy="256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13BBA2E-2A94-481D-AD07-952217DF234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92241" y="5821011"/>
            <a:ext cx="295922" cy="256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ED3788-F9C0-4CFB-9ED2-0D86217FA0D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321108" y="5821011"/>
            <a:ext cx="295922" cy="256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3768046-804C-4ADD-AB11-7111EE1D8B0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867360" y="5443213"/>
            <a:ext cx="295922" cy="256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9E8DFB7-81BE-4B82-AB6A-BF7A0E684AE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373408" y="4790791"/>
                <a:ext cx="7200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9E8DFB7-81BE-4B82-AB6A-BF7A0E684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373408" y="4790791"/>
                <a:ext cx="720077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F13EECD-BC0C-44E0-A6DD-4CA4AEAF8C18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407623" y="5590430"/>
                <a:ext cx="7200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F13EECD-BC0C-44E0-A6DD-4CA4AEAF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407623" y="5590430"/>
                <a:ext cx="720077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EAE4F04-3518-4DEE-8FB4-AC2AE721CB6F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824902" y="4795404"/>
                <a:ext cx="7200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EAE4F04-3518-4DEE-8FB4-AC2AE721C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824902" y="4795404"/>
                <a:ext cx="720077" cy="400110"/>
              </a:xfrm>
              <a:prstGeom prst="rect">
                <a:avLst/>
              </a:prstGeom>
              <a:blipFill>
                <a:blip r:embed="rId2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A47754D-789F-481F-BA7F-80769E8C1305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859116" y="5595044"/>
                <a:ext cx="7200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A47754D-789F-481F-BA7F-80769E8C1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2859116" y="5595044"/>
                <a:ext cx="720077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0DB55BB-167E-4F7A-86A3-FC56807CD802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377287" y="5131523"/>
                <a:ext cx="127770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0DB55BB-167E-4F7A-86A3-FC56807CD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3377287" y="5131523"/>
                <a:ext cx="1277707" cy="37965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3A1E3424-0974-44BA-8957-460C0816630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0800000">
            <a:off x="5078996" y="4697589"/>
            <a:ext cx="432377" cy="16621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D96A432-B857-4C05-9FAE-94BBFB24849F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809249" y="5041684"/>
                <a:ext cx="2673164" cy="95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 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 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=1,...,4</m:t>
                          </m:r>
                        </m:e>
                      </m:nary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D96A432-B857-4C05-9FAE-94BBFB248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809249" y="5041684"/>
                <a:ext cx="2673164" cy="956352"/>
              </a:xfrm>
              <a:prstGeom prst="rect">
                <a:avLst/>
              </a:prstGeom>
              <a:blipFill>
                <a:blip r:embed="rId30"/>
                <a:stretch>
                  <a:fillRect r="-379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DF5224A8-C1C0-4FA9-8C54-6886253DE3C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0" y="699449"/>
            <a:ext cx="8410327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b="1" dirty="0" err="1"/>
              <a:t>Cokrigeage</a:t>
            </a:r>
            <a:r>
              <a:rPr lang="fr-FR" sz="2666" b="1" dirty="0"/>
              <a:t> simple (CS) vs </a:t>
            </a:r>
            <a:r>
              <a:rPr lang="fr-FR" sz="2666" b="1" dirty="0" err="1"/>
              <a:t>cokrigeage</a:t>
            </a:r>
            <a:r>
              <a:rPr lang="fr-FR" sz="2666" b="1" dirty="0"/>
              <a:t> ordinaire (CO)</a:t>
            </a:r>
          </a:p>
          <a:p>
            <a:pPr algn="l"/>
            <a:endParaRPr lang="fr-FR" sz="2666" dirty="0">
              <a:solidFill>
                <a:srgbClr val="0000CD"/>
              </a:solidFill>
              <a:latin typeface="CIDFont+F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E49C3-99A3-64E4-C38C-CBAAEFD297C8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simple et ordinaire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22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CF5A712-BDDA-E9D3-F273-3EFDDD2B4F18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Covariance croisée et variogramme croisé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C3807-1B87-84D7-1309-052F3E07E03D}"/>
              </a:ext>
            </a:extLst>
          </p:cNvPr>
          <p:cNvSpPr txBox="1"/>
          <p:nvPr/>
        </p:nvSpPr>
        <p:spPr>
          <a:xfrm>
            <a:off x="230886" y="810691"/>
            <a:ext cx="935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effectLst/>
                <a:ea typeface="Times New Roman" panose="02020603050405020304" pitchFamily="18" charset="0"/>
              </a:rPr>
              <a:t>Il existe 3 fonctions de structure croisées décrites dans la littérature :</a:t>
            </a:r>
            <a:endParaRPr lang="en-CA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2E228-3B99-52B1-9A6A-947423EE4E26}"/>
              </a:ext>
            </a:extLst>
          </p:cNvPr>
          <p:cNvSpPr txBox="1"/>
          <p:nvPr/>
        </p:nvSpPr>
        <p:spPr>
          <a:xfrm>
            <a:off x="996696" y="1426464"/>
            <a:ext cx="4901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fr-CA" sz="2400" b="1" dirty="0" err="1"/>
              <a:t>Covariogramme</a:t>
            </a:r>
            <a:r>
              <a:rPr lang="fr-CA" sz="2400" b="1" dirty="0"/>
              <a:t> croisé :</a:t>
            </a:r>
          </a:p>
          <a:p>
            <a:pPr marL="400050" indent="-400050">
              <a:buAutoNum type="romanLcPeriod"/>
            </a:pPr>
            <a:endParaRPr lang="fr-CA" sz="2400" b="1" dirty="0"/>
          </a:p>
          <a:p>
            <a:pPr marL="400050" indent="-400050">
              <a:buAutoNum type="romanLcPeriod"/>
            </a:pPr>
            <a:endParaRPr lang="fr-CA" sz="2400" b="1" dirty="0"/>
          </a:p>
          <a:p>
            <a:pPr marL="400050" indent="-400050">
              <a:buAutoNum type="romanLcPeriod"/>
            </a:pPr>
            <a:endParaRPr lang="fr-CA" sz="2400" b="1" dirty="0"/>
          </a:p>
          <a:p>
            <a:pPr marL="400050" indent="-400050">
              <a:buAutoNum type="romanLcPeriod"/>
            </a:pPr>
            <a:endParaRPr lang="fr-CA" sz="2400" b="1" dirty="0"/>
          </a:p>
          <a:p>
            <a:pPr marL="400050" indent="-400050">
              <a:buAutoNum type="romanLcPeriod"/>
            </a:pPr>
            <a:r>
              <a:rPr lang="fr-CA" sz="2400" b="1" dirty="0"/>
              <a:t>Variogramme croisé :</a:t>
            </a:r>
          </a:p>
          <a:p>
            <a:pPr marL="400050" indent="-400050">
              <a:buAutoNum type="romanLcPeriod"/>
            </a:pPr>
            <a:endParaRPr lang="fr-CA" sz="2400" b="1" dirty="0"/>
          </a:p>
          <a:p>
            <a:pPr marL="400050" indent="-400050">
              <a:buAutoNum type="romanLcPeriod"/>
            </a:pPr>
            <a:endParaRPr lang="fr-CA" sz="2400" b="1" dirty="0"/>
          </a:p>
          <a:p>
            <a:pPr marL="400050" indent="-400050">
              <a:buAutoNum type="romanLcPeriod"/>
            </a:pPr>
            <a:endParaRPr lang="fr-CA" sz="2400" b="1" dirty="0"/>
          </a:p>
          <a:p>
            <a:pPr marL="400050" indent="-400050">
              <a:buAutoNum type="romanLcPeriod"/>
            </a:pPr>
            <a:endParaRPr lang="fr-CA" sz="2400" b="1" dirty="0"/>
          </a:p>
          <a:p>
            <a:pPr marL="400050" indent="-400050">
              <a:buAutoNum type="romanLcPeriod"/>
            </a:pPr>
            <a:r>
              <a:rPr lang="fr-CA" sz="2400" b="1" dirty="0"/>
              <a:t>Pseudo-variogramme croisé :</a:t>
            </a:r>
            <a:endParaRPr lang="en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EFFA6C-15EF-5EFB-AE70-EBFD48AF19A2}"/>
                  </a:ext>
                </a:extLst>
              </p:cNvPr>
              <p:cNvSpPr txBox="1"/>
              <p:nvPr/>
            </p:nvSpPr>
            <p:spPr>
              <a:xfrm>
                <a:off x="6839712" y="1470398"/>
                <a:ext cx="46268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1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𝑪</m:t>
                      </m:r>
                      <m:r>
                        <a:rPr lang="fr-CA" sz="2000" b="1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𝒉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 </m:t>
                      </m:r>
                      <m:r>
                        <a:rPr lang="fr-CA" sz="2000" b="1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𝑪𝒐𝒗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𝒁</m:t>
                      </m:r>
                      <m:r>
                        <a:rPr lang="fr-CA" sz="2000" b="1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),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𝒁</m:t>
                      </m:r>
                      <m:r>
                        <a:rPr lang="fr-CA" sz="2000" b="1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CA" sz="2000" b="1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fr-CA" sz="2000" b="1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CA" sz="2000" b="1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𝒉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))</m:t>
                      </m:r>
                    </m:oMath>
                  </m:oMathPara>
                </a14:m>
                <a:endParaRPr lang="en-CA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EFFA6C-15EF-5EFB-AE70-EBFD48AF1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712" y="1470398"/>
                <a:ext cx="4626864" cy="40011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5C4804-ED21-25B8-D3C0-D154065AD500}"/>
                  </a:ext>
                </a:extLst>
              </p:cNvPr>
              <p:cNvSpPr txBox="1"/>
              <p:nvPr/>
            </p:nvSpPr>
            <p:spPr>
              <a:xfrm>
                <a:off x="5180838" y="3060115"/>
                <a:ext cx="7011162" cy="94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1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m:t></m:t>
                      </m:r>
                      <m:r>
                        <a:rPr lang="fr-CA" sz="2000" b="1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𝒉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fr-CA" sz="2000" b="1" i="1" dirty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CA" sz="2000" b="1" i="1" dirty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sz="2000" b="1" i="1" dirty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fr-CA" sz="2000" b="1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r>
                        <a:rPr lang="fr-CA" sz="20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2000" b="1" i="1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CA" sz="2000" b="1" i="1" dirty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fr-CA" sz="2000" b="1" i="1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CA" sz="2000" b="1" i="1" dirty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</m:d>
                          <m:r>
                            <a:rPr lang="fr-CA" sz="2000" b="1" i="1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CA" sz="2000" b="1" i="1" dirty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CA" sz="2000" b="1" i="1" dirty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fr-CA" sz="2000" b="1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CA" sz="2000" b="1" i="1" dirty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CA" sz="2000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C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C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C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5C4804-ED21-25B8-D3C0-D154065AD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838" y="3060115"/>
                <a:ext cx="7011162" cy="945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260D6C-84FD-335B-1A51-058D8F69084B}"/>
                  </a:ext>
                </a:extLst>
              </p:cNvPr>
              <p:cNvSpPr txBox="1"/>
              <p:nvPr/>
            </p:nvSpPr>
            <p:spPr>
              <a:xfrm>
                <a:off x="5744718" y="4935974"/>
                <a:ext cx="6185916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800" b="1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𝒑</m:t>
                      </m:r>
                      <m:r>
                        <a:rPr lang="fr-CA" sz="1800" b="1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</m:t>
                      </m:r>
                      <m:d>
                        <m:dPr>
                          <m:ctrlPr>
                            <a:rPr lang="fr-CA" sz="1800" b="1" i="1" baseline="-25000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sz="1800" b="1" i="1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𝒉</m:t>
                          </m:r>
                        </m:e>
                      </m:d>
                      <m:r>
                        <a:rPr lang="fr-CA" sz="18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1800" b="1" i="1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CA" sz="1800" b="1" i="1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sz="1800" b="1" i="1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fr-CA" sz="18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fr-CA" sz="1800" b="1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1800" b="1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sz="1800" b="1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800" b="1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fr-CA" b="1" i="1" dirty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fr-CA" b="1" i="1" dirty="0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CA" b="1" i="1" dirty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𝒉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CA" b="1" i="1" dirty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260D6C-84FD-335B-1A51-058D8F690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718" y="4935974"/>
                <a:ext cx="61859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5371DB8-FE2A-C1F9-E7E6-C7EE234EBC2D}"/>
              </a:ext>
            </a:extLst>
          </p:cNvPr>
          <p:cNvSpPr txBox="1"/>
          <p:nvPr/>
        </p:nvSpPr>
        <p:spPr>
          <a:xfrm>
            <a:off x="1337310" y="1937850"/>
            <a:ext cx="76878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Avantages :</a:t>
            </a:r>
            <a:endParaRPr lang="en-CA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permet d’utiliser des variables mesurées à des localisations ne coïncidant pas pour chaque variable </a:t>
            </a:r>
            <a:endParaRPr lang="en-CA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permet de tenir compte d’asymétrie de corrélations </a:t>
            </a:r>
            <a:endParaRPr lang="en-CA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Désavantage :</a:t>
            </a:r>
            <a:endParaRPr lang="en-CA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requiert d’estimer les moyennes de chaque variable</a:t>
            </a:r>
            <a:endParaRPr lang="en-CA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1D0997-71FC-DE36-C2BD-83E1C8AD6C80}"/>
              </a:ext>
            </a:extLst>
          </p:cNvPr>
          <p:cNvSpPr txBox="1"/>
          <p:nvPr/>
        </p:nvSpPr>
        <p:spPr>
          <a:xfrm>
            <a:off x="1337310" y="3630829"/>
            <a:ext cx="61859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Avantage : 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nécessite pas l’estimation des moyennes 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Désavantages :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requiert des variables mesurées aux mêmes localisations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permet pas de modéliser des corrélations asymétriques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90F11E-7B5C-E353-D404-63B49BAD67C2}"/>
              </a:ext>
            </a:extLst>
          </p:cNvPr>
          <p:cNvSpPr txBox="1"/>
          <p:nvPr/>
        </p:nvSpPr>
        <p:spPr>
          <a:xfrm>
            <a:off x="1337310" y="5440430"/>
            <a:ext cx="109522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Avantages :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permet d’utiliser des variables mesurées à des localisations ne coïncidant pas pour chaque variable 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permet de tenir compte d’asymétrie de corrélations 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Désavantages :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permet pas de modéliser des corrélations négatives</a:t>
            </a:r>
            <a:endParaRPr lang="fr-C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fr-C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nécessite un ajustement pour les unités (habituellement normalisation) qui peut demander d’estimer les moyenne et écart-type de chaque variable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78347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23</a:t>
            </a:fld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F6E28A-105D-4211-B276-ED7BCABF355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63456" y="1280821"/>
            <a:ext cx="318228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Covariance croisée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FB4F00D-414A-4995-8611-30AC704FA5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63458" y="2106911"/>
            <a:ext cx="323714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Variogramme croisé </a:t>
            </a:r>
            <a:r>
              <a:rPr lang="fr-CA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3EA8670-1E15-4858-9328-45FA926497C1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665711" y="1339532"/>
                <a:ext cx="3379643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𝑍𝑌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3EA8670-1E15-4858-9328-45FA92649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65711" y="1339532"/>
                <a:ext cx="3379643" cy="347403"/>
              </a:xfrm>
              <a:prstGeom prst="rect">
                <a:avLst/>
              </a:prstGeom>
              <a:blipFill>
                <a:blip r:embed="rId20"/>
                <a:stretch>
                  <a:fillRect l="-1261" b="-87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172B44E-96F2-4F30-A9C1-87EF6243A523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671926" y="2111965"/>
                <a:ext cx="6565965" cy="100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𝑍𝑌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=0.5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172B44E-96F2-4F30-A9C1-87EF6243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671926" y="2111965"/>
                <a:ext cx="6565965" cy="100258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49C28F72-2622-4A2E-86F9-FBE00AEB7B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115847" y="3202630"/>
            <a:ext cx="847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Le variogramme croisé est </a:t>
            </a:r>
            <a:r>
              <a:rPr lang="fr-CA" sz="2400" dirty="0">
                <a:solidFill>
                  <a:srgbClr val="FF0000"/>
                </a:solidFill>
              </a:rPr>
              <a:t>toujours</a:t>
            </a:r>
            <a:r>
              <a:rPr lang="fr-CA" sz="2400" dirty="0"/>
              <a:t> symétrique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E23FBA5-64D2-44A1-A234-16998AFB2F45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87456" y="3798453"/>
                <a:ext cx="56027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𝑍𝑌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𝑍𝑌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−0.5(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𝑍𝑌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𝑍𝑌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E23FBA5-64D2-44A1-A234-16998AFB2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3087456" y="3798453"/>
                <a:ext cx="5602798" cy="400110"/>
              </a:xfrm>
              <a:prstGeom prst="rect">
                <a:avLst/>
              </a:prstGeom>
              <a:blipFill>
                <a:blip r:embed="rId2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8FA5307-CE2E-4635-A372-A6E1F0734BEB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569932" y="4585398"/>
                <a:ext cx="27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𝑍𝑌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𝑍𝑌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8FA5307-CE2E-4635-A372-A6E1F0734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4569932" y="4585398"/>
                <a:ext cx="2761943" cy="400110"/>
              </a:xfrm>
              <a:prstGeom prst="rect">
                <a:avLst/>
              </a:prstGeom>
              <a:blipFill>
                <a:blip r:embed="rId2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A72C602-ABDB-4B36-A304-CD447DA9F964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454835" y="4274676"/>
                <a:ext cx="759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A72C602-ABDB-4B36-A304-CD447DA9F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5454835" y="4274676"/>
                <a:ext cx="759535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A0C96A98-54F9-47B8-B762-B9FD1F0FF26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210206" y="5125572"/>
            <a:ext cx="8071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484" indent="-317484">
              <a:buFont typeface="Arial" panose="020B0604020202020204" pitchFamily="34" charset="0"/>
              <a:buChar char="•"/>
            </a:pPr>
            <a:r>
              <a:rPr lang="fr-FR" sz="2400" dirty="0">
                <a:latin typeface="CIDFont+F2"/>
              </a:rPr>
              <a:t>La covariance croisée </a:t>
            </a:r>
            <a:r>
              <a:rPr lang="fr-FR" sz="2400" dirty="0">
                <a:solidFill>
                  <a:srgbClr val="FF0000"/>
                </a:solidFill>
                <a:latin typeface="CIDFont+F2"/>
              </a:rPr>
              <a:t>ne peut être déduite </a:t>
            </a:r>
            <a:r>
              <a:rPr lang="fr-FR" sz="2400" dirty="0">
                <a:latin typeface="CIDFont+F2"/>
              </a:rPr>
              <a:t>du variogramme croisé que </a:t>
            </a:r>
            <a:r>
              <a:rPr lang="fr-FR" sz="2400" dirty="0">
                <a:solidFill>
                  <a:srgbClr val="FF0000"/>
                </a:solidFill>
                <a:latin typeface="CIDFont+F2"/>
              </a:rPr>
              <a:t>si elle est symétrique </a:t>
            </a:r>
            <a:r>
              <a:rPr lang="fr-FR" sz="2400" dirty="0">
                <a:latin typeface="CIDFont+F2"/>
              </a:rPr>
              <a:t>!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FR" sz="2400" dirty="0">
                <a:latin typeface="CIDFont+F2"/>
              </a:rPr>
              <a:t>La covariance croisée est </a:t>
            </a:r>
            <a:r>
              <a:rPr lang="fr-FR" sz="2400" dirty="0">
                <a:solidFill>
                  <a:srgbClr val="FF0000"/>
                </a:solidFill>
                <a:latin typeface="CIDFont+F2"/>
              </a:rPr>
              <a:t>plus générale </a:t>
            </a:r>
            <a:r>
              <a:rPr lang="fr-FR" sz="2400" dirty="0">
                <a:latin typeface="CIDFont+F2"/>
              </a:rPr>
              <a:t>que le variogramme croisé</a:t>
            </a:r>
            <a:endParaRPr lang="fr-CA" sz="2400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8C1CF78-F331-42B7-B945-53013F1C2F2F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6707576" y="3125321"/>
            <a:ext cx="47840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4D1B163-DA73-463B-8020-65D5D15E59DD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7508208" y="3125321"/>
            <a:ext cx="86639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16CA9654-E4AA-4866-8500-EB2979C54B5F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8583387" y="3125321"/>
            <a:ext cx="47840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9091223-43D7-427E-9651-D78C95298160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9423479" y="3125321"/>
            <a:ext cx="86639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F043AE0-6335-49CD-84BA-8317191014DF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6324519" y="1777574"/>
            <a:ext cx="47840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47207A1-24B1-4EDF-A38A-ECFB660A75A0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7016646" y="1777574"/>
            <a:ext cx="86639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E062B312-6389-446D-8D6C-F5D6ABB637D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0" y="699449"/>
            <a:ext cx="841032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b="1" dirty="0"/>
              <a:t>Définitions : </a:t>
            </a:r>
            <a:endParaRPr lang="fr-FR" sz="2666" dirty="0">
              <a:solidFill>
                <a:srgbClr val="0000CD"/>
              </a:solidFill>
              <a:latin typeface="CIDFont+F2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CF5A712-BDDA-E9D3-F273-3EFDDD2B4F18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Covariance croisée et variogramme croisé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32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24</a:t>
            </a:fld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53D8DE-8D9E-4C17-A96A-663D887810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24" y="1317465"/>
            <a:ext cx="3564776" cy="4953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7752657-BD0B-4F33-AF40-66ECA5B0EDA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82816" y="2200820"/>
                <a:ext cx="4064000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6" i="1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−50</m:t>
                          </m:r>
                        </m:e>
                      </m:d>
                    </m:oMath>
                  </m:oMathPara>
                </a14:m>
                <a:endParaRPr lang="fr-CA" sz="2666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7752657-BD0B-4F33-AF40-66ECA5B0E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5782816" y="2200820"/>
                <a:ext cx="4064000" cy="50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E3D40C68-5C6D-492B-8D2E-982B25A210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66912" y="3599441"/>
            <a:ext cx="47958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Le variogramme croisé (</a:t>
            </a:r>
            <a:r>
              <a:rPr lang="fr-CA" sz="2400" dirty="0">
                <a:solidFill>
                  <a:srgbClr val="0000FF"/>
                </a:solidFill>
              </a:rPr>
              <a:t>bleu</a:t>
            </a:r>
            <a:r>
              <a:rPr lang="fr-CA" sz="2400" dirty="0"/>
              <a:t>) ne détecte aucune structure.</a:t>
            </a:r>
          </a:p>
          <a:p>
            <a:endParaRPr lang="fr-CA" sz="2400" dirty="0"/>
          </a:p>
          <a:p>
            <a:r>
              <a:rPr lang="fr-CA" sz="2400" dirty="0"/>
              <a:t>La covariance croisée (</a:t>
            </a:r>
            <a:r>
              <a:rPr lang="fr-CA" sz="2400" dirty="0">
                <a:solidFill>
                  <a:srgbClr val="FF0000"/>
                </a:solidFill>
              </a:rPr>
              <a:t>rouge</a:t>
            </a:r>
            <a:r>
              <a:rPr lang="fr-CA" sz="2400" dirty="0"/>
              <a:t>) détecte une forte structure</a:t>
            </a:r>
          </a:p>
          <a:p>
            <a:pPr marL="825458" lvl="1" indent="-317484">
              <a:buFont typeface="Arial" panose="020B0604020202020204" pitchFamily="34" charset="0"/>
              <a:buChar char="•"/>
            </a:pPr>
            <a:r>
              <a:rPr lang="fr-CA" sz="2400" dirty="0"/>
              <a:t>Asymétrique</a:t>
            </a:r>
          </a:p>
          <a:p>
            <a:pPr marL="825458" lvl="1" indent="-317484">
              <a:buFont typeface="Arial" panose="020B0604020202020204" pitchFamily="34" charset="0"/>
              <a:buChar char="•"/>
            </a:pPr>
            <a:r>
              <a:rPr lang="fr-CA" sz="2400" dirty="0"/>
              <a:t>Reconnais le décalage</a:t>
            </a:r>
          </a:p>
          <a:p>
            <a:endParaRPr lang="fr-CA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55900A-ED0E-4461-9D6E-C898618BB0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699449"/>
            <a:ext cx="841032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b="1" dirty="0"/>
              <a:t>Comparaison : </a:t>
            </a:r>
            <a:endParaRPr lang="fr-FR" sz="2666" dirty="0">
              <a:solidFill>
                <a:srgbClr val="0000CD"/>
              </a:solidFill>
              <a:latin typeface="CIDFont+F2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7B4AE35-F408-C44B-8A3B-6B750301FE2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Covariance croisée et variogramme croisé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7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E17396-203C-4FD0-925F-EFD86BEA6A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45946"/>
            <a:ext cx="12192000" cy="830268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25</a:t>
            </a:fld>
            <a:endParaRPr lang="fr-CA"/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F10FCB2-5791-4C15-B403-0AFCDA76A7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32" y="1165307"/>
            <a:ext cx="10298947" cy="53885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F79F79F-EDBD-47D8-A03D-A381DF3E5FC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699449"/>
            <a:ext cx="841032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b="1" dirty="0"/>
              <a:t>Comparaison : </a:t>
            </a:r>
            <a:endParaRPr lang="fr-FR" sz="2666" dirty="0">
              <a:solidFill>
                <a:srgbClr val="0000CD"/>
              </a:solidFill>
              <a:latin typeface="CIDFont+F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3E2C8D-8042-2E6C-622F-7CA643983727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Covariance croisée et variogramme croisé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81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26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D8B4BF7-130C-4214-9C45-B66DBA04DA62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656338" y="1017197"/>
                <a:ext cx="9026652" cy="419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CA" sz="2666" u="sng" dirty="0">
                    <a:latin typeface="CIDFont+F2"/>
                  </a:rPr>
                  <a:t>Notes:</a:t>
                </a:r>
              </a:p>
              <a:p>
                <a:pPr algn="l"/>
                <a:endParaRPr lang="fr-CA" sz="2666" u="sng" dirty="0">
                  <a:latin typeface="CIDFont+F2"/>
                </a:endParaRPr>
              </a:p>
              <a:p>
                <a:pPr algn="l"/>
                <a:r>
                  <a:rPr lang="fr-FR" sz="2666" dirty="0">
                    <a:latin typeface="CIDFont+F2"/>
                  </a:rPr>
                  <a:t>a) </a:t>
                </a:r>
              </a:p>
              <a:p>
                <a:pPr lvl="1"/>
                <a:r>
                  <a:rPr lang="fr-FR" sz="2666" dirty="0">
                    <a:latin typeface="CIDFont+F2"/>
                  </a:rPr>
                  <a:t>Krigeage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666" dirty="0">
                    <a:latin typeface="CIDFont+F2"/>
                  </a:rPr>
                  <a:t> plus souvent krigeage ordinaire</a:t>
                </a:r>
              </a:p>
              <a:p>
                <a:pPr lvl="1"/>
                <a:r>
                  <a:rPr lang="fr-FR" sz="2666" dirty="0" err="1">
                    <a:latin typeface="CIDFont+F2"/>
                  </a:rPr>
                  <a:t>Cokrigeage</a:t>
                </a:r>
                <a:r>
                  <a:rPr lang="fr-FR" sz="2666" dirty="0">
                    <a:latin typeface="CIDFont+F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666" dirty="0">
                    <a:latin typeface="CIDFont+F2"/>
                  </a:rPr>
                  <a:t> </a:t>
                </a:r>
                <a:r>
                  <a:rPr lang="fr-FR" sz="2666" dirty="0" err="1">
                    <a:latin typeface="CIDFont+F2"/>
                  </a:rPr>
                  <a:t>cokrigeage</a:t>
                </a:r>
                <a:r>
                  <a:rPr lang="fr-FR" sz="2666" dirty="0">
                    <a:latin typeface="CIDFont+F2"/>
                  </a:rPr>
                  <a:t> simple est souvent plus indiqué (p. ex. cas où la variable principale n’est pas observée)</a:t>
                </a:r>
              </a:p>
              <a:p>
                <a:pPr algn="l"/>
                <a:endParaRPr lang="fr-FR" sz="2666" dirty="0">
                  <a:latin typeface="CIDFont+F2"/>
                </a:endParaRPr>
              </a:p>
              <a:p>
                <a:pPr algn="l"/>
                <a:r>
                  <a:rPr lang="fr-FR" sz="2666" dirty="0">
                    <a:latin typeface="CIDFont+F2"/>
                  </a:rPr>
                  <a:t>b)</a:t>
                </a:r>
              </a:p>
              <a:p>
                <a:pPr lvl="1"/>
                <a:r>
                  <a:rPr lang="fr-FR" sz="2666" dirty="0">
                    <a:latin typeface="CIDFont+F2"/>
                  </a:rPr>
                  <a:t>Krigeage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666" dirty="0">
                    <a:latin typeface="CIDFont+F2"/>
                  </a:rPr>
                  <a:t> variogramme est l’outil de base</a:t>
                </a:r>
              </a:p>
              <a:p>
                <a:pPr lvl="1"/>
                <a:r>
                  <a:rPr lang="fr-FR" sz="2666" dirty="0" err="1">
                    <a:latin typeface="CIDFont+F2"/>
                  </a:rPr>
                  <a:t>Cokrigeage</a:t>
                </a:r>
                <a:r>
                  <a:rPr lang="fr-FR" sz="2666" dirty="0">
                    <a:latin typeface="CIDFont+F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666" dirty="0">
                    <a:latin typeface="CIDFont+F2"/>
                  </a:rPr>
                  <a:t> covariance est l’outil de base</a:t>
                </a:r>
                <a:endParaRPr lang="fr-CA" sz="2666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D8B4BF7-130C-4214-9C45-B66DBA04D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656338" y="1017197"/>
                <a:ext cx="9026652" cy="4194738"/>
              </a:xfrm>
              <a:prstGeom prst="rect">
                <a:avLst/>
              </a:prstGeom>
              <a:blipFill>
                <a:blip r:embed="rId5"/>
                <a:stretch>
                  <a:fillRect l="-1284" t="-1453" r="-811" b="-27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2">
            <a:extLst>
              <a:ext uri="{FF2B5EF4-FFF2-40B4-BE49-F238E27FC236}">
                <a16:creationId xmlns:a16="http://schemas.microsoft.com/office/drawing/2014/main" id="{D7EFABC1-BE14-6566-3653-C1A6C8E70C0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Covariance croisée et variogramme croisé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80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27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6FE79E3-F084-4EF7-96EC-8CFC673BCBA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16001" y="1511726"/>
                <a:ext cx="11467573" cy="4350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Les matrices de </a:t>
                </a:r>
                <a:r>
                  <a:rPr lang="fr-FR" sz="2666" dirty="0" err="1"/>
                  <a:t>cokrigeage</a:t>
                </a:r>
                <a:r>
                  <a:rPr lang="fr-FR" sz="2666" dirty="0"/>
                  <a:t> sont toujours symétriques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66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666" i="1" dirty="0">
                            <a:latin typeface="Cambria Math" panose="02040503050406030204" pitchFamily="18" charset="0"/>
                          </a:rPr>
                          <m:t>𝑧𝑦</m:t>
                        </m:r>
                      </m:sub>
                    </m:sSub>
                  </m:oMath>
                </a14:m>
                <a:r>
                  <a:rPr lang="fr-FR" sz="2666" dirty="0"/>
                  <a:t> =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66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66" i="1" dirty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sz="2666" i="1" dirty="0">
                            <a:latin typeface="Cambria Math" panose="02040503050406030204" pitchFamily="18" charset="0"/>
                          </a:rPr>
                          <m:t>𝑦𝑧</m:t>
                        </m:r>
                      </m:sub>
                    </m:sSub>
                  </m:oMath>
                </a14:m>
                <a:endParaRPr lang="fr-FR" sz="2666" dirty="0"/>
              </a:p>
              <a:p>
                <a:pPr marL="380996" indent="-380996">
                  <a:buFont typeface="Arial" panose="020B0604020202020204" pitchFamily="34" charset="0"/>
                  <a:buChar char="•"/>
                </a:pPr>
                <a:endParaRPr lang="fr-FR" sz="2666" dirty="0"/>
              </a:p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Toutefois, les fonctions de covariances croisées, elles, ne sont pas </a:t>
                </a:r>
                <a:r>
                  <a:rPr lang="fr-CA" sz="2666" dirty="0"/>
                  <a:t>nécessairement symétriques, en effet :</a:t>
                </a:r>
              </a:p>
              <a:p>
                <a:pPr algn="l"/>
                <a:endParaRPr lang="fr-CA" sz="2666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</m:sSub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6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6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CA" sz="2666" dirty="0"/>
              </a:p>
              <a:p>
                <a:pPr algn="l"/>
                <a:endParaRPr lang="fr-CA" sz="2666" dirty="0"/>
              </a:p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CA" sz="2666" dirty="0"/>
                  <a:t>Mais, en général</a:t>
                </a:r>
              </a:p>
              <a:p>
                <a:pPr algn="l"/>
                <a:endParaRPr lang="fr-CA" sz="2666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</m:sSub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6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sz="2666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666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</m:sSub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CA" sz="2222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6FE79E3-F084-4EF7-96EC-8CFC673BC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016001" y="1511726"/>
                <a:ext cx="11467573" cy="4350422"/>
              </a:xfrm>
              <a:prstGeom prst="rect">
                <a:avLst/>
              </a:prstGeom>
              <a:blipFill>
                <a:blip r:embed="rId6"/>
                <a:stretch>
                  <a:fillRect l="-904" t="-11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5033641A-0888-4DB3-B34B-168861911CD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99449"/>
            <a:ext cx="841032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b="1" dirty="0"/>
              <a:t>Symétrie : </a:t>
            </a:r>
            <a:endParaRPr lang="fr-FR" sz="2666" dirty="0">
              <a:solidFill>
                <a:srgbClr val="0000CD"/>
              </a:solidFill>
              <a:latin typeface="CIDFont+F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79CE47-C331-DDB1-C0C7-DCCA062A7AA1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Covariance croisée et variogramme croisé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6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28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08F6A9-28BC-4EDB-A5F1-8573BBC15B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37" y="3429000"/>
            <a:ext cx="7629128" cy="3412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C0D49AE-25EB-4992-93B5-B40A555D2D38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955708" y="3056094"/>
                <a:ext cx="6438408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C0D49AE-25EB-4992-93B5-B40A555D2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2955708" y="3056094"/>
                <a:ext cx="6438408" cy="424283"/>
              </a:xfrm>
              <a:prstGeom prst="rect">
                <a:avLst/>
              </a:prstGeom>
              <a:blipFill>
                <a:blip r:embed="rId1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E64B102-FF81-4392-AE28-C128B7DB1E05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109255" y="1642967"/>
                <a:ext cx="5168776" cy="712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</m:sSub>
                      <m:d>
                        <m:d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733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</m:sSub>
                      <m:d>
                        <m:d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CA" sz="3733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E64B102-FF81-4392-AE28-C128B7DB1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09255" y="1642967"/>
                <a:ext cx="5168776" cy="7125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90079725-C059-427B-B35B-AB0287D0B91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16200000">
            <a:off x="1529285" y="4460887"/>
            <a:ext cx="166213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56" dirty="0"/>
              <a:t>Élévation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49215D5-C5C1-4AC7-88D3-69C233622FC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6200000">
            <a:off x="6522153" y="4281407"/>
            <a:ext cx="166213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56" dirty="0"/>
              <a:t>Pente</a:t>
            </a:r>
          </a:p>
        </p:txBody>
      </p:sp>
      <p:pic>
        <p:nvPicPr>
          <p:cNvPr id="1026" name="Picture 2" descr="Images Gratuites : paysage, Montagne, colline, aventure, chaîne de montagnes,  été, idyllique, alpin, terrain, crête, sommet, alpinisme, géologie, Alpes,  plateau, est tombée, idylle, Oberstdorf, Forme de relief, Allg u, Col de  montagne,">
            <a:extLst>
              <a:ext uri="{FF2B5EF4-FFF2-40B4-BE49-F238E27FC236}">
                <a16:creationId xmlns:a16="http://schemas.microsoft.com/office/drawing/2014/main" id="{5153E7BB-1834-4EF6-AACE-382B67C628F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944608"/>
            <a:ext cx="3175000" cy="177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21FEDD1-66E7-46A2-87C1-8C1A27B20A8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8019495" y="2035699"/>
            <a:ext cx="201227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B674A89-89DA-481F-91A9-7B4A2333F9D9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933106" y="1807754"/>
                <a:ext cx="575630" cy="44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A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B674A89-89DA-481F-91A9-7B4A2333F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9933106" y="1807754"/>
                <a:ext cx="575630" cy="4456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B26AA5B-C80F-4F7F-8755-26A19094668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V="1">
            <a:off x="8594313" y="1394535"/>
            <a:ext cx="431318" cy="413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EAAE728-EA42-436C-958D-ECEFE4167717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9144548" y="1442358"/>
            <a:ext cx="388045" cy="271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399030B-250F-475E-A1B0-F3E58DF2524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0" y="699449"/>
            <a:ext cx="841032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b="1" dirty="0"/>
              <a:t>Exemple visuel : </a:t>
            </a:r>
            <a:endParaRPr lang="fr-FR" sz="2666" dirty="0">
              <a:solidFill>
                <a:srgbClr val="0000CD"/>
              </a:solidFill>
              <a:latin typeface="CIDFont+F2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B393A14-C5A3-4523-CC18-5BA58CAB60A9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Covariance croisée et variogramme croisé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99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29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D69B76-D853-4ED5-8E83-45B23E2A7B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70178" y="4382176"/>
            <a:ext cx="9086086" cy="214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95" indent="-457195">
              <a:buFont typeface="Arial" panose="020B0604020202020204" pitchFamily="34" charset="0"/>
              <a:buChar char="•"/>
            </a:pPr>
            <a:r>
              <a:rPr lang="fr-FR" sz="2666" dirty="0">
                <a:solidFill>
                  <a:srgbClr val="000000"/>
                </a:solidFill>
              </a:rPr>
              <a:t>Vérification délicate, non triviale, complexe mathématiquement.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endParaRPr lang="fr-FR" sz="2666" dirty="0">
              <a:solidFill>
                <a:srgbClr val="000000"/>
              </a:solidFill>
            </a:endParaRP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FR" sz="2666" dirty="0">
                <a:solidFill>
                  <a:srgbClr val="000000"/>
                </a:solidFill>
              </a:rPr>
              <a:t>On va se limiter aux modèles admissibles par construction.</a:t>
            </a:r>
            <a:endParaRPr lang="fr-CA" sz="2666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65F5C3-732B-4C94-81B0-B670F07531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3397987"/>
            <a:ext cx="841032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b="1" dirty="0"/>
              <a:t>But : </a:t>
            </a:r>
            <a:endParaRPr lang="fr-FR" sz="2666" dirty="0">
              <a:solidFill>
                <a:srgbClr val="0000CD"/>
              </a:solidFill>
              <a:latin typeface="CIDFont+F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3F8E0BB-A9B6-44FB-9CD0-E65C1EDBAFFF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133601" y="3397987"/>
                <a:ext cx="8410325" cy="912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666" dirty="0">
                    <a:solidFill>
                      <a:srgbClr val="000000"/>
                    </a:solidFill>
                  </a:rPr>
                  <a:t>Assurer que toute combinaison linéaire de </a:t>
                </a:r>
                <a14:m>
                  <m:oMath xmlns:m="http://schemas.openxmlformats.org/officeDocument/2006/math">
                    <m:r>
                      <a:rPr lang="fr-FR" sz="2666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FR" sz="2666" dirty="0">
                    <a:solidFill>
                      <a:srgbClr val="000000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666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fr-FR" sz="2666" dirty="0">
                    <a:solidFill>
                      <a:srgbClr val="000000"/>
                    </a:solidFill>
                  </a:rPr>
                  <a:t> présente </a:t>
                </a:r>
                <a:r>
                  <a:rPr lang="fr-CA" sz="2666" dirty="0">
                    <a:solidFill>
                      <a:srgbClr val="000000"/>
                    </a:solidFill>
                  </a:rPr>
                  <a:t>une </a:t>
                </a:r>
                <a:r>
                  <a:rPr lang="fr-CA" sz="2666" dirty="0">
                    <a:solidFill>
                      <a:srgbClr val="0000CD"/>
                    </a:solidFill>
                  </a:rPr>
                  <a:t>variance théorique positive.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3F8E0BB-A9B6-44FB-9CD0-E65C1EDBA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133601" y="3397987"/>
                <a:ext cx="8410325" cy="912814"/>
              </a:xfrm>
              <a:prstGeom prst="rect">
                <a:avLst/>
              </a:prstGeom>
              <a:blipFill>
                <a:blip r:embed="rId8"/>
                <a:stretch>
                  <a:fillRect l="-1377" t="-5333" b="-17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F33A08-CA8D-DCDB-8B02-25FB30AEFF0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5" name="ZoneTexte 23">
            <a:extLst>
              <a:ext uri="{FF2B5EF4-FFF2-40B4-BE49-F238E27FC236}">
                <a16:creationId xmlns:a16="http://schemas.microsoft.com/office/drawing/2014/main" id="{00EEBCB3-6268-F116-B894-0BBCEF304A9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699449"/>
            <a:ext cx="841032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b="1" dirty="0"/>
              <a:t>Note : </a:t>
            </a:r>
            <a:endParaRPr lang="fr-FR" sz="2666" dirty="0">
              <a:solidFill>
                <a:srgbClr val="0000CD"/>
              </a:solidFill>
              <a:latin typeface="CIDFont+F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42346-8A21-05E9-17C9-DF482CB6F142}"/>
              </a:ext>
            </a:extLst>
          </p:cNvPr>
          <p:cNvSpPr txBox="1"/>
          <p:nvPr/>
        </p:nvSpPr>
        <p:spPr>
          <a:xfrm>
            <a:off x="1227582" y="795635"/>
            <a:ext cx="100835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effectLst/>
                <a:ea typeface="Times New Roman" panose="02020603050405020304" pitchFamily="18" charset="0"/>
              </a:rPr>
              <a:t>Wackernagel(1995) recommande d’utiliser le </a:t>
            </a:r>
            <a:r>
              <a:rPr lang="fr-CA" sz="2400" dirty="0" err="1">
                <a:effectLst/>
                <a:ea typeface="Times New Roman" panose="02020603050405020304" pitchFamily="18" charset="0"/>
              </a:rPr>
              <a:t>covariogramme</a:t>
            </a:r>
            <a:r>
              <a:rPr lang="fr-CA" sz="2400" dirty="0">
                <a:effectLst/>
                <a:ea typeface="Times New Roman" panose="02020603050405020304" pitchFamily="18" charset="0"/>
              </a:rPr>
              <a:t> croisé dans le cas multivariable. J’adhère à cette recommandation.</a:t>
            </a:r>
            <a:endParaRPr lang="en-CA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DF70C-3AC5-F23D-A6B2-E33E3F7132BF}"/>
              </a:ext>
            </a:extLst>
          </p:cNvPr>
          <p:cNvSpPr txBox="1"/>
          <p:nvPr/>
        </p:nvSpPr>
        <p:spPr>
          <a:xfrm>
            <a:off x="633222" y="2266480"/>
            <a:ext cx="10924794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effectLst/>
                <a:ea typeface="Times New Roman" panose="02020603050405020304" pitchFamily="18" charset="0"/>
              </a:rPr>
              <a:t>La vérification de l’admissibilité des modèles de </a:t>
            </a:r>
            <a:r>
              <a:rPr lang="fr-CA" sz="2400" dirty="0" err="1">
                <a:effectLst/>
                <a:ea typeface="Times New Roman" panose="02020603050405020304" pitchFamily="18" charset="0"/>
              </a:rPr>
              <a:t>covariogrammes</a:t>
            </a:r>
            <a:r>
              <a:rPr lang="fr-CA" sz="2400" dirty="0">
                <a:effectLst/>
                <a:ea typeface="Times New Roman" panose="02020603050405020304" pitchFamily="18" charset="0"/>
              </a:rPr>
              <a:t> multivariables est plus complexe dans le cas général que pour le cas </a:t>
            </a:r>
            <a:r>
              <a:rPr lang="fr-CA" sz="2400" dirty="0" err="1">
                <a:effectLst/>
                <a:ea typeface="Times New Roman" panose="02020603050405020304" pitchFamily="18" charset="0"/>
              </a:rPr>
              <a:t>univariable</a:t>
            </a:r>
            <a:r>
              <a:rPr lang="fr-CA" sz="2400" dirty="0">
                <a:effectLst/>
                <a:ea typeface="Times New Roman" panose="02020603050405020304" pitchFamily="18" charset="0"/>
              </a:rPr>
              <a:t>.</a:t>
            </a:r>
            <a:endParaRPr lang="en-CA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4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327728-8324-5EFF-0CC7-4E534605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cours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27D133F5-F7B7-82DC-A9D0-CE4AEA5DCEB8}"/>
              </a:ext>
            </a:extLst>
          </p:cNvPr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13348" y="1167898"/>
            <a:ext cx="11678652" cy="495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3312" indent="-423312">
              <a:buFont typeface="+mj-lt"/>
              <a:buAutoNum type="arabicPeriod"/>
            </a:pPr>
            <a:r>
              <a:rPr lang="fr-CA" sz="2667" dirty="0"/>
              <a:t>Mise en contexte</a:t>
            </a:r>
          </a:p>
          <a:p>
            <a:pPr marL="423312" indent="-423312">
              <a:buFont typeface="+mj-lt"/>
              <a:buAutoNum type="arabicPeriod"/>
            </a:pPr>
            <a:r>
              <a:rPr lang="fr-CA" sz="2667" dirty="0" err="1"/>
              <a:t>Cokrigeage</a:t>
            </a:r>
            <a:r>
              <a:rPr lang="fr-CA" sz="2667" dirty="0"/>
              <a:t> simple et ordinaire</a:t>
            </a:r>
          </a:p>
          <a:p>
            <a:pPr lvl="1"/>
            <a:r>
              <a:rPr lang="fr-CA" sz="2667" dirty="0"/>
              <a:t>2.1. </a:t>
            </a:r>
            <a:r>
              <a:rPr lang="fr-CA" sz="2667" dirty="0" err="1"/>
              <a:t>Cokrigeage</a:t>
            </a:r>
            <a:r>
              <a:rPr lang="fr-CA" sz="2667" dirty="0"/>
              <a:t> simple</a:t>
            </a:r>
          </a:p>
          <a:p>
            <a:pPr lvl="1"/>
            <a:r>
              <a:rPr lang="fr-CA" sz="2667" dirty="0"/>
              <a:t>2.2. </a:t>
            </a:r>
            <a:r>
              <a:rPr lang="fr-CA" sz="2667" dirty="0" err="1"/>
              <a:t>Cokrigeage</a:t>
            </a:r>
            <a:r>
              <a:rPr lang="fr-CA" sz="2667" dirty="0"/>
              <a:t> ordinaire</a:t>
            </a:r>
          </a:p>
          <a:p>
            <a:pPr lvl="1"/>
            <a:r>
              <a:rPr lang="fr-CA" sz="2667" dirty="0"/>
              <a:t>2.3. Forme matricielle</a:t>
            </a:r>
          </a:p>
          <a:p>
            <a:pPr marL="423312" indent="-423312">
              <a:buFont typeface="+mj-lt"/>
              <a:buAutoNum type="arabicPeriod"/>
            </a:pPr>
            <a:r>
              <a:rPr lang="fr-FR" sz="2667" dirty="0"/>
              <a:t>Covariance croisée et variogramme croisé</a:t>
            </a:r>
          </a:p>
          <a:p>
            <a:pPr lvl="1"/>
            <a:r>
              <a:rPr lang="fr-CA" sz="2667" dirty="0"/>
              <a:t>3.1. Covariance croisée</a:t>
            </a:r>
          </a:p>
          <a:p>
            <a:pPr lvl="1"/>
            <a:r>
              <a:rPr lang="fr-CA" sz="2667" dirty="0"/>
              <a:t>3.2. Variogramme croisé</a:t>
            </a:r>
          </a:p>
          <a:p>
            <a:pPr marL="423312" indent="-423312">
              <a:buFont typeface="+mj-lt"/>
              <a:buAutoNum type="arabicPeriod"/>
            </a:pPr>
            <a:r>
              <a:rPr lang="fr-CA" sz="2667" dirty="0"/>
              <a:t>Modèles admissibles</a:t>
            </a:r>
            <a:r>
              <a:rPr lang="fr-FR" sz="2667" dirty="0"/>
              <a:t> </a:t>
            </a:r>
          </a:p>
          <a:p>
            <a:pPr marL="423312" indent="-423312">
              <a:buFont typeface="+mj-lt"/>
              <a:buAutoNum type="arabicPeriod"/>
            </a:pPr>
            <a:r>
              <a:rPr lang="fr-FR" sz="2667" dirty="0"/>
              <a:t>Cas où le </a:t>
            </a:r>
            <a:r>
              <a:rPr lang="fr-FR" sz="2667" dirty="0" err="1"/>
              <a:t>cokrigeage</a:t>
            </a:r>
            <a:r>
              <a:rPr lang="fr-FR" sz="2667" dirty="0"/>
              <a:t> peut être utile</a:t>
            </a:r>
            <a:endParaRPr lang="fr-CA" sz="1852" dirty="0"/>
          </a:p>
          <a:p>
            <a:pPr marL="238105" indent="-238105">
              <a:buFont typeface="Arial" panose="020B0604020202020204" pitchFamily="34" charset="0"/>
              <a:buChar char="•"/>
            </a:pPr>
            <a:endParaRPr lang="fr-CA" sz="1500" dirty="0"/>
          </a:p>
        </p:txBody>
      </p:sp>
    </p:spTree>
    <p:extLst>
      <p:ext uri="{BB962C8B-B14F-4D97-AF65-F5344CB8AC3E}">
        <p14:creationId xmlns:p14="http://schemas.microsoft.com/office/powerpoint/2010/main" val="1042904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30</a:t>
            </a:fld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4B8816-115E-4D7B-89FD-3D4ABB8F383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1070762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Conditions d’admissibilité pour les </a:t>
            </a:r>
            <a:r>
              <a:rPr lang="fr-CA" sz="2666" b="1" dirty="0" err="1"/>
              <a:t>covariogrammes</a:t>
            </a:r>
            <a:r>
              <a:rPr lang="fr-CA" sz="2666" b="1" dirty="0"/>
              <a:t> croisés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6096C1E-1AFE-DC35-8D68-5BB605E73D59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E246B-22F4-0495-2CDB-DA54C9DE7C51}"/>
              </a:ext>
            </a:extLst>
          </p:cNvPr>
          <p:cNvSpPr txBox="1"/>
          <p:nvPr/>
        </p:nvSpPr>
        <p:spPr>
          <a:xfrm>
            <a:off x="905256" y="1307592"/>
            <a:ext cx="9902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CA" sz="2000" b="1" dirty="0"/>
              <a:t>Cas 2 variables</a:t>
            </a:r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r>
              <a:rPr lang="fr-CA" sz="2000" b="1" dirty="0"/>
              <a:t>Cas de p variables, modèle intrinsèque</a:t>
            </a:r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r>
              <a:rPr lang="fr-CA" sz="2000" b="1" dirty="0"/>
              <a:t>Cas de p variables, modèle de corégionalisation linéaire</a:t>
            </a:r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r>
              <a:rPr lang="fr-CA" sz="2000" b="1" dirty="0"/>
              <a:t>Cas de p variables, cas général</a:t>
            </a:r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endParaRPr lang="fr-CA" sz="2000" b="1" dirty="0"/>
          </a:p>
          <a:p>
            <a:pPr marL="342900" indent="-342900">
              <a:buAutoNum type="alphaLcParenR"/>
            </a:pPr>
            <a:r>
              <a:rPr lang="fr-CA" sz="2000" b="1" dirty="0"/>
              <a:t>Variables avec relations détermines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310489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31</a:t>
            </a:fld>
            <a:endParaRPr lang="fr-CA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02BC3EB-5E2E-4F26-8829-863548EAE50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a) </a:t>
            </a:r>
            <a:r>
              <a:rPr lang="en-US" sz="2666" b="1" dirty="0">
                <a:solidFill>
                  <a:srgbClr val="000000"/>
                </a:solidFill>
              </a:rPr>
              <a:t>Cas de deux variables :</a:t>
            </a:r>
            <a:endParaRPr lang="fr-CA" sz="2666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D83E8D-C789-3DC2-385B-DB4AB1D8D6D1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909267-FAE1-5097-41D7-E0FB360D5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" y="1367583"/>
            <a:ext cx="102002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Condition de Cauchy-Schwartz sur les </a:t>
            </a:r>
            <a:r>
              <a:rPr kumimoji="0" lang="fr-CA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variogrammes</a:t>
            </a:r>
            <a:r>
              <a:rPr kumimoji="0" lang="fr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croisés :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2B89BEAB-C481-5411-4329-7A7D21026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088" y="3361843"/>
                <a:ext cx="11091672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Cette condition est</a:t>
                </a:r>
                <a:r>
                  <a:rPr kumimoji="0" lang="fr-CA" altLang="en-US" sz="2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fr-CA" altLang="en-US" sz="2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nécessaire</a:t>
                </a:r>
                <a:r>
                  <a:rPr kumimoji="0" lang="fr-CA" altLang="en-US" sz="2800" b="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fr-CA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avec </a:t>
                </a:r>
                <a14:m>
                  <m:oMath xmlns:m="http://schemas.openxmlformats.org/officeDocument/2006/math">
                    <m:r>
                      <a:rPr kumimoji="0" lang="fr-CA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kumimoji="0" lang="fr-CA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variables.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A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Avec </a:t>
                </a:r>
                <a:r>
                  <a:rPr kumimoji="0" lang="fr-CA" altLang="en-US" sz="28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deux variables </a:t>
                </a:r>
                <a:r>
                  <a:rPr kumimoji="0" lang="fr-CA" altLang="en-US" sz="2800" b="1" i="0" u="sng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et</a:t>
                </a:r>
                <a:r>
                  <a:rPr kumimoji="0" lang="fr-CA" altLang="en-US" sz="28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un modèle intrinsèque </a:t>
                </a:r>
                <a:r>
                  <a:rPr kumimoji="0" lang="fr-CA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(i.e. tous les </a:t>
                </a:r>
                <a:r>
                  <a:rPr kumimoji="0" lang="fr-CA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variogrammes</a:t>
                </a:r>
                <a:r>
                  <a:rPr kumimoji="0" lang="fr-CA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et </a:t>
                </a:r>
                <a:r>
                  <a:rPr kumimoji="0" lang="fr-CA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variogrammes</a:t>
                </a:r>
                <a:r>
                  <a:rPr kumimoji="0" lang="fr-CA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croisés sont proportionnels entre eux) de corégionalisation, elle est </a:t>
                </a:r>
                <a:r>
                  <a:rPr kumimoji="0" lang="fr-CA" altLang="en-US" sz="2800" b="1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nécessaire et suffisante</a:t>
                </a:r>
                <a:r>
                  <a:rPr kumimoji="0" lang="fr-CA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kumimoji="0" lang="fr-CA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2B89BEAB-C481-5411-4329-7A7D21026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088" y="3361843"/>
                <a:ext cx="11091672" cy="2246769"/>
              </a:xfrm>
              <a:prstGeom prst="rect">
                <a:avLst/>
              </a:prstGeom>
              <a:blipFill>
                <a:blip r:embed="rId4"/>
                <a:stretch>
                  <a:fillRect l="-1154" t="-2168" b="-70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277065-1994-8282-C154-62EA73309D4C}"/>
                  </a:ext>
                </a:extLst>
              </p:cNvPr>
              <p:cNvSpPr txBox="1"/>
              <p:nvPr/>
            </p:nvSpPr>
            <p:spPr>
              <a:xfrm>
                <a:off x="3479292" y="2139696"/>
                <a:ext cx="5260094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CA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b>
                        <m:sSubPr>
                          <m:ctrlP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277065-1994-8282-C154-62EA73309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292" y="2139696"/>
                <a:ext cx="5260094" cy="7347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33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32</a:t>
            </a:fld>
            <a:endParaRPr lang="fr-CA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BC52BA2-620E-D9D6-972D-B64844452F9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5" name="ZoneTexte 30">
            <a:extLst>
              <a:ext uri="{FF2B5EF4-FFF2-40B4-BE49-F238E27FC236}">
                <a16:creationId xmlns:a16="http://schemas.microsoft.com/office/drawing/2014/main" id="{F6E82876-7C6E-2363-8F71-DAF13573436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a) </a:t>
            </a:r>
            <a:r>
              <a:rPr lang="en-US" sz="2666" b="1" dirty="0">
                <a:solidFill>
                  <a:srgbClr val="000000"/>
                </a:solidFill>
              </a:rPr>
              <a:t>Cas de deux variables :</a:t>
            </a:r>
            <a:endParaRPr lang="fr-CA" sz="2666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1CCC3A-3247-9E76-F599-BBD9DB39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" y="1367583"/>
            <a:ext cx="105801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Condition de Cauchy-Schwartz sur les </a:t>
            </a:r>
            <a:r>
              <a:rPr kumimoji="0" lang="fr-CA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covariogrammes</a:t>
            </a:r>
            <a:r>
              <a:rPr kumimoji="0" lang="fr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croisés :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23C6D04-FAB4-A6E9-9F2A-1955F46EF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36133"/>
              </p:ext>
            </p:extLst>
          </p:nvPr>
        </p:nvGraphicFramePr>
        <p:xfrm>
          <a:off x="4040516" y="2350008"/>
          <a:ext cx="411096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47900" imgH="393700" progId="Equation.3">
                  <p:embed/>
                </p:oleObj>
              </mc:Choice>
              <mc:Fallback>
                <p:oleObj r:id="rId4" imgW="2247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516" y="2350008"/>
                        <a:ext cx="4110968" cy="72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58BE6C1-7858-7E04-A1E6-ADB9F88E9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30079"/>
              </p:ext>
            </p:extLst>
          </p:nvPr>
        </p:nvGraphicFramePr>
        <p:xfrm>
          <a:off x="4152000" y="3850132"/>
          <a:ext cx="3888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71600" imgH="254000" progId="Equation.3">
                  <p:embed/>
                </p:oleObj>
              </mc:Choice>
              <mc:Fallback>
                <p:oleObj r:id="rId6" imgW="13716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000" y="3850132"/>
                        <a:ext cx="3888000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39272E-E25E-8021-2083-465FCDFD3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916526"/>
              </p:ext>
            </p:extLst>
          </p:nvPr>
        </p:nvGraphicFramePr>
        <p:xfrm>
          <a:off x="1518858" y="4972812"/>
          <a:ext cx="9154285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390900" imgH="266700" progId="Equation.3">
                  <p:embed/>
                </p:oleObj>
              </mc:Choice>
              <mc:Fallback>
                <p:oleObj r:id="rId8" imgW="3390900" imgH="266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858" y="4972812"/>
                        <a:ext cx="9154285" cy="72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739D924B-2AC6-1510-9D5D-2FC3E5AE7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" y="1959490"/>
            <a:ext cx="81163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Utilisant la relation suivante entre </a:t>
            </a:r>
            <a:r>
              <a:rPr kumimoji="0" lang="fr-CA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variogrammes</a:t>
            </a: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et </a:t>
            </a:r>
            <a:r>
              <a:rPr kumimoji="0" lang="fr-CA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covariogrammes</a:t>
            </a: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: 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52440A4D-D860-9BF4-3707-AF0767549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" y="2967397"/>
            <a:ext cx="105978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 peut définir une condition équivalente pour les </a:t>
            </a:r>
            <a:r>
              <a:rPr kumimoji="0" lang="fr-CA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covariogrammes</a:t>
            </a: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notera le cas plus simple où les covariances sont symétriques :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35B20C7-555B-6D78-841A-4790F831F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" y="4527429"/>
            <a:ext cx="66367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qui permet de réécrire la condition de Cauchy-Schwartz :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366823EB-AE9B-C73D-3831-3481D3689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960" y="5836545"/>
                <a:ext cx="956409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où</a:t>
                </a:r>
                <a:endParaRPr kumimoji="0" lang="en-CA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kumimoji="0" lang="fr-CA" altLang="en-US" sz="20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11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fr-CA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kumimoji="0" lang="fr-CA" altLang="en-US" sz="20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fr-CA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kumimoji="0" lang="fr-CA" altLang="en-US" sz="20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22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fr-CA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soient tous trois des modèles admissibles individuellement.</a:t>
                </a:r>
                <a:endParaRPr kumimoji="0" lang="fr-CA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366823EB-AE9B-C73D-3831-3481D3689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0" y="5836545"/>
                <a:ext cx="9564093" cy="707886"/>
              </a:xfrm>
              <a:prstGeom prst="rect">
                <a:avLst/>
              </a:prstGeom>
              <a:blipFill>
                <a:blip r:embed="rId10"/>
                <a:stretch>
                  <a:fillRect l="-637" t="-2564"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488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17D88F-60E6-4546-9548-308D90E239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3230" y="2400316"/>
            <a:ext cx="3621758" cy="3052625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33</a:t>
            </a:fld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39F7C6-D1B4-4319-BFD6-71C3CBBC73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87386" y="1758196"/>
            <a:ext cx="7913506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Définis une enveloppe </a:t>
            </a:r>
            <a:r>
              <a:rPr lang="fr-CA" sz="2666" dirty="0">
                <a:latin typeface="CIDFont+F2"/>
              </a:rPr>
              <a:t>où</a:t>
            </a:r>
            <a:r>
              <a:rPr lang="fr-CA" sz="2666" dirty="0"/>
              <a:t> doit se retrouver entièrement le modèle de variogramme croisé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5F0821B-6DEA-4E46-9268-126506142769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590478" y="2632985"/>
                <a:ext cx="7521938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CA" sz="42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𝑍𝑌</m:t>
                              </m:r>
                            </m:sub>
                          </m:sSub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4267" i="1">
                          <a:latin typeface="Cambria Math" panose="02040503050406030204" pitchFamily="18" charset="0"/>
                        </a:rPr>
                        <m:t>≤ </m:t>
                      </m:r>
                      <m:rad>
                        <m:radPr>
                          <m:degHide m:val="on"/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𝑍𝑍</m:t>
                              </m:r>
                            </m:sub>
                          </m:sSub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𝑌𝑌</m:t>
                              </m:r>
                            </m:sub>
                          </m:sSub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42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fr-CA" sz="2666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5F0821B-6DEA-4E46-9268-126506142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590478" y="2632985"/>
                <a:ext cx="7521938" cy="8874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A916EA31-CCF1-4AA2-B63E-B77C2B63E56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97048" y="3756397"/>
            <a:ext cx="609345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267" dirty="0"/>
              <a:t>Condition </a:t>
            </a:r>
            <a:r>
              <a:rPr lang="fr-CA" sz="4267" dirty="0">
                <a:solidFill>
                  <a:srgbClr val="0000FF"/>
                </a:solidFill>
              </a:rPr>
              <a:t>nécessaire</a:t>
            </a:r>
            <a:r>
              <a:rPr lang="fr-CA" sz="4267" dirty="0"/>
              <a:t>, mais </a:t>
            </a:r>
            <a:r>
              <a:rPr lang="fr-CA" sz="4267" dirty="0">
                <a:solidFill>
                  <a:srgbClr val="FF0000"/>
                </a:solidFill>
              </a:rPr>
              <a:t>non suffisante </a:t>
            </a:r>
            <a:r>
              <a:rPr lang="fr-CA" sz="4267" dirty="0"/>
              <a:t>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174723-92EA-45AA-A0ED-1DB1C03BAF3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50498" y="5426480"/>
            <a:ext cx="7671526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6" dirty="0"/>
              <a:t>Cette condition permet de s’assurer que la corrélation est toujours comprise entre -1 et 1.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4B8816-115E-4D7B-89FD-3D4ABB8F383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129380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Condition de Cauchy-Schwartz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BC52BA2-620E-D9D6-972D-B64844452F9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5" name="ZoneTexte 30">
            <a:extLst>
              <a:ext uri="{FF2B5EF4-FFF2-40B4-BE49-F238E27FC236}">
                <a16:creationId xmlns:a16="http://schemas.microsoft.com/office/drawing/2014/main" id="{F6E82876-7C6E-2363-8F71-DAF13573436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a) </a:t>
            </a:r>
            <a:r>
              <a:rPr lang="en-US" sz="2666" b="1" dirty="0">
                <a:solidFill>
                  <a:srgbClr val="000000"/>
                </a:solidFill>
              </a:rPr>
              <a:t>Cas de deux variables :</a:t>
            </a:r>
            <a:endParaRPr lang="fr-CA" sz="2666" b="1" dirty="0"/>
          </a:p>
        </p:txBody>
      </p:sp>
    </p:spTree>
    <p:extLst>
      <p:ext uri="{BB962C8B-B14F-4D97-AF65-F5344CB8AC3E}">
        <p14:creationId xmlns:p14="http://schemas.microsoft.com/office/powerpoint/2010/main" val="2644239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34</a:t>
            </a:fld>
            <a:endParaRPr lang="fr-CA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BC52BA2-620E-D9D6-972D-B64844452F9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5" name="ZoneTexte 30">
            <a:extLst>
              <a:ext uri="{FF2B5EF4-FFF2-40B4-BE49-F238E27FC236}">
                <a16:creationId xmlns:a16="http://schemas.microsoft.com/office/drawing/2014/main" id="{F6E82876-7C6E-2363-8F71-DAF13573436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924458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b) </a:t>
            </a:r>
            <a:r>
              <a:rPr lang="en-US" sz="2666" b="1" dirty="0">
                <a:solidFill>
                  <a:srgbClr val="000000"/>
                </a:solidFill>
              </a:rPr>
              <a:t>Cas de p variables, </a:t>
            </a:r>
            <a:r>
              <a:rPr lang="en-US" sz="2666" b="1" dirty="0" err="1">
                <a:solidFill>
                  <a:srgbClr val="000000"/>
                </a:solidFill>
              </a:rPr>
              <a:t>modèle</a:t>
            </a:r>
            <a:r>
              <a:rPr lang="en-US" sz="2666" b="1" dirty="0">
                <a:solidFill>
                  <a:srgbClr val="000000"/>
                </a:solidFill>
              </a:rPr>
              <a:t> </a:t>
            </a:r>
            <a:r>
              <a:rPr lang="en-US" sz="2666" b="1" dirty="0" err="1">
                <a:solidFill>
                  <a:srgbClr val="000000"/>
                </a:solidFill>
              </a:rPr>
              <a:t>intrinsèque</a:t>
            </a:r>
            <a:r>
              <a:rPr lang="en-US" sz="2666" b="1" dirty="0">
                <a:solidFill>
                  <a:srgbClr val="000000"/>
                </a:solidFill>
              </a:rPr>
              <a:t>:</a:t>
            </a:r>
            <a:endParaRPr lang="fr-CA" sz="2666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63E91E-FAB3-970D-57F8-77363AF5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32" y="1439841"/>
            <a:ext cx="109910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Lorsque tous les </a:t>
            </a:r>
            <a:r>
              <a:rPr kumimoji="0" lang="fr-CA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covariogrammes</a:t>
            </a:r>
            <a:r>
              <a:rPr kumimoji="0" lang="fr-C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simples et croisés sont proportionnels entre eux, alors on peut écrire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1531E868-1D54-C61D-3B21-F46685D85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776" y="4670560"/>
                <a:ext cx="11210543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est une matrice </a:t>
                </a:r>
                <a14:m>
                  <m:oMath xmlns:m="http://schemas.openxmlformats.org/officeDocument/2006/math"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kumimoji="0" lang="fr-CA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kumimoji="0" lang="fr-CA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de coefficients qui doit (la matrice) être positive définie.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A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Pour vérifier cette condition, il suffit de vérifier que toutes les valeurs propres sont positives (il existe plusieurs autres méthodes également).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Note : Dans ce modèle, les covariances sont nécessairement symétriques.</a:t>
                </a:r>
                <a:endParaRPr kumimoji="0" lang="en-CA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1531E868-1D54-C61D-3B21-F46685D85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776" y="4670560"/>
                <a:ext cx="11210543" cy="1938992"/>
              </a:xfrm>
              <a:prstGeom prst="rect">
                <a:avLst/>
              </a:prstGeom>
              <a:blipFill>
                <a:blip r:embed="rId4"/>
                <a:stretch>
                  <a:fillRect l="-544" t="-943" b="-5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BBEA4-E201-4A95-7746-7B34D282C0EE}"/>
                  </a:ext>
                </a:extLst>
              </p:cNvPr>
              <p:cNvSpPr txBox="1"/>
              <p:nvPr/>
            </p:nvSpPr>
            <p:spPr>
              <a:xfrm>
                <a:off x="5966460" y="2496312"/>
                <a:ext cx="4479303" cy="2007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A" sz="3200" b="0" i="1" smtClean="0"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BBEA4-E201-4A95-7746-7B34D282C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460" y="2496312"/>
                <a:ext cx="4479303" cy="2007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FDAE2D-4987-36BE-223A-57834CE63C5B}"/>
                  </a:ext>
                </a:extLst>
              </p:cNvPr>
              <p:cNvSpPr txBox="1"/>
              <p:nvPr/>
            </p:nvSpPr>
            <p:spPr>
              <a:xfrm>
                <a:off x="941832" y="3170150"/>
                <a:ext cx="4882896" cy="65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A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FDAE2D-4987-36BE-223A-57834CE63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32" y="3170150"/>
                <a:ext cx="4882896" cy="659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93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35</a:t>
            </a:fld>
            <a:endParaRPr lang="fr-CA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E57B57-0012-4254-9811-34680DA4EA6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888461" y="910155"/>
            <a:ext cx="1509204" cy="36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77" dirty="0">
                <a:solidFill>
                  <a:srgbClr val="FF0000"/>
                </a:solidFill>
              </a:rPr>
              <a:t>Très fréquent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7D9E5-A989-4E80-A61F-FCA30CA0B6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15893" y="850904"/>
            <a:ext cx="1509204" cy="512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4BAAED-CDAE-4035-ADC9-3E1C2067CC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82821" y="1487395"/>
            <a:ext cx="1029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Toutes les covariances et covariances croisées peuvent s’exprimer comme une </a:t>
            </a:r>
            <a:r>
              <a:rPr lang="fr-CA" sz="2400" i="1" dirty="0">
                <a:solidFill>
                  <a:srgbClr val="0000FF"/>
                </a:solidFill>
              </a:rPr>
              <a:t>combinaison linéaire de quelques structures de base </a:t>
            </a:r>
            <a:r>
              <a:rPr lang="fr-CA" sz="2400" dirty="0"/>
              <a:t>( de palier 1, arbitrairement)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6">
                <a:extLst>
                  <a:ext uri="{FF2B5EF4-FFF2-40B4-BE49-F238E27FC236}">
                    <a16:creationId xmlns:a16="http://schemas.microsoft.com/office/drawing/2014/main" id="{6A3BBC81-81DA-4B70-9CF4-7A74FD92CCCB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1681161" y="3361693"/>
              <a:ext cx="1824854" cy="87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2427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912427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307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𝑍𝑍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𝑍𝑌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307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𝑌𝑍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𝑌𝑌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6">
                <a:extLst>
                  <a:ext uri="{FF2B5EF4-FFF2-40B4-BE49-F238E27FC236}">
                    <a16:creationId xmlns:a16="http://schemas.microsoft.com/office/drawing/2014/main" id="{6A3BBC81-81DA-4B70-9CF4-7A74FD92CCCB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19"/>
                </p:custDataLst>
              </p:nvPr>
            </p:nvGraphicFramePr>
            <p:xfrm>
              <a:off x="1681161" y="3361693"/>
              <a:ext cx="1824854" cy="87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2427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912427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36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r="-99338" b="-115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00667" b="-115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t="-100000" r="-99338" b="-15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00667" t="-100000" b="-15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au 16">
                <a:extLst>
                  <a:ext uri="{FF2B5EF4-FFF2-40B4-BE49-F238E27FC236}">
                    <a16:creationId xmlns:a16="http://schemas.microsoft.com/office/drawing/2014/main" id="{5D1FD267-7F8E-4083-8C56-275B99862BCE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6"/>
                </p:custDataLst>
              </p:nvPr>
            </p:nvGraphicFramePr>
            <p:xfrm>
              <a:off x="4208008" y="3376020"/>
              <a:ext cx="1477968" cy="9030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984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738984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452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452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au 16">
                <a:extLst>
                  <a:ext uri="{FF2B5EF4-FFF2-40B4-BE49-F238E27FC236}">
                    <a16:creationId xmlns:a16="http://schemas.microsoft.com/office/drawing/2014/main" id="{5D1FD267-7F8E-4083-8C56-275B99862BCE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21"/>
                </p:custDataLst>
              </p:nvPr>
            </p:nvGraphicFramePr>
            <p:xfrm>
              <a:off x="4208008" y="3376020"/>
              <a:ext cx="1477968" cy="9030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984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738984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51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r="-99180" b="-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00826" b="-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51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t="-101351" r="-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00826" t="-10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>
                <a:extLst>
                  <a:ext uri="{FF2B5EF4-FFF2-40B4-BE49-F238E27FC236}">
                    <a16:creationId xmlns:a16="http://schemas.microsoft.com/office/drawing/2014/main" id="{A8A629B5-8636-4B68-87C4-782B3CD5D10E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7"/>
                </p:custDataLst>
              </p:nvPr>
            </p:nvGraphicFramePr>
            <p:xfrm>
              <a:off x="7191917" y="3389841"/>
              <a:ext cx="1601692" cy="9030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846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800846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452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452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>
                <a:extLst>
                  <a:ext uri="{FF2B5EF4-FFF2-40B4-BE49-F238E27FC236}">
                    <a16:creationId xmlns:a16="http://schemas.microsoft.com/office/drawing/2014/main" id="{A8A629B5-8636-4B68-87C4-782B3CD5D10E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23"/>
                </p:custDataLst>
              </p:nvPr>
            </p:nvGraphicFramePr>
            <p:xfrm>
              <a:off x="7191917" y="3389841"/>
              <a:ext cx="1601692" cy="9030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846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800846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51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4"/>
                          <a:stretch>
                            <a:fillRect r="-100000" b="-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4"/>
                          <a:stretch>
                            <a:fillRect l="-100000" b="-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51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4"/>
                          <a:stretch>
                            <a:fillRect t="-101351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4"/>
                          <a:stretch>
                            <a:fillRect l="-100000" t="-10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Parenthèses 18">
            <a:extLst>
              <a:ext uri="{FF2B5EF4-FFF2-40B4-BE49-F238E27FC236}">
                <a16:creationId xmlns:a16="http://schemas.microsoft.com/office/drawing/2014/main" id="{0407ABF4-D3D9-48A1-9DC6-0F288CA670C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81161" y="3287181"/>
            <a:ext cx="1824853" cy="1000990"/>
          </a:xfrm>
          <a:prstGeom prst="bracketPair">
            <a:avLst>
              <a:gd name="adj" fmla="val 58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p:sp>
        <p:nvSpPr>
          <p:cNvPr id="20" name="Parenthèses 19">
            <a:extLst>
              <a:ext uri="{FF2B5EF4-FFF2-40B4-BE49-F238E27FC236}">
                <a16:creationId xmlns:a16="http://schemas.microsoft.com/office/drawing/2014/main" id="{B9647577-0972-42E5-9A40-575606ED675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42531" y="3300275"/>
            <a:ext cx="1520317" cy="1000990"/>
          </a:xfrm>
          <a:prstGeom prst="bracketPair">
            <a:avLst>
              <a:gd name="adj" fmla="val 58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p:sp>
        <p:nvSpPr>
          <p:cNvPr id="21" name="Parenthèses 20">
            <a:extLst>
              <a:ext uri="{FF2B5EF4-FFF2-40B4-BE49-F238E27FC236}">
                <a16:creationId xmlns:a16="http://schemas.microsoft.com/office/drawing/2014/main" id="{9AD8EF5E-2588-4EC7-9DF1-795CB2C6075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91919" y="3312339"/>
            <a:ext cx="1520317" cy="1000990"/>
          </a:xfrm>
          <a:prstGeom prst="bracketPair">
            <a:avLst>
              <a:gd name="adj" fmla="val 58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CA1E465-8825-4C8E-8191-E6A57C4C906A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720497" y="3607894"/>
                <a:ext cx="147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CA1E465-8825-4C8E-8191-E6A57C4C9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5720497" y="3607894"/>
                <a:ext cx="1471418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BF0D419-CCE6-4E42-A66B-D3222756499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8448655" y="3588633"/>
                <a:ext cx="2269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BF0D419-CCE6-4E42-A66B-D32227564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8448655" y="3588633"/>
                <a:ext cx="2269568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09E3B5-3031-4ECF-9F47-B7865019EC46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762055" y="3636445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09E3B5-3031-4ECF-9F47-B7865019E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3762055" y="3636445"/>
                <a:ext cx="291747" cy="369332"/>
              </a:xfrm>
              <a:prstGeom prst="rect">
                <a:avLst/>
              </a:prstGeom>
              <a:blipFill>
                <a:blip r:embed="rId30"/>
                <a:stretch>
                  <a:fillRect l="-12500" r="-104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AA18510-4FF9-4ACE-ADD1-9F058B2E6A30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762055" y="4771677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AA18510-4FF9-4ACE-ADD1-9F058B2E6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3762055" y="4771677"/>
                <a:ext cx="291747" cy="369332"/>
              </a:xfrm>
              <a:prstGeom prst="rect">
                <a:avLst/>
              </a:prstGeom>
              <a:blipFill>
                <a:blip r:embed="rId32"/>
                <a:stretch>
                  <a:fillRect l="-12500" r="-104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151342F-51B2-4306-BA9E-3AEE96503600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262937" y="4771677"/>
                <a:ext cx="46351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151342F-51B2-4306-BA9E-3AEE96503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4262937" y="4771677"/>
                <a:ext cx="4635115" cy="369332"/>
              </a:xfrm>
              <a:prstGeom prst="rect">
                <a:avLst/>
              </a:prstGeom>
              <a:blipFill>
                <a:blip r:embed="rId34"/>
                <a:stretch>
                  <a:fillRect l="-1051"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F4AE03B-2EB1-4348-842F-29C47E19A9CE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382820" y="5624955"/>
                <a:ext cx="7058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Les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dirty="0"/>
                  <a:t>sont des matrices de coefficients</a:t>
                </a: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F4AE03B-2EB1-4348-842F-29C47E19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1382820" y="5624955"/>
                <a:ext cx="7058995" cy="461665"/>
              </a:xfrm>
              <a:prstGeom prst="rect">
                <a:avLst/>
              </a:prstGeom>
              <a:blipFill>
                <a:blip r:embed="rId36"/>
                <a:stretch>
                  <a:fillRect l="-1382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:a16="http://schemas.microsoft.com/office/drawing/2014/main" id="{002BC3EB-5E2E-4F26-8829-863548EAE50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0" y="699449"/>
            <a:ext cx="972921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c) Cas de p variables, m</a:t>
            </a:r>
            <a:r>
              <a:rPr lang="en-US" sz="2666" b="1" dirty="0" err="1">
                <a:solidFill>
                  <a:srgbClr val="000000"/>
                </a:solidFill>
              </a:rPr>
              <a:t>odèle</a:t>
            </a:r>
            <a:r>
              <a:rPr lang="en-US" sz="2666" b="1" dirty="0">
                <a:solidFill>
                  <a:srgbClr val="000000"/>
                </a:solidFill>
              </a:rPr>
              <a:t> de corégionalisation </a:t>
            </a:r>
            <a:r>
              <a:rPr lang="en-US" sz="2666" b="1" dirty="0" err="1">
                <a:solidFill>
                  <a:srgbClr val="000000"/>
                </a:solidFill>
              </a:rPr>
              <a:t>linéaire</a:t>
            </a:r>
            <a:r>
              <a:rPr lang="en-US" sz="2666" b="1" dirty="0">
                <a:solidFill>
                  <a:srgbClr val="000000"/>
                </a:solidFill>
              </a:rPr>
              <a:t> :</a:t>
            </a:r>
            <a:endParaRPr lang="fr-CA" sz="2666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D83E8D-C789-3DC2-385B-DB4AB1D8D6D1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13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36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6">
                <a:extLst>
                  <a:ext uri="{FF2B5EF4-FFF2-40B4-BE49-F238E27FC236}">
                    <a16:creationId xmlns:a16="http://schemas.microsoft.com/office/drawing/2014/main" id="{6A3BBC81-81DA-4B70-9CF4-7A74FD92CCCB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3072547" y="5328370"/>
              <a:ext cx="1824854" cy="824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2427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912427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120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𝑍𝑍</m:t>
                                    </m:r>
                                  </m:sub>
                                </m:sSub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17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𝑍𝑌</m:t>
                                    </m:r>
                                  </m:sub>
                                </m:sSub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17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120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𝑌𝑍</m:t>
                                    </m:r>
                                  </m:sub>
                                </m:sSub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17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𝑌𝑌</m:t>
                                    </m:r>
                                  </m:sub>
                                </m:sSub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17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6">
                <a:extLst>
                  <a:ext uri="{FF2B5EF4-FFF2-40B4-BE49-F238E27FC236}">
                    <a16:creationId xmlns:a16="http://schemas.microsoft.com/office/drawing/2014/main" id="{6A3BBC81-81DA-4B70-9CF4-7A74FD92CCCB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13"/>
                </p:custDataLst>
              </p:nvPr>
            </p:nvGraphicFramePr>
            <p:xfrm>
              <a:off x="3072547" y="5328370"/>
              <a:ext cx="1824854" cy="824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2427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912427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12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12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t="-1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00000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au 16">
                <a:extLst>
                  <a:ext uri="{FF2B5EF4-FFF2-40B4-BE49-F238E27FC236}">
                    <a16:creationId xmlns:a16="http://schemas.microsoft.com/office/drawing/2014/main" id="{5D1FD267-7F8E-4083-8C56-275B99862BCE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5599393" y="5342695"/>
              <a:ext cx="1112996" cy="824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6498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556498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120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17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17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120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17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17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au 16">
                <a:extLst>
                  <a:ext uri="{FF2B5EF4-FFF2-40B4-BE49-F238E27FC236}">
                    <a16:creationId xmlns:a16="http://schemas.microsoft.com/office/drawing/2014/main" id="{5D1FD267-7F8E-4083-8C56-275B99862BCE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15"/>
                </p:custDataLst>
              </p:nvPr>
            </p:nvGraphicFramePr>
            <p:xfrm>
              <a:off x="5599393" y="5342695"/>
              <a:ext cx="1112996" cy="824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6498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556498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12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12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t="-1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00000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Parenthèses 18">
            <a:extLst>
              <a:ext uri="{FF2B5EF4-FFF2-40B4-BE49-F238E27FC236}">
                <a16:creationId xmlns:a16="http://schemas.microsoft.com/office/drawing/2014/main" id="{0407ABF4-D3D9-48A1-9DC6-0F288CA670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72547" y="5253855"/>
            <a:ext cx="1824853" cy="1000990"/>
          </a:xfrm>
          <a:prstGeom prst="bracketPair">
            <a:avLst>
              <a:gd name="adj" fmla="val 58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000"/>
          </a:p>
        </p:txBody>
      </p:sp>
      <p:sp>
        <p:nvSpPr>
          <p:cNvPr id="20" name="Parenthèses 19">
            <a:extLst>
              <a:ext uri="{FF2B5EF4-FFF2-40B4-BE49-F238E27FC236}">
                <a16:creationId xmlns:a16="http://schemas.microsoft.com/office/drawing/2014/main" id="{B9647577-0972-42E5-9A40-575606ED675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14187" y="5266950"/>
            <a:ext cx="1112998" cy="1000990"/>
          </a:xfrm>
          <a:prstGeom prst="bracketPair">
            <a:avLst>
              <a:gd name="adj" fmla="val 58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CA1E465-8825-4C8E-8191-E6A57C4C906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66715" y="5535229"/>
                <a:ext cx="21043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CA1E465-8825-4C8E-8191-E6A57C4C9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6466715" y="5535229"/>
                <a:ext cx="2104337" cy="400110"/>
              </a:xfrm>
              <a:prstGeom prst="rect">
                <a:avLst/>
              </a:prstGeom>
              <a:blipFill>
                <a:blip r:embed="rId1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09E3B5-3031-4ECF-9F47-B7865019EC46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153441" y="5603121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09E3B5-3031-4ECF-9F47-B7865019E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5153441" y="5603121"/>
                <a:ext cx="245260" cy="307777"/>
              </a:xfrm>
              <a:prstGeom prst="rect">
                <a:avLst/>
              </a:prstGeom>
              <a:blipFill>
                <a:blip r:embed="rId20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7E825A0-BB5A-456D-B3DF-1B5B0717CBCE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869204" y="1324720"/>
                <a:ext cx="8826292" cy="271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>
                    <a:solidFill>
                      <a:srgbClr val="000000"/>
                    </a:solidFill>
                  </a:rPr>
                  <a:t>Si chaque matrice </a:t>
                </a:r>
                <a:r>
                  <a:rPr lang="fr-FR" sz="2134" dirty="0">
                    <a:solidFill>
                      <a:srgbClr val="0000CD"/>
                    </a:solidFill>
                  </a:rPr>
                  <a:t>B est positive semi-définie </a:t>
                </a:r>
                <a:r>
                  <a:rPr lang="fr-FR" sz="2134" dirty="0">
                    <a:solidFill>
                      <a:srgbClr val="000000"/>
                    </a:solidFill>
                  </a:rPr>
                  <a:t>(c.-à-d. avec 2 variables </a:t>
                </a:r>
                <a14:m>
                  <m:oMath xmlns:m="http://schemas.openxmlformats.org/officeDocument/2006/math">
                    <m:r>
                      <a:rPr lang="en-US" sz="2134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fr-FR" sz="2134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134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FR" sz="2134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134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134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2134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134" dirty="0">
                    <a:solidFill>
                      <a:srgbClr val="000000"/>
                    </a:solidFill>
                  </a:rPr>
                  <a:t>) alors le modèle est admissible.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134" dirty="0">
                  <a:solidFill>
                    <a:srgbClr val="000000"/>
                  </a:solidFill>
                </a:endParaRPr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>
                    <a:solidFill>
                      <a:srgbClr val="000000"/>
                    </a:solidFill>
                  </a:rPr>
                  <a:t>Si l’une des matrices n’est pas positive semi-définie, alors on ne peut rien dire sur l’admissibilité du modèle.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134" dirty="0">
                  <a:solidFill>
                    <a:srgbClr val="000000"/>
                  </a:solidFill>
                </a:endParaRPr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>
                    <a:solidFill>
                      <a:srgbClr val="000000"/>
                    </a:solidFill>
                  </a:rPr>
                  <a:t>Si la matrice B associée à l’effet de pépite n’est pas positive semi-définie, on est certain que le modèle est non admissible.</a:t>
                </a:r>
                <a:endParaRPr lang="fr-CA" sz="2134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7E825A0-BB5A-456D-B3DF-1B5B0717C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1869204" y="1324720"/>
                <a:ext cx="8826292" cy="2719719"/>
              </a:xfrm>
              <a:prstGeom prst="rect">
                <a:avLst/>
              </a:prstGeom>
              <a:blipFill>
                <a:blip r:embed="rId22"/>
                <a:stretch>
                  <a:fillRect l="-829" t="-1345" r="-69" b="-35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2BD04564-642D-425B-B4D8-AC7EABD0E3C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869204" y="4360353"/>
            <a:ext cx="7986620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134" dirty="0">
                <a:solidFill>
                  <a:srgbClr val="FF0000"/>
                </a:solidFill>
              </a:rPr>
              <a:t>Note : </a:t>
            </a:r>
            <a:r>
              <a:rPr lang="fr-FR" sz="2134" dirty="0">
                <a:solidFill>
                  <a:srgbClr val="000000"/>
                </a:solidFill>
              </a:rPr>
              <a:t>lorsque toutes les matrices B </a:t>
            </a:r>
            <a:r>
              <a:rPr lang="fr-FR" sz="2134" dirty="0">
                <a:solidFill>
                  <a:srgbClr val="0000CD"/>
                </a:solidFill>
              </a:rPr>
              <a:t>sont proportionnelles</a:t>
            </a:r>
            <a:r>
              <a:rPr lang="fr-FR" sz="2134" dirty="0">
                <a:solidFill>
                  <a:srgbClr val="000000"/>
                </a:solidFill>
              </a:rPr>
              <a:t>, on peut réécrire le modèle linéaire de corégionalisation comme:</a:t>
            </a:r>
            <a:endParaRPr lang="fr-CA" sz="2134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A33BAC-8CF2-4391-ACB7-1D4A9AD7C39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869203" y="6509003"/>
            <a:ext cx="8239870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4" dirty="0"/>
              <a:t>Ce modèle est admissible </a:t>
            </a:r>
            <a:r>
              <a:rPr lang="fr-FR" sz="2134" b="1" dirty="0"/>
              <a:t>si et seulement si </a:t>
            </a:r>
            <a:r>
              <a:rPr lang="fr-FR" sz="2134" dirty="0"/>
              <a:t>B est positive semi-définie</a:t>
            </a:r>
            <a:r>
              <a:rPr lang="fr-FR" sz="2000" dirty="0"/>
              <a:t>.</a:t>
            </a:r>
            <a:endParaRPr lang="fr-CA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EA82EC-C27F-B215-BF3E-2E86F4AE71A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8" name="ZoneTexte 30">
            <a:extLst>
              <a:ext uri="{FF2B5EF4-FFF2-40B4-BE49-F238E27FC236}">
                <a16:creationId xmlns:a16="http://schemas.microsoft.com/office/drawing/2014/main" id="{22DC07FF-F9F3-608A-6D63-7C8103FE959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0" y="699449"/>
            <a:ext cx="972921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c) Cas de p variables, m</a:t>
            </a:r>
            <a:r>
              <a:rPr lang="en-US" sz="2666" b="1" dirty="0" err="1">
                <a:solidFill>
                  <a:srgbClr val="000000"/>
                </a:solidFill>
              </a:rPr>
              <a:t>odèle</a:t>
            </a:r>
            <a:r>
              <a:rPr lang="en-US" sz="2666" b="1" dirty="0">
                <a:solidFill>
                  <a:srgbClr val="000000"/>
                </a:solidFill>
              </a:rPr>
              <a:t> de corégionalisation </a:t>
            </a:r>
            <a:r>
              <a:rPr lang="en-US" sz="2666" b="1" dirty="0" err="1">
                <a:solidFill>
                  <a:srgbClr val="000000"/>
                </a:solidFill>
              </a:rPr>
              <a:t>linéaire</a:t>
            </a:r>
            <a:r>
              <a:rPr lang="en-US" sz="2666" b="1" dirty="0">
                <a:solidFill>
                  <a:srgbClr val="000000"/>
                </a:solidFill>
              </a:rPr>
              <a:t> :</a:t>
            </a:r>
            <a:endParaRPr lang="fr-CA" sz="2666" b="1" dirty="0"/>
          </a:p>
        </p:txBody>
      </p:sp>
    </p:spTree>
    <p:extLst>
      <p:ext uri="{BB962C8B-B14F-4D97-AF65-F5344CB8AC3E}">
        <p14:creationId xmlns:p14="http://schemas.microsoft.com/office/powerpoint/2010/main" val="2116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4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B05CDAC-C67A-4EF3-BCC1-ED2975F81D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767815"/>
            <a:ext cx="6156539" cy="511664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37</a:t>
            </a:fld>
            <a:endParaRPr lang="fr-CA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4B6013-E703-4B54-B652-B943CB67041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c) </a:t>
            </a:r>
            <a:r>
              <a:rPr lang="en-US" sz="2666" b="1" dirty="0" err="1">
                <a:solidFill>
                  <a:srgbClr val="000000"/>
                </a:solidFill>
              </a:rPr>
              <a:t>Modèle</a:t>
            </a:r>
            <a:r>
              <a:rPr lang="en-US" sz="2666" b="1" dirty="0">
                <a:solidFill>
                  <a:srgbClr val="000000"/>
                </a:solidFill>
              </a:rPr>
              <a:t> de corégionalisation </a:t>
            </a:r>
            <a:r>
              <a:rPr lang="en-US" sz="2666" b="1" dirty="0" err="1">
                <a:solidFill>
                  <a:srgbClr val="000000"/>
                </a:solidFill>
              </a:rPr>
              <a:t>linéaire</a:t>
            </a:r>
            <a:r>
              <a:rPr lang="en-US" sz="2666" b="1" dirty="0">
                <a:solidFill>
                  <a:srgbClr val="000000"/>
                </a:solidFill>
              </a:rPr>
              <a:t> :</a:t>
            </a:r>
            <a:endParaRPr lang="fr-CA" sz="2666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23B30B-863E-44E3-82EF-93518A0356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44816" y="1460111"/>
            <a:ext cx="3641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Exemples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>
                <a:extLst>
                  <a:ext uri="{FF2B5EF4-FFF2-40B4-BE49-F238E27FC236}">
                    <a16:creationId xmlns:a16="http://schemas.microsoft.com/office/drawing/2014/main" id="{51FF1C76-98A7-4DE4-BFBA-2F0A79B04A6C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7742792" y="2088098"/>
              <a:ext cx="1477968" cy="87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984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738984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307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307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>
                <a:extLst>
                  <a:ext uri="{FF2B5EF4-FFF2-40B4-BE49-F238E27FC236}">
                    <a16:creationId xmlns:a16="http://schemas.microsoft.com/office/drawing/2014/main" id="{51FF1C76-98A7-4DE4-BFBA-2F0A79B04A6C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18"/>
                </p:custDataLst>
              </p:nvPr>
            </p:nvGraphicFramePr>
            <p:xfrm>
              <a:off x="7742792" y="2088098"/>
              <a:ext cx="1477968" cy="87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984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738984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36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9918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0082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t="-100000" r="-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00826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Parenthèses 10">
            <a:extLst>
              <a:ext uri="{FF2B5EF4-FFF2-40B4-BE49-F238E27FC236}">
                <a16:creationId xmlns:a16="http://schemas.microsoft.com/office/drawing/2014/main" id="{9BF23E71-B2B2-4963-9EAE-F275FE5CF93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42793" y="2022609"/>
            <a:ext cx="1520317" cy="1000990"/>
          </a:xfrm>
          <a:prstGeom prst="bracketPair">
            <a:avLst>
              <a:gd name="adj" fmla="val 58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FBB2B27-58F8-4A8B-8679-CA2FC250B3D3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220759" y="2330229"/>
                <a:ext cx="147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FBB2B27-58F8-4A8B-8679-CA2FC250B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9220759" y="2330229"/>
                <a:ext cx="1471418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>
                <a:extLst>
                  <a:ext uri="{FF2B5EF4-FFF2-40B4-BE49-F238E27FC236}">
                    <a16:creationId xmlns:a16="http://schemas.microsoft.com/office/drawing/2014/main" id="{ECE56BF1-E2C8-4A86-803B-2ECC10F5F605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8"/>
                </p:custDataLst>
              </p:nvPr>
            </p:nvGraphicFramePr>
            <p:xfrm>
              <a:off x="7708270" y="3738348"/>
              <a:ext cx="1477968" cy="87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984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738984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307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307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fr-CA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>
                <a:extLst>
                  <a:ext uri="{FF2B5EF4-FFF2-40B4-BE49-F238E27FC236}">
                    <a16:creationId xmlns:a16="http://schemas.microsoft.com/office/drawing/2014/main" id="{ECE56BF1-E2C8-4A86-803B-2ECC10F5F605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22"/>
                </p:custDataLst>
              </p:nvPr>
            </p:nvGraphicFramePr>
            <p:xfrm>
              <a:off x="7708270" y="3738348"/>
              <a:ext cx="1477968" cy="87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984">
                      <a:extLst>
                        <a:ext uri="{9D8B030D-6E8A-4147-A177-3AD203B41FA5}">
                          <a16:colId xmlns:a16="http://schemas.microsoft.com/office/drawing/2014/main" val="567998833"/>
                        </a:ext>
                      </a:extLst>
                    </a:gridCol>
                    <a:gridCol w="738984">
                      <a:extLst>
                        <a:ext uri="{9D8B030D-6E8A-4147-A177-3AD203B41FA5}">
                          <a16:colId xmlns:a16="http://schemas.microsoft.com/office/drawing/2014/main" val="1834761203"/>
                        </a:ext>
                      </a:extLst>
                    </a:gridCol>
                  </a:tblGrid>
                  <a:tr h="436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r="-9918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0082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637524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t="-100000" r="-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00826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42547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Parenthèses 18">
            <a:extLst>
              <a:ext uri="{FF2B5EF4-FFF2-40B4-BE49-F238E27FC236}">
                <a16:creationId xmlns:a16="http://schemas.microsoft.com/office/drawing/2014/main" id="{FA8C8248-5CCD-4185-A593-F6F67C140AC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42793" y="3662604"/>
            <a:ext cx="1520317" cy="1000990"/>
          </a:xfrm>
          <a:prstGeom prst="bracketPair">
            <a:avLst>
              <a:gd name="adj" fmla="val 58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B7A1E9A-3859-48CD-8847-96719D7740CC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121154" y="3955703"/>
                <a:ext cx="305960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𝑠𝑝h</m:t>
                      </m:r>
                      <m:r>
                        <a:rPr lang="en-US" sz="18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en-US" sz="18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𝑟𝑖𝑞𝑢𝑒</m:t>
                      </m:r>
                      <m:r>
                        <a:rPr lang="en-US" sz="18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18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8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=15,</m:t>
                      </m:r>
                      <m:r>
                        <a:rPr lang="en-US" sz="18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8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fr-CA" sz="1867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B7A1E9A-3859-48CD-8847-96719D774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9121154" y="3955703"/>
                <a:ext cx="3059603" cy="379656"/>
              </a:xfrm>
              <a:prstGeom prst="rect">
                <a:avLst/>
              </a:prstGeom>
              <a:blipFill>
                <a:blip r:embed="rId2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81DE2E8F-B109-4E39-8526-F0579C6235F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512877" y="1463326"/>
            <a:ext cx="305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Effet de pépite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471C1E-857A-44C4-8B67-EA6E0BB1603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91353" y="3115446"/>
            <a:ext cx="305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Modèle sphérique 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B6F7CDF-C061-4930-8966-7D13344027E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591353" y="4794542"/>
            <a:ext cx="305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Admissibilité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EB8FE89-E6D0-44CF-A458-00CFD524F12A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172539" y="5384045"/>
                <a:ext cx="419012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=15−16=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≱0</m:t>
                    </m:r>
                  </m:oMath>
                </a14:m>
                <a:r>
                  <a:rPr lang="fr-CA" sz="2400" dirty="0"/>
                  <a:t>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EB8FE89-E6D0-44CF-A458-00CFD524F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7172539" y="5384045"/>
                <a:ext cx="4190121" cy="41684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4C4A85-EA59-482F-9080-8716DDF44E59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172540" y="5959253"/>
                <a:ext cx="421435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𝑠𝑝h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=125−100=25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4C4A85-EA59-482F-9080-8716DDF44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7172540" y="5959253"/>
                <a:ext cx="4214359" cy="41684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2">
            <a:extLst>
              <a:ext uri="{FF2B5EF4-FFF2-40B4-BE49-F238E27FC236}">
                <a16:creationId xmlns:a16="http://schemas.microsoft.com/office/drawing/2014/main" id="{CC6141E0-7BA9-B21E-2B01-9B8932F4123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38</a:t>
            </a:fld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4572E10-DA75-48BD-91E1-9A53CEF660A4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0" y="699449"/>
                <a:ext cx="12192000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66" b="1" dirty="0">
                    <a:solidFill>
                      <a:srgbClr val="000000"/>
                    </a:solidFill>
                  </a:rPr>
                  <a:t>d) </a:t>
                </a:r>
                <a:r>
                  <a:rPr lang="fr-CA" sz="2666" b="1" dirty="0">
                    <a:solidFill>
                      <a:srgbClr val="000000"/>
                    </a:solidFill>
                  </a:rPr>
                  <a:t>Cas de </a:t>
                </a:r>
                <a14:m>
                  <m:oMath xmlns:m="http://schemas.openxmlformats.org/officeDocument/2006/math">
                    <m:r>
                      <a:rPr lang="fr-CA" sz="2666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CA" sz="2666" b="1" dirty="0">
                    <a:solidFill>
                      <a:srgbClr val="000000"/>
                    </a:solidFill>
                  </a:rPr>
                  <a:t> variables, cas général</a:t>
                </a:r>
                <a:r>
                  <a:rPr lang="fr-CA" sz="2666" b="1" dirty="0"/>
                  <a:t>. 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4572E10-DA75-48BD-91E1-9A53CEF66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0" y="699449"/>
                <a:ext cx="12192000" cy="502573"/>
              </a:xfrm>
              <a:prstGeom prst="rect">
                <a:avLst/>
              </a:prstGeom>
              <a:blipFill>
                <a:blip r:embed="rId5"/>
                <a:stretch>
                  <a:fillRect l="-950" t="-10976" b="-329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BB45AEBC-A04F-7A96-F16F-35DC6042EDD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ADC083-FA61-9B36-EF79-4A1FA34A6048}"/>
                  </a:ext>
                </a:extLst>
              </p:cNvPr>
              <p:cNvSpPr txBox="1"/>
              <p:nvPr/>
            </p:nvSpPr>
            <p:spPr>
              <a:xfrm>
                <a:off x="816102" y="1427125"/>
                <a:ext cx="10504170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3200" dirty="0">
                    <a:effectLst/>
                    <a:ea typeface="Times New Roman" panose="02020603050405020304" pitchFamily="18" charset="0"/>
                  </a:rPr>
                  <a:t>On doit évaluer la transformée de Fourier de chaque </a:t>
                </a:r>
                <a:r>
                  <a:rPr lang="fr-CA" sz="3200" dirty="0" err="1">
                    <a:effectLst/>
                    <a:ea typeface="Times New Roman" panose="02020603050405020304" pitchFamily="18" charset="0"/>
                  </a:rPr>
                  <a:t>covariogramme</a:t>
                </a:r>
                <a:r>
                  <a:rPr lang="fr-CA" sz="3200" dirty="0">
                    <a:effectLst/>
                    <a:ea typeface="Times New Roman" panose="02020603050405020304" pitchFamily="18" charset="0"/>
                  </a:rPr>
                  <a:t> (simple et croisé). Dans le domaine de Fourier </a:t>
                </a:r>
                <a14:m>
                  <m:oMath xmlns:m="http://schemas.openxmlformats.org/officeDocument/2006/math">
                    <m:r>
                      <a:rPr lang="fr-CA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CA" sz="3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𝑖𝑗</m:t>
                    </m:r>
                    <m:r>
                      <a:rPr lang="fr-CA" sz="3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CA" sz="3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𝑤</m:t>
                    </m:r>
                    <m:r>
                      <a:rPr lang="fr-CA" sz="3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</m:oMath>
                </a14:m>
                <a:r>
                  <a:rPr lang="fr-CA" sz="3200" dirty="0">
                    <a:effectLst/>
                    <a:ea typeface="Times New Roman" panose="02020603050405020304" pitchFamily="18" charset="0"/>
                  </a:rPr>
                  <a:t>Ensuite, pour chaque « </a:t>
                </a:r>
                <a14:m>
                  <m:oMath xmlns:m="http://schemas.openxmlformats.org/officeDocument/2006/math">
                    <m:r>
                      <a:rPr lang="fr-CA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fr-CA" sz="3200" dirty="0">
                    <a:effectLst/>
                    <a:ea typeface="Times New Roman" panose="02020603050405020304" pitchFamily="18" charset="0"/>
                  </a:rPr>
                  <a:t> », on doit vérifier que la matrice </a:t>
                </a:r>
                <a14:m>
                  <m:oMath xmlns:m="http://schemas.openxmlformats.org/officeDocument/2006/math">
                    <m:r>
                      <a:rPr lang="fr-CA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CA" sz="3200" i="1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CA" sz="3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𝑖𝑗</m:t>
                    </m:r>
                    <m:r>
                      <a:rPr lang="fr-CA" sz="3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CA" sz="3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𝑤</m:t>
                    </m:r>
                    <m:r>
                      <a:rPr lang="fr-CA" sz="3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)] </m:t>
                    </m:r>
                  </m:oMath>
                </a14:m>
                <a:r>
                  <a:rPr lang="fr-CA" sz="3200" dirty="0">
                    <a:effectLst/>
                    <a:ea typeface="Times New Roman" panose="02020603050405020304" pitchFamily="18" charset="0"/>
                  </a:rPr>
                  <a:t>est positive définie pour tout « </a:t>
                </a:r>
                <a14:m>
                  <m:oMath xmlns:m="http://schemas.openxmlformats.org/officeDocument/2006/math">
                    <m:r>
                      <a:rPr lang="fr-CA" sz="3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fr-CA" sz="3200" dirty="0">
                    <a:effectLst/>
                    <a:ea typeface="Times New Roman" panose="02020603050405020304" pitchFamily="18" charset="0"/>
                  </a:rPr>
                  <a:t> ». </a:t>
                </a:r>
                <a:endParaRPr lang="en-CA" sz="3200" dirty="0">
                  <a:effectLst/>
                  <a:ea typeface="Times New Roman" panose="02020603050405020304" pitchFamily="18" charset="0"/>
                </a:endParaRPr>
              </a:p>
              <a:p>
                <a:r>
                  <a:rPr lang="fr-CA" sz="3200" dirty="0">
                    <a:effectLst/>
                    <a:ea typeface="Times New Roman" panose="02020603050405020304" pitchFamily="18" charset="0"/>
                  </a:rPr>
                  <a:t> </a:t>
                </a:r>
                <a:endParaRPr lang="en-CA" sz="3200" dirty="0">
                  <a:effectLst/>
                  <a:ea typeface="Times New Roman" panose="02020603050405020304" pitchFamily="18" charset="0"/>
                </a:endParaRPr>
              </a:p>
              <a:p>
                <a:endParaRPr lang="fr-CA" sz="3200" dirty="0">
                  <a:effectLst/>
                  <a:ea typeface="Times New Roman" panose="02020603050405020304" pitchFamily="18" charset="0"/>
                </a:endParaRPr>
              </a:p>
              <a:p>
                <a:r>
                  <a:rPr lang="fr-CA" sz="3200" dirty="0">
                    <a:effectLst/>
                    <a:ea typeface="Times New Roman" panose="02020603050405020304" pitchFamily="18" charset="0"/>
                  </a:rPr>
                  <a:t>En pratique on n’utilise pas cet algorithme normalement.</a:t>
                </a:r>
                <a:endParaRPr lang="en-CA" sz="3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ADC083-FA61-9B36-EF79-4A1FA34A6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02" y="1427125"/>
                <a:ext cx="10504170" cy="3539430"/>
              </a:xfrm>
              <a:prstGeom prst="rect">
                <a:avLst/>
              </a:prstGeom>
              <a:blipFill>
                <a:blip r:embed="rId6"/>
                <a:stretch>
                  <a:fillRect l="-1509" t="-2065" b="-48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59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39</a:t>
            </a:fld>
            <a:endParaRPr lang="fr-CA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4572E10-DA75-48BD-91E1-9A53CEF660A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1219200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e) </a:t>
            </a:r>
            <a:r>
              <a:rPr lang="fr-CA" sz="2666" b="1" dirty="0">
                <a:solidFill>
                  <a:srgbClr val="000000"/>
                </a:solidFill>
              </a:rPr>
              <a:t>Variables avec relations déterministes</a:t>
            </a:r>
            <a:r>
              <a:rPr lang="fr-CA" sz="2666" b="1" dirty="0"/>
              <a:t>.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B45AEBC-A04F-7A96-F16F-35DC6042EDD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B0262-FCF8-AA85-D117-A6D6AC241173}"/>
              </a:ext>
            </a:extLst>
          </p:cNvPr>
          <p:cNvSpPr txBox="1"/>
          <p:nvPr/>
        </p:nvSpPr>
        <p:spPr>
          <a:xfrm>
            <a:off x="1154430" y="1492240"/>
            <a:ext cx="105133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effectLst/>
                <a:ea typeface="Times New Roman" panose="02020603050405020304" pitchFamily="18" charset="0"/>
              </a:rPr>
              <a:t>Parfois le </a:t>
            </a:r>
            <a:r>
              <a:rPr lang="fr-CA" sz="2400" dirty="0" err="1">
                <a:effectLst/>
                <a:ea typeface="Times New Roman" panose="02020603050405020304" pitchFamily="18" charset="0"/>
              </a:rPr>
              <a:t>cokrigeage</a:t>
            </a:r>
            <a:r>
              <a:rPr lang="fr-CA" sz="2400" dirty="0">
                <a:effectLst/>
                <a:ea typeface="Times New Roman" panose="02020603050405020304" pitchFamily="18" charset="0"/>
              </a:rPr>
              <a:t> implique </a:t>
            </a:r>
            <a:r>
              <a:rPr lang="fr-CA" sz="2400" b="1" dirty="0">
                <a:effectLst/>
                <a:ea typeface="Times New Roman" panose="02020603050405020304" pitchFamily="18" charset="0"/>
              </a:rPr>
              <a:t>des variables liées par des équations déterministes</a:t>
            </a:r>
            <a:r>
              <a:rPr lang="fr-CA" sz="2400" dirty="0">
                <a:effectLst/>
                <a:ea typeface="Times New Roman" panose="02020603050405020304" pitchFamily="18" charset="0"/>
              </a:rPr>
              <a:t> (ex. une propriété et sa dérivée selon une direction donnée, une équation différentielle liant des variables, un champ de potentiel, etc.). </a:t>
            </a:r>
            <a:endParaRPr lang="en-CA" sz="2400" dirty="0">
              <a:effectLst/>
              <a:ea typeface="Times New Roman" panose="02020603050405020304" pitchFamily="18" charset="0"/>
            </a:endParaRPr>
          </a:p>
          <a:p>
            <a:r>
              <a:rPr lang="fr-CA" sz="2400" dirty="0">
                <a:effectLst/>
                <a:ea typeface="Times New Roman" panose="02020603050405020304" pitchFamily="18" charset="0"/>
              </a:rPr>
              <a:t> </a:t>
            </a:r>
            <a:endParaRPr lang="en-CA" sz="2400" dirty="0">
              <a:effectLst/>
              <a:ea typeface="Times New Roman" panose="02020603050405020304" pitchFamily="18" charset="0"/>
            </a:endParaRPr>
          </a:p>
          <a:p>
            <a:r>
              <a:rPr lang="fr-CA" sz="2400" dirty="0">
                <a:effectLst/>
                <a:ea typeface="Times New Roman" panose="02020603050405020304" pitchFamily="18" charset="0"/>
              </a:rPr>
              <a:t>Lorsque l’on peut déduire à partir d’une variable quel est le modèle  de </a:t>
            </a:r>
            <a:r>
              <a:rPr lang="fr-CA" sz="2400" dirty="0" err="1">
                <a:effectLst/>
                <a:ea typeface="Times New Roman" panose="02020603050405020304" pitchFamily="18" charset="0"/>
              </a:rPr>
              <a:t>covariogramme</a:t>
            </a:r>
            <a:r>
              <a:rPr lang="fr-CA" sz="2400" dirty="0">
                <a:effectLst/>
                <a:ea typeface="Times New Roman" panose="02020603050405020304" pitchFamily="18" charset="0"/>
              </a:rPr>
              <a:t> croisé et le modèle de </a:t>
            </a:r>
            <a:r>
              <a:rPr lang="fr-CA" sz="2400" dirty="0" err="1">
                <a:effectLst/>
                <a:ea typeface="Times New Roman" panose="02020603050405020304" pitchFamily="18" charset="0"/>
              </a:rPr>
              <a:t>covariogramme</a:t>
            </a:r>
            <a:r>
              <a:rPr lang="fr-CA" sz="2400" dirty="0">
                <a:effectLst/>
                <a:ea typeface="Times New Roman" panose="02020603050405020304" pitchFamily="18" charset="0"/>
              </a:rPr>
              <a:t> simple de l’autre variable, alors on est </a:t>
            </a:r>
            <a:r>
              <a:rPr lang="fr-CA" sz="2400" b="1" dirty="0">
                <a:effectLst/>
                <a:ea typeface="Times New Roman" panose="02020603050405020304" pitchFamily="18" charset="0"/>
              </a:rPr>
              <a:t>assuré que le modèle est admissible</a:t>
            </a:r>
            <a:r>
              <a:rPr lang="fr-CA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fr-CA" sz="2400" dirty="0">
              <a:ea typeface="Times New Roman" panose="02020603050405020304" pitchFamily="18" charset="0"/>
            </a:endParaRPr>
          </a:p>
          <a:p>
            <a:r>
              <a:rPr lang="fr-CA" sz="2400" dirty="0">
                <a:effectLst/>
                <a:ea typeface="Times New Roman" panose="02020603050405020304" pitchFamily="18" charset="0"/>
              </a:rPr>
              <a:t>Malheureusement, la dérivation de ces fonctions de covariance est souvent très difficile à réaliser au plan mathématique. De plus, souvent les variables liées n’ont pas le même niveau de stationnarité, ce qui complique l’estimation.</a:t>
            </a:r>
            <a:endParaRPr lang="en-CA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</a:t>
            </a:fld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BEC8BF-7BDC-4E4D-AD13-3C6D700E6A2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21267" y="1196260"/>
            <a:ext cx="9654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/>
              <a:t>Améliorer les estimations obtenues par krigeage en utilisant l’information fournie par d’autres variables (données secondaires) que la variable principale.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D7A672D-503C-47E5-AAE6-87835B6CD54B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09722" y="2913447"/>
                <a:ext cx="8317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/>
                  <a:t>Variable principale : </a:t>
                </a:r>
                <a:r>
                  <a:rPr lang="fr-CA" sz="2400" dirty="0"/>
                  <a:t>Ce que l’on cherche à estimer (noté 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CA" sz="2400" dirty="0"/>
                  <a:t>)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D7A672D-503C-47E5-AAE6-87835B6CD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609722" y="2913447"/>
                <a:ext cx="8317064" cy="461665"/>
              </a:xfrm>
              <a:prstGeom prst="rect">
                <a:avLst/>
              </a:prstGeom>
              <a:blipFill>
                <a:blip r:embed="rId11"/>
                <a:stretch>
                  <a:fillRect l="-1100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0B3D356E-93A0-44E3-93FE-A564C244A56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9721" y="3905804"/>
            <a:ext cx="377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Variable(s) secondaire(s)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173EE4B-9B34-4F51-9D27-35A61FDFEE93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256231" y="3920384"/>
                <a:ext cx="77158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CA" sz="2400" dirty="0"/>
                  <a:t>Données de terrain corrélées avec la variable principale. Ajoute une information supplémentaire sur la structure spatiale de la variable principale (noté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sz="2400" dirty="0"/>
                  <a:t>).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173EE4B-9B34-4F51-9D27-35A61FDFE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256231" y="3920384"/>
                <a:ext cx="7715879" cy="1200329"/>
              </a:xfrm>
              <a:prstGeom prst="rect">
                <a:avLst/>
              </a:prstGeom>
              <a:blipFill>
                <a:blip r:embed="rId13"/>
                <a:stretch>
                  <a:fillRect l="-1185" t="-4061" r="-1264" b="-10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D89B1298-B595-446E-8563-2750BEC3CB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722" y="5340475"/>
            <a:ext cx="768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Objectif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494D2F-61B1-4E78-8D9F-F80BA14C9A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50529" y="5377494"/>
            <a:ext cx="981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latin typeface="CIDFont+F2"/>
              </a:rPr>
              <a:t>Obtenir une estimation qui respecte </a:t>
            </a:r>
            <a:r>
              <a:rPr lang="en-US" sz="2400" dirty="0">
                <a:latin typeface="CIDFont+F2"/>
              </a:rPr>
              <a:t>à la </a:t>
            </a:r>
            <a:r>
              <a:rPr lang="en-US" sz="2400" dirty="0" err="1">
                <a:latin typeface="CIDFont+F2"/>
              </a:rPr>
              <a:t>fois</a:t>
            </a:r>
            <a:r>
              <a:rPr lang="en-US" sz="2400" dirty="0">
                <a:latin typeface="CIDFont+F2"/>
              </a:rPr>
              <a:t> les </a:t>
            </a:r>
            <a:r>
              <a:rPr lang="en-US" sz="2400" dirty="0" err="1">
                <a:latin typeface="CIDFont+F2"/>
              </a:rPr>
              <a:t>données</a:t>
            </a:r>
            <a:r>
              <a:rPr lang="en-US" sz="2400" dirty="0">
                <a:latin typeface="CIDFont+F2"/>
              </a:rPr>
              <a:t> </a:t>
            </a:r>
            <a:r>
              <a:rPr lang="en-US" sz="2400" dirty="0" err="1">
                <a:latin typeface="CIDFont+F2"/>
              </a:rPr>
              <a:t>principales</a:t>
            </a:r>
            <a:r>
              <a:rPr lang="en-US" sz="2400" dirty="0">
                <a:latin typeface="CIDFont+F2"/>
              </a:rPr>
              <a:t> et </a:t>
            </a:r>
            <a:r>
              <a:rPr lang="en-US" sz="2400" dirty="0" err="1">
                <a:latin typeface="CIDFont+F2"/>
              </a:rPr>
              <a:t>toutes</a:t>
            </a:r>
            <a:r>
              <a:rPr lang="en-US" sz="2400" dirty="0">
                <a:latin typeface="CIDFont+F2"/>
              </a:rPr>
              <a:t> les </a:t>
            </a:r>
            <a:r>
              <a:rPr lang="en-US" sz="2400" dirty="0" err="1">
                <a:latin typeface="CIDFont+F2"/>
              </a:rPr>
              <a:t>données</a:t>
            </a:r>
            <a:r>
              <a:rPr lang="en-US" sz="2400" dirty="0">
                <a:latin typeface="CIDFont+F2"/>
              </a:rPr>
              <a:t> </a:t>
            </a:r>
            <a:r>
              <a:rPr lang="en-US" sz="2400" dirty="0" err="1">
                <a:latin typeface="CIDFont+F2"/>
              </a:rPr>
              <a:t>secondaires</a:t>
            </a:r>
            <a:r>
              <a:rPr lang="en-US" sz="2400" dirty="0">
                <a:latin typeface="CIDFont+F2"/>
              </a:rPr>
              <a:t>.</a:t>
            </a:r>
            <a:endParaRPr lang="fr-CA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51A5AC-1822-4909-8102-A6BE7345E1A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9721" y="1179273"/>
            <a:ext cx="6125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 dirty="0"/>
              <a:t>Idée :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86F4967-E460-6959-A6DF-129E29D6522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40</a:t>
            </a:fld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BC387C3-8C15-4AA9-B2DA-E358A29B788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26213" y="1844936"/>
                <a:ext cx="7307858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666" dirty="0"/>
                  <a:t>Si on connaît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𝑍𝑍</m:t>
                        </m:r>
                      </m:sub>
                    </m:sSub>
                  </m:oMath>
                </a14:m>
                <a:r>
                  <a:rPr lang="fr-CA" sz="2666" dirty="0"/>
                  <a:t>, on peut déduire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𝑍𝑌</m:t>
                        </m:r>
                      </m:sub>
                    </m:sSub>
                  </m:oMath>
                </a14:m>
                <a:r>
                  <a:rPr lang="fr-CA" sz="2666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𝑌𝑌</m:t>
                        </m:r>
                      </m:sub>
                    </m:sSub>
                  </m:oMath>
                </a14:m>
                <a:endParaRPr lang="fr-CA" sz="2666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BC387C3-8C15-4AA9-B2DA-E358A29B7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726213" y="1844936"/>
                <a:ext cx="7307858" cy="502573"/>
              </a:xfrm>
              <a:prstGeom prst="rect">
                <a:avLst/>
              </a:prstGeom>
              <a:blipFill>
                <a:blip r:embed="rId12"/>
                <a:stretch>
                  <a:fillRect l="-1585" t="-10976" b="-329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00C14E9-7F0C-4765-BAE3-EB79337D3BE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726214" y="2630289"/>
                <a:ext cx="5688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u="sng" dirty="0"/>
                  <a:t>Exemple 1D :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sz="2400" dirty="0"/>
                  <a:t>est la dérivée de 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400" u="sng" dirty="0"/>
                  <a:t> 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00C14E9-7F0C-4765-BAE3-EB79337D3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726214" y="2630289"/>
                <a:ext cx="5688922" cy="461665"/>
              </a:xfrm>
              <a:prstGeom prst="rect">
                <a:avLst/>
              </a:prstGeom>
              <a:blipFill>
                <a:blip r:embed="rId14"/>
                <a:stretch>
                  <a:fillRect l="-160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D064719-EA40-434A-8FBB-B8CEADF67711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988168" y="3332343"/>
                <a:ext cx="5873282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𝑑𝑍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D064719-EA40-434A-8FBB-B8CEADF67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2988168" y="3332343"/>
                <a:ext cx="5873282" cy="7958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38B1924-0F92-4D8A-A3AE-39DEB8A6969F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19626" y="4273377"/>
                <a:ext cx="10134175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𝑍𝑌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38B1924-0F92-4D8A-A3AE-39DEB8A6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219626" y="4273377"/>
                <a:ext cx="10134175" cy="7935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556F64C-2370-42AB-B216-D95DD3EAB339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419373" y="5194556"/>
                <a:ext cx="9925728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𝑌𝑌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𝑍𝑍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556F64C-2370-42AB-B216-D95DD3EAB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1419373" y="5194556"/>
                <a:ext cx="9925728" cy="8334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4572E10-DA75-48BD-91E1-9A53CEF660A4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0" y="1385249"/>
                <a:ext cx="12192000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66" b="1" dirty="0">
                    <a:solidFill>
                      <a:srgbClr val="000000"/>
                    </a:solidFill>
                  </a:rPr>
                  <a:t>Modèle découlant de relations physiques ou mathématique entre </a:t>
                </a:r>
                <a14:m>
                  <m:oMath xmlns:m="http://schemas.openxmlformats.org/officeDocument/2006/math">
                    <m:r>
                      <a:rPr lang="en-US" sz="2666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fr-CA" sz="2666" b="1" dirty="0"/>
                  <a:t> et </a:t>
                </a:r>
                <a14:m>
                  <m:oMath xmlns:m="http://schemas.openxmlformats.org/officeDocument/2006/math">
                    <m:r>
                      <a:rPr lang="en-US" sz="2666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fr-CA" sz="2666" b="1" dirty="0"/>
                  <a:t>. 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4572E10-DA75-48BD-91E1-9A53CEF66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0" y="1385249"/>
                <a:ext cx="12192000" cy="502573"/>
              </a:xfrm>
              <a:prstGeom prst="rect">
                <a:avLst/>
              </a:prstGeom>
              <a:blipFill>
                <a:blip r:embed="rId22"/>
                <a:stretch>
                  <a:fillRect l="-950" t="-10843" b="-325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B82A146-BCBC-4909-8B4D-2A978025305B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048000" y="6238301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𝑌𝑍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𝑍𝑌</m:t>
                          </m:r>
                        </m:sub>
                      </m:sSub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B82A146-BCBC-4909-8B4D-2A9780253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3048000" y="6238301"/>
                <a:ext cx="609600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BB45AEBC-A04F-7A96-F16F-35DC6042EDD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ZoneTexte 17">
            <a:extLst>
              <a:ext uri="{FF2B5EF4-FFF2-40B4-BE49-F238E27FC236}">
                <a16:creationId xmlns:a16="http://schemas.microsoft.com/office/drawing/2014/main" id="{50341368-32B3-36AB-83FC-8553EC7B29E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0" y="699449"/>
            <a:ext cx="1219200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e) </a:t>
            </a:r>
            <a:r>
              <a:rPr lang="fr-CA" sz="2666" b="1" dirty="0">
                <a:solidFill>
                  <a:srgbClr val="000000"/>
                </a:solidFill>
              </a:rPr>
              <a:t>Variables avec relations déterministes</a:t>
            </a:r>
            <a:r>
              <a:rPr lang="fr-CA" sz="2666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18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41</a:t>
            </a:fld>
            <a:endParaRPr lang="fr-CA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B45AEBC-A04F-7A96-F16F-35DC6042EDD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ZoneTexte 17">
            <a:extLst>
              <a:ext uri="{FF2B5EF4-FFF2-40B4-BE49-F238E27FC236}">
                <a16:creationId xmlns:a16="http://schemas.microsoft.com/office/drawing/2014/main" id="{50341368-32B3-36AB-83FC-8553EC7B29E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1219200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b="1" dirty="0">
                <a:solidFill>
                  <a:srgbClr val="000000"/>
                </a:solidFill>
              </a:rPr>
              <a:t>En résumé</a:t>
            </a:r>
            <a:r>
              <a:rPr lang="fr-CA" sz="2666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8F84B-7DBF-6D2E-7509-7730D50D8C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41"/>
          <a:stretch/>
        </p:blipFill>
        <p:spPr>
          <a:xfrm>
            <a:off x="490427" y="1238812"/>
            <a:ext cx="11433349" cy="507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4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42</a:t>
            </a:fld>
            <a:endParaRPr lang="fr-CA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B45AEBC-A04F-7A96-F16F-35DC6042EDD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ZoneTexte 17">
            <a:extLst>
              <a:ext uri="{FF2B5EF4-FFF2-40B4-BE49-F238E27FC236}">
                <a16:creationId xmlns:a16="http://schemas.microsoft.com/office/drawing/2014/main" id="{50341368-32B3-36AB-83FC-8553EC7B29E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1219200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>
                <a:solidFill>
                  <a:srgbClr val="000000"/>
                </a:solidFill>
              </a:rPr>
              <a:t>Programme informatique : TASC3D </a:t>
            </a:r>
            <a:endParaRPr lang="fr-CA" sz="2666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93DCE-5E26-8AE4-2867-9339A7DCF094}"/>
              </a:ext>
            </a:extLst>
          </p:cNvPr>
          <p:cNvSpPr txBox="1"/>
          <p:nvPr/>
        </p:nvSpPr>
        <p:spPr>
          <a:xfrm>
            <a:off x="477774" y="6396335"/>
            <a:ext cx="10193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Marcotte, D. (2015). TASC3D: A program to test the admissibility in 3D of non-linear models of coregionalization. In Computers &amp;amp; Geosciences (Vol. 83, pp. 168–175). Elsevier BV. https://doi.org/10.1016/j.cageo.2015.07.012</a:t>
            </a:r>
            <a:endParaRPr lang="en-CA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F887A7-FC81-F0D1-59EB-D21F8AE7C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178" y="920392"/>
            <a:ext cx="5248893" cy="5264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8ACD27-8B7F-1278-59F0-ACEE28BA711E}"/>
                  </a:ext>
                </a:extLst>
              </p:cNvPr>
              <p:cNvSpPr txBox="1"/>
              <p:nvPr/>
            </p:nvSpPr>
            <p:spPr>
              <a:xfrm>
                <a:off x="459486" y="1162271"/>
                <a:ext cx="6115050" cy="4770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1600" dirty="0"/>
                  <a:t>Dans TASC3D, la </a:t>
                </a:r>
                <a:r>
                  <a:rPr lang="en-CA" sz="1600" dirty="0" err="1"/>
                  <a:t>stratégie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suivante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est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suivie</a:t>
                </a:r>
                <a:r>
                  <a:rPr lang="en-CA" sz="1600" dirty="0"/>
                  <a:t> :</a:t>
                </a:r>
              </a:p>
              <a:p>
                <a:endParaRPr lang="en-CA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600" dirty="0"/>
                  <a:t>La condition CS </a:t>
                </a:r>
                <a:r>
                  <a:rPr lang="en-CA" sz="1600" dirty="0" err="1"/>
                  <a:t>est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vérifiée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en</a:t>
                </a:r>
                <a:r>
                  <a:rPr lang="en-CA" sz="1600" dirty="0"/>
                  <a:t> premier. Si </a:t>
                </a:r>
                <a:r>
                  <a:rPr lang="en-CA" sz="1600" dirty="0" err="1"/>
                  <a:t>elle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n'est</a:t>
                </a:r>
                <a:r>
                  <a:rPr lang="en-CA" sz="1600" dirty="0"/>
                  <a:t> pas </a:t>
                </a:r>
                <a:r>
                  <a:rPr lang="en-CA" sz="1600" dirty="0" err="1"/>
                  <a:t>respectée</a:t>
                </a:r>
                <a:r>
                  <a:rPr lang="en-CA" sz="1600" dirty="0"/>
                  <a:t>, le </a:t>
                </a:r>
                <a:r>
                  <a:rPr lang="en-CA" sz="1600" dirty="0" err="1"/>
                  <a:t>modèle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n'est</a:t>
                </a:r>
                <a:r>
                  <a:rPr lang="en-CA" sz="1600" dirty="0"/>
                  <a:t> pas admissible.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CA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600" dirty="0"/>
                  <a:t>La </a:t>
                </a:r>
                <a:r>
                  <a:rPr lang="en-CA" sz="1600" dirty="0" err="1"/>
                  <a:t>matrice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d'effet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pépite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est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vérifiée</a:t>
                </a:r>
                <a:r>
                  <a:rPr lang="en-CA" sz="1600" dirty="0"/>
                  <a:t> pour la </a:t>
                </a:r>
                <a:r>
                  <a:rPr lang="en-CA" sz="1600" dirty="0" err="1"/>
                  <a:t>définition</a:t>
                </a:r>
                <a:r>
                  <a:rPr lang="en-CA" sz="1600" dirty="0"/>
                  <a:t> positive. Si </a:t>
                </a:r>
                <a:r>
                  <a:rPr lang="en-CA" sz="1600" dirty="0" err="1"/>
                  <a:t>elle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n'est</a:t>
                </a:r>
                <a:r>
                  <a:rPr lang="en-CA" sz="1600" dirty="0"/>
                  <a:t> pas </a:t>
                </a:r>
                <a:r>
                  <a:rPr lang="en-CA" sz="1600" dirty="0" err="1"/>
                  <a:t>définie</a:t>
                </a:r>
                <a:r>
                  <a:rPr lang="en-CA" sz="1600" dirty="0"/>
                  <a:t> positive, le </a:t>
                </a:r>
                <a:r>
                  <a:rPr lang="en-CA" sz="1600" dirty="0" err="1"/>
                  <a:t>modèle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n'est</a:t>
                </a:r>
                <a:r>
                  <a:rPr lang="en-CA" sz="1600" dirty="0"/>
                  <a:t> pas admissible.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CA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600" dirty="0" err="1"/>
                  <a:t>L'utilisateur</a:t>
                </a:r>
                <a:r>
                  <a:rPr lang="en-CA" sz="1600" dirty="0"/>
                  <a:t> </a:t>
                </a:r>
                <a:r>
                  <a:rPr lang="en-CA" sz="1600" dirty="0" err="1"/>
                  <a:t>spécifie</a:t>
                </a:r>
                <a:r>
                  <a:rPr lang="en-CA" sz="1600" dirty="0"/>
                  <a:t> les </a:t>
                </a:r>
                <a:r>
                  <a:rPr lang="en-CA" sz="1600" dirty="0" err="1"/>
                  <a:t>fréquences</a:t>
                </a:r>
                <a:r>
                  <a:rPr lang="en-CA" sz="1600" dirty="0"/>
                  <a:t> </a:t>
                </a:r>
                <a:r>
                  <a:rPr lang="en-CA" sz="1600" dirty="0" err="1"/>
                  <a:t>où</a:t>
                </a:r>
                <a:r>
                  <a:rPr lang="en-CA" sz="1600" dirty="0"/>
                  <a:t> le test </a:t>
                </a:r>
                <a:r>
                  <a:rPr lang="en-CA" sz="1600" dirty="0" err="1"/>
                  <a:t>d'admissibilité</a:t>
                </a:r>
                <a:r>
                  <a:rPr lang="en-CA" sz="1600" dirty="0"/>
                  <a:t> </a:t>
                </a:r>
                <a:r>
                  <a:rPr lang="en-CA" sz="1600" dirty="0" err="1"/>
                  <a:t>est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effectué</a:t>
                </a:r>
                <a:r>
                  <a:rPr lang="en-CA" sz="1600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CA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600" dirty="0" err="1"/>
                  <a:t>Toutes</a:t>
                </a:r>
                <a:r>
                  <a:rPr lang="en-CA" sz="1600" dirty="0"/>
                  <a:t> les plages </a:t>
                </a:r>
                <a:r>
                  <a:rPr lang="en-CA" sz="1600" dirty="0" err="1"/>
                  <a:t>sont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normalisées</a:t>
                </a:r>
                <a:r>
                  <a:rPr lang="en-CA" sz="1600" dirty="0"/>
                  <a:t> à la plage </a:t>
                </a:r>
                <a:r>
                  <a:rPr lang="en-CA" sz="1600" dirty="0" err="1"/>
                  <a:t>maximale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globale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trouvée</a:t>
                </a:r>
                <a:r>
                  <a:rPr lang="en-CA" sz="1600" dirty="0"/>
                  <a:t> sur </a:t>
                </a:r>
                <a:r>
                  <a:rPr lang="en-CA" sz="1600" dirty="0" err="1"/>
                  <a:t>toutes</a:t>
                </a:r>
                <a:r>
                  <a:rPr lang="en-CA" sz="1600" dirty="0"/>
                  <a:t> les </a:t>
                </a:r>
                <a:r>
                  <a:rPr lang="en-CA" sz="1600" dirty="0" err="1"/>
                  <a:t>composantes</a:t>
                </a:r>
                <a:r>
                  <a:rPr lang="en-CA" sz="1600" dirty="0"/>
                  <a:t> de </a:t>
                </a:r>
                <a:r>
                  <a:rPr lang="en-CA" sz="1600" dirty="0" err="1"/>
                  <a:t>toutes</a:t>
                </a:r>
                <a:r>
                  <a:rPr lang="en-CA" sz="1600" dirty="0"/>
                  <a:t> les </a:t>
                </a:r>
                <a:r>
                  <a:rPr lang="en-CA" sz="1600" dirty="0" err="1"/>
                  <a:t>paires</a:t>
                </a:r>
                <a:r>
                  <a:rPr lang="en-CA" sz="1600" dirty="0"/>
                  <a:t> de variables.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CA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600" dirty="0"/>
                  <a:t>La plus petite </a:t>
                </a:r>
                <a:r>
                  <a:rPr lang="en-CA" sz="1600" dirty="0" err="1"/>
                  <a:t>valeur</a:t>
                </a:r>
                <a:r>
                  <a:rPr lang="en-CA" sz="1600" dirty="0"/>
                  <a:t> propre de </a:t>
                </a:r>
                <a:r>
                  <a:rPr lang="en-CA" sz="1600" dirty="0" err="1"/>
                  <a:t>toute</a:t>
                </a:r>
                <a:r>
                  <a:rPr lang="en-CA" sz="1600" dirty="0"/>
                  <a:t> la </a:t>
                </a:r>
                <a:r>
                  <a:rPr lang="en-CA" sz="1600" dirty="0" err="1"/>
                  <a:t>matrice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spectrale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est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considérée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comme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négative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uniquement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lorsque</a:t>
                </a:r>
                <a:r>
                  <a:rPr lang="en-CA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fr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sSup>
                      <m:sSupPr>
                        <m:ctrlPr>
                          <a:rPr lang="fr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CA" sz="1600" dirty="0"/>
                  <a:t>. </a:t>
                </a:r>
                <a:r>
                  <a:rPr lang="en-CA" sz="1600" dirty="0" err="1"/>
                  <a:t>Dès</a:t>
                </a:r>
                <a:r>
                  <a:rPr lang="en-CA" sz="1600" dirty="0"/>
                  <a:t> </a:t>
                </a:r>
                <a:r>
                  <a:rPr lang="en-CA" sz="1600" dirty="0" err="1"/>
                  <a:t>qu'une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valeur</a:t>
                </a:r>
                <a:r>
                  <a:rPr lang="en-CA" sz="1600" dirty="0"/>
                  <a:t> propre </a:t>
                </a:r>
                <a:r>
                  <a:rPr lang="en-CA" sz="1600" dirty="0" err="1"/>
                  <a:t>négative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est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trouvée</a:t>
                </a:r>
                <a:r>
                  <a:rPr lang="en-CA" sz="1600" dirty="0"/>
                  <a:t>, le </a:t>
                </a:r>
                <a:r>
                  <a:rPr lang="en-CA" sz="1600" dirty="0" err="1"/>
                  <a:t>modèle</a:t>
                </a:r>
                <a:r>
                  <a:rPr lang="en-CA" sz="1600" dirty="0"/>
                  <a:t> </a:t>
                </a:r>
                <a:r>
                  <a:rPr lang="en-CA" sz="1600" dirty="0" err="1"/>
                  <a:t>est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identifié</a:t>
                </a:r>
                <a:r>
                  <a:rPr lang="en-CA" sz="1600" dirty="0"/>
                  <a:t> </a:t>
                </a:r>
                <a:r>
                  <a:rPr lang="en-CA" sz="1600" dirty="0" err="1"/>
                  <a:t>comme</a:t>
                </a:r>
                <a:r>
                  <a:rPr lang="en-CA" sz="1600" dirty="0"/>
                  <a:t> non admissible.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8ACD27-8B7F-1278-59F0-ACEE28BA7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" y="1162271"/>
                <a:ext cx="6115050" cy="4770537"/>
              </a:xfrm>
              <a:prstGeom prst="rect">
                <a:avLst/>
              </a:prstGeom>
              <a:blipFill>
                <a:blip r:embed="rId5"/>
                <a:stretch>
                  <a:fillRect l="-498" t="-384" r="-100" b="-7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460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01BCFCE-3C91-4941-BAEB-B82BC864A975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5306649" y="4484653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23008AF-9DF6-429A-A98D-0EAF20714A05}"/>
              </a:ext>
            </a:extLst>
          </p:cNvPr>
          <p:cNvCxnSpPr>
            <a:cxnSpLocks/>
            <a:endCxn id="19" idx="6"/>
          </p:cNvCxnSpPr>
          <p:nvPr>
            <p:custDataLst>
              <p:tags r:id="rId2"/>
            </p:custDataLst>
          </p:nvPr>
        </p:nvCxnSpPr>
        <p:spPr>
          <a:xfrm>
            <a:off x="4490736" y="4493800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43</a:t>
            </a:fld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4B8816-115E-4D7B-89FD-3D4ABB8F383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699449"/>
            <a:ext cx="1022299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 de calcul : Modèle linéaire de corégionalisation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6082D1-FBEB-46E6-B5E6-B182065192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74651" y="1802002"/>
            <a:ext cx="11442700" cy="177800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DCF7E74D-729E-47E2-8880-50BACD30005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64828" y="4377869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90D9FE6-260F-4BBF-B007-73507DC5B92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93696" y="4377869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E23374D-9481-48FD-A8E2-CB581764EEE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122564" y="4377869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419137" y="4077962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5419137" y="4077962"/>
                <a:ext cx="764638" cy="3179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433727" y="4074307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4433727" y="4074307"/>
                <a:ext cx="764638" cy="3179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025393" y="4639711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6025393" y="4639711"/>
                <a:ext cx="646154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007772" y="4631038"/>
                <a:ext cx="858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5007772" y="4631038"/>
                <a:ext cx="858380" cy="461665"/>
              </a:xfrm>
              <a:prstGeom prst="rect">
                <a:avLst/>
              </a:prstGeom>
              <a:blipFill>
                <a:blip r:embed="rId25"/>
                <a:stretch>
                  <a:fillRect l="-1418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150044" y="4639711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150044" y="4639711"/>
                <a:ext cx="64615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087719" y="5132629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5087719" y="5132629"/>
                <a:ext cx="64615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150044" y="5161801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4150044" y="5161801"/>
                <a:ext cx="646154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F121C785-4E52-BE5A-FA96-2BCBB96DECC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1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01BCFCE-3C91-4941-BAEB-B82BC864A975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607446" y="1189936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23008AF-9DF6-429A-A98D-0EAF20714A05}"/>
              </a:ext>
            </a:extLst>
          </p:cNvPr>
          <p:cNvCxnSpPr>
            <a:cxnSpLocks/>
            <a:endCxn id="19" idx="6"/>
          </p:cNvCxnSpPr>
          <p:nvPr>
            <p:custDataLst>
              <p:tags r:id="rId2"/>
            </p:custDataLst>
          </p:nvPr>
        </p:nvCxnSpPr>
        <p:spPr>
          <a:xfrm>
            <a:off x="9791533" y="1199084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44</a:t>
            </a:fld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4B8816-115E-4D7B-89FD-3D4ABB8F383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 de calcul : </a:t>
            </a:r>
            <a:r>
              <a:rPr lang="fr-CA" sz="2666" b="1" dirty="0" err="1"/>
              <a:t>cokrigeage</a:t>
            </a:r>
            <a:r>
              <a:rPr lang="fr-CA" sz="2666" b="1" dirty="0"/>
              <a:t> simple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CF7E74D-729E-47E2-8880-50BACD30005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65626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90D9FE6-260F-4BBF-B007-73507DC5B9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94493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E23374D-9481-48FD-A8E2-CB581764EEE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423361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719935" y="783247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10719935" y="783247"/>
                <a:ext cx="764638" cy="31790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734525" y="779591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9734525" y="779591"/>
                <a:ext cx="764638" cy="317908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1326191" y="1344995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11326191" y="1344995"/>
                <a:ext cx="646154" cy="4616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308570" y="1336322"/>
                <a:ext cx="858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10308570" y="1336322"/>
                <a:ext cx="858380" cy="461665"/>
              </a:xfrm>
              <a:prstGeom prst="rect">
                <a:avLst/>
              </a:prstGeom>
              <a:blipFill>
                <a:blip r:embed="rId47"/>
                <a:stretch>
                  <a:fillRect l="-141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450841" y="1344995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9450841" y="1344995"/>
                <a:ext cx="646154" cy="461665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388517" y="1837912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10388517" y="1837912"/>
                <a:ext cx="646154" cy="461665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450841" y="1867084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9450841" y="1867084"/>
                <a:ext cx="646154" cy="461665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 28">
            <a:extLst>
              <a:ext uri="{FF2B5EF4-FFF2-40B4-BE49-F238E27FC236}">
                <a16:creationId xmlns:a16="http://schemas.microsoft.com/office/drawing/2014/main" id="{1AA42E24-11DD-422B-A977-3646AD6F687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205686" y="1120126"/>
            <a:ext cx="8937506" cy="12394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8957E0-BE81-49E2-AA9C-34B4EC8A153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958758" y="2816816"/>
            <a:ext cx="9779000" cy="3517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D7D480-FE56-4CAE-851A-772960BE6A6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158585" y="3756287"/>
            <a:ext cx="5176603" cy="218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8452DD-BBC7-4703-9241-BDBE82CBE2E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013331" y="3792689"/>
            <a:ext cx="1020084" cy="218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0F5CB4-0488-4213-932A-71F8C1B1072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488368" y="3756286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A231F78-F98C-49A4-BB04-5412D3D3124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490769" y="4278940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8A7CB25-30D2-4EE7-A361-F15F935F2315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488368" y="4789645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AFDBB9B-2186-47EB-AA0C-3B17FAA6661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488368" y="5306873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977412E-4774-4A6E-BE94-10414E25A96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3849482" y="3731499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D82EAAC-4A93-4414-B33F-577D6CBD6BA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851884" y="4254154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4F129D9-1FA0-4D6C-B148-6C05F87B5F9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849482" y="4764857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1549706-B6B3-4205-82F6-C3506F15F350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3849482" y="5282087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CD10FCA-AC18-454F-8490-DF00B9C5DBC5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316511" y="3751093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2A5708D-58AA-4283-8E7C-920A079DF8E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5318912" y="4273747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F31CB8D-FA38-4F2C-9FA6-D2FE08CFD31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316511" y="4784451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D621CE8-2BAD-45FD-A38B-537FA49D0CE8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316511" y="5301681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E5F6405-E4B0-44E7-B780-61EF25C7CB45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527310" y="3758205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701305-3F46-4672-887D-AB07B44F0979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529711" y="4280859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A38A950-5C4F-40D6-AD13-F89D58D93BB7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527310" y="4791563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C3FBBC3-44CC-416A-9AFC-428C1CD40CC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527310" y="5308792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3B00628-7343-42C8-B9F7-6A27022A6316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9344064" y="3756987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402CCD7-5FB4-4AD9-9A35-319D9D446A10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9346465" y="4279642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FA31085-F875-4648-8F60-D3344DC9172F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9344064" y="4790345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EEF7854-1E5F-475C-95D5-6C61F744E612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9344064" y="5307575"/>
            <a:ext cx="77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C75BB00-0262-1807-089B-4367125DA918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37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01BCFCE-3C91-4941-BAEB-B82BC864A975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607446" y="1189936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23008AF-9DF6-429A-A98D-0EAF20714A05}"/>
              </a:ext>
            </a:extLst>
          </p:cNvPr>
          <p:cNvCxnSpPr>
            <a:cxnSpLocks/>
            <a:endCxn id="19" idx="6"/>
          </p:cNvCxnSpPr>
          <p:nvPr>
            <p:custDataLst>
              <p:tags r:id="rId2"/>
            </p:custDataLst>
          </p:nvPr>
        </p:nvCxnSpPr>
        <p:spPr>
          <a:xfrm>
            <a:off x="9791533" y="1199084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45</a:t>
            </a:fld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4B8816-115E-4D7B-89FD-3D4ABB8F383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 de calcul : </a:t>
            </a:r>
            <a:r>
              <a:rPr lang="fr-CA" sz="2666" b="1" dirty="0" err="1"/>
              <a:t>cokrigeage</a:t>
            </a:r>
            <a:r>
              <a:rPr lang="fr-CA" sz="2666" b="1" dirty="0"/>
              <a:t> simple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CF7E74D-729E-47E2-8880-50BACD30005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65626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90D9FE6-260F-4BBF-B007-73507DC5B9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94493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E23374D-9481-48FD-A8E2-CB581764EEE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423361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719935" y="783247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10719935" y="783247"/>
                <a:ext cx="764638" cy="31790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734525" y="779591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9734525" y="779591"/>
                <a:ext cx="764638" cy="317908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1326191" y="1344995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11326191" y="1344995"/>
                <a:ext cx="646154" cy="4616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308570" y="1336322"/>
                <a:ext cx="858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10308570" y="1336322"/>
                <a:ext cx="858380" cy="461665"/>
              </a:xfrm>
              <a:prstGeom prst="rect">
                <a:avLst/>
              </a:prstGeom>
              <a:blipFill>
                <a:blip r:embed="rId47"/>
                <a:stretch>
                  <a:fillRect l="-141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450841" y="1344995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9450841" y="1344995"/>
                <a:ext cx="646154" cy="461665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388517" y="1837912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10388517" y="1837912"/>
                <a:ext cx="646154" cy="461665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450841" y="1867084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9450841" y="1867084"/>
                <a:ext cx="646154" cy="461665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 28">
            <a:extLst>
              <a:ext uri="{FF2B5EF4-FFF2-40B4-BE49-F238E27FC236}">
                <a16:creationId xmlns:a16="http://schemas.microsoft.com/office/drawing/2014/main" id="{1AA42E24-11DD-422B-A977-3646AD6F687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205686" y="1120126"/>
            <a:ext cx="8937506" cy="12394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8957E0-BE81-49E2-AA9C-34B4EC8A153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958758" y="2816816"/>
            <a:ext cx="9779000" cy="3517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D7D480-FE56-4CAE-851A-772960BE6A6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158585" y="3756287"/>
            <a:ext cx="5176603" cy="218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8452DD-BBC7-4703-9241-BDBE82CBE2E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013331" y="3792689"/>
            <a:ext cx="1020084" cy="218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0F5CB4-0488-4213-932A-71F8C1B1072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579272" y="3705324"/>
            <a:ext cx="7794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A231F78-F98C-49A4-BB04-5412D3D3124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348228" y="4234534"/>
            <a:ext cx="94183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1.04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8A7CB25-30D2-4EE7-A361-F15F935F2315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441215" y="4764857"/>
            <a:ext cx="7794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2.4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AFDBB9B-2186-47EB-AA0C-3B17FAA6661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360043" y="5355601"/>
            <a:ext cx="94183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1.81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977412E-4774-4A6E-BE94-10414E25A96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3849483" y="3731498"/>
            <a:ext cx="87120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1.04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D82EAAC-4A93-4414-B33F-577D6CBD6BA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048007" y="4289765"/>
            <a:ext cx="7794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4F129D9-1FA0-4D6C-B148-6C05F87B5F9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849483" y="4764857"/>
            <a:ext cx="92560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1.24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1549706-B6B3-4205-82F6-C3506F15F350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3849483" y="5282087"/>
            <a:ext cx="92560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1.81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CD10FCA-AC18-454F-8490-DF00B9C5DBC5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324754" y="3753600"/>
            <a:ext cx="7794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2.4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2A5708D-58AA-4283-8E7C-920A079DF8E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5231571" y="4268268"/>
            <a:ext cx="9095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1.24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F31CB8D-FA38-4F2C-9FA6-D2FE08CFD31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452523" y="4817078"/>
            <a:ext cx="7794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D621CE8-2BAD-45FD-A38B-537FA49D0CE8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316512" y="5301680"/>
            <a:ext cx="92601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3.01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E5F6405-E4B0-44E7-B780-61EF25C7CB45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326700" y="3743065"/>
            <a:ext cx="90710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1.81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701305-3F46-4672-887D-AB07B44F0979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333596" y="4278940"/>
            <a:ext cx="9095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1.81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A38A950-5C4F-40D6-AD13-F89D58D93BB7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326702" y="4791563"/>
            <a:ext cx="98009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3.01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C3FBBC3-44CC-416A-9AFC-428C1CD40CC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530216" y="5319303"/>
            <a:ext cx="7794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3B00628-7343-42C8-B9F7-6A27022A6316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9089238" y="3756286"/>
            <a:ext cx="92084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1.50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402CCD7-5FB4-4AD9-9A35-319D9D446A10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9110626" y="4278940"/>
            <a:ext cx="92324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1.50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FA31085-F875-4648-8F60-D3344DC9172F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9130833" y="4789874"/>
            <a:ext cx="92324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1.81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EEF7854-1E5F-475C-95D5-6C61F744E612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9202711" y="5319303"/>
            <a:ext cx="7794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2.4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027EBBB-D11C-FB9C-9597-7A0B2EB5252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01BCFCE-3C91-4941-BAEB-B82BC864A975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607446" y="1189936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23008AF-9DF6-429A-A98D-0EAF20714A05}"/>
              </a:ext>
            </a:extLst>
          </p:cNvPr>
          <p:cNvCxnSpPr>
            <a:cxnSpLocks/>
            <a:endCxn id="19" idx="6"/>
          </p:cNvCxnSpPr>
          <p:nvPr>
            <p:custDataLst>
              <p:tags r:id="rId2"/>
            </p:custDataLst>
          </p:nvPr>
        </p:nvCxnSpPr>
        <p:spPr>
          <a:xfrm>
            <a:off x="9791533" y="1199084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46</a:t>
            </a:fld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4B8816-115E-4D7B-89FD-3D4ABB8F383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 de calcul : </a:t>
            </a:r>
            <a:r>
              <a:rPr lang="fr-CA" sz="2666" b="1" dirty="0" err="1"/>
              <a:t>cokrigeage</a:t>
            </a:r>
            <a:r>
              <a:rPr lang="fr-CA" sz="2666" b="1" dirty="0"/>
              <a:t> simple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CF7E74D-729E-47E2-8880-50BACD30005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65626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90D9FE6-260F-4BBF-B007-73507DC5B9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94493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E23374D-9481-48FD-A8E2-CB581764EEE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423361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719935" y="783247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10719935" y="783247"/>
                <a:ext cx="764638" cy="3179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734525" y="779591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9734525" y="779591"/>
                <a:ext cx="764638" cy="3179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1326191" y="1344995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11326191" y="1344995"/>
                <a:ext cx="64615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308570" y="1336322"/>
                <a:ext cx="858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10308570" y="1336322"/>
                <a:ext cx="858380" cy="461665"/>
              </a:xfrm>
              <a:prstGeom prst="rect">
                <a:avLst/>
              </a:prstGeom>
              <a:blipFill>
                <a:blip r:embed="rId29"/>
                <a:stretch>
                  <a:fillRect l="-141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450841" y="1344995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9450841" y="1344995"/>
                <a:ext cx="646154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388517" y="1837912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10388517" y="1837912"/>
                <a:ext cx="646154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450841" y="1867084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9450841" y="1867084"/>
                <a:ext cx="646154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 28">
            <a:extLst>
              <a:ext uri="{FF2B5EF4-FFF2-40B4-BE49-F238E27FC236}">
                <a16:creationId xmlns:a16="http://schemas.microsoft.com/office/drawing/2014/main" id="{1AA42E24-11DD-422B-A977-3646AD6F687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05686" y="1120126"/>
            <a:ext cx="8937506" cy="12394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8957E0-BE81-49E2-AA9C-34B4EC8A153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932594" y="2368676"/>
            <a:ext cx="9779000" cy="3517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08D7E6-53B8-4E72-A29C-A666FA543F8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30306" y="5589269"/>
            <a:ext cx="10706008" cy="762312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093C26E3-8B3B-4E52-AF7C-9C275CEFD088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092187" y="6404675"/>
            <a:ext cx="574622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Note ) Variance de krigeage simple : 1.88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11890BD-0BFB-4D2C-9DF1-3838A71B7685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8034728" y="6144719"/>
            <a:ext cx="1009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054B22F-3F34-4E9B-AB28-4F3FFF10FEDB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5949432" y="6144719"/>
            <a:ext cx="1009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4E17C25D-97A7-1B09-7A36-27DD516FF51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73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01BCFCE-3C91-4941-BAEB-B82BC864A975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0607446" y="1189936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23008AF-9DF6-429A-A98D-0EAF20714A05}"/>
              </a:ext>
            </a:extLst>
          </p:cNvPr>
          <p:cNvCxnSpPr>
            <a:cxnSpLocks/>
            <a:endCxn id="19" idx="6"/>
          </p:cNvCxnSpPr>
          <p:nvPr>
            <p:custDataLst>
              <p:tags r:id="rId2"/>
            </p:custDataLst>
          </p:nvPr>
        </p:nvCxnSpPr>
        <p:spPr>
          <a:xfrm>
            <a:off x="9791533" y="1199084"/>
            <a:ext cx="92886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47</a:t>
            </a:fld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4B8816-115E-4D7B-89FD-3D4ABB8F383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 de calcul : </a:t>
            </a:r>
            <a:r>
              <a:rPr lang="fr-CA" sz="2666" b="1" dirty="0" err="1"/>
              <a:t>cokrigeage</a:t>
            </a:r>
            <a:r>
              <a:rPr lang="fr-CA" sz="2666" b="1" dirty="0"/>
              <a:t> ordinaire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CF7E74D-729E-47E2-8880-50BACD30005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65626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90D9FE6-260F-4BBF-B007-73507DC5B9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94493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E23374D-9481-48FD-A8E2-CB581764EEE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423361" y="1083153"/>
            <a:ext cx="225908" cy="23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719935" y="783247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F527690-BE78-4681-A418-902DDFEB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10719935" y="783247"/>
                <a:ext cx="764638" cy="3179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734525" y="779591"/>
                <a:ext cx="764638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66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1466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1466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DD5A48C-FC73-4393-A7EA-1CB0834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9734525" y="779591"/>
                <a:ext cx="764638" cy="3179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1326191" y="1344995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D8B10F-45A0-4AF7-9726-56B8B931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11326191" y="1344995"/>
                <a:ext cx="64615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308570" y="1336322"/>
                <a:ext cx="858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F1F63AB-57BC-42C9-AC0E-CD8FB3C4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10308570" y="1336322"/>
                <a:ext cx="858380" cy="461665"/>
              </a:xfrm>
              <a:prstGeom prst="rect">
                <a:avLst/>
              </a:prstGeom>
              <a:blipFill>
                <a:blip r:embed="rId27"/>
                <a:stretch>
                  <a:fillRect l="-141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450841" y="1344995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9203282-8FBD-4AFB-9BF8-AFF96B13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9450841" y="1344995"/>
                <a:ext cx="64615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388517" y="1837912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554D92-3A66-48B8-A44B-70C7BEBB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10388517" y="1837912"/>
                <a:ext cx="646154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450841" y="1867084"/>
                <a:ext cx="6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D2EDCB-FBA0-4239-B047-DE89F2E68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9450841" y="1867084"/>
                <a:ext cx="646154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C60ED27E-1ADF-43E2-A93B-08054C3ACF9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12043" y="1438503"/>
            <a:ext cx="7847279" cy="42567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636BBF-292B-48C2-B505-30AA1D59498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12043" y="5932849"/>
            <a:ext cx="574622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Note ) Variance de krigeage ordinaire : 2.01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77CD9E0-5991-4D70-9564-06EE214608D2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5399792" y="5055433"/>
            <a:ext cx="1009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4F0733A-71DC-4E7D-BAAA-FB4B0801301E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7070359" y="5055433"/>
            <a:ext cx="1009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76096C1E-1AFE-DC35-8D68-5BB605E73D59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Modèles admissibles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45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BB6686-CDB0-485A-A456-5C0885F184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51" y="1672113"/>
            <a:ext cx="6237499" cy="527624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48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0809DF-D315-422E-BB36-6948FE8A7CE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619131" y="1320519"/>
                <a:ext cx="75148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Données d’élévation estimées par </a:t>
                </a:r>
                <a:r>
                  <a:rPr lang="fr-CA" sz="2400" dirty="0" err="1"/>
                  <a:t>géoradar</a:t>
                </a:r>
                <a:r>
                  <a:rPr lang="fr-CA" sz="2400" dirty="0"/>
                  <a:t> (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fr-CA" sz="2400" dirty="0"/>
                  <a:t>) et quelques observations de l’élévation aux forages (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CA" sz="2400" dirty="0"/>
                  <a:t>)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0809DF-D315-422E-BB36-6948FE8A7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619131" y="1320519"/>
                <a:ext cx="7514875" cy="830997"/>
              </a:xfrm>
              <a:prstGeom prst="rect">
                <a:avLst/>
              </a:prstGeom>
              <a:blipFill>
                <a:blip r:embed="rId8"/>
                <a:stretch>
                  <a:fillRect l="-1299" t="-5882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1A414852-D143-4C75-BAA6-2D311ABB98B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Géophysique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4CC441-EFF8-025C-9802-D87FF24C146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22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49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0809DF-D315-422E-BB36-6948FE8A7CED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16001" y="1069523"/>
                <a:ext cx="8231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Données régionales lisses estimées par géophysique (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fr-CA" sz="2400" dirty="0"/>
                  <a:t>) et quelques observations de la propriété estimée (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CA" sz="2400" dirty="0"/>
                  <a:t>)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0809DF-D315-422E-BB36-6948FE8A7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016001" y="1069523"/>
                <a:ext cx="8231051" cy="830997"/>
              </a:xfrm>
              <a:prstGeom prst="rect">
                <a:avLst/>
              </a:prstGeom>
              <a:blipFill>
                <a:blip r:embed="rId15"/>
                <a:stretch>
                  <a:fillRect l="-1185" t="-5839" b="-153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Géophysique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37793D-4816-478E-9794-159885C35B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79" y="2076539"/>
            <a:ext cx="2891470" cy="2704922"/>
          </a:xfrm>
          <a:prstGeom prst="rect">
            <a:avLst/>
          </a:prstGeom>
        </p:spPr>
      </p:pic>
      <p:pic>
        <p:nvPicPr>
          <p:cNvPr id="9" name="Image 8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564F29E8-3182-4ABD-89A1-987EF713146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00" y="1911652"/>
            <a:ext cx="2455447" cy="22682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D63969E-14DC-4F01-B8A1-06014B5FAE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99" y="1885754"/>
            <a:ext cx="2480213" cy="22483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945BC3E-4985-4F7B-A3AC-DD73FC3D0AD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90" y="4258026"/>
            <a:ext cx="5573690" cy="2423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5956CA0-CC0B-4A71-86A1-928C42DBD35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513837" y="1864778"/>
                <a:ext cx="674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5956CA0-CC0B-4A71-86A1-928C42DBD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5513837" y="1864778"/>
                <a:ext cx="674556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3D9E5E2-CBAB-4693-9867-FABD6D2FB87E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364901" y="1931297"/>
                <a:ext cx="674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3D9E5E2-CBAB-4693-9867-FABD6D2FB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8364901" y="1931297"/>
                <a:ext cx="674556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6A1F845-C711-40EE-A3C2-8C7EE350C7DF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513836" y="4325224"/>
                <a:ext cx="674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𝐾𝑆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6A1F845-C711-40EE-A3C2-8C7EE350C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5513836" y="4325224"/>
                <a:ext cx="674556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C890BC16-69C6-41FB-9B62-4F3E6FDCB7C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445269" y="4340776"/>
            <a:ext cx="674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/>
              <a:t>CS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E8DDD2C-0A8E-4A2E-B02C-4B75392F954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94831" y="5169096"/>
            <a:ext cx="449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Krigeage :     MAE = 26.3 ; </a:t>
            </a:r>
            <a:r>
              <a:rPr lang="el-GR" sz="2400" dirty="0"/>
              <a:t>ρ</a:t>
            </a:r>
            <a:r>
              <a:rPr lang="en-US" sz="2400" dirty="0"/>
              <a:t>=0.73</a:t>
            </a:r>
          </a:p>
          <a:p>
            <a:r>
              <a:rPr lang="fr-CA" sz="2400" dirty="0" err="1"/>
              <a:t>Cokrigeage</a:t>
            </a:r>
            <a:r>
              <a:rPr lang="fr-CA" sz="2400" dirty="0"/>
              <a:t> : MAE = 22.1 ; </a:t>
            </a:r>
            <a:r>
              <a:rPr lang="el-GR" sz="2400" dirty="0"/>
              <a:t>ρ</a:t>
            </a:r>
            <a:r>
              <a:rPr lang="en-US" sz="2400" dirty="0"/>
              <a:t>=0.81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F6AD7-308D-AE62-D6B0-6295C6F72A7D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4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</a:t>
            </a:fld>
            <a:endParaRPr lang="fr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55356-4EC7-3CCF-8C6D-8C8D615832D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45087" y="2259450"/>
            <a:ext cx="95180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/>
              <a:t>Avez-vous des idées de variables principales et de variables secondaires communs en géologie ? </a:t>
            </a:r>
            <a:endParaRPr lang="fr-CA" sz="4800" b="1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972447-C73C-CC87-35CA-36F26A696BB5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86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50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Inversion de données gravimétrique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C838F6-67F4-490D-BBCA-5C47A533BA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79" y="1363618"/>
            <a:ext cx="8493286" cy="5362393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ABCE8E7B-D5AA-446D-823C-B4AF593680C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93706" y="6004810"/>
            <a:ext cx="469692" cy="3155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C7A679A-01C0-4854-81C3-CB85CB27775F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171814" y="5894947"/>
                <a:ext cx="202018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C7A679A-01C0-4854-81C3-CB85CB277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0171814" y="5894947"/>
                <a:ext cx="2020187" cy="491417"/>
              </a:xfrm>
              <a:prstGeom prst="rect">
                <a:avLst/>
              </a:prstGeom>
              <a:blipFill>
                <a:blip r:embed="rId9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8CEBF2A7-244A-1E72-EB75-9E046207280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58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51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Inversion de données gravimétrique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C29C8F5-9176-4FCB-BE4A-03AA7C388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8951" y="1417821"/>
            <a:ext cx="335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Sous forme matricielle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DA92E70-726B-4F3C-AD27-8759989F8538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56273" y="1962889"/>
                <a:ext cx="4946755" cy="666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73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733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7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fr-CA" sz="3733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DA92E70-726B-4F3C-AD27-8759989F8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-56273" y="1962889"/>
                <a:ext cx="4946755" cy="6667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6E866B4-DE8A-45EB-8DCC-D0C7B08AA901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238232" y="1910263"/>
                <a:ext cx="6186481" cy="1487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134" dirty="0"/>
                  <a:t>g : vecteur des anomalies gravimétriques (n x 1)</a:t>
                </a:r>
              </a:p>
              <a:p>
                <a:pPr algn="l"/>
                <a:r>
                  <a:rPr lang="fr-FR" sz="2134" dirty="0"/>
                  <a:t>G : matrice géométrique (n x m)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134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FR" sz="2134" dirty="0"/>
                  <a:t> : vecteur des contrastes de densité de blocs (m x 1</a:t>
                </a:r>
                <a:r>
                  <a:rPr lang="fr-FR" sz="2666" dirty="0">
                    <a:latin typeface="CIDFont+F2"/>
                  </a:rPr>
                  <a:t>)</a:t>
                </a:r>
                <a:endParaRPr lang="fr-CA" sz="2666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6E866B4-DE8A-45EB-8DCC-D0C7B08AA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5238232" y="1910263"/>
                <a:ext cx="6186481" cy="1487843"/>
              </a:xfrm>
              <a:prstGeom prst="rect">
                <a:avLst/>
              </a:prstGeom>
              <a:blipFill>
                <a:blip r:embed="rId14"/>
                <a:stretch>
                  <a:fillRect l="-1182" t="-2459" r="-99" b="-102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B0AA9260-9A5E-4085-A246-48E1C7F6341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28998" y="3650257"/>
            <a:ext cx="844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On peut déduire les covariances à partir de l’équation ci-haut 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9DF877B-5FA1-4D6F-85C0-A126F7EB62E3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1273" y="4441261"/>
                <a:ext cx="4946755" cy="73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𝑔𝑔</m:t>
                          </m:r>
                        </m:sub>
                      </m:sSub>
                      <m:r>
                        <a:rPr lang="en-US" sz="373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733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𝜌𝜌</m:t>
                          </m:r>
                        </m:sub>
                      </m:sSub>
                      <m:sSup>
                        <m:sSupPr>
                          <m:ctrlP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r-CA" sz="3733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9DF877B-5FA1-4D6F-85C0-A126F7EB6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01273" y="4441261"/>
                <a:ext cx="4946755" cy="7300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49F9FD5-F629-49E6-9BDB-BE46ECB8CBAB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91475" y="5224002"/>
                <a:ext cx="4946755" cy="718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373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733" i="1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𝜌𝜌</m:t>
                          </m:r>
                        </m:sub>
                      </m:sSub>
                    </m:oMath>
                  </m:oMathPara>
                </a14:m>
                <a:endParaRPr lang="fr-CA" sz="3733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49F9FD5-F629-49E6-9BDB-BE46ECB8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91475" y="5224002"/>
                <a:ext cx="4946755" cy="7182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E4E60C1-C082-482A-8EF5-AE924BC9FCDD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238231" y="4441261"/>
                <a:ext cx="6522386" cy="1491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𝑔𝑔</m:t>
                        </m:r>
                      </m:sub>
                    </m:sSub>
                  </m:oMath>
                </a14:m>
                <a:r>
                  <a:rPr lang="fr-FR" sz="2134" dirty="0">
                    <a:latin typeface="CIDFont+F4"/>
                  </a:rPr>
                  <a:t> : </a:t>
                </a:r>
                <a:r>
                  <a:rPr lang="fr-FR" sz="2134" dirty="0">
                    <a:latin typeface="CIDFont+F2"/>
                  </a:rPr>
                  <a:t>matrice des covariances gravité-gravité (n x n)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134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𝜌𝜌</m:t>
                        </m:r>
                      </m:sub>
                    </m:sSub>
                    <m:r>
                      <a:rPr lang="fr-FR" sz="2134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134" dirty="0">
                    <a:latin typeface="CIDFont+F2"/>
                  </a:rPr>
                  <a:t>: matrice des covariances densité-densité (m x m)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134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sz="2134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fr-FR" sz="2134" dirty="0">
                    <a:latin typeface="CIDFont+F7"/>
                  </a:rPr>
                  <a:t> : </a:t>
                </a:r>
                <a:r>
                  <a:rPr lang="fr-FR" sz="2134" dirty="0">
                    <a:latin typeface="CIDFont+F2"/>
                  </a:rPr>
                  <a:t>matrice des covariances gravité-densité (n x m)</a:t>
                </a:r>
              </a:p>
              <a:p>
                <a:pPr algn="l"/>
                <a:r>
                  <a:rPr lang="fr-FR" sz="2134" dirty="0">
                    <a:latin typeface="CIDFont+F4"/>
                  </a:rPr>
                  <a:t>G : </a:t>
                </a:r>
                <a:r>
                  <a:rPr lang="fr-FR" sz="2134" dirty="0">
                    <a:latin typeface="CIDFont+F2"/>
                  </a:rPr>
                  <a:t>matrice géométrique (n x m)</a:t>
                </a:r>
                <a:endParaRPr lang="fr-CA" sz="2134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E4E60C1-C082-482A-8EF5-AE924BC9F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5238231" y="4441261"/>
                <a:ext cx="6522386" cy="1491755"/>
              </a:xfrm>
              <a:prstGeom prst="rect">
                <a:avLst/>
              </a:prstGeom>
              <a:blipFill>
                <a:blip r:embed="rId20"/>
                <a:stretch>
                  <a:fillRect l="-1121" t="-2459" b="-69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2">
            <a:extLst>
              <a:ext uri="{FF2B5EF4-FFF2-40B4-BE49-F238E27FC236}">
                <a16:creationId xmlns:a16="http://schemas.microsoft.com/office/drawing/2014/main" id="{A992CF91-A259-7367-1A30-D18F99D11C66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68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52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Inversion de données gravimétrique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49F9FD5-F629-49E6-9BDB-BE46ECB8CBAB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899764" y="1991329"/>
                <a:ext cx="4946755" cy="245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733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7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3733" dirty="0">
                  <a:ea typeface="Cambria Math" panose="02040503050406030204" pitchFamily="18" charset="0"/>
                </a:endParaRPr>
              </a:p>
              <a:p>
                <a:endParaRPr lang="en-US" sz="3733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7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37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𝑔𝑔</m:t>
                          </m:r>
                        </m:sub>
                        <m:sup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7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en-US" sz="3733" dirty="0">
                  <a:ea typeface="Cambria Math" panose="02040503050406030204" pitchFamily="18" charset="0"/>
                </a:endParaRPr>
              </a:p>
              <a:p>
                <a:endParaRPr lang="fr-CA" sz="3733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49F9FD5-F629-49E6-9BDB-BE46ECB8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2899764" y="1991329"/>
                <a:ext cx="4946755" cy="24518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958D08A3-B7D2-40AF-B232-8361FFE858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49548" y="1442722"/>
            <a:ext cx="803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Lorsque l’on résout le système de </a:t>
            </a:r>
            <a:r>
              <a:rPr lang="fr-CA" sz="2400" u="sng" dirty="0" err="1"/>
              <a:t>cokrigeage</a:t>
            </a:r>
            <a:r>
              <a:rPr lang="fr-CA" sz="2400" u="sng" dirty="0"/>
              <a:t>, on obtient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40DBC09-F753-4E42-B2C0-521CEE49C7A9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880433" y="3799205"/>
                <a:ext cx="88325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latin typeface="CIDFont+F2"/>
                  </a:rPr>
                  <a:t>: matrice contenant les poids de </a:t>
                </a:r>
                <a:r>
                  <a:rPr lang="fr-FR" sz="2400" dirty="0" err="1">
                    <a:latin typeface="CIDFont+F2"/>
                  </a:rPr>
                  <a:t>cokrigeage</a:t>
                </a:r>
                <a:r>
                  <a:rPr lang="fr-FR" sz="2400" dirty="0">
                    <a:latin typeface="CIDFont+F2"/>
                  </a:rPr>
                  <a:t> </a:t>
                </a:r>
                <a:r>
                  <a:rPr lang="fr-CA" sz="2400" dirty="0">
                    <a:latin typeface="CIDFont+F2"/>
                  </a:rPr>
                  <a:t>(n x m)</a:t>
                </a:r>
                <a:endParaRPr lang="fr-CA" sz="24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40DBC09-F753-4E42-B2C0-521CEE49C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880433" y="3799205"/>
                <a:ext cx="8832535" cy="461665"/>
              </a:xfrm>
              <a:prstGeom prst="rect">
                <a:avLst/>
              </a:prstGeom>
              <a:blipFill>
                <a:blip r:embed="rId13"/>
                <a:stretch>
                  <a:fillRect l="-138" t="-11842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D12C4B9D-D3E7-42BC-B21D-3C0DF3537E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49548" y="4335435"/>
            <a:ext cx="803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Reproduis exactement l’anomalie gravimétrique observée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070D831-DECA-4B4E-80FF-CDE69A819178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08359" y="4945513"/>
                <a:ext cx="8509466" cy="760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𝜌𝜌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𝜌𝜌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070D831-DECA-4B4E-80FF-CDE69A8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808359" y="4945513"/>
                <a:ext cx="8509466" cy="7600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EB7BADF1-A32F-44EF-9F2E-57F3C66860B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803411" y="5789410"/>
            <a:ext cx="49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Vrai, s’il n’y a pas d’effet de pépite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A00BB60-4B9A-7185-C4BB-FEF6E01D86D2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08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72F37F-D9D1-43E3-B7C2-9296988874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02" y="1232930"/>
            <a:ext cx="8480388" cy="5532612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53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Inversion de données gravimétrique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424645D-2FFC-4EB3-829F-F3B554356C3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7719" y="4925519"/>
            <a:ext cx="379751" cy="419724"/>
          </a:xfrm>
          <a:prstGeom prst="ellipse">
            <a:avLst/>
          </a:prstGeom>
          <a:noFill/>
          <a:ln w="38100">
            <a:solidFill>
              <a:srgbClr val="F25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EEA7203-8BCD-4AF4-BF72-B137DD08D10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91044" y="3830948"/>
            <a:ext cx="379751" cy="419724"/>
          </a:xfrm>
          <a:prstGeom prst="ellipse">
            <a:avLst/>
          </a:prstGeom>
          <a:noFill/>
          <a:ln w="38100">
            <a:solidFill>
              <a:srgbClr val="F25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EB8B870-55B2-4238-84BD-2AF36CDF21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77718" y="3376108"/>
            <a:ext cx="379751" cy="419724"/>
          </a:xfrm>
          <a:prstGeom prst="ellipse">
            <a:avLst/>
          </a:prstGeom>
          <a:noFill/>
          <a:ln w="38100">
            <a:solidFill>
              <a:srgbClr val="F25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A82981D-9B50-05AD-1CD9-8DB9074852CD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53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54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Inversion de données gravimétrique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CE764E-98BC-4371-A106-B3DD640027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23" y="1310592"/>
            <a:ext cx="7740778" cy="524323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D3609D2C-CE32-1940-8E78-32C928474758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64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55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Inversion de données gravimétrique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253907-E2E9-420F-B55E-CF726A5CF7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31" y="1338104"/>
            <a:ext cx="7901777" cy="521572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478FF5C-06D3-D248-55B9-5FD29097236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31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56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Hydrogéologie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9F79CCC-8494-44CB-9634-28A0C4674B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57526" y="1153862"/>
            <a:ext cx="5951096" cy="5606819"/>
          </a:xfrm>
          <a:prstGeom prst="rect">
            <a:avLst/>
          </a:prstGeom>
        </p:spPr>
      </p:pic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2371F45E-0B6F-4777-97B8-7D28E80721D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55895" y="1237937"/>
            <a:ext cx="880502" cy="2448382"/>
          </a:xfrm>
          <a:custGeom>
            <a:avLst/>
            <a:gdLst>
              <a:gd name="connsiteX0" fmla="*/ 404735 w 660377"/>
              <a:gd name="connsiteY0" fmla="*/ 0 h 1836286"/>
              <a:gd name="connsiteX1" fmla="*/ 494676 w 660377"/>
              <a:gd name="connsiteY1" fmla="*/ 494676 h 1836286"/>
              <a:gd name="connsiteX2" fmla="*/ 659568 w 660377"/>
              <a:gd name="connsiteY2" fmla="*/ 734518 h 1836286"/>
              <a:gd name="connsiteX3" fmla="*/ 547141 w 660377"/>
              <a:gd name="connsiteY3" fmla="*/ 1521502 h 1836286"/>
              <a:gd name="connsiteX4" fmla="*/ 314794 w 660377"/>
              <a:gd name="connsiteY4" fmla="*/ 1806315 h 1836286"/>
              <a:gd name="connsiteX5" fmla="*/ 0 w 660377"/>
              <a:gd name="connsiteY5" fmla="*/ 1813810 h 183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377" h="1836286">
                <a:moveTo>
                  <a:pt x="404735" y="0"/>
                </a:moveTo>
                <a:cubicBezTo>
                  <a:pt x="428469" y="186128"/>
                  <a:pt x="452204" y="372256"/>
                  <a:pt x="494676" y="494676"/>
                </a:cubicBezTo>
                <a:cubicBezTo>
                  <a:pt x="537148" y="617096"/>
                  <a:pt x="650824" y="563380"/>
                  <a:pt x="659568" y="734518"/>
                </a:cubicBezTo>
                <a:cubicBezTo>
                  <a:pt x="668312" y="905656"/>
                  <a:pt x="604603" y="1342869"/>
                  <a:pt x="547141" y="1521502"/>
                </a:cubicBezTo>
                <a:cubicBezTo>
                  <a:pt x="489679" y="1700135"/>
                  <a:pt x="405984" y="1757597"/>
                  <a:pt x="314794" y="1806315"/>
                </a:cubicBezTo>
                <a:cubicBezTo>
                  <a:pt x="223604" y="1855033"/>
                  <a:pt x="111802" y="1834421"/>
                  <a:pt x="0" y="181381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55D56D-E6F1-47E5-97B8-360BF429C98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11396" y="2139583"/>
            <a:ext cx="769498" cy="4896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8D33402-01A8-4045-ABB4-AE30358F2AC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35908" y="2127798"/>
            <a:ext cx="101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bg1"/>
                </a:solidFill>
              </a:rPr>
              <a:t>Étang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D28F9D-ADBC-4F7A-9EF6-FB482AEBBF4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13312" y="1672196"/>
            <a:ext cx="4399036" cy="40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6" indent="-380996">
              <a:buFont typeface="Arial" panose="020B0604020202020204" pitchFamily="34" charset="0"/>
              <a:buChar char="•"/>
            </a:pPr>
            <a:r>
              <a:rPr lang="fr-FR" sz="2134" dirty="0">
                <a:solidFill>
                  <a:srgbClr val="000000"/>
                </a:solidFill>
              </a:rPr>
              <a:t>Un étang au coin nord-ouest recharge l'aquifère de surface. On s'attendrait à ce que les lignes d'écoulement (bleu et rouge) soient perpendiculaires au bord de l'étang. </a:t>
            </a:r>
            <a:endParaRPr lang="fr-FR" sz="2134" dirty="0">
              <a:solidFill>
                <a:prstClr val="black"/>
              </a:solidFill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fr-FR" sz="2134" dirty="0">
              <a:solidFill>
                <a:srgbClr val="000000"/>
              </a:solidFill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fr-FR" sz="2134" dirty="0">
                <a:solidFill>
                  <a:srgbClr val="000000"/>
                </a:solidFill>
              </a:rPr>
              <a:t>Plusieurs lignes d'écoulement convergent, ce qui implique un fort débit à cet endroit, ce qui est perçu comme peu réaliste</a:t>
            </a:r>
            <a:endParaRPr lang="fr-FR" sz="2134" dirty="0">
              <a:solidFill>
                <a:prstClr val="black"/>
              </a:solidFill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fr-CA" sz="24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75F15D6-EB2E-4B27-89E4-FCCC4A8B46E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946938" y="2245645"/>
            <a:ext cx="880502" cy="117485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3D70424-9A84-46DA-916E-F7E22B26878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585679" y="1232929"/>
            <a:ext cx="1028414" cy="148229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1519292-9E3B-DD77-08F5-453A955E4D3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7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F98B7DB-0FB1-47A1-AE29-D214EA78F0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96001" y="1803190"/>
            <a:ext cx="5411221" cy="50812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424C8A-224B-4CA8-83D4-2BF71F525B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8202" y="1913040"/>
            <a:ext cx="4739425" cy="532596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57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Hydrogéologie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31D42D-9F4E-4305-8B5A-8424D4ADFCC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83380" y="1226336"/>
            <a:ext cx="10608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2400" dirty="0"/>
              <a:t>Utilisation de points doublons : forcer localement une direction d’écoulement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363F8507-FC99-48FF-905F-333A3ECD03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087942" y="1977453"/>
            <a:ext cx="827330" cy="2158748"/>
          </a:xfrm>
          <a:custGeom>
            <a:avLst/>
            <a:gdLst>
              <a:gd name="connsiteX0" fmla="*/ 575178 w 620498"/>
              <a:gd name="connsiteY0" fmla="*/ 0 h 1619061"/>
              <a:gd name="connsiteX1" fmla="*/ 582674 w 620498"/>
              <a:gd name="connsiteY1" fmla="*/ 322289 h 1619061"/>
              <a:gd name="connsiteX2" fmla="*/ 620149 w 620498"/>
              <a:gd name="connsiteY2" fmla="*/ 786984 h 1619061"/>
              <a:gd name="connsiteX3" fmla="*/ 597664 w 620498"/>
              <a:gd name="connsiteY3" fmla="*/ 1124263 h 1619061"/>
              <a:gd name="connsiteX4" fmla="*/ 537703 w 620498"/>
              <a:gd name="connsiteY4" fmla="*/ 1349115 h 1619061"/>
              <a:gd name="connsiteX5" fmla="*/ 365316 w 620498"/>
              <a:gd name="connsiteY5" fmla="*/ 1514007 h 1619061"/>
              <a:gd name="connsiteX6" fmla="*/ 297860 w 620498"/>
              <a:gd name="connsiteY6" fmla="*/ 1603948 h 1619061"/>
              <a:gd name="connsiteX7" fmla="*/ 20542 w 620498"/>
              <a:gd name="connsiteY7" fmla="*/ 1618938 h 1619061"/>
              <a:gd name="connsiteX8" fmla="*/ 20542 w 620498"/>
              <a:gd name="connsiteY8" fmla="*/ 1603948 h 1619061"/>
              <a:gd name="connsiteX9" fmla="*/ 20542 w 620498"/>
              <a:gd name="connsiteY9" fmla="*/ 1603948 h 1619061"/>
              <a:gd name="connsiteX10" fmla="*/ 5552 w 620498"/>
              <a:gd name="connsiteY10" fmla="*/ 1611443 h 16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98" h="1619061">
                <a:moveTo>
                  <a:pt x="575178" y="0"/>
                </a:moveTo>
                <a:cubicBezTo>
                  <a:pt x="575178" y="95562"/>
                  <a:pt x="575179" y="191125"/>
                  <a:pt x="582674" y="322289"/>
                </a:cubicBezTo>
                <a:cubicBezTo>
                  <a:pt x="590169" y="453453"/>
                  <a:pt x="617651" y="653322"/>
                  <a:pt x="620149" y="786984"/>
                </a:cubicBezTo>
                <a:cubicBezTo>
                  <a:pt x="622647" y="920646"/>
                  <a:pt x="611405" y="1030575"/>
                  <a:pt x="597664" y="1124263"/>
                </a:cubicBezTo>
                <a:cubicBezTo>
                  <a:pt x="583923" y="1217951"/>
                  <a:pt x="576428" y="1284158"/>
                  <a:pt x="537703" y="1349115"/>
                </a:cubicBezTo>
                <a:cubicBezTo>
                  <a:pt x="498978" y="1414072"/>
                  <a:pt x="405290" y="1471535"/>
                  <a:pt x="365316" y="1514007"/>
                </a:cubicBezTo>
                <a:cubicBezTo>
                  <a:pt x="325342" y="1556479"/>
                  <a:pt x="355322" y="1586460"/>
                  <a:pt x="297860" y="1603948"/>
                </a:cubicBezTo>
                <a:cubicBezTo>
                  <a:pt x="240398" y="1621437"/>
                  <a:pt x="66762" y="1618938"/>
                  <a:pt x="20542" y="1618938"/>
                </a:cubicBezTo>
                <a:cubicBezTo>
                  <a:pt x="-25678" y="1618938"/>
                  <a:pt x="20542" y="1603948"/>
                  <a:pt x="20542" y="1603948"/>
                </a:cubicBezTo>
                <a:lnTo>
                  <a:pt x="20542" y="1603948"/>
                </a:lnTo>
                <a:lnTo>
                  <a:pt x="5552" y="1611443"/>
                </a:lnTo>
              </a:path>
            </a:pathLst>
          </a:cu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82EDB23-2F7C-498C-A931-191A63A2CF1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982202" y="2397929"/>
            <a:ext cx="1244639" cy="148229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0E06CCF-3C7B-4CA4-9211-3A10F4F31EC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75095" y="1953545"/>
            <a:ext cx="1028414" cy="148229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B1DFAB9-1DC8-4F21-BAE7-56851DB927F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5507" y="5946312"/>
            <a:ext cx="4001280" cy="107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34" dirty="0">
                <a:solidFill>
                  <a:srgbClr val="000000"/>
                </a:solidFill>
              </a:rPr>
              <a:t>Les deux problèmes soulevés sur la diapo précédente sont disparus</a:t>
            </a:r>
            <a:endParaRPr lang="fr-CA" sz="2134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1BF51AC-2C27-BA2F-8BEF-A6C897A609DF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4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58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Hydrogéologie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31D42D-9F4E-4305-8B5A-8424D4ADFC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83380" y="1226336"/>
            <a:ext cx="10608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2400" dirty="0"/>
              <a:t>Utilisation de points doublons : forcer localement une direction d’écoulement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CB48B4-1CA6-4180-9470-A5FE358286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83379" y="2010004"/>
            <a:ext cx="91344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6" indent="-3809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En forçant des valeurs égales de charge sur des points rapprochés (sans spécifier les charges, juste dire qu'elles sont égales), on force l'écoulement perpendiculairement au segment liant les deux points.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On peut voir le doublon comme une variable auxiliaire et le traiter en </a:t>
            </a:r>
            <a:r>
              <a:rPr lang="fr-FR" sz="2400" dirty="0" err="1">
                <a:solidFill>
                  <a:srgbClr val="000000"/>
                </a:solidFill>
              </a:rPr>
              <a:t>cokrigeage</a:t>
            </a:r>
            <a:r>
              <a:rPr lang="fr-FR" sz="2400" dirty="0">
                <a:solidFill>
                  <a:srgbClr val="000000"/>
                </a:solidFill>
              </a:rPr>
              <a:t>.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Il suffit de connaître la covariance des charges pour déduire la covariance simple des doublons et la covariance croisée charge-doublon (modèle déterministe)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7A0E7B-A247-D365-2809-30F387EDE3B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42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9810D73-4CE4-4965-9D20-FDB83E4442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54" y="4071321"/>
            <a:ext cx="5928031" cy="269851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59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Hydrogéologie : deux domaines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CD643D-6731-404A-834C-C5545CF92C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54" y="1303165"/>
            <a:ext cx="6058604" cy="27681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560E29-A6BD-42D3-8B5F-CDE033779F4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5428" y="1282557"/>
            <a:ext cx="4285592" cy="538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95" indent="-457195">
              <a:buAutoNum type="alphaUcParenR"/>
            </a:pPr>
            <a:r>
              <a:rPr lang="fr-CA" sz="2400" dirty="0"/>
              <a:t>Modèle géologique</a:t>
            </a:r>
          </a:p>
          <a:p>
            <a:pPr marL="1066789" lvl="1" indent="-457195">
              <a:buFont typeface="Arial" panose="020B0604020202020204" pitchFamily="34" charset="0"/>
              <a:buChar char="•"/>
            </a:pPr>
            <a:r>
              <a:rPr lang="fr-CA" sz="1867" dirty="0"/>
              <a:t>Vert : frontières imperméables</a:t>
            </a:r>
          </a:p>
          <a:p>
            <a:pPr marL="1066789" lvl="1" indent="-457195">
              <a:buFont typeface="Arial" panose="020B0604020202020204" pitchFamily="34" charset="0"/>
              <a:buChar char="•"/>
            </a:pPr>
            <a:r>
              <a:rPr lang="fr-CA" sz="1867" dirty="0"/>
              <a:t>Orange : Charges constantes</a:t>
            </a:r>
          </a:p>
          <a:p>
            <a:pPr marL="457195" indent="-457195">
              <a:buAutoNum type="alphaUcParenR"/>
            </a:pPr>
            <a:r>
              <a:rPr lang="fr-CA" sz="2400" dirty="0"/>
              <a:t>Solution par éléments finis</a:t>
            </a:r>
          </a:p>
          <a:p>
            <a:pPr marL="457195" indent="-457195">
              <a:buAutoNum type="alphaUcParenR"/>
            </a:pPr>
            <a:endParaRPr lang="fr-CA" sz="2400" dirty="0"/>
          </a:p>
          <a:p>
            <a:pPr marL="457195" indent="-457195">
              <a:buAutoNum type="alphaUcParenR"/>
            </a:pPr>
            <a:r>
              <a:rPr lang="fr-CA" sz="2400" dirty="0"/>
              <a:t>Solution </a:t>
            </a:r>
            <a:r>
              <a:rPr lang="fr-CA" sz="2400" dirty="0" err="1"/>
              <a:t>cokrigeage</a:t>
            </a:r>
            <a:r>
              <a:rPr lang="fr-CA" sz="2400" dirty="0"/>
              <a:t> sans doublons et sans informations sur le domaine</a:t>
            </a:r>
          </a:p>
          <a:p>
            <a:pPr marL="457195" indent="-457195">
              <a:buAutoNum type="alphaUcParenR"/>
            </a:pPr>
            <a:endParaRPr lang="fr-CA" sz="2400" dirty="0"/>
          </a:p>
          <a:p>
            <a:pPr marL="457195" indent="-457195">
              <a:buAutoNum type="alphaUcParenR"/>
            </a:pPr>
            <a:r>
              <a:rPr lang="fr-CA" sz="2400" dirty="0"/>
              <a:t>Solution </a:t>
            </a:r>
            <a:r>
              <a:rPr lang="fr-CA" sz="2400" dirty="0" err="1"/>
              <a:t>cokrigeage</a:t>
            </a:r>
            <a:r>
              <a:rPr lang="fr-CA" sz="2400" dirty="0"/>
              <a:t> avec doublons et les informations sur le domaine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D32B81C-08BC-4045-B694-AA783F140B4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896787" y="1847537"/>
            <a:ext cx="231847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8D06EC6-A5A8-4DF6-B663-25A5748A6C27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4896786" y="3979472"/>
            <a:ext cx="231847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B52D087-74D9-4F78-9EF7-02DDFF04A303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4896786" y="1847538"/>
            <a:ext cx="1" cy="2098622"/>
          </a:xfrm>
          <a:prstGeom prst="line">
            <a:avLst/>
          </a:prstGeom>
          <a:ln w="38100"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B83A660-11E8-4157-BB13-0B43895B9DEB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V="1">
            <a:off x="7187530" y="1859197"/>
            <a:ext cx="1" cy="2098622"/>
          </a:xfrm>
          <a:prstGeom prst="line">
            <a:avLst/>
          </a:prstGeom>
          <a:ln w="38100"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1A8D9127-53B5-21D9-8B24-EDD19E80E8B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0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3F7850-2FF6-4130-A701-E1F00D3675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r="7782"/>
          <a:stretch/>
        </p:blipFill>
        <p:spPr>
          <a:xfrm>
            <a:off x="960119" y="3247994"/>
            <a:ext cx="5989321" cy="361000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6</a:t>
            </a:fld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6387B0-EDB5-4F2B-9343-F57546186D8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09202" y="1152752"/>
            <a:ext cx="961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1) Estimer la position du sommet d’un réservoir pétrolier ou gazier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D49D48-A578-452D-8E2A-C2802B74E5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09204" y="1912285"/>
            <a:ext cx="3327972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Variable principale :</a:t>
            </a:r>
          </a:p>
          <a:p>
            <a:endParaRPr lang="fr-CA" sz="2134" dirty="0"/>
          </a:p>
          <a:p>
            <a:r>
              <a:rPr lang="fr-CA" sz="2134" dirty="0"/>
              <a:t>Variable(s) secondaire(s) 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ACD045-4D11-4417-A917-70B81ACB86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83666" y="1953514"/>
            <a:ext cx="6464369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Position du sommet observé dans </a:t>
            </a:r>
            <a:r>
              <a:rPr lang="fr-CA" sz="2134" i="1" dirty="0">
                <a:solidFill>
                  <a:srgbClr val="FF0000"/>
                </a:solidFill>
              </a:rPr>
              <a:t>quelques</a:t>
            </a:r>
            <a:r>
              <a:rPr lang="fr-CA" sz="2134" dirty="0"/>
              <a:t> forages</a:t>
            </a:r>
          </a:p>
          <a:p>
            <a:endParaRPr lang="fr-CA" sz="2134" dirty="0"/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Positions interprétées par sismiques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Contact(s) géologique(s) estimé(s) par géophysique 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Attitude du contact dans les forages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6F089E-A05F-4433-A2E0-D8DEB246A03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C64B7E-C169-40FD-8C3F-F74104C0CEA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87230" y="6211669"/>
            <a:ext cx="4653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1200" dirty="0"/>
              <a:t>Tiré de :  </a:t>
            </a:r>
            <a:r>
              <a:rPr lang="en-US" sz="1200" dirty="0"/>
              <a:t>K.-A. Lie. </a:t>
            </a:r>
            <a:r>
              <a:rPr lang="en-US" sz="12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Introduction to Reservoir Simulation Using MATLAB/GNU Octave:  User Guide for the MATLAB Reservoir Simulation Toolbox (MRST)</a:t>
            </a:r>
            <a:r>
              <a:rPr lang="en-US" sz="1200" dirty="0"/>
              <a:t>. Cambridge University Press, 2019. 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96078CA-81A9-BCE0-2C3B-A258A21BF695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6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C8D2023-485B-43EB-B79B-EF5A759747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19558"/>
            <a:ext cx="5974380" cy="622879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60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72990-0BCE-4D86-9633-54C79106A15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99449"/>
            <a:ext cx="639164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Hydrogéologie : pompage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024C77-75A9-4C5B-99A5-5B0A9D7DB26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85809" y="692894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1895BF-F84B-4CA0-A388-06B5FC7CB8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467936" y="704428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B)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E69AFA-C9D9-4FE6-B9C6-DF6B898BB01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35841" y="3833954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1813362-6096-4989-BEB8-9800DA61984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467936" y="3833954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D)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B4EBC81-F31E-4F76-8CE9-F9AE11E9D06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6011" y="1268164"/>
            <a:ext cx="5666939" cy="214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Modèle géologique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CA" sz="1867" dirty="0"/>
              <a:t>Vert : </a:t>
            </a:r>
            <a:r>
              <a:rPr lang="fr-CA" sz="2134" dirty="0"/>
              <a:t>frontières</a:t>
            </a:r>
            <a:r>
              <a:rPr lang="fr-CA" sz="1867" dirty="0"/>
              <a:t> imperméables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CA" sz="2134" dirty="0"/>
              <a:t>A et C : sans pompage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CA" sz="2134" dirty="0"/>
              <a:t>B et D : avec pompage</a:t>
            </a:r>
            <a:r>
              <a:rPr lang="fr-CA" sz="2400" dirty="0"/>
              <a:t> 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CA" sz="2134" dirty="0"/>
              <a:t>A et B : sans doublons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CA" sz="2134" dirty="0"/>
              <a:t>C et D : avec doublons 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7A47B77-E7EF-45C9-98F6-B1F43EE1491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V="1">
            <a:off x="6385809" y="828207"/>
            <a:ext cx="979358" cy="20486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2FCCBE7-A9A9-423C-AF01-153060222A77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V="1">
            <a:off x="8454451" y="2786922"/>
            <a:ext cx="349771" cy="8694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21AD0FA-8ECA-4B5C-A5FF-0FDE139E681C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V="1">
            <a:off x="6426019" y="3880692"/>
            <a:ext cx="979358" cy="20486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0E2476E-AFAF-4786-AD45-2EB66042EE28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 flipV="1">
            <a:off x="8494662" y="5839406"/>
            <a:ext cx="349771" cy="8694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FEE7049-4624-408D-9B12-853EB20A3A0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V="1">
            <a:off x="9519411" y="723944"/>
            <a:ext cx="979358" cy="20486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827D741-5556-440A-9026-93DF2F1F1403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 flipV="1">
            <a:off x="11588053" y="2682658"/>
            <a:ext cx="349771" cy="8694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AD33A2E-4E45-4796-833F-CFC2827E8715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V="1">
            <a:off x="9474039" y="3862940"/>
            <a:ext cx="979358" cy="20486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99CEEF0-C484-4AED-BE81-EEA9E9B504D8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 flipV="1">
            <a:off x="11542681" y="5821654"/>
            <a:ext cx="349771" cy="8694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B71923DB-9828-40A0-A0A3-FD5A2E2EADF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23747" y="3583522"/>
            <a:ext cx="5666939" cy="243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/>
              <a:t>Problématique 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CA" sz="2134" dirty="0"/>
              <a:t>Frontières imperméables mal représentées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CA" sz="2134" dirty="0"/>
              <a:t>Une source n’est même pas alimentée par le réseau</a:t>
            </a:r>
          </a:p>
          <a:p>
            <a:pPr marL="457195" indent="-457195">
              <a:buFont typeface="Arial" panose="020B0604020202020204" pitchFamily="34" charset="0"/>
              <a:buChar char="•"/>
            </a:pPr>
            <a:r>
              <a:rPr lang="fr-FR" sz="2134" dirty="0">
                <a:solidFill>
                  <a:srgbClr val="000000"/>
                </a:solidFill>
              </a:rPr>
              <a:t>La source est approvisionnée lorsque le pompage n'est pas actif.</a:t>
            </a:r>
            <a:endParaRPr lang="fr-CA" sz="2134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78DFC1B-8AAB-4A1E-2089-D43169985CFE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Cas où le </a:t>
            </a:r>
            <a:r>
              <a:rPr lang="fr-CA" sz="3600" dirty="0" err="1">
                <a:solidFill>
                  <a:schemeClr val="bg1"/>
                </a:solidFill>
              </a:rPr>
              <a:t>cokrigeage</a:t>
            </a:r>
            <a:r>
              <a:rPr lang="fr-CA" sz="3600" dirty="0">
                <a:solidFill>
                  <a:schemeClr val="bg1"/>
                </a:solidFill>
              </a:rPr>
              <a:t> peut être utile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7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7</a:t>
            </a:fld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E83592F-0BDC-4620-AC3E-2388B47B65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39249" y="1265505"/>
            <a:ext cx="797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/>
              <a:t>2) Produire une carte de charges hydraulique qui soit réaliste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F8D3A1-F4D3-44FF-8149-855FC679C5A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39250" y="2025037"/>
            <a:ext cx="3097322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Variable principale :</a:t>
            </a:r>
          </a:p>
          <a:p>
            <a:endParaRPr lang="fr-CA" sz="2134" dirty="0"/>
          </a:p>
          <a:p>
            <a:r>
              <a:rPr lang="fr-CA" sz="2134" dirty="0"/>
              <a:t>Variable(s) secondaire(s) 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BDAC9B-9F00-48D7-B69D-8DF18C5E685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348536" y="2047978"/>
            <a:ext cx="6464369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Surface piézométrique dans </a:t>
            </a:r>
            <a:r>
              <a:rPr lang="fr-CA" sz="2134" i="1" dirty="0">
                <a:solidFill>
                  <a:srgbClr val="FF0000"/>
                </a:solidFill>
              </a:rPr>
              <a:t>quelques</a:t>
            </a:r>
            <a:r>
              <a:rPr lang="fr-CA" sz="2134" dirty="0"/>
              <a:t> puits</a:t>
            </a:r>
          </a:p>
          <a:p>
            <a:endParaRPr lang="fr-CA" sz="2134" dirty="0"/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Surface topographique (aquifère à nappe libre)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Frontières imperméables connues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Vecteurs gradients connus (sens de l’écoulement)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Mesures </a:t>
            </a:r>
            <a:r>
              <a:rPr lang="fr-CA" sz="2134" dirty="0" err="1"/>
              <a:t>géoradar</a:t>
            </a:r>
            <a:r>
              <a:rPr lang="fr-CA" sz="2134" dirty="0"/>
              <a:t> (contacts géologiques)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6F089E-A05F-4433-A2E0-D8DEB246A03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7D06195-0F8C-43D5-8D51-C94A0533CE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1839" y="3282404"/>
            <a:ext cx="3786696" cy="355580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944E6594-A8EC-BA4A-DC2A-3F95485528A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9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528ACB3-8930-4D2E-9555-90E3C8584B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" y="3629518"/>
            <a:ext cx="4304641" cy="3228482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8</a:t>
            </a:fld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6387B0-EDB5-4F2B-9343-F57546186D8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09204" y="1344521"/>
            <a:ext cx="797017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u="sng" dirty="0"/>
              <a:t>3) Modélisation de la transmissivité d’un aquifère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D49D48-A578-452D-8E2A-C2802B74E5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09078" y="2302031"/>
            <a:ext cx="3309226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Variable principale :</a:t>
            </a:r>
          </a:p>
          <a:p>
            <a:endParaRPr lang="fr-CA" sz="2134" dirty="0"/>
          </a:p>
          <a:p>
            <a:r>
              <a:rPr lang="fr-CA" sz="2134" dirty="0"/>
              <a:t>Variable(s) secondaire(s) 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ACD045-4D11-4417-A917-70B81ACB86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18491" y="2205465"/>
            <a:ext cx="7514429" cy="271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>
                <a:solidFill>
                  <a:srgbClr val="FF0000"/>
                </a:solidFill>
              </a:rPr>
              <a:t>Transmissivités</a:t>
            </a:r>
            <a:r>
              <a:rPr lang="fr-CA" sz="2134" dirty="0"/>
              <a:t> dans un modèle d’éléments finis ou de différences finies</a:t>
            </a:r>
          </a:p>
          <a:p>
            <a:endParaRPr lang="fr-CA" sz="2134" dirty="0"/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La </a:t>
            </a:r>
            <a:r>
              <a:rPr lang="fr-CA" sz="2134" dirty="0">
                <a:solidFill>
                  <a:srgbClr val="FF0000"/>
                </a:solidFill>
              </a:rPr>
              <a:t>transmissivité</a:t>
            </a:r>
            <a:r>
              <a:rPr lang="fr-CA" sz="2134" dirty="0"/>
              <a:t> (ou conductivités hydrauliques) obtenue par </a:t>
            </a:r>
            <a:r>
              <a:rPr lang="fr-CA" sz="2134" i="1" dirty="0"/>
              <a:t>slug-test, </a:t>
            </a:r>
            <a:r>
              <a:rPr lang="fr-CA" sz="2134" dirty="0"/>
              <a:t>test de pompage, courbes granulométriques, capacité spécifique de puits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Frontières hydrauliques connues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Charges hydrauliques connues (permanent et transitoire)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246E61-AC5F-4A13-B7F0-1D24956394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29784" y="5692769"/>
            <a:ext cx="5863003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34" dirty="0"/>
              <a:t>Ici, les variables secondaires reflètent la variable principale à des échelles différentes (ponctuelle, local, radial, régional).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F4D4F94-EE90-465D-8160-22AA218A198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 flipV="1">
            <a:off x="10317825" y="4215985"/>
            <a:ext cx="334935" cy="1508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084152D-9423-49C0-B5ED-6C9AA223839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AC51BA-F686-D69E-EE70-784B9273BCD1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155F68DF-9DA5-4A4A-87B7-99A8862E82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4" y="3205104"/>
            <a:ext cx="5534107" cy="365289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9</a:t>
            </a:fld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6387B0-EDB5-4F2B-9343-F57546186D8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09204" y="1306152"/>
            <a:ext cx="797017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u="sng" dirty="0"/>
              <a:t>4) Inversion de données gravimétriques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D49D48-A578-452D-8E2A-C2802B74E5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09203" y="1908900"/>
            <a:ext cx="3177463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Variable principale :</a:t>
            </a:r>
          </a:p>
          <a:p>
            <a:endParaRPr lang="fr-CA" sz="2134" dirty="0"/>
          </a:p>
          <a:p>
            <a:r>
              <a:rPr lang="fr-CA" sz="2134" dirty="0"/>
              <a:t>Variable(s) secondaire(s) :</a:t>
            </a:r>
            <a:endParaRPr lang="fr-CA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ACD045-4D11-4417-A917-70B81ACB86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81516" y="1868191"/>
            <a:ext cx="5839535" cy="17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Densité pour un modèle de blocs du sous-sol</a:t>
            </a:r>
          </a:p>
          <a:p>
            <a:endParaRPr lang="fr-CA" sz="2134" dirty="0"/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Anomalie gravimétrique mesurée au sol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Anomalie gravimétrique aéroportée</a:t>
            </a:r>
          </a:p>
          <a:p>
            <a:pPr marL="317484" indent="-317484">
              <a:buFont typeface="Arial" panose="020B0604020202020204" pitchFamily="34" charset="0"/>
              <a:buChar char="•"/>
            </a:pPr>
            <a:r>
              <a:rPr lang="fr-CA" sz="2134" dirty="0"/>
              <a:t>Quelques mesures de densité en forage</a:t>
            </a:r>
            <a:endParaRPr lang="fr-CA"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B0C840-1E96-4DB1-BA84-ABA4F6FFA81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602693" y="5041184"/>
            <a:ext cx="4539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0000"/>
                </a:solidFill>
              </a:rPr>
              <a:t>Note : on n’a souvent aucune observation de la variable principale pour ce cas.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273D53B-9479-4C72-BA56-F3FE839D516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99449"/>
            <a:ext cx="30184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b="1" dirty="0"/>
              <a:t>Exemples 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CD6F4-B44A-455B-7271-80DE3B309DF1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Mise en contexte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61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8815B3171AB429AD0D78DBA4B0E3A" ma:contentTypeVersion="5" ma:contentTypeDescription="Create a new document." ma:contentTypeScope="" ma:versionID="757264ebdcd4818e9dd317b5063494ba">
  <xsd:schema xmlns:xsd="http://www.w3.org/2001/XMLSchema" xmlns:xs="http://www.w3.org/2001/XMLSchema" xmlns:p="http://schemas.microsoft.com/office/2006/metadata/properties" xmlns:ns3="afab3244-166a-4e70-8c21-31a0eed33436" targetNamespace="http://schemas.microsoft.com/office/2006/metadata/properties" ma:root="true" ma:fieldsID="7d2d63763144468ed8ea516cffcaa99f" ns3:_="">
    <xsd:import namespace="afab3244-166a-4e70-8c21-31a0eed334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b3244-166a-4e70-8c21-31a0eed33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788A3-810A-4206-A26C-E8A08871556E}">
  <ds:schemaRefs>
    <ds:schemaRef ds:uri="http://www.w3.org/XML/1998/namespace"/>
    <ds:schemaRef ds:uri="http://purl.org/dc/dcmitype/"/>
    <ds:schemaRef ds:uri="http://schemas.microsoft.com/office/2006/metadata/properties"/>
    <ds:schemaRef ds:uri="afab3244-166a-4e70-8c21-31a0eed3343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8A4758-5492-4DCA-8988-CE82DACC6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b3244-166a-4e70-8c21-31a0eed33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F30B81-2042-44D1-8581-18FBEB1B2A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3759</Words>
  <Application>Microsoft Office PowerPoint</Application>
  <PresentationFormat>Widescreen</PresentationFormat>
  <Paragraphs>686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Aptos</vt:lpstr>
      <vt:lpstr>Arial</vt:lpstr>
      <vt:lpstr>Calibri</vt:lpstr>
      <vt:lpstr>Cambria Math</vt:lpstr>
      <vt:lpstr>CIDFont+F2</vt:lpstr>
      <vt:lpstr>CIDFont+F4</vt:lpstr>
      <vt:lpstr>CIDFont+F7</vt:lpstr>
      <vt:lpstr>Symbol</vt:lpstr>
      <vt:lpstr>Times New Roman</vt:lpstr>
      <vt:lpstr>Trebuchet MS</vt:lpstr>
      <vt:lpstr>Office Theme</vt:lpstr>
      <vt:lpstr>Equation.3</vt:lpstr>
      <vt:lpstr>GML6402A : Géostatistique</vt:lpstr>
      <vt:lpstr>Objectifs</vt:lpstr>
      <vt:lpstr>Plan de cours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Dany Lauzon</dc:creator>
  <cp:lastModifiedBy>Dany Lauzon</cp:lastModifiedBy>
  <cp:revision>7</cp:revision>
  <dcterms:created xsi:type="dcterms:W3CDTF">2024-07-28T07:34:24Z</dcterms:created>
  <dcterms:modified xsi:type="dcterms:W3CDTF">2024-10-08T13:59:16Z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0x01010081C8815B3171AB429AD0D78DBA4B0E3A</vt:lpwstr>
  </property>
</Properties>
</file>