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2" r:id="rId37"/>
    <p:sldId id="291" r:id="rId38"/>
    <p:sldId id="293" r:id="rId39"/>
    <p:sldId id="294" r:id="rId40"/>
    <p:sldId id="295" r:id="rId41"/>
    <p:sldId id="296" r:id="rId42"/>
    <p:sldId id="297" r:id="rId43"/>
    <p:sldId id="299" r:id="rId44"/>
    <p:sldId id="300" r:id="rId45"/>
    <p:sldId id="298" r:id="rId46"/>
    <p:sldId id="301"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62" autoAdjust="0"/>
    <p:restoredTop sz="92559" autoAdjust="0"/>
  </p:normalViewPr>
  <p:slideViewPr>
    <p:cSldViewPr snapToGrid="0">
      <p:cViewPr varScale="1">
        <p:scale>
          <a:sx n="73" d="100"/>
          <a:sy n="73" d="100"/>
        </p:scale>
        <p:origin x="13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AEFFE2-4904-4470-8F04-08A8E670C29E}" type="datetimeFigureOut">
              <a:rPr lang="fr-CA" smtClean="0"/>
              <a:t>2018-04-04</a:t>
            </a:fld>
            <a:endParaRPr lang="fr-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F98D6C-C535-4EC3-8988-D0A9C0E1E8B7}" type="slidenum">
              <a:rPr lang="fr-CA" smtClean="0"/>
              <a:t>‹#›</a:t>
            </a:fld>
            <a:endParaRPr lang="fr-CA"/>
          </a:p>
        </p:txBody>
      </p:sp>
    </p:spTree>
    <p:extLst>
      <p:ext uri="{BB962C8B-B14F-4D97-AF65-F5344CB8AC3E}">
        <p14:creationId xmlns:p14="http://schemas.microsoft.com/office/powerpoint/2010/main" val="3919757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kumimoji="0" lang="fr-FR" sz="1200" b="0" kern="1200" baseline="0" dirty="0"/>
              <a:t>capacité à intégrer de façon appropriée les pratiques d’économie et d’affaires, comme la gestion de projets, des risques et du changement, dans l’exercice du génie, et de bien tenir compte des contraintes associées à ces pratiques.</a:t>
            </a:r>
            <a:endParaRPr lang="fr-CA" dirty="0"/>
          </a:p>
        </p:txBody>
      </p:sp>
      <p:sp>
        <p:nvSpPr>
          <p:cNvPr id="4" name="Slide Number Placeholder 3"/>
          <p:cNvSpPr>
            <a:spLocks noGrp="1"/>
          </p:cNvSpPr>
          <p:nvPr>
            <p:ph type="sldNum" sz="quarter" idx="10"/>
          </p:nvPr>
        </p:nvSpPr>
        <p:spPr/>
        <p:txBody>
          <a:bodyPr/>
          <a:lstStyle/>
          <a:p>
            <a:fld id="{C4F98D6C-C535-4EC3-8988-D0A9C0E1E8B7}" type="slidenum">
              <a:rPr lang="fr-CA" smtClean="0"/>
              <a:t>1</a:t>
            </a:fld>
            <a:endParaRPr lang="fr-CA"/>
          </a:p>
        </p:txBody>
      </p:sp>
    </p:spTree>
    <p:extLst>
      <p:ext uri="{BB962C8B-B14F-4D97-AF65-F5344CB8AC3E}">
        <p14:creationId xmlns:p14="http://schemas.microsoft.com/office/powerpoint/2010/main" val="35812584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AutoShape 7">
            <a:extLst>
              <a:ext uri="{FF2B5EF4-FFF2-40B4-BE49-F238E27FC236}">
                <a16:creationId xmlns:a16="http://schemas.microsoft.com/office/drawing/2014/main" id="{62254E63-17DF-4736-855B-F73CE37F2DA3}"/>
              </a:ext>
            </a:extLst>
          </p:cNvPr>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en-US" sz="1800">
              <a:latin typeface="Times New Roman" pitchFamily="18" charset="0"/>
            </a:endParaRPr>
          </a:p>
        </p:txBody>
      </p:sp>
      <p:pic>
        <p:nvPicPr>
          <p:cNvPr id="5" name="Picture 8" descr="Logo_Poly_Noir">
            <a:extLst>
              <a:ext uri="{FF2B5EF4-FFF2-40B4-BE49-F238E27FC236}">
                <a16:creationId xmlns:a16="http://schemas.microsoft.com/office/drawing/2014/main" id="{DEF44171-C7E3-470B-B2E3-2B48EFEE9BB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9751" y="6269038"/>
            <a:ext cx="647700" cy="37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78" name="Rectangle 2"/>
          <p:cNvSpPr>
            <a:spLocks noGrp="1" noChangeArrowheads="1"/>
          </p:cNvSpPr>
          <p:nvPr>
            <p:ph type="ctrTitle"/>
          </p:nvPr>
        </p:nvSpPr>
        <p:spPr>
          <a:xfrm>
            <a:off x="685800" y="990600"/>
            <a:ext cx="7772400" cy="1371600"/>
          </a:xfrm>
        </p:spPr>
        <p:txBody>
          <a:bodyPr/>
          <a:lstStyle>
            <a:lvl1pPr>
              <a:defRPr sz="2851"/>
            </a:lvl1pPr>
          </a:lstStyle>
          <a:p>
            <a:r>
              <a:rPr lang="en-US"/>
              <a:t>Cliquez pour modifier le style du titre</a:t>
            </a:r>
          </a:p>
        </p:txBody>
      </p:sp>
      <p:sp>
        <p:nvSpPr>
          <p:cNvPr id="7577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1651"/>
            </a:lvl1pPr>
          </a:lstStyle>
          <a:p>
            <a:r>
              <a:rPr lang="en-US"/>
              <a:t>Cliquez pour modifier le style des sous-titres du masque</a:t>
            </a:r>
          </a:p>
        </p:txBody>
      </p:sp>
      <p:sp>
        <p:nvSpPr>
          <p:cNvPr id="6" name="Footer Placeholder 5">
            <a:extLst>
              <a:ext uri="{FF2B5EF4-FFF2-40B4-BE49-F238E27FC236}">
                <a16:creationId xmlns:a16="http://schemas.microsoft.com/office/drawing/2014/main" id="{A487F778-C3E4-4F38-8B7F-FE66F271B1FA}"/>
              </a:ext>
            </a:extLst>
          </p:cNvPr>
          <p:cNvSpPr>
            <a:spLocks noGrp="1" noChangeArrowheads="1"/>
          </p:cNvSpPr>
          <p:nvPr>
            <p:ph type="ftr" sz="quarter" idx="10"/>
          </p:nvPr>
        </p:nvSpPr>
        <p:spPr/>
        <p:txBody>
          <a:bodyPr/>
          <a:lstStyle>
            <a:lvl1pPr>
              <a:defRPr smtClean="0"/>
            </a:lvl1pPr>
          </a:lstStyle>
          <a:p>
            <a:pPr>
              <a:defRPr/>
            </a:pPr>
            <a:r>
              <a:rPr lang="fr-CA"/>
              <a:t>INF1040: introduction au génie informatique</a:t>
            </a:r>
          </a:p>
          <a:p>
            <a:pPr>
              <a:defRPr/>
            </a:pPr>
            <a:r>
              <a:rPr lang="fr-CA"/>
              <a:t>Département de génie informatique et génie logiciel</a:t>
            </a:r>
          </a:p>
        </p:txBody>
      </p:sp>
      <p:sp>
        <p:nvSpPr>
          <p:cNvPr id="7" name="Slide Number Placeholder 6">
            <a:extLst>
              <a:ext uri="{FF2B5EF4-FFF2-40B4-BE49-F238E27FC236}">
                <a16:creationId xmlns:a16="http://schemas.microsoft.com/office/drawing/2014/main" id="{30EC15EE-3E0C-47D1-B0F0-8427CAC44E5F}"/>
              </a:ext>
            </a:extLst>
          </p:cNvPr>
          <p:cNvSpPr>
            <a:spLocks noGrp="1" noChangeArrowheads="1"/>
          </p:cNvSpPr>
          <p:nvPr>
            <p:ph type="sldNum" sz="quarter" idx="11"/>
          </p:nvPr>
        </p:nvSpPr>
        <p:spPr>
          <a:xfrm>
            <a:off x="6553200" y="6248400"/>
            <a:ext cx="1905000" cy="457200"/>
          </a:xfrm>
        </p:spPr>
        <p:txBody>
          <a:bodyPr/>
          <a:lstStyle>
            <a:lvl1pPr>
              <a:defRPr/>
            </a:lvl1pPr>
          </a:lstStyle>
          <a:p>
            <a:fld id="{33E9A5CE-8FCE-4088-BE09-885755929200}" type="slidenum">
              <a:rPr lang="en-US" altLang="en-US"/>
              <a:pPr/>
              <a:t>‹#›</a:t>
            </a:fld>
            <a:r>
              <a:rPr lang="en-US" altLang="en-US"/>
              <a:t>/45</a:t>
            </a:r>
          </a:p>
        </p:txBody>
      </p:sp>
    </p:spTree>
    <p:extLst>
      <p:ext uri="{BB962C8B-B14F-4D97-AF65-F5344CB8AC3E}">
        <p14:creationId xmlns:p14="http://schemas.microsoft.com/office/powerpoint/2010/main" val="1745558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324CD1F3-A483-4285-A600-E8693E4F9544}"/>
              </a:ext>
            </a:extLst>
          </p:cNvPr>
          <p:cNvSpPr>
            <a:spLocks noGrp="1" noChangeArrowheads="1"/>
          </p:cNvSpPr>
          <p:nvPr>
            <p:ph type="sldNum" sz="quarter" idx="10"/>
          </p:nvPr>
        </p:nvSpPr>
        <p:spPr>
          <a:ln/>
        </p:spPr>
        <p:txBody>
          <a:bodyPr/>
          <a:lstStyle>
            <a:lvl1pPr>
              <a:defRPr/>
            </a:lvl1pPr>
          </a:lstStyle>
          <a:p>
            <a:fld id="{90F74139-A8FE-4D72-BF3A-8F1C6B838526}" type="slidenum">
              <a:rPr lang="en-US" altLang="en-US"/>
              <a:pPr/>
              <a:t>‹#›</a:t>
            </a:fld>
            <a:r>
              <a:rPr lang="en-US" altLang="en-US"/>
              <a:t> coucou</a:t>
            </a:r>
          </a:p>
        </p:txBody>
      </p:sp>
      <p:sp>
        <p:nvSpPr>
          <p:cNvPr id="5" name="Rectangle 10">
            <a:extLst>
              <a:ext uri="{FF2B5EF4-FFF2-40B4-BE49-F238E27FC236}">
                <a16:creationId xmlns:a16="http://schemas.microsoft.com/office/drawing/2014/main" id="{894B8F7C-C2ED-489F-9D21-3415D5B261FD}"/>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83323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40" y="304800"/>
            <a:ext cx="2001837"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66741" y="304800"/>
            <a:ext cx="58547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B15722E3-9F0E-479D-92A5-611AD3EC008C}"/>
              </a:ext>
            </a:extLst>
          </p:cNvPr>
          <p:cNvSpPr>
            <a:spLocks noGrp="1" noChangeArrowheads="1"/>
          </p:cNvSpPr>
          <p:nvPr>
            <p:ph type="sldNum" sz="quarter" idx="10"/>
          </p:nvPr>
        </p:nvSpPr>
        <p:spPr>
          <a:ln/>
        </p:spPr>
        <p:txBody>
          <a:bodyPr/>
          <a:lstStyle>
            <a:lvl1pPr>
              <a:defRPr/>
            </a:lvl1pPr>
          </a:lstStyle>
          <a:p>
            <a:fld id="{99541338-BEA3-49B3-A62D-1AFF558F35B8}" type="slidenum">
              <a:rPr lang="en-US" altLang="en-US"/>
              <a:pPr/>
              <a:t>‹#›</a:t>
            </a:fld>
            <a:r>
              <a:rPr lang="en-US" altLang="en-US"/>
              <a:t> coucou</a:t>
            </a:r>
          </a:p>
        </p:txBody>
      </p:sp>
      <p:sp>
        <p:nvSpPr>
          <p:cNvPr id="5" name="Rectangle 10">
            <a:extLst>
              <a:ext uri="{FF2B5EF4-FFF2-40B4-BE49-F238E27FC236}">
                <a16:creationId xmlns:a16="http://schemas.microsoft.com/office/drawing/2014/main" id="{1B8B499E-F164-4DCC-82CD-8747C29E64F3}"/>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6945483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2"/>
            <a:ext cx="8001000" cy="1216025"/>
          </a:xfrm>
        </p:spPr>
        <p:txBody>
          <a:bodyPr/>
          <a:lstStyle/>
          <a:p>
            <a:r>
              <a:rPr lang="en-US"/>
              <a:t>Click to edit Master title style</a:t>
            </a:r>
          </a:p>
        </p:txBody>
      </p:sp>
      <p:sp>
        <p:nvSpPr>
          <p:cNvPr id="3" name="Table Placeholder 2"/>
          <p:cNvSpPr>
            <a:spLocks noGrp="1"/>
          </p:cNvSpPr>
          <p:nvPr>
            <p:ph type="tbl" idx="1"/>
          </p:nvPr>
        </p:nvSpPr>
        <p:spPr>
          <a:xfrm>
            <a:off x="566739" y="1752600"/>
            <a:ext cx="8001000" cy="4267200"/>
          </a:xfrm>
        </p:spPr>
        <p:txBody>
          <a:bodyPr/>
          <a:lstStyle/>
          <a:p>
            <a:pPr lvl="0"/>
            <a:endParaRPr lang="en-US" noProof="0"/>
          </a:p>
        </p:txBody>
      </p:sp>
      <p:sp>
        <p:nvSpPr>
          <p:cNvPr id="4" name="Rectangle 8">
            <a:extLst>
              <a:ext uri="{FF2B5EF4-FFF2-40B4-BE49-F238E27FC236}">
                <a16:creationId xmlns:a16="http://schemas.microsoft.com/office/drawing/2014/main" id="{410C155E-FD3D-4097-8ACF-1A832FAB4B58}"/>
              </a:ext>
            </a:extLst>
          </p:cNvPr>
          <p:cNvSpPr>
            <a:spLocks noGrp="1" noChangeArrowheads="1"/>
          </p:cNvSpPr>
          <p:nvPr>
            <p:ph type="sldNum" sz="quarter" idx="10"/>
          </p:nvPr>
        </p:nvSpPr>
        <p:spPr>
          <a:ln/>
        </p:spPr>
        <p:txBody>
          <a:bodyPr/>
          <a:lstStyle>
            <a:lvl1pPr>
              <a:defRPr/>
            </a:lvl1pPr>
          </a:lstStyle>
          <a:p>
            <a:fld id="{21066D87-FA35-4A35-9D04-2E1B198BBE44}" type="slidenum">
              <a:rPr lang="en-US" altLang="en-US"/>
              <a:pPr/>
              <a:t>‹#›</a:t>
            </a:fld>
            <a:r>
              <a:rPr lang="en-US" altLang="en-US"/>
              <a:t> coucou</a:t>
            </a:r>
          </a:p>
        </p:txBody>
      </p:sp>
      <p:sp>
        <p:nvSpPr>
          <p:cNvPr id="5" name="Rectangle 10">
            <a:extLst>
              <a:ext uri="{FF2B5EF4-FFF2-40B4-BE49-F238E27FC236}">
                <a16:creationId xmlns:a16="http://schemas.microsoft.com/office/drawing/2014/main" id="{7154BDFB-D469-4BA1-9B49-369D40564FE9}"/>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3960458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88138AEA-A1C0-48F9-B066-091B5330BB4B}"/>
              </a:ext>
            </a:extLst>
          </p:cNvPr>
          <p:cNvSpPr>
            <a:spLocks noGrp="1" noChangeArrowheads="1"/>
          </p:cNvSpPr>
          <p:nvPr>
            <p:ph type="sldNum" sz="quarter" idx="10"/>
          </p:nvPr>
        </p:nvSpPr>
        <p:spPr>
          <a:ln/>
        </p:spPr>
        <p:txBody>
          <a:bodyPr/>
          <a:lstStyle>
            <a:lvl1pPr>
              <a:defRPr/>
            </a:lvl1pPr>
          </a:lstStyle>
          <a:p>
            <a:fld id="{BEDC10D4-6BC5-4374-99E8-69100033354A}" type="slidenum">
              <a:rPr lang="en-US" altLang="en-US"/>
              <a:pPr/>
              <a:t>‹#›</a:t>
            </a:fld>
            <a:r>
              <a:rPr lang="en-US" altLang="en-US"/>
              <a:t> coucou</a:t>
            </a:r>
          </a:p>
        </p:txBody>
      </p:sp>
      <p:sp>
        <p:nvSpPr>
          <p:cNvPr id="5" name="Rectangle 10">
            <a:extLst>
              <a:ext uri="{FF2B5EF4-FFF2-40B4-BE49-F238E27FC236}">
                <a16:creationId xmlns:a16="http://schemas.microsoft.com/office/drawing/2014/main" id="{CB524293-D0A7-4772-BD7D-69E79DBF1844}"/>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968741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1500"/>
            </a:lvl1pPr>
            <a:lvl2pPr marL="342891" indent="0">
              <a:buNone/>
              <a:defRPr sz="1351"/>
            </a:lvl2pPr>
            <a:lvl3pPr marL="685783" indent="0">
              <a:buNone/>
              <a:defRPr sz="1200"/>
            </a:lvl3pPr>
            <a:lvl4pPr marL="1028674" indent="0">
              <a:buNone/>
              <a:defRPr sz="1051"/>
            </a:lvl4pPr>
            <a:lvl5pPr marL="1371566" indent="0">
              <a:buNone/>
              <a:defRPr sz="1051"/>
            </a:lvl5pPr>
            <a:lvl6pPr marL="1714457" indent="0">
              <a:buNone/>
              <a:defRPr sz="1051"/>
            </a:lvl6pPr>
            <a:lvl7pPr marL="2057349" indent="0">
              <a:buNone/>
              <a:defRPr sz="1051"/>
            </a:lvl7pPr>
            <a:lvl8pPr marL="2400240" indent="0">
              <a:buNone/>
              <a:defRPr sz="1051"/>
            </a:lvl8pPr>
            <a:lvl9pPr marL="2743131" indent="0">
              <a:buNone/>
              <a:defRPr sz="1051"/>
            </a:lvl9pPr>
          </a:lstStyle>
          <a:p>
            <a:pPr lvl="0"/>
            <a:r>
              <a:rPr lang="en-US"/>
              <a:t>Click to edit Master text styles</a:t>
            </a:r>
          </a:p>
        </p:txBody>
      </p:sp>
      <p:sp>
        <p:nvSpPr>
          <p:cNvPr id="4" name="Rectangle 8">
            <a:extLst>
              <a:ext uri="{FF2B5EF4-FFF2-40B4-BE49-F238E27FC236}">
                <a16:creationId xmlns:a16="http://schemas.microsoft.com/office/drawing/2014/main" id="{A0A71205-1901-461A-B351-03C181735614}"/>
              </a:ext>
            </a:extLst>
          </p:cNvPr>
          <p:cNvSpPr>
            <a:spLocks noGrp="1" noChangeArrowheads="1"/>
          </p:cNvSpPr>
          <p:nvPr>
            <p:ph type="sldNum" sz="quarter" idx="10"/>
          </p:nvPr>
        </p:nvSpPr>
        <p:spPr>
          <a:ln/>
        </p:spPr>
        <p:txBody>
          <a:bodyPr/>
          <a:lstStyle>
            <a:lvl1pPr>
              <a:defRPr/>
            </a:lvl1pPr>
          </a:lstStyle>
          <a:p>
            <a:fld id="{189632EB-F8CA-48DB-9237-203224CD3062}" type="slidenum">
              <a:rPr lang="en-US" altLang="en-US"/>
              <a:pPr/>
              <a:t>‹#›</a:t>
            </a:fld>
            <a:r>
              <a:rPr lang="en-US" altLang="en-US"/>
              <a:t> coucou</a:t>
            </a:r>
          </a:p>
        </p:txBody>
      </p:sp>
      <p:sp>
        <p:nvSpPr>
          <p:cNvPr id="5" name="Rectangle 10">
            <a:extLst>
              <a:ext uri="{FF2B5EF4-FFF2-40B4-BE49-F238E27FC236}">
                <a16:creationId xmlns:a16="http://schemas.microsoft.com/office/drawing/2014/main" id="{F0EBB44B-15C2-44A5-A681-90B210CB75EB}"/>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139349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6739" y="1752600"/>
            <a:ext cx="3924300" cy="4267200"/>
          </a:xfrm>
        </p:spPr>
        <p:txBody>
          <a:bodyPr/>
          <a:lstStyle>
            <a:lvl1pPr>
              <a:defRPr sz="2100"/>
            </a:lvl1pPr>
            <a:lvl2pPr>
              <a:defRPr sz="1800"/>
            </a:lvl2pPr>
            <a:lvl3pPr>
              <a:defRPr sz="1500"/>
            </a:lvl3pPr>
            <a:lvl4pPr>
              <a:defRPr sz="1351"/>
            </a:lvl4pPr>
            <a:lvl5pPr>
              <a:defRPr sz="1351"/>
            </a:lvl5pPr>
            <a:lvl6pPr>
              <a:defRPr sz="1351"/>
            </a:lvl6pPr>
            <a:lvl7pPr>
              <a:defRPr sz="1351"/>
            </a:lvl7pPr>
            <a:lvl8pPr>
              <a:defRPr sz="1351"/>
            </a:lvl8pPr>
            <a:lvl9pPr>
              <a:defRPr sz="135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9" y="1752600"/>
            <a:ext cx="3924300" cy="4267200"/>
          </a:xfrm>
        </p:spPr>
        <p:txBody>
          <a:bodyPr/>
          <a:lstStyle>
            <a:lvl1pPr>
              <a:defRPr sz="2100"/>
            </a:lvl1pPr>
            <a:lvl2pPr>
              <a:defRPr sz="1800"/>
            </a:lvl2pPr>
            <a:lvl3pPr>
              <a:defRPr sz="1500"/>
            </a:lvl3pPr>
            <a:lvl4pPr>
              <a:defRPr sz="1351"/>
            </a:lvl4pPr>
            <a:lvl5pPr>
              <a:defRPr sz="1351"/>
            </a:lvl5pPr>
            <a:lvl6pPr>
              <a:defRPr sz="1351"/>
            </a:lvl6pPr>
            <a:lvl7pPr>
              <a:defRPr sz="1351"/>
            </a:lvl7pPr>
            <a:lvl8pPr>
              <a:defRPr sz="1351"/>
            </a:lvl8pPr>
            <a:lvl9pPr>
              <a:defRPr sz="135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2B21429F-858C-45CB-94CA-0B2894E23697}"/>
              </a:ext>
            </a:extLst>
          </p:cNvPr>
          <p:cNvSpPr>
            <a:spLocks noGrp="1" noChangeArrowheads="1"/>
          </p:cNvSpPr>
          <p:nvPr>
            <p:ph type="sldNum" sz="quarter" idx="10"/>
          </p:nvPr>
        </p:nvSpPr>
        <p:spPr>
          <a:ln/>
        </p:spPr>
        <p:txBody>
          <a:bodyPr/>
          <a:lstStyle>
            <a:lvl1pPr>
              <a:defRPr/>
            </a:lvl1pPr>
          </a:lstStyle>
          <a:p>
            <a:fld id="{174E731F-1D58-4048-8BB1-EEF3DB15B9D2}" type="slidenum">
              <a:rPr lang="en-US" altLang="en-US"/>
              <a:pPr/>
              <a:t>‹#›</a:t>
            </a:fld>
            <a:r>
              <a:rPr lang="en-US" altLang="en-US"/>
              <a:t> coucou</a:t>
            </a:r>
          </a:p>
        </p:txBody>
      </p:sp>
      <p:sp>
        <p:nvSpPr>
          <p:cNvPr id="6" name="Rectangle 10">
            <a:extLst>
              <a:ext uri="{FF2B5EF4-FFF2-40B4-BE49-F238E27FC236}">
                <a16:creationId xmlns:a16="http://schemas.microsoft.com/office/drawing/2014/main" id="{FF120B56-3323-4F50-A5E0-B9DAC4160E5A}"/>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7190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1800"/>
            </a:lvl1pPr>
            <a:lvl2pPr>
              <a:defRPr sz="1500"/>
            </a:lvl2pPr>
            <a:lvl3pPr>
              <a:defRPr sz="1351"/>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0" y="1535113"/>
            <a:ext cx="4041775" cy="639762"/>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30" y="2174875"/>
            <a:ext cx="4041775" cy="3951288"/>
          </a:xfrm>
        </p:spPr>
        <p:txBody>
          <a:bodyPr/>
          <a:lstStyle>
            <a:lvl1pPr>
              <a:defRPr sz="1800"/>
            </a:lvl1pPr>
            <a:lvl2pPr>
              <a:defRPr sz="1500"/>
            </a:lvl2pPr>
            <a:lvl3pPr>
              <a:defRPr sz="1351"/>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a:extLst>
              <a:ext uri="{FF2B5EF4-FFF2-40B4-BE49-F238E27FC236}">
                <a16:creationId xmlns:a16="http://schemas.microsoft.com/office/drawing/2014/main" id="{69AED21B-35AF-4D4A-8053-C593E82B592D}"/>
              </a:ext>
            </a:extLst>
          </p:cNvPr>
          <p:cNvSpPr>
            <a:spLocks noGrp="1" noChangeArrowheads="1"/>
          </p:cNvSpPr>
          <p:nvPr>
            <p:ph type="sldNum" sz="quarter" idx="10"/>
          </p:nvPr>
        </p:nvSpPr>
        <p:spPr>
          <a:ln/>
        </p:spPr>
        <p:txBody>
          <a:bodyPr/>
          <a:lstStyle>
            <a:lvl1pPr>
              <a:defRPr/>
            </a:lvl1pPr>
          </a:lstStyle>
          <a:p>
            <a:fld id="{0A553D76-B6E9-477B-82B2-30EB8A075EB5}" type="slidenum">
              <a:rPr lang="en-US" altLang="en-US"/>
              <a:pPr/>
              <a:t>‹#›</a:t>
            </a:fld>
            <a:r>
              <a:rPr lang="en-US" altLang="en-US"/>
              <a:t> coucou</a:t>
            </a:r>
          </a:p>
        </p:txBody>
      </p:sp>
      <p:sp>
        <p:nvSpPr>
          <p:cNvPr id="8" name="Rectangle 10">
            <a:extLst>
              <a:ext uri="{FF2B5EF4-FFF2-40B4-BE49-F238E27FC236}">
                <a16:creationId xmlns:a16="http://schemas.microsoft.com/office/drawing/2014/main" id="{F25A18B2-B73B-450A-BF69-FF82433DD680}"/>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958195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a:extLst>
              <a:ext uri="{FF2B5EF4-FFF2-40B4-BE49-F238E27FC236}">
                <a16:creationId xmlns:a16="http://schemas.microsoft.com/office/drawing/2014/main" id="{5660B9D6-91A4-4E4A-A170-CFC1240B8149}"/>
              </a:ext>
            </a:extLst>
          </p:cNvPr>
          <p:cNvSpPr>
            <a:spLocks noGrp="1" noChangeArrowheads="1"/>
          </p:cNvSpPr>
          <p:nvPr>
            <p:ph type="sldNum" sz="quarter" idx="10"/>
          </p:nvPr>
        </p:nvSpPr>
        <p:spPr>
          <a:ln/>
        </p:spPr>
        <p:txBody>
          <a:bodyPr/>
          <a:lstStyle>
            <a:lvl1pPr>
              <a:defRPr/>
            </a:lvl1pPr>
          </a:lstStyle>
          <a:p>
            <a:fld id="{9BC83001-34EC-4823-9958-52BAC955DEC9}" type="slidenum">
              <a:rPr lang="en-US" altLang="en-US"/>
              <a:pPr/>
              <a:t>‹#›</a:t>
            </a:fld>
            <a:r>
              <a:rPr lang="en-US" altLang="en-US"/>
              <a:t> coucou</a:t>
            </a:r>
          </a:p>
        </p:txBody>
      </p:sp>
      <p:sp>
        <p:nvSpPr>
          <p:cNvPr id="4" name="Rectangle 10">
            <a:extLst>
              <a:ext uri="{FF2B5EF4-FFF2-40B4-BE49-F238E27FC236}">
                <a16:creationId xmlns:a16="http://schemas.microsoft.com/office/drawing/2014/main" id="{3427D383-1B9B-4617-84EC-4171120A73E0}"/>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645933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7DCCF423-6404-484D-85F0-F0C6BB2AAD5F}"/>
              </a:ext>
            </a:extLst>
          </p:cNvPr>
          <p:cNvSpPr>
            <a:spLocks noGrp="1" noChangeArrowheads="1"/>
          </p:cNvSpPr>
          <p:nvPr>
            <p:ph type="sldNum" sz="quarter" idx="10"/>
          </p:nvPr>
        </p:nvSpPr>
        <p:spPr>
          <a:ln/>
        </p:spPr>
        <p:txBody>
          <a:bodyPr/>
          <a:lstStyle>
            <a:lvl1pPr>
              <a:defRPr/>
            </a:lvl1pPr>
          </a:lstStyle>
          <a:p>
            <a:fld id="{34028874-7EE8-48E4-843D-B155361C0CBD}" type="slidenum">
              <a:rPr lang="en-US" altLang="en-US"/>
              <a:pPr/>
              <a:t>‹#›</a:t>
            </a:fld>
            <a:r>
              <a:rPr lang="en-US" altLang="en-US"/>
              <a:t> coucou</a:t>
            </a:r>
          </a:p>
        </p:txBody>
      </p:sp>
      <p:sp>
        <p:nvSpPr>
          <p:cNvPr id="3" name="Rectangle 10">
            <a:extLst>
              <a:ext uri="{FF2B5EF4-FFF2-40B4-BE49-F238E27FC236}">
                <a16:creationId xmlns:a16="http://schemas.microsoft.com/office/drawing/2014/main" id="{254848DF-478F-4107-8D30-1ABB0E57FECD}"/>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4004416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7"/>
            <a:ext cx="5111751"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4"/>
            <a:ext cx="3008313" cy="4691063"/>
          </a:xfrm>
        </p:spPr>
        <p:txBody>
          <a:bodyPr/>
          <a:lstStyle>
            <a:lvl1pPr marL="0" indent="0">
              <a:buNone/>
              <a:defRPr sz="1051"/>
            </a:lvl1pPr>
            <a:lvl2pPr marL="342891" indent="0">
              <a:buNone/>
              <a:defRPr sz="900"/>
            </a:lvl2pPr>
            <a:lvl3pPr marL="685783" indent="0">
              <a:buNone/>
              <a:defRPr sz="751"/>
            </a:lvl3pPr>
            <a:lvl4pPr marL="1028674" indent="0">
              <a:buNone/>
              <a:defRPr sz="675"/>
            </a:lvl4pPr>
            <a:lvl5pPr marL="1371566" indent="0">
              <a:buNone/>
              <a:defRPr sz="675"/>
            </a:lvl5pPr>
            <a:lvl6pPr marL="1714457" indent="0">
              <a:buNone/>
              <a:defRPr sz="675"/>
            </a:lvl6pPr>
            <a:lvl7pPr marL="2057349" indent="0">
              <a:buNone/>
              <a:defRPr sz="675"/>
            </a:lvl7pPr>
            <a:lvl8pPr marL="2400240" indent="0">
              <a:buNone/>
              <a:defRPr sz="675"/>
            </a:lvl8pPr>
            <a:lvl9pPr marL="2743131" indent="0">
              <a:buNone/>
              <a:defRPr sz="675"/>
            </a:lvl9pPr>
          </a:lstStyle>
          <a:p>
            <a:pPr lvl="0"/>
            <a:r>
              <a:rPr lang="en-US"/>
              <a:t>Click to edit Master text styles</a:t>
            </a:r>
          </a:p>
        </p:txBody>
      </p:sp>
      <p:sp>
        <p:nvSpPr>
          <p:cNvPr id="5" name="Rectangle 8">
            <a:extLst>
              <a:ext uri="{FF2B5EF4-FFF2-40B4-BE49-F238E27FC236}">
                <a16:creationId xmlns:a16="http://schemas.microsoft.com/office/drawing/2014/main" id="{54C394B7-A37D-4687-BD39-F2FE30C45C38}"/>
              </a:ext>
            </a:extLst>
          </p:cNvPr>
          <p:cNvSpPr>
            <a:spLocks noGrp="1" noChangeArrowheads="1"/>
          </p:cNvSpPr>
          <p:nvPr>
            <p:ph type="sldNum" sz="quarter" idx="10"/>
          </p:nvPr>
        </p:nvSpPr>
        <p:spPr>
          <a:ln/>
        </p:spPr>
        <p:txBody>
          <a:bodyPr/>
          <a:lstStyle>
            <a:lvl1pPr>
              <a:defRPr/>
            </a:lvl1pPr>
          </a:lstStyle>
          <a:p>
            <a:fld id="{024E7082-A82E-450B-9B0C-CB42777ADF6D}" type="slidenum">
              <a:rPr lang="en-US" altLang="en-US"/>
              <a:pPr/>
              <a:t>‹#›</a:t>
            </a:fld>
            <a:r>
              <a:rPr lang="en-US" altLang="en-US"/>
              <a:t> coucou</a:t>
            </a:r>
          </a:p>
        </p:txBody>
      </p:sp>
      <p:sp>
        <p:nvSpPr>
          <p:cNvPr id="6" name="Rectangle 10">
            <a:extLst>
              <a:ext uri="{FF2B5EF4-FFF2-40B4-BE49-F238E27FC236}">
                <a16:creationId xmlns:a16="http://schemas.microsoft.com/office/drawing/2014/main" id="{F37CC0F1-7ADA-400A-8ABB-C6534BBB604F}"/>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012476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051"/>
            </a:lvl1pPr>
            <a:lvl2pPr marL="342891" indent="0">
              <a:buNone/>
              <a:defRPr sz="900"/>
            </a:lvl2pPr>
            <a:lvl3pPr marL="685783" indent="0">
              <a:buNone/>
              <a:defRPr sz="751"/>
            </a:lvl3pPr>
            <a:lvl4pPr marL="1028674" indent="0">
              <a:buNone/>
              <a:defRPr sz="675"/>
            </a:lvl4pPr>
            <a:lvl5pPr marL="1371566" indent="0">
              <a:buNone/>
              <a:defRPr sz="675"/>
            </a:lvl5pPr>
            <a:lvl6pPr marL="1714457" indent="0">
              <a:buNone/>
              <a:defRPr sz="675"/>
            </a:lvl6pPr>
            <a:lvl7pPr marL="2057349" indent="0">
              <a:buNone/>
              <a:defRPr sz="675"/>
            </a:lvl7pPr>
            <a:lvl8pPr marL="2400240" indent="0">
              <a:buNone/>
              <a:defRPr sz="675"/>
            </a:lvl8pPr>
            <a:lvl9pPr marL="2743131" indent="0">
              <a:buNone/>
              <a:defRPr sz="675"/>
            </a:lvl9pPr>
          </a:lstStyle>
          <a:p>
            <a:pPr lvl="0"/>
            <a:r>
              <a:rPr lang="en-US"/>
              <a:t>Click to edit Master text styles</a:t>
            </a:r>
          </a:p>
        </p:txBody>
      </p:sp>
      <p:sp>
        <p:nvSpPr>
          <p:cNvPr id="5" name="Rectangle 8">
            <a:extLst>
              <a:ext uri="{FF2B5EF4-FFF2-40B4-BE49-F238E27FC236}">
                <a16:creationId xmlns:a16="http://schemas.microsoft.com/office/drawing/2014/main" id="{6E038504-ED40-4F1A-B603-2414506865BA}"/>
              </a:ext>
            </a:extLst>
          </p:cNvPr>
          <p:cNvSpPr>
            <a:spLocks noGrp="1" noChangeArrowheads="1"/>
          </p:cNvSpPr>
          <p:nvPr>
            <p:ph type="sldNum" sz="quarter" idx="10"/>
          </p:nvPr>
        </p:nvSpPr>
        <p:spPr>
          <a:ln/>
        </p:spPr>
        <p:txBody>
          <a:bodyPr/>
          <a:lstStyle>
            <a:lvl1pPr>
              <a:defRPr/>
            </a:lvl1pPr>
          </a:lstStyle>
          <a:p>
            <a:fld id="{7B99AED3-F85A-4FB4-B79B-F42F366E1313}" type="slidenum">
              <a:rPr lang="en-US" altLang="en-US"/>
              <a:pPr/>
              <a:t>‹#›</a:t>
            </a:fld>
            <a:r>
              <a:rPr lang="en-US" altLang="en-US"/>
              <a:t> coucou</a:t>
            </a:r>
          </a:p>
        </p:txBody>
      </p:sp>
      <p:sp>
        <p:nvSpPr>
          <p:cNvPr id="6" name="Rectangle 10">
            <a:extLst>
              <a:ext uri="{FF2B5EF4-FFF2-40B4-BE49-F238E27FC236}">
                <a16:creationId xmlns:a16="http://schemas.microsoft.com/office/drawing/2014/main" id="{28DE2DA9-E080-450A-BDD0-15A45220FBF4}"/>
              </a:ext>
            </a:extLst>
          </p:cNvPr>
          <p:cNvSpPr>
            <a:spLocks noGrp="1" noChangeArrowheads="1"/>
          </p:cNvSpPr>
          <p:nvPr>
            <p:ph type="ftr" sz="quarter" idx="11"/>
          </p:nvPr>
        </p:nvSpPr>
        <p:spPr>
          <a:ln/>
        </p:spPr>
        <p:txBody>
          <a:bodyPr/>
          <a:lstStyle>
            <a:lvl1pPr>
              <a:defRPr/>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121056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C791D97-E6DF-4437-ABED-A57234A28292}"/>
              </a:ext>
            </a:extLst>
          </p:cNvPr>
          <p:cNvSpPr>
            <a:spLocks noGrp="1" noChangeArrowheads="1"/>
          </p:cNvSpPr>
          <p:nvPr>
            <p:ph type="title"/>
          </p:nvPr>
        </p:nvSpPr>
        <p:spPr bwMode="auto">
          <a:xfrm>
            <a:off x="574675" y="304802"/>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Cliquez pour modifier le style du titre</a:t>
            </a:r>
          </a:p>
        </p:txBody>
      </p:sp>
      <p:sp>
        <p:nvSpPr>
          <p:cNvPr id="1027" name="Rectangle 3">
            <a:extLst>
              <a:ext uri="{FF2B5EF4-FFF2-40B4-BE49-F238E27FC236}">
                <a16:creationId xmlns:a16="http://schemas.microsoft.com/office/drawing/2014/main" id="{14A06333-8B5E-4C1F-BFDD-53F66C640715}"/>
              </a:ext>
            </a:extLst>
          </p:cNvPr>
          <p:cNvSpPr>
            <a:spLocks noGrp="1" noChangeArrowheads="1"/>
          </p:cNvSpPr>
          <p:nvPr>
            <p:ph type="body" idx="1"/>
          </p:nvPr>
        </p:nvSpPr>
        <p:spPr bwMode="auto">
          <a:xfrm>
            <a:off x="566739"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Cliquez pour modifier les styles du texte du masque</a:t>
            </a:r>
          </a:p>
          <a:p>
            <a:pPr lvl="1"/>
            <a:r>
              <a:rPr lang="en-US" altLang="en-US"/>
              <a:t>Deuxième niveau</a:t>
            </a:r>
          </a:p>
          <a:p>
            <a:pPr lvl="2"/>
            <a:r>
              <a:rPr lang="en-US" altLang="en-US"/>
              <a:t>Troisième niveau</a:t>
            </a:r>
          </a:p>
          <a:p>
            <a:pPr lvl="3"/>
            <a:r>
              <a:rPr lang="en-US" altLang="en-US"/>
              <a:t>Quatrième niveau</a:t>
            </a:r>
          </a:p>
          <a:p>
            <a:pPr lvl="4"/>
            <a:r>
              <a:rPr lang="en-US" altLang="en-US"/>
              <a:t>Cinquième niveau</a:t>
            </a:r>
          </a:p>
        </p:txBody>
      </p:sp>
      <p:sp>
        <p:nvSpPr>
          <p:cNvPr id="74756" name="AutoShape 4">
            <a:extLst>
              <a:ext uri="{FF2B5EF4-FFF2-40B4-BE49-F238E27FC236}">
                <a16:creationId xmlns:a16="http://schemas.microsoft.com/office/drawing/2014/main" id="{07B176BB-6DD7-4D20-A0DE-54EED5229C5C}"/>
              </a:ext>
            </a:extLst>
          </p:cNvPr>
          <p:cNvSpPr>
            <a:spLocks noChangeArrowheads="1"/>
          </p:cNvSpPr>
          <p:nvPr/>
        </p:nvSpPr>
        <p:spPr bwMode="auto">
          <a:xfrm>
            <a:off x="609601" y="1566870"/>
            <a:ext cx="7958139"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en-US" sz="1800">
              <a:latin typeface="Times New Roman" pitchFamily="18" charset="0"/>
            </a:endParaRPr>
          </a:p>
        </p:txBody>
      </p:sp>
      <p:sp>
        <p:nvSpPr>
          <p:cNvPr id="74757" name="Line 5">
            <a:extLst>
              <a:ext uri="{FF2B5EF4-FFF2-40B4-BE49-F238E27FC236}">
                <a16:creationId xmlns:a16="http://schemas.microsoft.com/office/drawing/2014/main" id="{00102424-4BD0-4A09-898B-A235863614C2}"/>
              </a:ext>
            </a:extLst>
          </p:cNvPr>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en-US" sz="1351"/>
          </a:p>
        </p:txBody>
      </p:sp>
      <p:sp>
        <p:nvSpPr>
          <p:cNvPr id="74760" name="Rectangle 8">
            <a:extLst>
              <a:ext uri="{FF2B5EF4-FFF2-40B4-BE49-F238E27FC236}">
                <a16:creationId xmlns:a16="http://schemas.microsoft.com/office/drawing/2014/main" id="{75EC7983-9A7D-4C54-BFF7-8C8BC323A09A}"/>
              </a:ext>
            </a:extLst>
          </p:cNvPr>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900"/>
            </a:lvl1pPr>
          </a:lstStyle>
          <a:p>
            <a:fld id="{76149405-F19A-4F0C-9422-86CBB8109F06}" type="slidenum">
              <a:rPr lang="en-US" altLang="en-US"/>
              <a:pPr/>
              <a:t>‹#›</a:t>
            </a:fld>
            <a:r>
              <a:rPr lang="en-US" altLang="en-US"/>
              <a:t> coucou</a:t>
            </a:r>
          </a:p>
        </p:txBody>
      </p:sp>
      <p:pic>
        <p:nvPicPr>
          <p:cNvPr id="1031" name="Picture 9" descr="Logo_Poly_Noir">
            <a:extLst>
              <a:ext uri="{FF2B5EF4-FFF2-40B4-BE49-F238E27FC236}">
                <a16:creationId xmlns:a16="http://schemas.microsoft.com/office/drawing/2014/main" id="{2F0E5588-0FB5-48AB-A660-E393C7DE3371}"/>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39751" y="6269038"/>
            <a:ext cx="647700" cy="37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62" name="Rectangle 10">
            <a:extLst>
              <a:ext uri="{FF2B5EF4-FFF2-40B4-BE49-F238E27FC236}">
                <a16:creationId xmlns:a16="http://schemas.microsoft.com/office/drawing/2014/main" id="{E3CAF65D-9831-4A4E-B7A9-4AD81FCCA2C0}"/>
              </a:ext>
            </a:extLst>
          </p:cNvPr>
          <p:cNvSpPr>
            <a:spLocks noGrp="1" noChangeArrowheads="1"/>
          </p:cNvSpPr>
          <p:nvPr>
            <p:ph type="ftr" sz="quarter" idx="3"/>
          </p:nvPr>
        </p:nvSpPr>
        <p:spPr bwMode="auto">
          <a:xfrm>
            <a:off x="1258888" y="6248400"/>
            <a:ext cx="4760912"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smtClean="0"/>
            </a:lvl1p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6269227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l" rtl="0" eaLnBrk="0" fontAlgn="base" hangingPunct="0">
        <a:spcBef>
          <a:spcPct val="0"/>
        </a:spcBef>
        <a:spcAft>
          <a:spcPct val="0"/>
        </a:spcAft>
        <a:defRPr sz="2700">
          <a:solidFill>
            <a:schemeClr val="tx2"/>
          </a:solidFill>
          <a:latin typeface="+mj-lt"/>
          <a:ea typeface="+mj-ea"/>
          <a:cs typeface="+mj-cs"/>
        </a:defRPr>
      </a:lvl1pPr>
      <a:lvl2pPr algn="l" rtl="0" eaLnBrk="0" fontAlgn="base" hangingPunct="0">
        <a:spcBef>
          <a:spcPct val="0"/>
        </a:spcBef>
        <a:spcAft>
          <a:spcPct val="0"/>
        </a:spcAft>
        <a:defRPr sz="2700">
          <a:solidFill>
            <a:schemeClr val="tx2"/>
          </a:solidFill>
          <a:latin typeface="Verdana" pitchFamily="34" charset="0"/>
        </a:defRPr>
      </a:lvl2pPr>
      <a:lvl3pPr algn="l" rtl="0" eaLnBrk="0" fontAlgn="base" hangingPunct="0">
        <a:spcBef>
          <a:spcPct val="0"/>
        </a:spcBef>
        <a:spcAft>
          <a:spcPct val="0"/>
        </a:spcAft>
        <a:defRPr sz="2700">
          <a:solidFill>
            <a:schemeClr val="tx2"/>
          </a:solidFill>
          <a:latin typeface="Verdana" pitchFamily="34" charset="0"/>
        </a:defRPr>
      </a:lvl3pPr>
      <a:lvl4pPr algn="l" rtl="0" eaLnBrk="0" fontAlgn="base" hangingPunct="0">
        <a:spcBef>
          <a:spcPct val="0"/>
        </a:spcBef>
        <a:spcAft>
          <a:spcPct val="0"/>
        </a:spcAft>
        <a:defRPr sz="2700">
          <a:solidFill>
            <a:schemeClr val="tx2"/>
          </a:solidFill>
          <a:latin typeface="Verdana" pitchFamily="34" charset="0"/>
        </a:defRPr>
      </a:lvl4pPr>
      <a:lvl5pPr algn="l" rtl="0" eaLnBrk="0" fontAlgn="base" hangingPunct="0">
        <a:spcBef>
          <a:spcPct val="0"/>
        </a:spcBef>
        <a:spcAft>
          <a:spcPct val="0"/>
        </a:spcAft>
        <a:defRPr sz="2700">
          <a:solidFill>
            <a:schemeClr val="tx2"/>
          </a:solidFill>
          <a:latin typeface="Verdana" pitchFamily="34" charset="0"/>
        </a:defRPr>
      </a:lvl5pPr>
      <a:lvl6pPr marL="342891" algn="l" rtl="0" fontAlgn="base">
        <a:spcBef>
          <a:spcPct val="0"/>
        </a:spcBef>
        <a:spcAft>
          <a:spcPct val="0"/>
        </a:spcAft>
        <a:defRPr sz="2700">
          <a:solidFill>
            <a:schemeClr val="tx2"/>
          </a:solidFill>
          <a:latin typeface="Verdana" pitchFamily="34" charset="0"/>
        </a:defRPr>
      </a:lvl6pPr>
      <a:lvl7pPr marL="685783" algn="l" rtl="0" fontAlgn="base">
        <a:spcBef>
          <a:spcPct val="0"/>
        </a:spcBef>
        <a:spcAft>
          <a:spcPct val="0"/>
        </a:spcAft>
        <a:defRPr sz="2700">
          <a:solidFill>
            <a:schemeClr val="tx2"/>
          </a:solidFill>
          <a:latin typeface="Verdana" pitchFamily="34" charset="0"/>
        </a:defRPr>
      </a:lvl7pPr>
      <a:lvl8pPr marL="1028674" algn="l" rtl="0" fontAlgn="base">
        <a:spcBef>
          <a:spcPct val="0"/>
        </a:spcBef>
        <a:spcAft>
          <a:spcPct val="0"/>
        </a:spcAft>
        <a:defRPr sz="2700">
          <a:solidFill>
            <a:schemeClr val="tx2"/>
          </a:solidFill>
          <a:latin typeface="Verdana" pitchFamily="34" charset="0"/>
        </a:defRPr>
      </a:lvl8pPr>
      <a:lvl9pPr marL="1371566" algn="l" rtl="0" fontAlgn="base">
        <a:spcBef>
          <a:spcPct val="0"/>
        </a:spcBef>
        <a:spcAft>
          <a:spcPct val="0"/>
        </a:spcAft>
        <a:defRPr sz="2700">
          <a:solidFill>
            <a:schemeClr val="tx2"/>
          </a:solidFill>
          <a:latin typeface="Verdana" pitchFamily="34" charset="0"/>
        </a:defRPr>
      </a:lvl9pPr>
    </p:titleStyle>
    <p:bodyStyle>
      <a:lvl1pPr marL="352417" indent="-352417" algn="l" rtl="0" eaLnBrk="0" fontAlgn="base" hangingPunct="0">
        <a:spcBef>
          <a:spcPct val="20000"/>
        </a:spcBef>
        <a:spcAft>
          <a:spcPct val="0"/>
        </a:spcAft>
        <a:buClr>
          <a:schemeClr val="accent2"/>
        </a:buClr>
        <a:buFont typeface="Wingdings" panose="05000000000000000000" pitchFamily="2" charset="2"/>
        <a:buChar char="o"/>
        <a:defRPr sz="1800">
          <a:solidFill>
            <a:schemeClr val="tx1"/>
          </a:solidFill>
          <a:latin typeface="+mn-lt"/>
          <a:ea typeface="+mn-ea"/>
          <a:cs typeface="+mn-cs"/>
        </a:defRPr>
      </a:lvl1pPr>
      <a:lvl2pPr marL="681022" indent="-327414" algn="l" rtl="0" eaLnBrk="0" fontAlgn="base" hangingPunct="0">
        <a:spcBef>
          <a:spcPct val="20000"/>
        </a:spcBef>
        <a:spcAft>
          <a:spcPct val="0"/>
        </a:spcAft>
        <a:buClr>
          <a:schemeClr val="accent2"/>
        </a:buClr>
        <a:buFont typeface="Wingdings" panose="05000000000000000000" pitchFamily="2" charset="2"/>
        <a:buChar char="n"/>
        <a:defRPr sz="1500">
          <a:solidFill>
            <a:schemeClr val="tx1"/>
          </a:solidFill>
          <a:latin typeface="+mn-lt"/>
        </a:defRPr>
      </a:lvl2pPr>
      <a:lvl3pPr marL="978670" indent="-296459" algn="l" rtl="0" eaLnBrk="0" fontAlgn="base" hangingPunct="0">
        <a:spcBef>
          <a:spcPct val="20000"/>
        </a:spcBef>
        <a:spcAft>
          <a:spcPct val="0"/>
        </a:spcAft>
        <a:buClr>
          <a:schemeClr val="accent2"/>
        </a:buClr>
        <a:buFont typeface="Wingdings" panose="05000000000000000000" pitchFamily="2" charset="2"/>
        <a:buChar char="o"/>
        <a:defRPr>
          <a:solidFill>
            <a:schemeClr val="tx1"/>
          </a:solidFill>
          <a:latin typeface="+mn-lt"/>
        </a:defRPr>
      </a:lvl3pPr>
      <a:lvl4pPr marL="1270366" indent="-290506" algn="l" rtl="0" eaLnBrk="0" fontAlgn="base" hangingPunct="0">
        <a:spcBef>
          <a:spcPct val="20000"/>
        </a:spcBef>
        <a:spcAft>
          <a:spcPct val="0"/>
        </a:spcAft>
        <a:buClr>
          <a:schemeClr val="accent2"/>
        </a:buClr>
        <a:buFont typeface="Wingdings" panose="05000000000000000000" pitchFamily="2" charset="2"/>
        <a:buChar char="n"/>
        <a:defRPr sz="1200">
          <a:solidFill>
            <a:schemeClr val="tx1"/>
          </a:solidFill>
          <a:latin typeface="+mn-lt"/>
        </a:defRPr>
      </a:lvl4pPr>
      <a:lvl5pPr marL="1570395" indent="-298839" algn="l" rtl="0" eaLnBrk="0" fontAlgn="base" hangingPunct="0">
        <a:spcBef>
          <a:spcPct val="25000"/>
        </a:spcBef>
        <a:spcAft>
          <a:spcPct val="0"/>
        </a:spcAft>
        <a:buClr>
          <a:schemeClr val="accent2"/>
        </a:buClr>
        <a:buFont typeface="Wingdings" panose="05000000000000000000" pitchFamily="2" charset="2"/>
        <a:buChar char="§"/>
        <a:defRPr sz="1051">
          <a:solidFill>
            <a:schemeClr val="tx1"/>
          </a:solidFill>
          <a:latin typeface="+mn-lt"/>
        </a:defRPr>
      </a:lvl5pPr>
      <a:lvl6pPr marL="1913287" indent="-298839" algn="l" rtl="0" fontAlgn="base">
        <a:spcBef>
          <a:spcPct val="25000"/>
        </a:spcBef>
        <a:spcAft>
          <a:spcPct val="0"/>
        </a:spcAft>
        <a:buClr>
          <a:schemeClr val="accent2"/>
        </a:buClr>
        <a:buFont typeface="Wingdings" pitchFamily="2" charset="2"/>
        <a:buChar char="§"/>
        <a:defRPr sz="1051">
          <a:solidFill>
            <a:schemeClr val="tx1"/>
          </a:solidFill>
          <a:latin typeface="+mn-lt"/>
        </a:defRPr>
      </a:lvl6pPr>
      <a:lvl7pPr marL="2256178" indent="-298839" algn="l" rtl="0" fontAlgn="base">
        <a:spcBef>
          <a:spcPct val="25000"/>
        </a:spcBef>
        <a:spcAft>
          <a:spcPct val="0"/>
        </a:spcAft>
        <a:buClr>
          <a:schemeClr val="accent2"/>
        </a:buClr>
        <a:buFont typeface="Wingdings" pitchFamily="2" charset="2"/>
        <a:buChar char="§"/>
        <a:defRPr sz="1051">
          <a:solidFill>
            <a:schemeClr val="tx1"/>
          </a:solidFill>
          <a:latin typeface="+mn-lt"/>
        </a:defRPr>
      </a:lvl7pPr>
      <a:lvl8pPr marL="2599070" indent="-298839" algn="l" rtl="0" fontAlgn="base">
        <a:spcBef>
          <a:spcPct val="25000"/>
        </a:spcBef>
        <a:spcAft>
          <a:spcPct val="0"/>
        </a:spcAft>
        <a:buClr>
          <a:schemeClr val="accent2"/>
        </a:buClr>
        <a:buFont typeface="Wingdings" pitchFamily="2" charset="2"/>
        <a:buChar char="§"/>
        <a:defRPr sz="1051">
          <a:solidFill>
            <a:schemeClr val="tx1"/>
          </a:solidFill>
          <a:latin typeface="+mn-lt"/>
        </a:defRPr>
      </a:lvl8pPr>
      <a:lvl9pPr marL="2941961" indent="-298839" algn="l" rtl="0" fontAlgn="base">
        <a:spcBef>
          <a:spcPct val="25000"/>
        </a:spcBef>
        <a:spcAft>
          <a:spcPct val="0"/>
        </a:spcAft>
        <a:buClr>
          <a:schemeClr val="accent2"/>
        </a:buClr>
        <a:buFont typeface="Wingdings" pitchFamily="2" charset="2"/>
        <a:buChar char="§"/>
        <a:defRPr sz="1051">
          <a:solidFill>
            <a:schemeClr val="tx1"/>
          </a:solidFill>
          <a:latin typeface="+mn-lt"/>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1175B-5695-41DC-A8EF-023158541E92}"/>
              </a:ext>
            </a:extLst>
          </p:cNvPr>
          <p:cNvSpPr>
            <a:spLocks noGrp="1"/>
          </p:cNvSpPr>
          <p:nvPr>
            <p:ph type="ctrTitle"/>
          </p:nvPr>
        </p:nvSpPr>
        <p:spPr/>
        <p:txBody>
          <a:bodyPr/>
          <a:lstStyle/>
          <a:p>
            <a:r>
              <a:rPr lang="fr-FR" b="1" dirty="0"/>
              <a:t>Économie et gestion de projets</a:t>
            </a:r>
            <a:endParaRPr lang="fr-CA" dirty="0"/>
          </a:p>
        </p:txBody>
      </p:sp>
      <p:sp>
        <p:nvSpPr>
          <p:cNvPr id="3" name="Subtitle 2">
            <a:extLst>
              <a:ext uri="{FF2B5EF4-FFF2-40B4-BE49-F238E27FC236}">
                <a16:creationId xmlns:a16="http://schemas.microsoft.com/office/drawing/2014/main" id="{3B58369B-3FEA-40E8-8692-B9E3F7F6CFA2}"/>
              </a:ext>
            </a:extLst>
          </p:cNvPr>
          <p:cNvSpPr>
            <a:spLocks noGrp="1"/>
          </p:cNvSpPr>
          <p:nvPr>
            <p:ph type="subTitle" idx="1"/>
          </p:nvPr>
        </p:nvSpPr>
        <p:spPr>
          <a:xfrm>
            <a:off x="278297" y="3220277"/>
            <a:ext cx="8772939" cy="2647123"/>
          </a:xfrm>
        </p:spPr>
        <p:txBody>
          <a:bodyPr/>
          <a:lstStyle/>
          <a:p>
            <a:endParaRPr lang="fr-CA" dirty="0"/>
          </a:p>
        </p:txBody>
      </p:sp>
    </p:spTree>
    <p:extLst>
      <p:ext uri="{BB962C8B-B14F-4D97-AF65-F5344CB8AC3E}">
        <p14:creationId xmlns:p14="http://schemas.microsoft.com/office/powerpoint/2010/main" val="3827075227"/>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BBF9C4-3830-4E5E-90D5-26BC8DF34E02}"/>
              </a:ext>
            </a:extLst>
          </p:cNvPr>
          <p:cNvSpPr>
            <a:spLocks noGrp="1"/>
          </p:cNvSpPr>
          <p:nvPr>
            <p:ph idx="1"/>
          </p:nvPr>
        </p:nvSpPr>
        <p:spPr>
          <a:xfrm>
            <a:off x="6" y="152404"/>
            <a:ext cx="2087287" cy="1805469"/>
          </a:xfrm>
        </p:spPr>
        <p:txBody>
          <a:bodyPr/>
          <a:lstStyle/>
          <a:p>
            <a:r>
              <a:rPr lang="fr-FR" dirty="0"/>
              <a:t>Le cycle de vie d’un projet selon la méthode adaptative</a:t>
            </a:r>
            <a:endParaRPr lang="fr-CA" dirty="0"/>
          </a:p>
        </p:txBody>
      </p:sp>
      <p:sp>
        <p:nvSpPr>
          <p:cNvPr id="4" name="Footer Placeholder 3">
            <a:extLst>
              <a:ext uri="{FF2B5EF4-FFF2-40B4-BE49-F238E27FC236}">
                <a16:creationId xmlns:a16="http://schemas.microsoft.com/office/drawing/2014/main" id="{9794FD48-B661-4020-8DF8-5E0A6CE73C62}"/>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pic>
        <p:nvPicPr>
          <p:cNvPr id="6" name="Picture 5">
            <a:extLst>
              <a:ext uri="{FF2B5EF4-FFF2-40B4-BE49-F238E27FC236}">
                <a16:creationId xmlns:a16="http://schemas.microsoft.com/office/drawing/2014/main" id="{18903BD6-D449-40D6-A5CE-7AF2E2756E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5260" y="0"/>
            <a:ext cx="6517441" cy="6858000"/>
          </a:xfrm>
          <a:prstGeom prst="rect">
            <a:avLst/>
          </a:prstGeom>
        </p:spPr>
      </p:pic>
    </p:spTree>
    <p:extLst>
      <p:ext uri="{BB962C8B-B14F-4D97-AF65-F5344CB8AC3E}">
        <p14:creationId xmlns:p14="http://schemas.microsoft.com/office/powerpoint/2010/main" val="527024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A24410-D72B-4A85-AA4D-5203B01B5B0D}"/>
              </a:ext>
            </a:extLst>
          </p:cNvPr>
          <p:cNvSpPr>
            <a:spLocks noGrp="1"/>
          </p:cNvSpPr>
          <p:nvPr>
            <p:ph idx="1"/>
          </p:nvPr>
        </p:nvSpPr>
        <p:spPr>
          <a:xfrm>
            <a:off x="71270" y="0"/>
            <a:ext cx="2375245" cy="1676400"/>
          </a:xfrm>
        </p:spPr>
        <p:txBody>
          <a:bodyPr/>
          <a:lstStyle/>
          <a:p>
            <a:r>
              <a:rPr lang="fr-FR" dirty="0"/>
              <a:t>Le cycle de vie d’un projet selon la méthode extrême</a:t>
            </a:r>
            <a:endParaRPr lang="fr-CA" dirty="0"/>
          </a:p>
        </p:txBody>
      </p:sp>
      <p:sp>
        <p:nvSpPr>
          <p:cNvPr id="4" name="Footer Placeholder 3">
            <a:extLst>
              <a:ext uri="{FF2B5EF4-FFF2-40B4-BE49-F238E27FC236}">
                <a16:creationId xmlns:a16="http://schemas.microsoft.com/office/drawing/2014/main" id="{23AD56D5-887B-4A61-B651-6341882E330C}"/>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pic>
        <p:nvPicPr>
          <p:cNvPr id="6" name="Picture 5">
            <a:extLst>
              <a:ext uri="{FF2B5EF4-FFF2-40B4-BE49-F238E27FC236}">
                <a16:creationId xmlns:a16="http://schemas.microsoft.com/office/drawing/2014/main" id="{AB776FB6-5E86-40F0-9102-ACA19F93E5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0592" y="0"/>
            <a:ext cx="6441131" cy="6858000"/>
          </a:xfrm>
          <a:prstGeom prst="rect">
            <a:avLst/>
          </a:prstGeom>
        </p:spPr>
      </p:pic>
    </p:spTree>
    <p:extLst>
      <p:ext uri="{BB962C8B-B14F-4D97-AF65-F5344CB8AC3E}">
        <p14:creationId xmlns:p14="http://schemas.microsoft.com/office/powerpoint/2010/main" val="1083377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20269-9DBC-40E9-8D2D-A67DF02DD241}"/>
              </a:ext>
            </a:extLst>
          </p:cNvPr>
          <p:cNvSpPr>
            <a:spLocks noGrp="1"/>
          </p:cNvSpPr>
          <p:nvPr>
            <p:ph idx="1"/>
          </p:nvPr>
        </p:nvSpPr>
        <p:spPr>
          <a:xfrm>
            <a:off x="291550" y="1752600"/>
            <a:ext cx="8627164" cy="4267200"/>
          </a:xfrm>
        </p:spPr>
        <p:txBody>
          <a:bodyPr/>
          <a:lstStyle/>
          <a:p>
            <a:r>
              <a:rPr lang="fr-FR" b="1" dirty="0"/>
              <a:t>Le cycle de vie d'un projet de construction</a:t>
            </a:r>
          </a:p>
          <a:p>
            <a:r>
              <a:rPr lang="fr-FR" dirty="0"/>
              <a:t>Dans le cycle de vie d’un projet de construction, il faut noter la cooccurrence des activités de transfert et d’opération, comme l’illustre la figure suivante. En effet, certains projets vont obliger le mandataire à effectuer des opérations (</a:t>
            </a:r>
            <a:r>
              <a:rPr lang="fr-FR" i="1" dirty="0" err="1"/>
              <a:t>Operate</a:t>
            </a:r>
            <a:r>
              <a:rPr lang="fr-FR" dirty="0"/>
              <a:t>) avant la remise au client ou, notamment dans les cas de projets BOT</a:t>
            </a:r>
            <a:r>
              <a:rPr lang="fr-FR" baseline="30000" dirty="0"/>
              <a:t>8</a:t>
            </a:r>
            <a:r>
              <a:rPr lang="fr-FR" dirty="0"/>
              <a:t>, à former le client en ce sens.</a:t>
            </a:r>
          </a:p>
          <a:p>
            <a:endParaRPr lang="fr-CA" dirty="0"/>
          </a:p>
        </p:txBody>
      </p:sp>
      <p:sp>
        <p:nvSpPr>
          <p:cNvPr id="4" name="Footer Placeholder 3">
            <a:extLst>
              <a:ext uri="{FF2B5EF4-FFF2-40B4-BE49-F238E27FC236}">
                <a16:creationId xmlns:a16="http://schemas.microsoft.com/office/drawing/2014/main" id="{8E643C98-AE1C-4394-A9A2-D0A5560BF275}"/>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Title 1">
            <a:extLst>
              <a:ext uri="{FF2B5EF4-FFF2-40B4-BE49-F238E27FC236}">
                <a16:creationId xmlns:a16="http://schemas.microsoft.com/office/drawing/2014/main" id="{033E5F01-9D3E-4F6A-BD8C-57B3F7895912}"/>
              </a:ext>
            </a:extLst>
          </p:cNvPr>
          <p:cNvSpPr>
            <a:spLocks noGrp="1"/>
          </p:cNvSpPr>
          <p:nvPr>
            <p:ph type="title"/>
          </p:nvPr>
        </p:nvSpPr>
        <p:spPr>
          <a:xfrm>
            <a:off x="574675" y="304802"/>
            <a:ext cx="8001000" cy="1216025"/>
          </a:xfrm>
        </p:spPr>
        <p:txBody>
          <a:bodyPr/>
          <a:lstStyle/>
          <a:p>
            <a:r>
              <a:rPr lang="fr-FR" b="1" dirty="0"/>
              <a:t>Le cycle de vie d’un projet</a:t>
            </a:r>
            <a:endParaRPr lang="fr-CA" dirty="0"/>
          </a:p>
        </p:txBody>
      </p:sp>
    </p:spTree>
    <p:extLst>
      <p:ext uri="{BB962C8B-B14F-4D97-AF65-F5344CB8AC3E}">
        <p14:creationId xmlns:p14="http://schemas.microsoft.com/office/powerpoint/2010/main" val="3237335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7FBA6-6F32-4FBB-84A2-13061946C02C}"/>
              </a:ext>
            </a:extLst>
          </p:cNvPr>
          <p:cNvSpPr>
            <a:spLocks noGrp="1"/>
          </p:cNvSpPr>
          <p:nvPr>
            <p:ph type="title"/>
          </p:nvPr>
        </p:nvSpPr>
        <p:spPr/>
        <p:txBody>
          <a:bodyPr/>
          <a:lstStyle/>
          <a:p>
            <a:endParaRPr lang="fr-CA"/>
          </a:p>
        </p:txBody>
      </p:sp>
      <p:pic>
        <p:nvPicPr>
          <p:cNvPr id="7" name="Content Placeholder 6">
            <a:extLst>
              <a:ext uri="{FF2B5EF4-FFF2-40B4-BE49-F238E27FC236}">
                <a16:creationId xmlns:a16="http://schemas.microsoft.com/office/drawing/2014/main" id="{FD4B23FB-7D34-4B3B-BEC9-3B8A9255BDB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890" y="271669"/>
            <a:ext cx="9024167" cy="5850835"/>
          </a:xfrm>
        </p:spPr>
      </p:pic>
      <p:sp>
        <p:nvSpPr>
          <p:cNvPr id="4" name="Footer Placeholder 3">
            <a:extLst>
              <a:ext uri="{FF2B5EF4-FFF2-40B4-BE49-F238E27FC236}">
                <a16:creationId xmlns:a16="http://schemas.microsoft.com/office/drawing/2014/main" id="{5AA93DA6-784D-497C-B200-A0E01CE7887A}"/>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3771672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E3A84E-A67D-4FDF-8EF0-65E8C158D0F0}"/>
              </a:ext>
            </a:extLst>
          </p:cNvPr>
          <p:cNvSpPr>
            <a:spLocks noGrp="1"/>
          </p:cNvSpPr>
          <p:nvPr>
            <p:ph idx="1"/>
          </p:nvPr>
        </p:nvSpPr>
        <p:spPr>
          <a:xfrm>
            <a:off x="566739" y="1752601"/>
            <a:ext cx="8001000" cy="3944006"/>
          </a:xfrm>
        </p:spPr>
        <p:txBody>
          <a:bodyPr/>
          <a:lstStyle/>
          <a:p>
            <a:r>
              <a:rPr lang="fr-FR" b="1" dirty="0"/>
              <a:t>Le cycle de vie dans le domaine de la recherche universitaire</a:t>
            </a:r>
          </a:p>
          <a:p>
            <a:r>
              <a:rPr lang="fr-FR" dirty="0"/>
              <a:t>Le cycle de vie d’un projet de recherche universitaire est surtout caractérisé par les diverses itérations chronologiques qui peuvent influencer les résultats précédents.</a:t>
            </a:r>
          </a:p>
          <a:p>
            <a:endParaRPr lang="fr-FR" dirty="0"/>
          </a:p>
          <a:p>
            <a:r>
              <a:rPr lang="fr-FR" dirty="0"/>
              <a:t>Le chercheur doit, à un moment donné, arrêter sa recherche et se consacrer à la rédaction d’un rapport, d’un article ou d’une thèse, car sa recherche documentaire ou sur le terrain risque d’atteindre un point de saturation.</a:t>
            </a:r>
          </a:p>
          <a:p>
            <a:endParaRPr lang="fr-FR" dirty="0"/>
          </a:p>
          <a:p>
            <a:r>
              <a:rPr lang="fr-FR" dirty="0"/>
              <a:t>De nouvelles données n’apportent plus de substance nouvelle.</a:t>
            </a:r>
          </a:p>
          <a:p>
            <a:endParaRPr lang="fr-FR" dirty="0"/>
          </a:p>
          <a:p>
            <a:endParaRPr lang="fr-FR" dirty="0"/>
          </a:p>
          <a:p>
            <a:endParaRPr lang="fr-CA" dirty="0"/>
          </a:p>
        </p:txBody>
      </p:sp>
      <p:sp>
        <p:nvSpPr>
          <p:cNvPr id="4" name="Footer Placeholder 3">
            <a:extLst>
              <a:ext uri="{FF2B5EF4-FFF2-40B4-BE49-F238E27FC236}">
                <a16:creationId xmlns:a16="http://schemas.microsoft.com/office/drawing/2014/main" id="{4918D688-D606-44AA-A1C3-873764061817}"/>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Title 1">
            <a:extLst>
              <a:ext uri="{FF2B5EF4-FFF2-40B4-BE49-F238E27FC236}">
                <a16:creationId xmlns:a16="http://schemas.microsoft.com/office/drawing/2014/main" id="{6BEC8297-05E7-4716-ACB3-AE17898CE4C2}"/>
              </a:ext>
            </a:extLst>
          </p:cNvPr>
          <p:cNvSpPr>
            <a:spLocks noGrp="1"/>
          </p:cNvSpPr>
          <p:nvPr>
            <p:ph type="title"/>
          </p:nvPr>
        </p:nvSpPr>
        <p:spPr>
          <a:xfrm>
            <a:off x="574675" y="304802"/>
            <a:ext cx="8001000" cy="1216025"/>
          </a:xfrm>
        </p:spPr>
        <p:txBody>
          <a:bodyPr/>
          <a:lstStyle/>
          <a:p>
            <a:r>
              <a:rPr lang="fr-FR" b="1" dirty="0"/>
              <a:t>Le cycle de vie d’un projet</a:t>
            </a:r>
            <a:endParaRPr lang="fr-CA" dirty="0"/>
          </a:p>
        </p:txBody>
      </p:sp>
    </p:spTree>
    <p:extLst>
      <p:ext uri="{BB962C8B-B14F-4D97-AF65-F5344CB8AC3E}">
        <p14:creationId xmlns:p14="http://schemas.microsoft.com/office/powerpoint/2010/main" val="3044276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69C1C-F3F9-4723-9D44-37AF2373FBC4}"/>
              </a:ext>
            </a:extLst>
          </p:cNvPr>
          <p:cNvSpPr>
            <a:spLocks noGrp="1"/>
          </p:cNvSpPr>
          <p:nvPr>
            <p:ph type="title"/>
          </p:nvPr>
        </p:nvSpPr>
        <p:spPr/>
        <p:txBody>
          <a:bodyPr/>
          <a:lstStyle/>
          <a:p>
            <a:r>
              <a:rPr lang="fr-FR" b="1" dirty="0"/>
              <a:t>Le cycle de vie dans le domaine de la recherche universitaire</a:t>
            </a:r>
            <a:endParaRPr lang="fr-CA" dirty="0"/>
          </a:p>
        </p:txBody>
      </p:sp>
      <p:sp>
        <p:nvSpPr>
          <p:cNvPr id="4" name="Footer Placeholder 3">
            <a:extLst>
              <a:ext uri="{FF2B5EF4-FFF2-40B4-BE49-F238E27FC236}">
                <a16:creationId xmlns:a16="http://schemas.microsoft.com/office/drawing/2014/main" id="{0D752726-5F06-46CB-B0D2-797FA71C904D}"/>
              </a:ext>
            </a:extLst>
          </p:cNvPr>
          <p:cNvSpPr>
            <a:spLocks noGrp="1"/>
          </p:cNvSpPr>
          <p:nvPr>
            <p:ph type="ftr" sz="quarter" idx="11"/>
          </p:nvPr>
        </p:nvSpPr>
        <p:spPr>
          <a:xfrm>
            <a:off x="1096328" y="6629400"/>
            <a:ext cx="4760912" cy="457200"/>
          </a:xfrm>
        </p:spPr>
        <p:txBody>
          <a:bodyPr/>
          <a:lstStyle/>
          <a:p>
            <a:pPr>
              <a:defRPr/>
            </a:pPr>
            <a:r>
              <a:rPr lang="fr-CA"/>
              <a:t>INF1040: introduction au génie informatique</a:t>
            </a:r>
          </a:p>
          <a:p>
            <a:pPr>
              <a:defRPr/>
            </a:pPr>
            <a:r>
              <a:rPr lang="fr-CA"/>
              <a:t>Département de génie informatique et génie logiciel</a:t>
            </a:r>
          </a:p>
        </p:txBody>
      </p:sp>
      <p:pic>
        <p:nvPicPr>
          <p:cNvPr id="7" name="Picture 6">
            <a:extLst>
              <a:ext uri="{FF2B5EF4-FFF2-40B4-BE49-F238E27FC236}">
                <a16:creationId xmlns:a16="http://schemas.microsoft.com/office/drawing/2014/main" id="{EF8A98D3-8D76-4FC6-B3AB-F1BD36B3D287}"/>
              </a:ext>
            </a:extLst>
          </p:cNvPr>
          <p:cNvPicPr>
            <a:picLocks noChangeAspect="1"/>
          </p:cNvPicPr>
          <p:nvPr/>
        </p:nvPicPr>
        <p:blipFill>
          <a:blip r:embed="rId2"/>
          <a:stretch>
            <a:fillRect/>
          </a:stretch>
        </p:blipFill>
        <p:spPr>
          <a:xfrm>
            <a:off x="-41931" y="2294100"/>
            <a:ext cx="9258336" cy="2460780"/>
          </a:xfrm>
          <a:prstGeom prst="rect">
            <a:avLst/>
          </a:prstGeom>
        </p:spPr>
      </p:pic>
      <p:sp>
        <p:nvSpPr>
          <p:cNvPr id="3" name="Rectangle 2">
            <a:extLst>
              <a:ext uri="{FF2B5EF4-FFF2-40B4-BE49-F238E27FC236}">
                <a16:creationId xmlns:a16="http://schemas.microsoft.com/office/drawing/2014/main" id="{9A672F5C-D8A1-48F4-A4AF-1A06E73D2D7B}"/>
              </a:ext>
            </a:extLst>
          </p:cNvPr>
          <p:cNvSpPr/>
          <p:nvPr/>
        </p:nvSpPr>
        <p:spPr>
          <a:xfrm>
            <a:off x="1823546" y="4745446"/>
            <a:ext cx="5943600" cy="369332"/>
          </a:xfrm>
          <a:prstGeom prst="rect">
            <a:avLst/>
          </a:prstGeom>
        </p:spPr>
        <p:txBody>
          <a:bodyPr wrap="square">
            <a:spAutoFit/>
          </a:bodyPr>
          <a:lstStyle/>
          <a:p>
            <a:r>
              <a:rPr lang="fr-FR" dirty="0"/>
              <a:t>Un exemple de projet de recherche universitaire</a:t>
            </a:r>
            <a:endParaRPr lang="fr-CA" dirty="0"/>
          </a:p>
        </p:txBody>
      </p:sp>
    </p:spTree>
    <p:extLst>
      <p:ext uri="{BB962C8B-B14F-4D97-AF65-F5344CB8AC3E}">
        <p14:creationId xmlns:p14="http://schemas.microsoft.com/office/powerpoint/2010/main" val="336609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7528E-BC7E-442B-A9E4-0E175A678AEC}"/>
              </a:ext>
            </a:extLst>
          </p:cNvPr>
          <p:cNvSpPr>
            <a:spLocks noGrp="1"/>
          </p:cNvSpPr>
          <p:nvPr>
            <p:ph type="title"/>
          </p:nvPr>
        </p:nvSpPr>
        <p:spPr/>
        <p:txBody>
          <a:bodyPr/>
          <a:lstStyle/>
          <a:p>
            <a:r>
              <a:rPr lang="en-CA" b="1" dirty="0" err="1"/>
              <a:t>L’analyse</a:t>
            </a:r>
            <a:r>
              <a:rPr lang="en-CA" b="1" dirty="0"/>
              <a:t> </a:t>
            </a:r>
            <a:r>
              <a:rPr lang="en-CA" b="1" dirty="0" err="1"/>
              <a:t>préliminaire</a:t>
            </a:r>
            <a:r>
              <a:rPr lang="en-CA" b="1" dirty="0"/>
              <a:t> d’un </a:t>
            </a:r>
            <a:r>
              <a:rPr lang="en-CA" b="1" dirty="0" err="1"/>
              <a:t>projet</a:t>
            </a:r>
            <a:endParaRPr lang="fr-CA" dirty="0"/>
          </a:p>
        </p:txBody>
      </p:sp>
      <p:sp>
        <p:nvSpPr>
          <p:cNvPr id="3" name="Content Placeholder 2">
            <a:extLst>
              <a:ext uri="{FF2B5EF4-FFF2-40B4-BE49-F238E27FC236}">
                <a16:creationId xmlns:a16="http://schemas.microsoft.com/office/drawing/2014/main" id="{1B1B6F49-44AA-4AA0-91C7-AA9AE18B3177}"/>
              </a:ext>
            </a:extLst>
          </p:cNvPr>
          <p:cNvSpPr>
            <a:spLocks noGrp="1"/>
          </p:cNvSpPr>
          <p:nvPr>
            <p:ph idx="1"/>
          </p:nvPr>
        </p:nvSpPr>
        <p:spPr>
          <a:xfrm>
            <a:off x="461634" y="1636988"/>
            <a:ext cx="8367055" cy="4611412"/>
          </a:xfrm>
        </p:spPr>
        <p:txBody>
          <a:bodyPr/>
          <a:lstStyle/>
          <a:p>
            <a:r>
              <a:rPr lang="fr-FR" dirty="0"/>
              <a:t>Bien qu’il ne participe pas nécessairement à l’identification d’un projet, lors de la prise en charge, l’ingénieur devrait analyser les divers aspects dont il aura la responsabilité, afin de clarifier les objectifs du client ainsi que ceux de son entreprise, et s’assurer de sa compréhension des enjeux.</a:t>
            </a:r>
          </a:p>
          <a:p>
            <a:endParaRPr lang="fr-FR" dirty="0"/>
          </a:p>
          <a:p>
            <a:r>
              <a:rPr lang="fr-FR" dirty="0"/>
              <a:t>Cette analyse peut être mentale ou écrite, mais dans tous les cas, l’ingénieur devrait s’y astreindre avec rigueur.</a:t>
            </a:r>
          </a:p>
          <a:p>
            <a:endParaRPr lang="fr-FR" dirty="0"/>
          </a:p>
          <a:p>
            <a:r>
              <a:rPr lang="fr-FR" dirty="0"/>
              <a:t>Elle portera sur l’</a:t>
            </a:r>
            <a:r>
              <a:rPr lang="fr-FR" b="1" dirty="0"/>
              <a:t>environnement</a:t>
            </a:r>
            <a:r>
              <a:rPr lang="fr-FR" dirty="0"/>
              <a:t> du projet, les </a:t>
            </a:r>
            <a:r>
              <a:rPr lang="fr-FR" b="1" dirty="0"/>
              <a:t>parties prenantes</a:t>
            </a:r>
            <a:r>
              <a:rPr lang="fr-FR" dirty="0"/>
              <a:t>, les </a:t>
            </a:r>
            <a:r>
              <a:rPr lang="fr-FR" b="1" dirty="0"/>
              <a:t>risques</a:t>
            </a:r>
            <a:r>
              <a:rPr lang="fr-FR" dirty="0"/>
              <a:t> et la </a:t>
            </a:r>
            <a:r>
              <a:rPr lang="fr-FR" b="1" dirty="0"/>
              <a:t>préfaisabilité</a:t>
            </a:r>
            <a:r>
              <a:rPr lang="fr-FR" dirty="0"/>
              <a:t>.</a:t>
            </a:r>
          </a:p>
          <a:p>
            <a:endParaRPr lang="fr-FR" dirty="0"/>
          </a:p>
          <a:p>
            <a:r>
              <a:rPr lang="fr-FR" dirty="0"/>
              <a:t>L’utilisation de l’outil appelé cadre logique aidera l’ingénieur à mieux effectuer et synthétiser son analyse avant la mise en forme au moyen du Mémoire d’identification de projet (MIP).</a:t>
            </a:r>
            <a:endParaRPr lang="fr-CA" dirty="0"/>
          </a:p>
        </p:txBody>
      </p:sp>
      <p:sp>
        <p:nvSpPr>
          <p:cNvPr id="4" name="Footer Placeholder 3">
            <a:extLst>
              <a:ext uri="{FF2B5EF4-FFF2-40B4-BE49-F238E27FC236}">
                <a16:creationId xmlns:a16="http://schemas.microsoft.com/office/drawing/2014/main" id="{FF0D3090-5F0A-48C1-A9BE-4FC89649B125}"/>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4075655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55598-4217-4A1A-A095-CE3C8FEF6D44}"/>
              </a:ext>
            </a:extLst>
          </p:cNvPr>
          <p:cNvSpPr>
            <a:spLocks noGrp="1"/>
          </p:cNvSpPr>
          <p:nvPr>
            <p:ph type="title"/>
          </p:nvPr>
        </p:nvSpPr>
        <p:spPr>
          <a:xfrm>
            <a:off x="566739" y="237069"/>
            <a:ext cx="8001000" cy="1216025"/>
          </a:xfrm>
        </p:spPr>
        <p:txBody>
          <a:bodyPr/>
          <a:lstStyle/>
          <a:p>
            <a:r>
              <a:rPr lang="en-CA" b="1" dirty="0" err="1"/>
              <a:t>L’analyse</a:t>
            </a:r>
            <a:r>
              <a:rPr lang="en-CA" b="1" dirty="0"/>
              <a:t> de </a:t>
            </a:r>
            <a:r>
              <a:rPr lang="en-CA" b="1" dirty="0" err="1"/>
              <a:t>l'environnement</a:t>
            </a:r>
            <a:endParaRPr lang="fr-CA" dirty="0"/>
          </a:p>
        </p:txBody>
      </p:sp>
      <p:sp>
        <p:nvSpPr>
          <p:cNvPr id="3" name="Content Placeholder 2">
            <a:extLst>
              <a:ext uri="{FF2B5EF4-FFF2-40B4-BE49-F238E27FC236}">
                <a16:creationId xmlns:a16="http://schemas.microsoft.com/office/drawing/2014/main" id="{5F5CC380-1D3C-4A17-B5FE-C1D5EA1044B1}"/>
              </a:ext>
            </a:extLst>
          </p:cNvPr>
          <p:cNvSpPr>
            <a:spLocks noGrp="1"/>
          </p:cNvSpPr>
          <p:nvPr>
            <p:ph idx="1"/>
          </p:nvPr>
        </p:nvSpPr>
        <p:spPr>
          <a:xfrm>
            <a:off x="487716" y="1734207"/>
            <a:ext cx="8340194" cy="4418237"/>
          </a:xfrm>
        </p:spPr>
        <p:txBody>
          <a:bodyPr/>
          <a:lstStyle/>
          <a:p>
            <a:r>
              <a:rPr lang="fr-FR" dirty="0"/>
              <a:t>Tout projet se déroule dans un environnement qui peut être complexe et varié d’un projet à un autre.</a:t>
            </a:r>
          </a:p>
          <a:p>
            <a:pPr lvl="1"/>
            <a:r>
              <a:rPr lang="fr-FR" dirty="0"/>
              <a:t>Par exemple, un projet exécuté dans un milieu syndiqué ne sera pas géré de la même façon qu’un projet issu d’un cadre de travail non syndiqué.</a:t>
            </a:r>
          </a:p>
          <a:p>
            <a:pPr lvl="1"/>
            <a:r>
              <a:rPr lang="fr-FR" dirty="0"/>
              <a:t>Avant de commencer le projet, le gestionnaire analysera de manière exhaustive son environnement et celui du projet, afin d’en comprendre les enjeux et les contraintes potentielles.</a:t>
            </a:r>
          </a:p>
          <a:p>
            <a:r>
              <a:rPr lang="fr-FR" dirty="0"/>
              <a:t>Le </a:t>
            </a:r>
            <a:r>
              <a:rPr lang="fr-FR" i="1" dirty="0"/>
              <a:t>Project Management Institute (</a:t>
            </a:r>
            <a:r>
              <a:rPr lang="fr-FR" dirty="0"/>
              <a:t>PMI) énumère trois types d’environnement:</a:t>
            </a:r>
          </a:p>
          <a:p>
            <a:pPr lvl="1"/>
            <a:r>
              <a:rPr lang="fr-FR" dirty="0"/>
              <a:t>l’environnement culturel et social;</a:t>
            </a:r>
          </a:p>
          <a:p>
            <a:pPr lvl="1"/>
            <a:r>
              <a:rPr lang="fr-FR" dirty="0"/>
              <a:t>l’environnement international et politique;</a:t>
            </a:r>
          </a:p>
          <a:p>
            <a:pPr lvl="1"/>
            <a:r>
              <a:rPr lang="fr-FR" dirty="0"/>
              <a:t>l’environnement physique.</a:t>
            </a:r>
          </a:p>
          <a:p>
            <a:r>
              <a:rPr lang="fr-FR" dirty="0"/>
              <a:t>Bien que ces trois catégories englobent la majorité des environnements d’un projet, il est de la responsabilité de l’ingénieur gestionnaire de bien définir ceux de son projet.</a:t>
            </a:r>
            <a:endParaRPr lang="fr-CA" dirty="0"/>
          </a:p>
        </p:txBody>
      </p:sp>
      <p:sp>
        <p:nvSpPr>
          <p:cNvPr id="4" name="Footer Placeholder 3">
            <a:extLst>
              <a:ext uri="{FF2B5EF4-FFF2-40B4-BE49-F238E27FC236}">
                <a16:creationId xmlns:a16="http://schemas.microsoft.com/office/drawing/2014/main" id="{6DD93C4C-76B0-4F2E-BC20-64C3FC2362A6}"/>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266056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1FA8E-1A89-4D39-9383-33F457DCF852}"/>
              </a:ext>
            </a:extLst>
          </p:cNvPr>
          <p:cNvSpPr>
            <a:spLocks noGrp="1"/>
          </p:cNvSpPr>
          <p:nvPr>
            <p:ph type="title"/>
          </p:nvPr>
        </p:nvSpPr>
        <p:spPr/>
        <p:txBody>
          <a:bodyPr/>
          <a:lstStyle/>
          <a:p>
            <a:r>
              <a:rPr lang="en-CA" b="1" dirty="0" err="1"/>
              <a:t>L’analyse</a:t>
            </a:r>
            <a:r>
              <a:rPr lang="en-CA" b="1" dirty="0"/>
              <a:t> de </a:t>
            </a:r>
            <a:r>
              <a:rPr lang="en-CA" b="1" dirty="0" err="1"/>
              <a:t>l'environnement</a:t>
            </a:r>
            <a:endParaRPr lang="fr-CA" dirty="0"/>
          </a:p>
        </p:txBody>
      </p:sp>
      <p:sp>
        <p:nvSpPr>
          <p:cNvPr id="3" name="Content Placeholder 2">
            <a:extLst>
              <a:ext uri="{FF2B5EF4-FFF2-40B4-BE49-F238E27FC236}">
                <a16:creationId xmlns:a16="http://schemas.microsoft.com/office/drawing/2014/main" id="{B5C01527-CFF5-4D7F-AC7E-C6C836089F7F}"/>
              </a:ext>
            </a:extLst>
          </p:cNvPr>
          <p:cNvSpPr>
            <a:spLocks noGrp="1"/>
          </p:cNvSpPr>
          <p:nvPr>
            <p:ph idx="1"/>
          </p:nvPr>
        </p:nvSpPr>
        <p:spPr>
          <a:xfrm>
            <a:off x="566739" y="1752600"/>
            <a:ext cx="8340194" cy="4267200"/>
          </a:xfrm>
        </p:spPr>
        <p:txBody>
          <a:bodyPr/>
          <a:lstStyle/>
          <a:p>
            <a:r>
              <a:rPr lang="fr-FR" dirty="0" err="1"/>
              <a:t>O’Shaughnessy</a:t>
            </a:r>
            <a:r>
              <a:rPr lang="fr-FR" dirty="0"/>
              <a:t> (1992), pour sa part, définit l’environnement interne et externe du projet.</a:t>
            </a:r>
          </a:p>
          <a:p>
            <a:r>
              <a:rPr lang="fr-FR" dirty="0"/>
              <a:t>L’environnement interne fait référence aux diverses variables de l’organisation d’où est issu le projet, alors que l’environnement externe touche aux variables qui sont indépendantes de la volonté de l’entreprise et qui peuvent influencer la bonne marche du projet. Le tableau suivant résume la pensée de cet auteur.</a:t>
            </a:r>
            <a:endParaRPr lang="fr-CA" dirty="0"/>
          </a:p>
        </p:txBody>
      </p:sp>
      <p:sp>
        <p:nvSpPr>
          <p:cNvPr id="4" name="Footer Placeholder 3">
            <a:extLst>
              <a:ext uri="{FF2B5EF4-FFF2-40B4-BE49-F238E27FC236}">
                <a16:creationId xmlns:a16="http://schemas.microsoft.com/office/drawing/2014/main" id="{35F5BBA1-4EA9-41F7-BFBE-25FD93CCB273}"/>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pic>
        <p:nvPicPr>
          <p:cNvPr id="6" name="Picture 5">
            <a:extLst>
              <a:ext uri="{FF2B5EF4-FFF2-40B4-BE49-F238E27FC236}">
                <a16:creationId xmlns:a16="http://schemas.microsoft.com/office/drawing/2014/main" id="{C7496752-729F-4803-8EEC-FD266D0B97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3525" y="3876675"/>
            <a:ext cx="6076950" cy="2981325"/>
          </a:xfrm>
          <a:prstGeom prst="rect">
            <a:avLst/>
          </a:prstGeom>
        </p:spPr>
      </p:pic>
    </p:spTree>
    <p:extLst>
      <p:ext uri="{BB962C8B-B14F-4D97-AF65-F5344CB8AC3E}">
        <p14:creationId xmlns:p14="http://schemas.microsoft.com/office/powerpoint/2010/main" val="34946009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2EC94-72DF-43C7-BDCE-00B2FD875F71}"/>
              </a:ext>
            </a:extLst>
          </p:cNvPr>
          <p:cNvSpPr>
            <a:spLocks noGrp="1"/>
          </p:cNvSpPr>
          <p:nvPr>
            <p:ph type="title"/>
          </p:nvPr>
        </p:nvSpPr>
        <p:spPr/>
        <p:txBody>
          <a:bodyPr/>
          <a:lstStyle/>
          <a:p>
            <a:r>
              <a:rPr lang="en-CA" b="1" dirty="0" err="1"/>
              <a:t>L’analyse</a:t>
            </a:r>
            <a:r>
              <a:rPr lang="en-CA" b="1" dirty="0"/>
              <a:t> de </a:t>
            </a:r>
            <a:r>
              <a:rPr lang="en-CA" b="1" dirty="0" err="1"/>
              <a:t>l'environnement</a:t>
            </a:r>
            <a:endParaRPr lang="fr-CA" dirty="0"/>
          </a:p>
        </p:txBody>
      </p:sp>
      <p:pic>
        <p:nvPicPr>
          <p:cNvPr id="6" name="Content Placeholder 5">
            <a:extLst>
              <a:ext uri="{FF2B5EF4-FFF2-40B4-BE49-F238E27FC236}">
                <a16:creationId xmlns:a16="http://schemas.microsoft.com/office/drawing/2014/main" id="{FF36A085-8DD6-43FF-9804-9191B251467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1495" y="1772355"/>
            <a:ext cx="8721009" cy="4278489"/>
          </a:xfrm>
        </p:spPr>
      </p:pic>
      <p:sp>
        <p:nvSpPr>
          <p:cNvPr id="4" name="Footer Placeholder 3">
            <a:extLst>
              <a:ext uri="{FF2B5EF4-FFF2-40B4-BE49-F238E27FC236}">
                <a16:creationId xmlns:a16="http://schemas.microsoft.com/office/drawing/2014/main" id="{EB9CBE61-175E-4E15-9A47-F86D365669A4}"/>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888480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D7DD7-16D8-4C52-B5D9-0F9A1636D58A}"/>
              </a:ext>
            </a:extLst>
          </p:cNvPr>
          <p:cNvSpPr>
            <a:spLocks noGrp="1"/>
          </p:cNvSpPr>
          <p:nvPr>
            <p:ph type="title"/>
          </p:nvPr>
        </p:nvSpPr>
        <p:spPr/>
        <p:txBody>
          <a:bodyPr/>
          <a:lstStyle/>
          <a:p>
            <a:r>
              <a:rPr lang="fr-CA" dirty="0"/>
              <a:t>Survol de la présentation</a:t>
            </a:r>
          </a:p>
        </p:txBody>
      </p:sp>
      <p:sp>
        <p:nvSpPr>
          <p:cNvPr id="3" name="Content Placeholder 2">
            <a:extLst>
              <a:ext uri="{FF2B5EF4-FFF2-40B4-BE49-F238E27FC236}">
                <a16:creationId xmlns:a16="http://schemas.microsoft.com/office/drawing/2014/main" id="{7F1DC168-2301-4485-8929-181A13A4FEEA}"/>
              </a:ext>
            </a:extLst>
          </p:cNvPr>
          <p:cNvSpPr>
            <a:spLocks noGrp="1"/>
          </p:cNvSpPr>
          <p:nvPr>
            <p:ph idx="1"/>
          </p:nvPr>
        </p:nvSpPr>
        <p:spPr/>
        <p:txBody>
          <a:bodyPr/>
          <a:lstStyle/>
          <a:p>
            <a:r>
              <a:rPr lang="fr-CA" sz="2400" dirty="0"/>
              <a:t>Introduction</a:t>
            </a:r>
          </a:p>
          <a:p>
            <a:r>
              <a:rPr lang="fr-FR" sz="2400" dirty="0"/>
              <a:t>Les facteurs clés du succès d’un projet</a:t>
            </a:r>
          </a:p>
          <a:p>
            <a:r>
              <a:rPr lang="fr-FR" sz="2400" dirty="0"/>
              <a:t>Le cycle de vie d’un projet</a:t>
            </a:r>
          </a:p>
          <a:p>
            <a:r>
              <a:rPr lang="en-CA" sz="2400" dirty="0" err="1"/>
              <a:t>L’analyse</a:t>
            </a:r>
            <a:r>
              <a:rPr lang="en-CA" sz="2400" dirty="0"/>
              <a:t> </a:t>
            </a:r>
            <a:r>
              <a:rPr lang="en-CA" sz="2400" dirty="0" err="1"/>
              <a:t>préliminaire</a:t>
            </a:r>
            <a:r>
              <a:rPr lang="en-CA" sz="2400" dirty="0"/>
              <a:t> d’un </a:t>
            </a:r>
            <a:r>
              <a:rPr lang="en-CA" sz="2400" dirty="0" err="1"/>
              <a:t>projet</a:t>
            </a:r>
            <a:endParaRPr lang="en-CA" sz="2400" dirty="0"/>
          </a:p>
          <a:p>
            <a:r>
              <a:rPr lang="fr-FR" sz="2400" dirty="0"/>
              <a:t>Le Mémoire d’identification du projet (MIP)</a:t>
            </a:r>
          </a:p>
          <a:p>
            <a:r>
              <a:rPr lang="fr-FR" sz="2400" dirty="0"/>
              <a:t>Le contrôle et le suivi de projet</a:t>
            </a:r>
          </a:p>
          <a:p>
            <a:r>
              <a:rPr lang="en-CA" sz="2400" dirty="0" err="1"/>
              <a:t>L’audit</a:t>
            </a:r>
            <a:r>
              <a:rPr lang="en-CA" sz="2400" dirty="0"/>
              <a:t> de </a:t>
            </a:r>
            <a:r>
              <a:rPr lang="en-CA" sz="2400" dirty="0" err="1"/>
              <a:t>projet</a:t>
            </a:r>
            <a:endParaRPr lang="en-CA" sz="2400" dirty="0"/>
          </a:p>
          <a:p>
            <a:r>
              <a:rPr lang="en-CA" sz="2400" dirty="0"/>
              <a:t>La </a:t>
            </a:r>
            <a:r>
              <a:rPr lang="en-CA" sz="2400" dirty="0" err="1"/>
              <a:t>clôture</a:t>
            </a:r>
            <a:r>
              <a:rPr lang="en-CA" sz="2400" dirty="0"/>
              <a:t> de </a:t>
            </a:r>
            <a:r>
              <a:rPr lang="en-CA" sz="2400" dirty="0" err="1"/>
              <a:t>projet</a:t>
            </a:r>
            <a:endParaRPr lang="en-CA" sz="2400" dirty="0"/>
          </a:p>
          <a:p>
            <a:r>
              <a:rPr lang="fr-FR" sz="2400" dirty="0"/>
              <a:t>Références</a:t>
            </a:r>
            <a:br>
              <a:rPr lang="fr-FR" sz="2400" dirty="0"/>
            </a:br>
            <a:endParaRPr lang="fr-CA" sz="2400" dirty="0"/>
          </a:p>
        </p:txBody>
      </p:sp>
      <p:sp>
        <p:nvSpPr>
          <p:cNvPr id="4" name="Footer Placeholder 3">
            <a:extLst>
              <a:ext uri="{FF2B5EF4-FFF2-40B4-BE49-F238E27FC236}">
                <a16:creationId xmlns:a16="http://schemas.microsoft.com/office/drawing/2014/main" id="{58F22487-863D-4F3B-8F73-0741F0A56393}"/>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1434359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9FEA2-939E-47F1-882D-88753B947CFC}"/>
              </a:ext>
            </a:extLst>
          </p:cNvPr>
          <p:cNvSpPr>
            <a:spLocks noGrp="1"/>
          </p:cNvSpPr>
          <p:nvPr>
            <p:ph type="title"/>
          </p:nvPr>
        </p:nvSpPr>
        <p:spPr/>
        <p:txBody>
          <a:bodyPr/>
          <a:lstStyle/>
          <a:p>
            <a:r>
              <a:rPr lang="en-CA" b="1" dirty="0" err="1"/>
              <a:t>L’analyse</a:t>
            </a:r>
            <a:r>
              <a:rPr lang="en-CA" b="1" dirty="0"/>
              <a:t> des </a:t>
            </a:r>
            <a:r>
              <a:rPr lang="en-CA" b="1" dirty="0" err="1"/>
              <a:t>partie</a:t>
            </a:r>
            <a:r>
              <a:rPr lang="en-CA" b="1" dirty="0"/>
              <a:t> </a:t>
            </a:r>
            <a:r>
              <a:rPr lang="en-CA" b="1" dirty="0" err="1"/>
              <a:t>prenantes</a:t>
            </a:r>
            <a:endParaRPr lang="fr-CA" dirty="0"/>
          </a:p>
        </p:txBody>
      </p:sp>
      <p:sp>
        <p:nvSpPr>
          <p:cNvPr id="3" name="Content Placeholder 2">
            <a:extLst>
              <a:ext uri="{FF2B5EF4-FFF2-40B4-BE49-F238E27FC236}">
                <a16:creationId xmlns:a16="http://schemas.microsoft.com/office/drawing/2014/main" id="{1694E211-922A-4AD6-B8EB-32AB696CB81C}"/>
              </a:ext>
            </a:extLst>
          </p:cNvPr>
          <p:cNvSpPr>
            <a:spLocks noGrp="1"/>
          </p:cNvSpPr>
          <p:nvPr>
            <p:ph idx="1"/>
          </p:nvPr>
        </p:nvSpPr>
        <p:spPr>
          <a:xfrm>
            <a:off x="566738" y="1752599"/>
            <a:ext cx="8414423" cy="4397679"/>
          </a:xfrm>
        </p:spPr>
        <p:txBody>
          <a:bodyPr/>
          <a:lstStyle/>
          <a:p>
            <a:r>
              <a:rPr lang="fr-FR" dirty="0"/>
              <a:t>Le gestionnaire de projet doit aussi s’assurer de bien connaître toutes les parties prenantes du projet.</a:t>
            </a:r>
          </a:p>
          <a:p>
            <a:endParaRPr lang="fr-FR" dirty="0"/>
          </a:p>
          <a:p>
            <a:r>
              <a:rPr lang="fr-FR" dirty="0"/>
              <a:t>Une partie prenante est ainsi définie par le PMI (2004) : « les personnes et les organisations activement impliquées dans le projet. Elles peuvent aussi influencer les objectifs et les résultats du projet. L’équipe de management de projet doit identifier ces parties prenantes, déterminer leurs exigences et leurs attentes et, dans la mesure du possible, gérer leur influence par rapport aux exigences de façon à assurer le succès du projet. »</a:t>
            </a:r>
          </a:p>
          <a:p>
            <a:endParaRPr lang="fr-FR" dirty="0"/>
          </a:p>
          <a:p>
            <a:r>
              <a:rPr lang="fr-FR" dirty="0"/>
              <a:t>D’autres méthodes peuvent être utilisées, comme celle proposé pour un projet de déplacement d’une entreprise.</a:t>
            </a:r>
            <a:endParaRPr lang="fr-CA" dirty="0"/>
          </a:p>
        </p:txBody>
      </p:sp>
      <p:sp>
        <p:nvSpPr>
          <p:cNvPr id="4" name="Footer Placeholder 3">
            <a:extLst>
              <a:ext uri="{FF2B5EF4-FFF2-40B4-BE49-F238E27FC236}">
                <a16:creationId xmlns:a16="http://schemas.microsoft.com/office/drawing/2014/main" id="{78507D33-469B-45AD-B512-EE53173A372C}"/>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0335633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B450A-7203-4C04-8973-8201382C74F7}"/>
              </a:ext>
            </a:extLst>
          </p:cNvPr>
          <p:cNvSpPr>
            <a:spLocks noGrp="1"/>
          </p:cNvSpPr>
          <p:nvPr>
            <p:ph type="title"/>
          </p:nvPr>
        </p:nvSpPr>
        <p:spPr/>
        <p:txBody>
          <a:bodyPr/>
          <a:lstStyle/>
          <a:p>
            <a:endParaRPr lang="fr-CA"/>
          </a:p>
        </p:txBody>
      </p:sp>
      <p:pic>
        <p:nvPicPr>
          <p:cNvPr id="6" name="Content Placeholder 5">
            <a:extLst>
              <a:ext uri="{FF2B5EF4-FFF2-40B4-BE49-F238E27FC236}">
                <a16:creationId xmlns:a16="http://schemas.microsoft.com/office/drawing/2014/main" id="{5188E466-A354-4446-9EC2-ED9D8254FE5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80484" y="-47655"/>
            <a:ext cx="5441015" cy="6934200"/>
          </a:xfrm>
        </p:spPr>
      </p:pic>
      <p:sp>
        <p:nvSpPr>
          <p:cNvPr id="4" name="Footer Placeholder 3">
            <a:extLst>
              <a:ext uri="{FF2B5EF4-FFF2-40B4-BE49-F238E27FC236}">
                <a16:creationId xmlns:a16="http://schemas.microsoft.com/office/drawing/2014/main" id="{4DB9F8CB-E7C3-4D48-8232-03766D25482F}"/>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5255569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0234B-965B-4D45-A26D-866184CB97CD}"/>
              </a:ext>
            </a:extLst>
          </p:cNvPr>
          <p:cNvSpPr>
            <a:spLocks noGrp="1"/>
          </p:cNvSpPr>
          <p:nvPr>
            <p:ph type="title"/>
          </p:nvPr>
        </p:nvSpPr>
        <p:spPr/>
        <p:txBody>
          <a:bodyPr/>
          <a:lstStyle/>
          <a:p>
            <a:r>
              <a:rPr lang="en-CA" b="1" dirty="0"/>
              <a:t>La </a:t>
            </a:r>
            <a:r>
              <a:rPr lang="en-CA" b="1" dirty="0" err="1"/>
              <a:t>gestion</a:t>
            </a:r>
            <a:r>
              <a:rPr lang="en-CA" b="1" dirty="0"/>
              <a:t> du </a:t>
            </a:r>
            <a:r>
              <a:rPr lang="en-CA" b="1" dirty="0" err="1"/>
              <a:t>risque</a:t>
            </a:r>
            <a:endParaRPr lang="fr-CA" dirty="0"/>
          </a:p>
        </p:txBody>
      </p:sp>
      <p:sp>
        <p:nvSpPr>
          <p:cNvPr id="3" name="Content Placeholder 2">
            <a:extLst>
              <a:ext uri="{FF2B5EF4-FFF2-40B4-BE49-F238E27FC236}">
                <a16:creationId xmlns:a16="http://schemas.microsoft.com/office/drawing/2014/main" id="{CD8DE0B2-752A-4012-A4F9-BDEFE5D3F39B}"/>
              </a:ext>
            </a:extLst>
          </p:cNvPr>
          <p:cNvSpPr>
            <a:spLocks noGrp="1"/>
          </p:cNvSpPr>
          <p:nvPr>
            <p:ph idx="1"/>
          </p:nvPr>
        </p:nvSpPr>
        <p:spPr>
          <a:xfrm>
            <a:off x="406400" y="1752600"/>
            <a:ext cx="8534400" cy="4267200"/>
          </a:xfrm>
        </p:spPr>
        <p:txBody>
          <a:bodyPr/>
          <a:lstStyle/>
          <a:p>
            <a:r>
              <a:rPr lang="fr-FR" dirty="0"/>
              <a:t>Durant la phase d’identification, l’analyse du risque demeure au stade préliminaire. Le gestionnaire de projet effectuera une analyse des risques plus approfondie lors de la planification détaillée du projet.</a:t>
            </a:r>
          </a:p>
          <a:p>
            <a:r>
              <a:rPr lang="fr-FR" dirty="0"/>
              <a:t>Il doit cerner dès le départ les principaux risques du projet, et ce, de façon aussi rigoureuse que durant la phase de définition, même s’il ne possède pas toute l’information nécessaire pour une analyse plus poussée.</a:t>
            </a:r>
          </a:p>
          <a:p>
            <a:r>
              <a:rPr lang="fr-FR" dirty="0"/>
              <a:t>Il est clair qu’elle sera bonifiée au fur et à mesure que de nouvelles données seront disponibles ou découvertes. Le cadre logique apporte un premier éclairage sur les risques en repérant les conditions critiques du projet.</a:t>
            </a:r>
          </a:p>
          <a:p>
            <a:r>
              <a:rPr lang="fr-FR" dirty="0"/>
              <a:t>Cependant, pour la planification détaillée, cette première analyse devient rapidement dépassée.</a:t>
            </a:r>
            <a:endParaRPr lang="fr-CA" dirty="0"/>
          </a:p>
        </p:txBody>
      </p:sp>
      <p:sp>
        <p:nvSpPr>
          <p:cNvPr id="4" name="Footer Placeholder 3">
            <a:extLst>
              <a:ext uri="{FF2B5EF4-FFF2-40B4-BE49-F238E27FC236}">
                <a16:creationId xmlns:a16="http://schemas.microsoft.com/office/drawing/2014/main" id="{D2229704-24BB-4DF9-94E4-8151D18CFD2F}"/>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262132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11E1C-285B-46A9-845A-84DE0F131F83}"/>
              </a:ext>
            </a:extLst>
          </p:cNvPr>
          <p:cNvSpPr>
            <a:spLocks noGrp="1"/>
          </p:cNvSpPr>
          <p:nvPr>
            <p:ph type="title"/>
          </p:nvPr>
        </p:nvSpPr>
        <p:spPr/>
        <p:txBody>
          <a:bodyPr/>
          <a:lstStyle/>
          <a:p>
            <a:r>
              <a:rPr lang="en-CA" b="1" dirty="0"/>
              <a:t>La </a:t>
            </a:r>
            <a:r>
              <a:rPr lang="en-CA" b="1" dirty="0" err="1"/>
              <a:t>gestion</a:t>
            </a:r>
            <a:r>
              <a:rPr lang="en-CA" b="1" dirty="0"/>
              <a:t> du </a:t>
            </a:r>
            <a:r>
              <a:rPr lang="en-CA" b="1" dirty="0" err="1"/>
              <a:t>risque</a:t>
            </a:r>
            <a:endParaRPr lang="fr-CA" dirty="0"/>
          </a:p>
        </p:txBody>
      </p:sp>
      <p:sp>
        <p:nvSpPr>
          <p:cNvPr id="3" name="Content Placeholder 2">
            <a:extLst>
              <a:ext uri="{FF2B5EF4-FFF2-40B4-BE49-F238E27FC236}">
                <a16:creationId xmlns:a16="http://schemas.microsoft.com/office/drawing/2014/main" id="{7E158D5A-67FB-4810-A37F-AA3C4D350A3C}"/>
              </a:ext>
            </a:extLst>
          </p:cNvPr>
          <p:cNvSpPr>
            <a:spLocks noGrp="1"/>
          </p:cNvSpPr>
          <p:nvPr>
            <p:ph idx="1"/>
          </p:nvPr>
        </p:nvSpPr>
        <p:spPr/>
        <p:txBody>
          <a:bodyPr/>
          <a:lstStyle/>
          <a:p>
            <a:r>
              <a:rPr lang="fr-FR" dirty="0"/>
              <a:t>Le PMI définit le risque comme étant « un événement ou situation dont la concrétisation, incertaine, aurait une incidence positive ou négative sur les objectifs du projet ».</a:t>
            </a:r>
          </a:p>
          <a:p>
            <a:endParaRPr lang="fr-FR" dirty="0"/>
          </a:p>
          <a:p>
            <a:r>
              <a:rPr lang="fr-FR" dirty="0"/>
              <a:t>Le </a:t>
            </a:r>
            <a:r>
              <a:rPr lang="fr-FR" i="1" dirty="0"/>
              <a:t>PMBOK</a:t>
            </a:r>
            <a:r>
              <a:rPr lang="fr-FR" dirty="0"/>
              <a:t>® établit des catégories de risques et une structure de découpage des risques, selon leurs origines : techniques, externes, organisationnels, environnementaux ou de gestion du projet.</a:t>
            </a:r>
            <a:endParaRPr lang="fr-CA" dirty="0"/>
          </a:p>
        </p:txBody>
      </p:sp>
      <p:sp>
        <p:nvSpPr>
          <p:cNvPr id="4" name="Footer Placeholder 3">
            <a:extLst>
              <a:ext uri="{FF2B5EF4-FFF2-40B4-BE49-F238E27FC236}">
                <a16:creationId xmlns:a16="http://schemas.microsoft.com/office/drawing/2014/main" id="{DAE22911-6F0C-42BA-B94C-F8137799690C}"/>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796662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8FC4D-BF23-4CAA-8A97-B41BB2BBA533}"/>
              </a:ext>
            </a:extLst>
          </p:cNvPr>
          <p:cNvSpPr>
            <a:spLocks noGrp="1"/>
          </p:cNvSpPr>
          <p:nvPr>
            <p:ph type="title"/>
          </p:nvPr>
        </p:nvSpPr>
        <p:spPr/>
        <p:txBody>
          <a:bodyPr/>
          <a:lstStyle/>
          <a:p>
            <a:endParaRPr lang="fr-CA"/>
          </a:p>
        </p:txBody>
      </p:sp>
      <p:pic>
        <p:nvPicPr>
          <p:cNvPr id="6" name="Content Placeholder 5">
            <a:extLst>
              <a:ext uri="{FF2B5EF4-FFF2-40B4-BE49-F238E27FC236}">
                <a16:creationId xmlns:a16="http://schemas.microsoft.com/office/drawing/2014/main" id="{3FCEF167-4BB0-45D9-B5EF-35CAAF60A2D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8325" y="304802"/>
            <a:ext cx="8177202" cy="5727698"/>
          </a:xfrm>
        </p:spPr>
      </p:pic>
      <p:sp>
        <p:nvSpPr>
          <p:cNvPr id="4" name="Footer Placeholder 3">
            <a:extLst>
              <a:ext uri="{FF2B5EF4-FFF2-40B4-BE49-F238E27FC236}">
                <a16:creationId xmlns:a16="http://schemas.microsoft.com/office/drawing/2014/main" id="{81963461-916F-47E4-820B-739287E83370}"/>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1450207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13A70-E4AB-4017-BE58-11393D7D01B9}"/>
              </a:ext>
            </a:extLst>
          </p:cNvPr>
          <p:cNvSpPr>
            <a:spLocks noGrp="1"/>
          </p:cNvSpPr>
          <p:nvPr>
            <p:ph type="title"/>
          </p:nvPr>
        </p:nvSpPr>
        <p:spPr/>
        <p:txBody>
          <a:bodyPr/>
          <a:lstStyle/>
          <a:p>
            <a:r>
              <a:rPr lang="en-CA" b="1" dirty="0"/>
              <a:t>La </a:t>
            </a:r>
            <a:r>
              <a:rPr lang="en-CA" b="1" dirty="0" err="1"/>
              <a:t>réponse</a:t>
            </a:r>
            <a:r>
              <a:rPr lang="en-CA" b="1" dirty="0"/>
              <a:t> aux </a:t>
            </a:r>
            <a:r>
              <a:rPr lang="en-CA" b="1" dirty="0" err="1"/>
              <a:t>risques</a:t>
            </a:r>
            <a:endParaRPr lang="fr-CA" dirty="0"/>
          </a:p>
        </p:txBody>
      </p:sp>
      <p:sp>
        <p:nvSpPr>
          <p:cNvPr id="3" name="Content Placeholder 2">
            <a:extLst>
              <a:ext uri="{FF2B5EF4-FFF2-40B4-BE49-F238E27FC236}">
                <a16:creationId xmlns:a16="http://schemas.microsoft.com/office/drawing/2014/main" id="{93B874FB-A1B1-4C9A-934E-0CF1F4914FA7}"/>
              </a:ext>
            </a:extLst>
          </p:cNvPr>
          <p:cNvSpPr>
            <a:spLocks noGrp="1"/>
          </p:cNvSpPr>
          <p:nvPr>
            <p:ph idx="1"/>
          </p:nvPr>
        </p:nvSpPr>
        <p:spPr>
          <a:xfrm>
            <a:off x="566738" y="1752600"/>
            <a:ext cx="8335961" cy="4267200"/>
          </a:xfrm>
        </p:spPr>
        <p:txBody>
          <a:bodyPr/>
          <a:lstStyle/>
          <a:p>
            <a:r>
              <a:rPr lang="fr-FR" dirty="0"/>
              <a:t>La mise en œuvre de stratégies de réponse est le processus qui consiste à élaborer des solutions et à déterminer des actions visant à susciter les occasions de réduire les menaces qui modifieraient les objectifs du projet.</a:t>
            </a:r>
          </a:p>
          <a:p>
            <a:endParaRPr lang="fr-FR" dirty="0"/>
          </a:p>
          <a:p>
            <a:r>
              <a:rPr lang="fr-FR" dirty="0"/>
              <a:t>Elle nécessite l’identification des parties ou des individus auxquels sera confiée la responsabilité de chacune des stratégies de réponse approuvées.</a:t>
            </a:r>
          </a:p>
          <a:p>
            <a:endParaRPr lang="fr-FR" dirty="0"/>
          </a:p>
          <a:p>
            <a:r>
              <a:rPr lang="fr-FR" dirty="0"/>
              <a:t>Ce processus permet de s’assurer que les risques repérés seront gérés de façon appropriée. L’efficacité de la planification des stratégies de réponse aura une influence directe sur l’augmentation ou la baisse du niveau global de risques du projet.</a:t>
            </a:r>
            <a:endParaRPr lang="fr-CA" dirty="0"/>
          </a:p>
        </p:txBody>
      </p:sp>
      <p:sp>
        <p:nvSpPr>
          <p:cNvPr id="4" name="Footer Placeholder 3">
            <a:extLst>
              <a:ext uri="{FF2B5EF4-FFF2-40B4-BE49-F238E27FC236}">
                <a16:creationId xmlns:a16="http://schemas.microsoft.com/office/drawing/2014/main" id="{CCECD094-D64E-4185-8A0A-06E356D610D6}"/>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4638313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AA6F5-1985-4993-B44D-662CA14F1C0B}"/>
              </a:ext>
            </a:extLst>
          </p:cNvPr>
          <p:cNvSpPr>
            <a:spLocks noGrp="1"/>
          </p:cNvSpPr>
          <p:nvPr>
            <p:ph type="title"/>
          </p:nvPr>
        </p:nvSpPr>
        <p:spPr/>
        <p:txBody>
          <a:bodyPr/>
          <a:lstStyle/>
          <a:p>
            <a:r>
              <a:rPr lang="en-CA" b="1" dirty="0"/>
              <a:t>La </a:t>
            </a:r>
            <a:r>
              <a:rPr lang="en-CA" b="1" dirty="0" err="1"/>
              <a:t>réponse</a:t>
            </a:r>
            <a:r>
              <a:rPr lang="en-CA" b="1" dirty="0"/>
              <a:t> aux </a:t>
            </a:r>
            <a:r>
              <a:rPr lang="en-CA" b="1" dirty="0" err="1"/>
              <a:t>risques</a:t>
            </a:r>
            <a:endParaRPr lang="fr-CA" dirty="0"/>
          </a:p>
        </p:txBody>
      </p:sp>
      <p:sp>
        <p:nvSpPr>
          <p:cNvPr id="3" name="Content Placeholder 2">
            <a:extLst>
              <a:ext uri="{FF2B5EF4-FFF2-40B4-BE49-F238E27FC236}">
                <a16:creationId xmlns:a16="http://schemas.microsoft.com/office/drawing/2014/main" id="{17B6822C-9699-49A3-BF12-412F3919DE6A}"/>
              </a:ext>
            </a:extLst>
          </p:cNvPr>
          <p:cNvSpPr>
            <a:spLocks noGrp="1"/>
          </p:cNvSpPr>
          <p:nvPr>
            <p:ph idx="1"/>
          </p:nvPr>
        </p:nvSpPr>
        <p:spPr/>
        <p:txBody>
          <a:bodyPr/>
          <a:lstStyle/>
          <a:p>
            <a:r>
              <a:rPr lang="fr-FR" dirty="0"/>
              <a:t>Plusieurs stratégies de réponse sont envisageables. Pour chaque risque, le choix doit porter sur la plus efficace selon le contexte, les circonstances, la ou les culture(s) en place (ex. d’entreprise, professionnelles, locales) ou tout autre aspect pouvant influer sur le projet et les décisions à prendre.</a:t>
            </a:r>
          </a:p>
          <a:p>
            <a:endParaRPr lang="fr-FR" dirty="0"/>
          </a:p>
          <a:p>
            <a:r>
              <a:rPr lang="fr-FR" dirty="0"/>
              <a:t>L’ingénieur retiendra essentiellement les quatre stratégies de réponse aux risques suivantes : le rejet ou l’évitement, le transfert, l’atténuation ou la réduction, et l’acceptation.</a:t>
            </a:r>
            <a:endParaRPr lang="fr-CA" dirty="0"/>
          </a:p>
        </p:txBody>
      </p:sp>
      <p:sp>
        <p:nvSpPr>
          <p:cNvPr id="4" name="Footer Placeholder 3">
            <a:extLst>
              <a:ext uri="{FF2B5EF4-FFF2-40B4-BE49-F238E27FC236}">
                <a16:creationId xmlns:a16="http://schemas.microsoft.com/office/drawing/2014/main" id="{2D90C34A-312B-4F5C-BF7A-F78E84A9575E}"/>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5394254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7F72F-749E-420F-9C63-3713803C34E7}"/>
              </a:ext>
            </a:extLst>
          </p:cNvPr>
          <p:cNvSpPr>
            <a:spLocks noGrp="1"/>
          </p:cNvSpPr>
          <p:nvPr>
            <p:ph type="title"/>
          </p:nvPr>
        </p:nvSpPr>
        <p:spPr/>
        <p:txBody>
          <a:bodyPr/>
          <a:lstStyle/>
          <a:p>
            <a:r>
              <a:rPr lang="en-CA" b="1" dirty="0"/>
              <a:t>La </a:t>
            </a:r>
            <a:r>
              <a:rPr lang="en-CA" b="1" dirty="0" err="1"/>
              <a:t>réponse</a:t>
            </a:r>
            <a:r>
              <a:rPr lang="en-CA" b="1" dirty="0"/>
              <a:t> aux </a:t>
            </a:r>
            <a:r>
              <a:rPr lang="en-CA" b="1" dirty="0" err="1"/>
              <a:t>risques</a:t>
            </a:r>
            <a:endParaRPr lang="fr-CA" dirty="0"/>
          </a:p>
        </p:txBody>
      </p:sp>
      <p:sp>
        <p:nvSpPr>
          <p:cNvPr id="3" name="Content Placeholder 2">
            <a:extLst>
              <a:ext uri="{FF2B5EF4-FFF2-40B4-BE49-F238E27FC236}">
                <a16:creationId xmlns:a16="http://schemas.microsoft.com/office/drawing/2014/main" id="{B23E1B31-34D9-4EC9-B9A9-F17212B1BF72}"/>
              </a:ext>
            </a:extLst>
          </p:cNvPr>
          <p:cNvSpPr>
            <a:spLocks noGrp="1"/>
          </p:cNvSpPr>
          <p:nvPr>
            <p:ph idx="1"/>
          </p:nvPr>
        </p:nvSpPr>
        <p:spPr/>
        <p:txBody>
          <a:bodyPr/>
          <a:lstStyle/>
          <a:p>
            <a:r>
              <a:rPr lang="fr-FR" b="1" dirty="0"/>
              <a:t>Le rejet</a:t>
            </a:r>
            <a:r>
              <a:rPr lang="fr-FR" dirty="0"/>
              <a:t> d’un risque consiste à modifier le plan de projet afin d’éliminer le risque ou la circonstance, ou encore de préserver l’atteinte des objectifs du projet de ses conséquences. Le fait d’opter pour un type de langage plutôt qu’un autre (ex. C++) pour le développement d’un logiciel, parce que les membres de l’équipe connaissent ce langage, est une stratégie de rejet type.</a:t>
            </a:r>
          </a:p>
          <a:p>
            <a:endParaRPr lang="fr-FR" dirty="0"/>
          </a:p>
          <a:p>
            <a:r>
              <a:rPr lang="fr-FR" b="1" dirty="0"/>
              <a:t>Le transfert des risques</a:t>
            </a:r>
            <a:r>
              <a:rPr lang="fr-FR" dirty="0"/>
              <a:t> vise à transférer à une tierce partie les conséquences d’un risque et la responsabilité de la stratégie de réponse correspondante. Transférer le risque à une tierce partie n’élimine pas le risque. Une assurance automobile est l’exemple type de transfert de risque.</a:t>
            </a:r>
          </a:p>
          <a:p>
            <a:endParaRPr lang="fr-CA" dirty="0"/>
          </a:p>
        </p:txBody>
      </p:sp>
      <p:sp>
        <p:nvSpPr>
          <p:cNvPr id="4" name="Footer Placeholder 3">
            <a:extLst>
              <a:ext uri="{FF2B5EF4-FFF2-40B4-BE49-F238E27FC236}">
                <a16:creationId xmlns:a16="http://schemas.microsoft.com/office/drawing/2014/main" id="{FB2D502F-5828-484B-8506-9878067D8F57}"/>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8364374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0669F-1D42-445F-8469-7ED5AD55BCD0}"/>
              </a:ext>
            </a:extLst>
          </p:cNvPr>
          <p:cNvSpPr>
            <a:spLocks noGrp="1"/>
          </p:cNvSpPr>
          <p:nvPr>
            <p:ph type="title"/>
          </p:nvPr>
        </p:nvSpPr>
        <p:spPr/>
        <p:txBody>
          <a:bodyPr/>
          <a:lstStyle/>
          <a:p>
            <a:r>
              <a:rPr lang="en-CA" b="1" dirty="0"/>
              <a:t>La </a:t>
            </a:r>
            <a:r>
              <a:rPr lang="en-CA" b="1" dirty="0" err="1"/>
              <a:t>réponse</a:t>
            </a:r>
            <a:r>
              <a:rPr lang="en-CA" b="1" dirty="0"/>
              <a:t> aux </a:t>
            </a:r>
            <a:r>
              <a:rPr lang="en-CA" b="1" dirty="0" err="1"/>
              <a:t>risques</a:t>
            </a:r>
            <a:endParaRPr lang="fr-CA" dirty="0"/>
          </a:p>
        </p:txBody>
      </p:sp>
      <p:sp>
        <p:nvSpPr>
          <p:cNvPr id="3" name="Content Placeholder 2">
            <a:extLst>
              <a:ext uri="{FF2B5EF4-FFF2-40B4-BE49-F238E27FC236}">
                <a16:creationId xmlns:a16="http://schemas.microsoft.com/office/drawing/2014/main" id="{F74CE420-0CBF-4D80-8316-92148A929361}"/>
              </a:ext>
            </a:extLst>
          </p:cNvPr>
          <p:cNvSpPr>
            <a:spLocks noGrp="1"/>
          </p:cNvSpPr>
          <p:nvPr>
            <p:ph idx="1"/>
          </p:nvPr>
        </p:nvSpPr>
        <p:spPr>
          <a:xfrm>
            <a:off x="566738" y="1752600"/>
            <a:ext cx="8272461" cy="4267200"/>
          </a:xfrm>
        </p:spPr>
        <p:txBody>
          <a:bodyPr/>
          <a:lstStyle/>
          <a:p>
            <a:r>
              <a:rPr lang="fr-FR" b="1" dirty="0"/>
              <a:t>La réduction d’un risque</a:t>
            </a:r>
            <a:r>
              <a:rPr lang="fr-FR" dirty="0"/>
              <a:t> a pour objet d’atténuer la probabilité ou les conséquences d’une menace jusqu’à un seuil acceptable. Prendre à temps des mesures visant à réduire la probabilité de la concrétisation d’un risque ou de son effet sur le projet est plus efficace que d’essayer d’en réparer les conséquences une fois le risque concrétisé. Les coûts de la réduction doivent être proportionnels à la probabilité du risque et de ses conséquences. Les cautionnements de soumission sont des exemples de réduction de risque.</a:t>
            </a:r>
          </a:p>
          <a:p>
            <a:r>
              <a:rPr lang="fr-FR" b="1" dirty="0"/>
              <a:t>L’acceptation</a:t>
            </a:r>
            <a:r>
              <a:rPr lang="fr-FR" dirty="0"/>
              <a:t> d’un risque indique que l’équipe de projet a décidé de ne pas modifier le plan de projet pour affronter le risque, ou qu’elle n’est pas en mesure de trouver d’autres stratégies de réduction convenables. L’acceptation active peut inclure l’élaboration d’un plan de remplacement à mettre en œuvre au cas où un risque devenait réalité.</a:t>
            </a:r>
          </a:p>
          <a:p>
            <a:endParaRPr lang="fr-CA" dirty="0"/>
          </a:p>
        </p:txBody>
      </p:sp>
      <p:sp>
        <p:nvSpPr>
          <p:cNvPr id="4" name="Footer Placeholder 3">
            <a:extLst>
              <a:ext uri="{FF2B5EF4-FFF2-40B4-BE49-F238E27FC236}">
                <a16:creationId xmlns:a16="http://schemas.microsoft.com/office/drawing/2014/main" id="{80647391-06C0-49C1-AB60-A5C99DB10748}"/>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1021524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A6F7A-E51D-43EB-ABCD-D0DBFAFF9935}"/>
              </a:ext>
            </a:extLst>
          </p:cNvPr>
          <p:cNvSpPr>
            <a:spLocks noGrp="1"/>
          </p:cNvSpPr>
          <p:nvPr>
            <p:ph type="title"/>
          </p:nvPr>
        </p:nvSpPr>
        <p:spPr/>
        <p:txBody>
          <a:bodyPr/>
          <a:lstStyle/>
          <a:p>
            <a:r>
              <a:rPr lang="en-CA" b="1" dirty="0" err="1"/>
              <a:t>L’analyse</a:t>
            </a:r>
            <a:r>
              <a:rPr lang="en-CA" b="1" dirty="0"/>
              <a:t> de </a:t>
            </a:r>
            <a:r>
              <a:rPr lang="en-CA" b="1" dirty="0" err="1"/>
              <a:t>préfaisabilité</a:t>
            </a:r>
            <a:endParaRPr lang="fr-CA" dirty="0"/>
          </a:p>
        </p:txBody>
      </p:sp>
      <p:sp>
        <p:nvSpPr>
          <p:cNvPr id="3" name="Content Placeholder 2">
            <a:extLst>
              <a:ext uri="{FF2B5EF4-FFF2-40B4-BE49-F238E27FC236}">
                <a16:creationId xmlns:a16="http://schemas.microsoft.com/office/drawing/2014/main" id="{7E43E475-1A01-43B5-A338-30C4BF68ABBE}"/>
              </a:ext>
            </a:extLst>
          </p:cNvPr>
          <p:cNvSpPr>
            <a:spLocks noGrp="1"/>
          </p:cNvSpPr>
          <p:nvPr>
            <p:ph idx="1"/>
          </p:nvPr>
        </p:nvSpPr>
        <p:spPr>
          <a:xfrm>
            <a:off x="566738" y="1752600"/>
            <a:ext cx="8323261" cy="4267200"/>
          </a:xfrm>
        </p:spPr>
        <p:txBody>
          <a:bodyPr/>
          <a:lstStyle/>
          <a:p>
            <a:r>
              <a:rPr lang="fr-FR" dirty="0"/>
              <a:t>Les études de préfaisabilité et de faisabilité portent essentiellement sur les mêmes variables ou composantes du projet, mais à des niveaux d’analyse qui diffèrent en matière de profondeur ou de détails, et de l’effort, en heures et en coût financier.</a:t>
            </a:r>
          </a:p>
          <a:p>
            <a:r>
              <a:rPr lang="fr-FR" dirty="0"/>
              <a:t>L’étude de préfaisabilité consiste à énoncer un ensemble de questions clés, dont les réponses permettront de porter un premier jugement sur le projet. </a:t>
            </a:r>
          </a:p>
          <a:p>
            <a:r>
              <a:rPr lang="fr-FR" dirty="0"/>
              <a:t>il faut rappeler que ce type d’étude a pour principaux objectifs d’analyser de façon non détaillée la faisabilité du projet sous divers angles (marché, technique, financier, etc.), de cerner les aspects du projet nécessitant une étude approfondie, de déterminer si on doit poursuivre le projet avec ou sans étude de faisabilité, de réviser le projet s’il y a lieu, ou de décider de l’abandonner à ce stade. </a:t>
            </a:r>
            <a:endParaRPr lang="fr-CA" dirty="0"/>
          </a:p>
        </p:txBody>
      </p:sp>
      <p:sp>
        <p:nvSpPr>
          <p:cNvPr id="4" name="Footer Placeholder 3">
            <a:extLst>
              <a:ext uri="{FF2B5EF4-FFF2-40B4-BE49-F238E27FC236}">
                <a16:creationId xmlns:a16="http://schemas.microsoft.com/office/drawing/2014/main" id="{BD757B97-D0A7-4126-978B-A1A0A6071DB6}"/>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376811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DC8A2-FEF9-4D04-A794-803A12B9DECD}"/>
              </a:ext>
            </a:extLst>
          </p:cNvPr>
          <p:cNvSpPr>
            <a:spLocks noGrp="1"/>
          </p:cNvSpPr>
          <p:nvPr>
            <p:ph type="title"/>
          </p:nvPr>
        </p:nvSpPr>
        <p:spPr/>
        <p:txBody>
          <a:bodyPr/>
          <a:lstStyle/>
          <a:p>
            <a:r>
              <a:rPr lang="fr-CA" dirty="0"/>
              <a:t>Introduction</a:t>
            </a:r>
          </a:p>
        </p:txBody>
      </p:sp>
      <p:sp>
        <p:nvSpPr>
          <p:cNvPr id="3" name="Content Placeholder 2">
            <a:extLst>
              <a:ext uri="{FF2B5EF4-FFF2-40B4-BE49-F238E27FC236}">
                <a16:creationId xmlns:a16="http://schemas.microsoft.com/office/drawing/2014/main" id="{8E199C90-E3CF-4E61-9A94-713A3CF9865F}"/>
              </a:ext>
            </a:extLst>
          </p:cNvPr>
          <p:cNvSpPr>
            <a:spLocks noGrp="1"/>
          </p:cNvSpPr>
          <p:nvPr>
            <p:ph idx="1"/>
          </p:nvPr>
        </p:nvSpPr>
        <p:spPr/>
        <p:txBody>
          <a:bodyPr/>
          <a:lstStyle/>
          <a:p>
            <a:r>
              <a:rPr lang="fr-FR" b="1" dirty="0"/>
              <a:t>La définition de la gestion de projet</a:t>
            </a:r>
          </a:p>
          <a:p>
            <a:r>
              <a:rPr lang="fr-FR" dirty="0"/>
              <a:t>La gestion de projet est une démarche que l’ingénieur connaît encore trop peu, et qui utilise un langage commun et reconnu ainsi qu’une méthodologie pragmatique applicable dans tous les domaines du génie, que ce soit dans un contexte de gestion de projet « dur » ou « mou ».</a:t>
            </a:r>
          </a:p>
          <a:p>
            <a:r>
              <a:rPr lang="fr-FR" dirty="0"/>
              <a:t>Selon Genest et Nguyen</a:t>
            </a:r>
            <a:r>
              <a:rPr lang="fr-FR" baseline="30000" dirty="0"/>
              <a:t>2</a:t>
            </a:r>
            <a:r>
              <a:rPr lang="fr-FR" dirty="0"/>
              <a:t> un projet est dit mou quand le produit principal est intangible et requiert principalement des ressources humaines pour son exécution, plutôt que des ressources techniques et matérielles.</a:t>
            </a:r>
          </a:p>
          <a:p>
            <a:r>
              <a:rPr lang="fr-FR" dirty="0"/>
              <a:t>C’est souvent le cas en génie informatique ou en recherche et développement (R et D). Exemples : la création ou la mise en place d’un nouveau système informatique, ou la mise au point d’un nouveau médicament.</a:t>
            </a:r>
          </a:p>
          <a:p>
            <a:endParaRPr lang="fr-CA" dirty="0"/>
          </a:p>
        </p:txBody>
      </p:sp>
      <p:sp>
        <p:nvSpPr>
          <p:cNvPr id="4" name="Footer Placeholder 3">
            <a:extLst>
              <a:ext uri="{FF2B5EF4-FFF2-40B4-BE49-F238E27FC236}">
                <a16:creationId xmlns:a16="http://schemas.microsoft.com/office/drawing/2014/main" id="{35029331-A765-4F3F-ACC0-FC3D0EB683B3}"/>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1412984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5C859-B76B-431F-8683-E08E61E2C1A1}"/>
              </a:ext>
            </a:extLst>
          </p:cNvPr>
          <p:cNvSpPr>
            <a:spLocks noGrp="1"/>
          </p:cNvSpPr>
          <p:nvPr>
            <p:ph type="title"/>
          </p:nvPr>
        </p:nvSpPr>
        <p:spPr/>
        <p:txBody>
          <a:bodyPr/>
          <a:lstStyle/>
          <a:p>
            <a:r>
              <a:rPr lang="en-CA" b="1" dirty="0" err="1"/>
              <a:t>L’analyse</a:t>
            </a:r>
            <a:r>
              <a:rPr lang="en-CA" b="1" dirty="0"/>
              <a:t> de </a:t>
            </a:r>
            <a:r>
              <a:rPr lang="en-CA" b="1" dirty="0" err="1"/>
              <a:t>préfaisabilité</a:t>
            </a:r>
            <a:endParaRPr lang="fr-CA" dirty="0"/>
          </a:p>
        </p:txBody>
      </p:sp>
      <p:sp>
        <p:nvSpPr>
          <p:cNvPr id="3" name="Content Placeholder 2">
            <a:extLst>
              <a:ext uri="{FF2B5EF4-FFF2-40B4-BE49-F238E27FC236}">
                <a16:creationId xmlns:a16="http://schemas.microsoft.com/office/drawing/2014/main" id="{F13A6DDC-F07E-4C70-9403-DFA644320FD6}"/>
              </a:ext>
            </a:extLst>
          </p:cNvPr>
          <p:cNvSpPr>
            <a:spLocks noGrp="1"/>
          </p:cNvSpPr>
          <p:nvPr>
            <p:ph idx="1"/>
          </p:nvPr>
        </p:nvSpPr>
        <p:spPr/>
        <p:txBody>
          <a:bodyPr/>
          <a:lstStyle/>
          <a:p>
            <a:r>
              <a:rPr lang="fr-FR" dirty="0"/>
              <a:t>Il est clair cependant que l’ingénieur ne sera pas appelé à exécuter certaines analyses qui n’entrent pas dans son champ de compétence. </a:t>
            </a:r>
          </a:p>
          <a:p>
            <a:endParaRPr lang="fr-FR" dirty="0"/>
          </a:p>
          <a:p>
            <a:r>
              <a:rPr lang="fr-FR" dirty="0"/>
              <a:t>En sa qualité de professionnel, l’ingénieur doit être ouvert à un questionnement afin de mieux comprendre les raisons qui ont conduit à la réalisation du projet.</a:t>
            </a:r>
          </a:p>
          <a:p>
            <a:endParaRPr lang="fr-FR" dirty="0"/>
          </a:p>
          <a:p>
            <a:r>
              <a:rPr lang="fr-FR" dirty="0"/>
              <a:t>Ce questionnement ne peut qu’être avantageux et sain pour le succès du projet, ne serait-ce que pour mieux définir les besoins du client.</a:t>
            </a:r>
            <a:endParaRPr lang="fr-CA" dirty="0"/>
          </a:p>
        </p:txBody>
      </p:sp>
      <p:sp>
        <p:nvSpPr>
          <p:cNvPr id="4" name="Footer Placeholder 3">
            <a:extLst>
              <a:ext uri="{FF2B5EF4-FFF2-40B4-BE49-F238E27FC236}">
                <a16:creationId xmlns:a16="http://schemas.microsoft.com/office/drawing/2014/main" id="{AAF9ECFA-20E2-46F2-98C2-07CD67E9A9C8}"/>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0053243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2603E-E628-41AF-9D13-EB9B57E4A2FD}"/>
              </a:ext>
            </a:extLst>
          </p:cNvPr>
          <p:cNvSpPr>
            <a:spLocks noGrp="1"/>
          </p:cNvSpPr>
          <p:nvPr>
            <p:ph type="title"/>
          </p:nvPr>
        </p:nvSpPr>
        <p:spPr/>
        <p:txBody>
          <a:bodyPr/>
          <a:lstStyle/>
          <a:p>
            <a:r>
              <a:rPr lang="fr-FR" b="1" dirty="0"/>
              <a:t>Le Mémoire d’identification du projet (MIP)</a:t>
            </a:r>
            <a:endParaRPr lang="fr-CA" dirty="0"/>
          </a:p>
        </p:txBody>
      </p:sp>
      <p:sp>
        <p:nvSpPr>
          <p:cNvPr id="3" name="Content Placeholder 2">
            <a:extLst>
              <a:ext uri="{FF2B5EF4-FFF2-40B4-BE49-F238E27FC236}">
                <a16:creationId xmlns:a16="http://schemas.microsoft.com/office/drawing/2014/main" id="{57ADF91D-22C5-4530-8B3A-CDF0ADE273C4}"/>
              </a:ext>
            </a:extLst>
          </p:cNvPr>
          <p:cNvSpPr>
            <a:spLocks noGrp="1"/>
          </p:cNvSpPr>
          <p:nvPr>
            <p:ph idx="1"/>
          </p:nvPr>
        </p:nvSpPr>
        <p:spPr/>
        <p:txBody>
          <a:bodyPr/>
          <a:lstStyle/>
          <a:p>
            <a:r>
              <a:rPr lang="fr-FR" dirty="0"/>
              <a:t>Le MIP est un document de présentation au client et d’approbation, qui regroupe les analyses exposées ci-dessus. Il peut prendre des formes et des noms divers.</a:t>
            </a:r>
            <a:endParaRPr lang="fr-CA" dirty="0"/>
          </a:p>
        </p:txBody>
      </p:sp>
      <p:sp>
        <p:nvSpPr>
          <p:cNvPr id="4" name="Footer Placeholder 3">
            <a:extLst>
              <a:ext uri="{FF2B5EF4-FFF2-40B4-BE49-F238E27FC236}">
                <a16:creationId xmlns:a16="http://schemas.microsoft.com/office/drawing/2014/main" id="{EDC86503-22FB-4269-8A8F-5555D0069849}"/>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3905311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21445-7432-4D86-8914-09B0DA3A0732}"/>
              </a:ext>
            </a:extLst>
          </p:cNvPr>
          <p:cNvSpPr>
            <a:spLocks noGrp="1"/>
          </p:cNvSpPr>
          <p:nvPr>
            <p:ph type="title"/>
          </p:nvPr>
        </p:nvSpPr>
        <p:spPr/>
        <p:txBody>
          <a:bodyPr/>
          <a:lstStyle/>
          <a:p>
            <a:endParaRPr lang="fr-CA"/>
          </a:p>
        </p:txBody>
      </p:sp>
      <p:pic>
        <p:nvPicPr>
          <p:cNvPr id="6" name="Content Placeholder 5">
            <a:extLst>
              <a:ext uri="{FF2B5EF4-FFF2-40B4-BE49-F238E27FC236}">
                <a16:creationId xmlns:a16="http://schemas.microsoft.com/office/drawing/2014/main" id="{62C7AC7A-78E6-4B9E-99FE-D67379A1120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19299" y="0"/>
            <a:ext cx="4772629" cy="6138429"/>
          </a:xfrm>
        </p:spPr>
      </p:pic>
      <p:sp>
        <p:nvSpPr>
          <p:cNvPr id="4" name="Footer Placeholder 3">
            <a:extLst>
              <a:ext uri="{FF2B5EF4-FFF2-40B4-BE49-F238E27FC236}">
                <a16:creationId xmlns:a16="http://schemas.microsoft.com/office/drawing/2014/main" id="{86FB22F7-5FA3-4BCA-B2F9-895D1197B6DD}"/>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3491472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1C62E-8AFE-4A74-9F55-FF41AA7EAD74}"/>
              </a:ext>
            </a:extLst>
          </p:cNvPr>
          <p:cNvSpPr>
            <a:spLocks noGrp="1"/>
          </p:cNvSpPr>
          <p:nvPr>
            <p:ph type="title"/>
          </p:nvPr>
        </p:nvSpPr>
        <p:spPr/>
        <p:txBody>
          <a:bodyPr/>
          <a:lstStyle/>
          <a:p>
            <a:r>
              <a:rPr lang="fr-FR" b="1" dirty="0"/>
              <a:t>Le Mémoire d’identification du projet (MIP)</a:t>
            </a:r>
            <a:endParaRPr lang="fr-CA" dirty="0"/>
          </a:p>
        </p:txBody>
      </p:sp>
      <p:sp>
        <p:nvSpPr>
          <p:cNvPr id="3" name="Content Placeholder 2">
            <a:extLst>
              <a:ext uri="{FF2B5EF4-FFF2-40B4-BE49-F238E27FC236}">
                <a16:creationId xmlns:a16="http://schemas.microsoft.com/office/drawing/2014/main" id="{8ED3F1FE-1290-4C84-BA6E-2E68BBEC9D83}"/>
              </a:ext>
            </a:extLst>
          </p:cNvPr>
          <p:cNvSpPr>
            <a:spLocks noGrp="1"/>
          </p:cNvSpPr>
          <p:nvPr>
            <p:ph idx="1"/>
          </p:nvPr>
        </p:nvSpPr>
        <p:spPr>
          <a:xfrm>
            <a:off x="566738" y="1752600"/>
            <a:ext cx="8424861" cy="4495800"/>
          </a:xfrm>
        </p:spPr>
        <p:txBody>
          <a:bodyPr/>
          <a:lstStyle/>
          <a:p>
            <a:r>
              <a:rPr lang="fr-FR" dirty="0"/>
              <a:t>Il est clair que chaque entreprise ou institution aura, selon sa culture organisationnelle et professionnelle, et l’environnement dans lequel elle évolue, sa façon de faire et de présenter les projets. Toutes se valent, pourvu que les données nécessaires à une bonne prise de décision soient disponibles pour les gestionnaires et la haute direction. Cependant, le MIP composé de six parties et présenté ci-dessous constitue une approche intéressante pour l’ingénieur.</a:t>
            </a:r>
          </a:p>
          <a:p>
            <a:pPr lvl="1"/>
            <a:r>
              <a:rPr lang="en-CA" b="1" dirty="0" err="1"/>
              <a:t>L’origine</a:t>
            </a:r>
            <a:r>
              <a:rPr lang="en-CA" dirty="0"/>
              <a:t> </a:t>
            </a:r>
            <a:r>
              <a:rPr lang="en-CA" b="1" dirty="0"/>
              <a:t>du </a:t>
            </a:r>
            <a:r>
              <a:rPr lang="en-CA" b="1" dirty="0" err="1"/>
              <a:t>projet</a:t>
            </a:r>
            <a:endParaRPr lang="en-CA" dirty="0"/>
          </a:p>
          <a:p>
            <a:pPr lvl="2"/>
            <a:r>
              <a:rPr lang="fr-FR" dirty="0"/>
              <a:t>Cette section devrait fournir les informations suivantes :</a:t>
            </a:r>
          </a:p>
          <a:p>
            <a:pPr lvl="3"/>
            <a:r>
              <a:rPr lang="fr-FR" sz="1300" dirty="0"/>
              <a:t>Situation actuelle – Description de la situation problématique que vit l’entreprise, le problème à résoudre ou l’occasion à saisir</a:t>
            </a:r>
          </a:p>
          <a:p>
            <a:pPr lvl="3"/>
            <a:r>
              <a:rPr lang="fr-FR" sz="1300" dirty="0"/>
              <a:t>Situation désirée – Description en termes concrets des objectifs à atteindre</a:t>
            </a:r>
          </a:p>
          <a:p>
            <a:pPr lvl="3"/>
            <a:r>
              <a:rPr lang="fr-FR" sz="1300" dirty="0"/>
              <a:t>Contraintes à respecter – Règles et obligations à respecter : date de livraison, réglementation, normes de qualité</a:t>
            </a:r>
          </a:p>
          <a:p>
            <a:pPr lvl="1"/>
            <a:endParaRPr lang="fr-CA" dirty="0"/>
          </a:p>
        </p:txBody>
      </p:sp>
      <p:sp>
        <p:nvSpPr>
          <p:cNvPr id="4" name="Footer Placeholder 3">
            <a:extLst>
              <a:ext uri="{FF2B5EF4-FFF2-40B4-BE49-F238E27FC236}">
                <a16:creationId xmlns:a16="http://schemas.microsoft.com/office/drawing/2014/main" id="{D6F06322-8D17-4A52-B4A7-0D11C3AE414F}"/>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7952458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A51C0-C3A5-4D6B-B77D-D633E702E2A6}"/>
              </a:ext>
            </a:extLst>
          </p:cNvPr>
          <p:cNvSpPr>
            <a:spLocks noGrp="1"/>
          </p:cNvSpPr>
          <p:nvPr>
            <p:ph type="title"/>
          </p:nvPr>
        </p:nvSpPr>
        <p:spPr/>
        <p:txBody>
          <a:bodyPr/>
          <a:lstStyle/>
          <a:p>
            <a:r>
              <a:rPr lang="fr-FR" b="1" dirty="0"/>
              <a:t>Le Mémoire d’identification du projet (MIP)</a:t>
            </a:r>
            <a:endParaRPr lang="fr-CA" dirty="0"/>
          </a:p>
        </p:txBody>
      </p:sp>
      <p:sp>
        <p:nvSpPr>
          <p:cNvPr id="4" name="Footer Placeholder 3">
            <a:extLst>
              <a:ext uri="{FF2B5EF4-FFF2-40B4-BE49-F238E27FC236}">
                <a16:creationId xmlns:a16="http://schemas.microsoft.com/office/drawing/2014/main" id="{98FE821F-7AFC-40BC-A026-A43B700DE42C}"/>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7" name="Content Placeholder 6">
            <a:extLst>
              <a:ext uri="{FF2B5EF4-FFF2-40B4-BE49-F238E27FC236}">
                <a16:creationId xmlns:a16="http://schemas.microsoft.com/office/drawing/2014/main" id="{F9049EBC-EC36-472B-835C-6E940D95768B}"/>
              </a:ext>
            </a:extLst>
          </p:cNvPr>
          <p:cNvSpPr>
            <a:spLocks noGrp="1"/>
          </p:cNvSpPr>
          <p:nvPr>
            <p:ph idx="1"/>
          </p:nvPr>
        </p:nvSpPr>
        <p:spPr>
          <a:xfrm>
            <a:off x="566738" y="1752600"/>
            <a:ext cx="8297861" cy="4267200"/>
          </a:xfrm>
        </p:spPr>
        <p:txBody>
          <a:bodyPr/>
          <a:lstStyle/>
          <a:p>
            <a:r>
              <a:rPr lang="en-CA" dirty="0"/>
              <a:t>La formulation </a:t>
            </a:r>
            <a:r>
              <a:rPr lang="en-CA" dirty="0" err="1"/>
              <a:t>préliminaire</a:t>
            </a:r>
            <a:r>
              <a:rPr lang="en-CA" dirty="0"/>
              <a:t> du </a:t>
            </a:r>
            <a:r>
              <a:rPr lang="en-CA" dirty="0" err="1"/>
              <a:t>projet</a:t>
            </a:r>
            <a:endParaRPr lang="en-CA" dirty="0"/>
          </a:p>
          <a:p>
            <a:pPr lvl="1"/>
            <a:r>
              <a:rPr lang="en-CA" dirty="0" err="1"/>
              <a:t>L’analyse</a:t>
            </a:r>
            <a:r>
              <a:rPr lang="en-CA" dirty="0"/>
              <a:t> de </a:t>
            </a:r>
            <a:r>
              <a:rPr lang="en-CA" dirty="0" err="1"/>
              <a:t>l’environement</a:t>
            </a:r>
            <a:endParaRPr lang="en-CA" dirty="0"/>
          </a:p>
          <a:p>
            <a:pPr lvl="1"/>
            <a:r>
              <a:rPr lang="en-CA" dirty="0" err="1"/>
              <a:t>L’analyse</a:t>
            </a:r>
            <a:r>
              <a:rPr lang="en-CA" dirty="0"/>
              <a:t> des parties </a:t>
            </a:r>
            <a:r>
              <a:rPr lang="en-CA" dirty="0" err="1"/>
              <a:t>prenantes</a:t>
            </a:r>
            <a:endParaRPr lang="en-CA" dirty="0"/>
          </a:p>
          <a:p>
            <a:pPr lvl="1"/>
            <a:r>
              <a:rPr lang="en-CA" dirty="0"/>
              <a:t>Le cadre </a:t>
            </a:r>
            <a:r>
              <a:rPr lang="en-CA" dirty="0" err="1"/>
              <a:t>logique</a:t>
            </a:r>
            <a:endParaRPr lang="fr-CA" dirty="0"/>
          </a:p>
          <a:p>
            <a:r>
              <a:rPr lang="en-CA" dirty="0"/>
              <a:t>La </a:t>
            </a:r>
            <a:r>
              <a:rPr lang="en-CA" dirty="0" err="1"/>
              <a:t>synthèse</a:t>
            </a:r>
            <a:r>
              <a:rPr lang="en-CA" dirty="0"/>
              <a:t> des études de </a:t>
            </a:r>
            <a:r>
              <a:rPr lang="en-CA" dirty="0" err="1"/>
              <a:t>préfaisabilité</a:t>
            </a:r>
            <a:endParaRPr lang="en-CA" dirty="0"/>
          </a:p>
          <a:p>
            <a:r>
              <a:rPr lang="en-CA" dirty="0"/>
              <a:t>La </a:t>
            </a:r>
            <a:r>
              <a:rPr lang="en-CA" dirty="0" err="1"/>
              <a:t>stratégie</a:t>
            </a:r>
            <a:r>
              <a:rPr lang="en-CA" dirty="0"/>
              <a:t> de </a:t>
            </a:r>
            <a:r>
              <a:rPr lang="en-CA" dirty="0" err="1"/>
              <a:t>gestion</a:t>
            </a:r>
            <a:r>
              <a:rPr lang="en-CA" dirty="0"/>
              <a:t> </a:t>
            </a:r>
            <a:r>
              <a:rPr lang="en-CA" dirty="0" err="1"/>
              <a:t>retenues</a:t>
            </a:r>
            <a:endParaRPr lang="en-CA" dirty="0"/>
          </a:p>
          <a:p>
            <a:r>
              <a:rPr lang="en-CA" dirty="0"/>
              <a:t>Les conclusions et les </a:t>
            </a:r>
            <a:r>
              <a:rPr lang="en-CA" dirty="0" err="1"/>
              <a:t>recommandations</a:t>
            </a:r>
            <a:endParaRPr lang="en-CA" dirty="0"/>
          </a:p>
        </p:txBody>
      </p:sp>
    </p:spTree>
    <p:extLst>
      <p:ext uri="{BB962C8B-B14F-4D97-AF65-F5344CB8AC3E}">
        <p14:creationId xmlns:p14="http://schemas.microsoft.com/office/powerpoint/2010/main" val="22514300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1F15D-8F60-4F3E-81D1-ADA6F74F6385}"/>
              </a:ext>
            </a:extLst>
          </p:cNvPr>
          <p:cNvSpPr>
            <a:spLocks noGrp="1"/>
          </p:cNvSpPr>
          <p:nvPr>
            <p:ph type="title"/>
          </p:nvPr>
        </p:nvSpPr>
        <p:spPr/>
        <p:txBody>
          <a:bodyPr/>
          <a:lstStyle/>
          <a:p>
            <a:r>
              <a:rPr lang="en-CA" b="1" dirty="0" err="1"/>
              <a:t>Synthèse</a:t>
            </a:r>
            <a:endParaRPr lang="fr-CA" dirty="0"/>
          </a:p>
        </p:txBody>
      </p:sp>
      <p:sp>
        <p:nvSpPr>
          <p:cNvPr id="3" name="Content Placeholder 2">
            <a:extLst>
              <a:ext uri="{FF2B5EF4-FFF2-40B4-BE49-F238E27FC236}">
                <a16:creationId xmlns:a16="http://schemas.microsoft.com/office/drawing/2014/main" id="{D72A3C66-E6EA-4FCA-99B3-2AFC099BA3EE}"/>
              </a:ext>
            </a:extLst>
          </p:cNvPr>
          <p:cNvSpPr>
            <a:spLocks noGrp="1"/>
          </p:cNvSpPr>
          <p:nvPr>
            <p:ph idx="1"/>
          </p:nvPr>
        </p:nvSpPr>
        <p:spPr>
          <a:xfrm>
            <a:off x="376238" y="1752600"/>
            <a:ext cx="8501062" cy="4267200"/>
          </a:xfrm>
        </p:spPr>
        <p:txBody>
          <a:bodyPr/>
          <a:lstStyle/>
          <a:p>
            <a:r>
              <a:rPr lang="fr-FR" dirty="0"/>
              <a:t>Il est primordial pour l’ingénieur qui gère un projet de bien comprendre tous les défis que l’équipe devra relever. Il est donc essentiel que l’identification d’un projet soit effectuée de façon rigoureuse.</a:t>
            </a:r>
          </a:p>
          <a:p>
            <a:r>
              <a:rPr lang="fr-FR" dirty="0"/>
              <a:t>Bien que la méthode présentée ne soit pas la seule élaborée par les milieux universitaire et d’affaires, elle reste un bon exemple à suivre pour que l’ingénieur gestionnaire de projet puisse mieux saisir les défis et les possibilités qu’offre le projet à son équipe. À cet effet, les diverses analyses proposées doivent être réalisées et consignées dans un document, le MIP en l’occurrence, qui sera remis au client pour approbation.</a:t>
            </a:r>
          </a:p>
          <a:p>
            <a:r>
              <a:rPr lang="fr-FR" dirty="0"/>
              <a:t>Même s’il n’est pas tenu de présenter un document officiel, l’ingénieur devrait, dans la mesure du possible, procéder à de telles analyses, ne serait-ce que pour mieux comprendre les divers enjeux et la complexité du projet dont il est responsable.</a:t>
            </a:r>
          </a:p>
          <a:p>
            <a:endParaRPr lang="fr-CA" dirty="0"/>
          </a:p>
        </p:txBody>
      </p:sp>
      <p:sp>
        <p:nvSpPr>
          <p:cNvPr id="4" name="Footer Placeholder 3">
            <a:extLst>
              <a:ext uri="{FF2B5EF4-FFF2-40B4-BE49-F238E27FC236}">
                <a16:creationId xmlns:a16="http://schemas.microsoft.com/office/drawing/2014/main" id="{C6C95347-BB18-40B7-B3D6-FAFCB7C6E608}"/>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672561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9A24C-2086-413B-AE5B-61FC7DD5BD1C}"/>
              </a:ext>
            </a:extLst>
          </p:cNvPr>
          <p:cNvSpPr>
            <a:spLocks noGrp="1"/>
          </p:cNvSpPr>
          <p:nvPr>
            <p:ph type="title"/>
          </p:nvPr>
        </p:nvSpPr>
        <p:spPr/>
        <p:txBody>
          <a:bodyPr/>
          <a:lstStyle/>
          <a:p>
            <a:r>
              <a:rPr lang="fr-FR" b="1" dirty="0"/>
              <a:t>Le contrôle et le suivi de projet</a:t>
            </a:r>
            <a:endParaRPr lang="fr-CA" dirty="0"/>
          </a:p>
        </p:txBody>
      </p:sp>
      <p:sp>
        <p:nvSpPr>
          <p:cNvPr id="3" name="Content Placeholder 2">
            <a:extLst>
              <a:ext uri="{FF2B5EF4-FFF2-40B4-BE49-F238E27FC236}">
                <a16:creationId xmlns:a16="http://schemas.microsoft.com/office/drawing/2014/main" id="{AF8E6C9A-F042-4130-9C30-150A8AF9D185}"/>
              </a:ext>
            </a:extLst>
          </p:cNvPr>
          <p:cNvSpPr>
            <a:spLocks noGrp="1"/>
          </p:cNvSpPr>
          <p:nvPr>
            <p:ph idx="1"/>
          </p:nvPr>
        </p:nvSpPr>
        <p:spPr/>
        <p:txBody>
          <a:bodyPr/>
          <a:lstStyle/>
          <a:p>
            <a:r>
              <a:rPr lang="en-CA" b="1" dirty="0"/>
              <a:t>La planification </a:t>
            </a:r>
            <a:r>
              <a:rPr lang="en-CA" b="1" dirty="0" err="1"/>
              <a:t>initiale</a:t>
            </a:r>
            <a:endParaRPr lang="en-CA" b="1" dirty="0"/>
          </a:p>
          <a:p>
            <a:pPr lvl="1"/>
            <a:r>
              <a:rPr lang="fr-FR" dirty="0"/>
              <a:t>La première étape d’une méthode de suivi et de contrôle consiste à concevoir un tableau pour comparer les résultats de l’exécution du projet. Tous les calculs effectués pour le suivi et le contrôle du projet s’appuieront sur les données enregistrées lors de la planification initiale, qui est l’outil utilisé en gestion de projet.</a:t>
            </a:r>
          </a:p>
          <a:p>
            <a:pPr lvl="1"/>
            <a:r>
              <a:rPr lang="fr-FR" dirty="0"/>
              <a:t>la </a:t>
            </a:r>
            <a:r>
              <a:rPr lang="fr-FR" b="1" dirty="0"/>
              <a:t>planification initiale</a:t>
            </a:r>
            <a:r>
              <a:rPr lang="fr-FR" dirty="0"/>
              <a:t> est définie comme « le plan de projet servant à suivre la progression d’un projet</a:t>
            </a:r>
          </a:p>
          <a:p>
            <a:r>
              <a:rPr lang="fr-FR" dirty="0"/>
              <a:t>La planification initiale a pour objectif de :</a:t>
            </a:r>
          </a:p>
          <a:p>
            <a:pPr lvl="1"/>
            <a:r>
              <a:rPr lang="fr-FR" dirty="0"/>
              <a:t>s’assurer que la planification élaborée est convenablement suivie et que les objectifs visés (délais – coûts – qualité) seront atteints;</a:t>
            </a:r>
          </a:p>
          <a:p>
            <a:pPr lvl="1"/>
            <a:r>
              <a:rPr lang="fr-FR" dirty="0"/>
              <a:t>comprendre pourquoi la planification initiale n’est pas suivie, le cas échéant;</a:t>
            </a:r>
          </a:p>
          <a:p>
            <a:pPr lvl="1"/>
            <a:r>
              <a:rPr lang="fr-FR" dirty="0"/>
              <a:t>déterminer les corrections appropriées;</a:t>
            </a:r>
          </a:p>
          <a:p>
            <a:pPr lvl="1"/>
            <a:r>
              <a:rPr lang="fr-FR" dirty="0"/>
              <a:t>vérifier leur efficacité;</a:t>
            </a:r>
          </a:p>
          <a:p>
            <a:pPr lvl="1"/>
            <a:r>
              <a:rPr lang="fr-FR" dirty="0"/>
              <a:t>mettre en œuvre un plan d’atténuation (</a:t>
            </a:r>
            <a:r>
              <a:rPr lang="fr-FR" i="1" dirty="0"/>
              <a:t>Mitigation </a:t>
            </a:r>
            <a:r>
              <a:rPr lang="fr-FR" i="1" dirty="0" err="1"/>
              <a:t>Measures</a:t>
            </a:r>
            <a:r>
              <a:rPr lang="fr-FR" dirty="0"/>
              <a:t>).</a:t>
            </a:r>
          </a:p>
          <a:p>
            <a:pPr lvl="1"/>
            <a:endParaRPr lang="fr-CA" dirty="0"/>
          </a:p>
        </p:txBody>
      </p:sp>
      <p:sp>
        <p:nvSpPr>
          <p:cNvPr id="4" name="Footer Placeholder 3">
            <a:extLst>
              <a:ext uri="{FF2B5EF4-FFF2-40B4-BE49-F238E27FC236}">
                <a16:creationId xmlns:a16="http://schemas.microsoft.com/office/drawing/2014/main" id="{384FE93A-E6BF-47F2-8C71-AD979252423A}"/>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5914197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9516C-A268-4D3B-9B5F-6AF52770FFB5}"/>
              </a:ext>
            </a:extLst>
          </p:cNvPr>
          <p:cNvSpPr>
            <a:spLocks noGrp="1"/>
          </p:cNvSpPr>
          <p:nvPr>
            <p:ph type="title"/>
          </p:nvPr>
        </p:nvSpPr>
        <p:spPr/>
        <p:txBody>
          <a:bodyPr/>
          <a:lstStyle/>
          <a:p>
            <a:r>
              <a:rPr lang="fr-FR" b="1" dirty="0"/>
              <a:t>Le contrôle et le suivi de projet</a:t>
            </a:r>
            <a:endParaRPr lang="fr-CA" dirty="0"/>
          </a:p>
        </p:txBody>
      </p:sp>
      <p:sp>
        <p:nvSpPr>
          <p:cNvPr id="3" name="Content Placeholder 2">
            <a:extLst>
              <a:ext uri="{FF2B5EF4-FFF2-40B4-BE49-F238E27FC236}">
                <a16:creationId xmlns:a16="http://schemas.microsoft.com/office/drawing/2014/main" id="{DB30FABE-9B67-4E7D-8102-6B0769362125}"/>
              </a:ext>
            </a:extLst>
          </p:cNvPr>
          <p:cNvSpPr>
            <a:spLocks noGrp="1"/>
          </p:cNvSpPr>
          <p:nvPr>
            <p:ph idx="1"/>
          </p:nvPr>
        </p:nvSpPr>
        <p:spPr/>
        <p:txBody>
          <a:bodyPr/>
          <a:lstStyle/>
          <a:p>
            <a:r>
              <a:rPr lang="fr-FR" b="1" dirty="0"/>
              <a:t>Le suivi et les rencontres de projet</a:t>
            </a:r>
          </a:p>
          <a:p>
            <a:r>
              <a:rPr lang="fr-FR" dirty="0"/>
              <a:t>Le gestionnaire de projet doit s’assurer que chaque participant dispose, en temps voulu, de l’information dont il a besoin pour s’acquitter correctement de ses responsabilités particulières relatives au projet. La coordination est une fonction de la gestion de l’information que le gestionnaire de projet doit assumer de façon continue tout au long des phases du projet. La littérature énumère plusieurs façons de mener à bien la coordination, dont la </a:t>
            </a:r>
            <a:r>
              <a:rPr lang="fr-FR" b="1" dirty="0"/>
              <a:t>coordination interne, la coordination externe et la revue technique.</a:t>
            </a:r>
          </a:p>
          <a:p>
            <a:pPr lvl="1"/>
            <a:r>
              <a:rPr lang="fr-FR" dirty="0"/>
              <a:t>La </a:t>
            </a:r>
            <a:r>
              <a:rPr lang="fr-FR" b="1" dirty="0"/>
              <a:t>coordination interne</a:t>
            </a:r>
            <a:r>
              <a:rPr lang="fr-FR" dirty="0"/>
              <a:t> a trait aux communications entre le gestionnaire de projet, l’équipe de projet, l’équipe de soutien et, de façon générale, le groupe d’exécution composé de toutes les personnes physiques et morales qui participent à la réalisation du projet comme exécutants.</a:t>
            </a:r>
            <a:endParaRPr lang="fr-CA" dirty="0"/>
          </a:p>
        </p:txBody>
      </p:sp>
      <p:sp>
        <p:nvSpPr>
          <p:cNvPr id="4" name="Footer Placeholder 3">
            <a:extLst>
              <a:ext uri="{FF2B5EF4-FFF2-40B4-BE49-F238E27FC236}">
                <a16:creationId xmlns:a16="http://schemas.microsoft.com/office/drawing/2014/main" id="{6EFE2728-39C6-499B-91C6-62FBB960BF11}"/>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3425893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EDEE1-1F42-421B-98A6-6640E4B0B884}"/>
              </a:ext>
            </a:extLst>
          </p:cNvPr>
          <p:cNvSpPr>
            <a:spLocks noGrp="1"/>
          </p:cNvSpPr>
          <p:nvPr>
            <p:ph type="title"/>
          </p:nvPr>
        </p:nvSpPr>
        <p:spPr/>
        <p:txBody>
          <a:bodyPr/>
          <a:lstStyle/>
          <a:p>
            <a:r>
              <a:rPr lang="fr-FR" b="1" dirty="0"/>
              <a:t>Le contrôle et le suivi de projet</a:t>
            </a:r>
            <a:endParaRPr lang="fr-CA" dirty="0"/>
          </a:p>
        </p:txBody>
      </p:sp>
      <p:sp>
        <p:nvSpPr>
          <p:cNvPr id="3" name="Content Placeholder 2">
            <a:extLst>
              <a:ext uri="{FF2B5EF4-FFF2-40B4-BE49-F238E27FC236}">
                <a16:creationId xmlns:a16="http://schemas.microsoft.com/office/drawing/2014/main" id="{B3955BCB-9A53-46C8-B4AB-E71F2543EF4E}"/>
              </a:ext>
            </a:extLst>
          </p:cNvPr>
          <p:cNvSpPr>
            <a:spLocks noGrp="1"/>
          </p:cNvSpPr>
          <p:nvPr>
            <p:ph idx="1"/>
          </p:nvPr>
        </p:nvSpPr>
        <p:spPr/>
        <p:txBody>
          <a:bodyPr/>
          <a:lstStyle/>
          <a:p>
            <a:r>
              <a:rPr lang="fr-FR" dirty="0"/>
              <a:t>La </a:t>
            </a:r>
            <a:r>
              <a:rPr lang="fr-FR" b="1" dirty="0"/>
              <a:t>coordination externe</a:t>
            </a:r>
            <a:r>
              <a:rPr lang="fr-FR" dirty="0"/>
              <a:t> concerne le partage de l’information relative au projet entre le gestionnaire de projet, le client ou le promoteur, ses représentants, des tierces parties, voire le public, en général toutes les personnes qui ne participent pas à la réalisation du projet comme exécutants, mais qui ont néanmoins un intérêt direct ou indirect, réel ou présumé, à son égard.</a:t>
            </a:r>
          </a:p>
          <a:p>
            <a:r>
              <a:rPr lang="fr-FR" dirty="0"/>
              <a:t>L’objectif de la </a:t>
            </a:r>
            <a:r>
              <a:rPr lang="fr-FR" b="1" dirty="0"/>
              <a:t>revue technique</a:t>
            </a:r>
            <a:r>
              <a:rPr lang="fr-FR" dirty="0"/>
              <a:t> consiste à cerner tous les défauts techniques présents et à suggérer des moyens pour les corriger. La plus connue des revues techniques est l’analyse de la valeur du projet (</a:t>
            </a:r>
            <a:r>
              <a:rPr lang="fr-FR" i="1" dirty="0"/>
              <a:t>Value Engineering</a:t>
            </a:r>
            <a:r>
              <a:rPr lang="fr-FR" dirty="0"/>
              <a:t>).</a:t>
            </a:r>
            <a:endParaRPr lang="fr-CA" dirty="0"/>
          </a:p>
        </p:txBody>
      </p:sp>
      <p:sp>
        <p:nvSpPr>
          <p:cNvPr id="4" name="Footer Placeholder 3">
            <a:extLst>
              <a:ext uri="{FF2B5EF4-FFF2-40B4-BE49-F238E27FC236}">
                <a16:creationId xmlns:a16="http://schemas.microsoft.com/office/drawing/2014/main" id="{4CCA69FB-F0FA-4E47-8169-7FE29B8FC6EF}"/>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40629729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EE899-638F-48F6-BF20-0B05A86BE1AF}"/>
              </a:ext>
            </a:extLst>
          </p:cNvPr>
          <p:cNvSpPr>
            <a:spLocks noGrp="1"/>
          </p:cNvSpPr>
          <p:nvPr>
            <p:ph type="title"/>
          </p:nvPr>
        </p:nvSpPr>
        <p:spPr/>
        <p:txBody>
          <a:bodyPr/>
          <a:lstStyle/>
          <a:p>
            <a:r>
              <a:rPr lang="fr-FR" b="1" dirty="0"/>
              <a:t>Le contrôle et le suivi de projet</a:t>
            </a:r>
            <a:br>
              <a:rPr lang="fr-FR" b="1" dirty="0"/>
            </a:br>
            <a:r>
              <a:rPr lang="fr-FR" b="1" dirty="0"/>
              <a:t>La mise en route du projet (</a:t>
            </a:r>
            <a:r>
              <a:rPr lang="fr-FR" b="1" i="1" dirty="0"/>
              <a:t>Kick off Meeting</a:t>
            </a:r>
            <a:r>
              <a:rPr lang="fr-FR" b="1" dirty="0"/>
              <a:t>)</a:t>
            </a:r>
            <a:endParaRPr lang="fr-CA" dirty="0"/>
          </a:p>
        </p:txBody>
      </p:sp>
      <p:sp>
        <p:nvSpPr>
          <p:cNvPr id="3" name="Content Placeholder 2">
            <a:extLst>
              <a:ext uri="{FF2B5EF4-FFF2-40B4-BE49-F238E27FC236}">
                <a16:creationId xmlns:a16="http://schemas.microsoft.com/office/drawing/2014/main" id="{FE6528DD-4EC4-421D-9D98-167CF1CD807A}"/>
              </a:ext>
            </a:extLst>
          </p:cNvPr>
          <p:cNvSpPr>
            <a:spLocks noGrp="1"/>
          </p:cNvSpPr>
          <p:nvPr>
            <p:ph idx="1"/>
          </p:nvPr>
        </p:nvSpPr>
        <p:spPr/>
        <p:txBody>
          <a:bodyPr/>
          <a:lstStyle/>
          <a:p>
            <a:r>
              <a:rPr lang="fr-FR" dirty="0"/>
              <a:t>Le processus de mise en route permet de créer des conditions de départ propices à réaliser le projet à la satisfaction du promoteur, tout en respectant les contraintes et les exigences fixées.</a:t>
            </a:r>
          </a:p>
          <a:p>
            <a:endParaRPr lang="fr-FR" dirty="0"/>
          </a:p>
          <a:p>
            <a:r>
              <a:rPr lang="fr-FR" dirty="0"/>
              <a:t>Les objectifs visés sont :</a:t>
            </a:r>
          </a:p>
          <a:p>
            <a:pPr lvl="1"/>
            <a:r>
              <a:rPr lang="fr-FR" dirty="0"/>
              <a:t>la clarification des objectifs et du contexte du projet;</a:t>
            </a:r>
          </a:p>
          <a:p>
            <a:pPr lvl="1"/>
            <a:r>
              <a:rPr lang="fr-FR" dirty="0"/>
              <a:t>la communication aux parties intéressées des résultats de la planification;</a:t>
            </a:r>
          </a:p>
          <a:p>
            <a:pPr lvl="1"/>
            <a:r>
              <a:rPr lang="fr-FR" dirty="0"/>
              <a:t>la confirmation de l’engagement de tous les participants;</a:t>
            </a:r>
          </a:p>
          <a:p>
            <a:pPr lvl="1"/>
            <a:r>
              <a:rPr lang="fr-FR" dirty="0"/>
              <a:t>la cohésion de l’équipe de projet;</a:t>
            </a:r>
          </a:p>
          <a:p>
            <a:pPr lvl="1"/>
            <a:r>
              <a:rPr lang="fr-FR" dirty="0"/>
              <a:t>le règlement de certaines formalités administratives.</a:t>
            </a:r>
          </a:p>
          <a:p>
            <a:endParaRPr lang="fr-CA" dirty="0"/>
          </a:p>
        </p:txBody>
      </p:sp>
      <p:sp>
        <p:nvSpPr>
          <p:cNvPr id="4" name="Footer Placeholder 3">
            <a:extLst>
              <a:ext uri="{FF2B5EF4-FFF2-40B4-BE49-F238E27FC236}">
                <a16:creationId xmlns:a16="http://schemas.microsoft.com/office/drawing/2014/main" id="{6F67F3A1-0A12-4457-8082-3297E4AD2EDB}"/>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859952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A50A4-7C29-477C-8B0A-BAAFA1E96AAF}"/>
              </a:ext>
            </a:extLst>
          </p:cNvPr>
          <p:cNvSpPr>
            <a:spLocks noGrp="1"/>
          </p:cNvSpPr>
          <p:nvPr>
            <p:ph type="title"/>
          </p:nvPr>
        </p:nvSpPr>
        <p:spPr/>
        <p:txBody>
          <a:bodyPr/>
          <a:lstStyle/>
          <a:p>
            <a:r>
              <a:rPr lang="fr-FR" b="1" dirty="0"/>
              <a:t>Les facteurs clés du succès d’un projet</a:t>
            </a:r>
            <a:endParaRPr lang="fr-CA" dirty="0"/>
          </a:p>
        </p:txBody>
      </p:sp>
      <p:sp>
        <p:nvSpPr>
          <p:cNvPr id="4" name="Footer Placeholder 3">
            <a:extLst>
              <a:ext uri="{FF2B5EF4-FFF2-40B4-BE49-F238E27FC236}">
                <a16:creationId xmlns:a16="http://schemas.microsoft.com/office/drawing/2014/main" id="{362BBB99-197E-4B3C-89AB-847425701C6E}"/>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Rectangle 1">
            <a:extLst>
              <a:ext uri="{FF2B5EF4-FFF2-40B4-BE49-F238E27FC236}">
                <a16:creationId xmlns:a16="http://schemas.microsoft.com/office/drawing/2014/main" id="{7C0B697C-69F4-4E10-AE44-2C9B0953D21E}"/>
              </a:ext>
            </a:extLst>
          </p:cNvPr>
          <p:cNvSpPr>
            <a:spLocks noGrp="1" noChangeArrowheads="1"/>
          </p:cNvSpPr>
          <p:nvPr>
            <p:ph idx="1"/>
          </p:nvPr>
        </p:nvSpPr>
        <p:spPr bwMode="auto">
          <a:xfrm>
            <a:off x="566743" y="1816988"/>
            <a:ext cx="8195125"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spcBef>
                <a:spcPct val="0"/>
              </a:spcBef>
              <a:buClr>
                <a:srgbClr val="C00000"/>
              </a:buClr>
              <a:buFont typeface="Wingdings" panose="05000000000000000000" pitchFamily="2" charset="2"/>
              <a:buChar char="q"/>
            </a:pPr>
            <a:r>
              <a:rPr lang="fr-FR" b="1" dirty="0"/>
              <a:t>Une énumération claire des objectifs du projet;</a:t>
            </a:r>
          </a:p>
          <a:p>
            <a:pPr lvl="1">
              <a:spcBef>
                <a:spcPct val="0"/>
              </a:spcBef>
              <a:buClr>
                <a:srgbClr val="C00000"/>
              </a:buClr>
              <a:buFont typeface="Wingdings" panose="05000000000000000000" pitchFamily="2" charset="2"/>
              <a:buChar char="q"/>
            </a:pPr>
            <a:r>
              <a:rPr lang="en-US" altLang="en-US" sz="1800" dirty="0" err="1">
                <a:ea typeface="+mn-ea"/>
                <a:cs typeface="+mn-cs"/>
              </a:rPr>
              <a:t>Définition</a:t>
            </a:r>
            <a:r>
              <a:rPr lang="en-US" altLang="en-US" sz="1800" dirty="0">
                <a:ea typeface="+mn-ea"/>
                <a:cs typeface="+mn-cs"/>
              </a:rPr>
              <a:t> des buts, de </a:t>
            </a:r>
            <a:r>
              <a:rPr lang="en-US" altLang="en-US" sz="1800" dirty="0" err="1">
                <a:ea typeface="+mn-ea"/>
                <a:cs typeface="+mn-cs"/>
              </a:rPr>
              <a:t>l’ampleur</a:t>
            </a:r>
            <a:r>
              <a:rPr lang="en-US" altLang="en-US" sz="1800" dirty="0">
                <a:ea typeface="+mn-ea"/>
                <a:cs typeface="+mn-cs"/>
              </a:rPr>
              <a:t> du travail (scope) et des </a:t>
            </a:r>
            <a:r>
              <a:rPr lang="en-US" altLang="en-US" sz="1800" dirty="0" err="1">
                <a:ea typeface="+mn-ea"/>
                <a:cs typeface="+mn-cs"/>
              </a:rPr>
              <a:t>besoins</a:t>
            </a:r>
            <a:r>
              <a:rPr lang="en-US" altLang="en-US" sz="1800" dirty="0">
                <a:ea typeface="+mn-ea"/>
                <a:cs typeface="+mn-cs"/>
              </a:rPr>
              <a:t> du client;</a:t>
            </a:r>
          </a:p>
          <a:p>
            <a:pPr lvl="0">
              <a:spcBef>
                <a:spcPct val="0"/>
              </a:spcBef>
              <a:buClr>
                <a:srgbClr val="C00000"/>
              </a:buClr>
              <a:buFont typeface="Wingdings" panose="05000000000000000000" pitchFamily="2" charset="2"/>
              <a:buChar char="q"/>
            </a:pPr>
            <a:endParaRPr lang="fr-FR" dirty="0"/>
          </a:p>
          <a:p>
            <a:pPr lvl="0">
              <a:spcBef>
                <a:spcPct val="0"/>
              </a:spcBef>
              <a:buClr>
                <a:srgbClr val="C00000"/>
              </a:buClr>
              <a:buFont typeface="Wingdings" panose="05000000000000000000" pitchFamily="2" charset="2"/>
              <a:buChar char="q"/>
            </a:pPr>
            <a:r>
              <a:rPr lang="en-CA" b="1" dirty="0" err="1"/>
              <a:t>L’engagement</a:t>
            </a:r>
            <a:r>
              <a:rPr lang="en-CA" b="1" dirty="0"/>
              <a:t> du client;</a:t>
            </a:r>
          </a:p>
          <a:p>
            <a:pPr lvl="0">
              <a:spcBef>
                <a:spcPct val="0"/>
              </a:spcBef>
              <a:buClr>
                <a:srgbClr val="C00000"/>
              </a:buClr>
              <a:buFont typeface="Wingdings" panose="05000000000000000000" pitchFamily="2" charset="2"/>
              <a:buChar char="q"/>
            </a:pPr>
            <a:endParaRPr lang="en-CA" b="1" dirty="0"/>
          </a:p>
          <a:p>
            <a:pPr lvl="0">
              <a:spcBef>
                <a:spcPct val="0"/>
              </a:spcBef>
              <a:buClr>
                <a:srgbClr val="C00000"/>
              </a:buClr>
              <a:buFont typeface="Wingdings" panose="05000000000000000000" pitchFamily="2" charset="2"/>
              <a:buChar char="q"/>
            </a:pPr>
            <a:r>
              <a:rPr lang="fr-FR" b="1" dirty="0"/>
              <a:t>Le soutien de la haute direction.</a:t>
            </a:r>
          </a:p>
          <a:p>
            <a:pPr lvl="0">
              <a:spcBef>
                <a:spcPct val="0"/>
              </a:spcBef>
              <a:buClr>
                <a:srgbClr val="C00000"/>
              </a:buClr>
              <a:buFont typeface="Wingdings" panose="05000000000000000000" pitchFamily="2" charset="2"/>
              <a:buChar char="q"/>
            </a:pPr>
            <a:endParaRPr lang="fr-FR" b="1" dirty="0"/>
          </a:p>
          <a:p>
            <a:pPr lvl="0">
              <a:spcBef>
                <a:spcPct val="0"/>
              </a:spcBef>
              <a:buClr>
                <a:srgbClr val="C00000"/>
              </a:buClr>
              <a:buFont typeface="Wingdings" panose="05000000000000000000" pitchFamily="2" charset="2"/>
              <a:buChar char="q"/>
            </a:pPr>
            <a:r>
              <a:rPr lang="fr-FR" altLang="en-US" b="1" dirty="0"/>
              <a:t>A</a:t>
            </a:r>
            <a:r>
              <a:rPr lang="en-US" altLang="en-US" b="1" dirty="0" err="1"/>
              <a:t>utres</a:t>
            </a:r>
            <a:r>
              <a:rPr lang="en-US" altLang="en-US" b="1" dirty="0"/>
              <a:t> </a:t>
            </a:r>
            <a:r>
              <a:rPr lang="en-US" altLang="en-US" b="1" dirty="0" err="1"/>
              <a:t>facteurs</a:t>
            </a:r>
            <a:r>
              <a:rPr lang="en-US" altLang="en-US" b="1" dirty="0"/>
              <a:t> :</a:t>
            </a:r>
          </a:p>
          <a:p>
            <a:pPr lvl="1">
              <a:spcBef>
                <a:spcPct val="0"/>
              </a:spcBef>
              <a:buClr>
                <a:srgbClr val="C00000"/>
              </a:buClr>
              <a:buFont typeface="Wingdings" panose="05000000000000000000" pitchFamily="2" charset="2"/>
              <a:buChar char="q"/>
            </a:pPr>
            <a:r>
              <a:rPr lang="en-US" altLang="en-US" sz="1800" dirty="0" err="1">
                <a:ea typeface="+mn-ea"/>
                <a:cs typeface="+mn-cs"/>
              </a:rPr>
              <a:t>Équipe</a:t>
            </a:r>
            <a:r>
              <a:rPr lang="en-US" altLang="en-US" sz="1800" dirty="0">
                <a:ea typeface="+mn-ea"/>
                <a:cs typeface="+mn-cs"/>
              </a:rPr>
              <a:t> de </a:t>
            </a:r>
            <a:r>
              <a:rPr lang="en-US" altLang="en-US" sz="1800" dirty="0" err="1">
                <a:ea typeface="+mn-ea"/>
                <a:cs typeface="+mn-cs"/>
              </a:rPr>
              <a:t>projet</a:t>
            </a:r>
            <a:r>
              <a:rPr lang="en-US" altLang="en-US" sz="1800" dirty="0">
                <a:ea typeface="+mn-ea"/>
                <a:cs typeface="+mn-cs"/>
              </a:rPr>
              <a:t>, main-</a:t>
            </a:r>
            <a:r>
              <a:rPr lang="en-US" altLang="en-US" sz="1800" dirty="0" err="1">
                <a:ea typeface="+mn-ea"/>
                <a:cs typeface="+mn-cs"/>
              </a:rPr>
              <a:t>d’œuvre</a:t>
            </a:r>
            <a:r>
              <a:rPr lang="en-US" altLang="en-US" sz="1800" dirty="0">
                <a:ea typeface="+mn-ea"/>
                <a:cs typeface="+mn-cs"/>
              </a:rPr>
              <a:t>, </a:t>
            </a:r>
            <a:r>
              <a:rPr lang="en-US" altLang="en-US" sz="1800" dirty="0" err="1">
                <a:ea typeface="+mn-ea"/>
                <a:cs typeface="+mn-cs"/>
              </a:rPr>
              <a:t>précision</a:t>
            </a:r>
            <a:r>
              <a:rPr lang="en-US" altLang="en-US" sz="1800" dirty="0">
                <a:ea typeface="+mn-ea"/>
                <a:cs typeface="+mn-cs"/>
              </a:rPr>
              <a:t> des estimations, </a:t>
            </a:r>
            <a:r>
              <a:rPr lang="en-US" altLang="en-US" sz="1800" dirty="0" err="1">
                <a:ea typeface="+mn-ea"/>
                <a:cs typeface="+mn-cs"/>
              </a:rPr>
              <a:t>contrôle</a:t>
            </a:r>
            <a:r>
              <a:rPr lang="en-US" altLang="en-US" sz="1800" dirty="0">
                <a:ea typeface="+mn-ea"/>
                <a:cs typeface="+mn-cs"/>
              </a:rPr>
              <a:t> et </a:t>
            </a:r>
            <a:r>
              <a:rPr lang="en-US" altLang="en-US" sz="1800" dirty="0" err="1">
                <a:ea typeface="+mn-ea"/>
                <a:cs typeface="+mn-cs"/>
              </a:rPr>
              <a:t>suivi</a:t>
            </a:r>
            <a:r>
              <a:rPr lang="en-US" altLang="en-US" sz="1800" dirty="0">
                <a:ea typeface="+mn-ea"/>
                <a:cs typeface="+mn-cs"/>
              </a:rPr>
              <a:t>.</a:t>
            </a:r>
            <a:endParaRPr lang="en-US" altLang="en-US" dirty="0"/>
          </a:p>
          <a:p>
            <a:pPr marL="0" indent="0">
              <a:spcBef>
                <a:spcPct val="0"/>
              </a:spcBef>
              <a:buClrTx/>
              <a:buFontTx/>
              <a:buChar char="•"/>
            </a:pPr>
            <a:endParaRPr kumimoji="0" lang="en-US" altLang="en-US" b="0" i="0" u="none" strike="noStrike" cap="none" normalizeH="0" baseline="0" dirty="0">
              <a:ln>
                <a:noFill/>
              </a:ln>
              <a:solidFill>
                <a:schemeClr val="tx1"/>
              </a:solidFill>
              <a:effectLst/>
            </a:endParaRPr>
          </a:p>
          <a:p>
            <a:pPr marL="0" indent="0">
              <a:spcBef>
                <a:spcPct val="0"/>
              </a:spcBef>
              <a:buClrTx/>
              <a:buFontTx/>
              <a:buChar char="•"/>
            </a:pPr>
            <a:endParaRPr lang="en-US" altLang="en-US" dirty="0"/>
          </a:p>
          <a:p>
            <a:pPr marL="0" indent="0">
              <a:spcBef>
                <a:spcPct val="0"/>
              </a:spcBef>
              <a:buClrTx/>
              <a:buFontTx/>
              <a:buChar char="•"/>
            </a:pPr>
            <a:endParaRPr kumimoji="0" lang="en-US" altLang="en-US" b="0" i="0" u="none" strike="noStrike" cap="none" normalizeH="0" baseline="0" dirty="0">
              <a:ln>
                <a:noFill/>
              </a:ln>
              <a:solidFill>
                <a:schemeClr val="tx1"/>
              </a:solidFill>
              <a:effectLst/>
            </a:endParaRPr>
          </a:p>
          <a:p>
            <a:pPr marL="0" indent="0">
              <a:spcBef>
                <a:spcPct val="0"/>
              </a:spcBef>
              <a:buClrTx/>
              <a:buNone/>
            </a:pPr>
            <a:endParaRPr lang="en-US" altLang="en-US" dirty="0">
              <a:latin typeface="Arial" panose="020B0604020202020204" pitchFamily="34" charset="0"/>
            </a:endParaRPr>
          </a:p>
        </p:txBody>
      </p:sp>
    </p:spTree>
    <p:extLst>
      <p:ext uri="{BB962C8B-B14F-4D97-AF65-F5344CB8AC3E}">
        <p14:creationId xmlns:p14="http://schemas.microsoft.com/office/powerpoint/2010/main" val="39588135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BC200-C605-4097-B562-8700EC8CDEE7}"/>
              </a:ext>
            </a:extLst>
          </p:cNvPr>
          <p:cNvSpPr>
            <a:spLocks noGrp="1"/>
          </p:cNvSpPr>
          <p:nvPr>
            <p:ph type="title"/>
          </p:nvPr>
        </p:nvSpPr>
        <p:spPr/>
        <p:txBody>
          <a:bodyPr/>
          <a:lstStyle/>
          <a:p>
            <a:r>
              <a:rPr lang="fr-FR" b="1" dirty="0"/>
              <a:t>Le contrôle et le suivi de projet</a:t>
            </a:r>
            <a:br>
              <a:rPr lang="fr-FR" b="1" dirty="0"/>
            </a:br>
            <a:r>
              <a:rPr lang="fr-FR" b="1" dirty="0"/>
              <a:t>La mise en route du projet (</a:t>
            </a:r>
            <a:r>
              <a:rPr lang="fr-FR" b="1" i="1" dirty="0"/>
              <a:t>Kick off Meeting</a:t>
            </a:r>
            <a:r>
              <a:rPr lang="fr-FR" b="1" dirty="0"/>
              <a:t>)</a:t>
            </a:r>
            <a:endParaRPr lang="fr-CA" dirty="0"/>
          </a:p>
        </p:txBody>
      </p:sp>
      <p:sp>
        <p:nvSpPr>
          <p:cNvPr id="3" name="Content Placeholder 2">
            <a:extLst>
              <a:ext uri="{FF2B5EF4-FFF2-40B4-BE49-F238E27FC236}">
                <a16:creationId xmlns:a16="http://schemas.microsoft.com/office/drawing/2014/main" id="{13791968-420F-4CCB-A0B2-48F6626672D4}"/>
              </a:ext>
            </a:extLst>
          </p:cNvPr>
          <p:cNvSpPr>
            <a:spLocks noGrp="1"/>
          </p:cNvSpPr>
          <p:nvPr>
            <p:ph idx="1"/>
          </p:nvPr>
        </p:nvSpPr>
        <p:spPr/>
        <p:txBody>
          <a:bodyPr/>
          <a:lstStyle/>
          <a:p>
            <a:r>
              <a:rPr lang="fr-FR" dirty="0"/>
              <a:t>Cette première réunion, aussi appelée </a:t>
            </a:r>
            <a:r>
              <a:rPr lang="fr-FR" i="1" dirty="0"/>
              <a:t>Kick off Meeting</a:t>
            </a:r>
            <a:r>
              <a:rPr lang="fr-FR" dirty="0"/>
              <a:t>, se caractérise par les actions suivantes :</a:t>
            </a:r>
          </a:p>
          <a:p>
            <a:pPr lvl="1"/>
            <a:r>
              <a:rPr lang="fr-FR" dirty="0"/>
              <a:t>lancer le projet;</a:t>
            </a:r>
          </a:p>
          <a:p>
            <a:pPr lvl="1"/>
            <a:r>
              <a:rPr lang="fr-FR" dirty="0"/>
              <a:t>présenter tous les participants et leur rôle;</a:t>
            </a:r>
          </a:p>
          <a:p>
            <a:pPr lvl="1"/>
            <a:r>
              <a:rPr lang="fr-FR" dirty="0"/>
              <a:t>identifier le client et cerner ses besoins;</a:t>
            </a:r>
          </a:p>
          <a:p>
            <a:pPr lvl="1"/>
            <a:r>
              <a:rPr lang="fr-FR" dirty="0"/>
              <a:t>clarifier les rôles principaux et les responsabilités;</a:t>
            </a:r>
          </a:p>
          <a:p>
            <a:pPr lvl="1"/>
            <a:r>
              <a:rPr lang="fr-FR" dirty="0"/>
              <a:t>établir des règles de base.</a:t>
            </a:r>
          </a:p>
          <a:p>
            <a:endParaRPr lang="fr-CA" dirty="0"/>
          </a:p>
        </p:txBody>
      </p:sp>
      <p:sp>
        <p:nvSpPr>
          <p:cNvPr id="4" name="Footer Placeholder 3">
            <a:extLst>
              <a:ext uri="{FF2B5EF4-FFF2-40B4-BE49-F238E27FC236}">
                <a16:creationId xmlns:a16="http://schemas.microsoft.com/office/drawing/2014/main" id="{2DD6984F-6D28-4B45-95E7-443BB66323FD}"/>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12954681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83FE7-C548-49EE-B069-B8AD63C26929}"/>
              </a:ext>
            </a:extLst>
          </p:cNvPr>
          <p:cNvSpPr>
            <a:spLocks noGrp="1"/>
          </p:cNvSpPr>
          <p:nvPr>
            <p:ph type="title"/>
          </p:nvPr>
        </p:nvSpPr>
        <p:spPr/>
        <p:txBody>
          <a:bodyPr/>
          <a:lstStyle/>
          <a:p>
            <a:r>
              <a:rPr lang="fr-FR" b="1" dirty="0"/>
              <a:t>Le contrôle et le suivi de projet</a:t>
            </a:r>
            <a:br>
              <a:rPr lang="fr-FR" b="1" dirty="0"/>
            </a:br>
            <a:r>
              <a:rPr lang="fr-FR" b="1" dirty="0"/>
              <a:t>La mise en route du projet (</a:t>
            </a:r>
            <a:r>
              <a:rPr lang="fr-FR" b="1" i="1" dirty="0"/>
              <a:t>Kick off Meeting</a:t>
            </a:r>
            <a:r>
              <a:rPr lang="fr-FR" b="1" dirty="0"/>
              <a:t>)</a:t>
            </a:r>
            <a:endParaRPr lang="fr-CA" dirty="0"/>
          </a:p>
        </p:txBody>
      </p:sp>
      <p:sp>
        <p:nvSpPr>
          <p:cNvPr id="3" name="Content Placeholder 2">
            <a:extLst>
              <a:ext uri="{FF2B5EF4-FFF2-40B4-BE49-F238E27FC236}">
                <a16:creationId xmlns:a16="http://schemas.microsoft.com/office/drawing/2014/main" id="{348A9FC6-24D8-414E-BA48-85448996FD2E}"/>
              </a:ext>
            </a:extLst>
          </p:cNvPr>
          <p:cNvSpPr>
            <a:spLocks noGrp="1"/>
          </p:cNvSpPr>
          <p:nvPr>
            <p:ph idx="1"/>
          </p:nvPr>
        </p:nvSpPr>
        <p:spPr/>
        <p:txBody>
          <a:bodyPr/>
          <a:lstStyle/>
          <a:p>
            <a:r>
              <a:rPr lang="fr-FR" dirty="0"/>
              <a:t>Habituellement, le </a:t>
            </a:r>
            <a:r>
              <a:rPr lang="fr-FR" i="1" dirty="0"/>
              <a:t>Kick off Meeting</a:t>
            </a:r>
            <a:r>
              <a:rPr lang="fr-FR" dirty="0"/>
              <a:t> contient les éléments suivants :</a:t>
            </a:r>
          </a:p>
          <a:p>
            <a:pPr lvl="1"/>
            <a:r>
              <a:rPr lang="fr-FR" dirty="0"/>
              <a:t>introduction;</a:t>
            </a:r>
          </a:p>
          <a:p>
            <a:pPr lvl="1"/>
            <a:r>
              <a:rPr lang="fr-FR" dirty="0"/>
              <a:t>rappel des objectifs et du contexte du projet;</a:t>
            </a:r>
          </a:p>
          <a:p>
            <a:pPr lvl="1"/>
            <a:r>
              <a:rPr lang="fr-FR" dirty="0"/>
              <a:t>aspects organisationnels et humains de la réalisation :</a:t>
            </a:r>
          </a:p>
          <a:p>
            <a:pPr lvl="2"/>
            <a:r>
              <a:rPr lang="fr-FR" dirty="0"/>
              <a:t>les personnes;</a:t>
            </a:r>
          </a:p>
          <a:p>
            <a:pPr lvl="2"/>
            <a:r>
              <a:rPr lang="fr-FR" dirty="0"/>
              <a:t>les entreprises;</a:t>
            </a:r>
          </a:p>
          <a:p>
            <a:r>
              <a:rPr lang="fr-FR" dirty="0"/>
              <a:t>aspects techniques de la réalisation (le plan d’exécution) :</a:t>
            </a:r>
          </a:p>
          <a:p>
            <a:pPr lvl="2"/>
            <a:r>
              <a:rPr lang="fr-FR" dirty="0"/>
              <a:t>le plan d’exécution;</a:t>
            </a:r>
          </a:p>
          <a:p>
            <a:pPr lvl="2"/>
            <a:r>
              <a:rPr lang="fr-FR" dirty="0"/>
              <a:t>les méthodes de travail;</a:t>
            </a:r>
          </a:p>
          <a:p>
            <a:pPr lvl="2"/>
            <a:r>
              <a:rPr lang="fr-FR" dirty="0"/>
              <a:t>l’échéancier;</a:t>
            </a:r>
          </a:p>
          <a:p>
            <a:r>
              <a:rPr lang="fr-FR" dirty="0"/>
              <a:t>administration et communications.</a:t>
            </a:r>
          </a:p>
          <a:p>
            <a:endParaRPr lang="fr-CA" dirty="0"/>
          </a:p>
        </p:txBody>
      </p:sp>
      <p:sp>
        <p:nvSpPr>
          <p:cNvPr id="4" name="Footer Placeholder 3">
            <a:extLst>
              <a:ext uri="{FF2B5EF4-FFF2-40B4-BE49-F238E27FC236}">
                <a16:creationId xmlns:a16="http://schemas.microsoft.com/office/drawing/2014/main" id="{46CB02E1-E2B9-4A7E-8CA0-2EF2C68B3C64}"/>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31882619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B9BD4-2D7E-4C23-8D13-A75700AD36B0}"/>
              </a:ext>
            </a:extLst>
          </p:cNvPr>
          <p:cNvSpPr>
            <a:spLocks noGrp="1"/>
          </p:cNvSpPr>
          <p:nvPr>
            <p:ph type="title"/>
          </p:nvPr>
        </p:nvSpPr>
        <p:spPr/>
        <p:txBody>
          <a:bodyPr/>
          <a:lstStyle/>
          <a:p>
            <a:r>
              <a:rPr lang="fr-FR" b="1" dirty="0"/>
              <a:t>Le contrôle et le suivi de projet</a:t>
            </a:r>
            <a:br>
              <a:rPr lang="fr-FR" b="1" dirty="0"/>
            </a:br>
            <a:r>
              <a:rPr lang="fr-FR" b="1" dirty="0"/>
              <a:t>La synthèse</a:t>
            </a:r>
            <a:endParaRPr lang="fr-CA" dirty="0"/>
          </a:p>
        </p:txBody>
      </p:sp>
      <p:sp>
        <p:nvSpPr>
          <p:cNvPr id="3" name="Content Placeholder 2">
            <a:extLst>
              <a:ext uri="{FF2B5EF4-FFF2-40B4-BE49-F238E27FC236}">
                <a16:creationId xmlns:a16="http://schemas.microsoft.com/office/drawing/2014/main" id="{0360CDEA-8895-416D-A2FA-3CA90E22D196}"/>
              </a:ext>
            </a:extLst>
          </p:cNvPr>
          <p:cNvSpPr>
            <a:spLocks noGrp="1"/>
          </p:cNvSpPr>
          <p:nvPr>
            <p:ph idx="1"/>
          </p:nvPr>
        </p:nvSpPr>
        <p:spPr/>
        <p:txBody>
          <a:bodyPr/>
          <a:lstStyle/>
          <a:p>
            <a:r>
              <a:rPr lang="fr-FR" b="1" dirty="0"/>
              <a:t>Synthèse</a:t>
            </a:r>
          </a:p>
          <a:p>
            <a:r>
              <a:rPr lang="fr-FR" dirty="0"/>
              <a:t>Le contrôle et le suivi sont des éléments essentiels au succès d’un projet. L’ingénieur qui gère un projet doit en connaître les nombreux rouages afin de transmettre au client les données dont il a besoin pour une gouvernance de projet éclairée et une prise de décision rapide et avisée.</a:t>
            </a:r>
          </a:p>
          <a:p>
            <a:endParaRPr lang="fr-CA" dirty="0"/>
          </a:p>
        </p:txBody>
      </p:sp>
      <p:sp>
        <p:nvSpPr>
          <p:cNvPr id="4" name="Footer Placeholder 3">
            <a:extLst>
              <a:ext uri="{FF2B5EF4-FFF2-40B4-BE49-F238E27FC236}">
                <a16:creationId xmlns:a16="http://schemas.microsoft.com/office/drawing/2014/main" id="{3EDD8A9A-4388-44B7-8D1B-36E06E4E3360}"/>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5935325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C88E6-4CC0-441A-B9C1-4F6592C46B20}"/>
              </a:ext>
            </a:extLst>
          </p:cNvPr>
          <p:cNvSpPr>
            <a:spLocks noGrp="1"/>
          </p:cNvSpPr>
          <p:nvPr>
            <p:ph type="title"/>
          </p:nvPr>
        </p:nvSpPr>
        <p:spPr/>
        <p:txBody>
          <a:bodyPr/>
          <a:lstStyle/>
          <a:p>
            <a:r>
              <a:rPr lang="en-CA" b="1" dirty="0" err="1"/>
              <a:t>L’audit</a:t>
            </a:r>
            <a:r>
              <a:rPr lang="en-CA" b="1" dirty="0"/>
              <a:t> de </a:t>
            </a:r>
            <a:r>
              <a:rPr lang="en-CA" b="1" dirty="0" err="1"/>
              <a:t>projet</a:t>
            </a:r>
            <a:endParaRPr lang="fr-CA" dirty="0"/>
          </a:p>
        </p:txBody>
      </p:sp>
      <p:sp>
        <p:nvSpPr>
          <p:cNvPr id="3" name="Content Placeholder 2">
            <a:extLst>
              <a:ext uri="{FF2B5EF4-FFF2-40B4-BE49-F238E27FC236}">
                <a16:creationId xmlns:a16="http://schemas.microsoft.com/office/drawing/2014/main" id="{2A09296B-8DCD-4006-A676-573CAB7F3D68}"/>
              </a:ext>
            </a:extLst>
          </p:cNvPr>
          <p:cNvSpPr>
            <a:spLocks noGrp="1"/>
          </p:cNvSpPr>
          <p:nvPr>
            <p:ph idx="1"/>
          </p:nvPr>
        </p:nvSpPr>
        <p:spPr>
          <a:xfrm>
            <a:off x="566738" y="1752600"/>
            <a:ext cx="8399461" cy="4267200"/>
          </a:xfrm>
        </p:spPr>
        <p:txBody>
          <a:bodyPr/>
          <a:lstStyle/>
          <a:p>
            <a:r>
              <a:rPr lang="fr-FR" dirty="0"/>
              <a:t>L’audit est un processus méthodique, indépendant et documenté permettant de recueillir des données objectives pour déterminer dans quelle mesure les exigences satisfont aux référentiels ou objectifs du projet.</a:t>
            </a:r>
          </a:p>
          <a:p>
            <a:r>
              <a:rPr lang="fr-FR" b="1" dirty="0"/>
              <a:t>Les formes de l’audit</a:t>
            </a:r>
          </a:p>
          <a:p>
            <a:r>
              <a:rPr lang="fr-FR" dirty="0"/>
              <a:t>La littérature retient deux types d’audit de projet : l’audit en cours d’exécution et l’audit </a:t>
            </a:r>
            <a:r>
              <a:rPr lang="fr-FR" dirty="0" err="1"/>
              <a:t>postprojet</a:t>
            </a:r>
            <a:r>
              <a:rPr lang="fr-FR" dirty="0"/>
              <a:t>.</a:t>
            </a:r>
          </a:p>
          <a:p>
            <a:r>
              <a:rPr lang="fr-FR" b="1" dirty="0"/>
              <a:t>L’audit en cours d’exécution de projet</a:t>
            </a:r>
            <a:r>
              <a:rPr lang="fr-FR" dirty="0"/>
              <a:t> s’entreprend très tôt. Il permet d’apporter des mesures correctives, s’il y a lieu, non seulement au projet faisant l’objet de l’audit, mais aussi à d’autres projets en cours. Il est concentré sur le déroulement et sur le rendement du projet et examine si les conditions sont les mêmes. Un audit fait en début de projet porte surtout sur les aspects techniques Un audit exécuté plus tard au cours du projet porte sur les coûts et sur l’échéancier.</a:t>
            </a:r>
          </a:p>
          <a:p>
            <a:endParaRPr lang="fr-CA" dirty="0"/>
          </a:p>
        </p:txBody>
      </p:sp>
      <p:sp>
        <p:nvSpPr>
          <p:cNvPr id="4" name="Footer Placeholder 3">
            <a:extLst>
              <a:ext uri="{FF2B5EF4-FFF2-40B4-BE49-F238E27FC236}">
                <a16:creationId xmlns:a16="http://schemas.microsoft.com/office/drawing/2014/main" id="{45684F1F-7D92-44A8-9999-A8A938DBC6BA}"/>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35458842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095BA-A1BA-47DA-9DD9-D047EB827679}"/>
              </a:ext>
            </a:extLst>
          </p:cNvPr>
          <p:cNvSpPr>
            <a:spLocks noGrp="1"/>
          </p:cNvSpPr>
          <p:nvPr>
            <p:ph type="title"/>
          </p:nvPr>
        </p:nvSpPr>
        <p:spPr/>
        <p:txBody>
          <a:bodyPr/>
          <a:lstStyle/>
          <a:p>
            <a:r>
              <a:rPr lang="en-CA" b="1" dirty="0" err="1"/>
              <a:t>L’audit</a:t>
            </a:r>
            <a:r>
              <a:rPr lang="en-CA" b="1" dirty="0"/>
              <a:t> de </a:t>
            </a:r>
            <a:r>
              <a:rPr lang="en-CA" b="1" dirty="0" err="1"/>
              <a:t>projet</a:t>
            </a:r>
            <a:endParaRPr lang="fr-CA" dirty="0"/>
          </a:p>
        </p:txBody>
      </p:sp>
      <p:sp>
        <p:nvSpPr>
          <p:cNvPr id="3" name="Content Placeholder 2">
            <a:extLst>
              <a:ext uri="{FF2B5EF4-FFF2-40B4-BE49-F238E27FC236}">
                <a16:creationId xmlns:a16="http://schemas.microsoft.com/office/drawing/2014/main" id="{B7E6D38C-EF0A-4563-9268-166CA7397D50}"/>
              </a:ext>
            </a:extLst>
          </p:cNvPr>
          <p:cNvSpPr>
            <a:spLocks noGrp="1"/>
          </p:cNvSpPr>
          <p:nvPr>
            <p:ph idx="1"/>
          </p:nvPr>
        </p:nvSpPr>
        <p:spPr/>
        <p:txBody>
          <a:bodyPr/>
          <a:lstStyle/>
          <a:p>
            <a:r>
              <a:rPr lang="fr-FR" b="1" dirty="0"/>
              <a:t>L’audit </a:t>
            </a:r>
            <a:r>
              <a:rPr lang="fr-FR" b="1" dirty="0" err="1"/>
              <a:t>postprojet</a:t>
            </a:r>
            <a:r>
              <a:rPr lang="fr-FR" dirty="0"/>
              <a:t> se révèle plus détaillé et plus approfondi que celui en cours de projet. L’audit d’un projet terminé vise principalement à améliorer la gestion des futurs projets.</a:t>
            </a:r>
          </a:p>
          <a:p>
            <a:endParaRPr lang="fr-FR" dirty="0"/>
          </a:p>
          <a:p>
            <a:r>
              <a:rPr lang="fr-FR" dirty="0"/>
              <a:t>Sa portée est généralement à long terme, contrairement à l’audit en cours qui vise souvent à régler un problème d’exécution ou d’</a:t>
            </a:r>
            <a:r>
              <a:rPr lang="fr-FR" dirty="0" err="1"/>
              <a:t>opérationalisation</a:t>
            </a:r>
            <a:r>
              <a:rPr lang="fr-FR" dirty="0"/>
              <a:t>.</a:t>
            </a:r>
          </a:p>
          <a:p>
            <a:endParaRPr lang="fr-FR" dirty="0"/>
          </a:p>
          <a:p>
            <a:r>
              <a:rPr lang="fr-FR" dirty="0"/>
              <a:t>L’audit </a:t>
            </a:r>
            <a:r>
              <a:rPr lang="fr-FR" dirty="0" err="1"/>
              <a:t>postprojet</a:t>
            </a:r>
            <a:r>
              <a:rPr lang="fr-FR" dirty="0"/>
              <a:t> tient compte du rendement du projet, mais va plus loin : il examine le rôle du projet dans l’entreprise en vérifiant, par exemple, si les avantages stratégiques prévus se sont matérialisés.</a:t>
            </a:r>
            <a:endParaRPr lang="fr-CA" dirty="0"/>
          </a:p>
        </p:txBody>
      </p:sp>
      <p:sp>
        <p:nvSpPr>
          <p:cNvPr id="4" name="Footer Placeholder 3">
            <a:extLst>
              <a:ext uri="{FF2B5EF4-FFF2-40B4-BE49-F238E27FC236}">
                <a16:creationId xmlns:a16="http://schemas.microsoft.com/office/drawing/2014/main" id="{29A6609B-43D7-41BD-A056-51A7F8647731}"/>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9845522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A2A02-114B-4A07-A6A9-C0C6A254C1E1}"/>
              </a:ext>
            </a:extLst>
          </p:cNvPr>
          <p:cNvSpPr>
            <a:spLocks noGrp="1"/>
          </p:cNvSpPr>
          <p:nvPr>
            <p:ph type="title"/>
          </p:nvPr>
        </p:nvSpPr>
        <p:spPr/>
        <p:txBody>
          <a:bodyPr/>
          <a:lstStyle/>
          <a:p>
            <a:r>
              <a:rPr lang="en-CA" b="1" dirty="0"/>
              <a:t>La </a:t>
            </a:r>
            <a:r>
              <a:rPr lang="en-CA" b="1" dirty="0" err="1"/>
              <a:t>clôture</a:t>
            </a:r>
            <a:r>
              <a:rPr lang="en-CA" b="1" dirty="0"/>
              <a:t> de </a:t>
            </a:r>
            <a:r>
              <a:rPr lang="en-CA" b="1" dirty="0" err="1"/>
              <a:t>projet</a:t>
            </a:r>
            <a:endParaRPr lang="fr-CA" dirty="0"/>
          </a:p>
        </p:txBody>
      </p:sp>
      <p:sp>
        <p:nvSpPr>
          <p:cNvPr id="3" name="Content Placeholder 2">
            <a:extLst>
              <a:ext uri="{FF2B5EF4-FFF2-40B4-BE49-F238E27FC236}">
                <a16:creationId xmlns:a16="http://schemas.microsoft.com/office/drawing/2014/main" id="{6B169E2C-3870-499D-B7C2-EBB71D344BEE}"/>
              </a:ext>
            </a:extLst>
          </p:cNvPr>
          <p:cNvSpPr>
            <a:spLocks noGrp="1"/>
          </p:cNvSpPr>
          <p:nvPr>
            <p:ph idx="1"/>
          </p:nvPr>
        </p:nvSpPr>
        <p:spPr>
          <a:xfrm>
            <a:off x="430103" y="1668520"/>
            <a:ext cx="8325013" cy="4884678"/>
          </a:xfrm>
        </p:spPr>
        <p:txBody>
          <a:bodyPr/>
          <a:lstStyle/>
          <a:p>
            <a:r>
              <a:rPr lang="fr-FR" dirty="0"/>
              <a:t>La clôture d’un projet est essentiellement la fin de sa phase de réalisation et la livraison au promoteur du produit qui constituait l’extrant et la finalité du projet.</a:t>
            </a:r>
          </a:p>
          <a:p>
            <a:endParaRPr lang="fr-FR" dirty="0"/>
          </a:p>
          <a:p>
            <a:r>
              <a:rPr lang="fr-FR" dirty="0"/>
              <a:t>La clôture relève de la responsabilité du mandataire; c’est le constat de l’achèvement de l’ensemble des activités de l’organisation mandataire pour mettre fin à l’entente contractuelle la liant au promoteur du projet.</a:t>
            </a:r>
          </a:p>
          <a:p>
            <a:endParaRPr lang="fr-FR" dirty="0"/>
          </a:p>
          <a:p>
            <a:r>
              <a:rPr lang="fr-FR" dirty="0"/>
              <a:t>La clôture du projet comprend la fermeture des dossiers relatifs au projet et la réaffectation du personnel y ayant participé.</a:t>
            </a:r>
          </a:p>
          <a:p>
            <a:endParaRPr lang="fr-FR" dirty="0"/>
          </a:p>
          <a:p>
            <a:r>
              <a:rPr lang="fr-FR" dirty="0"/>
              <a:t>L’objectif fondamental du processus de clôture consiste à résilier le lien contractuel entre les organisations du promoteur et celles du mandataire pour projet terminé.</a:t>
            </a:r>
            <a:endParaRPr lang="fr-CA" dirty="0"/>
          </a:p>
        </p:txBody>
      </p:sp>
      <p:sp>
        <p:nvSpPr>
          <p:cNvPr id="4" name="Footer Placeholder 3">
            <a:extLst>
              <a:ext uri="{FF2B5EF4-FFF2-40B4-BE49-F238E27FC236}">
                <a16:creationId xmlns:a16="http://schemas.microsoft.com/office/drawing/2014/main" id="{FDFFAD1A-C21B-4930-8574-974F18CF57FC}"/>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40896554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5AC07-E51E-4E71-857D-4463BE0F0D31}"/>
              </a:ext>
            </a:extLst>
          </p:cNvPr>
          <p:cNvSpPr>
            <a:spLocks noGrp="1"/>
          </p:cNvSpPr>
          <p:nvPr>
            <p:ph type="title"/>
          </p:nvPr>
        </p:nvSpPr>
        <p:spPr/>
        <p:txBody>
          <a:bodyPr/>
          <a:lstStyle/>
          <a:p>
            <a:r>
              <a:rPr lang="fr-CA" b="1" dirty="0"/>
              <a:t>Références</a:t>
            </a:r>
          </a:p>
        </p:txBody>
      </p:sp>
      <p:sp>
        <p:nvSpPr>
          <p:cNvPr id="3" name="Content Placeholder 2">
            <a:extLst>
              <a:ext uri="{FF2B5EF4-FFF2-40B4-BE49-F238E27FC236}">
                <a16:creationId xmlns:a16="http://schemas.microsoft.com/office/drawing/2014/main" id="{64BB093C-CAF5-49C6-A712-D70E349494D2}"/>
              </a:ext>
            </a:extLst>
          </p:cNvPr>
          <p:cNvSpPr>
            <a:spLocks noGrp="1"/>
          </p:cNvSpPr>
          <p:nvPr>
            <p:ph idx="1"/>
          </p:nvPr>
        </p:nvSpPr>
        <p:spPr/>
        <p:txBody>
          <a:bodyPr/>
          <a:lstStyle/>
          <a:p>
            <a:r>
              <a:rPr lang="fr-CA" dirty="0"/>
              <a:t>Ordre des Ingénieurs du Québec: www.gpp.oiq.qc.ca</a:t>
            </a:r>
          </a:p>
          <a:p>
            <a:r>
              <a:rPr lang="fr-FR" dirty="0"/>
              <a:t>GENEST, Bernard-André et NGUYEN, </a:t>
            </a:r>
            <a:r>
              <a:rPr lang="fr-FR" dirty="0" err="1"/>
              <a:t>Tho</a:t>
            </a:r>
            <a:r>
              <a:rPr lang="fr-FR" dirty="0"/>
              <a:t> </a:t>
            </a:r>
            <a:r>
              <a:rPr lang="fr-FR" dirty="0" err="1"/>
              <a:t>Hau</a:t>
            </a:r>
            <a:r>
              <a:rPr lang="fr-FR" dirty="0"/>
              <a:t>, </a:t>
            </a:r>
            <a:r>
              <a:rPr lang="fr-FR" i="1" dirty="0"/>
              <a:t>Principes et techniques de la gestion de projets</a:t>
            </a:r>
            <a:r>
              <a:rPr lang="fr-FR" dirty="0"/>
              <a:t>,  3e édition, chap. 1, </a:t>
            </a:r>
            <a:r>
              <a:rPr lang="fr-FR" dirty="0" err="1"/>
              <a:t>ann</a:t>
            </a:r>
            <a:r>
              <a:rPr lang="fr-FR" dirty="0"/>
              <a:t>. C Québec, Éditions Sigma Delta, 2002, 448 p.</a:t>
            </a:r>
            <a:endParaRPr lang="fr-CA" dirty="0"/>
          </a:p>
        </p:txBody>
      </p:sp>
      <p:sp>
        <p:nvSpPr>
          <p:cNvPr id="4" name="Footer Placeholder 3">
            <a:extLst>
              <a:ext uri="{FF2B5EF4-FFF2-40B4-BE49-F238E27FC236}">
                <a16:creationId xmlns:a16="http://schemas.microsoft.com/office/drawing/2014/main" id="{0C11B02B-2491-44CC-85BC-F33420E75287}"/>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2300138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7B00B-7604-45F7-AF37-CC8B8F7FD425}"/>
              </a:ext>
            </a:extLst>
          </p:cNvPr>
          <p:cNvSpPr>
            <a:spLocks noGrp="1"/>
          </p:cNvSpPr>
          <p:nvPr>
            <p:ph type="title"/>
          </p:nvPr>
        </p:nvSpPr>
        <p:spPr/>
        <p:txBody>
          <a:bodyPr/>
          <a:lstStyle/>
          <a:p>
            <a:r>
              <a:rPr lang="fr-FR" b="1" dirty="0"/>
              <a:t>Le cycle de vie d’un projet</a:t>
            </a:r>
            <a:endParaRPr lang="fr-CA" dirty="0"/>
          </a:p>
        </p:txBody>
      </p:sp>
      <p:sp>
        <p:nvSpPr>
          <p:cNvPr id="3" name="Content Placeholder 2">
            <a:extLst>
              <a:ext uri="{FF2B5EF4-FFF2-40B4-BE49-F238E27FC236}">
                <a16:creationId xmlns:a16="http://schemas.microsoft.com/office/drawing/2014/main" id="{C45E4FC3-B22B-4569-95A9-530DB8624435}"/>
              </a:ext>
            </a:extLst>
          </p:cNvPr>
          <p:cNvSpPr>
            <a:spLocks noGrp="1"/>
          </p:cNvSpPr>
          <p:nvPr>
            <p:ph idx="1"/>
          </p:nvPr>
        </p:nvSpPr>
        <p:spPr/>
        <p:txBody>
          <a:bodyPr/>
          <a:lstStyle/>
          <a:p>
            <a:r>
              <a:rPr lang="fr-FR" b="1" dirty="0"/>
              <a:t>Le cycle de vie d’un projet</a:t>
            </a:r>
          </a:p>
          <a:p>
            <a:r>
              <a:rPr lang="fr-FR" dirty="0"/>
              <a:t>Un projet se démarque par son cycle de vie, qui est généralement présenté comme étant constitué de phases. Le nombre de phases ainsi que leur appellation peuvent varier d’une application à une autre, d’un domaine d’application à un autre et d’un auteur à un autre.</a:t>
            </a:r>
          </a:p>
          <a:p>
            <a:r>
              <a:rPr lang="fr-FR" dirty="0"/>
              <a:t>L’ingénieur responsable d’un projet devra parfois définir les phases du projet dont il a la responsabilité en tenant compte des paramètres propres au projet ou à la culture d’entreprise.</a:t>
            </a:r>
          </a:p>
          <a:p>
            <a:r>
              <a:rPr lang="fr-FR" dirty="0"/>
              <a:t>Ces différences ne limitent en aucune façon la validité ni la pertinence du modèle ci-dessous en quatre phases qu’il est proposé à l’ingénieur de suivre.</a:t>
            </a:r>
            <a:endParaRPr lang="fr-CA" dirty="0"/>
          </a:p>
        </p:txBody>
      </p:sp>
      <p:sp>
        <p:nvSpPr>
          <p:cNvPr id="4" name="Footer Placeholder 3">
            <a:extLst>
              <a:ext uri="{FF2B5EF4-FFF2-40B4-BE49-F238E27FC236}">
                <a16:creationId xmlns:a16="http://schemas.microsoft.com/office/drawing/2014/main" id="{CC1ABF6E-BD88-48D0-9027-B15060B11EC2}"/>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Tree>
    <p:extLst>
      <p:ext uri="{BB962C8B-B14F-4D97-AF65-F5344CB8AC3E}">
        <p14:creationId xmlns:p14="http://schemas.microsoft.com/office/powerpoint/2010/main" val="3580254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F2069B-A5A3-4833-8419-FE955E7843CF}"/>
              </a:ext>
            </a:extLst>
          </p:cNvPr>
          <p:cNvSpPr>
            <a:spLocks noGrp="1"/>
          </p:cNvSpPr>
          <p:nvPr>
            <p:ph idx="1"/>
          </p:nvPr>
        </p:nvSpPr>
        <p:spPr/>
        <p:txBody>
          <a:bodyPr/>
          <a:lstStyle/>
          <a:p>
            <a:r>
              <a:rPr lang="fr-FR" b="1" dirty="0"/>
              <a:t>Phase d’identification :</a:t>
            </a:r>
            <a:r>
              <a:rPr lang="fr-FR" dirty="0"/>
              <a:t> la demande est clarifiée, les objectifs précisés et le projet globalement identifié en ce qui a trait au produit ou au service à livrer, aux contraintes à respecter et à la stratégie de réalisation.</a:t>
            </a:r>
          </a:p>
          <a:p>
            <a:r>
              <a:rPr lang="fr-FR" b="1" dirty="0"/>
              <a:t>Phase de définition :</a:t>
            </a:r>
            <a:r>
              <a:rPr lang="fr-FR" dirty="0"/>
              <a:t> le contenu du projet est défini de façon plus précise, une planification détaillée est établie pour sa durée; les échéances, les ressources et les dépenses, ainsi que les politiques et les procédures de gestion sont circonscrites.</a:t>
            </a:r>
          </a:p>
          <a:p>
            <a:r>
              <a:rPr lang="fr-FR" b="1" dirty="0"/>
              <a:t>Phase de réalisation :</a:t>
            </a:r>
            <a:r>
              <a:rPr lang="fr-FR" dirty="0"/>
              <a:t> le produit ou le service est effectivement réalisé suivant le plan prévu et en conformité avec les exigences du demandeur.</a:t>
            </a:r>
          </a:p>
          <a:p>
            <a:r>
              <a:rPr lang="fr-FR" b="1" dirty="0"/>
              <a:t>Phase de clôture :</a:t>
            </a:r>
            <a:r>
              <a:rPr lang="fr-FR" dirty="0"/>
              <a:t> le produit ou le service est remis au demandeur, le projet est évalué et sa clôture administrative effectuée.</a:t>
            </a:r>
          </a:p>
          <a:p>
            <a:endParaRPr lang="fr-CA" dirty="0"/>
          </a:p>
        </p:txBody>
      </p:sp>
      <p:sp>
        <p:nvSpPr>
          <p:cNvPr id="4" name="Footer Placeholder 3">
            <a:extLst>
              <a:ext uri="{FF2B5EF4-FFF2-40B4-BE49-F238E27FC236}">
                <a16:creationId xmlns:a16="http://schemas.microsoft.com/office/drawing/2014/main" id="{24BC09CD-3D8E-4EC2-8984-EA8C3074E979}"/>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Title 1">
            <a:extLst>
              <a:ext uri="{FF2B5EF4-FFF2-40B4-BE49-F238E27FC236}">
                <a16:creationId xmlns:a16="http://schemas.microsoft.com/office/drawing/2014/main" id="{D350CC33-CB7F-413C-90A8-D5B5E10BFAA4}"/>
              </a:ext>
            </a:extLst>
          </p:cNvPr>
          <p:cNvSpPr>
            <a:spLocks noGrp="1"/>
          </p:cNvSpPr>
          <p:nvPr>
            <p:ph type="title"/>
          </p:nvPr>
        </p:nvSpPr>
        <p:spPr>
          <a:xfrm>
            <a:off x="574675" y="304802"/>
            <a:ext cx="8001000" cy="1216025"/>
          </a:xfrm>
        </p:spPr>
        <p:txBody>
          <a:bodyPr/>
          <a:lstStyle/>
          <a:p>
            <a:r>
              <a:rPr lang="fr-FR" b="1" dirty="0"/>
              <a:t>Le cycle de vie d’un projet</a:t>
            </a:r>
            <a:endParaRPr lang="fr-CA" dirty="0"/>
          </a:p>
        </p:txBody>
      </p:sp>
    </p:spTree>
    <p:extLst>
      <p:ext uri="{BB962C8B-B14F-4D97-AF65-F5344CB8AC3E}">
        <p14:creationId xmlns:p14="http://schemas.microsoft.com/office/powerpoint/2010/main" val="565149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99E8377-7397-46FF-893A-924807F31F90}"/>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pic>
        <p:nvPicPr>
          <p:cNvPr id="6" name="Picture 5">
            <a:extLst>
              <a:ext uri="{FF2B5EF4-FFF2-40B4-BE49-F238E27FC236}">
                <a16:creationId xmlns:a16="http://schemas.microsoft.com/office/drawing/2014/main" id="{B462C2E5-B7F5-4CCC-9AF7-5B72181EC8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277" y="1252088"/>
            <a:ext cx="7534828" cy="5605912"/>
          </a:xfrm>
          <a:prstGeom prst="rect">
            <a:avLst/>
          </a:prstGeom>
        </p:spPr>
      </p:pic>
      <p:sp>
        <p:nvSpPr>
          <p:cNvPr id="3" name="Content Placeholder 2">
            <a:extLst>
              <a:ext uri="{FF2B5EF4-FFF2-40B4-BE49-F238E27FC236}">
                <a16:creationId xmlns:a16="http://schemas.microsoft.com/office/drawing/2014/main" id="{DB73D7E5-7291-40ED-A57F-C36ABDC6E60E}"/>
              </a:ext>
            </a:extLst>
          </p:cNvPr>
          <p:cNvSpPr>
            <a:spLocks noGrp="1"/>
          </p:cNvSpPr>
          <p:nvPr>
            <p:ph idx="1"/>
          </p:nvPr>
        </p:nvSpPr>
        <p:spPr>
          <a:xfrm>
            <a:off x="2" y="74613"/>
            <a:ext cx="9037983" cy="1676400"/>
          </a:xfrm>
        </p:spPr>
        <p:txBody>
          <a:bodyPr/>
          <a:lstStyle/>
          <a:p>
            <a:r>
              <a:rPr lang="fr-FR" b="1" dirty="0"/>
              <a:t>Le cycle de vie selon le site </a:t>
            </a:r>
            <a:r>
              <a:rPr lang="fr-FR" b="1" dirty="0" err="1"/>
              <a:t>ProjectWare</a:t>
            </a:r>
            <a:r>
              <a:rPr lang="fr-FR" b="1" dirty="0"/>
              <a:t> </a:t>
            </a:r>
            <a:r>
              <a:rPr lang="fr-FR" dirty="0"/>
              <a:t>se caractérise par les livrables de chacune des phases. Il est fondamental que le gestionnaire de projet décrive clairement les divers livrables des phases qu’il aura définies pour le projet.</a:t>
            </a:r>
          </a:p>
          <a:p>
            <a:endParaRPr lang="fr-CA" dirty="0"/>
          </a:p>
        </p:txBody>
      </p:sp>
    </p:spTree>
    <p:extLst>
      <p:ext uri="{BB962C8B-B14F-4D97-AF65-F5344CB8AC3E}">
        <p14:creationId xmlns:p14="http://schemas.microsoft.com/office/powerpoint/2010/main" val="120992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ABEFE1-32F3-445E-B943-0811C4CE87AB}"/>
              </a:ext>
            </a:extLst>
          </p:cNvPr>
          <p:cNvSpPr>
            <a:spLocks noGrp="1"/>
          </p:cNvSpPr>
          <p:nvPr>
            <p:ph idx="1"/>
          </p:nvPr>
        </p:nvSpPr>
        <p:spPr>
          <a:xfrm>
            <a:off x="566738" y="1752600"/>
            <a:ext cx="8272463" cy="4267200"/>
          </a:xfrm>
        </p:spPr>
        <p:txBody>
          <a:bodyPr/>
          <a:lstStyle/>
          <a:p>
            <a:r>
              <a:rPr lang="fr-FR" b="1" dirty="0"/>
              <a:t>Les cycles de vie des projets selon </a:t>
            </a:r>
            <a:r>
              <a:rPr lang="fr-FR" b="1" dirty="0" err="1"/>
              <a:t>Wysocki</a:t>
            </a:r>
            <a:endParaRPr lang="fr-FR" b="1" dirty="0"/>
          </a:p>
          <a:p>
            <a:r>
              <a:rPr lang="fr-FR" dirty="0" err="1"/>
              <a:t>Wysocki</a:t>
            </a:r>
            <a:r>
              <a:rPr lang="fr-FR" dirty="0"/>
              <a:t> (2003 et 2007) distingue les cycles de vie des projets selon trois méthodes de gestion de projet : la méthode « traditionnelle », la méthode « adaptative » et la méthode « extrême ».</a:t>
            </a:r>
          </a:p>
          <a:p>
            <a:r>
              <a:rPr lang="fr-FR" dirty="0"/>
              <a:t>Dans son ouvrage de 2007, il ajoute certains concepts qui approfondissent des méthodes se situant entre les divers cycles mentionnés ci-dessus. Cependant, les trois principales méthodes énumérées ici résument la pensée de l’auteur.</a:t>
            </a:r>
          </a:p>
          <a:p>
            <a:endParaRPr lang="fr-CA" dirty="0"/>
          </a:p>
        </p:txBody>
      </p:sp>
      <p:sp>
        <p:nvSpPr>
          <p:cNvPr id="4" name="Footer Placeholder 3">
            <a:extLst>
              <a:ext uri="{FF2B5EF4-FFF2-40B4-BE49-F238E27FC236}">
                <a16:creationId xmlns:a16="http://schemas.microsoft.com/office/drawing/2014/main" id="{141F0235-7C97-4399-85B8-593621A93FA1}"/>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Title 1">
            <a:extLst>
              <a:ext uri="{FF2B5EF4-FFF2-40B4-BE49-F238E27FC236}">
                <a16:creationId xmlns:a16="http://schemas.microsoft.com/office/drawing/2014/main" id="{757AB742-A190-4010-B98A-62A0A4DDCCB0}"/>
              </a:ext>
            </a:extLst>
          </p:cNvPr>
          <p:cNvSpPr>
            <a:spLocks noGrp="1"/>
          </p:cNvSpPr>
          <p:nvPr>
            <p:ph type="title"/>
          </p:nvPr>
        </p:nvSpPr>
        <p:spPr>
          <a:xfrm>
            <a:off x="574675" y="304802"/>
            <a:ext cx="8001000" cy="1216025"/>
          </a:xfrm>
        </p:spPr>
        <p:txBody>
          <a:bodyPr/>
          <a:lstStyle/>
          <a:p>
            <a:r>
              <a:rPr lang="fr-FR" b="1" dirty="0"/>
              <a:t>Le cycle de vie d’un projet</a:t>
            </a:r>
            <a:endParaRPr lang="fr-CA" dirty="0"/>
          </a:p>
        </p:txBody>
      </p:sp>
    </p:spTree>
    <p:extLst>
      <p:ext uri="{BB962C8B-B14F-4D97-AF65-F5344CB8AC3E}">
        <p14:creationId xmlns:p14="http://schemas.microsoft.com/office/powerpoint/2010/main" val="1793458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F1447-C983-464C-9D15-DFE960E5A891}"/>
              </a:ext>
            </a:extLst>
          </p:cNvPr>
          <p:cNvSpPr>
            <a:spLocks noGrp="1"/>
          </p:cNvSpPr>
          <p:nvPr>
            <p:ph type="title"/>
          </p:nvPr>
        </p:nvSpPr>
        <p:spPr/>
        <p:txBody>
          <a:bodyPr/>
          <a:lstStyle/>
          <a:p>
            <a:endParaRPr lang="fr-CA"/>
          </a:p>
        </p:txBody>
      </p:sp>
      <p:pic>
        <p:nvPicPr>
          <p:cNvPr id="6" name="Content Placeholder 5">
            <a:extLst>
              <a:ext uri="{FF2B5EF4-FFF2-40B4-BE49-F238E27FC236}">
                <a16:creationId xmlns:a16="http://schemas.microsoft.com/office/drawing/2014/main" id="{37385C68-3EB5-4462-9631-A900EC4F3B7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5201" y="0"/>
            <a:ext cx="6109481" cy="6899869"/>
          </a:xfrm>
        </p:spPr>
      </p:pic>
      <p:sp>
        <p:nvSpPr>
          <p:cNvPr id="4" name="Footer Placeholder 3">
            <a:extLst>
              <a:ext uri="{FF2B5EF4-FFF2-40B4-BE49-F238E27FC236}">
                <a16:creationId xmlns:a16="http://schemas.microsoft.com/office/drawing/2014/main" id="{A781F08D-C648-4CDF-B70C-F07B42854FD7}"/>
              </a:ext>
            </a:extLst>
          </p:cNvPr>
          <p:cNvSpPr>
            <a:spLocks noGrp="1"/>
          </p:cNvSpPr>
          <p:nvPr>
            <p:ph type="ftr" sz="quarter" idx="11"/>
          </p:nvPr>
        </p:nvSpPr>
        <p:spPr/>
        <p:txBody>
          <a:bodyPr/>
          <a:lstStyle/>
          <a:p>
            <a:pPr>
              <a:defRPr/>
            </a:pPr>
            <a:r>
              <a:rPr lang="fr-CA"/>
              <a:t>INF1040: introduction au génie informatique</a:t>
            </a:r>
          </a:p>
          <a:p>
            <a:pPr>
              <a:defRPr/>
            </a:pPr>
            <a:r>
              <a:rPr lang="fr-CA"/>
              <a:t>Département de génie informatique et génie logiciel</a:t>
            </a:r>
          </a:p>
        </p:txBody>
      </p:sp>
      <p:sp>
        <p:nvSpPr>
          <p:cNvPr id="5" name="Content Placeholder 2">
            <a:extLst>
              <a:ext uri="{FF2B5EF4-FFF2-40B4-BE49-F238E27FC236}">
                <a16:creationId xmlns:a16="http://schemas.microsoft.com/office/drawing/2014/main" id="{B5664263-5739-4C7B-98B4-BE4919D07D8D}"/>
              </a:ext>
            </a:extLst>
          </p:cNvPr>
          <p:cNvSpPr txBox="1">
            <a:spLocks/>
          </p:cNvSpPr>
          <p:nvPr/>
        </p:nvSpPr>
        <p:spPr bwMode="auto">
          <a:xfrm>
            <a:off x="47914" y="4288800"/>
            <a:ext cx="2087287" cy="1805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52417" indent="-352417" algn="l" rtl="0" eaLnBrk="0" fontAlgn="base" hangingPunct="0">
              <a:spcBef>
                <a:spcPct val="20000"/>
              </a:spcBef>
              <a:spcAft>
                <a:spcPct val="0"/>
              </a:spcAft>
              <a:buClr>
                <a:schemeClr val="accent2"/>
              </a:buClr>
              <a:buFont typeface="Wingdings" panose="05000000000000000000" pitchFamily="2" charset="2"/>
              <a:buChar char="o"/>
              <a:defRPr sz="1800">
                <a:solidFill>
                  <a:schemeClr val="tx1"/>
                </a:solidFill>
                <a:latin typeface="+mn-lt"/>
                <a:ea typeface="+mn-ea"/>
                <a:cs typeface="+mn-cs"/>
              </a:defRPr>
            </a:lvl1pPr>
            <a:lvl2pPr marL="681022" indent="-327414" algn="l" rtl="0" eaLnBrk="0" fontAlgn="base" hangingPunct="0">
              <a:spcBef>
                <a:spcPct val="20000"/>
              </a:spcBef>
              <a:spcAft>
                <a:spcPct val="0"/>
              </a:spcAft>
              <a:buClr>
                <a:schemeClr val="accent2"/>
              </a:buClr>
              <a:buFont typeface="Wingdings" panose="05000000000000000000" pitchFamily="2" charset="2"/>
              <a:buChar char="n"/>
              <a:defRPr sz="1500">
                <a:solidFill>
                  <a:schemeClr val="tx1"/>
                </a:solidFill>
                <a:latin typeface="+mn-lt"/>
              </a:defRPr>
            </a:lvl2pPr>
            <a:lvl3pPr marL="978670" indent="-296459" algn="l" rtl="0" eaLnBrk="0" fontAlgn="base" hangingPunct="0">
              <a:spcBef>
                <a:spcPct val="20000"/>
              </a:spcBef>
              <a:spcAft>
                <a:spcPct val="0"/>
              </a:spcAft>
              <a:buClr>
                <a:schemeClr val="accent2"/>
              </a:buClr>
              <a:buFont typeface="Wingdings" panose="05000000000000000000" pitchFamily="2" charset="2"/>
              <a:buChar char="o"/>
              <a:defRPr>
                <a:solidFill>
                  <a:schemeClr val="tx1"/>
                </a:solidFill>
                <a:latin typeface="+mn-lt"/>
              </a:defRPr>
            </a:lvl3pPr>
            <a:lvl4pPr marL="1270366" indent="-290506" algn="l" rtl="0" eaLnBrk="0" fontAlgn="base" hangingPunct="0">
              <a:spcBef>
                <a:spcPct val="20000"/>
              </a:spcBef>
              <a:spcAft>
                <a:spcPct val="0"/>
              </a:spcAft>
              <a:buClr>
                <a:schemeClr val="accent2"/>
              </a:buClr>
              <a:buFont typeface="Wingdings" panose="05000000000000000000" pitchFamily="2" charset="2"/>
              <a:buChar char="n"/>
              <a:defRPr sz="1200">
                <a:solidFill>
                  <a:schemeClr val="tx1"/>
                </a:solidFill>
                <a:latin typeface="+mn-lt"/>
              </a:defRPr>
            </a:lvl4pPr>
            <a:lvl5pPr marL="1570395" indent="-298839" algn="l" rtl="0" eaLnBrk="0" fontAlgn="base" hangingPunct="0">
              <a:spcBef>
                <a:spcPct val="25000"/>
              </a:spcBef>
              <a:spcAft>
                <a:spcPct val="0"/>
              </a:spcAft>
              <a:buClr>
                <a:schemeClr val="accent2"/>
              </a:buClr>
              <a:buFont typeface="Wingdings" panose="05000000000000000000" pitchFamily="2" charset="2"/>
              <a:buChar char="§"/>
              <a:defRPr sz="1051">
                <a:solidFill>
                  <a:schemeClr val="tx1"/>
                </a:solidFill>
                <a:latin typeface="+mn-lt"/>
              </a:defRPr>
            </a:lvl5pPr>
            <a:lvl6pPr marL="1913287" indent="-298839" algn="l" rtl="0" fontAlgn="base">
              <a:spcBef>
                <a:spcPct val="25000"/>
              </a:spcBef>
              <a:spcAft>
                <a:spcPct val="0"/>
              </a:spcAft>
              <a:buClr>
                <a:schemeClr val="accent2"/>
              </a:buClr>
              <a:buFont typeface="Wingdings" pitchFamily="2" charset="2"/>
              <a:buChar char="§"/>
              <a:defRPr sz="1051">
                <a:solidFill>
                  <a:schemeClr val="tx1"/>
                </a:solidFill>
                <a:latin typeface="+mn-lt"/>
              </a:defRPr>
            </a:lvl6pPr>
            <a:lvl7pPr marL="2256178" indent="-298839" algn="l" rtl="0" fontAlgn="base">
              <a:spcBef>
                <a:spcPct val="25000"/>
              </a:spcBef>
              <a:spcAft>
                <a:spcPct val="0"/>
              </a:spcAft>
              <a:buClr>
                <a:schemeClr val="accent2"/>
              </a:buClr>
              <a:buFont typeface="Wingdings" pitchFamily="2" charset="2"/>
              <a:buChar char="§"/>
              <a:defRPr sz="1051">
                <a:solidFill>
                  <a:schemeClr val="tx1"/>
                </a:solidFill>
                <a:latin typeface="+mn-lt"/>
              </a:defRPr>
            </a:lvl7pPr>
            <a:lvl8pPr marL="2599070" indent="-298839" algn="l" rtl="0" fontAlgn="base">
              <a:spcBef>
                <a:spcPct val="25000"/>
              </a:spcBef>
              <a:spcAft>
                <a:spcPct val="0"/>
              </a:spcAft>
              <a:buClr>
                <a:schemeClr val="accent2"/>
              </a:buClr>
              <a:buFont typeface="Wingdings" pitchFamily="2" charset="2"/>
              <a:buChar char="§"/>
              <a:defRPr sz="1051">
                <a:solidFill>
                  <a:schemeClr val="tx1"/>
                </a:solidFill>
                <a:latin typeface="+mn-lt"/>
              </a:defRPr>
            </a:lvl8pPr>
            <a:lvl9pPr marL="2941961" indent="-298839" algn="l" rtl="0" fontAlgn="base">
              <a:spcBef>
                <a:spcPct val="25000"/>
              </a:spcBef>
              <a:spcAft>
                <a:spcPct val="0"/>
              </a:spcAft>
              <a:buClr>
                <a:schemeClr val="accent2"/>
              </a:buClr>
              <a:buFont typeface="Wingdings" pitchFamily="2" charset="2"/>
              <a:buChar char="§"/>
              <a:defRPr sz="1051">
                <a:solidFill>
                  <a:schemeClr val="tx1"/>
                </a:solidFill>
                <a:latin typeface="+mn-lt"/>
              </a:defRPr>
            </a:lvl9pPr>
          </a:lstStyle>
          <a:p>
            <a:r>
              <a:rPr lang="fr-FR" kern="0" dirty="0"/>
              <a:t>Le cycle de vie d’un projet selon la méthode traditionnelle</a:t>
            </a:r>
            <a:endParaRPr lang="fr-CA" kern="0" dirty="0"/>
          </a:p>
        </p:txBody>
      </p:sp>
    </p:spTree>
    <p:extLst>
      <p:ext uri="{BB962C8B-B14F-4D97-AF65-F5344CB8AC3E}">
        <p14:creationId xmlns:p14="http://schemas.microsoft.com/office/powerpoint/2010/main" val="3404595132"/>
      </p:ext>
    </p:extLst>
  </p:cSld>
  <p:clrMapOvr>
    <a:masterClrMapping/>
  </p:clrMapOvr>
</p:sld>
</file>

<file path=ppt/theme/theme1.xml><?xml version="1.0" encoding="utf-8"?>
<a:theme xmlns:a="http://schemas.openxmlformats.org/drawingml/2006/main" name="Profil">
  <a:themeElements>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themeOverride>
</file>

<file path=docProps/app.xml><?xml version="1.0" encoding="utf-8"?>
<Properties xmlns="http://schemas.openxmlformats.org/officeDocument/2006/extended-properties" xmlns:vt="http://schemas.openxmlformats.org/officeDocument/2006/docPropsVTypes">
  <Template/>
  <TotalTime>2927</TotalTime>
  <Words>4257</Words>
  <Application>Microsoft Office PowerPoint</Application>
  <PresentationFormat>On-screen Show (4:3)</PresentationFormat>
  <Paragraphs>305</Paragraphs>
  <Slides>46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Calibri</vt:lpstr>
      <vt:lpstr>Times New Roman</vt:lpstr>
      <vt:lpstr>Verdana</vt:lpstr>
      <vt:lpstr>Wingdings</vt:lpstr>
      <vt:lpstr>Profil</vt:lpstr>
      <vt:lpstr>Économie et gestion de projets</vt:lpstr>
      <vt:lpstr>Survol de la présentation</vt:lpstr>
      <vt:lpstr>Introduction</vt:lpstr>
      <vt:lpstr>Les facteurs clés du succès d’un projet</vt:lpstr>
      <vt:lpstr>Le cycle de vie d’un projet</vt:lpstr>
      <vt:lpstr>Le cycle de vie d’un projet</vt:lpstr>
      <vt:lpstr>PowerPoint Presentation</vt:lpstr>
      <vt:lpstr>Le cycle de vie d’un projet</vt:lpstr>
      <vt:lpstr>PowerPoint Presentation</vt:lpstr>
      <vt:lpstr>PowerPoint Presentation</vt:lpstr>
      <vt:lpstr>PowerPoint Presentation</vt:lpstr>
      <vt:lpstr>Le cycle de vie d’un projet</vt:lpstr>
      <vt:lpstr>PowerPoint Presentation</vt:lpstr>
      <vt:lpstr>Le cycle de vie d’un projet</vt:lpstr>
      <vt:lpstr>Le cycle de vie dans le domaine de la recherche universitaire</vt:lpstr>
      <vt:lpstr>L’analyse préliminaire d’un projet</vt:lpstr>
      <vt:lpstr>L’analyse de l'environnement</vt:lpstr>
      <vt:lpstr>L’analyse de l'environnement</vt:lpstr>
      <vt:lpstr>L’analyse de l'environnement</vt:lpstr>
      <vt:lpstr>L’analyse des partie prenantes</vt:lpstr>
      <vt:lpstr>PowerPoint Presentation</vt:lpstr>
      <vt:lpstr>La gestion du risque</vt:lpstr>
      <vt:lpstr>La gestion du risque</vt:lpstr>
      <vt:lpstr>PowerPoint Presentation</vt:lpstr>
      <vt:lpstr>La réponse aux risques</vt:lpstr>
      <vt:lpstr>La réponse aux risques</vt:lpstr>
      <vt:lpstr>La réponse aux risques</vt:lpstr>
      <vt:lpstr>La réponse aux risques</vt:lpstr>
      <vt:lpstr>L’analyse de préfaisabilité</vt:lpstr>
      <vt:lpstr>L’analyse de préfaisabilité</vt:lpstr>
      <vt:lpstr>Le Mémoire d’identification du projet (MIP)</vt:lpstr>
      <vt:lpstr>PowerPoint Presentation</vt:lpstr>
      <vt:lpstr>Le Mémoire d’identification du projet (MIP)</vt:lpstr>
      <vt:lpstr>Le Mémoire d’identification du projet (MIP)</vt:lpstr>
      <vt:lpstr>Synthèse</vt:lpstr>
      <vt:lpstr>Le contrôle et le suivi de projet</vt:lpstr>
      <vt:lpstr>Le contrôle et le suivi de projet</vt:lpstr>
      <vt:lpstr>Le contrôle et le suivi de projet</vt:lpstr>
      <vt:lpstr>Le contrôle et le suivi de projet La mise en route du projet (Kick off Meeting)</vt:lpstr>
      <vt:lpstr>Le contrôle et le suivi de projet La mise en route du projet (Kick off Meeting)</vt:lpstr>
      <vt:lpstr>Le contrôle et le suivi de projet La mise en route du projet (Kick off Meeting)</vt:lpstr>
      <vt:lpstr>Le contrôle et le suivi de projet La synthèse</vt:lpstr>
      <vt:lpstr>L’audit de projet</vt:lpstr>
      <vt:lpstr>L’audit de projet</vt:lpstr>
      <vt:lpstr>La clôture de projet</vt:lpstr>
      <vt:lpstr>Références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Économie et gestion de projets</dc:title>
  <dc:creator>Saida MI</dc:creator>
  <cp:lastModifiedBy>Saida MI</cp:lastModifiedBy>
  <cp:revision>78</cp:revision>
  <dcterms:created xsi:type="dcterms:W3CDTF">2018-03-25T20:45:30Z</dcterms:created>
  <dcterms:modified xsi:type="dcterms:W3CDTF">2018-04-04T20:05:47Z</dcterms:modified>
</cp:coreProperties>
</file>