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59"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159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AutoShape 7">
            <a:extLst>
              <a:ext uri="{FF2B5EF4-FFF2-40B4-BE49-F238E27FC236}">
                <a16:creationId xmlns:a16="http://schemas.microsoft.com/office/drawing/2014/main" id="{D73646A4-9084-47E7-A1A3-A96ECE283821}"/>
              </a:ext>
            </a:extLst>
          </p:cNvPr>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fr-FR" sz="2400">
              <a:latin typeface="Times New Roman" pitchFamily="18" charset="0"/>
            </a:endParaRPr>
          </a:p>
        </p:txBody>
      </p:sp>
      <p:pic>
        <p:nvPicPr>
          <p:cNvPr id="5" name="Picture 8" descr="Logo_Poly_Noir">
            <a:extLst>
              <a:ext uri="{FF2B5EF4-FFF2-40B4-BE49-F238E27FC236}">
                <a16:creationId xmlns:a16="http://schemas.microsoft.com/office/drawing/2014/main" id="{7A0F67A9-AA13-4DBA-B120-F7CF9655AEF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39750" y="6269038"/>
            <a:ext cx="64770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78" name="Rectangle 2"/>
          <p:cNvSpPr>
            <a:spLocks noGrp="1" noChangeArrowheads="1"/>
          </p:cNvSpPr>
          <p:nvPr>
            <p:ph type="ctrTitle"/>
          </p:nvPr>
        </p:nvSpPr>
        <p:spPr>
          <a:xfrm>
            <a:off x="685800" y="990600"/>
            <a:ext cx="7772400" cy="1371600"/>
          </a:xfrm>
        </p:spPr>
        <p:txBody>
          <a:bodyPr/>
          <a:lstStyle>
            <a:lvl1pPr>
              <a:defRPr sz="3800"/>
            </a:lvl1pPr>
          </a:lstStyle>
          <a:p>
            <a:r>
              <a:rPr lang="en-US"/>
              <a:t>Cliquez pour modifier le style du titre</a:t>
            </a:r>
          </a:p>
        </p:txBody>
      </p:sp>
      <p:sp>
        <p:nvSpPr>
          <p:cNvPr id="75779"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200"/>
            </a:lvl1pPr>
          </a:lstStyle>
          <a:p>
            <a:r>
              <a:rPr lang="en-US"/>
              <a:t>Cliquez pour modifier le style des sous-titres du masque</a:t>
            </a:r>
          </a:p>
        </p:txBody>
      </p:sp>
      <p:sp>
        <p:nvSpPr>
          <p:cNvPr id="6" name="Footer Placeholder 5">
            <a:extLst>
              <a:ext uri="{FF2B5EF4-FFF2-40B4-BE49-F238E27FC236}">
                <a16:creationId xmlns:a16="http://schemas.microsoft.com/office/drawing/2014/main" id="{6E9BF76B-DAE0-466E-84F6-08EAEBC065F5}"/>
              </a:ext>
            </a:extLst>
          </p:cNvPr>
          <p:cNvSpPr>
            <a:spLocks noGrp="1" noChangeArrowheads="1"/>
          </p:cNvSpPr>
          <p:nvPr>
            <p:ph type="ftr" sz="quarter" idx="10"/>
          </p:nvPr>
        </p:nvSpPr>
        <p:spPr/>
        <p:txBody>
          <a:bodyPr/>
          <a:lstStyle>
            <a:lvl1pPr>
              <a:defRPr smtClean="0"/>
            </a:lvl1pPr>
          </a:lstStyle>
          <a:p>
            <a:pPr>
              <a:defRPr/>
            </a:pPr>
            <a:r>
              <a:rPr lang="fr-CA"/>
              <a:t>INF1040: introduction au génie informatique</a:t>
            </a:r>
          </a:p>
          <a:p>
            <a:pPr>
              <a:defRPr/>
            </a:pPr>
            <a:r>
              <a:rPr lang="fr-CA"/>
              <a:t>Département de génie informatique et génie logiciel</a:t>
            </a:r>
          </a:p>
        </p:txBody>
      </p:sp>
      <p:sp>
        <p:nvSpPr>
          <p:cNvPr id="7" name="Slide Number Placeholder 6">
            <a:extLst>
              <a:ext uri="{FF2B5EF4-FFF2-40B4-BE49-F238E27FC236}">
                <a16:creationId xmlns:a16="http://schemas.microsoft.com/office/drawing/2014/main" id="{C3D046B5-3197-484B-9652-356E68C52778}"/>
              </a:ext>
            </a:extLst>
          </p:cNvPr>
          <p:cNvSpPr>
            <a:spLocks noGrp="1" noChangeArrowheads="1"/>
          </p:cNvSpPr>
          <p:nvPr>
            <p:ph type="sldNum" sz="quarter" idx="11"/>
          </p:nvPr>
        </p:nvSpPr>
        <p:spPr>
          <a:xfrm>
            <a:off x="6553200" y="6248400"/>
            <a:ext cx="1905000" cy="457200"/>
          </a:xfrm>
        </p:spPr>
        <p:txBody>
          <a:bodyPr/>
          <a:lstStyle>
            <a:lvl1pPr>
              <a:defRPr/>
            </a:lvl1pPr>
          </a:lstStyle>
          <a:p>
            <a:fld id="{AD0DBC9C-2761-4F40-BF37-7DA41848D1EC}" type="slidenum">
              <a:rPr lang="en-US" altLang="en-US"/>
              <a:pPr/>
              <a:t>‹#›</a:t>
            </a:fld>
            <a:r>
              <a:rPr lang="en-US" altLang="en-US"/>
              <a:t>/45</a:t>
            </a:r>
          </a:p>
        </p:txBody>
      </p:sp>
    </p:spTree>
    <p:extLst>
      <p:ext uri="{BB962C8B-B14F-4D97-AF65-F5344CB8AC3E}">
        <p14:creationId xmlns:p14="http://schemas.microsoft.com/office/powerpoint/2010/main" val="3305467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EAE81712-47E6-4810-B431-8F0C166415C6}"/>
              </a:ext>
            </a:extLst>
          </p:cNvPr>
          <p:cNvSpPr>
            <a:spLocks noGrp="1" noChangeArrowheads="1"/>
          </p:cNvSpPr>
          <p:nvPr>
            <p:ph type="sldNum" sz="quarter" idx="10"/>
          </p:nvPr>
        </p:nvSpPr>
        <p:spPr>
          <a:ln/>
        </p:spPr>
        <p:txBody>
          <a:bodyPr/>
          <a:lstStyle>
            <a:lvl1pPr>
              <a:defRPr/>
            </a:lvl1pPr>
          </a:lstStyle>
          <a:p>
            <a:fld id="{B76C1C3D-9893-4632-90DB-EC493F1AAD53}" type="slidenum">
              <a:rPr lang="en-US" altLang="en-US"/>
              <a:pPr/>
              <a:t>‹#›</a:t>
            </a:fld>
            <a:r>
              <a:rPr lang="en-US" altLang="en-US"/>
              <a:t> coucou</a:t>
            </a:r>
          </a:p>
        </p:txBody>
      </p:sp>
      <p:sp>
        <p:nvSpPr>
          <p:cNvPr id="5" name="Rectangle 10">
            <a:extLst>
              <a:ext uri="{FF2B5EF4-FFF2-40B4-BE49-F238E27FC236}">
                <a16:creationId xmlns:a16="http://schemas.microsoft.com/office/drawing/2014/main" id="{FFCEE701-94EA-4FDB-833A-05736C7B39F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484771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73838" y="304800"/>
            <a:ext cx="2001837" cy="57150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566738" y="304800"/>
            <a:ext cx="5854700" cy="57150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3C66F442-7FF3-41BB-829C-34475AE1BD6E}"/>
              </a:ext>
            </a:extLst>
          </p:cNvPr>
          <p:cNvSpPr>
            <a:spLocks noGrp="1" noChangeArrowheads="1"/>
          </p:cNvSpPr>
          <p:nvPr>
            <p:ph type="sldNum" sz="quarter" idx="10"/>
          </p:nvPr>
        </p:nvSpPr>
        <p:spPr>
          <a:ln/>
        </p:spPr>
        <p:txBody>
          <a:bodyPr/>
          <a:lstStyle>
            <a:lvl1pPr>
              <a:defRPr/>
            </a:lvl1pPr>
          </a:lstStyle>
          <a:p>
            <a:fld id="{C576E89E-F368-4475-9BC4-27E397D9274B}" type="slidenum">
              <a:rPr lang="en-US" altLang="en-US"/>
              <a:pPr/>
              <a:t>‹#›</a:t>
            </a:fld>
            <a:r>
              <a:rPr lang="en-US" altLang="en-US"/>
              <a:t> coucou</a:t>
            </a:r>
          </a:p>
        </p:txBody>
      </p:sp>
      <p:sp>
        <p:nvSpPr>
          <p:cNvPr id="5" name="Rectangle 10">
            <a:extLst>
              <a:ext uri="{FF2B5EF4-FFF2-40B4-BE49-F238E27FC236}">
                <a16:creationId xmlns:a16="http://schemas.microsoft.com/office/drawing/2014/main" id="{9A6F1679-A0BF-4CAB-93D2-A314087248AC}"/>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4064392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re et texte sur contenu">
    <p:spTree>
      <p:nvGrpSpPr>
        <p:cNvPr id="1" name=""/>
        <p:cNvGrpSpPr/>
        <p:nvPr/>
      </p:nvGrpSpPr>
      <p:grpSpPr>
        <a:xfrm>
          <a:off x="0" y="0"/>
          <a:ext cx="0" cy="0"/>
          <a:chOff x="0" y="0"/>
          <a:chExt cx="0" cy="0"/>
        </a:xfrm>
      </p:grpSpPr>
      <p:sp>
        <p:nvSpPr>
          <p:cNvPr id="2" name="Titre 1"/>
          <p:cNvSpPr>
            <a:spLocks noGrp="1"/>
          </p:cNvSpPr>
          <p:nvPr>
            <p:ph type="title"/>
          </p:nvPr>
        </p:nvSpPr>
        <p:spPr>
          <a:xfrm>
            <a:off x="574675" y="304800"/>
            <a:ext cx="8001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566738" y="1752600"/>
            <a:ext cx="80010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66738" y="3962400"/>
            <a:ext cx="8001000" cy="20574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3ADCC38E-8F19-425F-83A3-1C4D49A3D10D}"/>
              </a:ext>
            </a:extLst>
          </p:cNvPr>
          <p:cNvSpPr>
            <a:spLocks noGrp="1" noChangeArrowheads="1"/>
          </p:cNvSpPr>
          <p:nvPr>
            <p:ph type="sldNum" sz="quarter" idx="10"/>
          </p:nvPr>
        </p:nvSpPr>
        <p:spPr>
          <a:ln/>
        </p:spPr>
        <p:txBody>
          <a:bodyPr/>
          <a:lstStyle>
            <a:lvl1pPr>
              <a:defRPr/>
            </a:lvl1pPr>
          </a:lstStyle>
          <a:p>
            <a:fld id="{B293AC2D-7864-4912-873A-EE14131416AF}" type="slidenum">
              <a:rPr lang="en-US" altLang="en-US"/>
              <a:pPr/>
              <a:t>‹#›</a:t>
            </a:fld>
            <a:r>
              <a:rPr lang="en-US" altLang="en-US"/>
              <a:t> coucou</a:t>
            </a:r>
          </a:p>
        </p:txBody>
      </p:sp>
      <p:sp>
        <p:nvSpPr>
          <p:cNvPr id="6" name="Rectangle 10">
            <a:extLst>
              <a:ext uri="{FF2B5EF4-FFF2-40B4-BE49-F238E27FC236}">
                <a16:creationId xmlns:a16="http://schemas.microsoft.com/office/drawing/2014/main" id="{AAAC6942-2909-425E-97EA-2CA18911EDCD}"/>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442471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74675" y="304800"/>
            <a:ext cx="8001000" cy="1216025"/>
          </a:xfrm>
        </p:spPr>
        <p:txBody>
          <a:bodyPr/>
          <a:lstStyle/>
          <a:p>
            <a:r>
              <a:rPr lang="fr-FR"/>
              <a:t>Cliquez pour modifier le style du titre</a:t>
            </a:r>
          </a:p>
        </p:txBody>
      </p:sp>
      <p:sp>
        <p:nvSpPr>
          <p:cNvPr id="3" name="Espace réservé du texte 2"/>
          <p:cNvSpPr>
            <a:spLocks noGrp="1"/>
          </p:cNvSpPr>
          <p:nvPr>
            <p:ph type="body" sz="half" idx="1"/>
          </p:nvPr>
        </p:nvSpPr>
        <p:spPr>
          <a:xfrm>
            <a:off x="566738" y="1752600"/>
            <a:ext cx="39243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3438" y="1752600"/>
            <a:ext cx="3924300" cy="42672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885B5CE2-A4DB-40DA-9810-8CAD2DF2E957}"/>
              </a:ext>
            </a:extLst>
          </p:cNvPr>
          <p:cNvSpPr>
            <a:spLocks noGrp="1" noChangeArrowheads="1"/>
          </p:cNvSpPr>
          <p:nvPr>
            <p:ph type="sldNum" sz="quarter" idx="10"/>
          </p:nvPr>
        </p:nvSpPr>
        <p:spPr>
          <a:ln/>
        </p:spPr>
        <p:txBody>
          <a:bodyPr/>
          <a:lstStyle>
            <a:lvl1pPr>
              <a:defRPr/>
            </a:lvl1pPr>
          </a:lstStyle>
          <a:p>
            <a:fld id="{17219E74-FEDC-45CE-AB71-7CE67233A049}" type="slidenum">
              <a:rPr lang="en-US" altLang="en-US"/>
              <a:pPr/>
              <a:t>‹#›</a:t>
            </a:fld>
            <a:r>
              <a:rPr lang="en-US" altLang="en-US"/>
              <a:t> coucou</a:t>
            </a:r>
          </a:p>
        </p:txBody>
      </p:sp>
      <p:sp>
        <p:nvSpPr>
          <p:cNvPr id="6" name="Rectangle 10">
            <a:extLst>
              <a:ext uri="{FF2B5EF4-FFF2-40B4-BE49-F238E27FC236}">
                <a16:creationId xmlns:a16="http://schemas.microsoft.com/office/drawing/2014/main" id="{AF068266-9C51-4E17-9E3C-BFE8CB68412A}"/>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800509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8">
            <a:extLst>
              <a:ext uri="{FF2B5EF4-FFF2-40B4-BE49-F238E27FC236}">
                <a16:creationId xmlns:a16="http://schemas.microsoft.com/office/drawing/2014/main" id="{BEA943B3-E9A0-4822-BC96-3CEF76313C1F}"/>
              </a:ext>
            </a:extLst>
          </p:cNvPr>
          <p:cNvSpPr>
            <a:spLocks noGrp="1" noChangeArrowheads="1"/>
          </p:cNvSpPr>
          <p:nvPr>
            <p:ph type="sldNum" sz="quarter" idx="10"/>
          </p:nvPr>
        </p:nvSpPr>
        <p:spPr>
          <a:ln/>
        </p:spPr>
        <p:txBody>
          <a:bodyPr/>
          <a:lstStyle>
            <a:lvl1pPr>
              <a:defRPr/>
            </a:lvl1pPr>
          </a:lstStyle>
          <a:p>
            <a:fld id="{49F34E34-ABA1-4D23-A1AB-E2C841611CBE}" type="slidenum">
              <a:rPr lang="en-US" altLang="en-US"/>
              <a:pPr/>
              <a:t>‹#›</a:t>
            </a:fld>
            <a:r>
              <a:rPr lang="en-US" altLang="en-US"/>
              <a:t> coucou</a:t>
            </a:r>
          </a:p>
        </p:txBody>
      </p:sp>
      <p:sp>
        <p:nvSpPr>
          <p:cNvPr id="5" name="Rectangle 10">
            <a:extLst>
              <a:ext uri="{FF2B5EF4-FFF2-40B4-BE49-F238E27FC236}">
                <a16:creationId xmlns:a16="http://schemas.microsoft.com/office/drawing/2014/main" id="{5AE1A120-F37C-42F8-8BBD-932EF3510DDB}"/>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912083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8">
            <a:extLst>
              <a:ext uri="{FF2B5EF4-FFF2-40B4-BE49-F238E27FC236}">
                <a16:creationId xmlns:a16="http://schemas.microsoft.com/office/drawing/2014/main" id="{6D09252C-3780-4C49-B837-BE9EE52939E7}"/>
              </a:ext>
            </a:extLst>
          </p:cNvPr>
          <p:cNvSpPr>
            <a:spLocks noGrp="1" noChangeArrowheads="1"/>
          </p:cNvSpPr>
          <p:nvPr>
            <p:ph type="sldNum" sz="quarter" idx="10"/>
          </p:nvPr>
        </p:nvSpPr>
        <p:spPr>
          <a:ln/>
        </p:spPr>
        <p:txBody>
          <a:bodyPr/>
          <a:lstStyle>
            <a:lvl1pPr>
              <a:defRPr/>
            </a:lvl1pPr>
          </a:lstStyle>
          <a:p>
            <a:fld id="{40E580D2-3ACB-4322-97B7-E93B6545E545}" type="slidenum">
              <a:rPr lang="en-US" altLang="en-US"/>
              <a:pPr/>
              <a:t>‹#›</a:t>
            </a:fld>
            <a:r>
              <a:rPr lang="en-US" altLang="en-US"/>
              <a:t> coucou</a:t>
            </a:r>
          </a:p>
        </p:txBody>
      </p:sp>
      <p:sp>
        <p:nvSpPr>
          <p:cNvPr id="5" name="Rectangle 10">
            <a:extLst>
              <a:ext uri="{FF2B5EF4-FFF2-40B4-BE49-F238E27FC236}">
                <a16:creationId xmlns:a16="http://schemas.microsoft.com/office/drawing/2014/main" id="{50BA166E-88BF-425E-8AFA-63CA9A089EA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64955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8">
            <a:extLst>
              <a:ext uri="{FF2B5EF4-FFF2-40B4-BE49-F238E27FC236}">
                <a16:creationId xmlns:a16="http://schemas.microsoft.com/office/drawing/2014/main" id="{276209A5-6D1B-4166-93B8-FDEB13DDA321}"/>
              </a:ext>
            </a:extLst>
          </p:cNvPr>
          <p:cNvSpPr>
            <a:spLocks noGrp="1" noChangeArrowheads="1"/>
          </p:cNvSpPr>
          <p:nvPr>
            <p:ph type="sldNum" sz="quarter" idx="10"/>
          </p:nvPr>
        </p:nvSpPr>
        <p:spPr>
          <a:ln/>
        </p:spPr>
        <p:txBody>
          <a:bodyPr/>
          <a:lstStyle>
            <a:lvl1pPr>
              <a:defRPr/>
            </a:lvl1pPr>
          </a:lstStyle>
          <a:p>
            <a:fld id="{20ED88B4-B006-4915-931D-57D818F1B55C}" type="slidenum">
              <a:rPr lang="en-US" altLang="en-US"/>
              <a:pPr/>
              <a:t>‹#›</a:t>
            </a:fld>
            <a:r>
              <a:rPr lang="en-US" altLang="en-US"/>
              <a:t> coucou</a:t>
            </a:r>
          </a:p>
        </p:txBody>
      </p:sp>
      <p:sp>
        <p:nvSpPr>
          <p:cNvPr id="6" name="Rectangle 10">
            <a:extLst>
              <a:ext uri="{FF2B5EF4-FFF2-40B4-BE49-F238E27FC236}">
                <a16:creationId xmlns:a16="http://schemas.microsoft.com/office/drawing/2014/main" id="{85351D5D-764C-40D2-AE6D-C1F27F21CB4B}"/>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612878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8">
            <a:extLst>
              <a:ext uri="{FF2B5EF4-FFF2-40B4-BE49-F238E27FC236}">
                <a16:creationId xmlns:a16="http://schemas.microsoft.com/office/drawing/2014/main" id="{71332DD5-F50E-4A24-9A7C-4A223B3B3D19}"/>
              </a:ext>
            </a:extLst>
          </p:cNvPr>
          <p:cNvSpPr>
            <a:spLocks noGrp="1" noChangeArrowheads="1"/>
          </p:cNvSpPr>
          <p:nvPr>
            <p:ph type="sldNum" sz="quarter" idx="10"/>
          </p:nvPr>
        </p:nvSpPr>
        <p:spPr>
          <a:ln/>
        </p:spPr>
        <p:txBody>
          <a:bodyPr/>
          <a:lstStyle>
            <a:lvl1pPr>
              <a:defRPr/>
            </a:lvl1pPr>
          </a:lstStyle>
          <a:p>
            <a:fld id="{18E7C5DB-AF22-490F-AEF3-0958047BD6EF}" type="slidenum">
              <a:rPr lang="en-US" altLang="en-US"/>
              <a:pPr/>
              <a:t>‹#›</a:t>
            </a:fld>
            <a:r>
              <a:rPr lang="en-US" altLang="en-US"/>
              <a:t> coucou</a:t>
            </a:r>
          </a:p>
        </p:txBody>
      </p:sp>
      <p:sp>
        <p:nvSpPr>
          <p:cNvPr id="8" name="Rectangle 10">
            <a:extLst>
              <a:ext uri="{FF2B5EF4-FFF2-40B4-BE49-F238E27FC236}">
                <a16:creationId xmlns:a16="http://schemas.microsoft.com/office/drawing/2014/main" id="{26A3C6EA-56D2-49D1-AC2F-DFA21369FDD4}"/>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993205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8">
            <a:extLst>
              <a:ext uri="{FF2B5EF4-FFF2-40B4-BE49-F238E27FC236}">
                <a16:creationId xmlns:a16="http://schemas.microsoft.com/office/drawing/2014/main" id="{3A5D98D9-C104-46B5-B42B-D07895852F0B}"/>
              </a:ext>
            </a:extLst>
          </p:cNvPr>
          <p:cNvSpPr>
            <a:spLocks noGrp="1" noChangeArrowheads="1"/>
          </p:cNvSpPr>
          <p:nvPr>
            <p:ph type="sldNum" sz="quarter" idx="10"/>
          </p:nvPr>
        </p:nvSpPr>
        <p:spPr>
          <a:ln/>
        </p:spPr>
        <p:txBody>
          <a:bodyPr/>
          <a:lstStyle>
            <a:lvl1pPr>
              <a:defRPr/>
            </a:lvl1pPr>
          </a:lstStyle>
          <a:p>
            <a:fld id="{538DECF4-D6B1-4122-AF07-899A54E056DB}" type="slidenum">
              <a:rPr lang="en-US" altLang="en-US"/>
              <a:pPr/>
              <a:t>‹#›</a:t>
            </a:fld>
            <a:r>
              <a:rPr lang="en-US" altLang="en-US"/>
              <a:t> coucou</a:t>
            </a:r>
          </a:p>
        </p:txBody>
      </p:sp>
      <p:sp>
        <p:nvSpPr>
          <p:cNvPr id="4" name="Rectangle 10">
            <a:extLst>
              <a:ext uri="{FF2B5EF4-FFF2-40B4-BE49-F238E27FC236}">
                <a16:creationId xmlns:a16="http://schemas.microsoft.com/office/drawing/2014/main" id="{E715A58F-D2D5-44D4-A251-864DC91AEA22}"/>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720929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8">
            <a:extLst>
              <a:ext uri="{FF2B5EF4-FFF2-40B4-BE49-F238E27FC236}">
                <a16:creationId xmlns:a16="http://schemas.microsoft.com/office/drawing/2014/main" id="{375C2551-D2A6-4895-B93D-5571387A25A8}"/>
              </a:ext>
            </a:extLst>
          </p:cNvPr>
          <p:cNvSpPr>
            <a:spLocks noGrp="1" noChangeArrowheads="1"/>
          </p:cNvSpPr>
          <p:nvPr>
            <p:ph type="sldNum" sz="quarter" idx="10"/>
          </p:nvPr>
        </p:nvSpPr>
        <p:spPr>
          <a:ln/>
        </p:spPr>
        <p:txBody>
          <a:bodyPr/>
          <a:lstStyle>
            <a:lvl1pPr>
              <a:defRPr/>
            </a:lvl1pPr>
          </a:lstStyle>
          <a:p>
            <a:fld id="{EBF4EFAB-049A-4914-9A54-B3D166205857}" type="slidenum">
              <a:rPr lang="en-US" altLang="en-US"/>
              <a:pPr/>
              <a:t>‹#›</a:t>
            </a:fld>
            <a:r>
              <a:rPr lang="en-US" altLang="en-US"/>
              <a:t> coucou</a:t>
            </a:r>
          </a:p>
        </p:txBody>
      </p:sp>
      <p:sp>
        <p:nvSpPr>
          <p:cNvPr id="3" name="Rectangle 10">
            <a:extLst>
              <a:ext uri="{FF2B5EF4-FFF2-40B4-BE49-F238E27FC236}">
                <a16:creationId xmlns:a16="http://schemas.microsoft.com/office/drawing/2014/main" id="{E4D79DC0-FC56-4B4B-9527-4D10C55CFDC6}"/>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4113739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8">
            <a:extLst>
              <a:ext uri="{FF2B5EF4-FFF2-40B4-BE49-F238E27FC236}">
                <a16:creationId xmlns:a16="http://schemas.microsoft.com/office/drawing/2014/main" id="{81B124D1-3829-4389-BF68-C24562665134}"/>
              </a:ext>
            </a:extLst>
          </p:cNvPr>
          <p:cNvSpPr>
            <a:spLocks noGrp="1" noChangeArrowheads="1"/>
          </p:cNvSpPr>
          <p:nvPr>
            <p:ph type="sldNum" sz="quarter" idx="10"/>
          </p:nvPr>
        </p:nvSpPr>
        <p:spPr>
          <a:ln/>
        </p:spPr>
        <p:txBody>
          <a:bodyPr/>
          <a:lstStyle>
            <a:lvl1pPr>
              <a:defRPr/>
            </a:lvl1pPr>
          </a:lstStyle>
          <a:p>
            <a:fld id="{5DC00DD3-559A-4642-85BA-F7E88D528992}" type="slidenum">
              <a:rPr lang="en-US" altLang="en-US"/>
              <a:pPr/>
              <a:t>‹#›</a:t>
            </a:fld>
            <a:r>
              <a:rPr lang="en-US" altLang="en-US"/>
              <a:t> coucou</a:t>
            </a:r>
          </a:p>
        </p:txBody>
      </p:sp>
      <p:sp>
        <p:nvSpPr>
          <p:cNvPr id="6" name="Rectangle 10">
            <a:extLst>
              <a:ext uri="{FF2B5EF4-FFF2-40B4-BE49-F238E27FC236}">
                <a16:creationId xmlns:a16="http://schemas.microsoft.com/office/drawing/2014/main" id="{4CA44959-F76B-414F-BA8A-C4378C84F36C}"/>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881255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8">
            <a:extLst>
              <a:ext uri="{FF2B5EF4-FFF2-40B4-BE49-F238E27FC236}">
                <a16:creationId xmlns:a16="http://schemas.microsoft.com/office/drawing/2014/main" id="{80497455-F505-4D22-9D65-F20188E5E37A}"/>
              </a:ext>
            </a:extLst>
          </p:cNvPr>
          <p:cNvSpPr>
            <a:spLocks noGrp="1" noChangeArrowheads="1"/>
          </p:cNvSpPr>
          <p:nvPr>
            <p:ph type="sldNum" sz="quarter" idx="10"/>
          </p:nvPr>
        </p:nvSpPr>
        <p:spPr>
          <a:ln/>
        </p:spPr>
        <p:txBody>
          <a:bodyPr/>
          <a:lstStyle>
            <a:lvl1pPr>
              <a:defRPr/>
            </a:lvl1pPr>
          </a:lstStyle>
          <a:p>
            <a:fld id="{2427DFE6-8F0A-4C45-A20B-104F57928230}" type="slidenum">
              <a:rPr lang="en-US" altLang="en-US"/>
              <a:pPr/>
              <a:t>‹#›</a:t>
            </a:fld>
            <a:r>
              <a:rPr lang="en-US" altLang="en-US"/>
              <a:t> coucou</a:t>
            </a:r>
          </a:p>
        </p:txBody>
      </p:sp>
      <p:sp>
        <p:nvSpPr>
          <p:cNvPr id="6" name="Rectangle 10">
            <a:extLst>
              <a:ext uri="{FF2B5EF4-FFF2-40B4-BE49-F238E27FC236}">
                <a16:creationId xmlns:a16="http://schemas.microsoft.com/office/drawing/2014/main" id="{28B4C69C-F9B2-4E04-909A-8CAC4E86E807}"/>
              </a:ext>
            </a:extLst>
          </p:cNvPr>
          <p:cNvSpPr>
            <a:spLocks noGrp="1" noChangeArrowheads="1"/>
          </p:cNvSpPr>
          <p:nvPr>
            <p:ph type="ftr" sz="quarter" idx="11"/>
          </p:nvPr>
        </p:nvSpPr>
        <p:spPr>
          <a:ln/>
        </p:spPr>
        <p:txBody>
          <a:bodyPr/>
          <a:lstStyle>
            <a:lvl1pPr>
              <a:defRPr/>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595699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3DC65D7-93D0-4B6F-ABD9-BD6669A5D161}"/>
              </a:ext>
            </a:extLst>
          </p:cNvPr>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Cliquez pour modifier le style du titre</a:t>
            </a:r>
          </a:p>
        </p:txBody>
      </p:sp>
      <p:sp>
        <p:nvSpPr>
          <p:cNvPr id="1027" name="Rectangle 3">
            <a:extLst>
              <a:ext uri="{FF2B5EF4-FFF2-40B4-BE49-F238E27FC236}">
                <a16:creationId xmlns:a16="http://schemas.microsoft.com/office/drawing/2014/main" id="{82F4F5CB-8923-4F95-B059-5E035034CB33}"/>
              </a:ext>
            </a:extLst>
          </p:cNvPr>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Cliquez pour modifier les styles du texte du masque</a:t>
            </a:r>
          </a:p>
          <a:p>
            <a:pPr lvl="1"/>
            <a:r>
              <a:rPr lang="en-US" altLang="en-US"/>
              <a:t>Deuxième niveau</a:t>
            </a:r>
          </a:p>
          <a:p>
            <a:pPr lvl="2"/>
            <a:r>
              <a:rPr lang="en-US" altLang="en-US"/>
              <a:t>Troisième niveau</a:t>
            </a:r>
          </a:p>
          <a:p>
            <a:pPr lvl="3"/>
            <a:r>
              <a:rPr lang="en-US" altLang="en-US"/>
              <a:t>Quatrième niveau</a:t>
            </a:r>
          </a:p>
          <a:p>
            <a:pPr lvl="4"/>
            <a:r>
              <a:rPr lang="en-US" altLang="en-US"/>
              <a:t>Cinquième niveau</a:t>
            </a:r>
          </a:p>
        </p:txBody>
      </p:sp>
      <p:sp>
        <p:nvSpPr>
          <p:cNvPr id="74756" name="AutoShape 4">
            <a:extLst>
              <a:ext uri="{FF2B5EF4-FFF2-40B4-BE49-F238E27FC236}">
                <a16:creationId xmlns:a16="http://schemas.microsoft.com/office/drawing/2014/main" id="{0AF2E556-B4CB-4E8C-8D65-B5A5E2268D1F}"/>
              </a:ext>
            </a:extLst>
          </p:cNvPr>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a:defRPr/>
            </a:pPr>
            <a:endParaRPr lang="fr-FR" sz="2400">
              <a:latin typeface="Times New Roman" pitchFamily="18" charset="0"/>
            </a:endParaRPr>
          </a:p>
        </p:txBody>
      </p:sp>
      <p:sp>
        <p:nvSpPr>
          <p:cNvPr id="74757" name="Line 5">
            <a:extLst>
              <a:ext uri="{FF2B5EF4-FFF2-40B4-BE49-F238E27FC236}">
                <a16:creationId xmlns:a16="http://schemas.microsoft.com/office/drawing/2014/main" id="{26877F8A-1A86-4119-AF61-0B2F0BE4BD5B}"/>
              </a:ext>
            </a:extLst>
          </p:cNvPr>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pPr>
              <a:defRPr/>
            </a:pPr>
            <a:endParaRPr lang="fr-FR"/>
          </a:p>
        </p:txBody>
      </p:sp>
      <p:sp>
        <p:nvSpPr>
          <p:cNvPr id="74760" name="Rectangle 8">
            <a:extLst>
              <a:ext uri="{FF2B5EF4-FFF2-40B4-BE49-F238E27FC236}">
                <a16:creationId xmlns:a16="http://schemas.microsoft.com/office/drawing/2014/main" id="{F7F6C0F4-77FB-4D1A-B9EA-D6CD9983D04F}"/>
              </a:ext>
            </a:extLst>
          </p:cNvPr>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857B411F-6B99-428B-8E1B-0AFD013D052A}" type="slidenum">
              <a:rPr lang="en-US" altLang="en-US"/>
              <a:pPr/>
              <a:t>‹#›</a:t>
            </a:fld>
            <a:r>
              <a:rPr lang="en-US" altLang="en-US"/>
              <a:t> coucou</a:t>
            </a:r>
          </a:p>
        </p:txBody>
      </p:sp>
      <p:pic>
        <p:nvPicPr>
          <p:cNvPr id="1031" name="Picture 9" descr="Logo_Poly_Noir">
            <a:extLst>
              <a:ext uri="{FF2B5EF4-FFF2-40B4-BE49-F238E27FC236}">
                <a16:creationId xmlns:a16="http://schemas.microsoft.com/office/drawing/2014/main" id="{5ED36BAC-6BD5-4D2C-9A90-70F4EFBDB85C}"/>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39750" y="6269038"/>
            <a:ext cx="647700"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762" name="Rectangle 10">
            <a:extLst>
              <a:ext uri="{FF2B5EF4-FFF2-40B4-BE49-F238E27FC236}">
                <a16:creationId xmlns:a16="http://schemas.microsoft.com/office/drawing/2014/main" id="{36781D6F-51C8-49A0-98EF-644E00575B04}"/>
              </a:ext>
            </a:extLst>
          </p:cNvPr>
          <p:cNvSpPr>
            <a:spLocks noGrp="1" noChangeArrowheads="1"/>
          </p:cNvSpPr>
          <p:nvPr>
            <p:ph type="ftr" sz="quarter" idx="3"/>
          </p:nvPr>
        </p:nvSpPr>
        <p:spPr bwMode="auto">
          <a:xfrm>
            <a:off x="1258888" y="6248400"/>
            <a:ext cx="4760912"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0129252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sldNum="0" hdr="0" dt="0"/>
  <p:txStyles>
    <p:titleStyle>
      <a:lvl1pPr algn="l"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Verdana" pitchFamily="34" charset="0"/>
        </a:defRPr>
      </a:lvl2pPr>
      <a:lvl3pPr algn="l" rtl="0" eaLnBrk="0" fontAlgn="base" hangingPunct="0">
        <a:spcBef>
          <a:spcPct val="0"/>
        </a:spcBef>
        <a:spcAft>
          <a:spcPct val="0"/>
        </a:spcAft>
        <a:defRPr sz="3600">
          <a:solidFill>
            <a:schemeClr val="tx2"/>
          </a:solidFill>
          <a:latin typeface="Verdana" pitchFamily="34" charset="0"/>
        </a:defRPr>
      </a:lvl3pPr>
      <a:lvl4pPr algn="l" rtl="0" eaLnBrk="0" fontAlgn="base" hangingPunct="0">
        <a:spcBef>
          <a:spcPct val="0"/>
        </a:spcBef>
        <a:spcAft>
          <a:spcPct val="0"/>
        </a:spcAft>
        <a:defRPr sz="3600">
          <a:solidFill>
            <a:schemeClr val="tx2"/>
          </a:solidFill>
          <a:latin typeface="Verdana" pitchFamily="34" charset="0"/>
        </a:defRPr>
      </a:lvl4pPr>
      <a:lvl5pPr algn="l" rtl="0" eaLnBrk="0" fontAlgn="base" hangingPunct="0">
        <a:spcBef>
          <a:spcPct val="0"/>
        </a:spcBef>
        <a:spcAft>
          <a:spcPct val="0"/>
        </a:spcAft>
        <a:defRPr sz="3600">
          <a:solidFill>
            <a:schemeClr val="tx2"/>
          </a:solidFill>
          <a:latin typeface="Verdana" pitchFamily="34" charset="0"/>
        </a:defRPr>
      </a:lvl5pPr>
      <a:lvl6pPr marL="457200" algn="l" rtl="0" fontAlgn="base">
        <a:spcBef>
          <a:spcPct val="0"/>
        </a:spcBef>
        <a:spcAft>
          <a:spcPct val="0"/>
        </a:spcAft>
        <a:defRPr sz="3600">
          <a:solidFill>
            <a:schemeClr val="tx2"/>
          </a:solidFill>
          <a:latin typeface="Verdana" pitchFamily="34" charset="0"/>
        </a:defRPr>
      </a:lvl6pPr>
      <a:lvl7pPr marL="914400" algn="l" rtl="0" fontAlgn="base">
        <a:spcBef>
          <a:spcPct val="0"/>
        </a:spcBef>
        <a:spcAft>
          <a:spcPct val="0"/>
        </a:spcAft>
        <a:defRPr sz="3600">
          <a:solidFill>
            <a:schemeClr val="tx2"/>
          </a:solidFill>
          <a:latin typeface="Verdana" pitchFamily="34" charset="0"/>
        </a:defRPr>
      </a:lvl7pPr>
      <a:lvl8pPr marL="1371600" algn="l" rtl="0" fontAlgn="base">
        <a:spcBef>
          <a:spcPct val="0"/>
        </a:spcBef>
        <a:spcAft>
          <a:spcPct val="0"/>
        </a:spcAft>
        <a:defRPr sz="3600">
          <a:solidFill>
            <a:schemeClr val="tx2"/>
          </a:solidFill>
          <a:latin typeface="Verdana" pitchFamily="34" charset="0"/>
        </a:defRPr>
      </a:lvl8pPr>
      <a:lvl9pPr marL="1828800" algn="l" rtl="0" fontAlgn="base">
        <a:spcBef>
          <a:spcPct val="0"/>
        </a:spcBef>
        <a:spcAft>
          <a:spcPct val="0"/>
        </a:spcAft>
        <a:defRPr sz="3600">
          <a:solidFill>
            <a:schemeClr val="tx2"/>
          </a:solidFill>
          <a:latin typeface="Verdana" pitchFamily="34" charset="0"/>
        </a:defRPr>
      </a:lvl9pPr>
    </p:titleStyle>
    <p:bodyStyle>
      <a:lvl1pPr marL="469900" indent="-469900" algn="l" rtl="0" eaLnBrk="0" fontAlgn="base" hangingPunct="0">
        <a:spcBef>
          <a:spcPct val="20000"/>
        </a:spcBef>
        <a:spcAft>
          <a:spcPct val="0"/>
        </a:spcAft>
        <a:buClr>
          <a:schemeClr val="accent2"/>
        </a:buClr>
        <a:buFont typeface="Wingdings" panose="05000000000000000000" pitchFamily="2" charset="2"/>
        <a:buChar char="o"/>
        <a:defRPr sz="24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panose="05000000000000000000" pitchFamily="2" charset="2"/>
        <a:buChar char="n"/>
        <a:defRPr sz="2000">
          <a:solidFill>
            <a:schemeClr val="tx1"/>
          </a:solidFill>
          <a:latin typeface="+mn-lt"/>
        </a:defRPr>
      </a:lvl2pPr>
      <a:lvl3pPr marL="1304925" indent="-395288" algn="l" rtl="0" eaLnBrk="0" fontAlgn="base" hangingPunct="0">
        <a:spcBef>
          <a:spcPct val="20000"/>
        </a:spcBef>
        <a:spcAft>
          <a:spcPct val="0"/>
        </a:spcAft>
        <a:buClr>
          <a:schemeClr val="accent2"/>
        </a:buClr>
        <a:buFont typeface="Wingdings" panose="05000000000000000000" pitchFamily="2" charset="2"/>
        <a:buChar char="o"/>
        <a:defRPr sz="2400">
          <a:solidFill>
            <a:schemeClr val="tx1"/>
          </a:solidFill>
          <a:latin typeface="+mn-lt"/>
        </a:defRPr>
      </a:lvl3pPr>
      <a:lvl4pPr marL="1693863" indent="-387350" algn="l" rtl="0" eaLnBrk="0" fontAlgn="base" hangingPunct="0">
        <a:spcBef>
          <a:spcPct val="20000"/>
        </a:spcBef>
        <a:spcAft>
          <a:spcPct val="0"/>
        </a:spcAft>
        <a:buClr>
          <a:schemeClr val="accent2"/>
        </a:buClr>
        <a:buFont typeface="Wingdings" panose="05000000000000000000" pitchFamily="2" charset="2"/>
        <a:buChar char="n"/>
        <a:defRPr sz="1600">
          <a:solidFill>
            <a:schemeClr val="tx1"/>
          </a:solidFill>
          <a:latin typeface="+mn-lt"/>
        </a:defRPr>
      </a:lvl4pPr>
      <a:lvl5pPr marL="2093913" indent="-398463" algn="l" rtl="0" eaLnBrk="0" fontAlgn="base" hangingPunct="0">
        <a:spcBef>
          <a:spcPct val="25000"/>
        </a:spcBef>
        <a:spcAft>
          <a:spcPct val="0"/>
        </a:spcAft>
        <a:buClr>
          <a:schemeClr val="accent2"/>
        </a:buClr>
        <a:buFont typeface="Wingdings" panose="05000000000000000000" pitchFamily="2" charset="2"/>
        <a:buChar char="§"/>
        <a:defRPr sz="14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14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14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14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14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B3934-06A6-4AF0-B3BF-1A99BBD58DAB}"/>
              </a:ext>
            </a:extLst>
          </p:cNvPr>
          <p:cNvSpPr>
            <a:spLocks noGrp="1"/>
          </p:cNvSpPr>
          <p:nvPr>
            <p:ph type="ctrTitle"/>
          </p:nvPr>
        </p:nvSpPr>
        <p:spPr/>
        <p:txBody>
          <a:bodyPr/>
          <a:lstStyle/>
          <a:p>
            <a:r>
              <a:rPr lang="fr-CA" dirty="0"/>
              <a:t>Déontologie et équité </a:t>
            </a:r>
          </a:p>
        </p:txBody>
      </p:sp>
      <p:sp>
        <p:nvSpPr>
          <p:cNvPr id="3" name="Subtitle 2">
            <a:extLst>
              <a:ext uri="{FF2B5EF4-FFF2-40B4-BE49-F238E27FC236}">
                <a16:creationId xmlns:a16="http://schemas.microsoft.com/office/drawing/2014/main" id="{FBF9D68B-E454-4EEA-8400-3867347C3908}"/>
              </a:ext>
            </a:extLst>
          </p:cNvPr>
          <p:cNvSpPr>
            <a:spLocks noGrp="1"/>
          </p:cNvSpPr>
          <p:nvPr>
            <p:ph type="subTitle" idx="1"/>
          </p:nvPr>
        </p:nvSpPr>
        <p:spPr/>
        <p:txBody>
          <a:bodyPr/>
          <a:lstStyle/>
          <a:p>
            <a:endParaRPr lang="fr-CA" dirty="0"/>
          </a:p>
        </p:txBody>
      </p:sp>
    </p:spTree>
    <p:extLst>
      <p:ext uri="{BB962C8B-B14F-4D97-AF65-F5344CB8AC3E}">
        <p14:creationId xmlns:p14="http://schemas.microsoft.com/office/powerpoint/2010/main" val="1994601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E19D46EF-D6A8-4861-B0A6-E690D898EC4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113" y="1984523"/>
            <a:ext cx="8221562" cy="3900462"/>
          </a:xfrm>
        </p:spPr>
      </p:pic>
      <p:sp>
        <p:nvSpPr>
          <p:cNvPr id="4" name="Footer Placeholder 3">
            <a:extLst>
              <a:ext uri="{FF2B5EF4-FFF2-40B4-BE49-F238E27FC236}">
                <a16:creationId xmlns:a16="http://schemas.microsoft.com/office/drawing/2014/main" id="{892254ED-7441-4089-B392-B676DD2656C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7" name="Title 1">
            <a:extLst>
              <a:ext uri="{FF2B5EF4-FFF2-40B4-BE49-F238E27FC236}">
                <a16:creationId xmlns:a16="http://schemas.microsoft.com/office/drawing/2014/main" id="{7C3D6585-FE78-484B-ABCD-E825F982A9D0}"/>
              </a:ext>
            </a:extLst>
          </p:cNvPr>
          <p:cNvSpPr>
            <a:spLocks noGrp="1"/>
          </p:cNvSpPr>
          <p:nvPr>
            <p:ph type="title"/>
          </p:nvPr>
        </p:nvSpPr>
        <p:spPr>
          <a:xfrm>
            <a:off x="574675" y="304800"/>
            <a:ext cx="8001000" cy="1216025"/>
          </a:xfrm>
        </p:spPr>
        <p:txBody>
          <a:bodyPr/>
          <a:lstStyle/>
          <a:p>
            <a:r>
              <a:rPr lang="fr-FR" dirty="0">
                <a:effectLst/>
              </a:rPr>
              <a:t> La prise de décision éthique</a:t>
            </a:r>
            <a:endParaRPr lang="fr-CA" dirty="0"/>
          </a:p>
        </p:txBody>
      </p:sp>
    </p:spTree>
    <p:extLst>
      <p:ext uri="{BB962C8B-B14F-4D97-AF65-F5344CB8AC3E}">
        <p14:creationId xmlns:p14="http://schemas.microsoft.com/office/powerpoint/2010/main" val="2954347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CA57C7-2026-4138-B2CD-1E385C8CD643}"/>
              </a:ext>
            </a:extLst>
          </p:cNvPr>
          <p:cNvSpPr>
            <a:spLocks noGrp="1"/>
          </p:cNvSpPr>
          <p:nvPr>
            <p:ph idx="1"/>
          </p:nvPr>
        </p:nvSpPr>
        <p:spPr>
          <a:xfrm>
            <a:off x="566738" y="1752600"/>
            <a:ext cx="8354524" cy="4267200"/>
          </a:xfrm>
        </p:spPr>
        <p:txBody>
          <a:bodyPr/>
          <a:lstStyle/>
          <a:p>
            <a:r>
              <a:rPr lang="fr-FR" sz="1500" dirty="0"/>
              <a:t>À la base d’un dilemme éthique, il y a un conflit de valeurs qui ne peut être résolu sans qu’il y ait des gains et des pertes. L’objectif de la délibération éthique est de minimiser les pertes et de parvenir à une décision que les personnes concernées pourraient juger raisonnable. La démarche qui permet d’atteindre cet objectif comporte quatre phases :</a:t>
            </a:r>
            <a:endParaRPr lang="fr-CA" sz="1500" dirty="0"/>
          </a:p>
        </p:txBody>
      </p:sp>
      <p:sp>
        <p:nvSpPr>
          <p:cNvPr id="4" name="Footer Placeholder 3">
            <a:extLst>
              <a:ext uri="{FF2B5EF4-FFF2-40B4-BE49-F238E27FC236}">
                <a16:creationId xmlns:a16="http://schemas.microsoft.com/office/drawing/2014/main" id="{D06FC1FE-B0C8-4A98-AF23-F33AA3840751}"/>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6" name="Picture 5">
            <a:extLst>
              <a:ext uri="{FF2B5EF4-FFF2-40B4-BE49-F238E27FC236}">
                <a16:creationId xmlns:a16="http://schemas.microsoft.com/office/drawing/2014/main" id="{9FA3C84A-1C68-4ADC-B934-472AE9DB95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4948" y="2901874"/>
            <a:ext cx="5876775" cy="3232226"/>
          </a:xfrm>
          <a:prstGeom prst="rect">
            <a:avLst/>
          </a:prstGeom>
        </p:spPr>
      </p:pic>
      <p:sp>
        <p:nvSpPr>
          <p:cNvPr id="7" name="Title 1">
            <a:extLst>
              <a:ext uri="{FF2B5EF4-FFF2-40B4-BE49-F238E27FC236}">
                <a16:creationId xmlns:a16="http://schemas.microsoft.com/office/drawing/2014/main" id="{2D421A9A-AC21-41C6-B4F4-ECA3032610DD}"/>
              </a:ext>
            </a:extLst>
          </p:cNvPr>
          <p:cNvSpPr>
            <a:spLocks noGrp="1"/>
          </p:cNvSpPr>
          <p:nvPr>
            <p:ph type="title"/>
          </p:nvPr>
        </p:nvSpPr>
        <p:spPr>
          <a:xfrm>
            <a:off x="574675" y="304800"/>
            <a:ext cx="8001000" cy="1216025"/>
          </a:xfrm>
        </p:spPr>
        <p:txBody>
          <a:bodyPr/>
          <a:lstStyle/>
          <a:p>
            <a:r>
              <a:rPr lang="fr-FR" dirty="0">
                <a:effectLst/>
              </a:rPr>
              <a:t> La prise de décision éthique</a:t>
            </a:r>
            <a:endParaRPr lang="fr-CA" dirty="0"/>
          </a:p>
        </p:txBody>
      </p:sp>
    </p:spTree>
    <p:extLst>
      <p:ext uri="{BB962C8B-B14F-4D97-AF65-F5344CB8AC3E}">
        <p14:creationId xmlns:p14="http://schemas.microsoft.com/office/powerpoint/2010/main" val="1244445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83EA3-CE36-46F2-9BFF-6B34971BBCD2}"/>
              </a:ext>
            </a:extLst>
          </p:cNvPr>
          <p:cNvSpPr>
            <a:spLocks noGrp="1"/>
          </p:cNvSpPr>
          <p:nvPr>
            <p:ph type="title"/>
          </p:nvPr>
        </p:nvSpPr>
        <p:spPr/>
        <p:txBody>
          <a:bodyPr/>
          <a:lstStyle/>
          <a:p>
            <a:r>
              <a:rPr lang="fr-FR" dirty="0">
                <a:effectLst/>
              </a:rPr>
              <a:t> La prise de décision éthique</a:t>
            </a:r>
            <a:endParaRPr lang="fr-CA" dirty="0"/>
          </a:p>
        </p:txBody>
      </p:sp>
      <p:sp>
        <p:nvSpPr>
          <p:cNvPr id="3" name="Content Placeholder 2">
            <a:extLst>
              <a:ext uri="{FF2B5EF4-FFF2-40B4-BE49-F238E27FC236}">
                <a16:creationId xmlns:a16="http://schemas.microsoft.com/office/drawing/2014/main" id="{095DC4B9-AACA-4288-A85C-A040DCF308F0}"/>
              </a:ext>
            </a:extLst>
          </p:cNvPr>
          <p:cNvSpPr>
            <a:spLocks noGrp="1"/>
          </p:cNvSpPr>
          <p:nvPr>
            <p:ph idx="1"/>
          </p:nvPr>
        </p:nvSpPr>
        <p:spPr>
          <a:xfrm>
            <a:off x="566737" y="1752600"/>
            <a:ext cx="8307631" cy="4267200"/>
          </a:xfrm>
        </p:spPr>
        <p:txBody>
          <a:bodyPr/>
          <a:lstStyle/>
          <a:p>
            <a:r>
              <a:rPr lang="fr-FR" b="1" dirty="0"/>
              <a:t>L’inventaire des aspects éthiques et normatifs de la situation</a:t>
            </a:r>
          </a:p>
          <a:p>
            <a:pPr lvl="1"/>
            <a:r>
              <a:rPr lang="fr-FR" dirty="0">
                <a:effectLst/>
              </a:rPr>
              <a:t>Cette phase permet de prendre conscience des sources de tension présentes dans la situation</a:t>
            </a:r>
          </a:p>
          <a:p>
            <a:r>
              <a:rPr lang="fr-FR" b="1" dirty="0"/>
              <a:t>La clarification des valeurs</a:t>
            </a:r>
          </a:p>
          <a:p>
            <a:pPr lvl="1"/>
            <a:r>
              <a:rPr lang="fr-FR" dirty="0">
                <a:effectLst/>
              </a:rPr>
              <a:t>Cette phase permet de déterminer les valeurs qui ont le plus de poids dans la situation et qui, du fait de leur conflit, sont au cœur du dilemme.</a:t>
            </a:r>
          </a:p>
          <a:p>
            <a:r>
              <a:rPr lang="fr-FR" b="1" dirty="0"/>
              <a:t>La prise de décision raisonnable</a:t>
            </a:r>
          </a:p>
          <a:p>
            <a:pPr lvl="1"/>
            <a:r>
              <a:rPr lang="fr-FR" dirty="0">
                <a:effectLst/>
              </a:rPr>
              <a:t>Il s’agit d’abord de choisir la valeur qui aura la priorité et de justifier ce choix malgré les pertes qu’il va entraîner.</a:t>
            </a:r>
          </a:p>
          <a:p>
            <a:endParaRPr lang="fr-CA" dirty="0"/>
          </a:p>
        </p:txBody>
      </p:sp>
      <p:sp>
        <p:nvSpPr>
          <p:cNvPr id="4" name="Footer Placeholder 3">
            <a:extLst>
              <a:ext uri="{FF2B5EF4-FFF2-40B4-BE49-F238E27FC236}">
                <a16:creationId xmlns:a16="http://schemas.microsoft.com/office/drawing/2014/main" id="{4363C0C8-A621-4406-8EA3-32ABEA8B3678}"/>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6244825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B888B-8641-4DF2-96D7-D3A36EE0C141}"/>
              </a:ext>
            </a:extLst>
          </p:cNvPr>
          <p:cNvSpPr>
            <a:spLocks noGrp="1"/>
          </p:cNvSpPr>
          <p:nvPr>
            <p:ph type="title"/>
          </p:nvPr>
        </p:nvSpPr>
        <p:spPr/>
        <p:txBody>
          <a:bodyPr/>
          <a:lstStyle/>
          <a:p>
            <a:r>
              <a:rPr lang="fr-FR" dirty="0">
                <a:effectLst/>
              </a:rPr>
              <a:t> La prise de décision éthique</a:t>
            </a:r>
            <a:endParaRPr lang="fr-CA" dirty="0"/>
          </a:p>
        </p:txBody>
      </p:sp>
      <p:sp>
        <p:nvSpPr>
          <p:cNvPr id="3" name="Content Placeholder 2">
            <a:extLst>
              <a:ext uri="{FF2B5EF4-FFF2-40B4-BE49-F238E27FC236}">
                <a16:creationId xmlns:a16="http://schemas.microsoft.com/office/drawing/2014/main" id="{0BD9ED86-339A-4C04-BBA5-C7B0862326B6}"/>
              </a:ext>
            </a:extLst>
          </p:cNvPr>
          <p:cNvSpPr>
            <a:spLocks noGrp="1"/>
          </p:cNvSpPr>
          <p:nvPr>
            <p:ph idx="1"/>
          </p:nvPr>
        </p:nvSpPr>
        <p:spPr>
          <a:xfrm>
            <a:off x="484676" y="1693985"/>
            <a:ext cx="8284185" cy="4495800"/>
          </a:xfrm>
        </p:spPr>
        <p:txBody>
          <a:bodyPr/>
          <a:lstStyle/>
          <a:p>
            <a:r>
              <a:rPr lang="fr-FR" b="1" dirty="0"/>
              <a:t>Le dialogue avec les parties prenantes</a:t>
            </a:r>
          </a:p>
          <a:p>
            <a:pPr lvl="1"/>
            <a:r>
              <a:rPr lang="fr-FR" dirty="0">
                <a:effectLst/>
              </a:rPr>
              <a:t>La phase de dialogue fournit l’occasion d’expliquer la décision et les raisons qui la justifient. Elle vise le partage de sens et la coopération, plutôt que la persuasion ou le choc des idées.</a:t>
            </a:r>
          </a:p>
          <a:p>
            <a:pPr lvl="1"/>
            <a:r>
              <a:rPr lang="fr-FR" dirty="0">
                <a:effectLst/>
              </a:rPr>
              <a:t>Le dialogue peut constituer la dernière phase de la démarche de délibération, mais il commence souvent plus tôt, soit parce que le décideur sent le besoin de consulter, soit parce que la décision finale revient à un groupe.</a:t>
            </a:r>
          </a:p>
          <a:p>
            <a:r>
              <a:rPr lang="fr-FR" dirty="0"/>
              <a:t>Le Test d'une décision éthique présente un outil permettant de vérifier la qualité éthique d'une décision.</a:t>
            </a:r>
            <a:endParaRPr lang="fr-CA" dirty="0"/>
          </a:p>
        </p:txBody>
      </p:sp>
      <p:sp>
        <p:nvSpPr>
          <p:cNvPr id="4" name="Footer Placeholder 3">
            <a:extLst>
              <a:ext uri="{FF2B5EF4-FFF2-40B4-BE49-F238E27FC236}">
                <a16:creationId xmlns:a16="http://schemas.microsoft.com/office/drawing/2014/main" id="{594D4C24-CC99-4BAB-8B5B-42F01803C4D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651541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60181-57D6-40E4-9705-A435FE3951E7}"/>
              </a:ext>
            </a:extLst>
          </p:cNvPr>
          <p:cNvSpPr>
            <a:spLocks noGrp="1"/>
          </p:cNvSpPr>
          <p:nvPr>
            <p:ph type="title"/>
          </p:nvPr>
        </p:nvSpPr>
        <p:spPr/>
        <p:txBody>
          <a:bodyPr/>
          <a:lstStyle/>
          <a:p>
            <a:r>
              <a:rPr lang="fr-FR" dirty="0">
                <a:effectLst/>
              </a:rPr>
              <a:t>Le test d'une décision éthique</a:t>
            </a:r>
            <a:endParaRPr lang="fr-CA" dirty="0"/>
          </a:p>
        </p:txBody>
      </p:sp>
      <p:sp>
        <p:nvSpPr>
          <p:cNvPr id="4" name="Footer Placeholder 3">
            <a:extLst>
              <a:ext uri="{FF2B5EF4-FFF2-40B4-BE49-F238E27FC236}">
                <a16:creationId xmlns:a16="http://schemas.microsoft.com/office/drawing/2014/main" id="{28540061-D620-44BB-A134-FAD0103E97D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
        <p:nvSpPr>
          <p:cNvPr id="7" name="Rectangle 6">
            <a:extLst>
              <a:ext uri="{FF2B5EF4-FFF2-40B4-BE49-F238E27FC236}">
                <a16:creationId xmlns:a16="http://schemas.microsoft.com/office/drawing/2014/main" id="{FD6CE3E8-13AD-414E-A3A7-2E3F4311B679}"/>
              </a:ext>
            </a:extLst>
          </p:cNvPr>
          <p:cNvSpPr/>
          <p:nvPr/>
        </p:nvSpPr>
        <p:spPr>
          <a:xfrm>
            <a:off x="468921" y="1712891"/>
            <a:ext cx="8393723" cy="1446550"/>
          </a:xfrm>
          <a:prstGeom prst="rect">
            <a:avLst/>
          </a:prstGeom>
        </p:spPr>
        <p:txBody>
          <a:bodyPr wrap="square">
            <a:spAutoFit/>
          </a:bodyPr>
          <a:lstStyle/>
          <a:p>
            <a:pPr marL="285750" indent="-285750">
              <a:buClr>
                <a:schemeClr val="accent6"/>
              </a:buClr>
              <a:buFont typeface="Wingdings" panose="05000000000000000000" pitchFamily="2" charset="2"/>
              <a:buChar char="q"/>
            </a:pPr>
            <a:r>
              <a:rPr lang="fr-FR" sz="2200" dirty="0"/>
              <a:t>Après avoir appliqué les quatre phases de la démarche de prise de décision éthique, il est intéressant de vérifier la qualité de sa décision à l'aide d'un simple test à trois volets.</a:t>
            </a:r>
            <a:endParaRPr lang="fr-CA" sz="2200" dirty="0"/>
          </a:p>
        </p:txBody>
      </p:sp>
    </p:spTree>
    <p:extLst>
      <p:ext uri="{BB962C8B-B14F-4D97-AF65-F5344CB8AC3E}">
        <p14:creationId xmlns:p14="http://schemas.microsoft.com/office/powerpoint/2010/main" val="1953734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1B3F5-D46D-4176-96F9-A6F638843795}"/>
              </a:ext>
            </a:extLst>
          </p:cNvPr>
          <p:cNvSpPr>
            <a:spLocks noGrp="1"/>
          </p:cNvSpPr>
          <p:nvPr>
            <p:ph type="title"/>
          </p:nvPr>
        </p:nvSpPr>
        <p:spPr/>
        <p:txBody>
          <a:bodyPr/>
          <a:lstStyle/>
          <a:p>
            <a:r>
              <a:rPr lang="fr-FR" dirty="0">
                <a:effectLst/>
              </a:rPr>
              <a:t>Le test d'une décision éthique</a:t>
            </a:r>
            <a:endParaRPr lang="fr-CA" dirty="0"/>
          </a:p>
        </p:txBody>
      </p:sp>
      <p:sp>
        <p:nvSpPr>
          <p:cNvPr id="4" name="Footer Placeholder 3">
            <a:extLst>
              <a:ext uri="{FF2B5EF4-FFF2-40B4-BE49-F238E27FC236}">
                <a16:creationId xmlns:a16="http://schemas.microsoft.com/office/drawing/2014/main" id="{8CBD66A2-3A54-484F-85EB-AC529D3F016B}"/>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pic>
        <p:nvPicPr>
          <p:cNvPr id="5" name="Content Placeholder 5">
            <a:extLst>
              <a:ext uri="{FF2B5EF4-FFF2-40B4-BE49-F238E27FC236}">
                <a16:creationId xmlns:a16="http://schemas.microsoft.com/office/drawing/2014/main" id="{79C09A41-45E9-43E5-AC2C-78D40C9CE1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034198" y="1382875"/>
            <a:ext cx="5673969" cy="532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16025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B82DF-3973-44BD-9132-8F775DA9B405}"/>
              </a:ext>
            </a:extLst>
          </p:cNvPr>
          <p:cNvSpPr>
            <a:spLocks noGrp="1"/>
          </p:cNvSpPr>
          <p:nvPr>
            <p:ph type="title"/>
          </p:nvPr>
        </p:nvSpPr>
        <p:spPr/>
        <p:txBody>
          <a:bodyPr/>
          <a:lstStyle/>
          <a:p>
            <a:r>
              <a:rPr lang="fr-FR" dirty="0">
                <a:effectLst/>
              </a:rPr>
              <a:t> L’éthique et les normes sociales</a:t>
            </a:r>
            <a:endParaRPr lang="fr-CA" dirty="0"/>
          </a:p>
        </p:txBody>
      </p:sp>
      <p:sp>
        <p:nvSpPr>
          <p:cNvPr id="3" name="Content Placeholder 2">
            <a:extLst>
              <a:ext uri="{FF2B5EF4-FFF2-40B4-BE49-F238E27FC236}">
                <a16:creationId xmlns:a16="http://schemas.microsoft.com/office/drawing/2014/main" id="{4D44C5F2-03A8-4A7C-9D5D-E76AA4FF5FE9}"/>
              </a:ext>
            </a:extLst>
          </p:cNvPr>
          <p:cNvSpPr>
            <a:spLocks noGrp="1"/>
          </p:cNvSpPr>
          <p:nvPr>
            <p:ph idx="1"/>
          </p:nvPr>
        </p:nvSpPr>
        <p:spPr/>
        <p:txBody>
          <a:bodyPr/>
          <a:lstStyle/>
          <a:p>
            <a:r>
              <a:rPr lang="fr-FR" dirty="0"/>
              <a:t>Comme toute profession québécoise reconnue, l’ingénierie est soumise à un double contrôle :</a:t>
            </a:r>
          </a:p>
          <a:p>
            <a:pPr lvl="1"/>
            <a:r>
              <a:rPr lang="fr-FR" dirty="0">
                <a:effectLst/>
              </a:rPr>
              <a:t>un contrôle externe fondé sur les lois;</a:t>
            </a:r>
          </a:p>
          <a:p>
            <a:pPr lvl="1"/>
            <a:r>
              <a:rPr lang="fr-FR" dirty="0">
                <a:effectLst/>
              </a:rPr>
              <a:t>une autodiscipline fondée sur les règlements de la profession.</a:t>
            </a:r>
          </a:p>
          <a:p>
            <a:r>
              <a:rPr lang="fr-FR" dirty="0"/>
              <a:t>Comment se situe l’éthique professionnelle par rapport à ces contrôles?</a:t>
            </a:r>
          </a:p>
          <a:p>
            <a:pPr lvl="1"/>
            <a:r>
              <a:rPr lang="fr-FR" dirty="0"/>
              <a:t>L’éthique est un complément nécessaire des normes sociales, tels les lois et les règlements, ces derniers comprenant les codes de déontologie.</a:t>
            </a:r>
            <a:endParaRPr lang="fr-CA" dirty="0"/>
          </a:p>
        </p:txBody>
      </p:sp>
      <p:sp>
        <p:nvSpPr>
          <p:cNvPr id="4" name="Footer Placeholder 3">
            <a:extLst>
              <a:ext uri="{FF2B5EF4-FFF2-40B4-BE49-F238E27FC236}">
                <a16:creationId xmlns:a16="http://schemas.microsoft.com/office/drawing/2014/main" id="{C58D7B6F-FF92-4E3F-9AF3-39F27514357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4146236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F902E-7AC5-465B-8E10-D6A2816EC81E}"/>
              </a:ext>
            </a:extLst>
          </p:cNvPr>
          <p:cNvSpPr>
            <a:spLocks noGrp="1"/>
          </p:cNvSpPr>
          <p:nvPr>
            <p:ph type="title"/>
          </p:nvPr>
        </p:nvSpPr>
        <p:spPr/>
        <p:txBody>
          <a:bodyPr/>
          <a:lstStyle/>
          <a:p>
            <a:r>
              <a:rPr lang="fr-FR" dirty="0">
                <a:effectLst/>
              </a:rPr>
              <a:t>L’éthique et les normes sociales</a:t>
            </a:r>
            <a:endParaRPr lang="fr-CA" dirty="0"/>
          </a:p>
        </p:txBody>
      </p:sp>
      <p:sp>
        <p:nvSpPr>
          <p:cNvPr id="3" name="Content Placeholder 2">
            <a:extLst>
              <a:ext uri="{FF2B5EF4-FFF2-40B4-BE49-F238E27FC236}">
                <a16:creationId xmlns:a16="http://schemas.microsoft.com/office/drawing/2014/main" id="{5D524E6C-B76C-4FF4-8299-EF9B7109456B}"/>
              </a:ext>
            </a:extLst>
          </p:cNvPr>
          <p:cNvSpPr>
            <a:spLocks noGrp="1"/>
          </p:cNvSpPr>
          <p:nvPr>
            <p:ph idx="1"/>
          </p:nvPr>
        </p:nvSpPr>
        <p:spPr/>
        <p:txBody>
          <a:bodyPr/>
          <a:lstStyle/>
          <a:p>
            <a:r>
              <a:rPr lang="fr-FR" dirty="0"/>
              <a:t>Les normes peuvent être considérées comme étant des moyens au regard des fins ou des valeurs à poursuivre en société. Or, c’est sur ces fins et ces valeurs que se concentre surtout l’éthique.</a:t>
            </a:r>
          </a:p>
          <a:p>
            <a:r>
              <a:rPr lang="fr-FR" dirty="0"/>
              <a:t>En effet, l’éthique, lorsqu’elle est centrée sur ces valeurs et ces fins, complète les normes établies de trois façons :</a:t>
            </a:r>
            <a:endParaRPr lang="fr-CA" dirty="0"/>
          </a:p>
        </p:txBody>
      </p:sp>
      <p:sp>
        <p:nvSpPr>
          <p:cNvPr id="4" name="Footer Placeholder 3">
            <a:extLst>
              <a:ext uri="{FF2B5EF4-FFF2-40B4-BE49-F238E27FC236}">
                <a16:creationId xmlns:a16="http://schemas.microsoft.com/office/drawing/2014/main" id="{2CC9DD75-2D3F-4183-8696-911DE97FED15}"/>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030755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8FF2F-458A-4E74-9F4E-816DC524F032}"/>
              </a:ext>
            </a:extLst>
          </p:cNvPr>
          <p:cNvSpPr>
            <a:spLocks noGrp="1"/>
          </p:cNvSpPr>
          <p:nvPr>
            <p:ph type="title"/>
          </p:nvPr>
        </p:nvSpPr>
        <p:spPr/>
        <p:txBody>
          <a:bodyPr/>
          <a:lstStyle/>
          <a:p>
            <a:r>
              <a:rPr lang="fr-FR" dirty="0">
                <a:effectLst/>
              </a:rPr>
              <a:t>L’éthique et les normes sociales</a:t>
            </a:r>
            <a:endParaRPr lang="fr-CA" dirty="0"/>
          </a:p>
        </p:txBody>
      </p:sp>
      <p:sp>
        <p:nvSpPr>
          <p:cNvPr id="3" name="Content Placeholder 2">
            <a:extLst>
              <a:ext uri="{FF2B5EF4-FFF2-40B4-BE49-F238E27FC236}">
                <a16:creationId xmlns:a16="http://schemas.microsoft.com/office/drawing/2014/main" id="{F58164C8-F89A-4E09-8230-FFF22D780D97}"/>
              </a:ext>
            </a:extLst>
          </p:cNvPr>
          <p:cNvSpPr>
            <a:spLocks noGrp="1"/>
          </p:cNvSpPr>
          <p:nvPr>
            <p:ph idx="1"/>
          </p:nvPr>
        </p:nvSpPr>
        <p:spPr/>
        <p:txBody>
          <a:bodyPr/>
          <a:lstStyle/>
          <a:p>
            <a:r>
              <a:rPr lang="fr-FR" dirty="0">
                <a:effectLst/>
              </a:rPr>
              <a:t>elle inspire et motive l’obéissance à ces normes et, par le fait même, favorise la </a:t>
            </a:r>
            <a:r>
              <a:rPr lang="fr-FR" b="1" dirty="0">
                <a:effectLst/>
              </a:rPr>
              <a:t>promotion de l’esprit des normes</a:t>
            </a:r>
            <a:r>
              <a:rPr lang="fr-FR" dirty="0">
                <a:effectLst/>
              </a:rPr>
              <a:t>;</a:t>
            </a:r>
          </a:p>
          <a:p>
            <a:r>
              <a:rPr lang="fr-FR" dirty="0">
                <a:effectLst/>
              </a:rPr>
              <a:t>elle couvre les situations non prévues aux normes en poussant au </a:t>
            </a:r>
            <a:r>
              <a:rPr lang="fr-FR" b="1" dirty="0">
                <a:effectLst/>
              </a:rPr>
              <a:t>dépassement des normes</a:t>
            </a:r>
            <a:r>
              <a:rPr lang="fr-FR" dirty="0">
                <a:effectLst/>
              </a:rPr>
              <a:t>;</a:t>
            </a:r>
          </a:p>
          <a:p>
            <a:r>
              <a:rPr lang="fr-FR" dirty="0">
                <a:effectLst/>
              </a:rPr>
              <a:t>elle invite au développement de nouveaux modèles de comportement dans les nouvelles situations où les normes sont dépassées par les situations, ce qui implique une </a:t>
            </a:r>
            <a:r>
              <a:rPr lang="fr-FR" b="1" dirty="0">
                <a:effectLst/>
              </a:rPr>
              <a:t>créativité par rapport aux normes</a:t>
            </a:r>
            <a:r>
              <a:rPr lang="fr-FR" dirty="0">
                <a:effectLst/>
              </a:rPr>
              <a:t>.</a:t>
            </a:r>
          </a:p>
          <a:p>
            <a:endParaRPr lang="fr-CA" dirty="0"/>
          </a:p>
        </p:txBody>
      </p:sp>
      <p:sp>
        <p:nvSpPr>
          <p:cNvPr id="4" name="Footer Placeholder 3">
            <a:extLst>
              <a:ext uri="{FF2B5EF4-FFF2-40B4-BE49-F238E27FC236}">
                <a16:creationId xmlns:a16="http://schemas.microsoft.com/office/drawing/2014/main" id="{379F6E13-767F-4834-BAEF-5331F859562D}"/>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4766689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9A864-2F82-496F-86D3-D08764700C2D}"/>
              </a:ext>
            </a:extLst>
          </p:cNvPr>
          <p:cNvSpPr>
            <a:spLocks noGrp="1"/>
          </p:cNvSpPr>
          <p:nvPr>
            <p:ph type="title"/>
          </p:nvPr>
        </p:nvSpPr>
        <p:spPr/>
        <p:txBody>
          <a:bodyPr/>
          <a:lstStyle/>
          <a:p>
            <a:r>
              <a:rPr lang="fr-FR" dirty="0">
                <a:effectLst/>
              </a:rPr>
              <a:t>L’éthique et les normes sociales</a:t>
            </a:r>
            <a:endParaRPr lang="fr-CA" dirty="0"/>
          </a:p>
        </p:txBody>
      </p:sp>
      <p:sp>
        <p:nvSpPr>
          <p:cNvPr id="3" name="Content Placeholder 2">
            <a:extLst>
              <a:ext uri="{FF2B5EF4-FFF2-40B4-BE49-F238E27FC236}">
                <a16:creationId xmlns:a16="http://schemas.microsoft.com/office/drawing/2014/main" id="{05D3EB68-5231-4B29-9EC5-54D60EE40965}"/>
              </a:ext>
            </a:extLst>
          </p:cNvPr>
          <p:cNvSpPr>
            <a:spLocks noGrp="1"/>
          </p:cNvSpPr>
          <p:nvPr>
            <p:ph idx="1"/>
          </p:nvPr>
        </p:nvSpPr>
        <p:spPr>
          <a:xfrm>
            <a:off x="410309" y="1676400"/>
            <a:ext cx="8464060" cy="4343400"/>
          </a:xfrm>
        </p:spPr>
        <p:txBody>
          <a:bodyPr/>
          <a:lstStyle/>
          <a:p>
            <a:r>
              <a:rPr lang="fr-FR" b="1" dirty="0"/>
              <a:t>La promotion de l’esprit des normes</a:t>
            </a:r>
          </a:p>
          <a:p>
            <a:pPr lvl="1"/>
            <a:r>
              <a:rPr lang="fr-FR" dirty="0"/>
              <a:t>La première dimension de l’éthique par rapport aux normes sera donc de promouvoir l’esprit des normes, leur sens ou les valeurs qu’elles visent.</a:t>
            </a:r>
          </a:p>
          <a:p>
            <a:r>
              <a:rPr lang="fr-FR" b="1" dirty="0"/>
              <a:t>Le dépassement des normes</a:t>
            </a:r>
          </a:p>
          <a:p>
            <a:pPr lvl="1"/>
            <a:r>
              <a:rPr lang="fr-FR" dirty="0"/>
              <a:t>La deuxième dimension de l’éthique par rapport aux normes pousse le membre à aller au-delà de ce qui est imposé pour mieux assurer les valeurs qui les sous-tendent.</a:t>
            </a:r>
          </a:p>
          <a:p>
            <a:endParaRPr lang="fr-CA" dirty="0"/>
          </a:p>
        </p:txBody>
      </p:sp>
      <p:sp>
        <p:nvSpPr>
          <p:cNvPr id="4" name="Footer Placeholder 3">
            <a:extLst>
              <a:ext uri="{FF2B5EF4-FFF2-40B4-BE49-F238E27FC236}">
                <a16:creationId xmlns:a16="http://schemas.microsoft.com/office/drawing/2014/main" id="{6AC28E75-ED6E-4FF2-AF7E-AD128EDCD83B}"/>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728515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2FC38E-C6AA-4FB6-A59B-EBC58214AC01}"/>
              </a:ext>
            </a:extLst>
          </p:cNvPr>
          <p:cNvSpPr>
            <a:spLocks noGrp="1"/>
          </p:cNvSpPr>
          <p:nvPr>
            <p:ph type="title"/>
          </p:nvPr>
        </p:nvSpPr>
        <p:spPr/>
        <p:txBody>
          <a:bodyPr/>
          <a:lstStyle/>
          <a:p>
            <a:r>
              <a:rPr lang="fr-CA" dirty="0"/>
              <a:t>Survol de la présentation</a:t>
            </a:r>
          </a:p>
        </p:txBody>
      </p:sp>
      <p:sp>
        <p:nvSpPr>
          <p:cNvPr id="3" name="Content Placeholder 2">
            <a:extLst>
              <a:ext uri="{FF2B5EF4-FFF2-40B4-BE49-F238E27FC236}">
                <a16:creationId xmlns:a16="http://schemas.microsoft.com/office/drawing/2014/main" id="{B9F889E0-02E7-45E7-87EE-233FA402AD42}"/>
              </a:ext>
            </a:extLst>
          </p:cNvPr>
          <p:cNvSpPr>
            <a:spLocks noGrp="1"/>
          </p:cNvSpPr>
          <p:nvPr>
            <p:ph idx="1"/>
          </p:nvPr>
        </p:nvSpPr>
        <p:spPr/>
        <p:txBody>
          <a:bodyPr/>
          <a:lstStyle/>
          <a:p>
            <a:r>
              <a:rPr lang="fr-FR" dirty="0">
                <a:effectLst/>
              </a:rPr>
              <a:t> Qu’est-ce que l’éthique?</a:t>
            </a:r>
          </a:p>
          <a:p>
            <a:r>
              <a:rPr lang="fr-FR" dirty="0">
                <a:effectLst/>
              </a:rPr>
              <a:t> La distinction entre éthique et déontologie</a:t>
            </a:r>
          </a:p>
          <a:p>
            <a:r>
              <a:rPr lang="fr-FR" dirty="0">
                <a:effectLst/>
              </a:rPr>
              <a:t> La prise de décision éthique</a:t>
            </a:r>
          </a:p>
          <a:p>
            <a:r>
              <a:rPr lang="fr-FR" dirty="0">
                <a:effectLst/>
              </a:rPr>
              <a:t> Le test d'une décision éthique</a:t>
            </a:r>
          </a:p>
          <a:p>
            <a:r>
              <a:rPr lang="fr-FR" dirty="0">
                <a:effectLst/>
              </a:rPr>
              <a:t> L’éthique et les normes sociales</a:t>
            </a:r>
          </a:p>
          <a:p>
            <a:endParaRPr lang="fr-CA" dirty="0"/>
          </a:p>
        </p:txBody>
      </p:sp>
      <p:sp>
        <p:nvSpPr>
          <p:cNvPr id="4" name="Footer Placeholder 3">
            <a:extLst>
              <a:ext uri="{FF2B5EF4-FFF2-40B4-BE49-F238E27FC236}">
                <a16:creationId xmlns:a16="http://schemas.microsoft.com/office/drawing/2014/main" id="{3C22B703-A447-42C0-8D95-7351FAE30819}"/>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3195528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8A631-CEC5-4C1D-ADAC-B4D1235C2060}"/>
              </a:ext>
            </a:extLst>
          </p:cNvPr>
          <p:cNvSpPr>
            <a:spLocks noGrp="1"/>
          </p:cNvSpPr>
          <p:nvPr>
            <p:ph type="title"/>
          </p:nvPr>
        </p:nvSpPr>
        <p:spPr/>
        <p:txBody>
          <a:bodyPr/>
          <a:lstStyle/>
          <a:p>
            <a:r>
              <a:rPr lang="fr-FR" dirty="0">
                <a:effectLst/>
              </a:rPr>
              <a:t>L’éthique et les normes sociales</a:t>
            </a:r>
            <a:endParaRPr lang="fr-CA" dirty="0"/>
          </a:p>
        </p:txBody>
      </p:sp>
      <p:sp>
        <p:nvSpPr>
          <p:cNvPr id="3" name="Content Placeholder 2">
            <a:extLst>
              <a:ext uri="{FF2B5EF4-FFF2-40B4-BE49-F238E27FC236}">
                <a16:creationId xmlns:a16="http://schemas.microsoft.com/office/drawing/2014/main" id="{8FE3E390-25FC-45B1-9108-C33384B1165B}"/>
              </a:ext>
            </a:extLst>
          </p:cNvPr>
          <p:cNvSpPr>
            <a:spLocks noGrp="1"/>
          </p:cNvSpPr>
          <p:nvPr>
            <p:ph idx="1"/>
          </p:nvPr>
        </p:nvSpPr>
        <p:spPr/>
        <p:txBody>
          <a:bodyPr/>
          <a:lstStyle/>
          <a:p>
            <a:r>
              <a:rPr lang="fr-FR" b="1" dirty="0"/>
              <a:t>La créativité par rapport aux normes</a:t>
            </a:r>
          </a:p>
          <a:p>
            <a:pPr lvl="1"/>
            <a:r>
              <a:rPr lang="fr-FR" dirty="0"/>
              <a:t>Les normes, même les meilleures, ne couvrent jamais tous les cas où doivent s’exercer les responsabilités professionnelles et sociales. De plus, les normes marquent toujours un retard par rapport à l’évolution des situations.</a:t>
            </a:r>
          </a:p>
          <a:p>
            <a:endParaRPr lang="fr-CA" dirty="0"/>
          </a:p>
        </p:txBody>
      </p:sp>
      <p:sp>
        <p:nvSpPr>
          <p:cNvPr id="4" name="Footer Placeholder 3">
            <a:extLst>
              <a:ext uri="{FF2B5EF4-FFF2-40B4-BE49-F238E27FC236}">
                <a16:creationId xmlns:a16="http://schemas.microsoft.com/office/drawing/2014/main" id="{353EF914-5F19-4973-A1F9-E0C06BE39172}"/>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4230364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D77AA-F5B6-4DC5-B59D-E37D0AB1FF3C}"/>
              </a:ext>
            </a:extLst>
          </p:cNvPr>
          <p:cNvSpPr>
            <a:spLocks noGrp="1"/>
          </p:cNvSpPr>
          <p:nvPr>
            <p:ph type="title"/>
          </p:nvPr>
        </p:nvSpPr>
        <p:spPr>
          <a:xfrm>
            <a:off x="574675" y="304801"/>
            <a:ext cx="8001000" cy="1216025"/>
          </a:xfrm>
        </p:spPr>
        <p:txBody>
          <a:bodyPr/>
          <a:lstStyle/>
          <a:p>
            <a:r>
              <a:rPr lang="fr-CA" sz="3600" dirty="0"/>
              <a:t>Références</a:t>
            </a:r>
          </a:p>
        </p:txBody>
      </p:sp>
      <p:sp>
        <p:nvSpPr>
          <p:cNvPr id="3" name="Content Placeholder 2">
            <a:extLst>
              <a:ext uri="{FF2B5EF4-FFF2-40B4-BE49-F238E27FC236}">
                <a16:creationId xmlns:a16="http://schemas.microsoft.com/office/drawing/2014/main" id="{34448711-0492-4BC9-89CB-55ADAEA52DC5}"/>
              </a:ext>
            </a:extLst>
          </p:cNvPr>
          <p:cNvSpPr>
            <a:spLocks noGrp="1"/>
          </p:cNvSpPr>
          <p:nvPr>
            <p:ph idx="1"/>
          </p:nvPr>
        </p:nvSpPr>
        <p:spPr/>
        <p:txBody>
          <a:bodyPr/>
          <a:lstStyle/>
          <a:p>
            <a:r>
              <a:rPr lang="fr-CA" dirty="0"/>
              <a:t>Ordre des Ingénieurs du Québec: www.gpp.oiq.qc.ca</a:t>
            </a:r>
          </a:p>
        </p:txBody>
      </p:sp>
      <p:sp>
        <p:nvSpPr>
          <p:cNvPr id="4" name="Footer Placeholder 3">
            <a:extLst>
              <a:ext uri="{FF2B5EF4-FFF2-40B4-BE49-F238E27FC236}">
                <a16:creationId xmlns:a16="http://schemas.microsoft.com/office/drawing/2014/main" id="{5CFC970A-243E-41B4-90E5-C486E3E7CEF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9800442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2D777-851F-4EBC-B7C7-27E9A637521C}"/>
              </a:ext>
            </a:extLst>
          </p:cNvPr>
          <p:cNvSpPr>
            <a:spLocks noGrp="1"/>
          </p:cNvSpPr>
          <p:nvPr>
            <p:ph type="title"/>
          </p:nvPr>
        </p:nvSpPr>
        <p:spPr/>
        <p:txBody>
          <a:bodyPr/>
          <a:lstStyle/>
          <a:p>
            <a:r>
              <a:rPr lang="fr-FR" dirty="0">
                <a:effectLst/>
              </a:rPr>
              <a:t>Qu’est-ce que l’éthique?</a:t>
            </a:r>
            <a:endParaRPr lang="fr-CA" dirty="0"/>
          </a:p>
        </p:txBody>
      </p:sp>
      <p:sp>
        <p:nvSpPr>
          <p:cNvPr id="3" name="Content Placeholder 2">
            <a:extLst>
              <a:ext uri="{FF2B5EF4-FFF2-40B4-BE49-F238E27FC236}">
                <a16:creationId xmlns:a16="http://schemas.microsoft.com/office/drawing/2014/main" id="{538CA697-AADF-4D5E-90DF-DCF21C99BC57}"/>
              </a:ext>
            </a:extLst>
          </p:cNvPr>
          <p:cNvSpPr>
            <a:spLocks noGrp="1"/>
          </p:cNvSpPr>
          <p:nvPr>
            <p:ph idx="1"/>
          </p:nvPr>
        </p:nvSpPr>
        <p:spPr/>
        <p:txBody>
          <a:bodyPr/>
          <a:lstStyle/>
          <a:p>
            <a:r>
              <a:rPr lang="fr-FR" sz="2000" dirty="0"/>
              <a:t>L’éthique est une réflexion sur les valeurs qui orientent et motivent nos actions. Cette réflexion s’intéresse à nos rapports avec autrui et peut être menée à deux niveaux.</a:t>
            </a:r>
          </a:p>
          <a:p>
            <a:endParaRPr lang="fr-FR" sz="2000" dirty="0"/>
          </a:p>
          <a:p>
            <a:r>
              <a:rPr lang="fr-FR" sz="2000" dirty="0"/>
              <a:t>Au niveau le plus général, la réflexion éthique porte sur les conceptions du bien, du juste et de l’accomplissement humain. Elle répond alors à des questions comme :</a:t>
            </a:r>
          </a:p>
          <a:p>
            <a:pPr lvl="1"/>
            <a:r>
              <a:rPr lang="fr-FR" sz="1600" dirty="0">
                <a:effectLst/>
              </a:rPr>
              <a:t>qu’est-ce qui est le plus important dans la vie?</a:t>
            </a:r>
          </a:p>
          <a:p>
            <a:pPr lvl="1"/>
            <a:r>
              <a:rPr lang="fr-FR" sz="1600" dirty="0">
                <a:effectLst/>
              </a:rPr>
              <a:t>que voulons-nous accomplir?</a:t>
            </a:r>
          </a:p>
          <a:p>
            <a:pPr lvl="1"/>
            <a:r>
              <a:rPr lang="fr-FR" sz="1600" dirty="0">
                <a:effectLst/>
              </a:rPr>
              <a:t>quels types de rapports voulons-nous entretenir avec les autres?</a:t>
            </a:r>
          </a:p>
          <a:p>
            <a:endParaRPr lang="fr-CA" dirty="0"/>
          </a:p>
        </p:txBody>
      </p:sp>
      <p:sp>
        <p:nvSpPr>
          <p:cNvPr id="4" name="Footer Placeholder 3">
            <a:extLst>
              <a:ext uri="{FF2B5EF4-FFF2-40B4-BE49-F238E27FC236}">
                <a16:creationId xmlns:a16="http://schemas.microsoft.com/office/drawing/2014/main" id="{CC6D90D0-8FB7-4EFF-A963-88E30B21BEDD}"/>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71887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AE5B9-66D1-42F2-955B-C96EFF22090B}"/>
              </a:ext>
            </a:extLst>
          </p:cNvPr>
          <p:cNvSpPr>
            <a:spLocks noGrp="1"/>
          </p:cNvSpPr>
          <p:nvPr>
            <p:ph type="title"/>
          </p:nvPr>
        </p:nvSpPr>
        <p:spPr/>
        <p:txBody>
          <a:bodyPr/>
          <a:lstStyle/>
          <a:p>
            <a:r>
              <a:rPr lang="fr-FR" dirty="0">
                <a:effectLst/>
              </a:rPr>
              <a:t>Qu’est-ce que l’éthique?</a:t>
            </a:r>
            <a:endParaRPr lang="fr-CA" dirty="0"/>
          </a:p>
        </p:txBody>
      </p:sp>
      <p:sp>
        <p:nvSpPr>
          <p:cNvPr id="3" name="Content Placeholder 2">
            <a:extLst>
              <a:ext uri="{FF2B5EF4-FFF2-40B4-BE49-F238E27FC236}">
                <a16:creationId xmlns:a16="http://schemas.microsoft.com/office/drawing/2014/main" id="{6FCB7A9D-5EBA-4392-A8BC-32EB9744CBAA}"/>
              </a:ext>
            </a:extLst>
          </p:cNvPr>
          <p:cNvSpPr>
            <a:spLocks noGrp="1"/>
          </p:cNvSpPr>
          <p:nvPr>
            <p:ph idx="1"/>
          </p:nvPr>
        </p:nvSpPr>
        <p:spPr/>
        <p:txBody>
          <a:bodyPr/>
          <a:lstStyle/>
          <a:p>
            <a:r>
              <a:rPr lang="fr-FR" dirty="0"/>
              <a:t>La réflexion éthique porte aussi, au niveau particulier, sur les cas embarrassants et les dilemmes. Elle répond alors à des questions comme :</a:t>
            </a:r>
          </a:p>
          <a:p>
            <a:pPr lvl="1"/>
            <a:r>
              <a:rPr lang="fr-FR" dirty="0"/>
              <a:t>Q</a:t>
            </a:r>
            <a:r>
              <a:rPr lang="fr-FR" dirty="0">
                <a:effectLst/>
              </a:rPr>
              <a:t>uelle est la valeur la plus importante dans cette situation?</a:t>
            </a:r>
          </a:p>
          <a:p>
            <a:pPr lvl="1"/>
            <a:r>
              <a:rPr lang="fr-FR" dirty="0"/>
              <a:t>Q</a:t>
            </a:r>
            <a:r>
              <a:rPr lang="fr-FR" dirty="0">
                <a:effectLst/>
              </a:rPr>
              <a:t>uelle est la meilleure décision éthique dans ces circonstances?</a:t>
            </a:r>
          </a:p>
          <a:p>
            <a:endParaRPr lang="fr-CA" dirty="0"/>
          </a:p>
        </p:txBody>
      </p:sp>
      <p:sp>
        <p:nvSpPr>
          <p:cNvPr id="4" name="Footer Placeholder 3">
            <a:extLst>
              <a:ext uri="{FF2B5EF4-FFF2-40B4-BE49-F238E27FC236}">
                <a16:creationId xmlns:a16="http://schemas.microsoft.com/office/drawing/2014/main" id="{0BC479E2-6FF5-4487-97B8-0718D7D5E59F}"/>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705718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5A41A-AE55-472F-BA00-20B611C7B9B9}"/>
              </a:ext>
            </a:extLst>
          </p:cNvPr>
          <p:cNvSpPr>
            <a:spLocks noGrp="1"/>
          </p:cNvSpPr>
          <p:nvPr>
            <p:ph type="title"/>
          </p:nvPr>
        </p:nvSpPr>
        <p:spPr/>
        <p:txBody>
          <a:bodyPr/>
          <a:lstStyle/>
          <a:p>
            <a:r>
              <a:rPr lang="fr-FR" dirty="0">
                <a:effectLst/>
              </a:rPr>
              <a:t>Qu’est-ce que l’éthique?</a:t>
            </a:r>
            <a:endParaRPr lang="fr-CA" dirty="0"/>
          </a:p>
        </p:txBody>
      </p:sp>
      <p:sp>
        <p:nvSpPr>
          <p:cNvPr id="3" name="Content Placeholder 2">
            <a:extLst>
              <a:ext uri="{FF2B5EF4-FFF2-40B4-BE49-F238E27FC236}">
                <a16:creationId xmlns:a16="http://schemas.microsoft.com/office/drawing/2014/main" id="{DFE79690-6C2F-4260-8FCA-73A39D2B404F}"/>
              </a:ext>
            </a:extLst>
          </p:cNvPr>
          <p:cNvSpPr>
            <a:spLocks noGrp="1"/>
          </p:cNvSpPr>
          <p:nvPr>
            <p:ph idx="1"/>
          </p:nvPr>
        </p:nvSpPr>
        <p:spPr/>
        <p:txBody>
          <a:bodyPr/>
          <a:lstStyle/>
          <a:p>
            <a:r>
              <a:rPr lang="fr-FR" b="1" dirty="0"/>
              <a:t>L’éthique professionnelle</a:t>
            </a:r>
          </a:p>
          <a:p>
            <a:pPr lvl="1"/>
            <a:r>
              <a:rPr lang="fr-FR" sz="2200" dirty="0"/>
              <a:t>En éthique professionnelle, la réflexion porte sur les valeurs qui motivent les conduites des professionnels et qui sont actualisées dans les codes de déontologie.</a:t>
            </a:r>
          </a:p>
          <a:p>
            <a:pPr lvl="1"/>
            <a:r>
              <a:rPr lang="fr-FR" sz="2200" dirty="0"/>
              <a:t>Les valeurs des ingénieurs définissent un idéal général de pratique. Le bon ingénieur se distingue, entre autres, par sa compétence, son sens des responsabilités, son engagement social</a:t>
            </a:r>
          </a:p>
          <a:p>
            <a:endParaRPr lang="fr-CA" dirty="0"/>
          </a:p>
        </p:txBody>
      </p:sp>
      <p:sp>
        <p:nvSpPr>
          <p:cNvPr id="4" name="Footer Placeholder 3">
            <a:extLst>
              <a:ext uri="{FF2B5EF4-FFF2-40B4-BE49-F238E27FC236}">
                <a16:creationId xmlns:a16="http://schemas.microsoft.com/office/drawing/2014/main" id="{64A30B7C-26F7-4EE6-BF46-27896EF4F1E6}"/>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748226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F152A-1410-44D4-BCC8-BCB40123C425}"/>
              </a:ext>
            </a:extLst>
          </p:cNvPr>
          <p:cNvSpPr>
            <a:spLocks noGrp="1"/>
          </p:cNvSpPr>
          <p:nvPr>
            <p:ph type="title"/>
          </p:nvPr>
        </p:nvSpPr>
        <p:spPr/>
        <p:txBody>
          <a:bodyPr/>
          <a:lstStyle/>
          <a:p>
            <a:r>
              <a:rPr lang="fr-FR" dirty="0">
                <a:effectLst/>
              </a:rPr>
              <a:t>Qu’est-ce que l’éthique?</a:t>
            </a:r>
            <a:endParaRPr lang="fr-CA" dirty="0"/>
          </a:p>
        </p:txBody>
      </p:sp>
      <p:sp>
        <p:nvSpPr>
          <p:cNvPr id="3" name="Content Placeholder 2">
            <a:extLst>
              <a:ext uri="{FF2B5EF4-FFF2-40B4-BE49-F238E27FC236}">
                <a16:creationId xmlns:a16="http://schemas.microsoft.com/office/drawing/2014/main" id="{442044D8-E759-4CF2-8055-E01E525CBFD3}"/>
              </a:ext>
            </a:extLst>
          </p:cNvPr>
          <p:cNvSpPr>
            <a:spLocks noGrp="1"/>
          </p:cNvSpPr>
          <p:nvPr>
            <p:ph idx="1"/>
          </p:nvPr>
        </p:nvSpPr>
        <p:spPr/>
        <p:txBody>
          <a:bodyPr/>
          <a:lstStyle/>
          <a:p>
            <a:r>
              <a:rPr lang="fr-FR" b="1" dirty="0"/>
              <a:t>La réflexion éthique</a:t>
            </a:r>
          </a:p>
          <a:p>
            <a:pPr lvl="1"/>
            <a:r>
              <a:rPr lang="fr-FR" dirty="0"/>
              <a:t>Le but de la réflexion éthique est de déterminer non pas les valeurs les plus motivantes, sur le plan subjectif, mais celles qui peuvent justifier rationnellement notre action, celles qui constituent de bonnes raisons d’agir dans un sens ou dans l’autre.</a:t>
            </a:r>
          </a:p>
          <a:p>
            <a:pPr lvl="1"/>
            <a:r>
              <a:rPr lang="fr-FR" dirty="0"/>
              <a:t>Dans le domaine éthique comme dans le domaine technique, les ingénieurs ne sont pas guidés par leurs préférences personnelles. Ils font des choix rationnels et sont capables de les justifier en donnant des raisons telles que l’intérêt du client, la qualité de l’environnement, la sécurité du public.</a:t>
            </a:r>
          </a:p>
          <a:p>
            <a:endParaRPr lang="fr-CA" dirty="0"/>
          </a:p>
        </p:txBody>
      </p:sp>
      <p:sp>
        <p:nvSpPr>
          <p:cNvPr id="4" name="Footer Placeholder 3">
            <a:extLst>
              <a:ext uri="{FF2B5EF4-FFF2-40B4-BE49-F238E27FC236}">
                <a16:creationId xmlns:a16="http://schemas.microsoft.com/office/drawing/2014/main" id="{95A208ED-AC96-4211-AD32-1138BDF67D67}"/>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3938426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B81A9-CE15-4D10-8B45-836ADC53FB1C}"/>
              </a:ext>
            </a:extLst>
          </p:cNvPr>
          <p:cNvSpPr>
            <a:spLocks noGrp="1"/>
          </p:cNvSpPr>
          <p:nvPr>
            <p:ph type="title"/>
          </p:nvPr>
        </p:nvSpPr>
        <p:spPr/>
        <p:txBody>
          <a:bodyPr/>
          <a:lstStyle/>
          <a:p>
            <a:r>
              <a:rPr lang="fr-FR" dirty="0">
                <a:effectLst/>
              </a:rPr>
              <a:t>Qu’est-ce que l’éthique?</a:t>
            </a:r>
            <a:endParaRPr lang="fr-CA" dirty="0"/>
          </a:p>
        </p:txBody>
      </p:sp>
      <p:sp>
        <p:nvSpPr>
          <p:cNvPr id="3" name="Content Placeholder 2">
            <a:extLst>
              <a:ext uri="{FF2B5EF4-FFF2-40B4-BE49-F238E27FC236}">
                <a16:creationId xmlns:a16="http://schemas.microsoft.com/office/drawing/2014/main" id="{B765D983-6D00-4429-B18E-FBA127AAE839}"/>
              </a:ext>
            </a:extLst>
          </p:cNvPr>
          <p:cNvSpPr>
            <a:spLocks noGrp="1"/>
          </p:cNvSpPr>
          <p:nvPr>
            <p:ph idx="1"/>
          </p:nvPr>
        </p:nvSpPr>
        <p:spPr/>
        <p:txBody>
          <a:bodyPr/>
          <a:lstStyle/>
          <a:p>
            <a:r>
              <a:rPr lang="fr-FR" dirty="0"/>
              <a:t>La réflexion éthique permet de déterminer les valeurs qui constituent des raisons d’agir acceptables par l’ensemble de la société, par les personnes qui partagent l’idéal de pratique et, au niveau particulier, par les personnes et les groupes touchés par une décision.</a:t>
            </a:r>
          </a:p>
          <a:p>
            <a:endParaRPr lang="fr-CA" dirty="0"/>
          </a:p>
        </p:txBody>
      </p:sp>
      <p:sp>
        <p:nvSpPr>
          <p:cNvPr id="4" name="Footer Placeholder 3">
            <a:extLst>
              <a:ext uri="{FF2B5EF4-FFF2-40B4-BE49-F238E27FC236}">
                <a16:creationId xmlns:a16="http://schemas.microsoft.com/office/drawing/2014/main" id="{F5871114-F997-493D-8FFF-1F849549AD2A}"/>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322173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AEAB4-4EA4-4AA8-AFF1-8FBA3E8AFE63}"/>
              </a:ext>
            </a:extLst>
          </p:cNvPr>
          <p:cNvSpPr>
            <a:spLocks noGrp="1"/>
          </p:cNvSpPr>
          <p:nvPr>
            <p:ph type="title"/>
          </p:nvPr>
        </p:nvSpPr>
        <p:spPr/>
        <p:txBody>
          <a:bodyPr/>
          <a:lstStyle/>
          <a:p>
            <a:r>
              <a:rPr lang="fr-FR" dirty="0">
                <a:effectLst/>
              </a:rPr>
              <a:t> La distinction entre éthique et déontologie</a:t>
            </a:r>
            <a:endParaRPr lang="fr-CA" dirty="0"/>
          </a:p>
        </p:txBody>
      </p:sp>
      <p:sp>
        <p:nvSpPr>
          <p:cNvPr id="3" name="Content Placeholder 2">
            <a:extLst>
              <a:ext uri="{FF2B5EF4-FFF2-40B4-BE49-F238E27FC236}">
                <a16:creationId xmlns:a16="http://schemas.microsoft.com/office/drawing/2014/main" id="{1B379FB2-975D-4122-8773-D204598E938D}"/>
              </a:ext>
            </a:extLst>
          </p:cNvPr>
          <p:cNvSpPr>
            <a:spLocks noGrp="1"/>
          </p:cNvSpPr>
          <p:nvPr>
            <p:ph idx="1"/>
          </p:nvPr>
        </p:nvSpPr>
        <p:spPr>
          <a:xfrm>
            <a:off x="566737" y="1752600"/>
            <a:ext cx="8307631" cy="4495800"/>
          </a:xfrm>
        </p:spPr>
        <p:txBody>
          <a:bodyPr/>
          <a:lstStyle/>
          <a:p>
            <a:r>
              <a:rPr lang="fr-FR" sz="2000" dirty="0"/>
              <a:t>Le mot déontologie désigne l’ensemble des devoirs et des obligations imposés aux membres d’un ordre ou d’une association professionnelle. Comme les règles de droit, les règles déontologiques s’appliquent de manière identique à tous les membres du groupe, dans toutes les situations de la pratique. Une autorité est chargée de les faire respecter et d’imposer des sanctions en cas de dérogation.</a:t>
            </a:r>
          </a:p>
          <a:p>
            <a:endParaRPr lang="fr-FR" sz="2000" dirty="0"/>
          </a:p>
          <a:p>
            <a:r>
              <a:rPr lang="fr-FR" sz="2000" dirty="0"/>
              <a:t>L’éthique, au contraire, invite le professionnel à réfléchir sur les valeurs qui motivent son action et à choisir, sur cette base, la conduite la plus appropriée.</a:t>
            </a:r>
            <a:endParaRPr lang="fr-CA" sz="2000" dirty="0"/>
          </a:p>
        </p:txBody>
      </p:sp>
      <p:sp>
        <p:nvSpPr>
          <p:cNvPr id="4" name="Footer Placeholder 3">
            <a:extLst>
              <a:ext uri="{FF2B5EF4-FFF2-40B4-BE49-F238E27FC236}">
                <a16:creationId xmlns:a16="http://schemas.microsoft.com/office/drawing/2014/main" id="{9287E1AD-1402-4660-99F8-785E42D96922}"/>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2597885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BF455-17FD-48C7-915D-57528AD8E3DB}"/>
              </a:ext>
            </a:extLst>
          </p:cNvPr>
          <p:cNvSpPr>
            <a:spLocks noGrp="1"/>
          </p:cNvSpPr>
          <p:nvPr>
            <p:ph type="title"/>
          </p:nvPr>
        </p:nvSpPr>
        <p:spPr/>
        <p:txBody>
          <a:bodyPr/>
          <a:lstStyle/>
          <a:p>
            <a:r>
              <a:rPr lang="fr-FR" dirty="0">
                <a:effectLst/>
              </a:rPr>
              <a:t> La prise de décision éthique</a:t>
            </a:r>
            <a:endParaRPr lang="fr-CA" dirty="0"/>
          </a:p>
        </p:txBody>
      </p:sp>
      <p:sp>
        <p:nvSpPr>
          <p:cNvPr id="3" name="Content Placeholder 2">
            <a:extLst>
              <a:ext uri="{FF2B5EF4-FFF2-40B4-BE49-F238E27FC236}">
                <a16:creationId xmlns:a16="http://schemas.microsoft.com/office/drawing/2014/main" id="{C30254B5-FDC0-45BF-83EC-9B1CB3E6DC69}"/>
              </a:ext>
            </a:extLst>
          </p:cNvPr>
          <p:cNvSpPr>
            <a:spLocks noGrp="1"/>
          </p:cNvSpPr>
          <p:nvPr>
            <p:ph idx="1"/>
          </p:nvPr>
        </p:nvSpPr>
        <p:spPr/>
        <p:txBody>
          <a:bodyPr/>
          <a:lstStyle/>
          <a:p>
            <a:r>
              <a:rPr lang="fr-FR" dirty="0"/>
              <a:t>Beaucoup de décisions éthiques sont spontanées. Les dilemmes éthiques exigent toutefois, pour être résolus, une démarche de décision délibérée.</a:t>
            </a:r>
          </a:p>
          <a:p>
            <a:r>
              <a:rPr lang="fr-FR" dirty="0"/>
              <a:t>Il y a dilemme quand, dans une situation donnée, il faut choisir entre deux actions différentes qui s’excluent mutuellement.</a:t>
            </a:r>
          </a:p>
          <a:p>
            <a:r>
              <a:rPr lang="fr-FR" dirty="0"/>
              <a:t>Il s’agit d’un dilemme éthique quand, quelle que soit la décision finale, l’action choisie entraîne des conséquences sérieuses, positives ou négatives, pour le décideur et pour autrui.</a:t>
            </a:r>
          </a:p>
          <a:p>
            <a:endParaRPr lang="fr-CA" dirty="0"/>
          </a:p>
        </p:txBody>
      </p:sp>
      <p:sp>
        <p:nvSpPr>
          <p:cNvPr id="4" name="Footer Placeholder 3">
            <a:extLst>
              <a:ext uri="{FF2B5EF4-FFF2-40B4-BE49-F238E27FC236}">
                <a16:creationId xmlns:a16="http://schemas.microsoft.com/office/drawing/2014/main" id="{4026CDFB-66DA-40DD-8CCB-C911BD686B80}"/>
              </a:ext>
            </a:extLst>
          </p:cNvPr>
          <p:cNvSpPr>
            <a:spLocks noGrp="1"/>
          </p:cNvSpPr>
          <p:nvPr>
            <p:ph type="ftr" sz="quarter" idx="11"/>
          </p:nvPr>
        </p:nvSpPr>
        <p:spPr/>
        <p:txBody>
          <a:bodyPr/>
          <a:lstStyle/>
          <a:p>
            <a:pPr>
              <a:defRPr/>
            </a:pPr>
            <a:r>
              <a:rPr lang="fr-CA"/>
              <a:t>INF1040: introduction au génie informatique</a:t>
            </a:r>
          </a:p>
          <a:p>
            <a:pPr>
              <a:defRPr/>
            </a:pPr>
            <a:r>
              <a:rPr lang="fr-CA"/>
              <a:t>Département de génie informatique et génie logiciel</a:t>
            </a:r>
          </a:p>
        </p:txBody>
      </p:sp>
    </p:spTree>
    <p:extLst>
      <p:ext uri="{BB962C8B-B14F-4D97-AF65-F5344CB8AC3E}">
        <p14:creationId xmlns:p14="http://schemas.microsoft.com/office/powerpoint/2010/main" val="1733008603"/>
      </p:ext>
    </p:extLst>
  </p:cSld>
  <p:clrMapOvr>
    <a:masterClrMapping/>
  </p:clrMapOvr>
</p:sld>
</file>

<file path=ppt/theme/theme1.xml><?xml version="1.0" encoding="utf-8"?>
<a:theme xmlns:a="http://schemas.openxmlformats.org/drawingml/2006/main" name="Profil">
  <a:themeElements>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74</TotalTime>
  <Words>1432</Words>
  <Application>Microsoft Office PowerPoint</Application>
  <PresentationFormat>On-screen Show (4:3)</PresentationFormat>
  <Paragraphs>117</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Times New Roman</vt:lpstr>
      <vt:lpstr>Verdana</vt:lpstr>
      <vt:lpstr>Wingdings</vt:lpstr>
      <vt:lpstr>Profil</vt:lpstr>
      <vt:lpstr>Déontologie et équité </vt:lpstr>
      <vt:lpstr>Survol de la présentation</vt:lpstr>
      <vt:lpstr>Qu’est-ce que l’éthique?</vt:lpstr>
      <vt:lpstr>Qu’est-ce que l’éthique?</vt:lpstr>
      <vt:lpstr>Qu’est-ce que l’éthique?</vt:lpstr>
      <vt:lpstr>Qu’est-ce que l’éthique?</vt:lpstr>
      <vt:lpstr>Qu’est-ce que l’éthique?</vt:lpstr>
      <vt:lpstr> La distinction entre éthique et déontologie</vt:lpstr>
      <vt:lpstr> La prise de décision éthique</vt:lpstr>
      <vt:lpstr> La prise de décision éthique</vt:lpstr>
      <vt:lpstr> La prise de décision éthique</vt:lpstr>
      <vt:lpstr> La prise de décision éthique</vt:lpstr>
      <vt:lpstr> La prise de décision éthique</vt:lpstr>
      <vt:lpstr>Le test d'une décision éthique</vt:lpstr>
      <vt:lpstr>Le test d'une décision éthique</vt:lpstr>
      <vt:lpstr> L’éthique et les normes sociales</vt:lpstr>
      <vt:lpstr>L’éthique et les normes sociales</vt:lpstr>
      <vt:lpstr>L’éthique et les normes sociales</vt:lpstr>
      <vt:lpstr>L’éthique et les normes sociales</vt:lpstr>
      <vt:lpstr>L’éthique et les normes sociales</vt:lpstr>
      <vt:lpstr>Références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Déontologie et équité </dc:title>
  <dc:creator>Saida MI</dc:creator>
  <cp:lastModifiedBy>Saida MI</cp:lastModifiedBy>
  <cp:revision>30</cp:revision>
  <dcterms:created xsi:type="dcterms:W3CDTF">2018-03-19T21:16:20Z</dcterms:created>
  <dcterms:modified xsi:type="dcterms:W3CDTF">2018-04-04T19:46:14Z</dcterms:modified>
</cp:coreProperties>
</file>