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9"/>
  </p:notesMasterIdLst>
  <p:sldIdLst>
    <p:sldId id="638" r:id="rId2"/>
    <p:sldId id="827" r:id="rId3"/>
    <p:sldId id="813" r:id="rId4"/>
    <p:sldId id="833" r:id="rId5"/>
    <p:sldId id="834" r:id="rId6"/>
    <p:sldId id="853" r:id="rId7"/>
    <p:sldId id="828" r:id="rId8"/>
    <p:sldId id="814" r:id="rId9"/>
    <p:sldId id="839" r:id="rId10"/>
    <p:sldId id="830" r:id="rId11"/>
    <p:sldId id="854" r:id="rId12"/>
    <p:sldId id="829" r:id="rId13"/>
    <p:sldId id="822" r:id="rId14"/>
    <p:sldId id="835" r:id="rId15"/>
    <p:sldId id="826" r:id="rId16"/>
    <p:sldId id="836" r:id="rId17"/>
    <p:sldId id="856" r:id="rId18"/>
    <p:sldId id="844" r:id="rId19"/>
    <p:sldId id="823" r:id="rId20"/>
    <p:sldId id="845" r:id="rId21"/>
    <p:sldId id="852" r:id="rId22"/>
    <p:sldId id="850" r:id="rId23"/>
    <p:sldId id="841" r:id="rId24"/>
    <p:sldId id="842" r:id="rId25"/>
    <p:sldId id="857" r:id="rId26"/>
    <p:sldId id="858" r:id="rId27"/>
    <p:sldId id="859" r:id="rId28"/>
    <p:sldId id="860" r:id="rId29"/>
    <p:sldId id="861" r:id="rId30"/>
    <p:sldId id="855" r:id="rId31"/>
    <p:sldId id="847" r:id="rId32"/>
    <p:sldId id="848" r:id="rId33"/>
    <p:sldId id="849" r:id="rId34"/>
    <p:sldId id="851" r:id="rId35"/>
    <p:sldId id="840" r:id="rId36"/>
    <p:sldId id="846" r:id="rId37"/>
    <p:sldId id="610" r:id="rId38"/>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E52AE"/>
    <a:srgbClr val="00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p:cViewPr varScale="1">
        <p:scale>
          <a:sx n="82" d="100"/>
          <a:sy n="82" d="100"/>
        </p:scale>
        <p:origin x="1050"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CA"/>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8886C2D-6E92-4935-9EEC-E823F3B5F6BB}" type="slidenum">
              <a:rPr lang="fr-CA"/>
              <a:pPr>
                <a:defRPr/>
              </a:pPr>
              <a:t>‹N°›</a:t>
            </a:fld>
            <a:endParaRPr lang="fr-CA"/>
          </a:p>
        </p:txBody>
      </p:sp>
    </p:spTree>
    <p:extLst>
      <p:ext uri="{BB962C8B-B14F-4D97-AF65-F5344CB8AC3E}">
        <p14:creationId xmlns:p14="http://schemas.microsoft.com/office/powerpoint/2010/main" val="1113426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5D1505A-A7D5-4C0A-9725-1DB3FF89DCF9}" type="slidenum">
              <a:rPr lang="fr-CA" smtClean="0"/>
              <a:pPr/>
              <a:t>1</a:t>
            </a:fld>
            <a:endParaRPr lang="fr-CA"/>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56205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F0F5B0E-5CD9-496E-92D7-96784E0ADBCA}" type="slidenum">
              <a:rPr lang="fr-CA" smtClean="0"/>
              <a:pPr/>
              <a:t>37</a:t>
            </a:fld>
            <a:endParaRPr lang="fr-CA"/>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89836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r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fr-FR"/>
              <a:t>Cliquez pour modifier le style du titre</a:t>
            </a:r>
            <a:endParaRPr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10"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CA"/>
          </a:p>
        </p:txBody>
      </p:sp>
      <p:sp>
        <p:nvSpPr>
          <p:cNvPr id="11" name="Espace réservé du pied de page 16"/>
          <p:cNvSpPr>
            <a:spLocks noGrp="1"/>
          </p:cNvSpPr>
          <p:nvPr>
            <p:ph type="ftr" sz="quarter" idx="11"/>
          </p:nvPr>
        </p:nvSpPr>
        <p:spPr>
          <a:xfrm>
            <a:off x="2898775" y="6354763"/>
            <a:ext cx="3475038" cy="366712"/>
          </a:xfrm>
        </p:spPr>
        <p:txBody>
          <a:bodyPr/>
          <a:lstStyle>
            <a:lvl1pPr>
              <a:defRPr/>
            </a:lvl1pPr>
          </a:lstStyle>
          <a:p>
            <a:pPr>
              <a:defRPr/>
            </a:pPr>
            <a:r>
              <a:rPr lang="fr-CA"/>
              <a:t>©Michel A. Bouchard 2013</a:t>
            </a:r>
          </a:p>
        </p:txBody>
      </p:sp>
      <p:sp>
        <p:nvSpPr>
          <p:cNvPr id="12" name="Espace réservé du numéro de diapositive 28"/>
          <p:cNvSpPr>
            <a:spLocks noGrp="1"/>
          </p:cNvSpPr>
          <p:nvPr>
            <p:ph type="sldNum" sz="quarter" idx="12"/>
          </p:nvPr>
        </p:nvSpPr>
        <p:spPr>
          <a:xfrm>
            <a:off x="1216025" y="6354763"/>
            <a:ext cx="1219200" cy="366712"/>
          </a:xfrm>
        </p:spPr>
        <p:txBody>
          <a:bodyPr/>
          <a:lstStyle>
            <a:lvl1pPr>
              <a:defRPr/>
            </a:lvl1pPr>
          </a:lstStyle>
          <a:p>
            <a:pPr>
              <a:defRPr/>
            </a:pPr>
            <a:fld id="{9EF9AD8F-5F17-4D15-96BE-455D62E8B297}"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CA"/>
          </a:p>
        </p:txBody>
      </p:sp>
      <p:sp>
        <p:nvSpPr>
          <p:cNvPr id="5" name="Espace réservé du pied de page 2"/>
          <p:cNvSpPr>
            <a:spLocks noGrp="1"/>
          </p:cNvSpPr>
          <p:nvPr>
            <p:ph type="ftr" sz="quarter" idx="11"/>
          </p:nvPr>
        </p:nvSpPr>
        <p:spPr/>
        <p:txBody>
          <a:bodyPr/>
          <a:lstStyle>
            <a:lvl1pPr>
              <a:defRPr/>
            </a:lvl1pPr>
          </a:lstStyle>
          <a:p>
            <a:pPr>
              <a:defRPr/>
            </a:pPr>
            <a:r>
              <a:rPr lang="fr-CA"/>
              <a:t>©Michel A. Bouchard 2013</a:t>
            </a:r>
          </a:p>
        </p:txBody>
      </p:sp>
      <p:sp>
        <p:nvSpPr>
          <p:cNvPr id="6" name="Espace réservé du numéro de diapositive 22"/>
          <p:cNvSpPr>
            <a:spLocks noGrp="1"/>
          </p:cNvSpPr>
          <p:nvPr>
            <p:ph type="sldNum" sz="quarter" idx="12"/>
          </p:nvPr>
        </p:nvSpPr>
        <p:spPr/>
        <p:txBody>
          <a:bodyPr/>
          <a:lstStyle>
            <a:lvl1pPr>
              <a:defRPr/>
            </a:lvl1pPr>
          </a:lstStyle>
          <a:p>
            <a:pPr>
              <a:defRPr/>
            </a:pPr>
            <a:fld id="{082E7DC8-792A-4C08-9DA1-AF9625474662}"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Triangle isocè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Connecteur droit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a:t>©Michel A. Bouchard 2013</a:t>
            </a:r>
          </a:p>
        </p:txBody>
      </p:sp>
      <p:sp>
        <p:nvSpPr>
          <p:cNvPr id="9" name="Espace réservé du numéro de diapositive 5"/>
          <p:cNvSpPr>
            <a:spLocks noGrp="1"/>
          </p:cNvSpPr>
          <p:nvPr>
            <p:ph type="sldNum" sz="quarter" idx="12"/>
          </p:nvPr>
        </p:nvSpPr>
        <p:spPr/>
        <p:txBody>
          <a:bodyPr/>
          <a:lstStyle>
            <a:lvl1pPr>
              <a:defRPr/>
            </a:lvl1pPr>
          </a:lstStyle>
          <a:p>
            <a:pPr>
              <a:defRPr/>
            </a:pPr>
            <a:fld id="{606FC0B8-9D29-4200-8DBB-6E148E9C04DB}"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8" name="Espace réservé du contenu 7"/>
          <p:cNvSpPr>
            <a:spLocks noGrp="1"/>
          </p:cNvSpPr>
          <p:nvPr>
            <p:ph sz="quarter" idx="1"/>
          </p:nvPr>
        </p:nvSpPr>
        <p:spPr>
          <a:xfrm>
            <a:off x="457200" y="1219200"/>
            <a:ext cx="8229600"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CA"/>
          </a:p>
        </p:txBody>
      </p:sp>
      <p:sp>
        <p:nvSpPr>
          <p:cNvPr id="5" name="Espace réservé du pied de page 2"/>
          <p:cNvSpPr>
            <a:spLocks noGrp="1"/>
          </p:cNvSpPr>
          <p:nvPr>
            <p:ph type="ftr" sz="quarter" idx="11"/>
          </p:nvPr>
        </p:nvSpPr>
        <p:spPr/>
        <p:txBody>
          <a:bodyPr/>
          <a:lstStyle>
            <a:lvl1pPr>
              <a:defRPr/>
            </a:lvl1pPr>
          </a:lstStyle>
          <a:p>
            <a:pPr>
              <a:defRPr/>
            </a:pPr>
            <a:r>
              <a:rPr lang="fr-CA"/>
              <a:t>©Michel A. Bouchard 2013</a:t>
            </a:r>
          </a:p>
        </p:txBody>
      </p:sp>
      <p:sp>
        <p:nvSpPr>
          <p:cNvPr id="6" name="Espace réservé du numéro de diapositive 22"/>
          <p:cNvSpPr>
            <a:spLocks noGrp="1"/>
          </p:cNvSpPr>
          <p:nvPr>
            <p:ph type="sldNum" sz="quarter" idx="12"/>
          </p:nvPr>
        </p:nvSpPr>
        <p:spPr/>
        <p:txBody>
          <a:bodyPr/>
          <a:lstStyle>
            <a:lvl1pPr>
              <a:defRPr/>
            </a:lvl1pPr>
          </a:lstStyle>
          <a:p>
            <a:pPr>
              <a:defRPr/>
            </a:pPr>
            <a:fld id="{72D43A32-A3D2-453D-9689-E0FBBC9C623F}"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1219200" y="2971800"/>
            <a:ext cx="6858000" cy="1066800"/>
          </a:xfrm>
        </p:spPr>
        <p:txBody>
          <a:bodyPr anchor="t"/>
          <a:lstStyle>
            <a:lvl1pPr algn="r">
              <a:buNone/>
              <a:defRPr sz="3200" b="0" cap="none" baseline="0"/>
            </a:lvl1pPr>
          </a:lstStyle>
          <a:p>
            <a:r>
              <a:rPr lang="fr-FR"/>
              <a:t>Cliquez pour modifier le style du titre</a:t>
            </a:r>
            <a:endParaRPr lang="en-US"/>
          </a:p>
        </p:txBody>
      </p:sp>
      <p:sp>
        <p:nvSpPr>
          <p:cNvPr id="3" name="Espace réservé du text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6" name="Espace réservé de la date 3"/>
          <p:cNvSpPr>
            <a:spLocks noGrp="1"/>
          </p:cNvSpPr>
          <p:nvPr>
            <p:ph type="dt" sz="half" idx="10"/>
          </p:nvPr>
        </p:nvSpPr>
        <p:spPr>
          <a:xfrm>
            <a:off x="6400800" y="6354763"/>
            <a:ext cx="2286000" cy="366712"/>
          </a:xfrm>
        </p:spPr>
        <p:txBody>
          <a:bodyPr/>
          <a:lstStyle>
            <a:lvl1pPr>
              <a:defRPr/>
            </a:lvl1pPr>
          </a:lstStyle>
          <a:p>
            <a:pPr>
              <a:defRPr/>
            </a:pPr>
            <a:endParaRPr lang="fr-CA"/>
          </a:p>
        </p:txBody>
      </p:sp>
      <p:sp>
        <p:nvSpPr>
          <p:cNvPr id="7" name="Espace réservé du pied de page 4"/>
          <p:cNvSpPr>
            <a:spLocks noGrp="1"/>
          </p:cNvSpPr>
          <p:nvPr>
            <p:ph type="ftr" sz="quarter" idx="11"/>
          </p:nvPr>
        </p:nvSpPr>
        <p:spPr>
          <a:xfrm>
            <a:off x="2898775" y="6354763"/>
            <a:ext cx="3475038" cy="366712"/>
          </a:xfrm>
        </p:spPr>
        <p:txBody>
          <a:bodyPr/>
          <a:lstStyle>
            <a:lvl1pPr>
              <a:defRPr/>
            </a:lvl1pPr>
          </a:lstStyle>
          <a:p>
            <a:pPr>
              <a:defRPr/>
            </a:pPr>
            <a:r>
              <a:rPr lang="fr-CA"/>
              <a:t>©Michel A. Bouchard 2013</a:t>
            </a:r>
          </a:p>
        </p:txBody>
      </p:sp>
      <p:sp>
        <p:nvSpPr>
          <p:cNvPr id="8" name="Espace réservé du numéro de diapositive 5"/>
          <p:cNvSpPr>
            <a:spLocks noGrp="1"/>
          </p:cNvSpPr>
          <p:nvPr>
            <p:ph type="sldNum" sz="quarter" idx="12"/>
          </p:nvPr>
        </p:nvSpPr>
        <p:spPr>
          <a:xfrm>
            <a:off x="1069975" y="6354763"/>
            <a:ext cx="1520825" cy="366712"/>
          </a:xfrm>
        </p:spPr>
        <p:txBody>
          <a:bodyPr/>
          <a:lstStyle>
            <a:lvl1pPr>
              <a:defRPr/>
            </a:lvl1pPr>
          </a:lstStyle>
          <a:p>
            <a:pPr>
              <a:defRPr/>
            </a:pPr>
            <a:fld id="{2C7876C6-5DAC-4295-AE20-D3FA7446C11B}" type="slidenum">
              <a:rPr lang="fr-CA"/>
              <a:pPr>
                <a:defRPr/>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lang="fr-FR"/>
              <a:t>Cliquez pour modifier le style du titre</a:t>
            </a:r>
            <a:endParaRPr lang="en-US"/>
          </a:p>
        </p:txBody>
      </p:sp>
      <p:sp>
        <p:nvSpPr>
          <p:cNvPr id="9" name="Espace réservé du contenu 8"/>
          <p:cNvSpPr>
            <a:spLocks noGrp="1"/>
          </p:cNvSpPr>
          <p:nvPr>
            <p:ph sz="quarter" idx="1"/>
          </p:nvPr>
        </p:nvSpPr>
        <p:spPr>
          <a:xfrm>
            <a:off x="457200" y="1219200"/>
            <a:ext cx="4041648"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632198" y="1216152"/>
            <a:ext cx="4041648"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CA"/>
          </a:p>
        </p:txBody>
      </p:sp>
      <p:sp>
        <p:nvSpPr>
          <p:cNvPr id="6" name="Espace réservé du pied de page 2"/>
          <p:cNvSpPr>
            <a:spLocks noGrp="1"/>
          </p:cNvSpPr>
          <p:nvPr>
            <p:ph type="ftr" sz="quarter" idx="11"/>
          </p:nvPr>
        </p:nvSpPr>
        <p:spPr/>
        <p:txBody>
          <a:bodyPr/>
          <a:lstStyle>
            <a:lvl1pPr>
              <a:defRPr/>
            </a:lvl1pPr>
          </a:lstStyle>
          <a:p>
            <a:pPr>
              <a:defRPr/>
            </a:pPr>
            <a:r>
              <a:rPr lang="fr-CA"/>
              <a:t>©Michel A. Bouchard 2013</a:t>
            </a:r>
          </a:p>
        </p:txBody>
      </p:sp>
      <p:sp>
        <p:nvSpPr>
          <p:cNvPr id="7" name="Espace réservé du numéro de diapositive 22"/>
          <p:cNvSpPr>
            <a:spLocks noGrp="1"/>
          </p:cNvSpPr>
          <p:nvPr>
            <p:ph type="sldNum" sz="quarter" idx="12"/>
          </p:nvPr>
        </p:nvSpPr>
        <p:spPr/>
        <p:txBody>
          <a:bodyPr/>
          <a:lstStyle>
            <a:lvl1pPr>
              <a:defRPr/>
            </a:lvl1pPr>
          </a:lstStyle>
          <a:p>
            <a:pPr>
              <a:defRPr/>
            </a:pPr>
            <a:fld id="{2B61697F-26B6-4EA4-BE32-E2566D1385BF}"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11" name="Espace réservé du contenu 10"/>
          <p:cNvSpPr>
            <a:spLocks noGrp="1"/>
          </p:cNvSpPr>
          <p:nvPr>
            <p:ph sz="quarter" idx="2"/>
          </p:nvPr>
        </p:nvSpPr>
        <p:spPr>
          <a:xfrm>
            <a:off x="457200" y="2133600"/>
            <a:ext cx="4038600" cy="4038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648200" y="2133600"/>
            <a:ext cx="4038600" cy="4038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CA"/>
          </a:p>
        </p:txBody>
      </p:sp>
      <p:sp>
        <p:nvSpPr>
          <p:cNvPr id="8" name="Espace réservé du pied de page 2"/>
          <p:cNvSpPr>
            <a:spLocks noGrp="1"/>
          </p:cNvSpPr>
          <p:nvPr>
            <p:ph type="ftr" sz="quarter" idx="11"/>
          </p:nvPr>
        </p:nvSpPr>
        <p:spPr/>
        <p:txBody>
          <a:bodyPr/>
          <a:lstStyle>
            <a:lvl1pPr>
              <a:defRPr/>
            </a:lvl1pPr>
          </a:lstStyle>
          <a:p>
            <a:pPr>
              <a:defRPr/>
            </a:pPr>
            <a:r>
              <a:rPr lang="fr-CA"/>
              <a:t>©Michel A. Bouchard 2013</a:t>
            </a:r>
          </a:p>
        </p:txBody>
      </p:sp>
      <p:sp>
        <p:nvSpPr>
          <p:cNvPr id="9" name="Espace réservé du numéro de diapositive 22"/>
          <p:cNvSpPr>
            <a:spLocks noGrp="1"/>
          </p:cNvSpPr>
          <p:nvPr>
            <p:ph type="sldNum" sz="quarter" idx="12"/>
          </p:nvPr>
        </p:nvSpPr>
        <p:spPr/>
        <p:txBody>
          <a:bodyPr/>
          <a:lstStyle>
            <a:lvl1pPr>
              <a:defRPr/>
            </a:lvl1pPr>
          </a:lstStyle>
          <a:p>
            <a:pPr>
              <a:defRPr/>
            </a:pPr>
            <a:fld id="{C8CB8C7D-CB76-4066-869A-A9CD8355983E}"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457200" y="228600"/>
            <a:ext cx="8229600" cy="914400"/>
          </a:xfrm>
        </p:spPr>
        <p:txBody>
          <a:bodyPr/>
          <a:lstStyle/>
          <a:p>
            <a:r>
              <a:rPr lang="fr-FR"/>
              <a:t>Cliquez pour modifier le style du titre</a:t>
            </a:r>
            <a:endParaRPr lang="en-US"/>
          </a:p>
        </p:txBody>
      </p:sp>
      <p:sp>
        <p:nvSpPr>
          <p:cNvPr id="4" name="Espace réservé de la date 2"/>
          <p:cNvSpPr>
            <a:spLocks noGrp="1"/>
          </p:cNvSpPr>
          <p:nvPr>
            <p:ph type="dt" sz="half" idx="10"/>
          </p:nvPr>
        </p:nvSpPr>
        <p:spPr/>
        <p:txBody>
          <a:bodyPr/>
          <a:lstStyle>
            <a:lvl1pPr>
              <a:defRPr/>
            </a:lvl1pPr>
          </a:lstStyle>
          <a:p>
            <a:pPr>
              <a:defRPr/>
            </a:pPr>
            <a:endParaRPr lang="fr-CA"/>
          </a:p>
        </p:txBody>
      </p:sp>
      <p:sp>
        <p:nvSpPr>
          <p:cNvPr id="5" name="Espace réservé du pied de page 3"/>
          <p:cNvSpPr>
            <a:spLocks noGrp="1"/>
          </p:cNvSpPr>
          <p:nvPr>
            <p:ph type="ftr" sz="quarter" idx="11"/>
          </p:nvPr>
        </p:nvSpPr>
        <p:spPr/>
        <p:txBody>
          <a:bodyPr/>
          <a:lstStyle>
            <a:lvl1pPr>
              <a:defRPr/>
            </a:lvl1pPr>
          </a:lstStyle>
          <a:p>
            <a:pPr>
              <a:defRPr/>
            </a:pPr>
            <a:r>
              <a:rPr lang="fr-CA"/>
              <a:t>©Michel A. Bouchard 2013</a:t>
            </a:r>
          </a:p>
        </p:txBody>
      </p:sp>
      <p:sp>
        <p:nvSpPr>
          <p:cNvPr id="6" name="Espace réservé du numéro de diapositive 4"/>
          <p:cNvSpPr>
            <a:spLocks noGrp="1"/>
          </p:cNvSpPr>
          <p:nvPr>
            <p:ph type="sldNum" sz="quarter" idx="12"/>
          </p:nvPr>
        </p:nvSpPr>
        <p:spPr/>
        <p:txBody>
          <a:bodyPr/>
          <a:lstStyle>
            <a:lvl1pPr>
              <a:defRPr/>
            </a:lvl1pPr>
          </a:lstStyle>
          <a:p>
            <a:pPr>
              <a:defRPr/>
            </a:pPr>
            <a:fld id="{529FEFB4-0B59-4F59-9A5A-8891BDFA2655}"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Connecteur droit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Espace réservé de la date 1"/>
          <p:cNvSpPr>
            <a:spLocks noGrp="1"/>
          </p:cNvSpPr>
          <p:nvPr>
            <p:ph type="dt" sz="half" idx="10"/>
          </p:nvPr>
        </p:nvSpPr>
        <p:spPr/>
        <p:txBody>
          <a:bodyPr/>
          <a:lstStyle>
            <a:lvl1pPr>
              <a:defRPr/>
            </a:lvl1pPr>
          </a:lstStyle>
          <a:p>
            <a:pPr>
              <a:defRPr/>
            </a:pPr>
            <a:endParaRPr lang="fr-CA"/>
          </a:p>
        </p:txBody>
      </p:sp>
      <p:sp>
        <p:nvSpPr>
          <p:cNvPr id="5" name="Espace réservé du pied de page 2"/>
          <p:cNvSpPr>
            <a:spLocks noGrp="1"/>
          </p:cNvSpPr>
          <p:nvPr>
            <p:ph type="ftr" sz="quarter" idx="11"/>
          </p:nvPr>
        </p:nvSpPr>
        <p:spPr/>
        <p:txBody>
          <a:bodyPr/>
          <a:lstStyle>
            <a:lvl1pPr>
              <a:defRPr/>
            </a:lvl1pPr>
          </a:lstStyle>
          <a:p>
            <a:pPr>
              <a:defRPr/>
            </a:pPr>
            <a:r>
              <a:rPr lang="fr-CA"/>
              <a:t>©Michel A. Bouchard 2013</a:t>
            </a:r>
          </a:p>
        </p:txBody>
      </p:sp>
      <p:sp>
        <p:nvSpPr>
          <p:cNvPr id="6" name="Espace réservé du numéro de diapositive 3"/>
          <p:cNvSpPr>
            <a:spLocks noGrp="1"/>
          </p:cNvSpPr>
          <p:nvPr>
            <p:ph type="sldNum" sz="quarter" idx="12"/>
          </p:nvPr>
        </p:nvSpPr>
        <p:spPr/>
        <p:txBody>
          <a:bodyPr/>
          <a:lstStyle>
            <a:lvl1pPr>
              <a:defRPr/>
            </a:lvl1pPr>
          </a:lstStyle>
          <a:p>
            <a:pPr>
              <a:defRPr/>
            </a:pPr>
            <a:fld id="{2DDD2B68-B8D8-4937-9451-40A8C3358CD9}"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Connecteur droit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Triangle isocè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fr-FR"/>
              <a:t>Cliquez pour modifier le style du titre</a:t>
            </a:r>
            <a:endParaRPr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2" name="Espace réservé du contenu 11"/>
          <p:cNvSpPr>
            <a:spLocks noGrp="1"/>
          </p:cNvSpPr>
          <p:nvPr>
            <p:ph sz="quarter" idx="1"/>
          </p:nvPr>
        </p:nvSpPr>
        <p:spPr>
          <a:xfrm>
            <a:off x="304800" y="304800"/>
            <a:ext cx="5715000" cy="571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e la date 4"/>
          <p:cNvSpPr>
            <a:spLocks noGrp="1"/>
          </p:cNvSpPr>
          <p:nvPr>
            <p:ph type="dt" sz="half" idx="10"/>
          </p:nvPr>
        </p:nvSpPr>
        <p:spPr/>
        <p:txBody>
          <a:bodyPr/>
          <a:lstStyle>
            <a:lvl1pPr>
              <a:defRPr/>
            </a:lvl1pPr>
          </a:lstStyle>
          <a:p>
            <a:pPr>
              <a:defRPr/>
            </a:pPr>
            <a:endParaRPr lang="fr-CA"/>
          </a:p>
        </p:txBody>
      </p:sp>
      <p:sp>
        <p:nvSpPr>
          <p:cNvPr id="9" name="Espace réservé du pied de page 5"/>
          <p:cNvSpPr>
            <a:spLocks noGrp="1"/>
          </p:cNvSpPr>
          <p:nvPr>
            <p:ph type="ftr" sz="quarter" idx="11"/>
          </p:nvPr>
        </p:nvSpPr>
        <p:spPr/>
        <p:txBody>
          <a:bodyPr/>
          <a:lstStyle>
            <a:lvl1pPr>
              <a:defRPr/>
            </a:lvl1pPr>
          </a:lstStyle>
          <a:p>
            <a:pPr>
              <a:defRPr/>
            </a:pPr>
            <a:r>
              <a:rPr lang="fr-CA"/>
              <a:t>©Michel A. Bouchard 2013</a:t>
            </a:r>
          </a:p>
        </p:txBody>
      </p:sp>
      <p:sp>
        <p:nvSpPr>
          <p:cNvPr id="10" name="Espace réservé du numéro de diapositive 6"/>
          <p:cNvSpPr>
            <a:spLocks noGrp="1"/>
          </p:cNvSpPr>
          <p:nvPr>
            <p:ph type="sldNum" sz="quarter" idx="12"/>
          </p:nvPr>
        </p:nvSpPr>
        <p:spPr/>
        <p:txBody>
          <a:bodyPr/>
          <a:lstStyle>
            <a:lvl1pPr>
              <a:defRPr/>
            </a:lvl1pPr>
          </a:lstStyle>
          <a:p>
            <a:pPr>
              <a:defRPr/>
            </a:pPr>
            <a:fld id="{9CE27CDF-A5E1-485A-83DB-6692CCC08801}"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Triangle isocè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fr-FR"/>
              <a:t>Cliquez pour modifier le style du titre</a:t>
            </a:r>
            <a:endParaRPr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a:lvl1pPr>
          </a:lstStyle>
          <a:p>
            <a:pPr>
              <a:defRPr/>
            </a:pPr>
            <a:endParaRPr lang="fr-CA"/>
          </a:p>
        </p:txBody>
      </p:sp>
      <p:sp>
        <p:nvSpPr>
          <p:cNvPr id="9" name="Espace réservé du pied de page 5"/>
          <p:cNvSpPr>
            <a:spLocks noGrp="1"/>
          </p:cNvSpPr>
          <p:nvPr>
            <p:ph type="ftr" sz="quarter" idx="11"/>
          </p:nvPr>
        </p:nvSpPr>
        <p:spPr/>
        <p:txBody>
          <a:bodyPr/>
          <a:lstStyle>
            <a:lvl1pPr>
              <a:defRPr/>
            </a:lvl1pPr>
          </a:lstStyle>
          <a:p>
            <a:pPr>
              <a:defRPr/>
            </a:pPr>
            <a:r>
              <a:rPr lang="fr-CA"/>
              <a:t>©Michel A. Bouchard 2013</a:t>
            </a:r>
          </a:p>
        </p:txBody>
      </p:sp>
      <p:sp>
        <p:nvSpPr>
          <p:cNvPr id="10" name="Espace réservé du numéro de diapositive 6"/>
          <p:cNvSpPr>
            <a:spLocks noGrp="1"/>
          </p:cNvSpPr>
          <p:nvPr>
            <p:ph type="sldNum" sz="quarter" idx="12"/>
          </p:nvPr>
        </p:nvSpPr>
        <p:spPr/>
        <p:txBody>
          <a:bodyPr/>
          <a:lstStyle>
            <a:lvl1pPr>
              <a:defRPr/>
            </a:lvl1pPr>
          </a:lstStyle>
          <a:p>
            <a:pPr>
              <a:defRPr/>
            </a:pPr>
            <a:fld id="{4FF73FD3-6C54-4686-B974-FF10B93A4842}" type="slidenum">
              <a:rPr lang="fr-CA"/>
              <a:pPr>
                <a:defRPr/>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a:t>
            </a:r>
            <a:endParaRPr lang="en-US"/>
          </a:p>
        </p:txBody>
      </p:sp>
      <p:sp>
        <p:nvSpPr>
          <p:cNvPr id="1027" name="Espace réservé du texte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fr-CA"/>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r>
              <a:rPr lang="fr-CA"/>
              <a:t>©Michel A. Bouchard 2013</a:t>
            </a:r>
          </a:p>
        </p:txBody>
      </p:sp>
      <p:sp>
        <p:nvSpPr>
          <p:cNvPr id="23" name="Espace réservé du numéro de diapositive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0FD4ACDB-9EF8-4908-945A-7DCF4D66620E}" type="slidenum">
              <a:rPr lang="fr-CA"/>
              <a:pPr>
                <a:defRPr/>
              </a:pPr>
              <a:t>‹N°›</a:t>
            </a:fld>
            <a:endParaRPr lang="fr-CA"/>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Triangle isocè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71" r:id="rId1"/>
    <p:sldLayoutId id="2147483767" r:id="rId2"/>
    <p:sldLayoutId id="2147483772" r:id="rId3"/>
    <p:sldLayoutId id="2147483768" r:id="rId4"/>
    <p:sldLayoutId id="2147483769" r:id="rId5"/>
    <p:sldLayoutId id="2147483773" r:id="rId6"/>
    <p:sldLayoutId id="2147483774" r:id="rId7"/>
    <p:sldLayoutId id="2147483775" r:id="rId8"/>
    <p:sldLayoutId id="2147483776" r:id="rId9"/>
    <p:sldLayoutId id="2147483770" r:id="rId10"/>
    <p:sldLayoutId id="2147483777"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ChangeArrowheads="1"/>
          </p:cNvSpPr>
          <p:nvPr>
            <p:ph type="title"/>
          </p:nvPr>
        </p:nvSpPr>
        <p:spPr>
          <a:xfrm>
            <a:off x="467544" y="620688"/>
            <a:ext cx="8229600" cy="511175"/>
          </a:xfrm>
        </p:spPr>
        <p:txBody>
          <a:bodyPr>
            <a:normAutofit fontScale="90000"/>
          </a:bodyPr>
          <a:lstStyle/>
          <a:p>
            <a:pPr eaLnBrk="1" fontAlgn="auto" hangingPunct="1">
              <a:spcAft>
                <a:spcPts val="0"/>
              </a:spcAft>
              <a:defRPr/>
            </a:pPr>
            <a:r>
              <a:rPr lang="en-US" sz="3600"/>
              <a:t>  </a:t>
            </a:r>
            <a:endParaRPr lang="en-US" sz="4800"/>
          </a:p>
        </p:txBody>
      </p:sp>
      <p:sp>
        <p:nvSpPr>
          <p:cNvPr id="9219" name="Espace réservé du pied de page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fr-CA" dirty="0"/>
              <a:t>©Michel A. Bouchard 2014</a:t>
            </a:r>
          </a:p>
        </p:txBody>
      </p:sp>
      <p:sp>
        <p:nvSpPr>
          <p:cNvPr id="9220"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2EAF2AA-34AD-4626-A8FE-3406DE436CBB}" type="slidenum">
              <a:rPr lang="fr-CA" smtClean="0"/>
              <a:pPr/>
              <a:t>1</a:t>
            </a:fld>
            <a:endParaRPr lang="fr-CA"/>
          </a:p>
        </p:txBody>
      </p:sp>
      <p:sp>
        <p:nvSpPr>
          <p:cNvPr id="1036291" name="Rectangle 3"/>
          <p:cNvSpPr>
            <a:spLocks noGrp="1" noChangeArrowheads="1"/>
          </p:cNvSpPr>
          <p:nvPr>
            <p:ph sz="quarter" idx="1"/>
          </p:nvPr>
        </p:nvSpPr>
        <p:spPr>
          <a:xfrm>
            <a:off x="251520" y="2780928"/>
            <a:ext cx="8542660" cy="1728193"/>
          </a:xfrm>
        </p:spPr>
        <p:txBody>
          <a:bodyPr>
            <a:normAutofit lnSpcReduction="10000"/>
          </a:bodyPr>
          <a:lstStyle/>
          <a:p>
            <a:pPr marL="274320" indent="-274320" algn="ctr" eaLnBrk="1" fontAlgn="auto" hangingPunct="1">
              <a:spcAft>
                <a:spcPts val="0"/>
              </a:spcAft>
              <a:buFont typeface="Wingdings 3"/>
              <a:buNone/>
              <a:defRPr/>
            </a:pPr>
            <a:r>
              <a:rPr lang="fr-CA" sz="4000" dirty="0"/>
              <a:t> </a:t>
            </a:r>
            <a:r>
              <a:rPr lang="fr-CA" sz="4000" b="1" dirty="0"/>
              <a:t>Enjeux stratégique de la gestion de l’eau: contexte africain</a:t>
            </a:r>
          </a:p>
          <a:p>
            <a:pPr marL="274320" indent="-274320" algn="ctr" eaLnBrk="1" fontAlgn="auto" hangingPunct="1">
              <a:spcAft>
                <a:spcPts val="0"/>
              </a:spcAft>
              <a:buFont typeface="Wingdings 3"/>
              <a:buNone/>
              <a:defRPr/>
            </a:pPr>
            <a:r>
              <a:rPr lang="en-US" sz="2400" b="1" dirty="0"/>
              <a:t>Michel A. Bouchard, PhD</a:t>
            </a:r>
          </a:p>
        </p:txBody>
      </p:sp>
      <p:pic>
        <p:nvPicPr>
          <p:cNvPr id="9223" name="Picture 8"/>
          <p:cNvPicPr>
            <a:picLocks noChangeAspect="1" noChangeArrowheads="1"/>
          </p:cNvPicPr>
          <p:nvPr/>
        </p:nvPicPr>
        <p:blipFill>
          <a:blip r:embed="rId3" cstate="print"/>
          <a:srcRect/>
          <a:stretch>
            <a:fillRect/>
          </a:stretch>
        </p:blipFill>
        <p:spPr bwMode="auto">
          <a:xfrm>
            <a:off x="6448367" y="5589240"/>
            <a:ext cx="2143938" cy="568946"/>
          </a:xfrm>
          <a:prstGeom prst="rect">
            <a:avLst/>
          </a:prstGeom>
          <a:noFill/>
          <a:ln w="9525">
            <a:noFill/>
            <a:miter lim="800000"/>
            <a:headEnd/>
            <a:tailEnd/>
          </a:ln>
        </p:spPr>
      </p:pic>
      <p:sp>
        <p:nvSpPr>
          <p:cNvPr id="9" name="Rectangle 8"/>
          <p:cNvSpPr/>
          <p:nvPr/>
        </p:nvSpPr>
        <p:spPr>
          <a:xfrm>
            <a:off x="107504" y="1343801"/>
            <a:ext cx="9036496" cy="923330"/>
          </a:xfrm>
          <a:prstGeom prst="rect">
            <a:avLst/>
          </a:prstGeom>
        </p:spPr>
        <p:txBody>
          <a:bodyPr wrap="square">
            <a:spAutoFit/>
          </a:bodyPr>
          <a:lstStyle/>
          <a:p>
            <a:r>
              <a:rPr lang="fr-FR" b="1" dirty="0"/>
              <a:t>Colloque 15 /27</a:t>
            </a:r>
            <a:r>
              <a:rPr lang="fr-FR" b="1" baseline="30000" dirty="0"/>
              <a:t>e</a:t>
            </a:r>
            <a:r>
              <a:rPr lang="fr-FR" b="1" dirty="0"/>
              <a:t> Entretiens Jacques Cartier</a:t>
            </a:r>
          </a:p>
          <a:p>
            <a:r>
              <a:rPr lang="fr-FR" b="1" dirty="0"/>
              <a:t>L’eau en partage : enjeu de développement dans la région du Mékong;  Jeudi 27 et Vendredi 28 Novembre 2014; Ho Chi Minh Ville</a:t>
            </a:r>
            <a:endParaRPr lang="fr-CA" b="1" dirty="0"/>
          </a:p>
        </p:txBody>
      </p:sp>
      <p:pic>
        <p:nvPicPr>
          <p:cNvPr id="2" name="Image 1"/>
          <p:cNvPicPr>
            <a:picLocks noChangeAspect="1"/>
          </p:cNvPicPr>
          <p:nvPr/>
        </p:nvPicPr>
        <p:blipFill>
          <a:blip r:embed="rId4"/>
          <a:stretch>
            <a:fillRect/>
          </a:stretch>
        </p:blipFill>
        <p:spPr>
          <a:xfrm>
            <a:off x="3753351" y="-165154"/>
            <a:ext cx="1710520" cy="1571683"/>
          </a:xfrm>
          <a:prstGeom prst="rect">
            <a:avLst/>
          </a:prstGeom>
        </p:spPr>
      </p:pic>
      <p:pic>
        <p:nvPicPr>
          <p:cNvPr id="10" name="Picture 2" descr="http://www.ressources.polymtl.ca/img3/logoBanner.png"/>
          <p:cNvPicPr>
            <a:picLocks noChangeAspect="1" noChangeArrowheads="1"/>
          </p:cNvPicPr>
          <p:nvPr/>
        </p:nvPicPr>
        <p:blipFill>
          <a:blip r:embed="rId5" cstate="print"/>
          <a:srcRect/>
          <a:stretch>
            <a:fillRect/>
          </a:stretch>
        </p:blipFill>
        <p:spPr bwMode="auto">
          <a:xfrm>
            <a:off x="395536" y="5105699"/>
            <a:ext cx="3059113" cy="1195388"/>
          </a:xfrm>
          <a:prstGeom prst="rect">
            <a:avLst/>
          </a:prstGeom>
          <a:solidFill>
            <a:schemeClr val="tx2"/>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60648"/>
            <a:ext cx="5444058" cy="4053774"/>
          </a:xfrm>
          <a:prstGeom prst="rect">
            <a:avLst/>
          </a:prstGeom>
          <a:noFill/>
          <a:ln w="9525">
            <a:noFill/>
            <a:miter lim="800000"/>
            <a:headEnd/>
            <a:tailEnd/>
          </a:ln>
        </p:spPr>
      </p:pic>
      <p:pic>
        <p:nvPicPr>
          <p:cNvPr id="2" name="Image 1"/>
          <p:cNvPicPr>
            <a:picLocks noChangeAspect="1"/>
          </p:cNvPicPr>
          <p:nvPr/>
        </p:nvPicPr>
        <p:blipFill>
          <a:blip r:embed="rId3"/>
          <a:stretch>
            <a:fillRect/>
          </a:stretch>
        </p:blipFill>
        <p:spPr>
          <a:xfrm>
            <a:off x="400607" y="3068960"/>
            <a:ext cx="5329801" cy="3180001"/>
          </a:xfrm>
          <a:prstGeom prst="rect">
            <a:avLst/>
          </a:prstGeom>
        </p:spPr>
      </p:pic>
      <p:sp>
        <p:nvSpPr>
          <p:cNvPr id="4" name="Rectangle 3"/>
          <p:cNvSpPr/>
          <p:nvPr/>
        </p:nvSpPr>
        <p:spPr>
          <a:xfrm>
            <a:off x="4211960" y="1335483"/>
            <a:ext cx="4398768" cy="658642"/>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SASS- SYSTÈME AQUIFÈRE DU SAHARA SEPTENTRIONAL</a:t>
            </a:r>
          </a:p>
        </p:txBody>
      </p:sp>
      <p:sp>
        <p:nvSpPr>
          <p:cNvPr id="5" name="Rectangle 4"/>
          <p:cNvSpPr/>
          <p:nvPr/>
        </p:nvSpPr>
        <p:spPr>
          <a:xfrm>
            <a:off x="4355976" y="3863876"/>
            <a:ext cx="4398768" cy="658642"/>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SAIT- SYSTÈME AQUIFÈRE DE L’ILUMEDEN-TAOUDÉNI/TANEZROUFT</a:t>
            </a:r>
          </a:p>
        </p:txBody>
      </p:sp>
    </p:spTree>
    <p:extLst>
      <p:ext uri="{BB962C8B-B14F-4D97-AF65-F5344CB8AC3E}">
        <p14:creationId xmlns:p14="http://schemas.microsoft.com/office/powerpoint/2010/main" val="110960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7903" y="502359"/>
            <a:ext cx="244827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ÉES</a:t>
            </a:r>
          </a:p>
          <a:p>
            <a:pPr algn="ctr"/>
            <a:r>
              <a:rPr lang="fr-CA" dirty="0">
                <a:solidFill>
                  <a:srgbClr val="0070C0"/>
                </a:solidFill>
              </a:rPr>
              <a:t>(BOUCHARD?)</a:t>
            </a:r>
          </a:p>
        </p:txBody>
      </p:sp>
      <p:sp>
        <p:nvSpPr>
          <p:cNvPr id="6" name="Rectangle 5"/>
          <p:cNvSpPr/>
          <p:nvPr/>
        </p:nvSpPr>
        <p:spPr>
          <a:xfrm>
            <a:off x="323528" y="1338334"/>
            <a:ext cx="2664296" cy="4684359"/>
          </a:xfrm>
          <a:prstGeom prst="rect">
            <a:avLst/>
          </a:prstGeom>
        </p:spPr>
        <p:txBody>
          <a:bodyPr wrap="square">
            <a:spAutoFit/>
          </a:bodyPr>
          <a:lstStyle/>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NON</a:t>
            </a:r>
          </a:p>
          <a:p>
            <a:pPr algn="ctr">
              <a:lnSpc>
                <a:spcPct val="115000"/>
              </a:lnSpc>
              <a:spcAft>
                <a:spcPts val="1000"/>
              </a:spcAft>
            </a:pPr>
            <a:r>
              <a:rPr lang="el-G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Δ</a:t>
            </a:r>
            <a:r>
              <a:rPr lang="fr-CA"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CLIMATIQUES VULNÉRABIILTÉ</a:t>
            </a:r>
          </a:p>
          <a:p>
            <a:pPr algn="ctr">
              <a:lnSpc>
                <a:spcPct val="115000"/>
              </a:lnSpc>
              <a:spcAft>
                <a:spcPts val="1000"/>
              </a:spcAft>
            </a:pPr>
            <a:endPar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RESSOURCE LIMITÉE</a:t>
            </a:r>
          </a:p>
          <a:p>
            <a:pPr algn="ctr">
              <a:lnSpc>
                <a:spcPct val="115000"/>
              </a:lnSpc>
              <a:spcAft>
                <a:spcPts val="1000"/>
              </a:spcAft>
            </a:pPr>
            <a:endPar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BASSINS</a:t>
            </a: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INTER-ÉTATS</a:t>
            </a:r>
          </a:p>
        </p:txBody>
      </p:sp>
      <p:sp>
        <p:nvSpPr>
          <p:cNvPr id="7" name="Rectangle 6"/>
          <p:cNvSpPr/>
          <p:nvPr/>
        </p:nvSpPr>
        <p:spPr>
          <a:xfrm>
            <a:off x="6516215" y="286038"/>
            <a:ext cx="2471931"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GIRE ET GDT</a:t>
            </a:r>
          </a:p>
        </p:txBody>
      </p:sp>
      <p:sp>
        <p:nvSpPr>
          <p:cNvPr id="8" name="Rectangle 7"/>
          <p:cNvSpPr/>
          <p:nvPr/>
        </p:nvSpPr>
        <p:spPr>
          <a:xfrm>
            <a:off x="6300192" y="1366455"/>
            <a:ext cx="2664296" cy="5109091"/>
          </a:xfrm>
          <a:prstGeom prst="rect">
            <a:avLst/>
          </a:prstGeom>
        </p:spPr>
        <p:txBody>
          <a:bodyPr wrap="square">
            <a:spAutoFit/>
          </a:bodyPr>
          <a:lstStyle/>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PEUT-ÊTRE</a:t>
            </a:r>
          </a:p>
          <a:p>
            <a:pPr algn="ctr">
              <a:lnSpc>
                <a:spcPct val="115000"/>
              </a:lnSpc>
              <a:spcAft>
                <a:spcPts val="1000"/>
              </a:spcAft>
            </a:pPr>
            <a:r>
              <a:rPr lang="el-G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Δ</a:t>
            </a:r>
            <a:r>
              <a:rPr lang="fr-CA"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CLIMATIQUES VULNÉRABIILTÉ</a:t>
            </a:r>
          </a:p>
          <a:p>
            <a:pPr algn="ctr">
              <a:lnSpc>
                <a:spcPct val="115000"/>
              </a:lnSpc>
              <a:spcAft>
                <a:spcPts val="1000"/>
              </a:spcAft>
            </a:pPr>
            <a:endPar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RESSOURCE NON RENOUVELABLE</a:t>
            </a:r>
          </a:p>
          <a:p>
            <a:pPr algn="ctr">
              <a:lnSpc>
                <a:spcPct val="115000"/>
              </a:lnSpc>
              <a:spcAft>
                <a:spcPts val="1000"/>
              </a:spcAft>
            </a:pPr>
            <a:endPar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SYSTÈME AQUIFÈRES</a:t>
            </a:r>
          </a:p>
          <a:p>
            <a:pPr algn="ctr">
              <a:lnSpc>
                <a:spcPct val="115000"/>
              </a:lnSpc>
              <a:spcAft>
                <a:spcPts val="1000"/>
              </a:spcAft>
            </a:pPr>
            <a:r>
              <a:rPr lang="fr-FR" sz="24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INTER-ÉTATS</a:t>
            </a:r>
          </a:p>
        </p:txBody>
      </p:sp>
      <p:sp>
        <p:nvSpPr>
          <p:cNvPr id="9" name="Rectangle 8"/>
          <p:cNvSpPr/>
          <p:nvPr/>
        </p:nvSpPr>
        <p:spPr>
          <a:xfrm>
            <a:off x="683568" y="260648"/>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GIRE</a:t>
            </a:r>
          </a:p>
        </p:txBody>
      </p:sp>
      <p:sp>
        <p:nvSpPr>
          <p:cNvPr id="10" name="Rectangle 9"/>
          <p:cNvSpPr/>
          <p:nvPr/>
        </p:nvSpPr>
        <p:spPr>
          <a:xfrm>
            <a:off x="3347863" y="1393820"/>
            <a:ext cx="2808311" cy="5533823"/>
          </a:xfrm>
          <a:prstGeom prst="rect">
            <a:avLst/>
          </a:prstGeom>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PROBABLEMENT</a:t>
            </a:r>
          </a:p>
          <a:p>
            <a:pPr algn="ctr">
              <a:lnSpc>
                <a:spcPct val="115000"/>
              </a:lnSpc>
              <a:spcAft>
                <a:spcPts val="1000"/>
              </a:spcAft>
            </a:pPr>
            <a: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Δ</a:t>
            </a:r>
            <a:r>
              <a:rPr lang="fr-C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CLIMATIQUES RÉSILIENCE</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EAU NON CONVENTIONNELLE DISPONIBLE</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GRANDES RÉGIONS</a:t>
            </a: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ECONOMICO-POLITIQUES</a:t>
            </a:r>
          </a:p>
        </p:txBody>
      </p:sp>
    </p:spTree>
    <p:extLst>
      <p:ext uri="{BB962C8B-B14F-4D97-AF65-F5344CB8AC3E}">
        <p14:creationId xmlns:p14="http://schemas.microsoft.com/office/powerpoint/2010/main" val="149655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51520" y="2223571"/>
            <a:ext cx="3642757" cy="4634429"/>
          </a:xfrm>
          <a:prstGeom prst="rect">
            <a:avLst/>
          </a:prstGeom>
          <a:ln w="76200">
            <a:solidFill>
              <a:schemeClr val="tx1"/>
            </a:solidFill>
          </a:ln>
        </p:spPr>
      </p:pic>
      <p:sp>
        <p:nvSpPr>
          <p:cNvPr id="4" name="Rectangle à coins arrondis 3"/>
          <p:cNvSpPr/>
          <p:nvPr/>
        </p:nvSpPr>
        <p:spPr>
          <a:xfrm>
            <a:off x="323528" y="116632"/>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BANQUE MONDIALE</a:t>
            </a:r>
          </a:p>
        </p:txBody>
      </p:sp>
      <p:pic>
        <p:nvPicPr>
          <p:cNvPr id="2" name="Image 1"/>
          <p:cNvPicPr>
            <a:picLocks noChangeAspect="1"/>
          </p:cNvPicPr>
          <p:nvPr/>
        </p:nvPicPr>
        <p:blipFill>
          <a:blip r:embed="rId3"/>
          <a:stretch>
            <a:fillRect/>
          </a:stretch>
        </p:blipFill>
        <p:spPr>
          <a:xfrm>
            <a:off x="3750261" y="764704"/>
            <a:ext cx="4713312" cy="5440281"/>
          </a:xfrm>
          <a:prstGeom prst="rect">
            <a:avLst/>
          </a:prstGeom>
          <a:ln w="76200">
            <a:solidFill>
              <a:schemeClr val="tx1"/>
            </a:solidFill>
          </a:ln>
        </p:spPr>
      </p:pic>
      <p:sp>
        <p:nvSpPr>
          <p:cNvPr id="3" name="Rectangle 2"/>
          <p:cNvSpPr/>
          <p:nvPr/>
        </p:nvSpPr>
        <p:spPr>
          <a:xfrm>
            <a:off x="4067944" y="44624"/>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ÉES</a:t>
            </a:r>
          </a:p>
        </p:txBody>
      </p:sp>
      <p:sp>
        <p:nvSpPr>
          <p:cNvPr id="7"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©MICHEL.A.BOUCHARD 2014</a:t>
            </a:r>
          </a:p>
        </p:txBody>
      </p:sp>
    </p:spTree>
    <p:extLst>
      <p:ext uri="{BB962C8B-B14F-4D97-AF65-F5344CB8AC3E}">
        <p14:creationId xmlns:p14="http://schemas.microsoft.com/office/powerpoint/2010/main" val="215689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8143" r="19792" b="9550"/>
          <a:stretch/>
        </p:blipFill>
        <p:spPr>
          <a:xfrm>
            <a:off x="0" y="-99392"/>
            <a:ext cx="3816425" cy="3409926"/>
          </a:xfrm>
          <a:prstGeom prst="rect">
            <a:avLst/>
          </a:prstGeom>
        </p:spPr>
      </p:pic>
      <p:pic>
        <p:nvPicPr>
          <p:cNvPr id="4" name="Image 3"/>
          <p:cNvPicPr>
            <a:picLocks noChangeAspect="1"/>
          </p:cNvPicPr>
          <p:nvPr/>
        </p:nvPicPr>
        <p:blipFill rotWithShape="1">
          <a:blip r:embed="rId3"/>
          <a:srcRect l="9116" t="-1161" r="5065" b="1161"/>
          <a:stretch/>
        </p:blipFill>
        <p:spPr>
          <a:xfrm>
            <a:off x="1115616" y="3286083"/>
            <a:ext cx="6101338" cy="4199694"/>
          </a:xfrm>
          <a:prstGeom prst="rect">
            <a:avLst/>
          </a:prstGeom>
        </p:spPr>
      </p:pic>
      <p:sp>
        <p:nvSpPr>
          <p:cNvPr id="6" name="Rectangle 5"/>
          <p:cNvSpPr/>
          <p:nvPr/>
        </p:nvSpPr>
        <p:spPr>
          <a:xfrm>
            <a:off x="5220072" y="404664"/>
            <a:ext cx="2999863" cy="2549159"/>
          </a:xfrm>
          <a:prstGeom prst="rect">
            <a:avLst/>
          </a:prstGeom>
        </p:spPr>
        <p:txBody>
          <a:bodyPr wrap="square">
            <a:spAutoFit/>
          </a:bodyPr>
          <a:lstStyle/>
          <a:p>
            <a:pPr algn="ctr">
              <a:lnSpc>
                <a:spcPct val="115000"/>
              </a:lnSpc>
              <a:spcAft>
                <a:spcPts val="10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LES RÉSULTATS DES  PROJECTIONS CONCERNANT LES PRÉCIPITATIONS PAR LES MODÈLES CLIMATIQUES SONT CONTRADICTOIRES AU (NIGER) SAHEL</a:t>
            </a:r>
          </a:p>
        </p:txBody>
      </p:sp>
    </p:spTree>
    <p:extLst>
      <p:ext uri="{BB962C8B-B14F-4D97-AF65-F5344CB8AC3E}">
        <p14:creationId xmlns:p14="http://schemas.microsoft.com/office/powerpoint/2010/main" val="213693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404664"/>
            <a:ext cx="8954290" cy="5034312"/>
          </a:xfrm>
          <a:prstGeom prst="rect">
            <a:avLst/>
          </a:prstGeom>
        </p:spPr>
      </p:pic>
    </p:spTree>
    <p:extLst>
      <p:ext uri="{BB962C8B-B14F-4D97-AF65-F5344CB8AC3E}">
        <p14:creationId xmlns:p14="http://schemas.microsoft.com/office/powerpoint/2010/main" val="189322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7504" y="188640"/>
            <a:ext cx="9036496" cy="6440906"/>
          </a:xfrm>
          <a:prstGeom prst="rect">
            <a:avLst/>
          </a:prstGeom>
        </p:spPr>
      </p:pic>
    </p:spTree>
    <p:extLst>
      <p:ext uri="{BB962C8B-B14F-4D97-AF65-F5344CB8AC3E}">
        <p14:creationId xmlns:p14="http://schemas.microsoft.com/office/powerpoint/2010/main" val="35133345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7504" y="1124744"/>
            <a:ext cx="8916741" cy="3994616"/>
          </a:xfrm>
          <a:prstGeom prst="rect">
            <a:avLst/>
          </a:prstGeom>
        </p:spPr>
      </p:pic>
    </p:spTree>
    <p:extLst>
      <p:ext uri="{BB962C8B-B14F-4D97-AF65-F5344CB8AC3E}">
        <p14:creationId xmlns:p14="http://schemas.microsoft.com/office/powerpoint/2010/main" val="428395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9368"/>
            <a:ext cx="5544616" cy="4536504"/>
          </a:xfrm>
          <a:prstGeom prst="rect">
            <a:avLst/>
          </a:prstGeom>
          <a:noFill/>
          <a:ln>
            <a:noFill/>
          </a:ln>
        </p:spPr>
      </p:pic>
      <p:sp>
        <p:nvSpPr>
          <p:cNvPr id="2" name="Rectangle 1"/>
          <p:cNvSpPr/>
          <p:nvPr/>
        </p:nvSpPr>
        <p:spPr>
          <a:xfrm>
            <a:off x="1331640" y="4941168"/>
            <a:ext cx="7128792" cy="1353191"/>
          </a:xfrm>
          <a:prstGeom prst="rect">
            <a:avLst/>
          </a:prstGeom>
        </p:spPr>
        <p:txBody>
          <a:bodyPr wrap="square">
            <a:spAutoFit/>
          </a:bodyPr>
          <a:lstStyle/>
          <a:p>
            <a:pPr algn="ctr">
              <a:lnSpc>
                <a:spcPct val="115000"/>
              </a:lnSpc>
              <a:spcAft>
                <a:spcPts val="1000"/>
              </a:spcAft>
            </a:pP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Quantité total de la ressource en eau renouvelable par habitant (en m3 par personne et par an en 2009) </a:t>
            </a:r>
          </a:p>
          <a:p>
            <a:pPr algn="ctr">
              <a:lnSpc>
                <a:spcPct val="115000"/>
              </a:lnSpc>
              <a:spcAft>
                <a:spcPts val="1000"/>
              </a:spcAft>
            </a:pPr>
            <a:r>
              <a:rPr lang="en-CA" sz="1400" dirty="0">
                <a:solidFill>
                  <a:srgbClr val="0070C0"/>
                </a:solidFill>
                <a:latin typeface="Calibri" panose="020F0502020204030204" pitchFamily="34" charset="0"/>
              </a:rPr>
              <a:t>African’s Ministers Council on Water (AMCOW), 2012.  </a:t>
            </a:r>
            <a:r>
              <a:rPr lang="fr-CA" sz="1400" dirty="0">
                <a:solidFill>
                  <a:srgbClr val="0070C0"/>
                </a:solidFill>
                <a:latin typeface="Calibri" panose="020F0502020204030204" pitchFamily="34" charset="0"/>
              </a:rPr>
              <a:t>Rapport de situation sur l’application des approches intégrées de la gestion des ressources en eau en Afrique,  101 pages.</a:t>
            </a:r>
            <a:endParaRPr lang="fr-CA"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78506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520" y="1124744"/>
            <a:ext cx="8619058" cy="5095916"/>
          </a:xfrm>
          <a:prstGeom prst="rect">
            <a:avLst/>
          </a:prstGeom>
        </p:spPr>
      </p:pic>
      <p:sp>
        <p:nvSpPr>
          <p:cNvPr id="3" name="Rectangle 2"/>
          <p:cNvSpPr/>
          <p:nvPr/>
        </p:nvSpPr>
        <p:spPr>
          <a:xfrm>
            <a:off x="2123728" y="170637"/>
            <a:ext cx="4572000" cy="954107"/>
          </a:xfrm>
          <a:prstGeom prst="rect">
            <a:avLst/>
          </a:prstGeom>
        </p:spPr>
        <p:txBody>
          <a:bodyPr>
            <a:spAutoFit/>
          </a:bodyPr>
          <a:lstStyle/>
          <a:p>
            <a:pPr algn="ctr"/>
            <a:r>
              <a:rPr lang="fr-CA" sz="2800" b="1" dirty="0">
                <a:solidFill>
                  <a:srgbClr val="0070C0"/>
                </a:solidFill>
                <a:latin typeface="Calibri" panose="020F0502020204030204" pitchFamily="34" charset="0"/>
              </a:rPr>
              <a:t>TRANSAQUA</a:t>
            </a:r>
            <a:br>
              <a:rPr lang="fr-CA" sz="2800" b="1" dirty="0">
                <a:solidFill>
                  <a:srgbClr val="0070C0"/>
                </a:solidFill>
                <a:latin typeface="Calibri" panose="020F0502020204030204" pitchFamily="34" charset="0"/>
              </a:rPr>
            </a:br>
            <a:r>
              <a:rPr lang="fr-CA" sz="2800" b="1" dirty="0">
                <a:solidFill>
                  <a:srgbClr val="0070C0"/>
                </a:solidFill>
                <a:latin typeface="Calibri" panose="020F0502020204030204" pitchFamily="34" charset="0"/>
              </a:rPr>
              <a:t>UBANGUI-TCHAD</a:t>
            </a:r>
            <a:endParaRPr lang="fr-CA" sz="2800" b="1" dirty="0"/>
          </a:p>
        </p:txBody>
      </p:sp>
    </p:spTree>
    <p:extLst>
      <p:ext uri="{BB962C8B-B14F-4D97-AF65-F5344CB8AC3E}">
        <p14:creationId xmlns:p14="http://schemas.microsoft.com/office/powerpoint/2010/main" val="242370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404664"/>
            <a:ext cx="5510336" cy="5865446"/>
          </a:xfrm>
          <a:prstGeom prst="rect">
            <a:avLst/>
          </a:prstGeom>
        </p:spPr>
      </p:pic>
    </p:spTree>
    <p:extLst>
      <p:ext uri="{BB962C8B-B14F-4D97-AF65-F5344CB8AC3E}">
        <p14:creationId xmlns:p14="http://schemas.microsoft.com/office/powerpoint/2010/main" val="417013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itet.nat.tn/skins/citet_fr/images/images_web/201093015244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240" y="1484784"/>
            <a:ext cx="6502760"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9632" y="5733256"/>
            <a:ext cx="7128792" cy="358816"/>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Centre International des Technologies de l’Environnement de Tunisie (CITET)</a:t>
            </a:r>
          </a:p>
        </p:txBody>
      </p:sp>
      <p:sp>
        <p:nvSpPr>
          <p:cNvPr id="5"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pic>
        <p:nvPicPr>
          <p:cNvPr id="6" name="Picture 4" descr="citet-2001"/>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15434" y="153665"/>
            <a:ext cx="40322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extLst>
      <p:ext uri="{BB962C8B-B14F-4D97-AF65-F5344CB8AC3E}">
        <p14:creationId xmlns:p14="http://schemas.microsoft.com/office/powerpoint/2010/main" val="112311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95736" y="0"/>
            <a:ext cx="3804209" cy="6308126"/>
          </a:xfrm>
          <a:prstGeom prst="rect">
            <a:avLst/>
          </a:prstGeom>
        </p:spPr>
      </p:pic>
      <p:sp>
        <p:nvSpPr>
          <p:cNvPr id="5"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©CIMA  2014</a:t>
            </a:r>
          </a:p>
        </p:txBody>
      </p:sp>
    </p:spTree>
    <p:extLst>
      <p:ext uri="{BB962C8B-B14F-4D97-AF65-F5344CB8AC3E}">
        <p14:creationId xmlns:p14="http://schemas.microsoft.com/office/powerpoint/2010/main" val="86918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7504" y="404664"/>
            <a:ext cx="8588605" cy="5538048"/>
          </a:xfrm>
          <a:prstGeom prst="rect">
            <a:avLst/>
          </a:prstGeom>
        </p:spPr>
      </p:pic>
      <p:sp>
        <p:nvSpPr>
          <p:cNvPr id="4"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©CIMA  2014</a:t>
            </a:r>
          </a:p>
        </p:txBody>
      </p:sp>
    </p:spTree>
    <p:extLst>
      <p:ext uri="{BB962C8B-B14F-4D97-AF65-F5344CB8AC3E}">
        <p14:creationId xmlns:p14="http://schemas.microsoft.com/office/powerpoint/2010/main" val="269434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6639" y="1431959"/>
            <a:ext cx="8730722" cy="3994081"/>
          </a:xfrm>
          <a:prstGeom prst="rect">
            <a:avLst/>
          </a:prstGeom>
        </p:spPr>
      </p:pic>
      <p:sp>
        <p:nvSpPr>
          <p:cNvPr id="4"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©CIMA  2014</a:t>
            </a:r>
          </a:p>
        </p:txBody>
      </p:sp>
    </p:spTree>
    <p:extLst>
      <p:ext uri="{BB962C8B-B14F-4D97-AF65-F5344CB8AC3E}">
        <p14:creationId xmlns:p14="http://schemas.microsoft.com/office/powerpoint/2010/main" val="388870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8998"/>
            <a:ext cx="9144000" cy="6280003"/>
          </a:xfrm>
          <a:prstGeom prst="rect">
            <a:avLst/>
          </a:prstGeom>
        </p:spPr>
      </p:pic>
    </p:spTree>
    <p:extLst>
      <p:ext uri="{BB962C8B-B14F-4D97-AF65-F5344CB8AC3E}">
        <p14:creationId xmlns:p14="http://schemas.microsoft.com/office/powerpoint/2010/main" val="135298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solidFill>
                  <a:srgbClr val="0070C0"/>
                </a:solidFill>
                <a:latin typeface="Calibri" panose="020F0502020204030204" pitchFamily="34" charset="0"/>
              </a:rPr>
              <a:t>TRANSAQUA</a:t>
            </a:r>
            <a:br>
              <a:rPr lang="fr-CA" dirty="0">
                <a:solidFill>
                  <a:srgbClr val="0070C0"/>
                </a:solidFill>
                <a:latin typeface="Calibri" panose="020F0502020204030204" pitchFamily="34" charset="0"/>
              </a:rPr>
            </a:br>
            <a:r>
              <a:rPr lang="fr-CA" dirty="0">
                <a:solidFill>
                  <a:srgbClr val="0070C0"/>
                </a:solidFill>
                <a:latin typeface="Calibri" panose="020F0502020204030204" pitchFamily="34" charset="0"/>
              </a:rPr>
              <a:t>UBANGUI-TCHAD</a:t>
            </a:r>
          </a:p>
        </p:txBody>
      </p:sp>
      <p:sp>
        <p:nvSpPr>
          <p:cNvPr id="3" name="Espace réservé du contenu 2"/>
          <p:cNvSpPr>
            <a:spLocks noGrp="1"/>
          </p:cNvSpPr>
          <p:nvPr>
            <p:ph idx="1"/>
          </p:nvPr>
        </p:nvSpPr>
        <p:spPr/>
        <p:txBody>
          <a:bodyPr>
            <a:normAutofit/>
          </a:bodyPr>
          <a:lstStyle/>
          <a:p>
            <a:pPr marL="0" indent="0">
              <a:buNone/>
            </a:pPr>
            <a:r>
              <a:rPr lang="fr-CA" sz="2400" dirty="0">
                <a:solidFill>
                  <a:srgbClr val="0070C0"/>
                </a:solidFill>
                <a:latin typeface="Calibri" panose="020F0502020204030204" pitchFamily="34" charset="0"/>
              </a:rPr>
              <a:t>« procéder à une amélioration de l’hydraulicité des cours d’eau tributaires du Lac Tchad, principalement le Chari qui permettrait entre autres de limiter les pertes dans les zones inondables et donc d’augmenter la quantité d’eau qui se rendrait au Lac Tchad. </a:t>
            </a:r>
          </a:p>
          <a:p>
            <a:pPr marL="0" indent="0">
              <a:buNone/>
            </a:pPr>
            <a:r>
              <a:rPr lang="fr-CA" sz="2400" dirty="0">
                <a:solidFill>
                  <a:srgbClr val="0070C0"/>
                </a:solidFill>
                <a:latin typeface="Calibri" panose="020F0502020204030204" pitchFamily="34" charset="0"/>
              </a:rPr>
              <a:t>Cette opération passerait par le dragage, la stabilisation des berges, la mise en place de levées, la mise en place de systèmes permettant de maintenir l’alimentation en eau des zones humides et inondables (ponceaux, vannes, déversoirs) ;</a:t>
            </a:r>
          </a:p>
          <a:p>
            <a:pPr marL="0" indent="0">
              <a:buNone/>
            </a:pPr>
            <a:r>
              <a:rPr lang="fr-CA" sz="2400" dirty="0">
                <a:solidFill>
                  <a:srgbClr val="0070C0"/>
                </a:solidFill>
                <a:latin typeface="Calibri" panose="020F0502020204030204" pitchFamily="34" charset="0"/>
              </a:rPr>
              <a:t>procéder à un aménagement du Lac Tchad, notamment de la mise en œuvre des programmes de désensablement, de lutte contre l’ensablement, de lutte contre l’érosion de berges, de lutte contre les plantes envahissantes. »</a:t>
            </a:r>
          </a:p>
          <a:p>
            <a:pPr>
              <a:buNone/>
            </a:pPr>
            <a:endParaRPr lang="fr-CA" dirty="0"/>
          </a:p>
        </p:txBody>
      </p:sp>
    </p:spTree>
    <p:extLst>
      <p:ext uri="{BB962C8B-B14F-4D97-AF65-F5344CB8AC3E}">
        <p14:creationId xmlns:p14="http://schemas.microsoft.com/office/powerpoint/2010/main" val="179697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52030"/>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ÉES</a:t>
            </a:r>
          </a:p>
        </p:txBody>
      </p:sp>
      <p:sp>
        <p:nvSpPr>
          <p:cNvPr id="4" name="Rectangle à coins arrondis 3"/>
          <p:cNvSpPr/>
          <p:nvPr/>
        </p:nvSpPr>
        <p:spPr>
          <a:xfrm>
            <a:off x="323528" y="116632"/>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BANQUE AFRICAINE</a:t>
            </a:r>
          </a:p>
        </p:txBody>
      </p:sp>
      <p:pic>
        <p:nvPicPr>
          <p:cNvPr id="5" name="Image 4"/>
          <p:cNvPicPr>
            <a:picLocks noChangeAspect="1"/>
          </p:cNvPicPr>
          <p:nvPr/>
        </p:nvPicPr>
        <p:blipFill>
          <a:blip r:embed="rId2"/>
          <a:stretch>
            <a:fillRect/>
          </a:stretch>
        </p:blipFill>
        <p:spPr>
          <a:xfrm>
            <a:off x="3563888" y="692696"/>
            <a:ext cx="4619161" cy="5291521"/>
          </a:xfrm>
          <a:prstGeom prst="rect">
            <a:avLst/>
          </a:prstGeom>
          <a:ln w="76200">
            <a:solidFill>
              <a:schemeClr val="tx1"/>
            </a:solidFill>
          </a:ln>
        </p:spPr>
      </p:pic>
      <p:sp>
        <p:nvSpPr>
          <p:cNvPr id="6"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384154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7/7c/Niger_river_mapf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572500" cy="5391151"/>
          </a:xfrm>
          <a:prstGeom prst="rect">
            <a:avLst/>
          </a:prstGeom>
          <a:noFill/>
          <a:extLst>
            <a:ext uri="{909E8E84-426E-40DD-AFC4-6F175D3DCCD1}">
              <a14:hiddenFill xmlns:a14="http://schemas.microsoft.com/office/drawing/2010/main">
                <a:solidFill>
                  <a:srgbClr val="FFFFFF"/>
                </a:solidFill>
              </a14:hiddenFill>
            </a:ext>
          </a:extLst>
        </p:spPr>
      </p:pic>
      <p:sp>
        <p:nvSpPr>
          <p:cNvPr id="3" name="Flèche droite 2"/>
          <p:cNvSpPr/>
          <p:nvPr/>
        </p:nvSpPr>
        <p:spPr>
          <a:xfrm rot="4200958">
            <a:off x="1927651" y="2263920"/>
            <a:ext cx="1584176" cy="4018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3185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52030"/>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ÉES</a:t>
            </a:r>
          </a:p>
        </p:txBody>
      </p:sp>
      <p:sp>
        <p:nvSpPr>
          <p:cNvPr id="4" name="Rectangle à coins arrondis 3"/>
          <p:cNvSpPr/>
          <p:nvPr/>
        </p:nvSpPr>
        <p:spPr>
          <a:xfrm>
            <a:off x="323528" y="116632"/>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BANQUE AFRICAINE</a:t>
            </a:r>
          </a:p>
        </p:txBody>
      </p:sp>
      <p:pic>
        <p:nvPicPr>
          <p:cNvPr id="2" name="Image 1"/>
          <p:cNvPicPr>
            <a:picLocks noChangeAspect="1"/>
          </p:cNvPicPr>
          <p:nvPr/>
        </p:nvPicPr>
        <p:blipFill>
          <a:blip r:embed="rId2"/>
          <a:stretch>
            <a:fillRect/>
          </a:stretch>
        </p:blipFill>
        <p:spPr>
          <a:xfrm>
            <a:off x="3491880" y="359476"/>
            <a:ext cx="4889489" cy="6102285"/>
          </a:xfrm>
          <a:prstGeom prst="rect">
            <a:avLst/>
          </a:prstGeom>
          <a:ln w="76200">
            <a:solidFill>
              <a:schemeClr val="tx1"/>
            </a:solidFill>
          </a:ln>
        </p:spPr>
      </p:pic>
      <p:sp>
        <p:nvSpPr>
          <p:cNvPr id="5" name="Espace réservé du pied de page 4"/>
          <p:cNvSpPr>
            <a:spLocks noGrp="1"/>
          </p:cNvSpPr>
          <p:nvPr>
            <p:ph type="ftr" sz="quarter" idx="11"/>
          </p:nvPr>
        </p:nvSpPr>
        <p:spPr bwMode="auto">
          <a:xfrm>
            <a:off x="5508104" y="6492875"/>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91072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487" y="0"/>
            <a:ext cx="5329785" cy="6342444"/>
          </a:xfrm>
          <a:prstGeom prst="rect">
            <a:avLst/>
          </a:prstGeom>
        </p:spPr>
      </p:pic>
    </p:spTree>
    <p:extLst>
      <p:ext uri="{BB962C8B-B14F-4D97-AF65-F5344CB8AC3E}">
        <p14:creationId xmlns:p14="http://schemas.microsoft.com/office/powerpoint/2010/main" val="3093054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7544" y="188640"/>
            <a:ext cx="4843942" cy="6101185"/>
          </a:xfrm>
          <a:prstGeom prst="rect">
            <a:avLst/>
          </a:prstGeom>
          <a:ln>
            <a:solidFill>
              <a:schemeClr val="tx1"/>
            </a:solidFill>
          </a:ln>
        </p:spPr>
      </p:pic>
      <p:sp>
        <p:nvSpPr>
          <p:cNvPr id="3"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42487486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31892"/>
            <a:ext cx="4398484" cy="4398484"/>
          </a:xfrm>
          <a:prstGeom prst="rect">
            <a:avLst/>
          </a:prstGeom>
        </p:spPr>
      </p:pic>
      <p:sp>
        <p:nvSpPr>
          <p:cNvPr id="3" name="Rectangle à coins arrondis 2"/>
          <p:cNvSpPr/>
          <p:nvPr/>
        </p:nvSpPr>
        <p:spPr>
          <a:xfrm>
            <a:off x="323528" y="1484784"/>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FACILITÉ AFRICAINE DE L’EAU</a:t>
            </a:r>
          </a:p>
        </p:txBody>
      </p:sp>
      <p:sp>
        <p:nvSpPr>
          <p:cNvPr id="8" name="Rectangle à coins arrondis 7"/>
          <p:cNvSpPr/>
          <p:nvPr/>
        </p:nvSpPr>
        <p:spPr>
          <a:xfrm>
            <a:off x="5928901" y="1197109"/>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OBSERVATOIRE DU SAHARA ET DU SAHEL</a:t>
            </a:r>
          </a:p>
        </p:txBody>
      </p:sp>
      <p:sp>
        <p:nvSpPr>
          <p:cNvPr id="7" name="Rectangle à coins arrondis 6"/>
          <p:cNvSpPr/>
          <p:nvPr/>
        </p:nvSpPr>
        <p:spPr>
          <a:xfrm>
            <a:off x="3813666" y="3378248"/>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BANQUE MONDIALE</a:t>
            </a:r>
          </a:p>
        </p:txBody>
      </p:sp>
      <p:sp>
        <p:nvSpPr>
          <p:cNvPr id="10"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330113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60648"/>
            <a:ext cx="5444058" cy="4053774"/>
          </a:xfrm>
          <a:prstGeom prst="rect">
            <a:avLst/>
          </a:prstGeom>
          <a:noFill/>
          <a:ln w="9525">
            <a:noFill/>
            <a:miter lim="800000"/>
            <a:headEnd/>
            <a:tailEnd/>
          </a:ln>
        </p:spPr>
      </p:pic>
      <p:pic>
        <p:nvPicPr>
          <p:cNvPr id="2" name="Image 1"/>
          <p:cNvPicPr>
            <a:picLocks noChangeAspect="1"/>
          </p:cNvPicPr>
          <p:nvPr/>
        </p:nvPicPr>
        <p:blipFill>
          <a:blip r:embed="rId3"/>
          <a:stretch>
            <a:fillRect/>
          </a:stretch>
        </p:blipFill>
        <p:spPr>
          <a:xfrm>
            <a:off x="400607" y="3068960"/>
            <a:ext cx="5329801" cy="3180001"/>
          </a:xfrm>
          <a:prstGeom prst="rect">
            <a:avLst/>
          </a:prstGeom>
        </p:spPr>
      </p:pic>
      <p:sp>
        <p:nvSpPr>
          <p:cNvPr id="4" name="Rectangle 3"/>
          <p:cNvSpPr/>
          <p:nvPr/>
        </p:nvSpPr>
        <p:spPr>
          <a:xfrm>
            <a:off x="4211960" y="1335483"/>
            <a:ext cx="4398768" cy="658642"/>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SASS- SYSTÈME AQUIFÈRE DU SAHARA SEPTENTRIONAL</a:t>
            </a:r>
          </a:p>
        </p:txBody>
      </p:sp>
      <p:sp>
        <p:nvSpPr>
          <p:cNvPr id="5" name="Rectangle 4"/>
          <p:cNvSpPr/>
          <p:nvPr/>
        </p:nvSpPr>
        <p:spPr>
          <a:xfrm>
            <a:off x="4355976" y="3863876"/>
            <a:ext cx="4398768" cy="658642"/>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SAIT- SYSTÈME AQUIFÈRE DE L’ILUMEDEN-TAOUDÉNI/TANEZROUFT</a:t>
            </a:r>
          </a:p>
        </p:txBody>
      </p:sp>
      <p:sp>
        <p:nvSpPr>
          <p:cNvPr id="6"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397468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268760"/>
            <a:ext cx="4398768" cy="4623830"/>
          </a:xfrm>
          <a:prstGeom prst="rect">
            <a:avLst/>
          </a:prstGeom>
          <a:ln>
            <a:solidFill>
              <a:schemeClr val="tx1"/>
            </a:solidFill>
          </a:ln>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SASS- SYSTÈME AQUIFÈRE DU SAHARA SEPTENTRIONAL</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TAUX DE RECHARGE      1 Gm</a:t>
            </a:r>
            <a:r>
              <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PERTE ANNUELLE 2,8 Gm</a:t>
            </a:r>
            <a:r>
              <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p>
          <a:p>
            <a:pPr algn="ctr">
              <a:lnSpc>
                <a:spcPct val="115000"/>
              </a:lnSpc>
              <a:spcAft>
                <a:spcPts val="1000"/>
              </a:spcAft>
            </a:pPr>
            <a:endPar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NON SOUTENABLE ?  - 1,8 Gm</a:t>
            </a:r>
            <a:r>
              <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/année</a:t>
            </a: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338646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268760"/>
            <a:ext cx="4398768" cy="4623830"/>
          </a:xfrm>
          <a:prstGeom prst="rect">
            <a:avLst/>
          </a:prstGeom>
          <a:ln>
            <a:solidFill>
              <a:schemeClr val="tx1"/>
            </a:solidFill>
          </a:ln>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SASS- SYSTÈME AQUIFÈRE DU SAHARA SEPTENTRIONAL</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RÉSERVE     30 000 Gm</a:t>
            </a:r>
            <a:r>
              <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DÉFICIT ANNUEL -1,8 Gm</a:t>
            </a:r>
            <a:r>
              <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p>
          <a:p>
            <a:pPr algn="ctr">
              <a:lnSpc>
                <a:spcPct val="115000"/>
              </a:lnSpc>
              <a:spcAft>
                <a:spcPts val="1000"/>
              </a:spcAft>
            </a:pPr>
            <a:endParaRPr lang="fr-FR" sz="24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RÉSERVE À CE RYTHME PEUT DURER 15 000 ANS !!???</a:t>
            </a: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267867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268760"/>
            <a:ext cx="4398768" cy="4906984"/>
          </a:xfrm>
          <a:prstGeom prst="rect">
            <a:avLst/>
          </a:prstGeom>
          <a:ln>
            <a:solidFill>
              <a:schemeClr val="tx1"/>
            </a:solidFill>
          </a:ln>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EAU NON CONVENTIONNELLE »</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TRIPLE VALORISATION DES SAUMURES</a:t>
            </a:r>
          </a:p>
          <a:p>
            <a:pPr marL="457200" indent="-457200" algn="ctr">
              <a:lnSpc>
                <a:spcPct val="115000"/>
              </a:lnSpc>
              <a:spcAft>
                <a:spcPts val="1000"/>
              </a:spcAft>
              <a:buAutoNum type="arabicParenR"/>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POTENTIEL MINÉRAL</a:t>
            </a:r>
          </a:p>
          <a:p>
            <a:pPr marL="457200" indent="-457200" algn="ctr">
              <a:lnSpc>
                <a:spcPct val="115000"/>
              </a:lnSpc>
              <a:spcAft>
                <a:spcPts val="1000"/>
              </a:spcAft>
              <a:buAutoNum type="arabicParenR"/>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POTENTIEL GÉOTHERMIQUE</a:t>
            </a:r>
          </a:p>
          <a:p>
            <a:pPr marL="457200" indent="-457200" algn="ctr">
              <a:lnSpc>
                <a:spcPct val="115000"/>
              </a:lnSpc>
              <a:spcAft>
                <a:spcPts val="1000"/>
              </a:spcAft>
              <a:buAutoNum type="arabicParenR"/>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UTILISATION DES EAUX </a:t>
            </a: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fr-FR" sz="16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34771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680" y="24341"/>
            <a:ext cx="4804277" cy="6357088"/>
          </a:xfrm>
          <a:prstGeom prst="rect">
            <a:avLst/>
          </a:prstGeom>
        </p:spPr>
      </p:pic>
      <p:sp>
        <p:nvSpPr>
          <p:cNvPr id="3" name="Rectangle 2"/>
          <p:cNvSpPr/>
          <p:nvPr/>
        </p:nvSpPr>
        <p:spPr>
          <a:xfrm>
            <a:off x="4932040" y="332656"/>
            <a:ext cx="4232686" cy="2062103"/>
          </a:xfrm>
          <a:prstGeom prst="rect">
            <a:avLst/>
          </a:prstGeom>
        </p:spPr>
        <p:txBody>
          <a:bodyPr wrap="square">
            <a:spAutoFit/>
          </a:bodyPr>
          <a:lstStyle/>
          <a:p>
            <a:r>
              <a:rPr lang="en-US" sz="1600" dirty="0">
                <a:solidFill>
                  <a:srgbClr val="0070C0"/>
                </a:solidFill>
                <a:latin typeface="Calibri" panose="020F0502020204030204" pitchFamily="34" charset="0"/>
              </a:rPr>
              <a:t>“Geothermal energy from EGS represents a large, indigenous resource that can provide </a:t>
            </a:r>
          </a:p>
          <a:p>
            <a:pPr algn="just"/>
            <a:r>
              <a:rPr lang="en-US" sz="1600" dirty="0">
                <a:solidFill>
                  <a:srgbClr val="0070C0"/>
                </a:solidFill>
                <a:latin typeface="Calibri" panose="020F0502020204030204" pitchFamily="34" charset="0"/>
              </a:rPr>
              <a:t>Base load electric power and heat at a level that can have a major impact on the United States, while incurring minimal environmental impacts. With a reasonable investment in R&amp;D, EGS could provide100 </a:t>
            </a:r>
            <a:r>
              <a:rPr lang="en-US" sz="1600" dirty="0" err="1">
                <a:solidFill>
                  <a:srgbClr val="0070C0"/>
                </a:solidFill>
                <a:latin typeface="Calibri" panose="020F0502020204030204" pitchFamily="34" charset="0"/>
              </a:rPr>
              <a:t>GW</a:t>
            </a:r>
            <a:r>
              <a:rPr lang="en-US" sz="1600" baseline="30000" dirty="0" err="1">
                <a:solidFill>
                  <a:srgbClr val="0070C0"/>
                </a:solidFill>
                <a:latin typeface="Calibri" panose="020F0502020204030204" pitchFamily="34" charset="0"/>
              </a:rPr>
              <a:t>e</a:t>
            </a:r>
            <a:r>
              <a:rPr lang="en-US" sz="1600" baseline="30000" dirty="0">
                <a:solidFill>
                  <a:srgbClr val="0070C0"/>
                </a:solidFill>
                <a:latin typeface="Calibri" panose="020F0502020204030204" pitchFamily="34" charset="0"/>
              </a:rPr>
              <a:t> </a:t>
            </a:r>
            <a:r>
              <a:rPr lang="en-US" sz="1600" dirty="0">
                <a:solidFill>
                  <a:srgbClr val="0070C0"/>
                </a:solidFill>
                <a:latin typeface="Calibri" panose="020F0502020204030204" pitchFamily="34" charset="0"/>
              </a:rPr>
              <a:t>or more of cost competitive generating capacity in the next 50 years “</a:t>
            </a:r>
            <a:endParaRPr lang="fr-CA" sz="1600" dirty="0">
              <a:solidFill>
                <a:srgbClr val="0070C0"/>
              </a:solidFill>
              <a:latin typeface="Calibri" panose="020F0502020204030204" pitchFamily="34" charset="0"/>
            </a:endParaRPr>
          </a:p>
        </p:txBody>
      </p:sp>
      <p:sp>
        <p:nvSpPr>
          <p:cNvPr id="5" name="Rectangle 4"/>
          <p:cNvSpPr/>
          <p:nvPr/>
        </p:nvSpPr>
        <p:spPr>
          <a:xfrm>
            <a:off x="4807614" y="3140968"/>
            <a:ext cx="4336386" cy="1477328"/>
          </a:xfrm>
          <a:prstGeom prst="rect">
            <a:avLst/>
          </a:prstGeom>
        </p:spPr>
        <p:txBody>
          <a:bodyPr wrap="square">
            <a:spAutoFit/>
          </a:bodyPr>
          <a:lstStyle/>
          <a:p>
            <a:r>
              <a:rPr lang="en-US" dirty="0">
                <a:solidFill>
                  <a:srgbClr val="0070C0"/>
                </a:solidFill>
                <a:latin typeface="Calibri" panose="020F0502020204030204" pitchFamily="34" charset="0"/>
              </a:rPr>
              <a:t>“Enhanced (or engineered) Geothermal Systems (EGS) as engineered reservoirs that have been created to extract economical amounts of heat from low permeability and/or porosity geothermal resources. “</a:t>
            </a:r>
            <a:endParaRPr lang="fr-CA"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15912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72D43A32-A3D2-453D-9689-E0FBBC9C623F}" type="slidenum">
              <a:rPr lang="fr-CA" smtClean="0"/>
              <a:pPr>
                <a:defRPr/>
              </a:pPr>
              <a:t>35</a:t>
            </a:fld>
            <a:endParaRPr lang="fr-CA"/>
          </a:p>
        </p:txBody>
      </p:sp>
      <p:sp>
        <p:nvSpPr>
          <p:cNvPr id="6" name="Rectangle 5"/>
          <p:cNvSpPr/>
          <p:nvPr/>
        </p:nvSpPr>
        <p:spPr>
          <a:xfrm>
            <a:off x="587087" y="1412776"/>
            <a:ext cx="7128792" cy="4401205"/>
          </a:xfrm>
          <a:prstGeom prst="rect">
            <a:avLst/>
          </a:prstGeom>
        </p:spPr>
        <p:txBody>
          <a:bodyPr wrap="square">
            <a:spAutoFit/>
          </a:bodyPr>
          <a:lstStyle/>
          <a:p>
            <a:pPr algn="ctr">
              <a:lnSpc>
                <a:spcPct val="115000"/>
              </a:lnSpc>
              <a:spcAft>
                <a:spcPts val="10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Y-A-T-IL ASSEZ D’EAU EN AFRIQUE ?</a:t>
            </a:r>
          </a:p>
          <a:p>
            <a:pPr algn="ctr">
              <a:lnSpc>
                <a:spcPct val="115000"/>
              </a:lnSpc>
              <a:spcAft>
                <a:spcPts val="1000"/>
              </a:spcAft>
            </a:pPr>
            <a:endPar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LES CHANGEMENTS CLIMATIQUES VONT-ILS AMÉLIORER OU EMPIRER LA SITUATION?</a:t>
            </a:r>
          </a:p>
          <a:p>
            <a:pPr algn="ctr">
              <a:lnSpc>
                <a:spcPct val="115000"/>
              </a:lnSpc>
              <a:spcAft>
                <a:spcPts val="1000"/>
              </a:spcAft>
            </a:pPr>
            <a:endPar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Y-A-T-IL DE L’EAU « NON CONVENTIONNELLE » EXPLOITABLE?</a:t>
            </a:r>
          </a:p>
          <a:p>
            <a:pPr algn="ctr">
              <a:lnSpc>
                <a:spcPct val="115000"/>
              </a:lnSpc>
              <a:spcAft>
                <a:spcPts val="1000"/>
              </a:spcAft>
            </a:pPr>
            <a:endPar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QUELLE SERAIT L’ÉCHELLE LA PLUS APPROPRIÉE POUR LA GOUVERNANCE DE L’EAU? ( BASSINS, ÉTATS, RÉGIONS, SOUS-CONTINENT, CONTINENT) ?</a:t>
            </a:r>
          </a:p>
        </p:txBody>
      </p:sp>
      <p:sp>
        <p:nvSpPr>
          <p:cNvPr id="7"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412199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487" y="0"/>
            <a:ext cx="5329785" cy="6342444"/>
          </a:xfrm>
          <a:prstGeom prst="rect">
            <a:avLst/>
          </a:prstGeom>
        </p:spPr>
      </p:pic>
    </p:spTree>
    <p:extLst>
      <p:ext uri="{BB962C8B-B14F-4D97-AF65-F5344CB8AC3E}">
        <p14:creationId xmlns:p14="http://schemas.microsoft.com/office/powerpoint/2010/main" val="3793502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Espace réservé du numéro de diapositive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5F91A6C-5E8C-4B6D-9378-1B9A3DEE45B5}" type="slidenum">
              <a:rPr lang="fr-CA" smtClean="0"/>
              <a:pPr/>
              <a:t>37</a:t>
            </a:fld>
            <a:endParaRPr lang="fr-CA"/>
          </a:p>
        </p:txBody>
      </p:sp>
      <p:sp>
        <p:nvSpPr>
          <p:cNvPr id="52228" name="Text Box 2"/>
          <p:cNvSpPr txBox="1">
            <a:spLocks noChangeArrowheads="1"/>
          </p:cNvSpPr>
          <p:nvPr/>
        </p:nvSpPr>
        <p:spPr bwMode="auto">
          <a:xfrm>
            <a:off x="-130696" y="332656"/>
            <a:ext cx="9144000" cy="519112"/>
          </a:xfrm>
          <a:prstGeom prst="rect">
            <a:avLst/>
          </a:prstGeom>
          <a:noFill/>
          <a:ln w="12700">
            <a:noFill/>
            <a:miter lim="800000"/>
            <a:headEnd/>
            <a:tailEnd/>
          </a:ln>
        </p:spPr>
        <p:txBody>
          <a:bodyPr>
            <a:spAutoFit/>
          </a:bodyPr>
          <a:lstStyle/>
          <a:p>
            <a:pPr algn="ctr">
              <a:spcBef>
                <a:spcPct val="20000"/>
              </a:spcBef>
              <a:buClr>
                <a:srgbClr val="C80F0F"/>
              </a:buClr>
              <a:buFont typeface="Wingdings" pitchFamily="2" charset="2"/>
              <a:buNone/>
            </a:pPr>
            <a:r>
              <a:rPr lang="de-DE" sz="2800" b="1" dirty="0">
                <a:solidFill>
                  <a:srgbClr val="33CC33"/>
                </a:solidFill>
                <a:cs typeface="Times New Roman" pitchFamily="18" charset="0"/>
              </a:rPr>
              <a:t>Merci </a:t>
            </a:r>
          </a:p>
        </p:txBody>
      </p:sp>
      <p:pic>
        <p:nvPicPr>
          <p:cNvPr id="52229" name="Picture 3"/>
          <p:cNvPicPr>
            <a:picLocks noChangeAspect="1" noChangeArrowheads="1"/>
          </p:cNvPicPr>
          <p:nvPr/>
        </p:nvPicPr>
        <p:blipFill>
          <a:blip r:embed="rId3" cstate="print"/>
          <a:srcRect/>
          <a:stretch>
            <a:fillRect/>
          </a:stretch>
        </p:blipFill>
        <p:spPr bwMode="auto">
          <a:xfrm>
            <a:off x="1901304" y="851768"/>
            <a:ext cx="5080000" cy="2551113"/>
          </a:xfrm>
          <a:prstGeom prst="rect">
            <a:avLst/>
          </a:prstGeom>
          <a:noFill/>
          <a:ln w="41275">
            <a:noFill/>
            <a:miter lim="800000"/>
            <a:headEnd/>
            <a:tailEnd type="none" w="lg" len="med"/>
          </a:ln>
        </p:spPr>
      </p:pic>
      <p:sp>
        <p:nvSpPr>
          <p:cNvPr id="6"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
        <p:nvSpPr>
          <p:cNvPr id="2" name="ZoneTexte 1"/>
          <p:cNvSpPr txBox="1"/>
          <p:nvPr/>
        </p:nvSpPr>
        <p:spPr>
          <a:xfrm>
            <a:off x="1830823" y="3786078"/>
            <a:ext cx="5759269" cy="1477328"/>
          </a:xfrm>
          <a:prstGeom prst="rect">
            <a:avLst/>
          </a:prstGeom>
          <a:noFill/>
        </p:spPr>
        <p:txBody>
          <a:bodyPr wrap="none" rtlCol="0">
            <a:spAutoFit/>
          </a:bodyPr>
          <a:lstStyle/>
          <a:p>
            <a:pPr algn="ctr"/>
            <a:r>
              <a:rPr lang="fr-CA" b="1" dirty="0">
                <a:solidFill>
                  <a:srgbClr val="0070C0"/>
                </a:solidFill>
                <a:latin typeface="Calibri" panose="020F0502020204030204" pitchFamily="34" charset="0"/>
              </a:rPr>
              <a:t>REMERCIEMENTS POUR LEUR CONTRIBUTION</a:t>
            </a:r>
          </a:p>
          <a:p>
            <a:pPr algn="ctr"/>
            <a:endParaRPr lang="fr-CA" b="1" dirty="0">
              <a:solidFill>
                <a:srgbClr val="0070C0"/>
              </a:solidFill>
              <a:latin typeface="Calibri" panose="020F0502020204030204" pitchFamily="34" charset="0"/>
            </a:endParaRPr>
          </a:p>
          <a:p>
            <a:pPr algn="ctr"/>
            <a:endParaRPr lang="fr-CA" b="1" dirty="0">
              <a:solidFill>
                <a:srgbClr val="0070C0"/>
              </a:solidFill>
              <a:latin typeface="Calibri" panose="020F0502020204030204" pitchFamily="34" charset="0"/>
            </a:endParaRPr>
          </a:p>
          <a:p>
            <a:r>
              <a:rPr lang="fr-CA" b="1" dirty="0">
                <a:solidFill>
                  <a:srgbClr val="0070C0"/>
                </a:solidFill>
                <a:latin typeface="Calibri" panose="020F0502020204030204" pitchFamily="34" charset="0"/>
              </a:rPr>
              <a:t>ABDELKADER DODO, </a:t>
            </a:r>
            <a:r>
              <a:rPr lang="fr-CA" sz="1200" b="1" dirty="0">
                <a:solidFill>
                  <a:srgbClr val="0070C0"/>
                </a:solidFill>
                <a:latin typeface="Calibri" panose="020F0502020204030204" pitchFamily="34" charset="0"/>
              </a:rPr>
              <a:t>OBSERVATOIRE DU SAHARA ET DU SAHEL</a:t>
            </a:r>
          </a:p>
          <a:p>
            <a:r>
              <a:rPr lang="fr-CA" b="1" dirty="0">
                <a:solidFill>
                  <a:srgbClr val="0070C0"/>
                </a:solidFill>
                <a:latin typeface="Calibri" panose="020F0502020204030204" pitchFamily="34" charset="0"/>
              </a:rPr>
              <a:t>AL HAMNDOU DORSOUMA</a:t>
            </a:r>
            <a:r>
              <a:rPr lang="fr-CA" sz="1200" b="1" dirty="0">
                <a:solidFill>
                  <a:srgbClr val="0070C0"/>
                </a:solidFill>
                <a:latin typeface="Calibri" panose="020F0502020204030204" pitchFamily="34" charset="0"/>
              </a:rPr>
              <a:t>, BANQUE AFRICAINE DE DÉVELOPPEMENT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72D43A32-A3D2-453D-9689-E0FBBC9C623F}" type="slidenum">
              <a:rPr lang="fr-CA" smtClean="0"/>
              <a:pPr>
                <a:defRPr/>
              </a:pPr>
              <a:t>4</a:t>
            </a:fld>
            <a:endParaRPr lang="fr-CA"/>
          </a:p>
        </p:txBody>
      </p:sp>
      <p:sp>
        <p:nvSpPr>
          <p:cNvPr id="6" name="Rectangle 5"/>
          <p:cNvSpPr/>
          <p:nvPr/>
        </p:nvSpPr>
        <p:spPr>
          <a:xfrm>
            <a:off x="467544" y="260648"/>
            <a:ext cx="8280920" cy="5533823"/>
          </a:xfrm>
          <a:prstGeom prst="rect">
            <a:avLst/>
          </a:prstGeom>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Y-A-T-IL ASSEZ D’EAU EN AFRIQUE ?</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LES CHANGEMENTS CLIMATIQUES VONT-ILS AMÉLIORER OU EMPIRER LA SITUATION?</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Y-A-T-IL DE L’EAU « NON CONVENTIONNELLE » QUI POURAIT ÊTRE EXPLOITÉE?</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QUELLE SERAIT L’ÉCHELLE LA PLUS APPROPRIÉE POUR LA GOUVERNANCE DE L’EAU? ( BASSINS, ÉTATS, RÉGIONS, SOUS-CONTINENT,ÉCOSYSTÈMES, CONTINENT) ?</a:t>
            </a:r>
          </a:p>
        </p:txBody>
      </p:sp>
      <p:sp>
        <p:nvSpPr>
          <p:cNvPr id="7"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25830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3666" y="4713646"/>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ÉES</a:t>
            </a:r>
          </a:p>
          <a:p>
            <a:pPr algn="ctr"/>
            <a:r>
              <a:rPr lang="fr-CA" dirty="0">
                <a:solidFill>
                  <a:srgbClr val="0070C0"/>
                </a:solidFill>
              </a:rPr>
              <a:t>(gérer le développement)</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31892"/>
            <a:ext cx="4398484" cy="4398484"/>
          </a:xfrm>
          <a:prstGeom prst="rect">
            <a:avLst/>
          </a:prstGeom>
        </p:spPr>
      </p:pic>
      <p:sp>
        <p:nvSpPr>
          <p:cNvPr id="3" name="Rectangle à coins arrondis 2"/>
          <p:cNvSpPr/>
          <p:nvPr/>
        </p:nvSpPr>
        <p:spPr>
          <a:xfrm>
            <a:off x="323528" y="1484784"/>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FACILITÉ AFRICAINE DE L’EAU</a:t>
            </a:r>
          </a:p>
        </p:txBody>
      </p:sp>
      <p:sp>
        <p:nvSpPr>
          <p:cNvPr id="2" name="Rectangle 1"/>
          <p:cNvSpPr/>
          <p:nvPr/>
        </p:nvSpPr>
        <p:spPr>
          <a:xfrm>
            <a:off x="1037893" y="2905316"/>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GIRE</a:t>
            </a:r>
          </a:p>
          <a:p>
            <a:pPr algn="ctr"/>
            <a:r>
              <a:rPr lang="fr-CA" dirty="0">
                <a:solidFill>
                  <a:srgbClr val="0070C0"/>
                </a:solidFill>
              </a:rPr>
              <a:t>(gérer la ressources)</a:t>
            </a:r>
          </a:p>
        </p:txBody>
      </p:sp>
      <p:sp>
        <p:nvSpPr>
          <p:cNvPr id="8" name="Rectangle à coins arrondis 7"/>
          <p:cNvSpPr/>
          <p:nvPr/>
        </p:nvSpPr>
        <p:spPr>
          <a:xfrm>
            <a:off x="5928901" y="1197109"/>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OBSERVATOIRE DU SAHARA ET DU SAHEL</a:t>
            </a:r>
          </a:p>
        </p:txBody>
      </p:sp>
      <p:sp>
        <p:nvSpPr>
          <p:cNvPr id="5" name="Rectangle 4"/>
          <p:cNvSpPr/>
          <p:nvPr/>
        </p:nvSpPr>
        <p:spPr>
          <a:xfrm>
            <a:off x="6167224" y="2435643"/>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GDT ET GIRE</a:t>
            </a:r>
          </a:p>
          <a:p>
            <a:pPr algn="ctr"/>
            <a:r>
              <a:rPr lang="fr-CA" dirty="0">
                <a:solidFill>
                  <a:srgbClr val="0070C0"/>
                </a:solidFill>
              </a:rPr>
              <a:t>(aquifères partagés)</a:t>
            </a:r>
          </a:p>
          <a:p>
            <a:pPr algn="ctr"/>
            <a:r>
              <a:rPr lang="fr-CA" dirty="0">
                <a:solidFill>
                  <a:srgbClr val="0070C0"/>
                </a:solidFill>
              </a:rPr>
              <a:t>(eau non conventionnelle) </a:t>
            </a:r>
          </a:p>
        </p:txBody>
      </p:sp>
      <p:sp>
        <p:nvSpPr>
          <p:cNvPr id="7" name="Rectangle à coins arrondis 6"/>
          <p:cNvSpPr/>
          <p:nvPr/>
        </p:nvSpPr>
        <p:spPr>
          <a:xfrm>
            <a:off x="3813666" y="3378248"/>
            <a:ext cx="252028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BANQUE MONDIALE</a:t>
            </a:r>
          </a:p>
        </p:txBody>
      </p:sp>
      <p:sp>
        <p:nvSpPr>
          <p:cNvPr id="10"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188232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260648"/>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GIRE</a:t>
            </a:r>
          </a:p>
        </p:txBody>
      </p:sp>
      <p:sp>
        <p:nvSpPr>
          <p:cNvPr id="6" name="Rectangle 5"/>
          <p:cNvSpPr/>
          <p:nvPr/>
        </p:nvSpPr>
        <p:spPr>
          <a:xfrm>
            <a:off x="672006" y="1412776"/>
            <a:ext cx="2664296" cy="4684359"/>
          </a:xfrm>
          <a:prstGeom prst="rect">
            <a:avLst/>
          </a:prstGeom>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NON</a:t>
            </a:r>
          </a:p>
          <a:p>
            <a:pPr algn="ctr">
              <a:lnSpc>
                <a:spcPct val="115000"/>
              </a:lnSpc>
              <a:spcAft>
                <a:spcPts val="1000"/>
              </a:spcAft>
            </a:pPr>
            <a: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Δ</a:t>
            </a:r>
            <a:r>
              <a:rPr lang="fr-C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CLIMATIQUES VULNÉRABIILTÉ</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RESSOURCE LIMITÉE</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BASSINS</a:t>
            </a: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INTER-ÉTATS</a:t>
            </a:r>
          </a:p>
        </p:txBody>
      </p:sp>
      <p:sp>
        <p:nvSpPr>
          <p:cNvPr id="7" name="Rectangle 6"/>
          <p:cNvSpPr/>
          <p:nvPr/>
        </p:nvSpPr>
        <p:spPr>
          <a:xfrm>
            <a:off x="5292080" y="260648"/>
            <a:ext cx="266429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70C0"/>
                </a:solidFill>
              </a:rPr>
              <a:t>GIRE ET GDT</a:t>
            </a:r>
          </a:p>
        </p:txBody>
      </p:sp>
      <p:sp>
        <p:nvSpPr>
          <p:cNvPr id="8" name="Rectangle 7"/>
          <p:cNvSpPr/>
          <p:nvPr/>
        </p:nvSpPr>
        <p:spPr>
          <a:xfrm>
            <a:off x="5148064" y="1340768"/>
            <a:ext cx="2664296" cy="5109091"/>
          </a:xfrm>
          <a:prstGeom prst="rect">
            <a:avLst/>
          </a:prstGeom>
        </p:spPr>
        <p:txBody>
          <a:bodyPr wrap="square">
            <a:spAutoFit/>
          </a:bodyPr>
          <a:lstStyle/>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PEUT-ÊTRE</a:t>
            </a:r>
          </a:p>
          <a:p>
            <a:pPr algn="ctr">
              <a:lnSpc>
                <a:spcPct val="115000"/>
              </a:lnSpc>
              <a:spcAft>
                <a:spcPts val="1000"/>
              </a:spcAft>
            </a:pPr>
            <a:r>
              <a:rPr lang="el-G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Δ</a:t>
            </a:r>
            <a:r>
              <a:rPr lang="fr-C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CLIMATIQUES VULNÉRABIILTÉ</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RESSOURCE NON RENOUVELABLE</a:t>
            </a:r>
          </a:p>
          <a:p>
            <a:pPr algn="ctr">
              <a:lnSpc>
                <a:spcPct val="115000"/>
              </a:lnSpc>
              <a:spcAft>
                <a:spcPts val="1000"/>
              </a:spcAft>
            </a:pPr>
            <a:endPar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SYSTÈME AQUIFÈRES</a:t>
            </a:r>
          </a:p>
          <a:p>
            <a:pPr algn="ctr">
              <a:lnSpc>
                <a:spcPct val="115000"/>
              </a:lnSpc>
              <a:spcAft>
                <a:spcPts val="1000"/>
              </a:spcAft>
            </a:pPr>
            <a:r>
              <a:rPr lang="fr-FR"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INTER-ÉTATS</a:t>
            </a:r>
          </a:p>
        </p:txBody>
      </p:sp>
    </p:spTree>
    <p:extLst>
      <p:ext uri="{BB962C8B-B14F-4D97-AF65-F5344CB8AC3E}">
        <p14:creationId xmlns:p14="http://schemas.microsoft.com/office/powerpoint/2010/main" val="87235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9368"/>
            <a:ext cx="5544616" cy="4536504"/>
          </a:xfrm>
          <a:prstGeom prst="rect">
            <a:avLst/>
          </a:prstGeom>
          <a:noFill/>
          <a:ln>
            <a:noFill/>
          </a:ln>
        </p:spPr>
      </p:pic>
      <p:sp>
        <p:nvSpPr>
          <p:cNvPr id="2" name="Rectangle 1"/>
          <p:cNvSpPr/>
          <p:nvPr/>
        </p:nvSpPr>
        <p:spPr>
          <a:xfrm>
            <a:off x="1331640" y="4941168"/>
            <a:ext cx="7128792" cy="1282402"/>
          </a:xfrm>
          <a:prstGeom prst="rect">
            <a:avLst/>
          </a:prstGeom>
        </p:spPr>
        <p:txBody>
          <a:bodyPr wrap="square">
            <a:spAutoFit/>
          </a:bodyPr>
          <a:lstStyle/>
          <a:p>
            <a:pPr algn="ctr">
              <a:lnSpc>
                <a:spcPct val="115000"/>
              </a:lnSpc>
              <a:spcAft>
                <a:spcPts val="1000"/>
              </a:spcAft>
            </a:pPr>
            <a:r>
              <a:rPr lang="fr-FR"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Quantité total de la ressource en eau renouvelable par habitant (en m3 par personne et par an en 2009) </a:t>
            </a:r>
          </a:p>
          <a:p>
            <a:pPr algn="ctr">
              <a:lnSpc>
                <a:spcPct val="115000"/>
              </a:lnSpc>
              <a:spcAft>
                <a:spcPts val="1000"/>
              </a:spcAft>
            </a:pPr>
            <a:r>
              <a:rPr lang="en-CA" sz="1400" dirty="0">
                <a:solidFill>
                  <a:srgbClr val="0070C0"/>
                </a:solidFill>
                <a:latin typeface="Calibri" panose="020F0502020204030204" pitchFamily="34" charset="0"/>
              </a:rPr>
              <a:t>African’s Ministers Council on Water (AMCOW), 2012.  </a:t>
            </a:r>
            <a:r>
              <a:rPr lang="fr-CA" sz="1400" dirty="0">
                <a:solidFill>
                  <a:srgbClr val="0070C0"/>
                </a:solidFill>
                <a:latin typeface="Calibri" panose="020F0502020204030204" pitchFamily="34" charset="0"/>
              </a:rPr>
              <a:t>Rapport de situation sur l’application des approches intégrées de la gestion des ressources en eau en Afrique,  101 pages.</a:t>
            </a:r>
            <a:endParaRPr lang="fr-CA"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pied de page 4"/>
          <p:cNvSpPr>
            <a:spLocks noGrp="1"/>
          </p:cNvSpPr>
          <p:nvPr>
            <p:ph type="ftr" sz="quarter" idx="11"/>
          </p:nvPr>
        </p:nvSpPr>
        <p:spPr bwMode="auto">
          <a:xfrm>
            <a:off x="5508104" y="6381328"/>
            <a:ext cx="3505200" cy="365125"/>
          </a:xfrm>
          <a:noFill/>
          <a:ln>
            <a:miter lim="800000"/>
            <a:headEnd/>
            <a:tailEnd/>
          </a:ln>
        </p:spPr>
        <p:txBody>
          <a:bodyPr wrap="square" lIns="91440" tIns="45720" rIns="91440" bIns="45720" numCol="1" anchor="t" anchorCtr="0" compatLnSpc="1">
            <a:prstTxWarp prst="textNoShape">
              <a:avLst/>
            </a:prstTxWarp>
          </a:bodyPr>
          <a:lstStyle/>
          <a:p>
            <a:pPr algn="ctr"/>
            <a:r>
              <a:rPr lang="fr-CA" sz="1000" dirty="0">
                <a:latin typeface="Calibri" panose="020F0502020204030204" pitchFamily="34" charset="0"/>
              </a:rPr>
              <a:t>©Michel A. Bouchard 2014</a:t>
            </a:r>
          </a:p>
        </p:txBody>
      </p:sp>
    </p:spTree>
    <p:extLst>
      <p:ext uri="{BB962C8B-B14F-4D97-AF65-F5344CB8AC3E}">
        <p14:creationId xmlns:p14="http://schemas.microsoft.com/office/powerpoint/2010/main" val="216459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g-1.png"/>
          <p:cNvPicPr>
            <a:picLocks noChangeAspect="1"/>
          </p:cNvPicPr>
          <p:nvPr/>
        </p:nvPicPr>
        <p:blipFill>
          <a:blip r:embed="rId2" cstate="print"/>
          <a:stretch>
            <a:fillRect/>
          </a:stretch>
        </p:blipFill>
        <p:spPr>
          <a:xfrm>
            <a:off x="0" y="2195730"/>
            <a:ext cx="7704856" cy="4662270"/>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957832010"/>
              </p:ext>
            </p:extLst>
          </p:nvPr>
        </p:nvGraphicFramePr>
        <p:xfrm>
          <a:off x="3779912" y="44624"/>
          <a:ext cx="4797935" cy="3508184"/>
        </p:xfrm>
        <a:graphic>
          <a:graphicData uri="http://schemas.openxmlformats.org/drawingml/2006/table">
            <a:tbl>
              <a:tblPr/>
              <a:tblGrid>
                <a:gridCol w="1078805">
                  <a:extLst>
                    <a:ext uri="{9D8B030D-6E8A-4147-A177-3AD203B41FA5}">
                      <a16:colId xmlns:a16="http://schemas.microsoft.com/office/drawing/2014/main" val="20000"/>
                    </a:ext>
                  </a:extLst>
                </a:gridCol>
                <a:gridCol w="2119818">
                  <a:extLst>
                    <a:ext uri="{9D8B030D-6E8A-4147-A177-3AD203B41FA5}">
                      <a16:colId xmlns:a16="http://schemas.microsoft.com/office/drawing/2014/main" val="20001"/>
                    </a:ext>
                  </a:extLst>
                </a:gridCol>
                <a:gridCol w="1599312">
                  <a:extLst>
                    <a:ext uri="{9D8B030D-6E8A-4147-A177-3AD203B41FA5}">
                      <a16:colId xmlns:a16="http://schemas.microsoft.com/office/drawing/2014/main" val="20002"/>
                    </a:ext>
                  </a:extLst>
                </a:gridCol>
              </a:tblGrid>
              <a:tr h="456088">
                <a:tc>
                  <a:txBody>
                    <a:bodyPr/>
                    <a:lstStyle/>
                    <a:p>
                      <a:pPr rtl="0" fontAlgn="t"/>
                      <a:r>
                        <a:rPr lang="fr-CA" sz="1600" dirty="0">
                          <a:solidFill>
                            <a:srgbClr val="0070C0"/>
                          </a:solidFill>
                          <a:latin typeface="Calibri" panose="020F0502020204030204" pitchFamily="34" charset="0"/>
                        </a:rPr>
                        <a:t>Bassin fluvial</a:t>
                      </a:r>
                    </a:p>
                  </a:txBody>
                  <a:tcPr marL="63987" marR="63987" marT="43234" marB="43234">
                    <a:lnL>
                      <a:noFill/>
                    </a:lnL>
                    <a:lnR>
                      <a:noFill/>
                    </a:lnR>
                    <a:lnT w="12802" cap="flat" cmpd="sng" algn="ctr">
                      <a:solidFill>
                        <a:srgbClr val="000000"/>
                      </a:solidFill>
                      <a:prstDash val="solid"/>
                      <a:round/>
                      <a:headEnd type="none" w="med" len="med"/>
                      <a:tailEnd type="none" w="med" len="med"/>
                    </a:lnT>
                    <a:lnB w="12802" cap="flat" cmpd="sng" algn="ctr">
                      <a:solidFill>
                        <a:srgbClr val="000000"/>
                      </a:solidFill>
                      <a:prstDash val="solid"/>
                      <a:round/>
                      <a:headEnd type="none" w="med" len="med"/>
                      <a:tailEnd type="none" w="med" len="med"/>
                    </a:lnB>
                  </a:tcPr>
                </a:tc>
                <a:tc>
                  <a:txBody>
                    <a:bodyPr/>
                    <a:lstStyle/>
                    <a:p>
                      <a:pPr rtl="0" fontAlgn="t"/>
                      <a:r>
                        <a:rPr lang="fr-CA" sz="1600" dirty="0">
                          <a:solidFill>
                            <a:srgbClr val="0070C0"/>
                          </a:solidFill>
                          <a:latin typeface="Calibri" panose="020F0502020204030204" pitchFamily="34" charset="0"/>
                        </a:rPr>
                        <a:t>Agence de bassin</a:t>
                      </a:r>
                    </a:p>
                  </a:txBody>
                  <a:tcPr marL="63987" marR="63987" marT="43234" marB="43234">
                    <a:lnL>
                      <a:noFill/>
                    </a:lnL>
                    <a:lnR>
                      <a:noFill/>
                    </a:lnR>
                    <a:lnT w="12802" cap="flat" cmpd="sng" algn="ctr">
                      <a:solidFill>
                        <a:srgbClr val="000000"/>
                      </a:solidFill>
                      <a:prstDash val="solid"/>
                      <a:round/>
                      <a:headEnd type="none" w="med" len="med"/>
                      <a:tailEnd type="none" w="med" len="med"/>
                    </a:lnT>
                    <a:lnB w="12802" cap="flat" cmpd="sng" algn="ctr">
                      <a:solidFill>
                        <a:srgbClr val="000000"/>
                      </a:solidFill>
                      <a:prstDash val="solid"/>
                      <a:round/>
                      <a:headEnd type="none" w="med" len="med"/>
                      <a:tailEnd type="none" w="med" len="med"/>
                    </a:lnB>
                  </a:tcPr>
                </a:tc>
                <a:tc>
                  <a:txBody>
                    <a:bodyPr/>
                    <a:lstStyle/>
                    <a:p>
                      <a:pPr rtl="0" fontAlgn="t"/>
                      <a:r>
                        <a:rPr lang="fr-CA" sz="1600">
                          <a:solidFill>
                            <a:srgbClr val="0070C0"/>
                          </a:solidFill>
                          <a:latin typeface="Calibri" panose="020F0502020204030204" pitchFamily="34" charset="0"/>
                        </a:rPr>
                        <a:t>Date de création</a:t>
                      </a:r>
                    </a:p>
                  </a:txBody>
                  <a:tcPr marL="63987" marR="63987" marT="43234" marB="43234">
                    <a:lnL>
                      <a:noFill/>
                    </a:lnL>
                    <a:lnR>
                      <a:noFill/>
                    </a:lnR>
                    <a:lnT w="12802" cap="flat" cmpd="sng" algn="ctr">
                      <a:solidFill>
                        <a:srgbClr val="000000"/>
                      </a:solidFill>
                      <a:prstDash val="solid"/>
                      <a:round/>
                      <a:headEnd type="none" w="med" len="med"/>
                      <a:tailEnd type="none" w="med" len="med"/>
                    </a:lnT>
                    <a:lnB w="128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2067">
                <a:tc>
                  <a:txBody>
                    <a:bodyPr/>
                    <a:lstStyle/>
                    <a:p>
                      <a:pPr rtl="0" fontAlgn="t"/>
                      <a:r>
                        <a:rPr lang="fr-CA" sz="1600" dirty="0">
                          <a:solidFill>
                            <a:srgbClr val="0070C0"/>
                          </a:solidFill>
                          <a:latin typeface="Calibri" panose="020F0502020204030204" pitchFamily="34" charset="0"/>
                        </a:rPr>
                        <a:t>Niger</a:t>
                      </a:r>
                    </a:p>
                  </a:txBody>
                  <a:tcPr marL="63987" marR="63987" marT="43234" marB="43234">
                    <a:lnL>
                      <a:noFill/>
                    </a:lnL>
                    <a:lnR>
                      <a:noFill/>
                    </a:lnR>
                    <a:lnT w="12802" cap="flat" cmpd="sng" algn="ctr">
                      <a:solidFill>
                        <a:srgbClr val="000000"/>
                      </a:solidFill>
                      <a:prstDash val="solid"/>
                      <a:round/>
                      <a:headEnd type="none" w="med" len="med"/>
                      <a:tailEnd type="none" w="med" len="med"/>
                    </a:lnT>
                    <a:lnB>
                      <a:noFill/>
                    </a:lnB>
                  </a:tcPr>
                </a:tc>
                <a:tc>
                  <a:txBody>
                    <a:bodyPr/>
                    <a:lstStyle/>
                    <a:p>
                      <a:pPr rtl="0" fontAlgn="t"/>
                      <a:r>
                        <a:rPr lang="fr-CA" sz="1600" dirty="0">
                          <a:solidFill>
                            <a:srgbClr val="0070C0"/>
                          </a:solidFill>
                          <a:latin typeface="Calibri" panose="020F0502020204030204" pitchFamily="34" charset="0"/>
                        </a:rPr>
                        <a:t>ABN (Autorité du Bassin du Niger)</a:t>
                      </a:r>
                    </a:p>
                  </a:txBody>
                  <a:tcPr marL="63987" marR="63987" marT="43234" marB="43234">
                    <a:lnL>
                      <a:noFill/>
                    </a:lnL>
                    <a:lnR>
                      <a:noFill/>
                    </a:lnR>
                    <a:lnT w="12802" cap="flat" cmpd="sng" algn="ctr">
                      <a:solidFill>
                        <a:srgbClr val="000000"/>
                      </a:solidFill>
                      <a:prstDash val="solid"/>
                      <a:round/>
                      <a:headEnd type="none" w="med" len="med"/>
                      <a:tailEnd type="none" w="med" len="med"/>
                    </a:lnT>
                    <a:lnB>
                      <a:noFill/>
                    </a:lnB>
                  </a:tcPr>
                </a:tc>
                <a:tc>
                  <a:txBody>
                    <a:bodyPr/>
                    <a:lstStyle/>
                    <a:p>
                      <a:pPr rtl="0" fontAlgn="t"/>
                      <a:r>
                        <a:rPr lang="fr-CA" sz="1600" dirty="0">
                          <a:solidFill>
                            <a:srgbClr val="0070C0"/>
                          </a:solidFill>
                          <a:latin typeface="Calibri" panose="020F0502020204030204" pitchFamily="34" charset="0"/>
                        </a:rPr>
                        <a:t>1963</a:t>
                      </a:r>
                    </a:p>
                  </a:txBody>
                  <a:tcPr marL="63987" marR="63987" marT="43234" marB="43234">
                    <a:lnL>
                      <a:noFill/>
                    </a:lnL>
                    <a:lnR>
                      <a:noFill/>
                    </a:lnR>
                    <a:lnT w="12802"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723912">
                <a:tc>
                  <a:txBody>
                    <a:bodyPr/>
                    <a:lstStyle/>
                    <a:p>
                      <a:pPr rtl="0" fontAlgn="t"/>
                      <a:r>
                        <a:rPr lang="fr-CA" sz="1600" dirty="0">
                          <a:solidFill>
                            <a:srgbClr val="0070C0"/>
                          </a:solidFill>
                          <a:latin typeface="Calibri" panose="020F0502020204030204" pitchFamily="34" charset="0"/>
                        </a:rPr>
                        <a:t>Lac Tchad</a:t>
                      </a:r>
                    </a:p>
                  </a:txBody>
                  <a:tcPr marL="63987" marR="63987" marT="43234" marB="43234">
                    <a:lnL>
                      <a:noFill/>
                    </a:lnL>
                    <a:lnR>
                      <a:noFill/>
                    </a:lnR>
                    <a:lnT>
                      <a:noFill/>
                    </a:lnT>
                    <a:lnB>
                      <a:noFill/>
                    </a:lnB>
                  </a:tcPr>
                </a:tc>
                <a:tc>
                  <a:txBody>
                    <a:bodyPr/>
                    <a:lstStyle/>
                    <a:p>
                      <a:pPr rtl="0" fontAlgn="t"/>
                      <a:r>
                        <a:rPr lang="fr-CA" sz="1600" dirty="0">
                          <a:solidFill>
                            <a:srgbClr val="0070C0"/>
                          </a:solidFill>
                          <a:latin typeface="Calibri" panose="020F0502020204030204" pitchFamily="34" charset="0"/>
                        </a:rPr>
                        <a:t>CBLT (Commission du Bassin du Lac Tchad)</a:t>
                      </a:r>
                    </a:p>
                  </a:txBody>
                  <a:tcPr marL="63987" marR="63987" marT="43234" marB="43234">
                    <a:lnL>
                      <a:noFill/>
                    </a:lnL>
                    <a:lnR>
                      <a:noFill/>
                    </a:lnR>
                    <a:lnT>
                      <a:noFill/>
                    </a:lnT>
                    <a:lnB>
                      <a:noFill/>
                    </a:lnB>
                  </a:tcPr>
                </a:tc>
                <a:tc>
                  <a:txBody>
                    <a:bodyPr/>
                    <a:lstStyle/>
                    <a:p>
                      <a:pPr rtl="0" fontAlgn="t"/>
                      <a:r>
                        <a:rPr lang="fr-CA" sz="1600" dirty="0">
                          <a:solidFill>
                            <a:srgbClr val="0070C0"/>
                          </a:solidFill>
                          <a:latin typeface="Calibri" panose="020F0502020204030204" pitchFamily="34" charset="0"/>
                        </a:rPr>
                        <a:t>1964</a:t>
                      </a:r>
                    </a:p>
                  </a:txBody>
                  <a:tcPr marL="63987" marR="63987" marT="43234" marB="43234">
                    <a:lnL>
                      <a:noFill/>
                    </a:lnL>
                    <a:lnR>
                      <a:noFill/>
                    </a:lnR>
                    <a:lnT>
                      <a:noFill/>
                    </a:lnT>
                    <a:lnB>
                      <a:noFill/>
                    </a:lnB>
                  </a:tcPr>
                </a:tc>
                <a:extLst>
                  <a:ext uri="{0D108BD9-81ED-4DB2-BD59-A6C34878D82A}">
                    <a16:rowId xmlns:a16="http://schemas.microsoft.com/office/drawing/2014/main" val="10002"/>
                  </a:ext>
                </a:extLst>
              </a:tr>
              <a:tr h="705536">
                <a:tc>
                  <a:txBody>
                    <a:bodyPr/>
                    <a:lstStyle/>
                    <a:p>
                      <a:pPr rtl="0" fontAlgn="t"/>
                      <a:r>
                        <a:rPr lang="fr-CA" sz="1600" dirty="0">
                          <a:solidFill>
                            <a:srgbClr val="0070C0"/>
                          </a:solidFill>
                          <a:latin typeface="Calibri" panose="020F0502020204030204" pitchFamily="34" charset="0"/>
                        </a:rPr>
                        <a:t>Gambie</a:t>
                      </a:r>
                    </a:p>
                  </a:txBody>
                  <a:tcPr marL="63987" marR="63987" marT="43234" marB="43234">
                    <a:lnL>
                      <a:noFill/>
                    </a:lnL>
                    <a:lnR>
                      <a:noFill/>
                    </a:lnR>
                    <a:lnT>
                      <a:noFill/>
                    </a:lnT>
                    <a:lnB>
                      <a:noFill/>
                    </a:lnB>
                  </a:tcPr>
                </a:tc>
                <a:tc>
                  <a:txBody>
                    <a:bodyPr/>
                    <a:lstStyle/>
                    <a:p>
                      <a:pPr rtl="0" fontAlgn="t"/>
                      <a:r>
                        <a:rPr lang="fr-CA" sz="1600" dirty="0">
                          <a:solidFill>
                            <a:srgbClr val="0070C0"/>
                          </a:solidFill>
                          <a:latin typeface="Calibri" panose="020F0502020204030204" pitchFamily="34" charset="0"/>
                        </a:rPr>
                        <a:t>OMVG (Organisation pour la Mise en Valeur du fleuve Gambie)</a:t>
                      </a:r>
                    </a:p>
                  </a:txBody>
                  <a:tcPr marL="63987" marR="63987" marT="43234" marB="43234">
                    <a:lnL>
                      <a:noFill/>
                    </a:lnL>
                    <a:lnR>
                      <a:noFill/>
                    </a:lnR>
                    <a:lnT>
                      <a:noFill/>
                    </a:lnT>
                    <a:lnB>
                      <a:noFill/>
                    </a:lnB>
                  </a:tcPr>
                </a:tc>
                <a:tc>
                  <a:txBody>
                    <a:bodyPr/>
                    <a:lstStyle/>
                    <a:p>
                      <a:pPr rtl="0" fontAlgn="t"/>
                      <a:r>
                        <a:rPr lang="fr-CA" sz="1600" dirty="0">
                          <a:solidFill>
                            <a:srgbClr val="0070C0"/>
                          </a:solidFill>
                          <a:latin typeface="Calibri" panose="020F0502020204030204" pitchFamily="34" charset="0"/>
                        </a:rPr>
                        <a:t>1967</a:t>
                      </a:r>
                    </a:p>
                  </a:txBody>
                  <a:tcPr marL="63987" marR="63987" marT="43234" marB="43234">
                    <a:lnL>
                      <a:noFill/>
                    </a:lnL>
                    <a:lnR>
                      <a:noFill/>
                    </a:lnR>
                    <a:lnT>
                      <a:noFill/>
                    </a:lnT>
                    <a:lnB>
                      <a:noFill/>
                    </a:lnB>
                  </a:tcPr>
                </a:tc>
                <a:extLst>
                  <a:ext uri="{0D108BD9-81ED-4DB2-BD59-A6C34878D82A}">
                    <a16:rowId xmlns:a16="http://schemas.microsoft.com/office/drawing/2014/main" val="10003"/>
                  </a:ext>
                </a:extLst>
              </a:tr>
              <a:tr h="771936">
                <a:tc>
                  <a:txBody>
                    <a:bodyPr/>
                    <a:lstStyle/>
                    <a:p>
                      <a:pPr rtl="0" fontAlgn="t"/>
                      <a:r>
                        <a:rPr lang="fr-CA" sz="1600" dirty="0">
                          <a:solidFill>
                            <a:srgbClr val="0070C0"/>
                          </a:solidFill>
                          <a:latin typeface="Calibri" panose="020F0502020204030204" pitchFamily="34" charset="0"/>
                        </a:rPr>
                        <a:t>Sénégal</a:t>
                      </a:r>
                    </a:p>
                  </a:txBody>
                  <a:tcPr marL="63987" marR="63987" marT="43234" marB="43234">
                    <a:lnL>
                      <a:noFill/>
                    </a:lnL>
                    <a:lnR>
                      <a:noFill/>
                    </a:lnR>
                    <a:lnT>
                      <a:noFill/>
                    </a:lnT>
                    <a:lnB w="12802" cap="flat" cmpd="sng" algn="ctr">
                      <a:solidFill>
                        <a:srgbClr val="000000"/>
                      </a:solidFill>
                      <a:prstDash val="solid"/>
                      <a:round/>
                      <a:headEnd type="none" w="med" len="med"/>
                      <a:tailEnd type="none" w="med" len="med"/>
                    </a:lnB>
                  </a:tcPr>
                </a:tc>
                <a:tc>
                  <a:txBody>
                    <a:bodyPr/>
                    <a:lstStyle/>
                    <a:p>
                      <a:pPr rtl="0" fontAlgn="t"/>
                      <a:r>
                        <a:rPr lang="fr-CA" sz="1600" dirty="0">
                          <a:solidFill>
                            <a:srgbClr val="0070C0"/>
                          </a:solidFill>
                          <a:latin typeface="Calibri" panose="020F0502020204030204" pitchFamily="34" charset="0"/>
                        </a:rPr>
                        <a:t>OMVS (Organisation pour la Mise en Valeur du fleuve Sénégal)</a:t>
                      </a:r>
                    </a:p>
                  </a:txBody>
                  <a:tcPr marL="63987" marR="63987" marT="43234" marB="43234">
                    <a:lnL>
                      <a:noFill/>
                    </a:lnL>
                    <a:lnR>
                      <a:noFill/>
                    </a:lnR>
                    <a:lnT>
                      <a:noFill/>
                    </a:lnT>
                    <a:lnB w="12802" cap="flat" cmpd="sng" algn="ctr">
                      <a:solidFill>
                        <a:srgbClr val="000000"/>
                      </a:solidFill>
                      <a:prstDash val="solid"/>
                      <a:round/>
                      <a:headEnd type="none" w="med" len="med"/>
                      <a:tailEnd type="none" w="med" len="med"/>
                    </a:lnB>
                  </a:tcPr>
                </a:tc>
                <a:tc>
                  <a:txBody>
                    <a:bodyPr/>
                    <a:lstStyle/>
                    <a:p>
                      <a:pPr rtl="0" fontAlgn="t"/>
                      <a:r>
                        <a:rPr lang="fr-CA" sz="1600" dirty="0">
                          <a:solidFill>
                            <a:srgbClr val="0070C0"/>
                          </a:solidFill>
                          <a:latin typeface="Calibri" panose="020F0502020204030204" pitchFamily="34" charset="0"/>
                        </a:rPr>
                        <a:t>1972</a:t>
                      </a:r>
                    </a:p>
                  </a:txBody>
                  <a:tcPr marL="63987" marR="63987" marT="43234" marB="43234">
                    <a:lnL>
                      <a:noFill/>
                    </a:lnL>
                    <a:lnR>
                      <a:noFill/>
                    </a:lnR>
                    <a:lnT>
                      <a:noFill/>
                    </a:lnT>
                    <a:lnB w="1280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Rectangle 1"/>
          <p:cNvSpPr/>
          <p:nvPr/>
        </p:nvSpPr>
        <p:spPr>
          <a:xfrm>
            <a:off x="3779912" y="0"/>
            <a:ext cx="4968552" cy="3573016"/>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942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CA"/>
              <a:t>©Michel A. Bouchard 2013</a:t>
            </a:r>
          </a:p>
        </p:txBody>
      </p:sp>
      <p:sp>
        <p:nvSpPr>
          <p:cNvPr id="5" name="Espace réservé du numéro de diapositive 4"/>
          <p:cNvSpPr>
            <a:spLocks noGrp="1"/>
          </p:cNvSpPr>
          <p:nvPr>
            <p:ph type="sldNum" sz="quarter" idx="12"/>
          </p:nvPr>
        </p:nvSpPr>
        <p:spPr/>
        <p:txBody>
          <a:bodyPr/>
          <a:lstStyle/>
          <a:p>
            <a:pPr>
              <a:defRPr/>
            </a:pPr>
            <a:fld id="{72D43A32-A3D2-453D-9689-E0FBBC9C623F}" type="slidenum">
              <a:rPr lang="fr-CA" smtClean="0"/>
              <a:pPr>
                <a:defRPr/>
              </a:pPr>
              <a:t>9</a:t>
            </a:fld>
            <a:endParaRPr lang="fr-CA"/>
          </a:p>
        </p:txBody>
      </p:sp>
      <p:pic>
        <p:nvPicPr>
          <p:cNvPr id="6" name="Image 5" descr="img-5.png"/>
          <p:cNvPicPr>
            <a:picLocks noChangeAspect="1"/>
          </p:cNvPicPr>
          <p:nvPr/>
        </p:nvPicPr>
        <p:blipFill>
          <a:blip r:embed="rId2" cstate="print"/>
          <a:stretch>
            <a:fillRect/>
          </a:stretch>
        </p:blipFill>
        <p:spPr>
          <a:xfrm>
            <a:off x="1640780" y="116632"/>
            <a:ext cx="5286375" cy="2514600"/>
          </a:xfrm>
          <a:prstGeom prst="rect">
            <a:avLst/>
          </a:prstGeom>
        </p:spPr>
      </p:pic>
      <p:sp>
        <p:nvSpPr>
          <p:cNvPr id="7" name="Rectangle 6"/>
          <p:cNvSpPr/>
          <p:nvPr/>
        </p:nvSpPr>
        <p:spPr>
          <a:xfrm>
            <a:off x="899592" y="3140968"/>
            <a:ext cx="7056784" cy="2585323"/>
          </a:xfrm>
          <a:prstGeom prst="rect">
            <a:avLst/>
          </a:prstGeom>
        </p:spPr>
        <p:txBody>
          <a:bodyPr wrap="square">
            <a:spAutoFit/>
          </a:bodyPr>
          <a:lstStyle/>
          <a:p>
            <a:r>
              <a:rPr lang="fr-CA" dirty="0">
                <a:solidFill>
                  <a:srgbClr val="0070C0"/>
                </a:solidFill>
                <a:latin typeface="Calibri" panose="020F0502020204030204" pitchFamily="34" charset="0"/>
              </a:rPr>
              <a:t>Schéma des accords bilatéraux le long du fleuve Niger.  </a:t>
            </a:r>
          </a:p>
          <a:p>
            <a:pPr marL="342900" indent="-342900">
              <a:buAutoNum type="arabicParenR"/>
            </a:pPr>
            <a:r>
              <a:rPr lang="fr-CA" dirty="0">
                <a:solidFill>
                  <a:srgbClr val="0070C0"/>
                </a:solidFill>
                <a:latin typeface="Calibri" panose="020F0502020204030204" pitchFamily="34" charset="0"/>
              </a:rPr>
              <a:t>Projet conjoint Mali-Guinée :  GHENIS </a:t>
            </a:r>
          </a:p>
          <a:p>
            <a:pPr marL="342900" indent="-342900">
              <a:buAutoNum type="arabicParenR"/>
            </a:pPr>
            <a:r>
              <a:rPr lang="fr-CA" dirty="0">
                <a:solidFill>
                  <a:srgbClr val="0070C0"/>
                </a:solidFill>
                <a:latin typeface="Calibri" panose="020F0502020204030204" pitchFamily="34" charset="0"/>
              </a:rPr>
              <a:t>  Protocole d’Accord entre le Niger et le Mali sur l’utilisation des eaux du fleuve Niger (12 juillet 1988) </a:t>
            </a:r>
          </a:p>
          <a:p>
            <a:pPr marL="342900" indent="-342900">
              <a:buAutoNum type="arabicParenR"/>
            </a:pPr>
            <a:r>
              <a:rPr lang="fr-CA" dirty="0">
                <a:solidFill>
                  <a:srgbClr val="0070C0"/>
                </a:solidFill>
                <a:latin typeface="Calibri" panose="020F0502020204030204" pitchFamily="34" charset="0"/>
              </a:rPr>
              <a:t>Protocole entre le Niger et le Nigeria sur le Partage équitable dans le développement, la conservation et l’utilisation de leurs ressources en eau communes (18 juillet 1990) </a:t>
            </a:r>
          </a:p>
          <a:p>
            <a:pPr marL="342900" indent="-342900">
              <a:buAutoNum type="arabicParenR"/>
            </a:pPr>
            <a:r>
              <a:rPr lang="fr-CA" dirty="0">
                <a:solidFill>
                  <a:srgbClr val="0070C0"/>
                </a:solidFill>
                <a:latin typeface="Calibri" panose="020F0502020204030204" pitchFamily="34" charset="0"/>
              </a:rPr>
              <a:t>Accord Bénin-Niger sur le fleuve Mékrou, affluent du Niger (1999) </a:t>
            </a:r>
          </a:p>
          <a:p>
            <a:pPr marL="342900" indent="-342900">
              <a:buAutoNum type="arabicParenR"/>
            </a:pPr>
            <a:r>
              <a:rPr lang="fr-CA" dirty="0">
                <a:solidFill>
                  <a:srgbClr val="0070C0"/>
                </a:solidFill>
                <a:latin typeface="Calibri" panose="020F0502020204030204" pitchFamily="34" charset="0"/>
              </a:rPr>
              <a:t>Protocole d’Accord entre le Cameroun et le Nigeria (janvier 2000). </a:t>
            </a:r>
          </a:p>
        </p:txBody>
      </p:sp>
    </p:spTree>
    <p:extLst>
      <p:ext uri="{BB962C8B-B14F-4D97-AF65-F5344CB8AC3E}">
        <p14:creationId xmlns:p14="http://schemas.microsoft.com/office/powerpoint/2010/main" val="2813039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Layers</Template>
  <TotalTime>0</TotalTime>
  <Words>1021</Words>
  <Application>Microsoft Office PowerPoint</Application>
  <PresentationFormat>Affichage à l'écran (4:3)</PresentationFormat>
  <Paragraphs>170</Paragraphs>
  <Slides>37</Slides>
  <Notes>2</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Bookman Old Style</vt:lpstr>
      <vt:lpstr>Calibri</vt:lpstr>
      <vt:lpstr>Gill Sans MT</vt:lpstr>
      <vt:lpstr>Verdana</vt:lpstr>
      <vt:lpstr>Wingdings</vt:lpstr>
      <vt:lpstr>Wingdings 3</vt:lpstr>
      <vt:lpstr>Origine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TRANSAQUA UBANGUI-TCHAD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de Montréal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L’Utilisation rationnelle de l’Énergie et les Systèmes de Management Environnemental</dc:title>
  <dc:creator>bouchami</dc:creator>
  <cp:lastModifiedBy>MICHEL ANDRÉ BOUCHARD</cp:lastModifiedBy>
  <cp:revision>129</cp:revision>
  <dcterms:created xsi:type="dcterms:W3CDTF">2006-12-07T22:55:25Z</dcterms:created>
  <dcterms:modified xsi:type="dcterms:W3CDTF">2020-02-20T12:58:12Z</dcterms:modified>
</cp:coreProperties>
</file>