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2"/>
  </p:notesMasterIdLst>
  <p:sldIdLst>
    <p:sldId id="260" r:id="rId2"/>
    <p:sldId id="506" r:id="rId3"/>
    <p:sldId id="431" r:id="rId4"/>
    <p:sldId id="432" r:id="rId5"/>
    <p:sldId id="433" r:id="rId6"/>
    <p:sldId id="434" r:id="rId7"/>
    <p:sldId id="435" r:id="rId8"/>
    <p:sldId id="398" r:id="rId9"/>
    <p:sldId id="399" r:id="rId10"/>
    <p:sldId id="497" r:id="rId11"/>
    <p:sldId id="472" r:id="rId12"/>
    <p:sldId id="474" r:id="rId13"/>
    <p:sldId id="507" r:id="rId14"/>
    <p:sldId id="473" r:id="rId15"/>
    <p:sldId id="475" r:id="rId16"/>
    <p:sldId id="476" r:id="rId17"/>
    <p:sldId id="500" r:id="rId18"/>
    <p:sldId id="508" r:id="rId19"/>
    <p:sldId id="477" r:id="rId20"/>
    <p:sldId id="430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A6E93-9B52-4D4B-93E1-95DA7539C2B2}">
          <p14:sldIdLst>
            <p14:sldId id="260"/>
            <p14:sldId id="506"/>
            <p14:sldId id="431"/>
            <p14:sldId id="432"/>
            <p14:sldId id="433"/>
            <p14:sldId id="434"/>
            <p14:sldId id="435"/>
            <p14:sldId id="398"/>
            <p14:sldId id="399"/>
            <p14:sldId id="497"/>
            <p14:sldId id="472"/>
            <p14:sldId id="474"/>
            <p14:sldId id="507"/>
            <p14:sldId id="473"/>
            <p14:sldId id="475"/>
            <p14:sldId id="476"/>
            <p14:sldId id="500"/>
            <p14:sldId id="508"/>
            <p14:sldId id="477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ad El Bassam" initials="S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B6B1D"/>
    <a:srgbClr val="FFE1E1"/>
    <a:srgbClr val="D9E3D9"/>
    <a:srgbClr val="336B40"/>
    <a:srgbClr val="F5E3E8"/>
    <a:srgbClr val="FFF7F9"/>
    <a:srgbClr val="FFE0E6"/>
    <a:srgbClr val="9999FF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4" autoAdjust="0"/>
    <p:restoredTop sz="59456" autoAdjust="0"/>
  </p:normalViewPr>
  <p:slideViewPr>
    <p:cSldViewPr snapToGrid="0" snapToObjects="1" showGuides="1">
      <p:cViewPr varScale="1">
        <p:scale>
          <a:sx n="73" d="100"/>
          <a:sy n="73" d="100"/>
        </p:scale>
        <p:origin x="2480" y="184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00" d="100"/>
        <a:sy n="100" d="100"/>
      </p:scale>
      <p:origin x="0" y="-18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F4BFC4E-5778-6944-91E5-378E1EDD675E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7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F6F31F40-96DD-8944-ADD2-7A6DB72E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CA" noProof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CA" noProof="0" dirty="0"/>
              </a:p>
              <a:p>
                <a:endParaRPr lang="fr-CA" noProof="0" dirty="0"/>
              </a:p>
              <a:p>
                <a:r>
                  <a:rPr lang="fr-CA" noProof="0" dirty="0" err="1"/>
                  <a:t>Define</a:t>
                </a:r>
                <a:r>
                  <a:rPr lang="fr-CA" noProof="0" dirty="0"/>
                  <a:t> new </a:t>
                </a:r>
                <a:r>
                  <a:rPr lang="fr-CA" noProof="0" dirty="0" err="1"/>
                  <a:t>coordinate</a:t>
                </a:r>
                <a:r>
                  <a:rPr lang="fr-CA" noProof="0" dirty="0"/>
                  <a:t> system:</a:t>
                </a:r>
              </a:p>
              <a:p>
                <a:pPr/>
                <a:r>
                  <a:rPr lang="fr-CA" i="0" noProof="0">
                    <a:latin typeface="Cambria Math" panose="02040503050406030204" pitchFamily="18" charset="0"/>
                  </a:rPr>
                  <a:t>[■8(</a:t>
                </a:r>
                <a:r>
                  <a:rPr lang="en-CA" b="0" i="0" noProof="0">
                    <a:latin typeface="Cambria Math" panose="02040503050406030204" pitchFamily="18" charset="0"/>
                  </a:rPr>
                  <a:t>𝑥</a:t>
                </a:r>
                <a:r>
                  <a:rPr lang="fr-CA" b="0" i="0" noProof="0">
                    <a:latin typeface="Cambria Math" panose="02040503050406030204" pitchFamily="18" charset="0"/>
                  </a:rPr>
                  <a:t> ̂</a:t>
                </a:r>
                <a:r>
                  <a:rPr lang="en-CA" b="0" i="0" noProof="0">
                    <a:latin typeface="Cambria Math" panose="02040503050406030204" pitchFamily="18" charset="0"/>
                  </a:rPr>
                  <a:t>@𝑦</a:t>
                </a:r>
                <a:r>
                  <a:rPr lang="fr-CA" b="0" i="0" noProof="0">
                    <a:latin typeface="Cambria Math" panose="02040503050406030204" pitchFamily="18" charset="0"/>
                  </a:rPr>
                  <a:t> ̂</a:t>
                </a:r>
                <a:r>
                  <a:rPr lang="en-CA" b="0" i="0" noProof="0">
                    <a:latin typeface="Cambria Math" panose="02040503050406030204" pitchFamily="18" charset="0"/>
                  </a:rPr>
                  <a:t> )</a:t>
                </a:r>
                <a:r>
                  <a:rPr lang="fr-CA" b="0" i="0" noProof="0">
                    <a:latin typeface="Cambria Math" panose="02040503050406030204" pitchFamily="18" charset="0"/>
                  </a:rPr>
                  <a:t>]</a:t>
                </a:r>
                <a:r>
                  <a:rPr lang="en-CA" b="0" i="0" noProof="0">
                    <a:latin typeface="Cambria Math" panose="02040503050406030204" pitchFamily="18" charset="0"/>
                  </a:rPr>
                  <a:t>=[■8(𝑐𝑜𝑠𝜃&amp;sin⁡𝜃@−𝑠𝑖𝑛𝜃&amp;𝑐𝑜𝑠𝜃)]   [■8(𝑥@𝑦)]</a:t>
                </a:r>
                <a:endParaRPr lang="fr-CA" noProof="0" dirty="0"/>
              </a:p>
              <a:p>
                <a:endParaRPr lang="fr-CA" noProof="0" dirty="0"/>
              </a:p>
              <a:p>
                <a:endParaRPr lang="fr-CA" noProof="0" dirty="0"/>
              </a:p>
              <a:p>
                <a:r>
                  <a:rPr lang="fr-CA" noProof="0" dirty="0" err="1"/>
                  <a:t>Demo</a:t>
                </a:r>
                <a:r>
                  <a:rPr lang="fr-CA" noProof="0" dirty="0"/>
                  <a:t>:</a:t>
                </a:r>
              </a:p>
              <a:p>
                <a:pPr marL="171450" indent="-171450">
                  <a:buFont typeface="Wingdings" pitchFamily="2" charset="2"/>
                  <a:buChar char="à"/>
                </a:pPr>
                <a:r>
                  <a:rPr lang="fr-CA" noProof="0" dirty="0">
                    <a:sym typeface="Wingdings" pitchFamily="2" charset="2"/>
                  </a:rPr>
                  <a:t>TF(</a:t>
                </a:r>
                <a:r>
                  <a:rPr lang="fr-CA" noProof="0" dirty="0" err="1">
                    <a:sym typeface="Wingdings" pitchFamily="2" charset="2"/>
                  </a:rPr>
                  <a:t>Rect</a:t>
                </a:r>
                <a:r>
                  <a:rPr lang="fr-CA" noProof="0" dirty="0">
                    <a:sym typeface="Wingdings" pitchFamily="2" charset="2"/>
                  </a:rPr>
                  <a:t> ) = sinc, 2D image </a:t>
                </a:r>
                <a:r>
                  <a:rPr lang="fr-CA" noProof="0" dirty="0" err="1">
                    <a:sym typeface="Wingdings" pitchFamily="2" charset="2"/>
                  </a:rPr>
                  <a:t>is</a:t>
                </a:r>
                <a:r>
                  <a:rPr lang="fr-CA" noProof="0" dirty="0">
                    <a:sym typeface="Wingdings" pitchFamily="2" charset="2"/>
                  </a:rPr>
                  <a:t> sinc in one direction </a:t>
                </a:r>
                <a:r>
                  <a:rPr lang="fr-CA" noProof="0" dirty="0" err="1">
                    <a:sym typeface="Wingdings" pitchFamily="2" charset="2"/>
                  </a:rPr>
                  <a:t>multiplied</a:t>
                </a:r>
                <a:r>
                  <a:rPr lang="fr-CA" noProof="0" dirty="0">
                    <a:sym typeface="Wingdings" pitchFamily="2" charset="2"/>
                  </a:rPr>
                  <a:t> by sinc in the </a:t>
                </a:r>
                <a:r>
                  <a:rPr lang="fr-CA" noProof="0" dirty="0" err="1">
                    <a:sym typeface="Wingdings" pitchFamily="2" charset="2"/>
                  </a:rPr>
                  <a:t>other</a:t>
                </a:r>
                <a:r>
                  <a:rPr lang="fr-CA" noProof="0" dirty="0">
                    <a:sym typeface="Wingdings" pitchFamily="2" charset="2"/>
                  </a:rPr>
                  <a:t> direction</a:t>
                </a:r>
              </a:p>
              <a:p>
                <a:pPr marL="171450" indent="-171450">
                  <a:buFont typeface="Wingdings" pitchFamily="2" charset="2"/>
                  <a:buChar char="à"/>
                </a:pPr>
                <a:r>
                  <a:rPr lang="fr-CA" noProof="0" dirty="0">
                    <a:sym typeface="Wingdings" pitchFamily="2" charset="2"/>
                  </a:rPr>
                  <a:t>The </a:t>
                </a:r>
                <a:r>
                  <a:rPr lang="fr-CA" noProof="0" dirty="0" err="1">
                    <a:sym typeface="Wingdings" pitchFamily="2" charset="2"/>
                  </a:rPr>
                  <a:t>length</a:t>
                </a:r>
                <a:r>
                  <a:rPr lang="fr-CA" noProof="0" dirty="0">
                    <a:sym typeface="Wingdings" pitchFamily="2" charset="2"/>
                  </a:rPr>
                  <a:t> of the </a:t>
                </a:r>
                <a:r>
                  <a:rPr lang="fr-CA" noProof="0" dirty="0" err="1">
                    <a:sym typeface="Wingdings" pitchFamily="2" charset="2"/>
                  </a:rPr>
                  <a:t>rect</a:t>
                </a:r>
                <a:r>
                  <a:rPr lang="fr-CA" noProof="0" dirty="0">
                    <a:sym typeface="Wingdings" pitchFamily="2" charset="2"/>
                  </a:rPr>
                  <a:t> </a:t>
                </a:r>
                <a:r>
                  <a:rPr lang="fr-CA" noProof="0" dirty="0" err="1">
                    <a:sym typeface="Wingdings" pitchFamily="2" charset="2"/>
                  </a:rPr>
                  <a:t>is</a:t>
                </a:r>
                <a:r>
                  <a:rPr lang="fr-CA" noProof="0" dirty="0">
                    <a:sym typeface="Wingdings" pitchFamily="2" charset="2"/>
                  </a:rPr>
                  <a:t> longer in the x direction, </a:t>
                </a:r>
                <a:r>
                  <a:rPr lang="fr-CA" noProof="0" dirty="0" err="1">
                    <a:sym typeface="Wingdings" pitchFamily="2" charset="2"/>
                  </a:rPr>
                  <a:t>so</a:t>
                </a:r>
                <a:r>
                  <a:rPr lang="fr-CA" noProof="0" dirty="0">
                    <a:sym typeface="Wingdings" pitchFamily="2" charset="2"/>
                  </a:rPr>
                  <a:t> the </a:t>
                </a:r>
                <a:r>
                  <a:rPr lang="fr-CA" noProof="0" dirty="0" err="1">
                    <a:sym typeface="Wingdings" pitchFamily="2" charset="2"/>
                  </a:rPr>
                  <a:t>spacing</a:t>
                </a:r>
                <a:r>
                  <a:rPr lang="fr-CA" noProof="0" dirty="0">
                    <a:sym typeface="Wingdings" pitchFamily="2" charset="2"/>
                  </a:rPr>
                  <a:t> of the </a:t>
                </a:r>
                <a:r>
                  <a:rPr lang="fr-CA" noProof="0" dirty="0" err="1">
                    <a:sym typeface="Wingdings" pitchFamily="2" charset="2"/>
                  </a:rPr>
                  <a:t>zeros</a:t>
                </a:r>
                <a:r>
                  <a:rPr lang="fr-CA" noProof="0" dirty="0">
                    <a:sym typeface="Wingdings" pitchFamily="2" charset="2"/>
                  </a:rPr>
                  <a:t> in the </a:t>
                </a:r>
                <a:r>
                  <a:rPr lang="fr-CA" noProof="0" dirty="0" err="1">
                    <a:sym typeface="Wingdings" pitchFamily="2" charset="2"/>
                  </a:rPr>
                  <a:t>frequency</a:t>
                </a:r>
                <a:r>
                  <a:rPr lang="fr-CA" noProof="0" dirty="0">
                    <a:sym typeface="Wingdings" pitchFamily="2" charset="2"/>
                  </a:rPr>
                  <a:t> </a:t>
                </a:r>
                <a:r>
                  <a:rPr lang="fr-CA" noProof="0" dirty="0" err="1">
                    <a:sym typeface="Wingdings" pitchFamily="2" charset="2"/>
                  </a:rPr>
                  <a:t>space</a:t>
                </a:r>
                <a:r>
                  <a:rPr lang="fr-CA" noProof="0" dirty="0">
                    <a:sym typeface="Wingdings" pitchFamily="2" charset="2"/>
                  </a:rPr>
                  <a:t> </a:t>
                </a:r>
                <a:r>
                  <a:rPr lang="fr-CA" noProof="0" dirty="0" err="1">
                    <a:sym typeface="Wingdings" pitchFamily="2" charset="2"/>
                  </a:rPr>
                  <a:t>is</a:t>
                </a:r>
                <a:r>
                  <a:rPr lang="fr-CA" noProof="0" dirty="0">
                    <a:sym typeface="Wingdings" pitchFamily="2" charset="2"/>
                  </a:rPr>
                  <a:t> </a:t>
                </a:r>
                <a:r>
                  <a:rPr lang="fr-CA" noProof="0" dirty="0" err="1">
                    <a:sym typeface="Wingdings" pitchFamily="2" charset="2"/>
                  </a:rPr>
                  <a:t>shorter</a:t>
                </a:r>
                <a:r>
                  <a:rPr lang="fr-CA" noProof="0" dirty="0">
                    <a:sym typeface="Wingdings" pitchFamily="2" charset="2"/>
                  </a:rPr>
                  <a:t> in </a:t>
                </a:r>
                <a:r>
                  <a:rPr lang="fr-CA" noProof="0" dirty="0" err="1">
                    <a:sym typeface="Wingdings" pitchFamily="2" charset="2"/>
                  </a:rPr>
                  <a:t>that</a:t>
                </a:r>
                <a:r>
                  <a:rPr lang="fr-CA" noProof="0" dirty="0">
                    <a:sym typeface="Wingdings" pitchFamily="2" charset="2"/>
                  </a:rPr>
                  <a:t> </a:t>
                </a:r>
                <a:r>
                  <a:rPr lang="fr-CA" noProof="0" dirty="0" err="1">
                    <a:sym typeface="Wingdings" pitchFamily="2" charset="2"/>
                  </a:rPr>
                  <a:t>direciton</a:t>
                </a:r>
                <a:endParaRPr lang="fr-CA" noProof="0" dirty="0">
                  <a:sym typeface="Wingdings" pitchFamily="2" charset="2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3A6E3D9-7BCA-E44A-BF67-7BAA7AF9E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084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4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44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3A6E3D9-7BCA-E44A-BF67-7BAA7AF9E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560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itchFamily="2" charset="2"/>
              <a:buChar char="à"/>
            </a:pPr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3A6E3D9-7BCA-E44A-BF67-7BAA7AF9E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0340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2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5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8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25F35-454D-0849-BD02-5394302C9887}" type="datetime1">
              <a:rPr lang="en-CA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5755A1-CBC7-1142-9071-7287B67B7067}" type="datetime1">
              <a:rPr lang="en-CA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41F1DB-0928-47F7-BDE0-86B18C14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55591" y="6553570"/>
            <a:ext cx="1492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D5E5A-39B0-1646-9B01-BF9D79D807E3}" type="slidenum">
              <a:rPr lang="en-US" sz="1300" b="1" smtClean="0">
                <a:latin typeface="+mn-lt"/>
              </a:rPr>
              <a:t>‹#›</a:t>
            </a:fld>
            <a:r>
              <a:rPr lang="en-US" sz="1300" b="1" dirty="0">
                <a:latin typeface="+mn-lt"/>
              </a:rPr>
              <a:t> </a:t>
            </a:r>
            <a:r>
              <a:rPr lang="en-US" sz="1300" b="1">
                <a:latin typeface="+mn-lt"/>
              </a:rPr>
              <a:t>/ 77</a:t>
            </a:r>
            <a:endParaRPr lang="en-US" sz="1300" b="1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03075" y="6551467"/>
            <a:ext cx="29759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baseline="0" dirty="0" err="1">
                <a:latin typeface="+mn-lt"/>
              </a:rPr>
              <a:t>Représentation</a:t>
            </a:r>
            <a:r>
              <a:rPr lang="en-US" sz="1300" b="1" baseline="0" dirty="0">
                <a:latin typeface="+mn-lt"/>
              </a:rPr>
              <a:t> </a:t>
            </a:r>
            <a:r>
              <a:rPr lang="en-US" sz="1300" b="1" baseline="0" dirty="0" err="1">
                <a:latin typeface="+mn-lt"/>
              </a:rPr>
              <a:t>fréquentielle</a:t>
            </a:r>
            <a:r>
              <a:rPr lang="en-US" sz="1300" b="1" baseline="0" dirty="0">
                <a:latin typeface="+mn-lt"/>
              </a:rPr>
              <a:t> des images </a:t>
            </a:r>
            <a:endParaRPr lang="en-US" sz="1300" b="1" dirty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7586" y="6549363"/>
            <a:ext cx="22650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n-lt"/>
              </a:rPr>
              <a:t>Eva Alonso Ortiz (ELE8812)</a:t>
            </a:r>
          </a:p>
        </p:txBody>
      </p:sp>
    </p:spTree>
    <p:extLst>
      <p:ext uri="{BB962C8B-B14F-4D97-AF65-F5344CB8AC3E}">
        <p14:creationId xmlns:p14="http://schemas.microsoft.com/office/powerpoint/2010/main" val="9465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0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9110" y="0"/>
            <a:ext cx="7689618" cy="6862761"/>
            <a:chOff x="-21880" y="-24126"/>
            <a:chExt cx="10252824" cy="6858000"/>
          </a:xfrm>
          <a:blipFill>
            <a:blip r:embed="rId3"/>
            <a:stretch>
              <a:fillRect/>
            </a:stretch>
          </a:blipFill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80" y="-24126"/>
              <a:ext cx="10252824" cy="6858000"/>
            </a:xfrm>
            <a:prstGeom prst="rect">
              <a:avLst/>
            </a:prstGeom>
            <a:grpFill/>
          </p:spPr>
        </p:pic>
        <p:sp>
          <p:nvSpPr>
            <p:cNvPr id="23" name="Rectangle 22"/>
            <p:cNvSpPr/>
            <p:nvPr/>
          </p:nvSpPr>
          <p:spPr>
            <a:xfrm rot="1080000">
              <a:off x="4270984" y="-24126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080000">
              <a:off x="3823791" y="1005269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80000">
              <a:off x="3378576" y="205443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080000">
              <a:off x="2960239" y="305225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8"/>
          <a:stretch/>
        </p:blipFill>
        <p:spPr>
          <a:xfrm>
            <a:off x="6970319" y="-216933"/>
            <a:ext cx="2065427" cy="20091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02" y="231127"/>
            <a:ext cx="1866102" cy="10321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5699" y="5762473"/>
            <a:ext cx="5195960" cy="235193"/>
            <a:chOff x="5087599" y="6540296"/>
            <a:chExt cx="6927946" cy="313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9" y="6540296"/>
              <a:ext cx="3912966" cy="3135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02579" y="6540296"/>
              <a:ext cx="3912966" cy="31359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684" y="6468161"/>
            <a:ext cx="3930316" cy="370396"/>
          </a:xfrm>
          <a:prstGeom prst="rect">
            <a:avLst/>
          </a:prstGeom>
        </p:spPr>
      </p:pic>
      <p:sp>
        <p:nvSpPr>
          <p:cNvPr id="21" name="Triangle 25"/>
          <p:cNvSpPr/>
          <p:nvPr/>
        </p:nvSpPr>
        <p:spPr>
          <a:xfrm>
            <a:off x="4458138" y="2908299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riangle 26"/>
          <p:cNvSpPr/>
          <p:nvPr/>
        </p:nvSpPr>
        <p:spPr>
          <a:xfrm>
            <a:off x="4620635" y="2908299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riangle 27"/>
          <p:cNvSpPr/>
          <p:nvPr/>
        </p:nvSpPr>
        <p:spPr>
          <a:xfrm>
            <a:off x="4783801" y="2908298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riangle 28"/>
          <p:cNvSpPr/>
          <p:nvPr/>
        </p:nvSpPr>
        <p:spPr>
          <a:xfrm>
            <a:off x="4945254" y="2903536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ADD4863-F2E1-4E6D-AD92-790CF797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98834"/>
            <a:ext cx="6858000" cy="24006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600" b="1" spc="-30" dirty="0">
                <a:latin typeface="+mj-lt"/>
                <a:cs typeface="Tahoma"/>
              </a:rPr>
              <a:t>Eva Alonso </a:t>
            </a:r>
            <a:r>
              <a:rPr lang="fi-FI" sz="2600" b="1" spc="-30" dirty="0" err="1">
                <a:latin typeface="+mj-lt"/>
                <a:cs typeface="Tahoma"/>
              </a:rPr>
              <a:t>Ortiz</a:t>
            </a:r>
            <a:endParaRPr lang="fi-FI" sz="2600" b="1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200" b="1" spc="-20" dirty="0">
                <a:latin typeface="+mj-lt"/>
                <a:cs typeface="Microsoft Sans Serif"/>
              </a:rPr>
              <a:t>ELE8812</a:t>
            </a:r>
            <a:endParaRPr lang="fi-FI" sz="2200" b="1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200" b="1" spc="-65" dirty="0">
                <a:latin typeface="+mj-lt"/>
                <a:cs typeface="Tahoma"/>
              </a:rPr>
              <a:t>26 </a:t>
            </a:r>
            <a:r>
              <a:rPr lang="fi-FI" sz="2200" b="1" spc="-45" dirty="0" err="1">
                <a:latin typeface="+mj-lt"/>
                <a:cs typeface="Tahoma"/>
              </a:rPr>
              <a:t>janvier</a:t>
            </a:r>
            <a:r>
              <a:rPr lang="fi-FI" sz="2200" b="1" spc="15">
                <a:latin typeface="+mj-lt"/>
                <a:cs typeface="Tahoma"/>
              </a:rPr>
              <a:t> </a:t>
            </a:r>
            <a:r>
              <a:rPr lang="fi-FI" sz="2200" b="1" spc="-65">
                <a:latin typeface="+mj-lt"/>
                <a:cs typeface="Tahoma"/>
              </a:rPr>
              <a:t>2023</a:t>
            </a:r>
            <a:endParaRPr lang="fi-FI" sz="2200" b="1" dirty="0">
              <a:latin typeface="+mj-lt"/>
              <a:cs typeface="Tahoma"/>
            </a:endParaRPr>
          </a:p>
          <a:p>
            <a:endParaRPr lang="en-CA" sz="2900" b="1" dirty="0">
              <a:latin typeface="+mj-lt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D262AEF-7E72-49C1-A569-FD5F785EA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9" y="1906377"/>
            <a:ext cx="8017565" cy="1309209"/>
          </a:xfrm>
        </p:spPr>
        <p:txBody>
          <a:bodyPr>
            <a:noAutofit/>
          </a:bodyPr>
          <a:lstStyle/>
          <a:p>
            <a:r>
              <a:rPr lang="fr-FR" sz="3400" b="1" spc="-10" dirty="0"/>
              <a:t>Représentation des images dans le domaine fréquentiel</a:t>
            </a:r>
            <a:endParaRPr lang="en-CA" sz="3400" b="1" dirty="0"/>
          </a:p>
        </p:txBody>
      </p:sp>
      <p:sp>
        <p:nvSpPr>
          <p:cNvPr id="34" name="Rectangle: Rounded Corners 1">
            <a:extLst>
              <a:ext uri="{FF2B5EF4-FFF2-40B4-BE49-F238E27FC236}">
                <a16:creationId xmlns:a16="http://schemas.microsoft.com/office/drawing/2014/main" id="{D51415F7-CEF3-4D1F-BD81-B5E9FAEC50C0}"/>
              </a:ext>
            </a:extLst>
          </p:cNvPr>
          <p:cNvSpPr/>
          <p:nvPr/>
        </p:nvSpPr>
        <p:spPr>
          <a:xfrm>
            <a:off x="363998" y="1869933"/>
            <a:ext cx="8422194" cy="1541123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17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"/>
    </mc:Choice>
    <mc:Fallback xmlns="">
      <p:transition spd="slow" advTm="8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Représentation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fréquentielle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E487F8D-17E3-42F8-BE4C-80FBF1174637}"/>
              </a:ext>
            </a:extLst>
          </p:cNvPr>
          <p:cNvSpPr txBox="1">
            <a:spLocks/>
          </p:cNvSpPr>
          <p:nvPr/>
        </p:nvSpPr>
        <p:spPr>
          <a:xfrm>
            <a:off x="385720" y="900860"/>
            <a:ext cx="8506901" cy="5536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35000"/>
              <a:buNone/>
            </a:pPr>
            <a:endParaRPr lang="fr-FR" sz="2600" b="1" u="sng" spc="-50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0" indent="0">
              <a:lnSpc>
                <a:spcPct val="100000"/>
              </a:lnSpc>
              <a:buSzPct val="135000"/>
              <a:buNone/>
            </a:pPr>
            <a:r>
              <a:rPr lang="fr-FR" sz="2600" b="1" u="sng" spc="-50" dirty="0">
                <a:solidFill>
                  <a:srgbClr val="FF0000"/>
                </a:solidFill>
                <a:latin typeface="+mj-lt"/>
                <a:cs typeface="Tahoma"/>
              </a:rPr>
              <a:t>Transformée de Fourier 2D</a:t>
            </a:r>
          </a:p>
          <a:p>
            <a:pPr marL="482400">
              <a:spcBef>
                <a:spcPts val="1800"/>
              </a:spcBef>
              <a:buClr>
                <a:srgbClr val="FF0000"/>
              </a:buClr>
              <a:buSzPct val="135000"/>
            </a:pPr>
            <a:r>
              <a:rPr lang="fr-FR" sz="2200" spc="-50" dirty="0">
                <a:latin typeface="+mj-lt"/>
                <a:cs typeface="Tahoma"/>
              </a:rPr>
              <a:t>TF 2D : </a:t>
            </a:r>
          </a:p>
          <a:p>
            <a:pPr marL="482400">
              <a:spcBef>
                <a:spcPts val="3000"/>
              </a:spcBef>
              <a:buClr>
                <a:srgbClr val="FF0000"/>
              </a:buClr>
              <a:buSzPct val="135000"/>
            </a:pPr>
            <a:r>
              <a:rPr lang="fr-FR" sz="2200" spc="-50" dirty="0">
                <a:latin typeface="+mj-lt"/>
                <a:cs typeface="Tahoma"/>
              </a:rPr>
              <a:t>TFI 2D :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SzPct val="135000"/>
              <a:buNone/>
            </a:pPr>
            <a:r>
              <a:rPr lang="fr-FR" sz="2600" b="1" u="sng" spc="-50" dirty="0">
                <a:latin typeface="+mj-lt"/>
                <a:cs typeface="Tahoma"/>
              </a:rPr>
              <a:t>Propriétés importantes</a:t>
            </a:r>
          </a:p>
          <a:p>
            <a:pPr marL="482400">
              <a:spcBef>
                <a:spcPts val="600"/>
              </a:spcBef>
              <a:buSzPct val="135000"/>
            </a:pPr>
            <a:r>
              <a:rPr lang="fr-FR" sz="2200" spc="-50" dirty="0">
                <a:latin typeface="+mj-lt"/>
                <a:cs typeface="Tahoma"/>
              </a:rPr>
              <a:t>Ordre d’intégration indifférent (théorème de </a:t>
            </a:r>
            <a:r>
              <a:rPr lang="fr-FR" sz="2200" spc="-50" dirty="0" err="1">
                <a:latin typeface="+mj-lt"/>
                <a:cs typeface="Tahoma"/>
              </a:rPr>
              <a:t>Fubini</a:t>
            </a:r>
            <a:r>
              <a:rPr lang="fr-FR" sz="2200" spc="-50" dirty="0">
                <a:latin typeface="+mj-lt"/>
                <a:cs typeface="Tahoma"/>
              </a:rPr>
              <a:t>).</a:t>
            </a:r>
          </a:p>
          <a:p>
            <a:pPr marL="482400">
              <a:spcBef>
                <a:spcPts val="1800"/>
              </a:spcBef>
              <a:buSzPct val="135000"/>
            </a:pPr>
            <a:r>
              <a:rPr lang="fr-FR" sz="2200" spc="-50" dirty="0">
                <a:latin typeface="+mj-lt"/>
                <a:cs typeface="Tahoma"/>
              </a:rPr>
              <a:t>Séparabilité : </a:t>
            </a:r>
            <a:endParaRPr lang="fr-FR" sz="2200" spc="-5" dirty="0">
              <a:latin typeface="+mj-lt"/>
              <a:cs typeface="Arial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62E4B-F5E0-46DB-8328-4A162EB3B81D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F960C0-1025-40F2-9ABF-EC09F26A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775" y="1952929"/>
            <a:ext cx="5524218" cy="654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2891C8-2D45-4154-9266-20F0C7486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96" y="2653301"/>
            <a:ext cx="5399808" cy="680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177E50-DFD3-4B03-ADBA-E92CE4E14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019" y="4910075"/>
            <a:ext cx="3715224" cy="3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8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Fonctions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périodiques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62E4B-F5E0-46DB-8328-4A162EB3B81D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E487F8D-17E3-42F8-BE4C-80FBF1174637}"/>
              </a:ext>
            </a:extLst>
          </p:cNvPr>
          <p:cNvSpPr txBox="1">
            <a:spLocks/>
          </p:cNvSpPr>
          <p:nvPr/>
        </p:nvSpPr>
        <p:spPr>
          <a:xfrm>
            <a:off x="385721" y="1574199"/>
            <a:ext cx="8506901" cy="53098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400" indent="-230400">
              <a:spcBef>
                <a:spcPts val="600"/>
              </a:spcBef>
              <a:buClr>
                <a:srgbClr val="0B6B1D"/>
              </a:buClr>
              <a:buSzPct val="135000"/>
            </a:pPr>
            <a:endParaRPr lang="fr-FR" sz="2200" i="1" spc="-45" dirty="0">
              <a:latin typeface="+mj-lt"/>
              <a:cs typeface="Arial"/>
            </a:endParaRPr>
          </a:p>
          <a:p>
            <a:pPr marL="482400" indent="-230400"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fr-FR" sz="2200" i="1" spc="-45" dirty="0">
                <a:latin typeface="+mj-lt"/>
                <a:cs typeface="Arial"/>
              </a:rPr>
              <a:t>f </a:t>
            </a:r>
            <a:r>
              <a:rPr lang="fr-FR" sz="2200" spc="-45" dirty="0">
                <a:latin typeface="+mj-lt"/>
                <a:cs typeface="Arial"/>
              </a:rPr>
              <a:t>périodique par rapport à </a:t>
            </a:r>
            <a:r>
              <a:rPr lang="fr-FR" sz="2200" i="1" spc="-45" dirty="0">
                <a:latin typeface="+mj-lt"/>
                <a:cs typeface="Arial"/>
              </a:rPr>
              <a:t>x</a:t>
            </a:r>
            <a:r>
              <a:rPr lang="fr-FR" sz="2200" spc="-45" baseline="-25000" dirty="0">
                <a:latin typeface="+mj-lt"/>
                <a:cs typeface="Arial"/>
              </a:rPr>
              <a:t>1</a:t>
            </a:r>
            <a:r>
              <a:rPr lang="fr-FR" sz="2200" spc="-45" dirty="0">
                <a:latin typeface="+mj-lt"/>
                <a:cs typeface="Arial"/>
              </a:rPr>
              <a:t> et </a:t>
            </a:r>
            <a:r>
              <a:rPr lang="fr-FR" sz="2200" i="1" spc="-45" dirty="0">
                <a:latin typeface="+mj-lt"/>
                <a:cs typeface="Arial"/>
              </a:rPr>
              <a:t>x</a:t>
            </a:r>
            <a:r>
              <a:rPr lang="fr-FR" sz="2200" spc="-45" baseline="-25000" dirty="0">
                <a:latin typeface="+mj-lt"/>
                <a:cs typeface="Arial"/>
              </a:rPr>
              <a:t>2</a:t>
            </a:r>
            <a:r>
              <a:rPr lang="fr-FR" sz="2200" spc="-45" dirty="0">
                <a:latin typeface="+mj-lt"/>
                <a:cs typeface="Arial"/>
              </a:rPr>
              <a:t>, aux périodes </a:t>
            </a:r>
            <a:r>
              <a:rPr lang="fr-FR" sz="2200" i="1" spc="-45" dirty="0">
                <a:latin typeface="+mj-lt"/>
                <a:cs typeface="Arial"/>
              </a:rPr>
              <a:t>T</a:t>
            </a:r>
            <a:r>
              <a:rPr lang="fr-FR" sz="2200" spc="-45" baseline="-25000" dirty="0">
                <a:latin typeface="+mj-lt"/>
                <a:cs typeface="Arial"/>
              </a:rPr>
              <a:t>1</a:t>
            </a:r>
            <a:r>
              <a:rPr lang="fr-FR" sz="2200" spc="-45" dirty="0">
                <a:latin typeface="+mj-lt"/>
                <a:cs typeface="Arial"/>
              </a:rPr>
              <a:t> et </a:t>
            </a:r>
            <a:r>
              <a:rPr lang="fr-FR" sz="2200" i="1" spc="-45" dirty="0">
                <a:latin typeface="+mj-lt"/>
                <a:cs typeface="Arial"/>
              </a:rPr>
              <a:t>T</a:t>
            </a:r>
            <a:r>
              <a:rPr lang="fr-FR" sz="2200" spc="-45" baseline="-25000" dirty="0">
                <a:latin typeface="+mj-lt"/>
                <a:cs typeface="Arial"/>
              </a:rPr>
              <a:t>2</a:t>
            </a:r>
            <a:r>
              <a:rPr lang="fr-FR" sz="2200" spc="-45" dirty="0">
                <a:latin typeface="+mj-lt"/>
                <a:cs typeface="Arial"/>
              </a:rPr>
              <a:t>.</a:t>
            </a:r>
          </a:p>
          <a:p>
            <a:pPr marL="482400" indent="-230400">
              <a:spcBef>
                <a:spcPts val="180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Arial"/>
              </a:rPr>
              <a:t>Décomposition de </a:t>
            </a:r>
            <a:r>
              <a:rPr lang="fr-FR" sz="2200" i="1" spc="-45" dirty="0">
                <a:latin typeface="+mj-lt"/>
                <a:cs typeface="Arial"/>
              </a:rPr>
              <a:t>f</a:t>
            </a:r>
            <a:r>
              <a:rPr lang="fr-FR" sz="2200" spc="-45" dirty="0">
                <a:latin typeface="+mj-lt"/>
                <a:cs typeface="Arial"/>
              </a:rPr>
              <a:t> : </a:t>
            </a:r>
          </a:p>
          <a:p>
            <a:pPr marL="252000" indent="0">
              <a:spcBef>
                <a:spcPts val="3000"/>
              </a:spcBef>
              <a:buClr>
                <a:srgbClr val="0B6B1D"/>
              </a:buClr>
              <a:buSzPct val="135000"/>
              <a:buNone/>
            </a:pPr>
            <a:endParaRPr lang="fr-FR" sz="2200" spc="-45" dirty="0">
              <a:latin typeface="+mj-lt"/>
              <a:cs typeface="Arial"/>
            </a:endParaRPr>
          </a:p>
          <a:p>
            <a:pPr marL="252000" indent="0">
              <a:spcBef>
                <a:spcPts val="1200"/>
              </a:spcBef>
              <a:buClr>
                <a:srgbClr val="0B6B1D"/>
              </a:buClr>
              <a:buSzPct val="135000"/>
              <a:buNone/>
            </a:pPr>
            <a:endParaRPr lang="fr-FR" sz="2200" spc="-45" dirty="0">
              <a:latin typeface="+mj-lt"/>
              <a:cs typeface="Arial"/>
            </a:endParaRPr>
          </a:p>
          <a:p>
            <a:pPr marL="482400" indent="-230400">
              <a:spcBef>
                <a:spcPts val="120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Arial"/>
              </a:rPr>
              <a:t>TF 2D :</a:t>
            </a:r>
            <a:endParaRPr lang="fr-FR" sz="2200" spc="-45" baseline="-25000" dirty="0">
              <a:solidFill>
                <a:srgbClr val="FF0000"/>
              </a:solidFill>
              <a:latin typeface="+mj-lt"/>
              <a:cs typeface="Arial"/>
            </a:endParaRPr>
          </a:p>
          <a:p>
            <a:pPr marL="482400" indent="-230400">
              <a:spcBef>
                <a:spcPts val="1200"/>
              </a:spcBef>
              <a:buClr>
                <a:srgbClr val="0B6B1D"/>
              </a:buClr>
              <a:buSzPct val="135000"/>
            </a:pPr>
            <a:endParaRPr lang="fr-FR" sz="2200" spc="-45" dirty="0">
              <a:latin typeface="+mj-lt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52EAD3E-C2AB-4605-A417-B26C6F58A34B}"/>
                  </a:ext>
                </a:extLst>
              </p:cNvPr>
              <p:cNvSpPr/>
              <p:nvPr/>
            </p:nvSpPr>
            <p:spPr>
              <a:xfrm>
                <a:off x="481975" y="5049020"/>
                <a:ext cx="8276304" cy="93803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82400" indent="-230400">
                  <a:lnSpc>
                    <a:spcPct val="80000"/>
                  </a:lnSpc>
                  <a:buClr>
                    <a:srgbClr val="0B6B1D"/>
                  </a:buClr>
                  <a:buSzPct val="135000"/>
                </a:pPr>
                <a:r>
                  <a:rPr lang="fr-FR" sz="2200" spc="-50" dirty="0">
                    <a:solidFill>
                      <a:srgbClr val="FF0000"/>
                    </a:solidFill>
                    <a:latin typeface="+mj-lt"/>
                    <a:cs typeface="Tahoma"/>
                  </a:rPr>
                  <a:t>Impulsions disposées régulièrement sur une grille cartésienne, à des intervalles de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 spc="-4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CA" sz="2200" b="0" i="1" spc="-4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1" spc="-45" dirty="0">
                            <a:solidFill>
                              <a:srgbClr val="FF0000"/>
                            </a:solidFill>
                            <a:latin typeface="+mj-lt"/>
                            <a:cs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200" i="1" spc="-45" baseline="-25000" dirty="0">
                            <a:solidFill>
                              <a:srgbClr val="FF0000"/>
                            </a:solidFill>
                            <a:latin typeface="+mj-lt"/>
                            <a:cs typeface="Arial"/>
                          </a:rPr>
                          <m:t>1 </m:t>
                        </m:r>
                      </m:den>
                    </m:f>
                  </m:oMath>
                </a14:m>
                <a:r>
                  <a:rPr lang="fr-FR" sz="2200" spc="-45" dirty="0">
                    <a:solidFill>
                      <a:srgbClr val="FF0000"/>
                    </a:solidFill>
                    <a:latin typeface="+mj-lt"/>
                    <a:cs typeface="Arial"/>
                  </a:rPr>
                  <a:t>  </a:t>
                </a:r>
                <a:r>
                  <a:rPr lang="fr-FR" sz="2200" spc="-50" dirty="0">
                    <a:solidFill>
                      <a:srgbClr val="FF0000"/>
                    </a:solidFill>
                    <a:latin typeface="+mj-lt"/>
                    <a:cs typeface="Tahoma"/>
                  </a:rPr>
                  <a:t>dans la direction </a:t>
                </a:r>
                <a14:m>
                  <m:oMath xmlns:m="http://schemas.openxmlformats.org/officeDocument/2006/math">
                    <m:r>
                      <a:rPr lang="en-CA" sz="2200" i="1" spc="-5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ahoma"/>
                      </a:rPr>
                      <m:t>𝑣</m:t>
                    </m:r>
                  </m:oMath>
                </a14:m>
                <a:r>
                  <a:rPr lang="fr-FR" sz="2200" spc="-45" baseline="-25000" dirty="0">
                    <a:solidFill>
                      <a:srgbClr val="FF0000"/>
                    </a:solidFill>
                    <a:latin typeface="+mj-lt"/>
                    <a:cs typeface="Arial"/>
                  </a:rPr>
                  <a:t>1 </a:t>
                </a:r>
                <a:r>
                  <a:rPr lang="fr-FR" sz="2200" spc="-50" dirty="0">
                    <a:solidFill>
                      <a:srgbClr val="FF0000"/>
                    </a:solidFill>
                    <a:latin typeface="+mj-lt"/>
                    <a:cs typeface="Tahoma"/>
                  </a:rPr>
                  <a:t>,  et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 spc="-4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CA" sz="2200" i="1" spc="-4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1" spc="-45" dirty="0">
                            <a:solidFill>
                              <a:srgbClr val="FF0000"/>
                            </a:solidFill>
                            <a:latin typeface="+mj-lt"/>
                            <a:cs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200" spc="-45" baseline="-25000" dirty="0">
                            <a:solidFill>
                              <a:srgbClr val="FF0000"/>
                            </a:solidFill>
                            <a:latin typeface="+mj-lt"/>
                            <a:cs typeface="Arial"/>
                          </a:rPr>
                          <m:t>2 </m:t>
                        </m:r>
                      </m:den>
                    </m:f>
                    <m:r>
                      <a:rPr lang="fr-FR" sz="2200" i="1" spc="-45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fr-FR" sz="2200" spc="-50" dirty="0">
                    <a:solidFill>
                      <a:srgbClr val="FF0000"/>
                    </a:solidFill>
                    <a:latin typeface="+mj-lt"/>
                    <a:cs typeface="Tahoma"/>
                  </a:rPr>
                  <a:t> dans la direction </a:t>
                </a:r>
                <a14:m>
                  <m:oMath xmlns:m="http://schemas.openxmlformats.org/officeDocument/2006/math">
                    <m:r>
                      <a:rPr lang="en-CA" sz="2200" i="1" spc="-5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ahoma"/>
                      </a:rPr>
                      <m:t>𝑣</m:t>
                    </m:r>
                  </m:oMath>
                </a14:m>
                <a:r>
                  <a:rPr lang="fr-FR" sz="2200" spc="-45" baseline="-25000" dirty="0">
                    <a:solidFill>
                      <a:srgbClr val="FF0000"/>
                    </a:solidFill>
                    <a:latin typeface="+mj-lt"/>
                    <a:cs typeface="Arial"/>
                  </a:rPr>
                  <a:t>2</a:t>
                </a:r>
                <a:r>
                  <a:rPr lang="fr-FR" sz="2200" spc="-50" dirty="0">
                    <a:solidFill>
                      <a:srgbClr val="FF0000"/>
                    </a:solidFill>
                    <a:latin typeface="+mj-lt"/>
                    <a:cs typeface="Tahoma"/>
                  </a:rPr>
                  <a:t> </a:t>
                </a:r>
                <a:endParaRPr lang="en-CA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52EAD3E-C2AB-4605-A417-B26C6F58A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75" y="5049020"/>
                <a:ext cx="8276304" cy="9380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EF8EC58-88BD-440C-A023-664DD2BE5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586" y="2467534"/>
            <a:ext cx="3816616" cy="730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80B75-C24A-4E91-B12F-233FAEA18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49" y="3265872"/>
            <a:ext cx="5991714" cy="615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91AFC-ED93-49B7-9692-D2729992E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860" y="4094363"/>
            <a:ext cx="4760774" cy="68835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1074F2-56D0-4026-83C6-79AF66E2776F}"/>
              </a:ext>
            </a:extLst>
          </p:cNvPr>
          <p:cNvSpPr/>
          <p:nvPr/>
        </p:nvSpPr>
        <p:spPr>
          <a:xfrm>
            <a:off x="586148" y="1031190"/>
            <a:ext cx="7986752" cy="514486"/>
          </a:xfrm>
          <a:prstGeom prst="roundRect">
            <a:avLst/>
          </a:prstGeom>
          <a:solidFill>
            <a:srgbClr val="FFE1E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SzPct val="135000"/>
            </a:pPr>
            <a:r>
              <a:rPr lang="en-CA" sz="2200" b="1" spc="-50" dirty="0">
                <a:solidFill>
                  <a:srgbClr val="FF0000"/>
                </a:solidFill>
                <a:latin typeface="+mj-lt"/>
                <a:cs typeface="Tahoma"/>
              </a:rPr>
              <a:t>Il </a:t>
            </a:r>
            <a:r>
              <a:rPr lang="en-CA" sz="2200" b="1" spc="-50" dirty="0" err="1">
                <a:solidFill>
                  <a:srgbClr val="FF0000"/>
                </a:solidFill>
                <a:latin typeface="+mj-lt"/>
                <a:cs typeface="Tahoma"/>
              </a:rPr>
              <a:t>faut</a:t>
            </a:r>
            <a:r>
              <a:rPr lang="en-CA" sz="2200" b="1" spc="-50" dirty="0">
                <a:solidFill>
                  <a:srgbClr val="FF0000"/>
                </a:solidFill>
                <a:latin typeface="+mj-lt"/>
                <a:cs typeface="Tahoma"/>
              </a:rPr>
              <a:t> </a:t>
            </a:r>
            <a:r>
              <a:rPr lang="en-CA" sz="2200" b="1" spc="-50" dirty="0" err="1">
                <a:solidFill>
                  <a:srgbClr val="FF0000"/>
                </a:solidFill>
                <a:latin typeface="+mj-lt"/>
                <a:cs typeface="Tahoma"/>
              </a:rPr>
              <a:t>préciser</a:t>
            </a:r>
            <a:r>
              <a:rPr lang="en-CA" sz="2200" b="1" spc="-50" dirty="0">
                <a:solidFill>
                  <a:srgbClr val="FF0000"/>
                </a:solidFill>
                <a:latin typeface="+mj-lt"/>
                <a:cs typeface="Tahoma"/>
              </a:rPr>
              <a:t> la variable par rapport à </a:t>
            </a:r>
            <a:r>
              <a:rPr lang="en-CA" sz="2200" b="1" spc="-50" dirty="0" err="1">
                <a:solidFill>
                  <a:srgbClr val="FF0000"/>
                </a:solidFill>
                <a:latin typeface="+mj-lt"/>
                <a:cs typeface="Tahoma"/>
              </a:rPr>
              <a:t>laquelle</a:t>
            </a:r>
            <a:r>
              <a:rPr lang="en-CA" sz="2200" b="1" spc="-50" dirty="0">
                <a:solidFill>
                  <a:srgbClr val="FF0000"/>
                </a:solidFill>
                <a:latin typeface="+mj-lt"/>
                <a:cs typeface="Tahoma"/>
              </a:rPr>
              <a:t> </a:t>
            </a:r>
            <a:r>
              <a:rPr lang="en-CA" sz="2200" b="1" i="1" spc="-50" dirty="0">
                <a:solidFill>
                  <a:srgbClr val="FF0000"/>
                </a:solidFill>
                <a:latin typeface="+mj-lt"/>
                <a:cs typeface="Tahoma"/>
              </a:rPr>
              <a:t>f </a:t>
            </a:r>
            <a:r>
              <a:rPr lang="en-CA" sz="2200" b="1" spc="-50" dirty="0" err="1">
                <a:solidFill>
                  <a:srgbClr val="FF0000"/>
                </a:solidFill>
                <a:latin typeface="+mj-lt"/>
                <a:cs typeface="Tahoma"/>
              </a:rPr>
              <a:t>est</a:t>
            </a:r>
            <a:r>
              <a:rPr lang="en-CA" sz="2200" b="1" spc="-50" dirty="0">
                <a:solidFill>
                  <a:srgbClr val="FF0000"/>
                </a:solidFill>
                <a:latin typeface="+mj-lt"/>
                <a:cs typeface="Tahoma"/>
              </a:rPr>
              <a:t> </a:t>
            </a:r>
            <a:r>
              <a:rPr lang="en-CA" sz="2200" b="1" spc="-50" dirty="0" err="1">
                <a:solidFill>
                  <a:srgbClr val="FF0000"/>
                </a:solidFill>
                <a:latin typeface="+mj-lt"/>
                <a:cs typeface="Tahoma"/>
              </a:rPr>
              <a:t>périodique</a:t>
            </a:r>
            <a:endParaRPr lang="fr-FR" sz="2200" b="1" spc="-45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Propriété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supplémentaire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la TF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721" y="1309508"/>
                <a:ext cx="8506901" cy="510332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SzPct val="135000"/>
                  <a:buNone/>
                </a:pPr>
                <a:r>
                  <a:rPr lang="fr-FR" sz="2600" b="1" u="sng" spc="-50" dirty="0">
                    <a:latin typeface="+mj-lt"/>
                    <a:cs typeface="Tahoma"/>
                  </a:rPr>
                  <a:t>Rotation</a:t>
                </a: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z="2200" spc="-45" dirty="0">
                    <a:latin typeface="+mj-lt"/>
                    <a:cs typeface="Arial"/>
                  </a:rPr>
                  <a:t>Image </a:t>
                </a:r>
                <a:r>
                  <a:rPr lang="en-CA" sz="2200" i="1" spc="-45" dirty="0">
                    <a:latin typeface="+mj-lt"/>
                    <a:cs typeface="Arial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45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en-CA" sz="2200" b="0" i="1" spc="-45" baseline="-25000" smtClean="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a:rPr lang="en-CA" sz="2200" b="0" i="0" spc="-45" smtClean="0"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200" i="1" spc="-45" dirty="0">
                    <a:latin typeface="+mj-lt"/>
                    <a:cs typeface="Arial"/>
                  </a:rPr>
                  <a:t> </a:t>
                </a:r>
                <a:r>
                  <a:rPr lang="en-CA" sz="2200" i="1" spc="-105" dirty="0">
                    <a:latin typeface="Meiryo" panose="020B0604030504040204" pitchFamily="34" charset="-128"/>
                    <a:ea typeface="Meiryo" panose="020B0604030504040204" pitchFamily="34" charset="-128"/>
                    <a:cs typeface="Meiryo"/>
                  </a:rPr>
                  <a:t>←→</a:t>
                </a:r>
                <a:r>
                  <a:rPr lang="fr-FR" sz="2200" i="1" spc="-45" dirty="0">
                    <a:latin typeface="+mj-lt"/>
                    <a:cs typeface="Arial"/>
                  </a:rPr>
                  <a:t> </a:t>
                </a:r>
                <a:r>
                  <a:rPr lang="en-CA" sz="2200" i="1" spc="-50" dirty="0">
                    <a:latin typeface="+mj-lt"/>
                    <a:cs typeface="Tahoma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panose="02040503050406030204" pitchFamily="18" charset="0"/>
                            <a:cs typeface="Tahoma"/>
                          </a:rPr>
                          <m:t>1</m:t>
                        </m:r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en-CA" sz="2200" spc="-50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panose="02040503050406030204" pitchFamily="18" charset="0"/>
                            <a:cs typeface="Tahoma"/>
                          </a:rPr>
                          <m:t>2</m:t>
                        </m:r>
                      </m:e>
                    </m:d>
                    <m:r>
                      <a:rPr lang="en-CA" sz="2200" i="1" spc="-50" baseline="-2500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endParaRPr lang="fr-FR" sz="2200" spc="-45" dirty="0">
                  <a:latin typeface="+mj-lt"/>
                  <a:cs typeface="Arial"/>
                </a:endParaRP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fr-FR" sz="2200" i="1" spc="-10" dirty="0">
                    <a:latin typeface="+mj-lt"/>
                    <a:cs typeface="Times New Roman"/>
                  </a:rPr>
                  <a:t>				            </a:t>
                </a:r>
                <a:r>
                  <a:rPr lang="fr-FR" sz="2200" spc="-10" dirty="0">
                    <a:latin typeface="+mj-lt"/>
                    <a:cs typeface="Times New Roman"/>
                  </a:rPr>
                  <a:t>:  rotation d’angle </a:t>
                </a:r>
                <a14:m>
                  <m:oMath xmlns:m="http://schemas.openxmlformats.org/officeDocument/2006/math">
                    <m:r>
                      <a:rPr lang="fr-FR" sz="220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fr-FR" sz="220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endParaRPr lang="en-CA" sz="2200" spc="10" dirty="0">
                  <a:latin typeface="+mj-lt"/>
                  <a:cs typeface="Arabic Typesetting" panose="03020402040406030203" pitchFamily="66" charset="-78"/>
                </a:endParaRP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fr-FR" sz="2200" spc="-45" dirty="0">
                    <a:latin typeface="+mj-lt"/>
                    <a:cs typeface="Arial"/>
                  </a:rPr>
                  <a:t>Image tournée de </a:t>
                </a:r>
                <a14:m>
                  <m:oMath xmlns:m="http://schemas.openxmlformats.org/officeDocument/2006/math">
                    <m:r>
                      <a:rPr lang="en-CA" sz="2200" b="0" i="0" spc="-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</m:t>
                    </m:r>
                    <m:r>
                      <a:rPr lang="fr-FR" sz="2200" b="0" i="1" spc="-45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𝜃</m:t>
                    </m:r>
                    <m:r>
                      <a:rPr lang="en-CA" sz="2200" b="0" i="1" spc="-45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: </m:t>
                    </m:r>
                  </m:oMath>
                </a14:m>
                <a:r>
                  <a:rPr lang="fr-FR" sz="2200" i="1" spc="-10" dirty="0">
                    <a:latin typeface="+mj-lt"/>
                    <a:cs typeface="Times New Roman"/>
                  </a:rPr>
                  <a:t>g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45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b="0" i="1" spc="-45" baseline="-25000">
                            <a:latin typeface="Cambria Math" panose="02040503050406030204" pitchFamily="18" charset="0"/>
                            <a:cs typeface="Arial"/>
                          </a:rPr>
                          <m:t>1 </m:t>
                        </m:r>
                        <m:r>
                          <a:rPr lang="en-CA" sz="2200" b="0" spc="-45"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r>
                          <a:rPr lang="en-CA" sz="2200" b="0" i="1" spc="-45" baseline="-2500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b="0" i="1" spc="-45" baseline="-2500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e>
                    </m:d>
                    <m:r>
                      <a:rPr lang="en-CA" sz="2200" b="0" i="1" spc="-45" baseline="-2500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CA" sz="2200" i="1" spc="-105" dirty="0">
                    <a:latin typeface="+mj-lt"/>
                    <a:ea typeface="Meiryo" panose="020B0604030504040204" pitchFamily="34" charset="-128"/>
                    <a:cs typeface="Meiryo"/>
                  </a:rPr>
                  <a:t>←→</a:t>
                </a:r>
                <a:r>
                  <a:rPr lang="en-CA" sz="2200" i="1" spc="-105" baseline="-25000" dirty="0">
                    <a:latin typeface="+mj-lt"/>
                    <a:cs typeface="Meiryo"/>
                  </a:rPr>
                  <a:t>  </a:t>
                </a:r>
                <a:r>
                  <a:rPr lang="en-CA" sz="2200" i="1" spc="-105" dirty="0">
                    <a:latin typeface="+mj-lt"/>
                    <a:cs typeface="Meiryo"/>
                  </a:rPr>
                  <a:t>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CA" sz="2200" b="0" i="1" spc="-50">
                            <a:latin typeface="Cambria Math" panose="02040503050406030204" pitchFamily="18" charset="0"/>
                            <a:cs typeface="Tahoma"/>
                          </a:rPr>
                          <m:t>𝑣</m:t>
                        </m:r>
                        <m:r>
                          <a:rPr lang="en-CA" sz="2200" b="0" i="1" spc="-50" baseline="-25000">
                            <a:latin typeface="Cambria Math" panose="02040503050406030204" pitchFamily="18" charset="0"/>
                            <a:cs typeface="Tahoma"/>
                          </a:rPr>
                          <m:t>1</m:t>
                        </m:r>
                        <m:r>
                          <a:rPr lang="en-CA" sz="2200" b="0" i="1" spc="-5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en-CA" sz="2200" b="0" spc="-50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en-CA" sz="2200" b="0" i="1" spc="-5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en-CA" sz="2200" b="0" i="1" spc="-50">
                            <a:latin typeface="Cambria Math" panose="02040503050406030204" pitchFamily="18" charset="0"/>
                            <a:cs typeface="Tahoma"/>
                          </a:rPr>
                          <m:t>𝑣</m:t>
                        </m:r>
                        <m:r>
                          <a:rPr lang="en-CA" sz="2200" b="0" i="1" spc="-50" baseline="-25000">
                            <a:latin typeface="Cambria Math" panose="02040503050406030204" pitchFamily="18" charset="0"/>
                            <a:cs typeface="Tahoma"/>
                          </a:rPr>
                          <m:t>2</m:t>
                        </m:r>
                      </m:e>
                    </m:d>
                  </m:oMath>
                </a14:m>
                <a:r>
                  <a:rPr lang="en-CA" sz="2200" spc="10" dirty="0">
                    <a:latin typeface="+mj-lt"/>
                    <a:cs typeface="Lucida Sans Unicode"/>
                  </a:rPr>
                  <a:t> </a:t>
                </a:r>
                <a:endParaRPr lang="en-CA" sz="2200" spc="10" dirty="0">
                  <a:latin typeface="+mj-lt"/>
                  <a:cs typeface="Arabic Typesetting" panose="03020402040406030203" pitchFamily="66" charset="-78"/>
                </a:endParaRP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z="2200" spc="-45" dirty="0">
                    <a:latin typeface="+mj-lt"/>
                    <a:cs typeface="Arial"/>
                  </a:rPr>
                  <a:t>On </a:t>
                </a:r>
                <a:r>
                  <a:rPr lang="en-CA" sz="2200" spc="-45" dirty="0" err="1">
                    <a:latin typeface="+mj-lt"/>
                    <a:cs typeface="Arial"/>
                  </a:rPr>
                  <a:t>montre</a:t>
                </a:r>
                <a:r>
                  <a:rPr lang="en-CA" sz="2200" spc="-45" dirty="0">
                    <a:latin typeface="+mj-lt"/>
                    <a:cs typeface="Arial"/>
                  </a:rPr>
                  <a:t> que </a:t>
                </a:r>
                <a:r>
                  <a:rPr lang="fr-FR" sz="2200" spc="-45" dirty="0">
                    <a:latin typeface="+mj-lt"/>
                    <a:cs typeface="Arial"/>
                  </a:rPr>
                  <a:t>  </a:t>
                </a: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z="2200" spc="-50" dirty="0">
                    <a:latin typeface="+mj-lt"/>
                    <a:cs typeface="Tahoma"/>
                  </a:rPr>
                  <a:t>Principe de la </a:t>
                </a:r>
                <a:r>
                  <a:rPr lang="en-CA" sz="2200" spc="-50" dirty="0" err="1">
                    <a:latin typeface="+mj-lt"/>
                    <a:cs typeface="Tahoma"/>
                  </a:rPr>
                  <a:t>démonstration</a:t>
                </a:r>
                <a:r>
                  <a:rPr lang="en-CA" sz="2200" spc="-50" dirty="0">
                    <a:latin typeface="+mj-lt"/>
                    <a:cs typeface="Tahoma"/>
                  </a:rPr>
                  <a:t> : </a:t>
                </a:r>
                <a:r>
                  <a:rPr lang="en-CA" sz="2200" spc="-50" dirty="0" err="1">
                    <a:latin typeface="+mj-lt"/>
                    <a:cs typeface="Tahoma"/>
                  </a:rPr>
                  <a:t>changement</a:t>
                </a:r>
                <a:r>
                  <a:rPr lang="en-CA" sz="2200" spc="-50" dirty="0">
                    <a:latin typeface="+mj-lt"/>
                    <a:cs typeface="Tahoma"/>
                  </a:rPr>
                  <a:t> de variable dans </a:t>
                </a:r>
                <a:r>
                  <a:rPr lang="en-CA" sz="2200" spc="-50" dirty="0" err="1">
                    <a:latin typeface="+mj-lt"/>
                    <a:cs typeface="Tahoma"/>
                  </a:rPr>
                  <a:t>l’intégrale</a:t>
                </a:r>
                <a:r>
                  <a:rPr lang="en-CA" sz="2200" spc="-50" dirty="0">
                    <a:latin typeface="+mj-lt"/>
                    <a:cs typeface="Tahoma"/>
                  </a:rPr>
                  <a:t> double de Fourier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SzPct val="135000"/>
                  <a:buNone/>
                </a:pPr>
                <a:r>
                  <a:rPr lang="fr-FR" sz="2600" b="1" u="sng" spc="-50" dirty="0">
                    <a:solidFill>
                      <a:srgbClr val="0B6B1D"/>
                    </a:solidFill>
                    <a:latin typeface="+mj-lt"/>
                    <a:cs typeface="Tahoma"/>
                  </a:rPr>
                  <a:t>Illustration</a:t>
                </a:r>
              </a:p>
              <a:p>
                <a:pPr marL="0" indent="0">
                  <a:lnSpc>
                    <a:spcPct val="100000"/>
                  </a:lnSpc>
                  <a:buSzPct val="135000"/>
                  <a:buNone/>
                </a:pPr>
                <a:r>
                  <a:rPr lang="fr-FR" sz="2200" spc="-50" dirty="0">
                    <a:latin typeface="+mj-lt"/>
                    <a:cs typeface="Tahoma"/>
                  </a:rPr>
                  <a:t>Voir démonstration </a:t>
                </a:r>
                <a:r>
                  <a:rPr lang="fr-FR" sz="2200" spc="-5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  <a:t>demo_rotTF</a:t>
                </a:r>
                <a:endParaRPr lang="fr-FR" sz="2200" spc="-50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endParaRPr lang="fr-FR" sz="2200" spc="-45" dirty="0">
                  <a:latin typeface="+mj-lt"/>
                  <a:cs typeface="Arial"/>
                </a:endParaRPr>
              </a:p>
            </p:txBody>
          </p:sp>
        </mc:Choice>
        <mc:Fallback xmlns="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1" y="1309508"/>
                <a:ext cx="8506901" cy="5103323"/>
              </a:xfrm>
              <a:prstGeom prst="rect">
                <a:avLst/>
              </a:prstGeom>
              <a:blipFill>
                <a:blip r:embed="rId3"/>
                <a:stretch>
                  <a:fillRect l="-1341" t="-124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AB523-2299-49FC-8A70-C1B5281A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42" y="2339719"/>
            <a:ext cx="3818082" cy="320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6583D-80CD-4A4D-9E9F-525B45AA9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314" y="3261340"/>
            <a:ext cx="3091920" cy="370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0A1117-F1ED-44B9-A48D-ADA57D368680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</p:spTree>
    <p:extLst>
      <p:ext uri="{BB962C8B-B14F-4D97-AF65-F5344CB8AC3E}">
        <p14:creationId xmlns:p14="http://schemas.microsoft.com/office/powerpoint/2010/main" val="122040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730"/>
            <a:ext cx="7886700" cy="437321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AutoNum type="arabicPeriod"/>
            </a:pPr>
            <a:r>
              <a:rPr lang="fr-FR" sz="3100" b="1" spc="-45" dirty="0">
                <a:solidFill>
                  <a:srgbClr val="0070C0"/>
                </a:solidFill>
                <a:latin typeface="+mj-lt"/>
                <a:cs typeface="Tahoma"/>
              </a:rPr>
              <a:t>͏͏</a:t>
            </a:r>
            <a:r>
              <a:rPr lang="fr-FR" sz="3400" b="1" spc="-45" dirty="0">
                <a:solidFill>
                  <a:srgbClr val="0070C0"/>
                </a:solidFill>
                <a:latin typeface="+mj-lt"/>
                <a:cs typeface="Tahoma"/>
              </a:rPr>
              <a:t>Cadre 1D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Révision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Séries de Fourier : interprétation géométrique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Extension : approche géométrique de la transformée de Fourier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Échantillonnage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Transformée de Fourier à temps discret et transformée de Fourier discrète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80000"/>
              <a:buAutoNum type="arabicPeriod"/>
            </a:pPr>
            <a:r>
              <a:rPr lang="fr-FR" sz="4200" b="1" spc="-65" dirty="0">
                <a:solidFill>
                  <a:srgbClr val="0070C0"/>
                </a:solidFill>
                <a:latin typeface="+mj-lt"/>
                <a:cs typeface="Tahoma"/>
              </a:rPr>
              <a:t>͏͏͏</a:t>
            </a:r>
            <a:r>
              <a:rPr lang="fr-FR" sz="3400" b="1" spc="-65" dirty="0">
                <a:solidFill>
                  <a:srgbClr val="0070C0"/>
                </a:solidFill>
                <a:latin typeface="+mj-lt"/>
                <a:cs typeface="Tahoma"/>
              </a:rPr>
              <a:t>Cadre 2D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>
                <a:latin typeface="+mj-lt"/>
                <a:cs typeface="Tahoma"/>
              </a:rPr>
              <a:t>Extension 2D de la </a:t>
            </a:r>
            <a:r>
              <a:rPr lang="en-CA" sz="2800" spc="-65" dirty="0" err="1">
                <a:latin typeface="+mj-lt"/>
                <a:cs typeface="Tahoma"/>
              </a:rPr>
              <a:t>transformée</a:t>
            </a:r>
            <a:r>
              <a:rPr lang="en-CA" sz="2800" spc="-65" dirty="0">
                <a:latin typeface="+mj-lt"/>
                <a:cs typeface="Tahoma"/>
              </a:rPr>
              <a:t> de Fourier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 err="1">
                <a:latin typeface="+mj-lt"/>
                <a:cs typeface="Tahoma"/>
              </a:rPr>
              <a:t>Échantillonnage</a:t>
            </a:r>
            <a:r>
              <a:rPr lang="en-CA" sz="2800" spc="-65" dirty="0">
                <a:latin typeface="+mj-lt"/>
                <a:cs typeface="Tahoma"/>
              </a:rPr>
              <a:t> 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>
                <a:latin typeface="+mj-lt"/>
                <a:cs typeface="Tahoma"/>
              </a:rPr>
              <a:t>Aspects </a:t>
            </a:r>
            <a:r>
              <a:rPr lang="en-CA" sz="2800" spc="-65" dirty="0" err="1">
                <a:latin typeface="+mj-lt"/>
                <a:cs typeface="Tahoma"/>
              </a:rPr>
              <a:t>practiques</a:t>
            </a:r>
            <a:endParaRPr lang="en-CA" sz="2800" spc="-65" dirty="0">
              <a:latin typeface="+mj-lt"/>
              <a:cs typeface="Tahoma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 startAt="3"/>
            </a:pPr>
            <a:endParaRPr lang="en-CA" sz="3000" b="1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 startAt="3"/>
            </a:pPr>
            <a:endParaRPr lang="en-CA" sz="3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177601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38AE38F-6279-47F1-A3B6-EF0060BF7357}"/>
              </a:ext>
            </a:extLst>
          </p:cNvPr>
          <p:cNvSpPr/>
          <p:nvPr/>
        </p:nvSpPr>
        <p:spPr>
          <a:xfrm>
            <a:off x="1203158" y="1588168"/>
            <a:ext cx="1227221" cy="300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80B17CA-EDE3-4934-9CEB-C99EA3CA7FA3}"/>
              </a:ext>
            </a:extLst>
          </p:cNvPr>
          <p:cNvSpPr/>
          <p:nvPr/>
        </p:nvSpPr>
        <p:spPr>
          <a:xfrm>
            <a:off x="1203158" y="4006516"/>
            <a:ext cx="1227221" cy="300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ACE8AC-2458-1230-E6F0-403A104D0963}"/>
              </a:ext>
            </a:extLst>
          </p:cNvPr>
          <p:cNvSpPr/>
          <p:nvPr/>
        </p:nvSpPr>
        <p:spPr>
          <a:xfrm>
            <a:off x="1203158" y="4767049"/>
            <a:ext cx="7312192" cy="300758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9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TF 2D de </a:t>
            </a:r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signaux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échantillonnés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781" y="1629880"/>
                <a:ext cx="8982698" cy="40507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SzPct val="135000"/>
                  <a:buNone/>
                </a:pPr>
                <a:r>
                  <a:rPr lang="fr-FR" sz="2600" b="1" u="sng" spc="-50" dirty="0">
                    <a:latin typeface="+mj-lt"/>
                    <a:cs typeface="Tahoma"/>
                  </a:rPr>
                  <a:t>Extension directe des résultats 1D</a:t>
                </a:r>
              </a:p>
              <a:p>
                <a:pPr marL="0" indent="0">
                  <a:lnSpc>
                    <a:spcPct val="100000"/>
                  </a:lnSpc>
                  <a:buSzPct val="135000"/>
                  <a:buNone/>
                </a:pPr>
                <a:endParaRPr lang="fr-FR" sz="1100" b="1" u="sng" spc="-50" dirty="0">
                  <a:latin typeface="+mj-lt"/>
                  <a:cs typeface="Tahoma"/>
                </a:endParaRP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z="2200" i="1" spc="-45" dirty="0" err="1">
                    <a:latin typeface="+mj-lt"/>
                    <a:cs typeface="Arial"/>
                  </a:rPr>
                  <a:t>f</a:t>
                </a:r>
                <a:r>
                  <a:rPr lang="en-CA" sz="2200" i="1" spc="-45" baseline="-25000" dirty="0" err="1">
                    <a:latin typeface="+mj-lt"/>
                    <a:cs typeface="Arial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45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i="1" spc="-45" baseline="-25000">
                            <a:latin typeface="Cambria Math" charset="0"/>
                            <a:cs typeface="Arial"/>
                          </a:rPr>
                          <m:t>1</m:t>
                        </m:r>
                        <m:r>
                          <a:rPr lang="en-CA" sz="2200" b="0" i="1" spc="-45" baseline="-25000" smtClean="0">
                            <a:latin typeface="Cambria Math" charset="0"/>
                            <a:cs typeface="Arial"/>
                          </a:rPr>
                          <m:t> </m:t>
                        </m:r>
                        <m:r>
                          <a:rPr lang="en-CA" sz="2200" b="0" i="0" spc="-45" smtClean="0">
                            <a:latin typeface="Cambria Math" charset="0"/>
                            <a:cs typeface="Arial"/>
                          </a:rPr>
                          <m:t>,</m:t>
                        </m:r>
                        <m:r>
                          <a:rPr lang="en-CA" sz="2200" i="1" spc="-45" baseline="-25000">
                            <a:latin typeface="Cambria Math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i="1" spc="-45" baseline="-25000">
                            <a:latin typeface="Cambria Math" charset="0"/>
                            <a:cs typeface="Arial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200" i="1" spc="-45" dirty="0">
                    <a:latin typeface="+mj-lt"/>
                    <a:cs typeface="Arial"/>
                  </a:rPr>
                  <a:t>  </a:t>
                </a:r>
                <a:r>
                  <a:rPr lang="fr-FR" sz="2200" spc="-45" dirty="0">
                    <a:latin typeface="+mj-lt"/>
                    <a:cs typeface="Arial"/>
                  </a:rPr>
                  <a:t>échantillonné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200" i="1" spc="-45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200" i="1" spc="-45" baseline="-25000" dirty="0">
                            <a:latin typeface="+mj-lt"/>
                            <a:cs typeface="Arial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sz="2200" spc="-45" baseline="-25000" dirty="0">
                            <a:latin typeface="+mj-lt"/>
                            <a:cs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sz="2200" spc="-45" dirty="0">
                            <a:latin typeface="+mj-lt"/>
                            <a:cs typeface="Arial"/>
                          </a:rPr>
                          <m:t> , </m:t>
                        </m:r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200" i="1" spc="-45" baseline="-25000" dirty="0">
                            <a:latin typeface="+mj-lt"/>
                            <a:cs typeface="Arial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sz="2200" spc="-45" baseline="-25000" dirty="0">
                            <a:latin typeface="+mj-lt"/>
                            <a:cs typeface="Arial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200" spc="-45" dirty="0">
                    <a:latin typeface="+mj-lt"/>
                    <a:cs typeface="Arial"/>
                  </a:rPr>
                  <a:t>  </a:t>
                </a:r>
                <a:r>
                  <a:rPr lang="en-CA" sz="2200" spc="-110" dirty="0">
                    <a:latin typeface="+mj-lt"/>
                    <a:cs typeface="Meiryo"/>
                  </a:rPr>
                  <a:t>⇒</a:t>
                </a:r>
                <a:r>
                  <a:rPr lang="fr-FR" sz="2200" spc="-45" dirty="0">
                    <a:latin typeface="+mj-lt"/>
                    <a:cs typeface="Arial"/>
                    <a:sym typeface="Symbol" panose="05050102010706020507" pitchFamily="18" charset="2"/>
                  </a:rPr>
                  <a:t>   </a:t>
                </a:r>
                <a:r>
                  <a:rPr lang="en-CA" sz="2200" i="1" spc="-50" dirty="0">
                    <a:latin typeface="+mj-lt"/>
                    <a:cs typeface="Tahoma"/>
                  </a:rPr>
                  <a:t>F</a:t>
                </a:r>
                <a:r>
                  <a:rPr lang="en-CA" sz="2200" i="1" spc="-50" baseline="-25000" dirty="0">
                    <a:latin typeface="+mj-lt"/>
                    <a:cs typeface="Tahoma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charset="0"/>
                            <a:cs typeface="Tahoma"/>
                          </a:rPr>
                          <m:t>1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 </m:t>
                        </m:r>
                        <m:r>
                          <a:rPr lang="en-CA" sz="2200" spc="-50">
                            <a:latin typeface="Cambria Math" charset="0"/>
                            <a:cs typeface="Tahoma"/>
                          </a:rPr>
                          <m:t>,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 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charset="0"/>
                            <a:cs typeface="Tahoma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200" spc="-45" dirty="0">
                    <a:latin typeface="+mj-lt"/>
                    <a:cs typeface="Arial"/>
                  </a:rPr>
                  <a:t> périodique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200" i="1" spc="-45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CA" sz="2200" i="1" spc="-45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CA" sz="2200" i="1" spc="-45">
                                <a:latin typeface="Cambria Math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200" i="1" spc="-45" dirty="0">
                                <a:latin typeface="+mj-lt"/>
                                <a:cs typeface="Arial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fr-FR" sz="2200" i="1" spc="-45" baseline="-25000" dirty="0">
                                <a:latin typeface="+mj-lt"/>
                                <a:cs typeface="Arial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fr-FR" sz="2200" spc="-45" baseline="-25000" dirty="0">
                                <a:latin typeface="+mj-lt"/>
                                <a:cs typeface="Arial"/>
                              </a:rPr>
                              <m:t>1</m:t>
                            </m:r>
                          </m:den>
                        </m:f>
                        <m:r>
                          <a:rPr lang="en-CA" sz="2200" spc="-45" baseline="-25000" dirty="0">
                            <a:latin typeface="Cambria Math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spc="-45" dirty="0">
                            <a:latin typeface="+mj-lt"/>
                            <a:cs typeface="Arial"/>
                          </a:rPr>
                          <m:t>, </m:t>
                        </m:r>
                        <m:f>
                          <m:fPr>
                            <m:type m:val="lin"/>
                            <m:ctrlPr>
                              <a:rPr lang="en-CA" sz="2200" i="1" spc="-45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CA" sz="2200" i="1" spc="-45">
                                <a:latin typeface="Cambria Math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200" i="1" spc="-45" dirty="0">
                                <a:latin typeface="+mj-lt"/>
                                <a:cs typeface="Arial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fr-FR" sz="2200" i="1" spc="-45" baseline="-25000" dirty="0">
                                <a:latin typeface="+mj-lt"/>
                                <a:cs typeface="Arial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fr-FR" sz="2200" spc="-45" baseline="-25000" dirty="0">
                                <a:latin typeface="+mj-lt"/>
                                <a:cs typeface="Arial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200" spc="-45" dirty="0">
                    <a:latin typeface="+mj-lt"/>
                    <a:cs typeface="Arial"/>
                  </a:rPr>
                  <a:t>  </a:t>
                </a: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endParaRPr lang="en-CA" sz="2200" i="1" spc="-50" dirty="0">
                  <a:latin typeface="+mj-lt"/>
                  <a:cs typeface="Tahoma"/>
                </a:endParaRP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z="2200" i="1" spc="-50" dirty="0">
                    <a:latin typeface="+mj-lt"/>
                    <a:cs typeface="Tahoma"/>
                  </a:rPr>
                  <a:t>F</a:t>
                </a:r>
                <a:r>
                  <a:rPr lang="en-CA" sz="2200" i="1" spc="-50" baseline="-25000" dirty="0">
                    <a:latin typeface="+mj-lt"/>
                    <a:cs typeface="Tahoma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charset="0"/>
                            <a:cs typeface="Tahoma"/>
                          </a:rPr>
                          <m:t>1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 </m:t>
                        </m:r>
                        <m:r>
                          <a:rPr lang="en-CA" sz="2200" spc="-50">
                            <a:latin typeface="Cambria Math" charset="0"/>
                            <a:cs typeface="Tahoma"/>
                          </a:rPr>
                          <m:t>,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 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charset="0"/>
                            <a:cs typeface="Tahoma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200" spc="-45" dirty="0">
                    <a:latin typeface="+mj-lt"/>
                    <a:cs typeface="Arial"/>
                  </a:rPr>
                  <a:t> obtenu par périodisation de </a:t>
                </a:r>
                <a:r>
                  <a:rPr lang="en-CA" sz="2200" i="1" spc="-50" dirty="0">
                    <a:latin typeface="+mj-lt"/>
                    <a:cs typeface="Tahoma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charset="0"/>
                            <a:cs typeface="Tahoma"/>
                          </a:rPr>
                          <m:t>1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 </m:t>
                        </m:r>
                        <m:r>
                          <a:rPr lang="en-CA" sz="2200" spc="-50">
                            <a:latin typeface="Cambria Math" charset="0"/>
                            <a:cs typeface="Tahoma"/>
                          </a:rPr>
                          <m:t>,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 </m:t>
                        </m:r>
                        <m:r>
                          <a:rPr lang="en-CA" sz="2200" i="1" spc="-50">
                            <a:latin typeface="Cambria Math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charset="0"/>
                            <a:cs typeface="Tahoma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200" spc="-45" dirty="0">
                    <a:latin typeface="+mj-lt"/>
                    <a:cs typeface="Arial"/>
                  </a:rPr>
                  <a:t> </a:t>
                </a:r>
              </a:p>
              <a:p>
                <a:pPr marL="939600" lvl="1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fr-FR" sz="2000" spc="-45" dirty="0">
                    <a:latin typeface="+mj-lt"/>
                    <a:cs typeface="Arial"/>
                  </a:rPr>
                  <a:t>période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CA" sz="2000" i="1" spc="-45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CA" sz="2000" b="0" i="1" spc="-45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 spc="-45" dirty="0">
                            <a:latin typeface="+mj-lt"/>
                            <a:cs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000" i="1" spc="-45" baseline="-25000" dirty="0">
                            <a:latin typeface="+mj-lt"/>
                            <a:cs typeface="Arial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sz="2000" spc="-45" baseline="-25000" dirty="0">
                            <a:latin typeface="+mj-lt"/>
                            <a:cs typeface="Arial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2000" spc="-45" dirty="0">
                    <a:latin typeface="+mj-lt"/>
                    <a:cs typeface="Arial"/>
                  </a:rPr>
                  <a:t> dans la direction </a:t>
                </a:r>
                <a14:m>
                  <m:oMath xmlns:m="http://schemas.openxmlformats.org/officeDocument/2006/math">
                    <m:r>
                      <a:rPr lang="en-CA" sz="2000" b="0" i="1" spc="-50">
                        <a:latin typeface="Cambria Math" panose="02040503050406030204" pitchFamily="18" charset="0"/>
                        <a:cs typeface="Tahoma"/>
                      </a:rPr>
                      <m:t>𝑣</m:t>
                    </m:r>
                    <m:r>
                      <a:rPr lang="en-CA" sz="2000" b="0" i="1" spc="-50" baseline="-25000">
                        <a:latin typeface="Cambria Math" panose="02040503050406030204" pitchFamily="18" charset="0"/>
                        <a:cs typeface="Tahoma"/>
                      </a:rPr>
                      <m:t>1</m:t>
                    </m:r>
                  </m:oMath>
                </a14:m>
                <a:r>
                  <a:rPr lang="fr-FR" sz="2000" spc="-45" dirty="0">
                    <a:latin typeface="+mj-lt"/>
                    <a:cs typeface="Arial"/>
                  </a:rPr>
                  <a:t> </a:t>
                </a:r>
              </a:p>
              <a:p>
                <a:pPr marL="939600" lvl="1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fr-FR" sz="2000" spc="-45" dirty="0">
                    <a:latin typeface="+mj-lt"/>
                    <a:cs typeface="Arial"/>
                  </a:rPr>
                  <a:t>période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CA" sz="2000" i="1" spc="-45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CA" sz="2000" b="0" i="1" spc="-45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 spc="-45" dirty="0">
                            <a:latin typeface="+mj-lt"/>
                            <a:cs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000" i="1" spc="-45" baseline="-25000" dirty="0">
                            <a:latin typeface="+mj-lt"/>
                            <a:cs typeface="Arial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sz="2000" spc="-45" baseline="-25000" dirty="0">
                            <a:latin typeface="+mj-lt"/>
                            <a:cs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spc="-45" dirty="0">
                    <a:latin typeface="+mj-lt"/>
                    <a:cs typeface="Arial"/>
                  </a:rPr>
                  <a:t> dans la direction</a:t>
                </a:r>
                <a14:m>
                  <m:oMath xmlns:m="http://schemas.openxmlformats.org/officeDocument/2006/math">
                    <m:r>
                      <a:rPr lang="en-CA" sz="2000" b="0" i="0" spc="-50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en-CA" sz="2000" b="0" i="1" spc="-50" smtClean="0">
                        <a:latin typeface="Cambria Math" panose="02040503050406030204" pitchFamily="18" charset="0"/>
                        <a:cs typeface="Tahoma"/>
                      </a:rPr>
                      <m:t>𝑣</m:t>
                    </m:r>
                    <m:r>
                      <a:rPr lang="en-CA" sz="2000" b="0" i="1" spc="-50" baseline="-25000">
                        <a:latin typeface="Cambria Math" panose="02040503050406030204" pitchFamily="18" charset="0"/>
                        <a:cs typeface="Tahoma"/>
                      </a:rPr>
                      <m:t>2</m:t>
                    </m:r>
                  </m:oMath>
                </a14:m>
                <a:endParaRPr lang="fr-FR" sz="2000" spc="-45" dirty="0">
                  <a:latin typeface="+mj-lt"/>
                  <a:cs typeface="Arial"/>
                </a:endParaRP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endParaRPr lang="fr-FR" sz="2200" spc="-45" dirty="0">
                  <a:latin typeface="+mj-lt"/>
                  <a:cs typeface="Arial"/>
                </a:endParaRPr>
              </a:p>
            </p:txBody>
          </p:sp>
        </mc:Choice>
        <mc:Fallback xmlns="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1" y="1629880"/>
                <a:ext cx="8982698" cy="4050725"/>
              </a:xfrm>
              <a:prstGeom prst="rect">
                <a:avLst/>
              </a:prstGeom>
              <a:blipFill>
                <a:blip r:embed="rId3"/>
                <a:stretch>
                  <a:fillRect l="-1130" t="-156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62E4B-F5E0-46DB-8328-4A162EB3B81D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9DE74D-89C4-D5D2-67FE-ADA231226DCD}"/>
              </a:ext>
            </a:extLst>
          </p:cNvPr>
          <p:cNvGrpSpPr/>
          <p:nvPr/>
        </p:nvGrpSpPr>
        <p:grpSpPr>
          <a:xfrm>
            <a:off x="6062870" y="3069010"/>
            <a:ext cx="2700129" cy="2385963"/>
            <a:chOff x="6062870" y="2590038"/>
            <a:chExt cx="2700129" cy="2385963"/>
          </a:xfrm>
        </p:grpSpPr>
        <p:pic>
          <p:nvPicPr>
            <p:cNvPr id="3" name="Picture 2" descr="A diagram of a diagram of a diagram&#10;&#10;Description automatically generated">
              <a:extLst>
                <a:ext uri="{FF2B5EF4-FFF2-40B4-BE49-F238E27FC236}">
                  <a16:creationId xmlns:a16="http://schemas.microsoft.com/office/drawing/2014/main" id="{D1A443C7-4204-94A4-841A-0153A114C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2870" y="2590038"/>
              <a:ext cx="2700129" cy="238596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7DB44-4A2E-7967-68BD-F27674501652}"/>
                </a:ext>
              </a:extLst>
            </p:cNvPr>
            <p:cNvGrpSpPr/>
            <p:nvPr/>
          </p:nvGrpSpPr>
          <p:grpSpPr>
            <a:xfrm>
              <a:off x="6607794" y="2884714"/>
              <a:ext cx="2144320" cy="2037482"/>
              <a:chOff x="6607794" y="2884714"/>
              <a:chExt cx="2144320" cy="203748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5CEEAB-81C0-C901-F229-1BA32D90C6B3}"/>
                  </a:ext>
                </a:extLst>
              </p:cNvPr>
              <p:cNvSpPr/>
              <p:nvPr/>
            </p:nvSpPr>
            <p:spPr>
              <a:xfrm>
                <a:off x="7728857" y="2884714"/>
                <a:ext cx="1023257" cy="544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200" dirty="0">
                    <a:solidFill>
                      <a:schemeClr val="tx1"/>
                    </a:solidFill>
                    <a:latin typeface="+mj-lt"/>
                  </a:rPr>
                  <a:t>Une période centrale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1C75AF-1A22-A318-A8C3-0A96CA790F74}"/>
                  </a:ext>
                </a:extLst>
              </p:cNvPr>
              <p:cNvSpPr txBox="1"/>
              <p:nvPr/>
            </p:nvSpPr>
            <p:spPr>
              <a:xfrm>
                <a:off x="8319094" y="3750985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700" dirty="0"/>
                  <a:t>1</a:t>
                </a:r>
                <a:endParaRPr lang="fr-CA" sz="16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ACA25D-7996-9D78-A247-8F679C4099A3}"/>
                  </a:ext>
                </a:extLst>
              </p:cNvPr>
              <p:cNvSpPr/>
              <p:nvPr/>
            </p:nvSpPr>
            <p:spPr>
              <a:xfrm>
                <a:off x="7315200" y="4774335"/>
                <a:ext cx="143969" cy="1478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2CF1AD9-B006-92F4-75E2-947096D033F9}"/>
                      </a:ext>
                    </a:extLst>
                  </p:cNvPr>
                  <p:cNvSpPr txBox="1"/>
                  <p:nvPr/>
                </p:nvSpPr>
                <p:spPr>
                  <a:xfrm>
                    <a:off x="7244260" y="4694570"/>
                    <a:ext cx="285847" cy="2276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CA" sz="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a14:m>
                    <a:r>
                      <a:rPr lang="fr-CA" sz="900" baseline="-25000" dirty="0"/>
                      <a:t>2</a:t>
                    </a:r>
                    <a:endParaRPr lang="fr-CA" sz="1600" baseline="-250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2CF1AD9-B006-92F4-75E2-947096D033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4260" y="4694570"/>
                    <a:ext cx="285847" cy="22762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5A72F6-7AFD-8F0A-D602-D494A17D8902}"/>
                  </a:ext>
                </a:extLst>
              </p:cNvPr>
              <p:cNvSpPr/>
              <p:nvPr/>
            </p:nvSpPr>
            <p:spPr>
              <a:xfrm>
                <a:off x="6696521" y="4190676"/>
                <a:ext cx="85603" cy="128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E94271-6F4D-49C8-BCC8-5852782DC987}"/>
                  </a:ext>
                </a:extLst>
              </p:cNvPr>
              <p:cNvSpPr/>
              <p:nvPr/>
            </p:nvSpPr>
            <p:spPr>
              <a:xfrm>
                <a:off x="7786668" y="4239314"/>
                <a:ext cx="85603" cy="128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398A644-1CB6-2515-F389-FD2D9CC97C7A}"/>
                      </a:ext>
                    </a:extLst>
                  </p:cNvPr>
                  <p:cNvSpPr txBox="1"/>
                  <p:nvPr/>
                </p:nvSpPr>
                <p:spPr>
                  <a:xfrm>
                    <a:off x="6607794" y="4117719"/>
                    <a:ext cx="285847" cy="2276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CA" sz="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a14:m>
                    <a:r>
                      <a:rPr lang="fr-CA" sz="900" baseline="-25000" dirty="0"/>
                      <a:t>2</a:t>
                    </a:r>
                    <a:endParaRPr lang="fr-CA" sz="1600" baseline="-250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398A644-1CB6-2515-F389-FD2D9CC97C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7794" y="4117719"/>
                    <a:ext cx="285847" cy="22762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B1B0863-9C3B-2966-906A-81B347FAF076}"/>
                      </a:ext>
                    </a:extLst>
                  </p:cNvPr>
                  <p:cNvSpPr txBox="1"/>
                  <p:nvPr/>
                </p:nvSpPr>
                <p:spPr>
                  <a:xfrm>
                    <a:off x="7673723" y="4169275"/>
                    <a:ext cx="304892" cy="2276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CA" sz="9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fr-CA" sz="1600" baseline="-250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B1B0863-9C3B-2966-906A-81B347FAF0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3723" y="4169275"/>
                    <a:ext cx="304892" cy="22762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523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Théorème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d’échantillonnage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6B5B1-1D94-4CCF-B3B5-6C78E34D05BF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Échantillonnage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721" y="1802807"/>
                <a:ext cx="8506901" cy="37276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SzPct val="135000"/>
                  <a:buNone/>
                </a:pPr>
                <a:r>
                  <a:rPr lang="fr-FR" sz="2600" b="1" u="sng" spc="-50" dirty="0">
                    <a:latin typeface="+mj-lt"/>
                    <a:cs typeface="Tahoma"/>
                  </a:rPr>
                  <a:t>Échantillonnage sans perte d’information</a:t>
                </a: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z="2200" spc="-45" dirty="0">
                    <a:latin typeface="+mj-lt"/>
                    <a:cs typeface="Arial"/>
                  </a:rPr>
                  <a:t>Principe :  </a:t>
                </a:r>
                <a:r>
                  <a:rPr lang="en-CA" sz="2200" spc="-45" dirty="0" err="1">
                    <a:latin typeface="+mj-lt"/>
                    <a:cs typeface="Arial"/>
                  </a:rPr>
                  <a:t>éviter</a:t>
                </a:r>
                <a:r>
                  <a:rPr lang="en-CA" sz="2200" spc="-45" dirty="0">
                    <a:latin typeface="+mj-lt"/>
                    <a:cs typeface="Arial"/>
                  </a:rPr>
                  <a:t> le </a:t>
                </a:r>
                <a:r>
                  <a:rPr lang="en-CA" sz="2200" spc="-45" dirty="0" err="1">
                    <a:latin typeface="+mj-lt"/>
                    <a:cs typeface="Arial"/>
                  </a:rPr>
                  <a:t>recouvrement</a:t>
                </a:r>
                <a:r>
                  <a:rPr lang="en-CA" sz="2200" spc="-45" dirty="0">
                    <a:latin typeface="+mj-lt"/>
                    <a:cs typeface="Arial"/>
                  </a:rPr>
                  <a:t> spectral</a:t>
                </a:r>
              </a:p>
              <a:p>
                <a:pPr marL="482400" indent="-230400"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z="2200" spc="-45" dirty="0">
                    <a:latin typeface="+mj-lt"/>
                    <a:cs typeface="Arial"/>
                  </a:rPr>
                  <a:t>Condition suffisante :  </a:t>
                </a:r>
                <a:r>
                  <a:rPr lang="en-CA" sz="2200" spc="-45" dirty="0" err="1">
                    <a:latin typeface="+mj-lt"/>
                    <a:cs typeface="Arial"/>
                  </a:rPr>
                  <a:t>si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:r>
                  <a:rPr lang="en-CA" sz="2200" i="1" spc="-50" dirty="0">
                    <a:latin typeface="+mj-lt"/>
                    <a:cs typeface="Tahoma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panose="02040503050406030204" pitchFamily="18" charset="0"/>
                            <a:cs typeface="Tahoma"/>
                          </a:rPr>
                          <m:t>1</m:t>
                        </m:r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en-CA" sz="2200" spc="-50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en-CA" sz="2200" i="1" spc="-50">
                            <a:latin typeface="Cambria Math" panose="02040503050406030204" pitchFamily="18" charset="0"/>
                            <a:cs typeface="Tahoma"/>
                          </a:rPr>
                          <m:t>𝑣</m:t>
                        </m:r>
                        <m:r>
                          <a:rPr lang="en-CA" sz="2200" i="1" spc="-50" baseline="-25000">
                            <a:latin typeface="Cambria Math" panose="02040503050406030204" pitchFamily="18" charset="0"/>
                            <a:cs typeface="Tahoma"/>
                          </a:rPr>
                          <m:t>2</m:t>
                        </m:r>
                      </m:e>
                    </m:d>
                  </m:oMath>
                </a14:m>
                <a:r>
                  <a:rPr lang="en-CA" sz="2200" spc="-45" dirty="0">
                    <a:latin typeface="+mj-lt"/>
                    <a:cs typeface="Arial"/>
                  </a:rPr>
                  <a:t> à </a:t>
                </a:r>
                <a:r>
                  <a:rPr lang="en-CA" sz="2200" spc="-45" dirty="0" err="1">
                    <a:latin typeface="+mj-lt"/>
                    <a:cs typeface="Arial"/>
                  </a:rPr>
                  <a:t>bande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:r>
                  <a:rPr lang="en-CA" sz="2200" spc="-45" dirty="0" err="1">
                    <a:latin typeface="+mj-lt"/>
                    <a:cs typeface="Arial"/>
                  </a:rPr>
                  <a:t>limitée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45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CA" sz="2200" b="0" i="0" spc="-45" smtClean="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200" i="0" spc="-45" smtClean="0">
                            <a:latin typeface="+mj-lt"/>
                            <a:cs typeface="Arial"/>
                          </a:rPr>
                          <m:t>[−</m:t>
                        </m:r>
                        <m:r>
                          <m:rPr>
                            <m:nor/>
                          </m:rPr>
                          <a:rPr lang="en-CA" sz="2200" spc="-45" dirty="0">
                            <a:latin typeface="+mj-lt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CA" sz="2200" spc="-45" baseline="-25000" dirty="0">
                            <a:latin typeface="+mj-lt"/>
                            <a:cs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sz="2200" spc="-45" dirty="0">
                            <a:latin typeface="+mj-lt"/>
                            <a:cs typeface="Arial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CA" sz="2200" spc="-45" dirty="0" smtClean="0">
                            <a:latin typeface="+mj-lt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CA" sz="2200" spc="-45" baseline="-25000" dirty="0" smtClean="0">
                            <a:latin typeface="+mj-lt"/>
                            <a:cs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sz="2200" i="0" spc="-45" dirty="0" smtClean="0">
                            <a:latin typeface="+mj-lt"/>
                            <a:cs typeface="Arial"/>
                          </a:rPr>
                          <m:t>],</m:t>
                        </m:r>
                        <m:r>
                          <m:rPr>
                            <m:nor/>
                          </m:rPr>
                          <a:rPr lang="en-CA" sz="2200" i="0" spc="-45" baseline="-25000" dirty="0" smtClean="0">
                            <a:latin typeface="+mj-lt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200" i="0" spc="-45" dirty="0" smtClean="0">
                            <a:latin typeface="+mj-lt"/>
                            <a:cs typeface="Arial"/>
                          </a:rPr>
                          <m:t>[−</m:t>
                        </m:r>
                        <m:r>
                          <m:rPr>
                            <m:nor/>
                          </m:rPr>
                          <a:rPr lang="en-CA" sz="2200" spc="-45" dirty="0">
                            <a:latin typeface="+mj-lt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CA" sz="2200" spc="-45" baseline="-25000" dirty="0">
                            <a:latin typeface="+mj-lt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CA" sz="2200" i="0" spc="-45" dirty="0" smtClean="0">
                            <a:latin typeface="+mj-lt"/>
                            <a:cs typeface="Arial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CA" sz="2200" spc="-45" dirty="0">
                            <a:latin typeface="+mj-lt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CA" sz="2200" spc="-45" baseline="-25000" dirty="0">
                            <a:latin typeface="+mj-lt"/>
                            <a:cs typeface="Arial"/>
                          </a:rPr>
                          <m:t>2</m:t>
                        </m:r>
                        <m:r>
                          <a:rPr lang="en-CA" sz="2200" b="0" i="1" spc="-45" dirty="0" smtClean="0">
                            <a:latin typeface="Cambria Math" panose="02040503050406030204" pitchFamily="18" charset="0"/>
                            <a:cs typeface="Arial"/>
                          </a:rPr>
                          <m:t>] </m:t>
                        </m:r>
                      </m:e>
                    </m:d>
                    <m:r>
                      <a:rPr lang="en-CA" sz="2200" b="0" i="1" spc="-45" baseline="-25000" dirty="0" smtClean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</a:p>
              <a:p>
                <a:pPr marL="252000" indent="0">
                  <a:spcBef>
                    <a:spcPts val="1200"/>
                  </a:spcBef>
                  <a:buClr>
                    <a:schemeClr val="tx1"/>
                  </a:buClr>
                  <a:buSzPct val="135000"/>
                  <a:buNone/>
                </a:pPr>
                <a:r>
                  <a:rPr lang="en-CA" sz="2200" spc="-45" dirty="0">
                    <a:latin typeface="+mj-lt"/>
                    <a:cs typeface="Arial"/>
                  </a:rPr>
                  <a:t>    </a:t>
                </a:r>
                <a:r>
                  <a:rPr lang="en-CA" sz="2200" spc="-45" dirty="0" err="1">
                    <a:latin typeface="+mj-lt"/>
                    <a:cs typeface="Arial"/>
                  </a:rPr>
                  <a:t>Échantillonnage</a:t>
                </a:r>
                <a:r>
                  <a:rPr lang="en-CA" sz="2200" spc="-45" dirty="0">
                    <a:latin typeface="+mj-lt"/>
                    <a:cs typeface="Arial"/>
                  </a:rPr>
                  <a:t> sans </a:t>
                </a:r>
                <a:r>
                  <a:rPr lang="en-CA" sz="2200" spc="-45" dirty="0" err="1">
                    <a:latin typeface="+mj-lt"/>
                    <a:cs typeface="Arial"/>
                  </a:rPr>
                  <a:t>perte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:r>
                  <a:rPr lang="en-CA" sz="2200" spc="-45" dirty="0" err="1">
                    <a:latin typeface="+mj-lt"/>
                    <a:cs typeface="Arial"/>
                  </a:rPr>
                  <a:t>si</a:t>
                </a:r>
                <a:r>
                  <a:rPr lang="en-CA" sz="2200" spc="-45" dirty="0">
                    <a:latin typeface="+mj-lt"/>
                    <a:cs typeface="Arial"/>
                  </a:rPr>
                  <a:t> les </a:t>
                </a:r>
                <a:r>
                  <a:rPr lang="en-CA" sz="2200" spc="-45" dirty="0" err="1">
                    <a:latin typeface="+mj-lt"/>
                    <a:cs typeface="Arial"/>
                  </a:rPr>
                  <a:t>périodes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:r>
                  <a:rPr lang="en-CA" sz="2200" spc="-45" dirty="0" err="1">
                    <a:latin typeface="+mj-lt"/>
                    <a:cs typeface="Arial"/>
                  </a:rPr>
                  <a:t>d’échantillonnage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200" i="1" spc="-45" dirty="0">
                        <a:latin typeface="+mj-lt"/>
                        <a:cs typeface="Arial"/>
                      </a:rPr>
                      <m:t>T</m:t>
                    </m:r>
                    <m:sSub>
                      <m:sSubPr>
                        <m:ctrlP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CA" sz="2200" i="1" spc="-45" baseline="-25000">
                            <a:latin typeface="Cambria Math" charset="0"/>
                            <a:cs typeface="Arial"/>
                          </a:rPr>
                          <m:t>𝑒</m:t>
                        </m:r>
                      </m:e>
                      <m:sub>
                        <m:r>
                          <a:rPr lang="en-CA" sz="2200" i="1" spc="-45" baseline="-25000">
                            <a:latin typeface="Cambria Math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200" spc="-45" dirty="0">
                    <a:latin typeface="+mj-lt"/>
                    <a:cs typeface="Arial"/>
                  </a:rPr>
                  <a:t> et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200" i="1" spc="-45" dirty="0">
                        <a:latin typeface="+mj-lt"/>
                        <a:cs typeface="Arial"/>
                      </a:rPr>
                      <m:t>T</m:t>
                    </m:r>
                    <m:sSub>
                      <m:sSubPr>
                        <m:ctrlP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CA" sz="2200" i="1" spc="-45" baseline="-25000">
                            <a:latin typeface="Cambria Math" charset="0"/>
                            <a:cs typeface="Arial"/>
                          </a:rPr>
                          <m:t>𝑒</m:t>
                        </m:r>
                      </m:e>
                      <m:sub>
                        <m:r>
                          <a:rPr lang="en-CA" sz="2200" b="0" i="1" spc="-45" baseline="-25000" smtClean="0">
                            <a:latin typeface="Cambria Math" charset="0"/>
                            <a:cs typeface="Arial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CA" sz="2200" b="0" i="1" spc="-45" baseline="-25000" smtClean="0">
                        <a:latin typeface="+mj-lt"/>
                        <a:cs typeface="Arial"/>
                      </a:rPr>
                      <m:t>     </m:t>
                    </m:r>
                  </m:oMath>
                </a14:m>
                <a:endParaRPr lang="en-CA" sz="2200" b="0" i="1" spc="-45" baseline="-25000" dirty="0">
                  <a:latin typeface="+mj-lt"/>
                  <a:cs typeface="Arial"/>
                </a:endParaRPr>
              </a:p>
              <a:p>
                <a:pPr marL="252000" indent="0">
                  <a:spcBef>
                    <a:spcPts val="1200"/>
                  </a:spcBef>
                  <a:buClr>
                    <a:schemeClr val="tx1"/>
                  </a:buClr>
                  <a:buSzPct val="135000"/>
                  <a:buNone/>
                </a:pPr>
                <a:r>
                  <a:rPr lang="en-CA" sz="2200" spc="-45" dirty="0">
                    <a:latin typeface="+mj-lt"/>
                    <a:cs typeface="Arial"/>
                  </a:rPr>
                  <a:t>    </a:t>
                </a:r>
                <a:r>
                  <a:rPr lang="en-CA" sz="2200" spc="-45" dirty="0" err="1">
                    <a:latin typeface="+mj-lt"/>
                    <a:cs typeface="Arial"/>
                  </a:rPr>
                  <a:t>selon</a:t>
                </a:r>
                <a:r>
                  <a:rPr lang="en-CA" sz="2200" spc="-45" dirty="0">
                    <a:latin typeface="+mj-lt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1" spc="-45" dirty="0">
                        <a:latin typeface="+mj-lt"/>
                        <a:cs typeface="Arial"/>
                      </a:rPr>
                      <m:t>x</m:t>
                    </m:r>
                    <m:r>
                      <a:rPr lang="en-CA" sz="2200" i="1" spc="-45" baseline="-25000">
                        <a:latin typeface="Cambria Math" panose="02040503050406030204" pitchFamily="18" charset="0"/>
                        <a:cs typeface="Arial"/>
                      </a:rPr>
                      <m:t>1</m:t>
                    </m:r>
                    <m:r>
                      <m:rPr>
                        <m:nor/>
                      </m:rPr>
                      <a:rPr lang="en-CA" sz="2200" b="0" i="0" spc="-45" baseline="-25000" smtClean="0">
                        <a:latin typeface="+mj-lt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 spc="-45" dirty="0">
                        <a:latin typeface="+mj-lt"/>
                        <a:cs typeface="Arial"/>
                      </a:rPr>
                      <m:t>et</m:t>
                    </m:r>
                    <m:r>
                      <m:rPr>
                        <m:nor/>
                      </m:rPr>
                      <a:rPr lang="fr-FR" sz="2200" spc="-45" dirty="0">
                        <a:latin typeface="+mj-lt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en-CA" sz="2200" b="0" i="1" spc="-45" dirty="0" smtClean="0">
                        <a:latin typeface="+mj-lt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 i="1" spc="-45" dirty="0">
                        <a:latin typeface="+mj-lt"/>
                        <a:cs typeface="Arial"/>
                      </a:rPr>
                      <m:t>x</m:t>
                    </m:r>
                    <m:r>
                      <a:rPr lang="en-CA" sz="2200" i="1" spc="-45" baseline="-25000">
                        <a:latin typeface="Cambria Math" panose="02040503050406030204" pitchFamily="18" charset="0"/>
                        <a:cs typeface="Arial"/>
                      </a:rPr>
                      <m:t>2</m:t>
                    </m:r>
                    <m:r>
                      <m:rPr>
                        <m:nor/>
                      </m:rPr>
                      <a:rPr lang="fr-FR" sz="2200" spc="-45" dirty="0">
                        <a:latin typeface="+mj-lt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en-CA" sz="2200" spc="10" dirty="0">
                        <a:latin typeface="+mj-lt"/>
                        <a:cs typeface="Lucida Sans Unicode"/>
                      </a:rPr>
                      <m:t>v</m:t>
                    </m:r>
                    <m:r>
                      <m:rPr>
                        <m:nor/>
                      </m:rPr>
                      <a:rPr lang="en-CA" sz="2200" spc="10" dirty="0">
                        <a:latin typeface="+mj-lt"/>
                        <a:cs typeface="Lucida Sans Unicode"/>
                      </a:rPr>
                      <m:t>é</m:t>
                    </m:r>
                    <m:r>
                      <m:rPr>
                        <m:nor/>
                      </m:rPr>
                      <a:rPr lang="en-CA" sz="2200" spc="10" dirty="0">
                        <a:latin typeface="+mj-lt"/>
                        <a:cs typeface="Lucida Sans Unicode"/>
                      </a:rPr>
                      <m:t>rifient</m:t>
                    </m:r>
                    <m:r>
                      <m:rPr>
                        <m:nor/>
                      </m:rPr>
                      <a:rPr lang="en-CA" sz="2200" spc="10" dirty="0">
                        <a:latin typeface="+mj-lt"/>
                        <a:cs typeface="Lucida Sans Unicode"/>
                      </a:rPr>
                      <m:t> </m:t>
                    </m:r>
                    <m:r>
                      <m:rPr>
                        <m:nor/>
                      </m:rPr>
                      <a:rPr lang="en-CA" sz="2200" spc="10" dirty="0">
                        <a:latin typeface="+mj-lt"/>
                        <a:cs typeface="Lucida Sans Unicode"/>
                      </a:rPr>
                      <m:t>respectivement</m:t>
                    </m:r>
                  </m:oMath>
                </a14:m>
                <a:endParaRPr lang="fr-FR" sz="2200" i="1" spc="-45" baseline="-25000" dirty="0">
                  <a:latin typeface="+mj-lt"/>
                  <a:cs typeface="Arial"/>
                </a:endParaRPr>
              </a:p>
              <a:p>
                <a:pPr marL="252000" indent="0">
                  <a:spcBef>
                    <a:spcPts val="1200"/>
                  </a:spcBef>
                  <a:buClr>
                    <a:schemeClr val="tx1"/>
                  </a:buClr>
                  <a:buSzPct val="135000"/>
                  <a:buNone/>
                </a:pPr>
                <a:endParaRPr lang="fr-FR" sz="2200" i="1" spc="-45" dirty="0">
                  <a:latin typeface="+mj-lt"/>
                  <a:cs typeface="Arial"/>
                </a:endParaRPr>
              </a:p>
            </p:txBody>
          </p:sp>
        </mc:Choice>
        <mc:Fallback xmlns="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1" y="1802807"/>
                <a:ext cx="8506901" cy="3727660"/>
              </a:xfrm>
              <a:prstGeom prst="rect">
                <a:avLst/>
              </a:prstGeom>
              <a:blipFill>
                <a:blip r:embed="rId3"/>
                <a:stretch>
                  <a:fillRect l="-1341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5E1A21D-4889-4EEF-9FC8-8E7666E84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176" y="4332778"/>
            <a:ext cx="5157992" cy="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Théorème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d’échantillonnage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6B5B1-1D94-4CCF-B3B5-6C78E34D05BF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Échantillonnage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5D97D6B-57F1-4F93-8A77-D756CB8A0766}"/>
              </a:ext>
            </a:extLst>
          </p:cNvPr>
          <p:cNvSpPr txBox="1">
            <a:spLocks/>
          </p:cNvSpPr>
          <p:nvPr/>
        </p:nvSpPr>
        <p:spPr>
          <a:xfrm>
            <a:off x="355599" y="5578392"/>
            <a:ext cx="8518756" cy="8048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135000"/>
              <a:buNone/>
            </a:pPr>
            <a:r>
              <a:rPr lang="fr-FR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Exemple</a:t>
            </a:r>
            <a:endParaRPr lang="fr-FR" sz="22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35000"/>
              <a:buNone/>
            </a:pPr>
            <a:r>
              <a:rPr lang="fr-FR" sz="2200" spc="-50" dirty="0">
                <a:latin typeface="+mj-lt"/>
                <a:cs typeface="Tahoma"/>
              </a:rPr>
              <a:t>Voir démonstrations </a:t>
            </a:r>
            <a:r>
              <a:rPr lang="fr-FR" sz="2200" spc="-50" dirty="0" err="1">
                <a:latin typeface="Cambria Math" panose="02040503050406030204" pitchFamily="18" charset="0"/>
                <a:ea typeface="Cambria Math" panose="02040503050406030204" pitchFamily="18" charset="0"/>
                <a:cs typeface="Tahoma"/>
              </a:rPr>
              <a:t>demo_alias</a:t>
            </a:r>
            <a:endParaRPr lang="fr-FR" sz="2600" spc="-50" dirty="0">
              <a:latin typeface="Cambria Math" panose="02040503050406030204" pitchFamily="18" charset="0"/>
              <a:ea typeface="Cambria Math" panose="02040503050406030204" pitchFamily="18" charset="0"/>
              <a:cs typeface="Tahoma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E487F8D-17E3-42F8-BE4C-80FBF1174637}"/>
              </a:ext>
            </a:extLst>
          </p:cNvPr>
          <p:cNvSpPr txBox="1">
            <a:spLocks/>
          </p:cNvSpPr>
          <p:nvPr/>
        </p:nvSpPr>
        <p:spPr>
          <a:xfrm>
            <a:off x="361526" y="1020747"/>
            <a:ext cx="8506901" cy="44036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35000"/>
              <a:buNone/>
            </a:pPr>
            <a:r>
              <a:rPr lang="fr-FR" sz="2600" b="1" u="sng" spc="-50" dirty="0">
                <a:latin typeface="+mj-lt"/>
                <a:cs typeface="Tahoma"/>
              </a:rPr>
              <a:t>Illustration</a:t>
            </a: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SzPct val="135000"/>
              <a:buNone/>
            </a:pPr>
            <a:endParaRPr lang="fr-FR" sz="2600" b="1" u="sng" spc="-50" dirty="0">
              <a:latin typeface="+mj-lt"/>
              <a:cs typeface="Tahoma"/>
            </a:endParaRPr>
          </a:p>
          <a:p>
            <a:pPr marL="0" indent="0">
              <a:buNone/>
            </a:pPr>
            <a:r>
              <a:rPr lang="es-ES" sz="1200" i="1" spc="-35" dirty="0">
                <a:latin typeface="+mj-lt"/>
                <a:cs typeface="Arial"/>
              </a:rPr>
              <a:t>©</a:t>
            </a:r>
            <a:r>
              <a:rPr lang="es-ES" sz="12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2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2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1200" dirty="0">
              <a:latin typeface="+mj-lt"/>
            </a:endParaRPr>
          </a:p>
          <a:p>
            <a:pPr marL="252000" indent="0">
              <a:spcBef>
                <a:spcPts val="1200"/>
              </a:spcBef>
              <a:buClr>
                <a:schemeClr val="tx1"/>
              </a:buClr>
              <a:buSzPct val="135000"/>
              <a:buNone/>
            </a:pPr>
            <a:endParaRPr lang="fr-FR" sz="2200" i="1" spc="-45" dirty="0">
              <a:latin typeface="+mj-lt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4C9C73-F3BB-4FAF-9397-37C867B7ED46}"/>
              </a:ext>
            </a:extLst>
          </p:cNvPr>
          <p:cNvGrpSpPr/>
          <p:nvPr/>
        </p:nvGrpSpPr>
        <p:grpSpPr>
          <a:xfrm>
            <a:off x="1166932" y="1577388"/>
            <a:ext cx="6688655" cy="3505517"/>
            <a:chOff x="1166932" y="1601452"/>
            <a:chExt cx="6688655" cy="3505517"/>
          </a:xfrm>
        </p:grpSpPr>
        <p:sp>
          <p:nvSpPr>
            <p:cNvPr id="13" name="object 43">
              <a:extLst>
                <a:ext uri="{FF2B5EF4-FFF2-40B4-BE49-F238E27FC236}">
                  <a16:creationId xmlns:a16="http://schemas.microsoft.com/office/drawing/2014/main" id="{5FAD0CE9-0EC3-4164-98A7-938396DA8799}"/>
                </a:ext>
              </a:extLst>
            </p:cNvPr>
            <p:cNvSpPr/>
            <p:nvPr/>
          </p:nvSpPr>
          <p:spPr>
            <a:xfrm>
              <a:off x="1166932" y="1601452"/>
              <a:ext cx="6664460" cy="3417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D07CA0-E297-401B-A392-F63FD7F1534C}"/>
                </a:ext>
              </a:extLst>
            </p:cNvPr>
            <p:cNvSpPr/>
            <p:nvPr/>
          </p:nvSpPr>
          <p:spPr>
            <a:xfrm>
              <a:off x="1191127" y="1613047"/>
              <a:ext cx="6664460" cy="3493922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905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6B5B1-1D94-4CCF-B3B5-6C78E34D05BF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Échantillonnage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C0AB85E-884C-C41A-9701-F6DF5E99931E}"/>
              </a:ext>
            </a:extLst>
          </p:cNvPr>
          <p:cNvSpPr txBox="1">
            <a:spLocks/>
          </p:cNvSpPr>
          <p:nvPr/>
        </p:nvSpPr>
        <p:spPr>
          <a:xfrm>
            <a:off x="486767" y="1166334"/>
            <a:ext cx="8505746" cy="4859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35000"/>
              <a:buNone/>
            </a:pPr>
            <a:r>
              <a:rPr lang="fr-FR" sz="2600" spc="-50" dirty="0">
                <a:latin typeface="+mj-lt"/>
                <a:cs typeface="Tahoma"/>
              </a:rPr>
              <a:t>Considérons une image en damier dans laquelle chaque carré mesure 1 x 1 </a:t>
            </a:r>
            <a:r>
              <a:rPr lang="fr-FR" sz="2600" spc="-50" dirty="0" err="1">
                <a:latin typeface="+mj-lt"/>
                <a:cs typeface="Tahoma"/>
              </a:rPr>
              <a:t>mm.</a:t>
            </a:r>
            <a:r>
              <a:rPr lang="fr-FR" sz="2600" spc="-50" dirty="0">
                <a:latin typeface="+mj-lt"/>
                <a:cs typeface="Tahoma"/>
              </a:rPr>
              <a:t> En supposant que l'image s'étende à l'infini dans les deux directions de coordonnées, quelle est la fréquence d'échantillonnage minimale (en échantillons/mm) requise pour éviter le repliement ?</a:t>
            </a:r>
            <a:endParaRPr lang="fr-FR" sz="2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024C8A9-1128-1032-AC41-10887833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79" y="3985748"/>
            <a:ext cx="1409700" cy="533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AAD7A259-2E6C-F8AB-B1D1-D38385A45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8217" y="3973345"/>
            <a:ext cx="533401" cy="533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A296A-66FA-06FD-A497-AAC852165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717737"/>
            <a:ext cx="1096610" cy="10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0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730"/>
            <a:ext cx="7886700" cy="437321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AutoNum type="arabicPeriod"/>
            </a:pPr>
            <a:r>
              <a:rPr lang="fr-FR" sz="3100" b="1" spc="-45" dirty="0">
                <a:solidFill>
                  <a:srgbClr val="0070C0"/>
                </a:solidFill>
                <a:latin typeface="+mj-lt"/>
                <a:cs typeface="Tahoma"/>
              </a:rPr>
              <a:t>͏͏</a:t>
            </a:r>
            <a:r>
              <a:rPr lang="fr-FR" sz="3400" b="1" spc="-45" dirty="0">
                <a:solidFill>
                  <a:srgbClr val="0070C0"/>
                </a:solidFill>
                <a:latin typeface="+mj-lt"/>
                <a:cs typeface="Tahoma"/>
              </a:rPr>
              <a:t>Cadre 1D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Révision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Séries de Fourier : interprétation géométrique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Extension : approche géométrique de la transformée de Fourier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Échantillonnage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Transformée de Fourier à temps discret et transformée de Fourier discrète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80000"/>
              <a:buAutoNum type="arabicPeriod"/>
            </a:pPr>
            <a:r>
              <a:rPr lang="fr-FR" sz="4200" b="1" spc="-65" dirty="0">
                <a:solidFill>
                  <a:srgbClr val="0070C0"/>
                </a:solidFill>
                <a:latin typeface="+mj-lt"/>
                <a:cs typeface="Tahoma"/>
              </a:rPr>
              <a:t>͏͏͏</a:t>
            </a:r>
            <a:r>
              <a:rPr lang="fr-FR" sz="3400" b="1" spc="-65" dirty="0">
                <a:solidFill>
                  <a:srgbClr val="0070C0"/>
                </a:solidFill>
                <a:latin typeface="+mj-lt"/>
                <a:cs typeface="Tahoma"/>
              </a:rPr>
              <a:t>Cadre 2D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>
                <a:latin typeface="+mj-lt"/>
                <a:cs typeface="Tahoma"/>
              </a:rPr>
              <a:t>Extension 2D de la </a:t>
            </a:r>
            <a:r>
              <a:rPr lang="en-CA" sz="2800" spc="-65" dirty="0" err="1">
                <a:latin typeface="+mj-lt"/>
                <a:cs typeface="Tahoma"/>
              </a:rPr>
              <a:t>transformée</a:t>
            </a:r>
            <a:r>
              <a:rPr lang="en-CA" sz="2800" spc="-65" dirty="0">
                <a:latin typeface="+mj-lt"/>
                <a:cs typeface="Tahoma"/>
              </a:rPr>
              <a:t> de Fourier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 err="1">
                <a:latin typeface="+mj-lt"/>
                <a:cs typeface="Tahoma"/>
              </a:rPr>
              <a:t>Échantillonnage</a:t>
            </a:r>
            <a:r>
              <a:rPr lang="en-CA" sz="2800" spc="-65" dirty="0">
                <a:latin typeface="+mj-lt"/>
                <a:cs typeface="Tahoma"/>
              </a:rPr>
              <a:t> 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>
                <a:latin typeface="+mj-lt"/>
                <a:cs typeface="Tahoma"/>
              </a:rPr>
              <a:t>Aspects </a:t>
            </a:r>
            <a:r>
              <a:rPr lang="en-CA" sz="2800" spc="-65" dirty="0" err="1">
                <a:latin typeface="+mj-lt"/>
                <a:cs typeface="Tahoma"/>
              </a:rPr>
              <a:t>practiques</a:t>
            </a:r>
            <a:endParaRPr lang="en-CA" sz="2800" spc="-65" dirty="0">
              <a:latin typeface="+mj-lt"/>
              <a:cs typeface="Tahoma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 startAt="3"/>
            </a:pPr>
            <a:endParaRPr lang="en-CA" sz="3000" b="1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 startAt="3"/>
            </a:pPr>
            <a:endParaRPr lang="en-CA" sz="3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177601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38AE38F-6279-47F1-A3B6-EF0060BF7357}"/>
              </a:ext>
            </a:extLst>
          </p:cNvPr>
          <p:cNvSpPr/>
          <p:nvPr/>
        </p:nvSpPr>
        <p:spPr>
          <a:xfrm>
            <a:off x="1203158" y="1588168"/>
            <a:ext cx="1227221" cy="300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80B17CA-EDE3-4934-9CEB-C99EA3CA7FA3}"/>
              </a:ext>
            </a:extLst>
          </p:cNvPr>
          <p:cNvSpPr/>
          <p:nvPr/>
        </p:nvSpPr>
        <p:spPr>
          <a:xfrm>
            <a:off x="1203158" y="4006516"/>
            <a:ext cx="1227221" cy="300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ACE8AC-2458-1230-E6F0-403A104D0963}"/>
              </a:ext>
            </a:extLst>
          </p:cNvPr>
          <p:cNvSpPr/>
          <p:nvPr/>
        </p:nvSpPr>
        <p:spPr>
          <a:xfrm>
            <a:off x="1203158" y="5067673"/>
            <a:ext cx="7312192" cy="300758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856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6B5B1-1D94-4CCF-B3B5-6C78E34D05BF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Aspects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pratiques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698AE-6DE2-4100-A96A-1475EF9E261B}"/>
              </a:ext>
            </a:extLst>
          </p:cNvPr>
          <p:cNvSpPr txBox="1"/>
          <p:nvPr/>
        </p:nvSpPr>
        <p:spPr>
          <a:xfrm>
            <a:off x="355598" y="263530"/>
            <a:ext cx="878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Représentation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fréquentielle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TF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discrète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problèmes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pratiques  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CFF2B-1C67-415C-9567-DC96C3B16DBD}"/>
              </a:ext>
            </a:extLst>
          </p:cNvPr>
          <p:cNvCxnSpPr>
            <a:cxnSpLocks/>
          </p:cNvCxnSpPr>
          <p:nvPr/>
        </p:nvCxnSpPr>
        <p:spPr>
          <a:xfrm>
            <a:off x="496957" y="1337104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D4EFDAB-DC42-43E2-B263-1BDE699772BE}"/>
              </a:ext>
            </a:extLst>
          </p:cNvPr>
          <p:cNvGrpSpPr/>
          <p:nvPr/>
        </p:nvGrpSpPr>
        <p:grpSpPr>
          <a:xfrm>
            <a:off x="361526" y="1429821"/>
            <a:ext cx="8506901" cy="5019103"/>
            <a:chOff x="361526" y="1429821"/>
            <a:chExt cx="8506901" cy="5019103"/>
          </a:xfrm>
        </p:grpSpPr>
        <p:sp>
          <p:nvSpPr>
            <p:cNvPr id="11" name="Content Placeholder 5">
              <a:extLst>
                <a:ext uri="{FF2B5EF4-FFF2-40B4-BE49-F238E27FC236}">
                  <a16:creationId xmlns:a16="http://schemas.microsoft.com/office/drawing/2014/main" id="{28F6DC20-BACF-48BA-ACE8-B58FC6802A01}"/>
                </a:ext>
              </a:extLst>
            </p:cNvPr>
            <p:cNvSpPr txBox="1">
              <a:spLocks/>
            </p:cNvSpPr>
            <p:nvPr/>
          </p:nvSpPr>
          <p:spPr>
            <a:xfrm>
              <a:off x="361526" y="1429821"/>
              <a:ext cx="8506901" cy="50191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SzPct val="135000"/>
                <a:buNone/>
              </a:pPr>
              <a:r>
                <a:rPr lang="fr-FR" sz="2600" b="1" u="sng" spc="-50" dirty="0">
                  <a:latin typeface="+mj-lt"/>
                  <a:cs typeface="Tahoma"/>
                </a:rPr>
                <a:t>Indexation de la TFD</a:t>
              </a: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spcBef>
                  <a:spcPts val="0"/>
                </a:spcBef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spcBef>
                  <a:spcPts val="0"/>
                </a:spcBef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spcBef>
                  <a:spcPts val="0"/>
                </a:spcBef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spcBef>
                  <a:spcPts val="0"/>
                </a:spcBef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lnSpc>
                  <a:spcPct val="50000"/>
                </a:lnSpc>
                <a:spcBef>
                  <a:spcPts val="0"/>
                </a:spcBef>
                <a:buSzPct val="135000"/>
                <a:buNone/>
              </a:pPr>
              <a:endParaRPr lang="fr-FR" sz="2600" b="1" u="sng" spc="-50" dirty="0">
                <a:latin typeface="+mj-lt"/>
                <a:cs typeface="Tahoma"/>
              </a:endParaRPr>
            </a:p>
            <a:p>
              <a:pPr marL="0" indent="0">
                <a:buNone/>
              </a:pPr>
              <a:r>
                <a:rPr lang="es-ES" sz="1200" i="1" spc="-35" dirty="0">
                  <a:latin typeface="+mj-lt"/>
                  <a:cs typeface="Arial"/>
                </a:rPr>
                <a:t>©</a:t>
              </a:r>
              <a:r>
                <a:rPr lang="es-ES" sz="1200" spc="-3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1992-2008 </a:t>
              </a:r>
              <a:r>
                <a:rPr lang="es-ES" sz="12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C. </a:t>
              </a:r>
              <a:r>
                <a:rPr lang="es-ES" sz="1200" spc="45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Gonzalez</a:t>
              </a:r>
              <a:r>
                <a:rPr lang="es-ES" sz="12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12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&amp; </a:t>
              </a:r>
              <a:r>
                <a:rPr lang="es-ES" sz="12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E.</a:t>
              </a:r>
              <a:r>
                <a:rPr lang="es-ES" sz="1200" spc="17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5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Woods</a:t>
              </a:r>
              <a:endParaRPr lang="en-CA" sz="1200" dirty="0">
                <a:latin typeface="+mj-lt"/>
              </a:endParaRPr>
            </a:p>
            <a:p>
              <a:pPr marL="252000" indent="0">
                <a:spcBef>
                  <a:spcPts val="1200"/>
                </a:spcBef>
                <a:buClr>
                  <a:schemeClr val="tx1"/>
                </a:buClr>
                <a:buSzPct val="135000"/>
                <a:buNone/>
              </a:pPr>
              <a:endParaRPr lang="fr-FR" sz="2200" i="1" spc="-45" dirty="0">
                <a:latin typeface="+mj-lt"/>
                <a:cs typeface="Arial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7BBF76-EA98-4A11-B21E-2E6894892913}"/>
                </a:ext>
              </a:extLst>
            </p:cNvPr>
            <p:cNvGrpSpPr/>
            <p:nvPr/>
          </p:nvGrpSpPr>
          <p:grpSpPr>
            <a:xfrm>
              <a:off x="496957" y="1925057"/>
              <a:ext cx="7254538" cy="4150526"/>
              <a:chOff x="496957" y="1925057"/>
              <a:chExt cx="7254538" cy="4150526"/>
            </a:xfrm>
          </p:grpSpPr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5C03C220-E3B7-49E6-B8A8-4A09F954EE68}"/>
                  </a:ext>
                </a:extLst>
              </p:cNvPr>
              <p:cNvSpPr/>
              <p:nvPr/>
            </p:nvSpPr>
            <p:spPr>
              <a:xfrm>
                <a:off x="496957" y="1957121"/>
                <a:ext cx="6367864" cy="411846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F907457-886B-4DAD-9413-ED106BE50CAB}"/>
                  </a:ext>
                </a:extLst>
              </p:cNvPr>
              <p:cNvSpPr/>
              <p:nvPr/>
            </p:nvSpPr>
            <p:spPr>
              <a:xfrm>
                <a:off x="1392505" y="1925057"/>
                <a:ext cx="6358990" cy="4118462"/>
              </a:xfrm>
              <a:prstGeom prst="rect">
                <a:avLst/>
              </a:prstGeom>
              <a:noFill/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C3F3A99D-1C1A-D33D-E0EE-4FEB50365D77}"/>
              </a:ext>
            </a:extLst>
          </p:cNvPr>
          <p:cNvSpPr/>
          <p:nvPr/>
        </p:nvSpPr>
        <p:spPr>
          <a:xfrm>
            <a:off x="6718837" y="1429821"/>
            <a:ext cx="2262035" cy="1077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27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730"/>
            <a:ext cx="7886700" cy="437321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AutoNum type="arabicPeriod"/>
            </a:pPr>
            <a:r>
              <a:rPr lang="fr-FR" sz="3100" b="1" spc="-45" dirty="0">
                <a:solidFill>
                  <a:srgbClr val="0070C0"/>
                </a:solidFill>
                <a:latin typeface="+mj-lt"/>
                <a:cs typeface="Tahoma"/>
              </a:rPr>
              <a:t>͏͏</a:t>
            </a:r>
            <a:r>
              <a:rPr lang="fr-FR" sz="3400" b="1" spc="-45" dirty="0">
                <a:solidFill>
                  <a:srgbClr val="0070C0"/>
                </a:solidFill>
                <a:latin typeface="+mj-lt"/>
                <a:cs typeface="Tahoma"/>
              </a:rPr>
              <a:t>Cadre 1D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Révision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Séries de Fourier : interprétation géométrique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Extension : approche géométrique de la transformée de Fourier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Échantillonnage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800" spc="-45" dirty="0">
                <a:latin typeface="+mj-lt"/>
                <a:cs typeface="Tahoma"/>
              </a:rPr>
              <a:t>Transformée de Fourier à temps discret et transformée de Fourier discrète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80000"/>
              <a:buAutoNum type="arabicPeriod"/>
            </a:pPr>
            <a:r>
              <a:rPr lang="fr-FR" sz="4200" b="1" spc="-65" dirty="0">
                <a:solidFill>
                  <a:srgbClr val="0070C0"/>
                </a:solidFill>
                <a:latin typeface="+mj-lt"/>
                <a:cs typeface="Tahoma"/>
              </a:rPr>
              <a:t>͏͏͏</a:t>
            </a:r>
            <a:r>
              <a:rPr lang="fr-FR" sz="3400" b="1" spc="-65" dirty="0">
                <a:solidFill>
                  <a:srgbClr val="0070C0"/>
                </a:solidFill>
                <a:latin typeface="+mj-lt"/>
                <a:cs typeface="Tahoma"/>
              </a:rPr>
              <a:t>Cadre 2D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>
                <a:latin typeface="+mj-lt"/>
                <a:cs typeface="Tahoma"/>
              </a:rPr>
              <a:t>Extension 2D de la </a:t>
            </a:r>
            <a:r>
              <a:rPr lang="en-CA" sz="2800" spc="-65" dirty="0" err="1">
                <a:latin typeface="+mj-lt"/>
                <a:cs typeface="Tahoma"/>
              </a:rPr>
              <a:t>transformée</a:t>
            </a:r>
            <a:r>
              <a:rPr lang="en-CA" sz="2800" spc="-65" dirty="0">
                <a:latin typeface="+mj-lt"/>
                <a:cs typeface="Tahoma"/>
              </a:rPr>
              <a:t> de Fourier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 err="1">
                <a:latin typeface="+mj-lt"/>
                <a:cs typeface="Tahoma"/>
              </a:rPr>
              <a:t>Échantillonnage</a:t>
            </a:r>
            <a:r>
              <a:rPr lang="en-CA" sz="2800" spc="-65" dirty="0">
                <a:latin typeface="+mj-lt"/>
                <a:cs typeface="Tahoma"/>
              </a:rPr>
              <a:t> </a:t>
            </a:r>
          </a:p>
          <a:p>
            <a:pPr marL="756000" lvl="1" indent="-216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2800" spc="-65" dirty="0">
                <a:latin typeface="+mj-lt"/>
                <a:cs typeface="Tahoma"/>
              </a:rPr>
              <a:t>Aspects </a:t>
            </a:r>
            <a:r>
              <a:rPr lang="en-CA" sz="2800" spc="-65" dirty="0" err="1">
                <a:latin typeface="+mj-lt"/>
                <a:cs typeface="Tahoma"/>
              </a:rPr>
              <a:t>practiques</a:t>
            </a:r>
            <a:endParaRPr lang="en-CA" sz="2800" spc="-65" dirty="0">
              <a:latin typeface="+mj-lt"/>
              <a:cs typeface="Tahoma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 startAt="3"/>
            </a:pPr>
            <a:endParaRPr lang="en-CA" sz="3000" b="1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 startAt="3"/>
            </a:pPr>
            <a:endParaRPr lang="en-CA" sz="3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177601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38AE38F-6279-47F1-A3B6-EF0060BF7357}"/>
              </a:ext>
            </a:extLst>
          </p:cNvPr>
          <p:cNvSpPr/>
          <p:nvPr/>
        </p:nvSpPr>
        <p:spPr>
          <a:xfrm>
            <a:off x="1203158" y="1588168"/>
            <a:ext cx="1227221" cy="300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80B17CA-EDE3-4934-9CEB-C99EA3CA7FA3}"/>
              </a:ext>
            </a:extLst>
          </p:cNvPr>
          <p:cNvSpPr/>
          <p:nvPr/>
        </p:nvSpPr>
        <p:spPr>
          <a:xfrm>
            <a:off x="1203158" y="4006516"/>
            <a:ext cx="1227221" cy="300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ACE8AC-2458-1230-E6F0-403A104D0963}"/>
              </a:ext>
            </a:extLst>
          </p:cNvPr>
          <p:cNvSpPr/>
          <p:nvPr/>
        </p:nvSpPr>
        <p:spPr>
          <a:xfrm>
            <a:off x="1203158" y="4441373"/>
            <a:ext cx="7312192" cy="300758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6BC721-B0A9-BBA1-D051-85E1A73ADFB4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80" y="606009"/>
            <a:ext cx="7160440" cy="5269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B4DF3-4B36-604D-8D4A-9E339A958668}"/>
              </a:ext>
            </a:extLst>
          </p:cNvPr>
          <p:cNvSpPr txBox="1"/>
          <p:nvPr/>
        </p:nvSpPr>
        <p:spPr>
          <a:xfrm>
            <a:off x="3689033" y="5875284"/>
            <a:ext cx="2814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400" lvl="1" indent="-230400">
              <a:lnSpc>
                <a:spcPct val="100000"/>
              </a:lnSpc>
              <a:spcBef>
                <a:spcPts val="600"/>
              </a:spcBef>
              <a:buSzPct val="135000"/>
            </a:pPr>
            <a:r>
              <a:rPr lang="en-CA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👉</a:t>
            </a:r>
            <a:r>
              <a:rPr lang="en-CA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demo_shift</a:t>
            </a:r>
            <a:endParaRPr lang="en-CA" sz="24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76901-751C-7065-BF57-5ECB2370EC99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1842D-137E-97AE-515A-AD7F5509495E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Aspects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pratiques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37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FCC6FB-2F16-6844-9A45-35985F1F6D73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ED1B0-3BDE-294C-91B0-AF4D3A9D58DD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C023A-C432-A44A-A5FA-6A56E7DD1E4C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94E7CC-0B72-C1A5-268B-A6E08DB51728}"/>
              </a:ext>
            </a:extLst>
          </p:cNvPr>
          <p:cNvGrpSpPr/>
          <p:nvPr/>
        </p:nvGrpSpPr>
        <p:grpSpPr>
          <a:xfrm>
            <a:off x="487122" y="1044154"/>
            <a:ext cx="6515100" cy="5127625"/>
            <a:chOff x="1295636" y="1052736"/>
            <a:chExt cx="6515100" cy="5127625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36" y="1052736"/>
              <a:ext cx="6515100" cy="512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1DC407-2A62-A54F-A2AB-B78ADE83AFFB}"/>
                </a:ext>
              </a:extLst>
            </p:cNvPr>
            <p:cNvSpPr txBox="1"/>
            <p:nvPr/>
          </p:nvSpPr>
          <p:spPr>
            <a:xfrm>
              <a:off x="5256108" y="250257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DF208D-CAC7-F848-8C34-B4B2C4FC7124}"/>
                </a:ext>
              </a:extLst>
            </p:cNvPr>
            <p:cNvSpPr txBox="1"/>
            <p:nvPr/>
          </p:nvSpPr>
          <p:spPr>
            <a:xfrm>
              <a:off x="3581400" y="256272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0F0DC-007A-BA4D-9D6D-C937C5E1D28B}"/>
                </a:ext>
              </a:extLst>
            </p:cNvPr>
            <p:cNvSpPr txBox="1"/>
            <p:nvPr/>
          </p:nvSpPr>
          <p:spPr>
            <a:xfrm>
              <a:off x="1977445" y="2562727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a</a:t>
              </a:r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5F303639-EFEE-1643-932F-FEA0BEECBF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6" t="35118" r="26071" b="35097"/>
            <a:stretch/>
          </p:blipFill>
          <p:spPr bwMode="auto">
            <a:xfrm>
              <a:off x="2983929" y="2852926"/>
              <a:ext cx="1498061" cy="15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4861DDF1-441E-BF4A-9AED-AF92AA0B9E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9" t="35308" r="51597" b="34908"/>
            <a:stretch/>
          </p:blipFill>
          <p:spPr bwMode="auto">
            <a:xfrm>
              <a:off x="4619118" y="2852926"/>
              <a:ext cx="1498061" cy="1527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D960C0-6D38-2EEC-0A18-FC119A8B1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748" y="2145254"/>
            <a:ext cx="1409700" cy="533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5CF3F8DE-8F63-C5C3-11BE-83EF8C26E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V="1">
            <a:off x="7621399" y="2780324"/>
            <a:ext cx="533401" cy="533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296AE3-BF44-B26D-2163-1E8E7ACEE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936" y="3451982"/>
            <a:ext cx="1221511" cy="11912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C5C812-DADC-C326-2715-F2F8A70CE529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CB7F39A-3011-891E-456E-B7F24060932B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+mj-lt"/>
                <a:cs typeface="Comic Sans MS"/>
              </a:rPr>
              <a:t>Représentation spectrale – extension à 2D</a:t>
            </a:r>
            <a:endParaRPr lang="fr-CA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0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1371600" y="3609020"/>
            <a:ext cx="6627813" cy="2471737"/>
            <a:chOff x="1153" y="2349"/>
            <a:chExt cx="4175" cy="1557"/>
          </a:xfrm>
        </p:grpSpPr>
        <p:grpSp>
          <p:nvGrpSpPr>
            <p:cNvPr id="126980" name="Group 4"/>
            <p:cNvGrpSpPr>
              <a:grpSpLocks/>
            </p:cNvGrpSpPr>
            <p:nvPr/>
          </p:nvGrpSpPr>
          <p:grpSpPr bwMode="auto">
            <a:xfrm>
              <a:off x="2892" y="2639"/>
              <a:ext cx="664" cy="805"/>
              <a:chOff x="2892" y="2639"/>
              <a:chExt cx="664" cy="805"/>
            </a:xfrm>
          </p:grpSpPr>
          <p:sp>
            <p:nvSpPr>
              <p:cNvPr id="126981" name="Rectangle 5"/>
              <p:cNvSpPr>
                <a:spLocks noChangeArrowheads="1"/>
              </p:cNvSpPr>
              <p:nvPr/>
            </p:nvSpPr>
            <p:spPr bwMode="auto">
              <a:xfrm>
                <a:off x="2892" y="2639"/>
                <a:ext cx="664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/>
                <a:r>
                  <a:rPr lang="en-US" sz="6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charset="0"/>
                  </a:rPr>
                  <a:t></a:t>
                </a:r>
              </a:p>
            </p:txBody>
          </p:sp>
          <p:sp>
            <p:nvSpPr>
              <p:cNvPr id="126982" name="Rectangle 6"/>
              <p:cNvSpPr>
                <a:spLocks noChangeArrowheads="1"/>
              </p:cNvSpPr>
              <p:nvPr/>
            </p:nvSpPr>
            <p:spPr bwMode="auto">
              <a:xfrm>
                <a:off x="3042" y="3119"/>
                <a:ext cx="400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FT</a:t>
                </a:r>
              </a:p>
            </p:txBody>
          </p:sp>
        </p:grpSp>
        <p:grpSp>
          <p:nvGrpSpPr>
            <p:cNvPr id="126983" name="Group 7"/>
            <p:cNvGrpSpPr>
              <a:grpSpLocks/>
            </p:cNvGrpSpPr>
            <p:nvPr/>
          </p:nvGrpSpPr>
          <p:grpSpPr bwMode="auto">
            <a:xfrm>
              <a:off x="1153" y="2349"/>
              <a:ext cx="1557" cy="1557"/>
              <a:chOff x="1153" y="2349"/>
              <a:chExt cx="1557" cy="1557"/>
            </a:xfrm>
          </p:grpSpPr>
          <p:pic>
            <p:nvPicPr>
              <p:cNvPr id="126984" name="Picture 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3" y="2349"/>
                <a:ext cx="1557" cy="1557"/>
              </a:xfrm>
              <a:prstGeom prst="rect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6985" name="Line 9"/>
              <p:cNvSpPr>
                <a:spLocks noChangeShapeType="1"/>
              </p:cNvSpPr>
              <p:nvPr/>
            </p:nvSpPr>
            <p:spPr bwMode="auto">
              <a:xfrm flipV="1">
                <a:off x="1995" y="2392"/>
                <a:ext cx="0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6" name="Line 10"/>
              <p:cNvSpPr>
                <a:spLocks noChangeShapeType="1"/>
              </p:cNvSpPr>
              <p:nvPr/>
            </p:nvSpPr>
            <p:spPr bwMode="auto">
              <a:xfrm>
                <a:off x="2376" y="3130"/>
                <a:ext cx="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7" name="Rectangle 11"/>
              <p:cNvSpPr>
                <a:spLocks noChangeArrowheads="1"/>
              </p:cNvSpPr>
              <p:nvPr/>
            </p:nvSpPr>
            <p:spPr bwMode="auto">
              <a:xfrm>
                <a:off x="2037" y="2399"/>
                <a:ext cx="13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49212" tIns="19050" rIns="49212" bIns="19050">
                <a:spAutoFit/>
              </a:bodyPr>
              <a:lstStyle/>
              <a:p>
                <a:pPr algn="ctr" defTabSz="417513" eaLnBrk="0" hangingPunct="0">
                  <a:lnSpc>
                    <a:spcPct val="85000"/>
                  </a:lnSpc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y</a:t>
                </a:r>
              </a:p>
            </p:txBody>
          </p:sp>
          <p:sp>
            <p:nvSpPr>
              <p:cNvPr id="126988" name="Rectangle 12"/>
              <p:cNvSpPr>
                <a:spLocks noChangeArrowheads="1"/>
              </p:cNvSpPr>
              <p:nvPr/>
            </p:nvSpPr>
            <p:spPr bwMode="auto">
              <a:xfrm>
                <a:off x="2402" y="3167"/>
                <a:ext cx="13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49212" tIns="19050" rIns="49212" bIns="19050">
                <a:spAutoFit/>
              </a:bodyPr>
              <a:lstStyle/>
              <a:p>
                <a:pPr algn="ctr" defTabSz="417513" eaLnBrk="0" hangingPunct="0">
                  <a:lnSpc>
                    <a:spcPct val="85000"/>
                  </a:lnSpc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x</a:t>
                </a:r>
              </a:p>
            </p:txBody>
          </p:sp>
        </p:grpSp>
        <p:grpSp>
          <p:nvGrpSpPr>
            <p:cNvPr id="126989" name="Group 13"/>
            <p:cNvGrpSpPr>
              <a:grpSpLocks/>
            </p:cNvGrpSpPr>
            <p:nvPr/>
          </p:nvGrpSpPr>
          <p:grpSpPr bwMode="auto">
            <a:xfrm>
              <a:off x="3771" y="2349"/>
              <a:ext cx="1557" cy="1557"/>
              <a:chOff x="3771" y="2349"/>
              <a:chExt cx="1557" cy="1557"/>
            </a:xfrm>
          </p:grpSpPr>
          <p:grpSp>
            <p:nvGrpSpPr>
              <p:cNvPr id="126990" name="Group 14"/>
              <p:cNvGrpSpPr>
                <a:grpSpLocks/>
              </p:cNvGrpSpPr>
              <p:nvPr/>
            </p:nvGrpSpPr>
            <p:grpSpPr bwMode="auto">
              <a:xfrm>
                <a:off x="3771" y="2349"/>
                <a:ext cx="1557" cy="1557"/>
                <a:chOff x="3771" y="2349"/>
                <a:chExt cx="1557" cy="1557"/>
              </a:xfrm>
            </p:grpSpPr>
            <p:pic>
              <p:nvPicPr>
                <p:cNvPr id="126991" name="Picture 15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1" y="2349"/>
                  <a:ext cx="1557" cy="1557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699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58" y="2398"/>
                  <a:ext cx="0" cy="19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993" name="Line 17"/>
                <p:cNvSpPr>
                  <a:spLocks noChangeShapeType="1"/>
                </p:cNvSpPr>
                <p:nvPr/>
              </p:nvSpPr>
              <p:spPr bwMode="auto">
                <a:xfrm>
                  <a:off x="4939" y="3136"/>
                  <a:ext cx="2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994" name="Rectangle 18"/>
                <p:cNvSpPr>
                  <a:spLocks noChangeArrowheads="1"/>
                </p:cNvSpPr>
                <p:nvPr/>
              </p:nvSpPr>
              <p:spPr bwMode="auto">
                <a:xfrm>
                  <a:off x="4598" y="2398"/>
                  <a:ext cx="178" cy="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49212" tIns="19050" rIns="49212" bIns="19050">
                  <a:spAutoFit/>
                </a:bodyPr>
                <a:lstStyle/>
                <a:p>
                  <a:pPr algn="ctr" defTabSz="417513" eaLnBrk="0" hangingPunct="0">
                    <a:lnSpc>
                      <a:spcPct val="87000"/>
                    </a:lnSpc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</a:rPr>
                    <a:t>k</a:t>
                  </a:r>
                  <a:r>
                    <a:rPr lang="en-US" sz="1400" b="1" baseline="-25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</a:rPr>
                    <a:t>y</a:t>
                  </a:r>
                </a:p>
              </p:txBody>
            </p:sp>
            <p:sp>
              <p:nvSpPr>
                <p:cNvPr id="126995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9" y="3166"/>
                  <a:ext cx="178" cy="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49212" tIns="19050" rIns="49212" bIns="19050">
                  <a:spAutoFit/>
                </a:bodyPr>
                <a:lstStyle/>
                <a:p>
                  <a:pPr algn="ctr" defTabSz="417513" eaLnBrk="0" hangingPunct="0">
                    <a:lnSpc>
                      <a:spcPct val="87000"/>
                    </a:lnSpc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</a:rPr>
                    <a:t>k</a:t>
                  </a:r>
                  <a:r>
                    <a:rPr lang="en-US" sz="1400" b="1" baseline="-25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</a:rPr>
                    <a:t>x</a:t>
                  </a:r>
                  <a:endParaRPr 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endParaRPr>
                </a:p>
              </p:txBody>
            </p:sp>
          </p:grpSp>
          <p:sp>
            <p:nvSpPr>
              <p:cNvPr id="126996" name="Rectangle 20"/>
              <p:cNvSpPr>
                <a:spLocks noChangeArrowheads="1"/>
              </p:cNvSpPr>
              <p:nvPr/>
            </p:nvSpPr>
            <p:spPr bwMode="auto">
              <a:xfrm>
                <a:off x="4438" y="3021"/>
                <a:ext cx="40" cy="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7" name="Rectangle 21"/>
              <p:cNvSpPr>
                <a:spLocks noChangeArrowheads="1"/>
              </p:cNvSpPr>
              <p:nvPr/>
            </p:nvSpPr>
            <p:spPr bwMode="auto">
              <a:xfrm>
                <a:off x="4624" y="3117"/>
                <a:ext cx="40" cy="40"/>
              </a:xfrm>
              <a:prstGeom prst="rect">
                <a:avLst/>
              </a:prstGeom>
              <a:solidFill>
                <a:srgbClr val="FE9B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8" name="Rectangle 22"/>
              <p:cNvSpPr>
                <a:spLocks noChangeArrowheads="1"/>
              </p:cNvSpPr>
              <p:nvPr/>
            </p:nvSpPr>
            <p:spPr bwMode="auto">
              <a:xfrm>
                <a:off x="4534" y="3117"/>
                <a:ext cx="40" cy="40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9" name="Rectangle 23"/>
              <p:cNvSpPr>
                <a:spLocks noChangeArrowheads="1"/>
              </p:cNvSpPr>
              <p:nvPr/>
            </p:nvSpPr>
            <p:spPr bwMode="auto">
              <a:xfrm>
                <a:off x="4780" y="3117"/>
                <a:ext cx="40" cy="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13" name="Group 37"/>
          <p:cNvGrpSpPr>
            <a:grpSpLocks/>
          </p:cNvGrpSpPr>
          <p:nvPr/>
        </p:nvGrpSpPr>
        <p:grpSpPr bwMode="auto">
          <a:xfrm>
            <a:off x="395288" y="1701800"/>
            <a:ext cx="8570912" cy="1331913"/>
            <a:chOff x="249" y="957"/>
            <a:chExt cx="6140" cy="954"/>
          </a:xfrm>
        </p:grpSpPr>
        <p:pic>
          <p:nvPicPr>
            <p:cNvPr id="127000" name="Picture 24"/>
            <p:cNvPicPr>
              <a:picLocks noChangeArrowheads="1"/>
            </p:cNvPicPr>
            <p:nvPr/>
          </p:nvPicPr>
          <p:blipFill>
            <a:blip r:embed="rId5">
              <a:lum bright="-30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" y="1006"/>
              <a:ext cx="865" cy="864"/>
            </a:xfrm>
            <a:prstGeom prst="rect">
              <a:avLst/>
            </a:prstGeom>
            <a:noFill/>
            <a:ln w="28575">
              <a:solidFill>
                <a:srgbClr val="FE9B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7001" name="Picture 25"/>
            <p:cNvPicPr>
              <a:picLocks noChangeArrowheads="1"/>
            </p:cNvPicPr>
            <p:nvPr/>
          </p:nvPicPr>
          <p:blipFill>
            <a:blip r:embed="rId6">
              <a:lum bright="-18000" contrast="-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" y="1006"/>
              <a:ext cx="866" cy="8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7002" name="Picture 26"/>
            <p:cNvPicPr>
              <a:picLocks noChangeArrowheads="1"/>
            </p:cNvPicPr>
            <p:nvPr/>
          </p:nvPicPr>
          <p:blipFill>
            <a:blip r:embed="rId7">
              <a:lum bright="-48000" contrast="-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" y="1004"/>
              <a:ext cx="868" cy="86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7003" name="Rectangle 27"/>
            <p:cNvSpPr>
              <a:spLocks noChangeArrowheads="1"/>
            </p:cNvSpPr>
            <p:nvPr/>
          </p:nvSpPr>
          <p:spPr bwMode="auto">
            <a:xfrm>
              <a:off x="1552" y="966"/>
              <a:ext cx="950" cy="94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DFC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4" name="Rectangle 28"/>
            <p:cNvSpPr>
              <a:spLocks noChangeArrowheads="1"/>
            </p:cNvSpPr>
            <p:nvPr/>
          </p:nvSpPr>
          <p:spPr bwMode="auto">
            <a:xfrm>
              <a:off x="5589" y="1152"/>
              <a:ext cx="2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5" name="Rectangle 29"/>
            <p:cNvSpPr>
              <a:spLocks noChangeArrowheads="1"/>
            </p:cNvSpPr>
            <p:nvPr/>
          </p:nvSpPr>
          <p:spPr bwMode="auto">
            <a:xfrm>
              <a:off x="1246" y="1255"/>
              <a:ext cx="254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5087" tIns="31750" rIns="65087" bIns="31750">
              <a:spAutoFit/>
            </a:bodyPr>
            <a:lstStyle/>
            <a:p>
              <a:pPr defTabSz="447675" eaLnBrk="0" hangingPunct="0"/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≈</a:t>
              </a:r>
              <a:endParaRPr lang="en-US" sz="22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7006" name="Rectangle 30"/>
            <p:cNvSpPr>
              <a:spLocks noChangeArrowheads="1"/>
            </p:cNvSpPr>
            <p:nvPr/>
          </p:nvSpPr>
          <p:spPr bwMode="auto">
            <a:xfrm>
              <a:off x="3722" y="1290"/>
              <a:ext cx="223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5087" tIns="31750" rIns="65087" bIns="31750">
              <a:spAutoFit/>
            </a:bodyPr>
            <a:lstStyle/>
            <a:p>
              <a:pPr defTabSz="447675" eaLnBrk="0" hangingPunct="0"/>
              <a:r>
                <a:rPr lang="en-US" sz="25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+</a:t>
              </a:r>
              <a:endPara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7007" name="Rectangle 31"/>
            <p:cNvSpPr>
              <a:spLocks noChangeArrowheads="1"/>
            </p:cNvSpPr>
            <p:nvPr/>
          </p:nvSpPr>
          <p:spPr bwMode="auto">
            <a:xfrm>
              <a:off x="2541" y="1305"/>
              <a:ext cx="20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5087" tIns="31750" rIns="65087" bIns="31750">
              <a:spAutoFit/>
            </a:bodyPr>
            <a:lstStyle/>
            <a:p>
              <a:pPr defTabSz="447675" eaLnBrk="0" hangingPunct="0"/>
              <a:r>
                <a:rPr lang="en-US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+</a:t>
              </a:r>
              <a:endParaRPr lang="en-US" sz="22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7008" name="Rectangle 32"/>
            <p:cNvSpPr>
              <a:spLocks noChangeArrowheads="1"/>
            </p:cNvSpPr>
            <p:nvPr/>
          </p:nvSpPr>
          <p:spPr bwMode="auto">
            <a:xfrm>
              <a:off x="4875" y="1305"/>
              <a:ext cx="17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5087" tIns="31750" rIns="65087" bIns="31750">
              <a:spAutoFit/>
            </a:bodyPr>
            <a:lstStyle/>
            <a:p>
              <a:pPr defTabSz="447675" eaLnBrk="0" hangingPunct="0"/>
              <a:r>
                <a:rPr lang="en-US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+</a:t>
              </a:r>
              <a:endParaRPr 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7009" name="Rectangle 33"/>
            <p:cNvSpPr>
              <a:spLocks noChangeArrowheads="1"/>
            </p:cNvSpPr>
            <p:nvPr/>
          </p:nvSpPr>
          <p:spPr bwMode="auto">
            <a:xfrm>
              <a:off x="6085" y="1211"/>
              <a:ext cx="30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5087" tIns="31750" rIns="65087" bIns="31750">
              <a:spAutoFit/>
            </a:bodyPr>
            <a:lstStyle/>
            <a:p>
              <a:pPr defTabSz="447675" eaLnBrk="0" hangingPunct="0"/>
              <a:r>
                <a:rPr lang="en-US" sz="3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...</a:t>
              </a:r>
            </a:p>
          </p:txBody>
        </p:sp>
        <p:pic>
          <p:nvPicPr>
            <p:cNvPr id="127010" name="Picture 3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57"/>
              <a:ext cx="946" cy="94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 rot="16200000">
            <a:off x="-1556820" y="4491252"/>
            <a:ext cx="341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  <a:cs typeface="Comic Sans MS"/>
              </a:rPr>
              <a:t>Slide courtesy of </a:t>
            </a:r>
            <a:r>
              <a:rPr lang="en-US" sz="1000" dirty="0" err="1">
                <a:latin typeface="+mj-lt"/>
                <a:cs typeface="Comic Sans MS"/>
              </a:rPr>
              <a:t>Elfar</a:t>
            </a:r>
            <a:r>
              <a:rPr lang="en-US" sz="1000" dirty="0">
                <a:latin typeface="+mj-lt"/>
                <a:cs typeface="Comic Sans MS"/>
              </a:rPr>
              <a:t> </a:t>
            </a:r>
            <a:r>
              <a:rPr lang="en-US" sz="1000" dirty="0" err="1">
                <a:latin typeface="+mj-lt"/>
                <a:cs typeface="Comic Sans MS"/>
              </a:rPr>
              <a:t>Adalsteinsson</a:t>
            </a:r>
            <a:endParaRPr lang="en-US" sz="1000" dirty="0">
              <a:latin typeface="+mj-lt"/>
              <a:cs typeface="Comic Sans M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BD61D7-E47E-A141-BD6B-76FA500BC375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BC94F9-4D3F-C346-AFB0-613F3AF33C91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1033E1-A66B-434E-AE20-283FCB9EF2AA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5DB0E4-B1E4-2C86-67FB-A95085B9C676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9D25FF-AC6E-F79A-EC72-D685C4C56F6F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+mj-lt"/>
                <a:cs typeface="Comic Sans MS"/>
              </a:rPr>
              <a:t>Représentation spectrale – extension à 2D</a:t>
            </a:r>
            <a:endParaRPr lang="fr-CA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1084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3" name="Picture 5" descr="K-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4098925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84213" y="2565400"/>
            <a:ext cx="1871662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84213" y="4437063"/>
            <a:ext cx="1871662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55875" y="2565400"/>
            <a:ext cx="1871663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55875" y="4437063"/>
            <a:ext cx="1871663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EC844-9DB0-E140-808E-794413FFC23A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7BAC2-F861-9047-9910-35FFB95F4DE4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DCE51-2B1C-8045-9108-BA94A0EFC98F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6C5485-CD9E-D6AA-6548-47E189B6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729456"/>
            <a:ext cx="1871663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67CBA4-93EF-FD72-DEE9-172973D2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563" y="2636838"/>
            <a:ext cx="2081813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0F854-4E81-2B06-885D-3B20D7665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564" y="4508500"/>
            <a:ext cx="2094216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4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4" grpId="0" animBg="1"/>
      <p:bldP spid="8" grpId="0" animBg="1"/>
      <p:bldP spid="9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3688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589621" y="5024953"/>
            <a:ext cx="341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/>
                <a:cs typeface="Comic Sans MS"/>
              </a:rPr>
              <a:t>Slide courtesy of </a:t>
            </a:r>
            <a:r>
              <a:rPr lang="en-US" sz="1000" dirty="0" err="1">
                <a:latin typeface="Comic Sans MS"/>
                <a:cs typeface="Comic Sans MS"/>
              </a:rPr>
              <a:t>Elfar</a:t>
            </a:r>
            <a:r>
              <a:rPr lang="en-US" sz="1000" dirty="0">
                <a:latin typeface="Comic Sans MS"/>
                <a:cs typeface="Comic Sans MS"/>
              </a:rPr>
              <a:t> </a:t>
            </a:r>
            <a:r>
              <a:rPr lang="en-US" sz="1000" dirty="0" err="1">
                <a:latin typeface="Comic Sans MS"/>
                <a:cs typeface="Comic Sans MS"/>
              </a:rPr>
              <a:t>Adalsteinsson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85ABA-D65F-C744-B41D-2CDB14AA9CC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494A0-0AB9-9243-BD11-49E2994C8244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93898-02AE-8540-AE41-6829E4EB9BEC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</p:spTree>
    <p:extLst>
      <p:ext uri="{BB962C8B-B14F-4D97-AF65-F5344CB8AC3E}">
        <p14:creationId xmlns:p14="http://schemas.microsoft.com/office/powerpoint/2010/main" val="283434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6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514350"/>
            <a:ext cx="668655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589621" y="5024953"/>
            <a:ext cx="341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/>
                <a:cs typeface="Comic Sans MS"/>
              </a:rPr>
              <a:t>Slide courtesy of </a:t>
            </a:r>
            <a:r>
              <a:rPr lang="en-US" sz="1000" dirty="0" err="1">
                <a:latin typeface="Comic Sans MS"/>
                <a:cs typeface="Comic Sans MS"/>
              </a:rPr>
              <a:t>Elfar</a:t>
            </a:r>
            <a:r>
              <a:rPr lang="en-US" sz="1000" dirty="0">
                <a:latin typeface="Comic Sans MS"/>
                <a:cs typeface="Comic Sans MS"/>
              </a:rPr>
              <a:t> </a:t>
            </a:r>
            <a:r>
              <a:rPr lang="en-US" sz="1000" dirty="0" err="1">
                <a:latin typeface="Comic Sans MS"/>
                <a:cs typeface="Comic Sans MS"/>
              </a:rPr>
              <a:t>Adalsteinsson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5390D-C735-F94C-978B-31A6BF8FA005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861E5-F4C3-FF47-858D-F5EB8D5F508E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CB170-0F49-BA4D-BB74-4F0B2C970F95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05540B4-69E7-A97D-1B37-8F2FCD9F4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751" y="2185196"/>
            <a:ext cx="985299" cy="372816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5A80133A-3997-C663-DBF5-9BAFB0966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V="1">
            <a:off x="8328991" y="2702668"/>
            <a:ext cx="372817" cy="372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C3B5A-45B4-2F1C-A538-77781AF05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966" y="3220141"/>
            <a:ext cx="853766" cy="8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Extension 2D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E487F8D-17E3-42F8-BE4C-80FBF1174637}"/>
              </a:ext>
            </a:extLst>
          </p:cNvPr>
          <p:cNvSpPr txBox="1">
            <a:spLocks/>
          </p:cNvSpPr>
          <p:nvPr/>
        </p:nvSpPr>
        <p:spPr>
          <a:xfrm>
            <a:off x="385721" y="1912243"/>
            <a:ext cx="8506901" cy="2341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35000"/>
              <a:buNone/>
            </a:pPr>
            <a:r>
              <a:rPr lang="fr-FR" sz="2600" b="1" u="sng" spc="-50" dirty="0">
                <a:latin typeface="+mj-lt"/>
                <a:cs typeface="Tahoma"/>
              </a:rPr>
              <a:t>Représentation fréquentielle</a:t>
            </a:r>
            <a:endParaRPr lang="fr-FR" sz="2600" spc="-5" dirty="0">
              <a:solidFill>
                <a:srgbClr val="FF0000"/>
              </a:solidFill>
              <a:latin typeface="+mj-lt"/>
              <a:cs typeface="Arial Black"/>
            </a:endParaRPr>
          </a:p>
          <a:p>
            <a:pPr marL="482400" indent="-230400">
              <a:spcBef>
                <a:spcPts val="600"/>
              </a:spcBef>
              <a:buSzPct val="135000"/>
            </a:pPr>
            <a:r>
              <a:rPr lang="fr-FR" sz="2200" spc="-45" dirty="0">
                <a:latin typeface="+mj-lt"/>
                <a:cs typeface="Arial"/>
              </a:rPr>
              <a:t>Notion de fréquence : projection sur une « base fréquentielle »</a:t>
            </a:r>
          </a:p>
          <a:p>
            <a:pPr marL="482400" indent="-230400">
              <a:spcBef>
                <a:spcPts val="600"/>
              </a:spcBef>
              <a:buSzPct val="135000"/>
            </a:pPr>
            <a:r>
              <a:rPr lang="fr-FR" sz="2200" spc="-45" dirty="0">
                <a:latin typeface="+mj-lt"/>
                <a:cs typeface="Arial"/>
              </a:rPr>
              <a:t>En 1D : une variable dans le domaine de départ et une variable fréquentielle</a:t>
            </a:r>
          </a:p>
          <a:p>
            <a:pPr marL="482400" indent="-230400">
              <a:spcBef>
                <a:spcPts val="600"/>
              </a:spcBef>
              <a:buSzPct val="135000"/>
            </a:pPr>
            <a:r>
              <a:rPr lang="fr-FR" sz="2200" spc="-45" dirty="0">
                <a:latin typeface="+mj-lt"/>
                <a:cs typeface="Arial"/>
              </a:rPr>
              <a:t>En 2D: deux variables dans le domaine de départ  </a:t>
            </a:r>
            <a:r>
              <a:rPr lang="fr-FR" sz="2200" spc="-45" dirty="0">
                <a:latin typeface="+mj-lt"/>
                <a:cs typeface="Arial"/>
                <a:sym typeface="Symbol" panose="05050102010706020507" pitchFamily="18" charset="2"/>
              </a:rPr>
              <a:t></a:t>
            </a:r>
            <a:r>
              <a:rPr lang="en-CA" sz="2400" i="1" spc="-10" dirty="0">
                <a:latin typeface="Meiryo"/>
                <a:cs typeface="Meiryo"/>
              </a:rPr>
              <a:t> </a:t>
            </a:r>
            <a:r>
              <a:rPr lang="en-CA" sz="2200" spc="-10" dirty="0">
                <a:latin typeface="+mj-lt"/>
                <a:cs typeface="Meiryo"/>
              </a:rPr>
              <a:t>deux variables </a:t>
            </a:r>
            <a:r>
              <a:rPr lang="en-CA" sz="2200" spc="-10" dirty="0" err="1">
                <a:latin typeface="+mj-lt"/>
                <a:cs typeface="Meiryo"/>
              </a:rPr>
              <a:t>fréquentielles</a:t>
            </a:r>
            <a:r>
              <a:rPr lang="en-CA" sz="2200" spc="-10" dirty="0">
                <a:latin typeface="+mj-lt"/>
                <a:cs typeface="Meiryo"/>
              </a:rPr>
              <a:t>.</a:t>
            </a:r>
            <a:endParaRPr lang="fr-FR" sz="2200" spc="-45" dirty="0">
              <a:latin typeface="+mj-lt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62E4B-F5E0-46DB-8328-4A162EB3B81D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</p:spTree>
    <p:extLst>
      <p:ext uri="{BB962C8B-B14F-4D97-AF65-F5344CB8AC3E}">
        <p14:creationId xmlns:p14="http://schemas.microsoft.com/office/powerpoint/2010/main" val="409994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7C549-A090-4661-B662-B92C924570A3}"/>
              </a:ext>
            </a:extLst>
          </p:cNvPr>
          <p:cNvCxnSpPr>
            <a:cxnSpLocks/>
          </p:cNvCxnSpPr>
          <p:nvPr/>
        </p:nvCxnSpPr>
        <p:spPr>
          <a:xfrm>
            <a:off x="496957" y="865172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282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972A4-2286-487E-87F2-919B9B93CBCC}"/>
              </a:ext>
            </a:extLst>
          </p:cNvPr>
          <p:cNvSpPr txBox="1"/>
          <p:nvPr/>
        </p:nvSpPr>
        <p:spPr>
          <a:xfrm>
            <a:off x="355599" y="265940"/>
            <a:ext cx="705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Représentation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fréquentielle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720" y="900860"/>
                <a:ext cx="8506901" cy="553603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SzPct val="135000"/>
                  <a:buNone/>
                </a:pPr>
                <a:r>
                  <a:rPr lang="fr-FR" sz="2600" b="1" u="sng" spc="-50" dirty="0">
                    <a:latin typeface="+mj-lt"/>
                    <a:cs typeface="Tahoma"/>
                  </a:rPr>
                  <a:t>Hypothèses</a:t>
                </a:r>
              </a:p>
              <a:p>
                <a:pPr marL="482400" indent="-230400">
                  <a:spcBef>
                    <a:spcPts val="1200"/>
                  </a:spcBef>
                  <a:buSzPct val="135000"/>
                </a:pPr>
                <a:r>
                  <a:rPr lang="en-CA" sz="2200" i="1" spc="-45" dirty="0">
                    <a:latin typeface="+mj-lt"/>
                    <a:cs typeface="Arial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 spc="-45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  <m:t>1 </m:t>
                        </m:r>
                        <m:r>
                          <a:rPr lang="en-CA" sz="2200" spc="-45"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x</m:t>
                        </m:r>
                        <m:r>
                          <a:rPr lang="en-CA" sz="2200" i="1" spc="-45" baseline="-2500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200" spc="-45" dirty="0">
                    <a:latin typeface="+mj-lt"/>
                    <a:cs typeface="Arial"/>
                  </a:rPr>
                  <a:t> de carré sommable (i.e.,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fr-FR" sz="2200" i="1" spc="-45">
                            <a:latin typeface="Cambria Math" panose="02040503050406030204" pitchFamily="18" charset="0"/>
                            <a:cs typeface="Arial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2200" i="1" spc="-45" dirty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200" i="1" spc="-45" dirty="0"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CA" sz="2200" i="1" spc="-45" dirty="0">
                                    <a:latin typeface="Cambria Math" panose="02040503050406030204" pitchFamily="18" charset="0"/>
                                    <a:cs typeface="Arial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CA" sz="2200" i="1" spc="-45" dirty="0">
                                    <a:latin typeface="+mj-lt"/>
                                    <a:cs typeface="Arial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CA" sz="2200" spc="-45" dirty="0">
                                    <a:latin typeface="+mj-lt"/>
                                    <a:cs typeface="Arial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CA" sz="2200" i="1" spc="-45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200" i="1" spc="-45" dirty="0">
                                        <a:latin typeface="+mj-lt"/>
                                        <a:cs typeface="Arial"/>
                                      </a:rPr>
                                      <m:t>x</m:t>
                                    </m:r>
                                    <m:r>
                                      <a:rPr lang="en-CA" sz="2200" i="1" spc="-45" baseline="-2500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 sz="2200" i="1" spc="-45" baseline="-25000">
                                        <a:latin typeface="+mj-lt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 sz="2200" spc="-45">
                                        <a:latin typeface="+mj-lt"/>
                                        <a:cs typeface="Arial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 sz="2200" i="1" spc="-45" baseline="-25000">
                                        <a:latin typeface="+mj-lt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2200" i="1" spc="-45" dirty="0">
                                        <a:latin typeface="+mj-lt"/>
                                        <a:cs typeface="Arial"/>
                                      </a:rPr>
                                      <m:t>x</m:t>
                                    </m:r>
                                    <m:r>
                                      <a:rPr lang="en-CA" sz="2200" i="1" spc="-45" baseline="-2500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CA" sz="2200" i="1" spc="-45" dirty="0"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sz="2200" spc="-45" dirty="0">
                            <a:latin typeface="+mj-lt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dx</m:t>
                        </m:r>
                        <m:r>
                          <m:rPr>
                            <m:nor/>
                          </m:rPr>
                          <a:rPr lang="fr-FR" sz="2200" spc="-45" baseline="-25000" dirty="0">
                            <a:latin typeface="+mj-lt"/>
                            <a:cs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sz="2200" spc="-45" dirty="0">
                            <a:latin typeface="+mj-lt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i="1" spc="-45" dirty="0">
                            <a:latin typeface="+mj-lt"/>
                            <a:cs typeface="Arial"/>
                          </a:rPr>
                          <m:t>dx</m:t>
                        </m:r>
                        <m:r>
                          <m:rPr>
                            <m:nor/>
                          </m:rPr>
                          <a:rPr lang="fr-FR" sz="2200" spc="-45" baseline="-25000" dirty="0">
                            <a:latin typeface="+mj-lt"/>
                            <a:cs typeface="Arial"/>
                          </a:rPr>
                          <m:t>2</m:t>
                        </m:r>
                      </m:e>
                    </m:nary>
                  </m:oMath>
                </a14:m>
                <a:r>
                  <a:rPr lang="fr-FR" sz="2200" spc="-45" dirty="0">
                    <a:latin typeface="+mj-lt"/>
                    <a:cs typeface="Arial"/>
                  </a:rPr>
                  <a:t> converge) </a:t>
                </a:r>
                <a:endParaRPr lang="fr-FR" sz="2600" b="1" u="sng" spc="-50" dirty="0">
                  <a:latin typeface="+mj-lt"/>
                  <a:cs typeface="Tahoma"/>
                </a:endParaRPr>
              </a:p>
              <a:p>
                <a:pPr marL="482400" indent="-230400">
                  <a:spcBef>
                    <a:spcPts val="1200"/>
                  </a:spcBef>
                  <a:buSzPct val="135000"/>
                </a:pPr>
                <a:r>
                  <a:rPr lang="fr-FR" sz="2200" spc="-45" dirty="0">
                    <a:latin typeface="+mj-lt"/>
                    <a:cs typeface="Arial"/>
                  </a:rPr>
                  <a:t>Produit scalaire : </a:t>
                </a:r>
              </a:p>
              <a:p>
                <a:pPr marL="482400" indent="-230400">
                  <a:spcBef>
                    <a:spcPts val="3000"/>
                  </a:spcBef>
                  <a:buSzPct val="135000"/>
                </a:pPr>
                <a:r>
                  <a:rPr lang="fr-FR" sz="2200" spc="-45" dirty="0">
                    <a:latin typeface="+mj-lt"/>
                    <a:cs typeface="Arial"/>
                  </a:rPr>
                  <a:t>« Base fréquentielle » :</a:t>
                </a:r>
                <a:endParaRPr lang="fr-FR" sz="2600" b="1" u="sng" spc="-50" dirty="0">
                  <a:solidFill>
                    <a:srgbClr val="FF0000"/>
                  </a:solidFill>
                  <a:latin typeface="+mj-lt"/>
                  <a:cs typeface="Tahoma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600"/>
                  </a:spcBef>
                  <a:buSzPct val="135000"/>
                  <a:buNone/>
                </a:pPr>
                <a:r>
                  <a:rPr lang="fr-FR" sz="2600" b="1" u="sng" spc="-50" dirty="0">
                    <a:solidFill>
                      <a:srgbClr val="FF0000"/>
                    </a:solidFill>
                    <a:latin typeface="+mj-lt"/>
                    <a:cs typeface="Tahoma"/>
                  </a:rPr>
                  <a:t>Transformée de Fourier 2D</a:t>
                </a:r>
              </a:p>
              <a:p>
                <a:pPr marL="0" indent="0">
                  <a:lnSpc>
                    <a:spcPct val="100000"/>
                  </a:lnSpc>
                  <a:buSzPct val="135000"/>
                  <a:buNone/>
                </a:pPr>
                <a:r>
                  <a:rPr lang="en-CA" sz="2400" dirty="0">
                    <a:latin typeface="+mj-lt"/>
                  </a:rPr>
                  <a:t>Démarche intuitive par succession </a:t>
                </a:r>
                <a:r>
                  <a:rPr lang="en-CA" sz="2400" dirty="0" err="1">
                    <a:latin typeface="+mj-lt"/>
                  </a:rPr>
                  <a:t>d’operations</a:t>
                </a:r>
                <a:r>
                  <a:rPr lang="en-CA" sz="2400" dirty="0">
                    <a:latin typeface="+mj-lt"/>
                  </a:rPr>
                  <a:t>:</a:t>
                </a:r>
              </a:p>
              <a:p>
                <a:pPr marL="482400">
                  <a:spcBef>
                    <a:spcPts val="1800"/>
                  </a:spcBef>
                  <a:buClr>
                    <a:srgbClr val="FF0000"/>
                  </a:buClr>
                  <a:buSzPct val="135000"/>
                </a:pPr>
                <a:endParaRPr lang="fr-FR" sz="2200" spc="-50" dirty="0">
                  <a:latin typeface="+mj-lt"/>
                  <a:cs typeface="Tahoma"/>
                </a:endParaRPr>
              </a:p>
            </p:txBody>
          </p:sp>
        </mc:Choice>
        <mc:Fallback xmlns="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3E487F8D-17E3-42F8-BE4C-80FBF117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0" y="900860"/>
                <a:ext cx="8506901" cy="5536034"/>
              </a:xfrm>
              <a:prstGeom prst="rect">
                <a:avLst/>
              </a:prstGeom>
              <a:blipFill>
                <a:blip r:embed="rId3"/>
                <a:stretch>
                  <a:fillRect l="-1341" t="-298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47FD1A8-8C1E-46A1-9DB6-BB940F5C8AA3}"/>
              </a:ext>
            </a:extLst>
          </p:cNvPr>
          <p:cNvSpPr txBox="1"/>
          <p:nvPr/>
        </p:nvSpPr>
        <p:spPr>
          <a:xfrm>
            <a:off x="1330220" y="-48017"/>
            <a:ext cx="316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+mj-lt"/>
              </a:rPr>
              <a:t>   Cadre 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62E4B-F5E0-46DB-8328-4A162EB3B81D}"/>
              </a:ext>
            </a:extLst>
          </p:cNvPr>
          <p:cNvSpPr txBox="1"/>
          <p:nvPr/>
        </p:nvSpPr>
        <p:spPr>
          <a:xfrm>
            <a:off x="4639172" y="-48017"/>
            <a:ext cx="45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 2D de la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transformée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Fourier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E376C-E63E-4B7C-B601-3B2ACDF21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620" y="1875371"/>
            <a:ext cx="4466162" cy="618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2E712-5924-41C7-906F-9AB9A0910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64" y="2594648"/>
            <a:ext cx="4047294" cy="435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A8179-3353-4941-AF80-C4C694B9E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73" y="4244608"/>
            <a:ext cx="7574546" cy="21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96535</TotalTime>
  <Words>759</Words>
  <Application>Microsoft Macintosh PowerPoint</Application>
  <PresentationFormat>On-screen Show (4:3)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Meiryo</vt:lpstr>
      <vt:lpstr>Arial</vt:lpstr>
      <vt:lpstr>Calibri</vt:lpstr>
      <vt:lpstr>Calibri Light</vt:lpstr>
      <vt:lpstr>Cambria Math</vt:lpstr>
      <vt:lpstr>Comic Sans MS</vt:lpstr>
      <vt:lpstr>Symbol</vt:lpstr>
      <vt:lpstr>Times</vt:lpstr>
      <vt:lpstr>Wingdings</vt:lpstr>
      <vt:lpstr>Office Theme</vt:lpstr>
      <vt:lpstr>Représentation des images dans le domaine fréquentiel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Agah Karakuzu</dc:creator>
  <cp:lastModifiedBy>Eva Alonso Ortiz</cp:lastModifiedBy>
  <cp:revision>1452</cp:revision>
  <cp:lastPrinted>2022-02-02T02:15:50Z</cp:lastPrinted>
  <dcterms:created xsi:type="dcterms:W3CDTF">2018-08-02T13:49:06Z</dcterms:created>
  <dcterms:modified xsi:type="dcterms:W3CDTF">2024-02-01T17:19:37Z</dcterms:modified>
</cp:coreProperties>
</file>