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44.jpg" ContentType="image/jpe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52"/>
  </p:notesMasterIdLst>
  <p:sldIdLst>
    <p:sldId id="260" r:id="rId2"/>
    <p:sldId id="459" r:id="rId3"/>
    <p:sldId id="571" r:id="rId4"/>
    <p:sldId id="508" r:id="rId5"/>
    <p:sldId id="588" r:id="rId6"/>
    <p:sldId id="578" r:id="rId7"/>
    <p:sldId id="577" r:id="rId8"/>
    <p:sldId id="510" r:id="rId9"/>
    <p:sldId id="579" r:id="rId10"/>
    <p:sldId id="595" r:id="rId11"/>
    <p:sldId id="596" r:id="rId12"/>
    <p:sldId id="461" r:id="rId13"/>
    <p:sldId id="511" r:id="rId14"/>
    <p:sldId id="589" r:id="rId15"/>
    <p:sldId id="513" r:id="rId16"/>
    <p:sldId id="514" r:id="rId17"/>
    <p:sldId id="515" r:id="rId18"/>
    <p:sldId id="597" r:id="rId19"/>
    <p:sldId id="580" r:id="rId20"/>
    <p:sldId id="598" r:id="rId21"/>
    <p:sldId id="581" r:id="rId22"/>
    <p:sldId id="572" r:id="rId23"/>
    <p:sldId id="517" r:id="rId24"/>
    <p:sldId id="518" r:id="rId25"/>
    <p:sldId id="582" r:id="rId26"/>
    <p:sldId id="599" r:id="rId27"/>
    <p:sldId id="519" r:id="rId28"/>
    <p:sldId id="583" r:id="rId29"/>
    <p:sldId id="521" r:id="rId30"/>
    <p:sldId id="522" r:id="rId31"/>
    <p:sldId id="523" r:id="rId32"/>
    <p:sldId id="524" r:id="rId33"/>
    <p:sldId id="525" r:id="rId34"/>
    <p:sldId id="585" r:id="rId35"/>
    <p:sldId id="575" r:id="rId36"/>
    <p:sldId id="600" r:id="rId37"/>
    <p:sldId id="573" r:id="rId38"/>
    <p:sldId id="527" r:id="rId39"/>
    <p:sldId id="528" r:id="rId40"/>
    <p:sldId id="590" r:id="rId41"/>
    <p:sldId id="591" r:id="rId42"/>
    <p:sldId id="530" r:id="rId43"/>
    <p:sldId id="584" r:id="rId44"/>
    <p:sldId id="531" r:id="rId45"/>
    <p:sldId id="532" r:id="rId46"/>
    <p:sldId id="601" r:id="rId47"/>
    <p:sldId id="587" r:id="rId48"/>
    <p:sldId id="592" r:id="rId49"/>
    <p:sldId id="593" r:id="rId50"/>
    <p:sldId id="594" r:id="rId51"/>
  </p:sldIdLst>
  <p:sldSz cx="9144000" cy="6858000" type="screen4x3"/>
  <p:notesSz cx="6881813" cy="92964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459"/>
            <p14:sldId id="571"/>
            <p14:sldId id="508"/>
            <p14:sldId id="588"/>
            <p14:sldId id="578"/>
            <p14:sldId id="577"/>
            <p14:sldId id="510"/>
            <p14:sldId id="579"/>
            <p14:sldId id="595"/>
            <p14:sldId id="596"/>
            <p14:sldId id="461"/>
            <p14:sldId id="511"/>
            <p14:sldId id="589"/>
            <p14:sldId id="513"/>
            <p14:sldId id="514"/>
            <p14:sldId id="515"/>
            <p14:sldId id="597"/>
            <p14:sldId id="580"/>
            <p14:sldId id="598"/>
            <p14:sldId id="581"/>
            <p14:sldId id="572"/>
            <p14:sldId id="517"/>
            <p14:sldId id="518"/>
            <p14:sldId id="582"/>
            <p14:sldId id="599"/>
            <p14:sldId id="519"/>
            <p14:sldId id="583"/>
            <p14:sldId id="521"/>
            <p14:sldId id="522"/>
            <p14:sldId id="523"/>
            <p14:sldId id="524"/>
            <p14:sldId id="525"/>
            <p14:sldId id="585"/>
            <p14:sldId id="575"/>
            <p14:sldId id="600"/>
            <p14:sldId id="573"/>
            <p14:sldId id="527"/>
            <p14:sldId id="528"/>
            <p14:sldId id="590"/>
            <p14:sldId id="591"/>
            <p14:sldId id="530"/>
            <p14:sldId id="584"/>
            <p14:sldId id="531"/>
            <p14:sldId id="532"/>
            <p14:sldId id="601"/>
            <p14:sldId id="587"/>
            <p14:sldId id="592"/>
            <p14:sldId id="593"/>
            <p14:sldId id="5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B1D"/>
    <a:srgbClr val="FFE1E1"/>
    <a:srgbClr val="D5FBDC"/>
    <a:srgbClr val="E6D2DC"/>
    <a:srgbClr val="F5E3E8"/>
    <a:srgbClr val="E60000"/>
    <a:srgbClr val="D9E3D9"/>
    <a:srgbClr val="336B40"/>
    <a:srgbClr val="FFF7F9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7" autoAdjust="0"/>
    <p:restoredTop sz="73725" autoAdjust="0"/>
  </p:normalViewPr>
  <p:slideViewPr>
    <p:cSldViewPr snapToGrid="0" snapToObjects="1" showGuides="1">
      <p:cViewPr>
        <p:scale>
          <a:sx n="57" d="100"/>
          <a:sy n="57" d="100"/>
        </p:scale>
        <p:origin x="156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67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87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01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2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9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80550" lvl="0" indent="-28575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Ex: p(E) = 0.5 ; I(E) = </a:t>
                </a:r>
                <a:r>
                  <a:rPr lang="fr-CA" sz="2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−log_</a:t>
                </a:r>
                <a:r>
                  <a:rPr lang="en-CA" sz="2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2</a:t>
                </a:r>
                <a:r>
                  <a:rPr lang="fr-CA" sz="2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⁡</a:t>
                </a:r>
                <a:r>
                  <a:rPr lang="en-CA" sz="2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"0.5" </a:t>
                </a:r>
                <a:r>
                  <a:rPr lang="fr-CA" sz="22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 = 1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1 bit d’information transmise quand 1 entre 2 possibles évènements on lieu</a:t>
                </a:r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47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958CA-3340-B3A6-992C-8376C77F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27E168-AF2B-7DB4-9CBE-25E211350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6FF57E7-BB64-34AF-B555-8BA2D33BA65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80550" lvl="0" indent="-28575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6FF57E7-BB64-34AF-B555-8BA2D33BA65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Ex: p(E) = 0.5 ;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I(E) = </a:t>
                </a:r>
                <a:r>
                  <a:rPr lang="fr-CA" sz="2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−log_</a:t>
                </a:r>
                <a:r>
                  <a:rPr lang="en-CA" sz="2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2</a:t>
                </a:r>
                <a:r>
                  <a:rPr lang="fr-CA" sz="2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⁡</a:t>
                </a:r>
                <a:r>
                  <a:rPr lang="en-CA" sz="2200" b="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"0.5" </a:t>
                </a:r>
                <a:r>
                  <a:rPr lang="fr-CA" sz="22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 = 1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  <a:p>
                <a:pPr marL="939600" marR="0" lvl="2" indent="-2304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35000"/>
                  <a:buFontTx/>
                  <a:buNone/>
                  <a:tabLst/>
                  <a:defRPr/>
                </a:pP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1 bit d’information transmise quand 1 entre 2 possibles évènements on lieu </a:t>
                </a:r>
              </a:p>
              <a:p>
                <a:pPr marL="939600" marR="0" lvl="2" indent="-2304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35000"/>
                  <a:buFontTx/>
                  <a:buNone/>
                  <a:tabLst/>
                  <a:defRPr/>
                </a:pPr>
                <a:r>
                  <a:rPr lang="fr-CA" sz="2800" dirty="0"/>
                  <a:t>Un </a:t>
                </a:r>
                <a:r>
                  <a:rPr lang="fr-CA" sz="2800" b="1" dirty="0"/>
                  <a:t>bit</a:t>
                </a:r>
                <a:r>
                  <a:rPr lang="fr-CA" sz="2800" dirty="0"/>
                  <a:t> représente </a:t>
                </a:r>
                <a:r>
                  <a:rPr lang="fr-CA" sz="2800" b="1" dirty="0"/>
                  <a:t>l’information minimale nécessaire pour différencier deux choix possibles</a:t>
                </a:r>
                <a:r>
                  <a:rPr lang="fr-CA" sz="2800" dirty="0"/>
                  <a:t>.</a:t>
                </a: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  <a:p>
                <a:pPr marL="939600" marR="0" lvl="2" indent="-2304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35000"/>
                  <a:buFontTx/>
                  <a:buNone/>
                  <a:tabLst/>
                  <a:defRPr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  <a:p>
                <a:pPr marL="939600" marR="0" lvl="2" indent="-2304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35000"/>
                  <a:buFontTx/>
                  <a:buNone/>
                  <a:tabLst/>
                  <a:defRPr/>
                </a:pPr>
                <a:r>
                  <a:rPr lang="fr-CA" sz="2800" dirty="0"/>
                  <a:t>Plus un événement est </a:t>
                </a:r>
                <a:r>
                  <a:rPr lang="fr-CA" sz="2800" b="1" dirty="0"/>
                  <a:t>rare</a:t>
                </a:r>
                <a:r>
                  <a:rPr lang="fr-CA" sz="2800" dirty="0"/>
                  <a:t>, plus il contient d’</a:t>
                </a:r>
                <a:r>
                  <a:rPr lang="fr-CA" sz="2800" b="1" dirty="0"/>
                  <a:t>information</a:t>
                </a:r>
                <a:r>
                  <a:rPr lang="fr-CA" sz="2800" dirty="0"/>
                  <a:t> lorsqu’il se produit.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  <a:p>
                <a:pPr marL="25200" lvl="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</a:rPr>
                  <a:t>Un dé </a:t>
                </a: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  <a:sym typeface="Wingdings" pitchFamily="2" charset="2"/>
                  </a:rPr>
                  <a:t> -log2(1/6) = ~2.5 </a:t>
                </a:r>
              </a:p>
              <a:p>
                <a:pPr marL="80550" lvl="0" indent="-28575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  <a:sym typeface="Wingdings" pitchFamily="2" charset="2"/>
                  </a:rPr>
                  <a:t>A mesure que l’événement devient moins probable, plus de bits sont nécessaires</a:t>
                </a:r>
              </a:p>
              <a:p>
                <a:pPr marL="80550" lvl="0" indent="-28575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  <a:sym typeface="Wingdings" pitchFamily="2" charset="2"/>
                </a:endParaRPr>
              </a:p>
              <a:p>
                <a:pPr marL="80550" lvl="0" indent="-285750">
                  <a:lnSpc>
                    <a:spcPct val="100000"/>
                  </a:lnSpc>
                  <a:spcBef>
                    <a:spcPts val="600"/>
                  </a:spcBef>
                  <a:buSzPct val="135000"/>
                  <a:buFont typeface="Arial" panose="020B0604020202020204" pitchFamily="34" charset="0"/>
                  <a:buChar char="•"/>
                </a:pPr>
                <a:endParaRPr lang="fr-CA" sz="1800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endParaRP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04EDD-3EE0-2C03-3016-17E2AD14D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64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6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23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B7E46FE-90F4-1846-8FFB-6D97C5A42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65675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34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8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3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0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54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18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05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75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348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0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7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146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79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4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D9F5102-D418-6341-BBEE-85AF75E37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VIDEO:</a:t>
            </a:r>
          </a:p>
          <a:p>
            <a:r>
              <a:rPr lang="fr-CA" b="1" dirty="0"/>
              <a:t>https://</a:t>
            </a:r>
            <a:r>
              <a:rPr lang="fr-CA" b="1" dirty="0" err="1"/>
              <a:t>www.youtube.com</a:t>
            </a:r>
            <a:r>
              <a:rPr lang="fr-CA" b="1" dirty="0"/>
              <a:t>/</a:t>
            </a:r>
            <a:r>
              <a:rPr lang="fr-CA" b="1" dirty="0" err="1"/>
              <a:t>watch?v</a:t>
            </a:r>
            <a:r>
              <a:rPr lang="fr-CA" b="1" dirty="0"/>
              <a:t>=uaV2RuAJTjQ</a:t>
            </a:r>
          </a:p>
        </p:txBody>
      </p:sp>
    </p:spTree>
    <p:extLst>
      <p:ext uri="{BB962C8B-B14F-4D97-AF65-F5344CB8AC3E}">
        <p14:creationId xmlns:p14="http://schemas.microsoft.com/office/powerpoint/2010/main" val="843563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92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35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57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2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377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9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93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225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6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769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09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030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7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1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67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6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2025-03-20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2025-03-20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/ 38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82704" y="6551467"/>
            <a:ext cx="1935044" cy="2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Compression et </a:t>
            </a:r>
            <a:r>
              <a:rPr lang="en-US" sz="1300" b="1" baseline="0" dirty="0" err="1">
                <a:latin typeface="+mn-lt"/>
              </a:rPr>
              <a:t>codage</a:t>
            </a:r>
            <a:r>
              <a:rPr lang="en-US" sz="1300" b="1" baseline="0" dirty="0">
                <a:latin typeface="+mn-lt"/>
              </a:rPr>
              <a:t> I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0456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sv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8.svg"/><Relationship Id="rId5" Type="http://schemas.openxmlformats.org/officeDocument/2006/relationships/tags" Target="../tags/tag6.xml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sv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8.svg"/><Relationship Id="rId5" Type="http://schemas.openxmlformats.org/officeDocument/2006/relationships/tags" Target="../tags/tag13.xml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1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20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9.png"/><Relationship Id="rId5" Type="http://schemas.openxmlformats.org/officeDocument/2006/relationships/tags" Target="../tags/tag20.xml"/><Relationship Id="rId10" Type="http://schemas.openxmlformats.org/officeDocument/2006/relationships/image" Target="../media/image18.svg"/><Relationship Id="rId4" Type="http://schemas.openxmlformats.org/officeDocument/2006/relationships/tags" Target="../tags/tag19.xml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sv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9.png"/><Relationship Id="rId2" Type="http://schemas.openxmlformats.org/officeDocument/2006/relationships/tags" Target="../tags/tag24.xml"/><Relationship Id="rId16" Type="http://schemas.openxmlformats.org/officeDocument/2006/relationships/image" Target="../media/image37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8.svg"/><Relationship Id="rId5" Type="http://schemas.openxmlformats.org/officeDocument/2006/relationships/tags" Target="../tags/tag27.xml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tags" Target="../tags/tag26.xml"/><Relationship Id="rId9" Type="http://schemas.openxmlformats.org/officeDocument/2006/relationships/notesSlide" Target="../notesSlides/notesSlide25.xml"/><Relationship Id="rId1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CA1E4C1E-6823-854C-89F6-DF85A9F3B77B}"/>
              </a:ext>
            </a:extLst>
          </p:cNvPr>
          <p:cNvSpPr/>
          <p:nvPr/>
        </p:nvSpPr>
        <p:spPr>
          <a:xfrm>
            <a:off x="4455043" y="3090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D905BB1B-83B9-F34B-9414-E85702520A8C}"/>
              </a:ext>
            </a:extLst>
          </p:cNvPr>
          <p:cNvSpPr/>
          <p:nvPr/>
        </p:nvSpPr>
        <p:spPr>
          <a:xfrm>
            <a:off x="4617540" y="3090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DF91A5D-507C-7A45-AB7B-A19E6B2770C8}"/>
              </a:ext>
            </a:extLst>
          </p:cNvPr>
          <p:cNvSpPr/>
          <p:nvPr/>
        </p:nvSpPr>
        <p:spPr>
          <a:xfrm>
            <a:off x="4780706" y="3090694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5C6A998B-62F3-7248-BC05-0078345C9A43}"/>
              </a:ext>
            </a:extLst>
          </p:cNvPr>
          <p:cNvSpPr/>
          <p:nvPr/>
        </p:nvSpPr>
        <p:spPr>
          <a:xfrm>
            <a:off x="4942159" y="3085932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E46B777-CEC5-984C-BD10-FB698538D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905" y="4081230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>
                <a:latin typeface="+mj-lt"/>
                <a:cs typeface="Tahoma"/>
              </a:rPr>
              <a:t>20 </a:t>
            </a:r>
            <a:r>
              <a:rPr lang="fi-FI" sz="2200" b="1" spc="-45">
                <a:latin typeface="+mj-lt"/>
                <a:cs typeface="Tahoma"/>
              </a:rPr>
              <a:t>mars</a:t>
            </a:r>
            <a:r>
              <a:rPr lang="fi-FI" sz="2200" b="1" spc="15">
                <a:latin typeface="+mj-lt"/>
                <a:cs typeface="Tahoma"/>
              </a:rPr>
              <a:t> </a:t>
            </a:r>
            <a:r>
              <a:rPr lang="fi-FI" sz="2200" b="1" spc="-65">
                <a:latin typeface="+mj-lt"/>
                <a:cs typeface="Tahoma"/>
              </a:rPr>
              <a:t>2025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5FFC0DF-79C9-CF46-BC87-7C7D45993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44" y="2088773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spc="-10" dirty="0"/>
              <a:t>Compression et </a:t>
            </a:r>
            <a:r>
              <a:rPr lang="en-CA" sz="3400" b="1" spc="-10" dirty="0" err="1"/>
              <a:t>codage</a:t>
            </a:r>
            <a:r>
              <a:rPr lang="en-CA" sz="3400" b="1" spc="-10" dirty="0"/>
              <a:t> I 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22B1633D-E98A-9E4F-97F8-90A8B1919AFB}"/>
              </a:ext>
            </a:extLst>
          </p:cNvPr>
          <p:cNvSpPr/>
          <p:nvPr/>
        </p:nvSpPr>
        <p:spPr>
          <a:xfrm>
            <a:off x="360903" y="2052329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9BEB9C3-EAAF-EEA7-AEB4-B50D4F9B6CD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851CF56-D12B-2DFD-610B-E6DC1D35444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B4DA872D-27FF-4997-B18A-18AB699E4146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23B47617-51AD-0E7F-2606-8B16285B69D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2821-DF86-8B2A-D3EE-0F69DFA7DF8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Slide #8: C=?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321B04-A97B-F94D-76DC-588E68269C1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73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6FACC60-8255-8B7E-C16C-3EE6023218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62D4739-1BAF-1D66-90BD-D7D5691A283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5F56EC2B-D004-DA8E-31DB-8719986587E8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CB031D-4978-6AD6-095A-9C01A4D4A06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D2A826-1793-B3DA-9086-342390C6B41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Slide #8: pourcentage des données redondantes?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DBC0EA-A224-F11A-73AD-A034C625D2B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65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103214"/>
                <a:ext cx="8644622" cy="502086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 err="1">
                    <a:solidFill>
                      <a:srgbClr val="0B6B1D"/>
                    </a:solidFill>
                    <a:latin typeface="+mj-lt"/>
                    <a:cs typeface="Tahoma"/>
                  </a:rPr>
                  <a:t>Exemple</a:t>
                </a:r>
                <a:r>
                  <a: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 : </a:t>
                </a:r>
                <a:r>
                  <a:rPr lang="en-CA" sz="2600" b="1" u="sng" spc="-50" dirty="0" err="1">
                    <a:solidFill>
                      <a:srgbClr val="0B6B1D"/>
                    </a:solidFill>
                    <a:latin typeface="+mj-lt"/>
                    <a:cs typeface="Tahoma"/>
                  </a:rPr>
                  <a:t>codage</a:t>
                </a:r>
                <a:r>
                  <a: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 par longueur de </a:t>
                </a:r>
                <a:r>
                  <a:rPr lang="en-CA" sz="2600" b="1" u="sng" spc="-50" dirty="0" err="1">
                    <a:solidFill>
                      <a:srgbClr val="0B6B1D"/>
                    </a:solidFill>
                    <a:latin typeface="+mj-lt"/>
                    <a:cs typeface="Tahoma"/>
                  </a:rPr>
                  <a:t>plage</a:t>
                </a:r>
                <a:r>
                  <a: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 (RLC)</a:t>
                </a: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0B6B1D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Codage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la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longeur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de la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valeur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chaque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segment horizontal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d’intensité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constante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Clr>
                    <a:srgbClr val="0B6B1D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512 octets : 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en-CA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128 !</a:t>
                </a: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103214"/>
                <a:ext cx="8644622" cy="5020860"/>
              </a:xfrm>
              <a:prstGeom prst="rect">
                <a:avLst/>
              </a:prstGeom>
              <a:blipFill>
                <a:blip r:embed="rId3"/>
                <a:stretch>
                  <a:fillRect l="-1269" t="-1820" b="-182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Redondance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spatiale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9EE99E-7294-4EB0-9383-B54D4FCB1098}"/>
              </a:ext>
            </a:extLst>
          </p:cNvPr>
          <p:cNvGrpSpPr/>
          <p:nvPr/>
        </p:nvGrpSpPr>
        <p:grpSpPr>
          <a:xfrm>
            <a:off x="438520" y="1814680"/>
            <a:ext cx="8001147" cy="2891883"/>
            <a:chOff x="438520" y="1814680"/>
            <a:chExt cx="8001147" cy="28918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2D5DE2-83AD-4455-AA08-481E4516AAB7}"/>
                </a:ext>
              </a:extLst>
            </p:cNvPr>
            <p:cNvSpPr txBox="1"/>
            <p:nvPr/>
          </p:nvSpPr>
          <p:spPr>
            <a:xfrm>
              <a:off x="438520" y="4429564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8726165B-396F-407D-80B5-77600E7845D6}"/>
                </a:ext>
              </a:extLst>
            </p:cNvPr>
            <p:cNvSpPr/>
            <p:nvPr/>
          </p:nvSpPr>
          <p:spPr>
            <a:xfrm>
              <a:off x="688448" y="1814680"/>
              <a:ext cx="2487810" cy="24580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05AF8B-4A07-4958-ACFF-D6394A5BC5AF}"/>
                </a:ext>
              </a:extLst>
            </p:cNvPr>
            <p:cNvGrpSpPr/>
            <p:nvPr/>
          </p:nvGrpSpPr>
          <p:grpSpPr>
            <a:xfrm>
              <a:off x="3435213" y="1814680"/>
              <a:ext cx="5004454" cy="2458092"/>
              <a:chOff x="3410500" y="1814680"/>
              <a:chExt cx="5004454" cy="2458092"/>
            </a:xfrm>
          </p:grpSpPr>
          <p:sp>
            <p:nvSpPr>
              <p:cNvPr id="20" name="object 16">
                <a:extLst>
                  <a:ext uri="{FF2B5EF4-FFF2-40B4-BE49-F238E27FC236}">
                    <a16:creationId xmlns:a16="http://schemas.microsoft.com/office/drawing/2014/main" id="{140B4EDC-27E4-4834-9C62-14C393C9F083}"/>
                  </a:ext>
                </a:extLst>
              </p:cNvPr>
              <p:cNvSpPr/>
              <p:nvPr/>
            </p:nvSpPr>
            <p:spPr>
              <a:xfrm>
                <a:off x="3410500" y="1814680"/>
                <a:ext cx="5004454" cy="245809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BAC0369-D457-49D2-9353-20442DE43489}"/>
                  </a:ext>
                </a:extLst>
              </p:cNvPr>
              <p:cNvSpPr/>
              <p:nvPr/>
            </p:nvSpPr>
            <p:spPr>
              <a:xfrm>
                <a:off x="3410500" y="1814680"/>
                <a:ext cx="5004454" cy="2458092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002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Information non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pertinente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711DB5-0AD7-471F-8EE5-05F7F54BABC8}"/>
              </a:ext>
            </a:extLst>
          </p:cNvPr>
          <p:cNvGrpSpPr/>
          <p:nvPr/>
        </p:nvGrpSpPr>
        <p:grpSpPr>
          <a:xfrm>
            <a:off x="396508" y="1041428"/>
            <a:ext cx="8644622" cy="5127359"/>
            <a:chOff x="396508" y="1041428"/>
            <a:chExt cx="8644622" cy="51273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ontent Placeholder 5">
                  <a:extLst>
                    <a:ext uri="{FF2B5EF4-FFF2-40B4-BE49-F238E27FC236}">
                      <a16:creationId xmlns:a16="http://schemas.microsoft.com/office/drawing/2014/main" id="{D15D9D54-E6FF-4262-9C22-A4DF03B5B1F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6508" y="1041428"/>
                  <a:ext cx="8644622" cy="5127359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en-CA" sz="2600" b="1" u="sng" spc="-50" dirty="0">
                      <a:solidFill>
                        <a:srgbClr val="0B6B1D"/>
                      </a:solidFill>
                      <a:latin typeface="+mj-lt"/>
                      <a:cs typeface="Tahoma"/>
                    </a:rPr>
                    <a:t>Exemple : image quasi-</a:t>
                  </a:r>
                  <a:r>
                    <a:rPr lang="en-CA" sz="2600" b="1" u="sng" spc="-50" dirty="0" err="1">
                      <a:solidFill>
                        <a:srgbClr val="0B6B1D"/>
                      </a:solidFill>
                      <a:latin typeface="+mj-lt"/>
                      <a:cs typeface="Tahoma"/>
                    </a:rPr>
                    <a:t>homogène</a:t>
                  </a: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0"/>
                    </a:spcBef>
                    <a:buSzPct val="135000"/>
                    <a:buNone/>
                  </a:pPr>
                  <a:endParaRPr lang="en-CA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Clr>
                      <a:srgbClr val="0B6B1D"/>
                    </a:buClr>
                    <a:buSzPct val="135000"/>
                  </a:pP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Compression avec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perte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: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une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seule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valeur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. </a:t>
                  </a:r>
                  <a:r>
                    <a:rPr lang="en-CA" sz="2200" i="1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C  </a:t>
                  </a:r>
                  <a14:m>
                    <m:oMath xmlns:m="http://schemas.openxmlformats.org/officeDocument/2006/math">
                      <m:r>
                        <a:rPr lang="en-CA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CA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CA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256</m:t>
                          </m:r>
                        </m:e>
                        <m:sup>
                          <m:r>
                            <a:rPr lang="en-CA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!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Clr>
                      <a:srgbClr val="0B6B1D"/>
                    </a:buClr>
                    <a:buSzPct val="135000"/>
                  </a:pP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Compression sans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perte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: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redondance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spatiale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i="1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et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redondance</a:t>
                  </a:r>
                  <a:r>
                    <a:rPr lang="en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de source</a:t>
                  </a:r>
                </a:p>
              </p:txBody>
            </p:sp>
          </mc:Choice>
          <mc:Fallback xmlns="">
            <p:sp>
              <p:nvSpPr>
                <p:cNvPr id="25" name="Content Placeholder 5">
                  <a:extLst>
                    <a:ext uri="{FF2B5EF4-FFF2-40B4-BE49-F238E27FC236}">
                      <a16:creationId xmlns:a16="http://schemas.microsoft.com/office/drawing/2014/main" id="{D15D9D54-E6FF-4262-9C22-A4DF03B5B1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508" y="1041428"/>
                  <a:ext cx="8644622" cy="5127359"/>
                </a:xfrm>
                <a:prstGeom prst="rect">
                  <a:avLst/>
                </a:prstGeom>
                <a:blipFill>
                  <a:blip r:embed="rId3"/>
                  <a:stretch>
                    <a:fillRect l="-1322" t="-1980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2D5DE2-83AD-4455-AA08-481E4516AAB7}"/>
                </a:ext>
              </a:extLst>
            </p:cNvPr>
            <p:cNvSpPr txBox="1"/>
            <p:nvPr/>
          </p:nvSpPr>
          <p:spPr>
            <a:xfrm>
              <a:off x="630336" y="4197904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FF8EE66E-8E5B-4195-AEB5-6499C98CD1B5}"/>
                </a:ext>
              </a:extLst>
            </p:cNvPr>
            <p:cNvSpPr/>
            <p:nvPr/>
          </p:nvSpPr>
          <p:spPr>
            <a:xfrm>
              <a:off x="2879678" y="1598420"/>
              <a:ext cx="5867813" cy="25874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29">
            <a:extLst>
              <a:ext uri="{FF2B5EF4-FFF2-40B4-BE49-F238E27FC236}">
                <a16:creationId xmlns:a16="http://schemas.microsoft.com/office/drawing/2014/main" id="{3823527D-EC96-F343-B62B-4CD4B0B6E615}"/>
              </a:ext>
            </a:extLst>
          </p:cNvPr>
          <p:cNvSpPr/>
          <p:nvPr/>
        </p:nvSpPr>
        <p:spPr>
          <a:xfrm>
            <a:off x="496957" y="1598420"/>
            <a:ext cx="2351865" cy="2576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92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Structure d’un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système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Modèle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normes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9B8FB1-C06F-4269-8664-80E7584F76D9}"/>
              </a:ext>
            </a:extLst>
          </p:cNvPr>
          <p:cNvGrpSpPr/>
          <p:nvPr/>
        </p:nvGrpSpPr>
        <p:grpSpPr>
          <a:xfrm>
            <a:off x="343621" y="1127924"/>
            <a:ext cx="8697509" cy="5324879"/>
            <a:chOff x="343621" y="1127924"/>
            <a:chExt cx="8697509" cy="5324879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127924"/>
              <a:ext cx="8644622" cy="518638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3100" b="1" u="sng" spc="-50" dirty="0" err="1">
                  <a:latin typeface="+mj-lt"/>
                  <a:cs typeface="Tahoma"/>
                </a:rPr>
                <a:t>Principales</a:t>
              </a:r>
              <a:r>
                <a:rPr lang="en-CA" sz="3100" b="1" u="sng" spc="-50" dirty="0">
                  <a:latin typeface="+mj-lt"/>
                  <a:cs typeface="Tahoma"/>
                </a:rPr>
                <a:t> </a:t>
              </a:r>
              <a:r>
                <a:rPr lang="en-CA" sz="3100" b="1" u="sng" spc="-50" dirty="0" err="1">
                  <a:latin typeface="+mj-lt"/>
                  <a:cs typeface="Tahoma"/>
                </a:rPr>
                <a:t>étapes</a:t>
              </a:r>
              <a:r>
                <a:rPr lang="en-CA" sz="3100" spc="-50" dirty="0">
                  <a:latin typeface="+mj-lt"/>
                  <a:cs typeface="Tahoma"/>
                </a:rPr>
                <a:t>	</a:t>
              </a:r>
              <a:r>
                <a:rPr lang="en-CA" sz="2600" spc="-50" dirty="0">
                  <a:latin typeface="+mj-lt"/>
                  <a:cs typeface="Tahoma"/>
                </a:rPr>
                <a:t>			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0" indent="0"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1200"/>
                </a:spcBef>
                <a:buClr>
                  <a:srgbClr val="FF0000"/>
                </a:buClr>
                <a:buSzPct val="135000"/>
                <a:buNone/>
              </a:pPr>
              <a:endParaRPr lang="en-CA" sz="26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2D5DE2-83AD-4455-AA08-481E4516AAB7}"/>
                </a:ext>
              </a:extLst>
            </p:cNvPr>
            <p:cNvSpPr txBox="1"/>
            <p:nvPr/>
          </p:nvSpPr>
          <p:spPr>
            <a:xfrm>
              <a:off x="343621" y="6175804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8F7CE4E0-7FFC-45AF-B613-266FCF5C89D1}"/>
                </a:ext>
              </a:extLst>
            </p:cNvPr>
            <p:cNvSpPr/>
            <p:nvPr/>
          </p:nvSpPr>
          <p:spPr>
            <a:xfrm>
              <a:off x="476296" y="2494662"/>
              <a:ext cx="8250534" cy="35294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E43B70-EC85-5748-B6EE-5562C3BFDD72}"/>
              </a:ext>
            </a:extLst>
          </p:cNvPr>
          <p:cNvGrpSpPr/>
          <p:nvPr/>
        </p:nvGrpSpPr>
        <p:grpSpPr>
          <a:xfrm>
            <a:off x="1399103" y="1772493"/>
            <a:ext cx="2056142" cy="970707"/>
            <a:chOff x="1399103" y="1772493"/>
            <a:chExt cx="2056142" cy="9707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C30A0E-96E6-1B4B-B3F7-9FFC3F0A2139}"/>
                </a:ext>
              </a:extLst>
            </p:cNvPr>
            <p:cNvSpPr txBox="1"/>
            <p:nvPr/>
          </p:nvSpPr>
          <p:spPr>
            <a:xfrm>
              <a:off x="1399103" y="1772493"/>
              <a:ext cx="2056142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+mj-lt"/>
                </a:rPr>
                <a:t>Réduire redondance spatiale/temporelle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3ACA100-544D-FA47-9B14-DA59C5A2D311}"/>
                </a:ext>
              </a:extLst>
            </p:cNvPr>
            <p:cNvCxnSpPr/>
            <p:nvPr/>
          </p:nvCxnSpPr>
          <p:spPr>
            <a:xfrm>
              <a:off x="2245532" y="2418823"/>
              <a:ext cx="179487" cy="3243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55B0A-3A9D-B845-978F-1371ADBE478B}"/>
              </a:ext>
            </a:extLst>
          </p:cNvPr>
          <p:cNvGrpSpPr/>
          <p:nvPr/>
        </p:nvGrpSpPr>
        <p:grpSpPr>
          <a:xfrm>
            <a:off x="3587187" y="1782445"/>
            <a:ext cx="2655170" cy="979445"/>
            <a:chOff x="3587187" y="1782445"/>
            <a:chExt cx="2655170" cy="979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725919-BDCB-BB4A-B676-54C61A3FAFEF}"/>
                </a:ext>
              </a:extLst>
            </p:cNvPr>
            <p:cNvSpPr txBox="1"/>
            <p:nvPr/>
          </p:nvSpPr>
          <p:spPr>
            <a:xfrm>
              <a:off x="3587187" y="1782445"/>
              <a:ext cx="2655170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+mj-lt"/>
                </a:rPr>
                <a:t>Réduire l’information non pertinente (irréversible)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294B35-FFB0-354D-A8CA-94F765394C8C}"/>
                </a:ext>
              </a:extLst>
            </p:cNvPr>
            <p:cNvCxnSpPr/>
            <p:nvPr/>
          </p:nvCxnSpPr>
          <p:spPr>
            <a:xfrm>
              <a:off x="4014768" y="2437513"/>
              <a:ext cx="179487" cy="3243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76FC77-B048-7744-9280-DCA91777324C}"/>
              </a:ext>
            </a:extLst>
          </p:cNvPr>
          <p:cNvGrpSpPr/>
          <p:nvPr/>
        </p:nvGrpSpPr>
        <p:grpSpPr>
          <a:xfrm>
            <a:off x="6295244" y="1772492"/>
            <a:ext cx="2122042" cy="976146"/>
            <a:chOff x="6295244" y="1772492"/>
            <a:chExt cx="2122042" cy="9761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3DE3AF-0EC8-A040-9FC2-F8AFDA8B3056}"/>
                </a:ext>
              </a:extLst>
            </p:cNvPr>
            <p:cNvSpPr txBox="1"/>
            <p:nvPr/>
          </p:nvSpPr>
          <p:spPr>
            <a:xfrm>
              <a:off x="6361144" y="1772492"/>
              <a:ext cx="2056142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dirty="0">
                  <a:latin typeface="+mj-lt"/>
                </a:rPr>
                <a:t>Réduire redondance de source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3C7EE5-669A-3643-A1C4-F16C05F24D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5244" y="2415524"/>
              <a:ext cx="218202" cy="3331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13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Modèle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normes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6514A3-95DC-452E-ABD6-CC13598E659B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598D0B-35F9-4A17-ADD9-B38E45E01E59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conteneurs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formats (1)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313279"/>
            <a:ext cx="8644622" cy="50998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400" b="1" u="sng" spc="-50" dirty="0">
                <a:latin typeface="+mj-lt"/>
                <a:cs typeface="Tahoma"/>
              </a:rPr>
              <a:t>Format de fichier</a:t>
            </a:r>
          </a:p>
          <a:p>
            <a:pPr>
              <a:buSzPct val="135000"/>
            </a:pPr>
            <a:r>
              <a:rPr lang="fr-CA" sz="2000" spc="-50" dirty="0">
                <a:latin typeface="+mj-lt"/>
                <a:cs typeface="Tahoma"/>
              </a:rPr>
              <a:t>Comment les données sont organisées  </a:t>
            </a:r>
          </a:p>
          <a:p>
            <a:pPr>
              <a:buSzPct val="135000"/>
            </a:pPr>
            <a:r>
              <a:rPr lang="fr-CA" sz="2000" spc="-50" dirty="0">
                <a:latin typeface="+mj-lt"/>
                <a:cs typeface="Tahoma"/>
              </a:rPr>
              <a:t>Type de compression</a:t>
            </a:r>
          </a:p>
          <a:p>
            <a:pPr>
              <a:buSzPct val="135000"/>
            </a:pPr>
            <a:endParaRPr lang="fr-CA" sz="2000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br>
              <a:rPr lang="fr-CA" sz="2400" b="1" u="sng" spc="-50" dirty="0">
                <a:latin typeface="+mj-lt"/>
                <a:cs typeface="Tahoma"/>
              </a:rPr>
            </a:br>
            <a:endParaRPr lang="fr-CA" sz="24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r>
              <a:rPr lang="fr-CA" sz="2400" b="1" u="sng" spc="-50" dirty="0">
                <a:latin typeface="+mj-lt"/>
                <a:cs typeface="Tahoma"/>
              </a:rPr>
              <a:t>Conteneur</a:t>
            </a:r>
          </a:p>
          <a:p>
            <a:pPr>
              <a:buSzPct val="135000"/>
            </a:pPr>
            <a:r>
              <a:rPr lang="fr-CA" sz="2000" spc="-50" dirty="0">
                <a:latin typeface="+mj-lt"/>
                <a:cs typeface="Tahoma"/>
              </a:rPr>
              <a:t>Similaire a un format de ficher</a:t>
            </a:r>
          </a:p>
          <a:p>
            <a:pPr>
              <a:buSzPct val="135000"/>
            </a:pPr>
            <a:r>
              <a:rPr lang="fr-CA" sz="2000" spc="-50" dirty="0">
                <a:latin typeface="+mj-lt"/>
                <a:cs typeface="Tahoma"/>
              </a:rPr>
              <a:t>Peut contenir des multiples types de données (images, audio, sous-titres, etc.) ex: PDF, mp4	</a:t>
            </a:r>
            <a:endParaRPr lang="fr-CA" sz="20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B186B4C5-5800-E941-8FF0-705568F76762}"/>
              </a:ext>
            </a:extLst>
          </p:cNvPr>
          <p:cNvSpPr/>
          <p:nvPr/>
        </p:nvSpPr>
        <p:spPr>
          <a:xfrm>
            <a:off x="1336898" y="2579020"/>
            <a:ext cx="5700007" cy="103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83AD5E57-0B43-F44C-9DDC-B9BF0A42AE7A}"/>
              </a:ext>
            </a:extLst>
          </p:cNvPr>
          <p:cNvSpPr/>
          <p:nvPr/>
        </p:nvSpPr>
        <p:spPr>
          <a:xfrm>
            <a:off x="1468882" y="5201633"/>
            <a:ext cx="5582186" cy="1218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993254-26A6-C54A-A4F8-3C6932CDCACF}"/>
              </a:ext>
            </a:extLst>
          </p:cNvPr>
          <p:cNvSpPr txBox="1"/>
          <p:nvPr/>
        </p:nvSpPr>
        <p:spPr>
          <a:xfrm>
            <a:off x="3891549" y="3586219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13BDF1-23C5-9337-4AAB-FC382C8DFCA4}"/>
              </a:ext>
            </a:extLst>
          </p:cNvPr>
          <p:cNvSpPr txBox="1"/>
          <p:nvPr/>
        </p:nvSpPr>
        <p:spPr>
          <a:xfrm>
            <a:off x="7097597" y="2798079"/>
            <a:ext cx="214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Un seul type de données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40A528-334D-2226-58BE-308CE4856EA1}"/>
              </a:ext>
            </a:extLst>
          </p:cNvPr>
          <p:cNvSpPr txBox="1"/>
          <p:nvPr/>
        </p:nvSpPr>
        <p:spPr>
          <a:xfrm>
            <a:off x="7051069" y="5661212"/>
            <a:ext cx="1990062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Plusieurs types de données </a:t>
            </a:r>
          </a:p>
        </p:txBody>
      </p:sp>
    </p:spTree>
    <p:extLst>
      <p:ext uri="{BB962C8B-B14F-4D97-AF65-F5344CB8AC3E}">
        <p14:creationId xmlns:p14="http://schemas.microsoft.com/office/powerpoint/2010/main" val="166767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Modèle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normes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6514A3-95DC-452E-ABD6-CC13598E659B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598D0B-35F9-4A17-ADD9-B38E45E01E59}"/>
              </a:ext>
            </a:extLst>
          </p:cNvPr>
          <p:cNvSpPr txBox="1"/>
          <p:nvPr/>
        </p:nvSpPr>
        <p:spPr>
          <a:xfrm>
            <a:off x="355599" y="263530"/>
            <a:ext cx="800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Normes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conteneurs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formats (2)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2219146"/>
            <a:ext cx="4175492" cy="35862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400" b="1" u="sng" spc="-50" dirty="0">
                <a:latin typeface="+mj-lt"/>
                <a:cs typeface="Tahoma"/>
              </a:rPr>
              <a:t>Norme de compression</a:t>
            </a:r>
          </a:p>
          <a:p>
            <a:pPr>
              <a:buSzPct val="135000"/>
            </a:pPr>
            <a:r>
              <a:rPr lang="fr-CA" sz="2000" spc="-50" dirty="0">
                <a:latin typeface="+mj-lt"/>
                <a:cs typeface="Tahoma"/>
              </a:rPr>
              <a:t>Définition des procédures pour la compression et décompression d’images</a:t>
            </a: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BDF452-0D8F-465A-B4C4-5A61A66F6556}"/>
              </a:ext>
            </a:extLst>
          </p:cNvPr>
          <p:cNvSpPr txBox="1"/>
          <p:nvPr/>
        </p:nvSpPr>
        <p:spPr>
          <a:xfrm rot="16200000">
            <a:off x="6921904" y="387376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F024173-2817-BC4F-AAFF-EF647421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271" y="1302224"/>
            <a:ext cx="3912893" cy="51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55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Arrière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-plan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mathématique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d’information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57" y="1091606"/>
                <a:ext cx="8371146" cy="53898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Notion d’information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Information contenue par un évènement </a:t>
                </a: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 </a:t>
                </a: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		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200" i="1" smtClean="0"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E</m:t>
                        </m:r>
                      </m:e>
                    </m:d>
                    <m:r>
                      <a:rPr lang="fr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=−</m:t>
                    </m:r>
                    <m:func>
                      <m:funcPr>
                        <m:ctrlPr>
                          <a:rPr lang="fr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sz="2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𝑚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fr-CA" sz="2200" i="1" spc="-50" smtClean="0">
                            <a:cs typeface="Tahoma"/>
                          </a:rPr>
                          <m:t>p</m:t>
                        </m:r>
                        <m:d>
                          <m:dPr>
                            <m:ctrlPr>
                              <a:rPr lang="fr-CA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CA" sz="2200" i="1" smtClean="0"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E</m:t>
                            </m:r>
                          </m:e>
                        </m:d>
                      </m:e>
                    </m:func>
                  </m:oMath>
                </a14:m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dirty="0">
                    <a:latin typeface="+mj-lt"/>
                    <a:cs typeface="Arial"/>
                  </a:rPr>
                  <a:t>		si m = 2, l’unité d’information est le “bit”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Ex: Lancer une pièce et communiquer le résultat. 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dirty="0">
                    <a:latin typeface="+mj-lt"/>
                    <a:cs typeface="Arial"/>
                  </a:rPr>
                  <a:t>Combien d’information est contenue dans le message qui communique l’évènement en utilisant des bits?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b="0" dirty="0">
                    <a:latin typeface="+mj-lt"/>
                    <a:cs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𝑝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  <m:t>𝐹𝑎𝑐𝑒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𝑝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  <m:t>𝑝𝑖𝑙𝑒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=0.5 </m:t>
                    </m:r>
                  </m:oMath>
                </a14:m>
                <a:endParaRPr lang="en-US" sz="1800" b="0" dirty="0">
                  <a:latin typeface="+mj-lt"/>
                  <a:cs typeface="Arial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1800" i="1" smtClean="0"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E</m:t>
                        </m:r>
                      </m:e>
                    </m:d>
                    <m:r>
                      <a:rPr lang="fr-CA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=−</m:t>
                    </m:r>
                    <m:func>
                      <m:funcPr>
                        <m:ctrlPr>
                          <a:rPr lang="fr-CA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0.5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=1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𝑏𝑖𝑡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1800" b="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1800" b="0" dirty="0">
                    <a:latin typeface="+mj-lt"/>
                    <a:cs typeface="Arial"/>
                  </a:rPr>
                  <a:t>Il faut 1 bit pour coder le </a:t>
                </a:r>
                <a:r>
                  <a:rPr lang="en-US" sz="1800" b="0" dirty="0" err="1">
                    <a:latin typeface="+mj-lt"/>
                    <a:cs typeface="Arial"/>
                  </a:rPr>
                  <a:t>résultat</a:t>
                </a:r>
                <a:r>
                  <a:rPr lang="en-US" sz="1800" b="0" dirty="0">
                    <a:latin typeface="+mj-lt"/>
                    <a:cs typeface="Arial"/>
                  </a:rPr>
                  <a:t> de </a:t>
                </a:r>
                <a:r>
                  <a:rPr lang="en-US" sz="1800" b="0" dirty="0" err="1">
                    <a:latin typeface="+mj-lt"/>
                    <a:cs typeface="Arial"/>
                  </a:rPr>
                  <a:t>cet</a:t>
                </a:r>
                <a:r>
                  <a:rPr lang="en-US" sz="1800" b="0" dirty="0">
                    <a:latin typeface="+mj-lt"/>
                    <a:cs typeface="Arial"/>
                  </a:rPr>
                  <a:t> 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1800" b="0" dirty="0" err="1">
                    <a:latin typeface="+mj-lt"/>
                    <a:cs typeface="Arial"/>
                  </a:rPr>
                  <a:t>évènemnt</a:t>
                </a:r>
                <a:r>
                  <a:rPr lang="en-US" sz="1800" b="0" dirty="0">
                    <a:latin typeface="+mj-lt"/>
                    <a:cs typeface="Arial"/>
                  </a:rPr>
                  <a:t>, 0 pour pile et 1 pour face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fr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1091606"/>
                <a:ext cx="8371146" cy="5389875"/>
              </a:xfrm>
              <a:prstGeom prst="rect">
                <a:avLst/>
              </a:prstGeom>
              <a:blipFill>
                <a:blip r:embed="rId3"/>
                <a:stretch>
                  <a:fillRect l="-1311" t="-169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0184B36-9BE1-D2BD-B812-689963F0B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583" y="4038729"/>
            <a:ext cx="2476013" cy="198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4B51E-5F68-88CC-C8BD-9EF4E69BCCF8}"/>
              </a:ext>
            </a:extLst>
          </p:cNvPr>
          <p:cNvSpPr txBox="1"/>
          <p:nvPr/>
        </p:nvSpPr>
        <p:spPr>
          <a:xfrm>
            <a:off x="4774130" y="6021763"/>
            <a:ext cx="3651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machinelearningmastery.com</a:t>
            </a:r>
            <a:r>
              <a:rPr lang="fr-CA" sz="1000" dirty="0">
                <a:latin typeface="+mj-lt"/>
              </a:rPr>
              <a:t>/</a:t>
            </a:r>
            <a:r>
              <a:rPr lang="fr-CA" sz="1000" dirty="0" err="1">
                <a:latin typeface="+mj-lt"/>
              </a:rPr>
              <a:t>what</a:t>
            </a:r>
            <a:r>
              <a:rPr lang="fr-CA" sz="1000" dirty="0">
                <a:latin typeface="+mj-lt"/>
              </a:rPr>
              <a:t>-</a:t>
            </a:r>
            <a:r>
              <a:rPr lang="fr-CA" sz="1000" dirty="0" err="1">
                <a:latin typeface="+mj-lt"/>
              </a:rPr>
              <a:t>is</a:t>
            </a:r>
            <a:r>
              <a:rPr lang="fr-CA" sz="1000" dirty="0">
                <a:latin typeface="+mj-lt"/>
              </a:rPr>
              <a:t>-information-</a:t>
            </a:r>
            <a:r>
              <a:rPr lang="fr-CA" sz="1000" dirty="0" err="1">
                <a:latin typeface="+mj-lt"/>
              </a:rPr>
              <a:t>entropy</a:t>
            </a:r>
            <a:r>
              <a:rPr lang="fr-CA" sz="1000" dirty="0">
                <a:latin typeface="+mj-lt"/>
              </a:rPr>
              <a:t>/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1A2B93-164A-65F4-0C78-9057D5E2723F}"/>
              </a:ext>
            </a:extLst>
          </p:cNvPr>
          <p:cNvSpPr txBox="1"/>
          <p:nvPr/>
        </p:nvSpPr>
        <p:spPr>
          <a:xfrm>
            <a:off x="5826727" y="1938772"/>
            <a:ext cx="3034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>
                <a:latin typeface="+mj-lt"/>
                <a:cs typeface="Arial"/>
              </a:rPr>
              <a:t>p(E)= probabilité de l’évènement 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813737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903C2-AFDE-C619-9738-9CF5F4B3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3AD70C-7DAD-EB9F-4DC0-BFF10D0C19C4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A9863-EE07-D306-7C01-4AA5040F0B64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244090-F1DC-1D8B-258D-9ABB1401BB54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608BD6-11B0-AC3A-0D7B-B7342C32026C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A666C9-A902-BFB2-1910-0E6E7F420B3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Arrière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-plan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mathématique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EFA52E-E2C1-CD39-A5AD-6E7D0C51A375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d’information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5BCBDF1-3AB6-FE50-DBFE-1F688D6D6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57" y="1091606"/>
                <a:ext cx="8371146" cy="53898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Notion d’information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Information contenue par un évènement </a:t>
                </a: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 </a:t>
                </a: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		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2200" i="1" smtClean="0"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E</m:t>
                        </m:r>
                      </m:e>
                    </m:d>
                    <m:r>
                      <a:rPr lang="fr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=−</m:t>
                    </m:r>
                    <m:func>
                      <m:funcPr>
                        <m:ctrlPr>
                          <a:rPr lang="fr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sz="2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fr-CA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𝑚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fr-CA" sz="2200" i="1" spc="-50" smtClean="0">
                            <a:cs typeface="Tahoma"/>
                          </a:rPr>
                          <m:t>p</m:t>
                        </m:r>
                        <m:d>
                          <m:dPr>
                            <m:ctrlPr>
                              <a:rPr lang="fr-CA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CA" sz="2200" i="1" smtClean="0"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E</m:t>
                            </m:r>
                          </m:e>
                        </m:d>
                      </m:e>
                    </m:func>
                  </m:oMath>
                </a14:m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dirty="0">
                    <a:latin typeface="+mj-lt"/>
                    <a:cs typeface="Arial"/>
                  </a:rPr>
                  <a:t>		si m = 2, l’unité d’information est le “bit”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Ex: Lancer un dé et communiquer le résultat. 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dirty="0">
                    <a:latin typeface="+mj-lt"/>
                    <a:cs typeface="Arial"/>
                  </a:rPr>
                  <a:t>Combien d’information est contenue dans le message qui communique l’évènement en utilisant des bits?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b="0" dirty="0">
                    <a:latin typeface="+mj-lt"/>
                    <a:cs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𝑝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  <m:t>𝐸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/>
                          </a:rPr>
                          <m:t>6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𝑝𝑜𝑢𝑟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𝑡𝑜𝑢𝑡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𝐸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endParaRPr lang="en-US" sz="1800" b="0" dirty="0">
                  <a:latin typeface="+mj-lt"/>
                  <a:cs typeface="Arial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1800" i="1" smtClean="0"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E</m:t>
                        </m:r>
                      </m:e>
                    </m:d>
                    <m:r>
                      <a:rPr lang="fr-CA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=−</m:t>
                    </m:r>
                    <m:func>
                      <m:funcPr>
                        <m:ctrlPr>
                          <a:rPr lang="fr-CA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CA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1/6 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≈2.58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𝑏𝑖𝑡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1800" b="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  <a:sym typeface="Wingdings" pitchFamily="2" charset="2"/>
                  </a:rPr>
                  <a:t>A mesure que l’événement devient moins 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Arial"/>
                    <a:sym typeface="Wingdings" pitchFamily="2" charset="2"/>
                  </a:rPr>
                  <a:t>probable, plus de bits sont nécessaires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8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fr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5BCBDF1-3AB6-FE50-DBFE-1F688D6D6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1091606"/>
                <a:ext cx="8371146" cy="5389875"/>
              </a:xfrm>
              <a:prstGeom prst="rect">
                <a:avLst/>
              </a:prstGeom>
              <a:blipFill>
                <a:blip r:embed="rId3"/>
                <a:stretch>
                  <a:fillRect l="-1311" t="-169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BC9793-B5AF-368C-5B4A-CE0876319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583" y="4038729"/>
            <a:ext cx="2476013" cy="198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FABB4-0DF5-1EE9-6A0B-EFC3CD0A8146}"/>
              </a:ext>
            </a:extLst>
          </p:cNvPr>
          <p:cNvSpPr txBox="1"/>
          <p:nvPr/>
        </p:nvSpPr>
        <p:spPr>
          <a:xfrm>
            <a:off x="4774130" y="6021763"/>
            <a:ext cx="3651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machinelearningmastery.com</a:t>
            </a:r>
            <a:r>
              <a:rPr lang="fr-CA" sz="1000" dirty="0">
                <a:latin typeface="+mj-lt"/>
              </a:rPr>
              <a:t>/</a:t>
            </a:r>
            <a:r>
              <a:rPr lang="fr-CA" sz="1000" dirty="0" err="1">
                <a:latin typeface="+mj-lt"/>
              </a:rPr>
              <a:t>what</a:t>
            </a:r>
            <a:r>
              <a:rPr lang="fr-CA" sz="1000" dirty="0">
                <a:latin typeface="+mj-lt"/>
              </a:rPr>
              <a:t>-</a:t>
            </a:r>
            <a:r>
              <a:rPr lang="fr-CA" sz="1000" dirty="0" err="1">
                <a:latin typeface="+mj-lt"/>
              </a:rPr>
              <a:t>is</a:t>
            </a:r>
            <a:r>
              <a:rPr lang="fr-CA" sz="1000" dirty="0">
                <a:latin typeface="+mj-lt"/>
              </a:rPr>
              <a:t>-information-</a:t>
            </a:r>
            <a:r>
              <a:rPr lang="fr-CA" sz="1000" dirty="0" err="1">
                <a:latin typeface="+mj-lt"/>
              </a:rPr>
              <a:t>entropy</a:t>
            </a:r>
            <a:r>
              <a:rPr lang="fr-CA" sz="1000" dirty="0">
                <a:latin typeface="+mj-lt"/>
              </a:rPr>
              <a:t>/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BD5CE1-1DBC-5119-4425-7606C20D6ED9}"/>
              </a:ext>
            </a:extLst>
          </p:cNvPr>
          <p:cNvSpPr txBox="1"/>
          <p:nvPr/>
        </p:nvSpPr>
        <p:spPr>
          <a:xfrm>
            <a:off x="5826727" y="1938772"/>
            <a:ext cx="3034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>
                <a:latin typeface="+mj-lt"/>
                <a:cs typeface="Arial"/>
              </a:rPr>
              <a:t>p(E)= probabilité de l’évènement 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4248294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Arrière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-plan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mathématique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d’information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2"/>
                <a:ext cx="8633792" cy="556672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Notion d’information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Entropie d’une source (symboles/évènements </a:t>
                </a:r>
                <a:r>
                  <a:rPr lang="fr-CA" sz="2200" dirty="0">
                    <a:solidFill>
                      <a:srgbClr val="FF0000"/>
                    </a:solidFill>
                    <a:latin typeface="+mj-lt"/>
                    <a:cs typeface="Arial"/>
                  </a:rPr>
                  <a:t>indépendants</a:t>
                </a:r>
                <a:r>
                  <a:rPr lang="fr-CA" sz="2200" dirty="0">
                    <a:latin typeface="+mj-lt"/>
                    <a:cs typeface="Arial"/>
                  </a:rPr>
                  <a:t>) :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Premier théorème de Shannon : </a:t>
                </a:r>
                <a:r>
                  <a:rPr lang="fr-CA" sz="2200" i="1" dirty="0">
                    <a:latin typeface="+mj-lt"/>
                    <a:cs typeface="Arial"/>
                  </a:rPr>
                  <a:t>H </a:t>
                </a:r>
                <a:r>
                  <a:rPr lang="fr-CA" sz="2200" dirty="0">
                    <a:latin typeface="+mj-lt"/>
                    <a:cs typeface="Arial"/>
                  </a:rPr>
                  <a:t>limite inférieure 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CA" sz="22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CA" sz="2200" i="1" smtClean="0">
                            <a:latin typeface="+mj-lt"/>
                            <a:cs typeface="Arial"/>
                          </a:rPr>
                          <m:t>L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fr-CA" sz="2200" dirty="0">
                    <a:latin typeface="+mj-lt"/>
                    <a:cs typeface="Arial"/>
                  </a:rPr>
                  <a:t> (</a:t>
                </a:r>
                <a:r>
                  <a:rPr lang="fr-CA" sz="1800" dirty="0">
                    <a:latin typeface="+mj-lt"/>
                    <a:cs typeface="Arial"/>
                  </a:rPr>
                  <a:t>longueur moyenne nécessaire pour représenter un pixel ou une intensité)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  <a:cs typeface="Arial"/>
                  </a:rPr>
                  <a:t>Ex: Selon le théorème de Shannon quel est le nombre minimum de bits/pixel qu’on pourrait utiliser pour encoder l’image d’étoile? </a:t>
                </a:r>
                <a:endParaRPr lang="fr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600" b="1" u="sng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2"/>
                <a:ext cx="8633792" cy="5566721"/>
              </a:xfrm>
              <a:prstGeom prst="rect">
                <a:avLst/>
              </a:prstGeom>
              <a:blipFill>
                <a:blip r:embed="rId3"/>
                <a:stretch>
                  <a:fillRect l="-1271" t="-164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34ED8E-BA1E-403D-949D-CA3C932377A4}"/>
              </a:ext>
            </a:extLst>
          </p:cNvPr>
          <p:cNvSpPr/>
          <p:nvPr/>
        </p:nvSpPr>
        <p:spPr>
          <a:xfrm>
            <a:off x="463869" y="3418554"/>
            <a:ext cx="8362838" cy="55981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Attention aux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hypothèses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sur la source !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AE897-F98B-4C4C-947E-907391986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744" y="1821198"/>
            <a:ext cx="3800306" cy="637410"/>
          </a:xfrm>
          <a:prstGeom prst="rect">
            <a:avLst/>
          </a:prstGeom>
        </p:spPr>
      </p:pic>
      <p:sp>
        <p:nvSpPr>
          <p:cNvPr id="5" name="object 17">
            <a:extLst>
              <a:ext uri="{FF2B5EF4-FFF2-40B4-BE49-F238E27FC236}">
                <a16:creationId xmlns:a16="http://schemas.microsoft.com/office/drawing/2014/main" id="{B2E73E1C-20BF-E18A-1A7F-98F665122F41}"/>
              </a:ext>
            </a:extLst>
          </p:cNvPr>
          <p:cNvSpPr/>
          <p:nvPr/>
        </p:nvSpPr>
        <p:spPr>
          <a:xfrm>
            <a:off x="1541920" y="4962060"/>
            <a:ext cx="6060160" cy="14269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4" name="Connecteur : en arc 3">
            <a:extLst>
              <a:ext uri="{FF2B5EF4-FFF2-40B4-BE49-F238E27FC236}">
                <a16:creationId xmlns:a16="http://schemas.microsoft.com/office/drawing/2014/main" id="{980695AE-E4DD-3D9E-BA7E-CFF9F198F5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93175" y="2675918"/>
            <a:ext cx="1882684" cy="322729"/>
          </a:xfrm>
          <a:prstGeom prst="curvedConnector3">
            <a:avLst>
              <a:gd name="adj1" fmla="val 3642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57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954585"/>
            <a:ext cx="8358939" cy="5211437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Notions fondamentales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Introduction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Notions de redondance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Modèle de codage et normes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 d’information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de source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Huffman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Golomb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arithmétique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Lempel</a:t>
            </a:r>
            <a:r>
              <a:rPr lang="fr-FR" sz="2200" spc="-45" dirty="0">
                <a:latin typeface="+mj-lt"/>
                <a:cs typeface="Tahoma"/>
              </a:rPr>
              <a:t>-Ziv-Welch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Redondance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spatiale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longueur de </a:t>
            </a:r>
            <a:r>
              <a:rPr lang="en-CA" sz="2200" spc="-65" dirty="0" err="1">
                <a:latin typeface="+mj-lt"/>
                <a:cs typeface="Tahoma"/>
              </a:rPr>
              <a:t>plage</a:t>
            </a:r>
            <a:r>
              <a:rPr lang="en-CA" sz="2200" spc="-65" dirty="0">
                <a:latin typeface="+mj-lt"/>
                <a:cs typeface="Tahoma"/>
              </a:rPr>
              <a:t> (RLC)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plans de bits (BPC)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</a:t>
            </a:r>
            <a:r>
              <a:rPr lang="en-CA" sz="2200" spc="-65" dirty="0" err="1">
                <a:latin typeface="+mj-lt"/>
                <a:cs typeface="Tahoma"/>
              </a:rPr>
              <a:t>symboles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3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F5DEE5-730B-165A-A6BF-37AC4DC4C29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12C75EF-B5DF-32D3-037B-AD6CDEBB2FB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5193F807-EB95-2A17-69E4-B7F02E53E61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8186ADB-F633-CECC-EFC1-B7A6621DFDA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C47364-29AF-752F-2FCA-C4808D98832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>
                <a:solidFill>
                  <a:srgbClr val="5B5B5B"/>
                </a:solidFill>
              </a:rPr>
              <a:t>Selon le théorème de Shannon quel est le nombre minimum de bits/pixel qu’on pourrait utiliser pour encoder l’image d’étoile?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C8E66B-2F08-86B7-2F67-322A31EE380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67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Arrière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-plan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mathématique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d’information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2"/>
                <a:ext cx="8633792" cy="556672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Fidélité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(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codage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avec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perte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</m:e>
                    </m:acc>
                  </m:oMath>
                </a14:m>
                <a:r>
                  <a:rPr lang="fr-FR" sz="2200" spc="-3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5" dirty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: image </a:t>
                </a:r>
                <a:r>
                  <a:rPr lang="en-CA" sz="2200" spc="-50" dirty="0" err="1">
                    <a:latin typeface="+mj-lt"/>
                    <a:cs typeface="Tahoma"/>
                  </a:rPr>
                  <a:t>résultant</a:t>
                </a:r>
                <a:r>
                  <a:rPr lang="en-CA" sz="2200" spc="-50" dirty="0">
                    <a:latin typeface="+mj-lt"/>
                    <a:cs typeface="Tahoma"/>
                  </a:rPr>
                  <a:t> du </a:t>
                </a:r>
                <a:r>
                  <a:rPr lang="en-CA" sz="2200" spc="-50" dirty="0" err="1">
                    <a:latin typeface="+mj-lt"/>
                    <a:cs typeface="Tahoma"/>
                  </a:rPr>
                  <a:t>codage</a:t>
                </a:r>
                <a:r>
                  <a:rPr lang="en-CA" sz="2200" spc="-50" dirty="0">
                    <a:latin typeface="+mj-lt"/>
                    <a:cs typeface="Tahoma"/>
                  </a:rPr>
                  <a:t> de </a:t>
                </a:r>
                <a:r>
                  <a:rPr lang="fr-FR" sz="22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endParaRPr lang="en-CA" sz="22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spc="-50" dirty="0" err="1">
                    <a:latin typeface="+mj-lt"/>
                    <a:cs typeface="Tahoma"/>
                  </a:rPr>
                  <a:t>Mesure</a:t>
                </a:r>
                <a:r>
                  <a:rPr lang="en-CA" sz="2200" spc="-50" dirty="0">
                    <a:latin typeface="+mj-lt"/>
                    <a:cs typeface="Tahoma"/>
                  </a:rPr>
                  <a:t> la plus courante  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CA" sz="2200" i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 sz="2200" i="1" dirty="0">
                                        <a:latin typeface="+mj-lt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f</m:t>
                                    </m:r>
                                  </m:e>
                                </m:acc>
                                <m:r>
                                  <m:rPr>
                                    <m:nor/>
                                  </m:rPr>
                                  <a:rPr lang="fr-FR" sz="2200" spc="-35" dirty="0">
                                    <a:latin typeface="+mj-lt"/>
                                    <a:cs typeface="Times New Roman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fr-FR" sz="2200" i="1" spc="-35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FR" sz="2200" i="1" spc="-5" dirty="0">
                                        <a:latin typeface="+mj-lt"/>
                                        <a:cs typeface="Times New Roman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175" dirty="0">
                                        <a:latin typeface="+mj-lt"/>
                                        <a:cs typeface="Times New Roman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spc="-100" dirty="0">
                                        <a:latin typeface="+mj-lt"/>
                                        <a:cs typeface="Verdana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210" dirty="0">
                                        <a:latin typeface="+mj-lt"/>
                                        <a:cs typeface="Verdana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5" dirty="0">
                                        <a:latin typeface="+mj-lt"/>
                                        <a:cs typeface="Times New Roman"/>
                                      </a:rPr>
                                      <m:t>y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200" i="1" spc="-50" dirty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CA" sz="2200" i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CA" sz="2200" i="1" dirty="0">
                                        <a:latin typeface="+mj-lt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f</m:t>
                                    </m:r>
                                  </m:e>
                                </m:acc>
                                <m:r>
                                  <m:rPr>
                                    <m:nor/>
                                  </m:rPr>
                                  <a:rPr lang="fr-FR" sz="2200" spc="-35" dirty="0">
                                    <a:latin typeface="+mj-lt"/>
                                    <a:cs typeface="Times New Roman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fr-FR" sz="2200" i="1" spc="-35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FR" sz="2200" i="1" spc="-5" dirty="0">
                                        <a:latin typeface="+mj-lt"/>
                                        <a:cs typeface="Times New Roman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175" dirty="0">
                                        <a:latin typeface="+mj-lt"/>
                                        <a:cs typeface="Times New Roman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spc="-100" dirty="0">
                                        <a:latin typeface="+mj-lt"/>
                                        <a:cs typeface="Verdana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210" dirty="0">
                                        <a:latin typeface="+mj-lt"/>
                                        <a:cs typeface="Verdana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5" dirty="0">
                                        <a:latin typeface="+mj-lt"/>
                                        <a:cs typeface="Times New Roman"/>
                                      </a:rPr>
                                      <m:t>y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CA" sz="2200" spc="-50" dirty="0">
                                    <a:latin typeface="+mj-lt"/>
                                    <a:cs typeface="Tahoma"/>
                                  </a:rPr>
                                  <m:t> </m:t>
                                </m:r>
                                <m:r>
                                  <a:rPr lang="en-CA" sz="2200" i="1" spc="-5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CA" sz="2200" spc="-50" dirty="0">
                                    <a:latin typeface="+mj-lt"/>
                                    <a:cs typeface="Tahoma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200" i="1" spc="25" dirty="0">
                                    <a:latin typeface="+mj-lt"/>
                                    <a:cs typeface="Times New Roman"/>
                                  </a:rPr>
                                  <m:t>f</m:t>
                                </m:r>
                                <m:d>
                                  <m:dPr>
                                    <m:ctrlPr>
                                      <a:rPr lang="fr-FR" sz="2200" i="1" spc="-35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FR" sz="2200" i="1" spc="-5" dirty="0">
                                        <a:latin typeface="+mj-lt"/>
                                        <a:cs typeface="Times New Roman"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175" dirty="0">
                                        <a:latin typeface="+mj-lt"/>
                                        <a:cs typeface="Times New Roman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spc="-100" dirty="0">
                                        <a:latin typeface="+mj-lt"/>
                                        <a:cs typeface="Verdana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210" dirty="0">
                                        <a:latin typeface="+mj-lt"/>
                                        <a:cs typeface="Verdana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5" dirty="0">
                                        <a:latin typeface="+mj-lt"/>
                                        <a:cs typeface="Times New Roman"/>
                                      </a:rPr>
                                      <m:t>y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CA" sz="2200" i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b="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pc="-50" smtClean="0">
                          <a:latin typeface="Cambria Math" panose="02040503050406030204" pitchFamily="18" charset="0"/>
                          <a:cs typeface="Tahoma"/>
                        </a:rPr>
                        <m:t>𝑆𝑁</m:t>
                      </m:r>
                      <m:sSub>
                        <m:sSubPr>
                          <m:ctrlPr>
                            <a:rPr lang="en-US" sz="2800" b="0" i="1" spc="-50" smtClean="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sSubPr>
                        <m:e>
                          <m:r>
                            <a:rPr lang="en-US" sz="2800" b="0" i="1" spc="-50" smtClean="0">
                              <a:latin typeface="Cambria Math" panose="02040503050406030204" pitchFamily="18" charset="0"/>
                              <a:cs typeface="Tahoma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pc="-50" smtClean="0">
                              <a:latin typeface="Cambria Math" panose="02040503050406030204" pitchFamily="18" charset="0"/>
                              <a:cs typeface="Tahoma"/>
                            </a:rPr>
                            <m:t>𝑚𝑠</m:t>
                          </m:r>
                        </m:sub>
                      </m:sSub>
                      <m:r>
                        <a:rPr lang="en-US" sz="2800" b="0" i="1" spc="-50" smtClean="0">
                          <a:latin typeface="Cambria Math" panose="02040503050406030204" pitchFamily="18" charset="0"/>
                          <a:cs typeface="Tahoma"/>
                        </a:rPr>
                        <m:t>=</m:t>
                      </m:r>
                      <m:f>
                        <m:fPr>
                          <m:ctrlPr>
                            <a:rPr lang="en-US" sz="2800" b="0" i="1" spc="-50" smtClean="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𝑥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=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𝑀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−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1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b="0" i="1" spc="-50" smtClean="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𝑦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=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800" b="0" i="1" spc="-50" smtClean="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𝑁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−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1</m:t>
                                  </m:r>
                                </m:sup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pc="-50" smtClean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pc="-50" smtClean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  <m:t>𝑓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US" sz="2800" b="0" i="1" spc="-50" smtClean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b="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b="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b="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b="0" i="1" spc="-50" smtClean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𝑥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=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𝑀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−</m:t>
                              </m:r>
                              <m:r>
                                <a:rPr lang="en-US" sz="2800" i="1" spc="-50">
                                  <a:latin typeface="Cambria Math" panose="02040503050406030204" pitchFamily="18" charset="0"/>
                                  <a:cs typeface="Tahoma"/>
                                </a:rPr>
                                <m:t>1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𝑦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=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𝑁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−</m:t>
                                  </m:r>
                                  <m:r>
                                    <a:rPr lang="en-US" sz="2800" i="1" spc="-50">
                                      <a:latin typeface="Cambria Math" panose="02040503050406030204" pitchFamily="18" charset="0"/>
                                      <a:cs typeface="Tahoma"/>
                                    </a:rPr>
                                    <m:t>1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800" b="0" i="1" spc="-50" smtClean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b="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0" i="1" spc="-50" smtClean="0">
                                              <a:latin typeface="Cambria Math" panose="02040503050406030204" pitchFamily="18" charset="0"/>
                                              <a:cs typeface="Tahoma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800" b="0" i="1" spc="-50" smtClean="0">
                                                  <a:latin typeface="Cambria Math" panose="02040503050406030204" pitchFamily="18" charset="0"/>
                                                  <a:cs typeface="Tahoma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b="0" i="1" spc="-50" smtClean="0">
                                          <a:latin typeface="Cambria Math" panose="02040503050406030204" pitchFamily="18" charset="0"/>
                                          <a:cs typeface="Tahoma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2800" b="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b="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CA" sz="2200" b="0" i="1" spc="-50" dirty="0">
                    <a:latin typeface="+mj-lt"/>
                    <a:cs typeface="Tahoma"/>
                  </a:rPr>
                  <a:t>Mean squared signal to noise ratio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2"/>
                <a:ext cx="8633792" cy="5566721"/>
              </a:xfrm>
              <a:prstGeom prst="rect">
                <a:avLst/>
              </a:prstGeom>
              <a:blipFill>
                <a:blip r:embed="rId3"/>
                <a:stretch>
                  <a:fillRect l="-127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890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954585"/>
            <a:ext cx="8358939" cy="5211437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Notions fondamentales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Introduction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Notions de redondance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Modèle de codage et normes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 d’information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de source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Huffman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Golomb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arithmétique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Lempel</a:t>
            </a:r>
            <a:r>
              <a:rPr lang="fr-FR" sz="2200" spc="-45" dirty="0">
                <a:latin typeface="+mj-lt"/>
                <a:cs typeface="Tahoma"/>
              </a:rPr>
              <a:t>-Ziv-Welch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Redondance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spatiale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longueur de </a:t>
            </a:r>
            <a:r>
              <a:rPr lang="en-CA" sz="2200" spc="-65" dirty="0" err="1">
                <a:latin typeface="+mj-lt"/>
                <a:cs typeface="Tahoma"/>
              </a:rPr>
              <a:t>plage</a:t>
            </a:r>
            <a:r>
              <a:rPr lang="en-CA" sz="2200" spc="-65" dirty="0">
                <a:latin typeface="+mj-lt"/>
                <a:cs typeface="Tahoma"/>
              </a:rPr>
              <a:t> (RLC)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plans de bits (BPC)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</a:t>
            </a:r>
            <a:r>
              <a:rPr lang="en-CA" sz="2200" spc="-65" dirty="0" err="1">
                <a:latin typeface="+mj-lt"/>
                <a:cs typeface="Tahoma"/>
              </a:rPr>
              <a:t>symboles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C4743A-6D5A-A147-A3E2-6BFBD9BD6939}"/>
              </a:ext>
            </a:extLst>
          </p:cNvPr>
          <p:cNvSpPr/>
          <p:nvPr/>
        </p:nvSpPr>
        <p:spPr>
          <a:xfrm>
            <a:off x="436146" y="2804467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4790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Huffman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Huffman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132378"/>
            <a:ext cx="8633792" cy="53494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400" b="1" u="sng" spc="-50" dirty="0">
                <a:latin typeface="+mj-lt"/>
                <a:cs typeface="Tahoma"/>
              </a:rPr>
              <a:t>Principe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000" dirty="0">
                <a:latin typeface="+mj-lt"/>
                <a:cs typeface="Arial"/>
              </a:rPr>
              <a:t>Codage de </a:t>
            </a:r>
            <a:r>
              <a:rPr lang="fr-CA" sz="2000" u="sng" dirty="0">
                <a:latin typeface="+mj-lt"/>
                <a:cs typeface="Arial"/>
              </a:rPr>
              <a:t>longueur variable </a:t>
            </a:r>
            <a:r>
              <a:rPr lang="fr-CA" sz="2000" dirty="0">
                <a:latin typeface="+mj-lt"/>
                <a:cs typeface="Arial"/>
              </a:rPr>
              <a:t>(probabilité ↘, longueur ↗ )</a:t>
            </a:r>
            <a:endParaRPr lang="fr-CA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Probabilité de chaque symbole connue</a:t>
            </a:r>
            <a:endParaRPr lang="fr-CA" sz="2000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4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r>
              <a:rPr lang="fr-CA" sz="2400" b="1" u="sng" spc="-50" dirty="0">
                <a:solidFill>
                  <a:srgbClr val="0B6B1D"/>
                </a:solidFill>
                <a:latin typeface="+mj-lt"/>
                <a:cs typeface="Tahoma"/>
              </a:rPr>
              <a:t>Première étape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200" b="0" i="1" spc="-50" dirty="0">
              <a:latin typeface="Cambria Math" panose="02040503050406030204" pitchFamily="18" charset="0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sz="2200" spc="-50" dirty="0">
              <a:latin typeface="+mj-lt"/>
              <a:cs typeface="Tahoma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C922142-A556-C349-83DE-928AC1D1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40" y="3047871"/>
            <a:ext cx="5418510" cy="267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4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Huffman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Huffman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2"/>
                <a:ext cx="8633792" cy="5536497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400" b="1" u="sng" spc="-50" dirty="0" err="1">
                    <a:solidFill>
                      <a:srgbClr val="0B6B1D"/>
                    </a:solidFill>
                    <a:latin typeface="+mj-lt"/>
                    <a:cs typeface="Tahoma"/>
                  </a:rPr>
                  <a:t>Deuxieme</a:t>
                </a:r>
                <a:r>
                  <a:rPr lang="fr-CA" sz="24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 étape</a:t>
                </a:r>
              </a:p>
              <a:p>
                <a:pPr marL="0" indent="0">
                  <a:buSzPct val="135000"/>
                  <a:buNone/>
                </a:pPr>
                <a:endParaRPr lang="fr-CA" sz="20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fr-CA" sz="20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fr-CA" sz="20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fr-CA" sz="20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fr-CA" sz="20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fr-CA" sz="20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r>
                  <a:rPr lang="fr-CA" sz="2400" b="1" u="sng" spc="-50" dirty="0">
                    <a:latin typeface="+mj-lt"/>
                    <a:cs typeface="Tahoma"/>
                  </a:rPr>
                  <a:t>Propriétés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000" dirty="0">
                    <a:latin typeface="+mj-lt"/>
                    <a:cs typeface="Arial"/>
                  </a:rPr>
                  <a:t>Quasi-optimalité au sens de la théorie de l’information (si indépendants)</a:t>
                </a:r>
                <a:endParaRPr lang="fr-CA" sz="20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fr-CA" sz="2400" b="1" u="sng" spc="-50" dirty="0">
                    <a:latin typeface="+mj-lt"/>
                    <a:cs typeface="Tahoma"/>
                  </a:rPr>
                  <a:t>En pratique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000" i="1" dirty="0">
                    <a:latin typeface="+mj-lt"/>
                    <a:cs typeface="Arial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sz="2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00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fr-CA" sz="2000" i="1" smtClean="0">
                                <a:latin typeface="+mj-lt"/>
                                <a:cs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CA" sz="2000" i="1" smtClean="0">
                                <a:latin typeface="+mj-lt"/>
                                <a:cs typeface="Arial"/>
                              </a:rPr>
                              <m:t>k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2000" i="1" dirty="0">
                    <a:latin typeface="+mj-lt"/>
                    <a:cs typeface="Arial"/>
                  </a:rPr>
                  <a:t> </a:t>
                </a:r>
                <a:r>
                  <a:rPr lang="fr-CA" sz="2000" dirty="0">
                    <a:latin typeface="+mj-lt"/>
                    <a:cs typeface="Arial"/>
                  </a:rPr>
                  <a:t>? </a:t>
                </a:r>
                <a:r>
                  <a:rPr lang="fr-CA" sz="2000" b="1" dirty="0">
                    <a:latin typeface="+mj-lt"/>
                    <a:cs typeface="Arial"/>
                  </a:rPr>
                  <a:t>Indépendance</a:t>
                </a:r>
                <a:r>
                  <a:rPr lang="fr-CA" sz="2000" dirty="0">
                    <a:latin typeface="+mj-lt"/>
                    <a:cs typeface="Arial"/>
                  </a:rPr>
                  <a:t> entre symboles ?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000" dirty="0">
                    <a:latin typeface="+mj-lt"/>
                    <a:cs typeface="Arial"/>
                  </a:rPr>
                  <a:t>Quantités à transmettre: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800" dirty="0">
                    <a:latin typeface="+mj-lt"/>
                    <a:cs typeface="Arial"/>
                  </a:rPr>
                  <a:t>symboles et leur probabilité (dictionnaire de </a:t>
                </a:r>
                <a:r>
                  <a:rPr lang="fr-CA" sz="1800" dirty="0" err="1">
                    <a:latin typeface="+mj-lt"/>
                    <a:cs typeface="Arial"/>
                  </a:rPr>
                  <a:t>Huffman</a:t>
                </a:r>
                <a:r>
                  <a:rPr lang="fr-CA" sz="1800" dirty="0">
                    <a:latin typeface="+mj-lt"/>
                    <a:cs typeface="Arial"/>
                  </a:rPr>
                  <a:t>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1800" dirty="0">
                    <a:latin typeface="+mj-lt"/>
                    <a:cs typeface="Arial"/>
                  </a:rPr>
                  <a:t>symboles codés</a:t>
                </a:r>
                <a:r>
                  <a:rPr lang="en-CA" sz="1800" dirty="0">
                    <a:latin typeface="+mj-lt"/>
                    <a:cs typeface="Arial"/>
                  </a:rPr>
                  <a:t> (ton message </a:t>
                </a:r>
                <a:r>
                  <a:rPr lang="en-CA" sz="1800" dirty="0" err="1">
                    <a:latin typeface="+mj-lt"/>
                    <a:cs typeface="Arial"/>
                  </a:rPr>
                  <a:t>compressé</a:t>
                </a:r>
                <a:r>
                  <a:rPr lang="en-CA" sz="1800" dirty="0">
                    <a:latin typeface="+mj-lt"/>
                    <a:cs typeface="Arial"/>
                  </a:rPr>
                  <a:t>!)</a:t>
                </a:r>
                <a:endParaRPr lang="fr-CA" sz="18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i="1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2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fr-CA" sz="22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2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2"/>
                <a:ext cx="8633792" cy="5536497"/>
              </a:xfrm>
              <a:prstGeom prst="rect">
                <a:avLst/>
              </a:prstGeom>
              <a:blipFill>
                <a:blip r:embed="rId3"/>
                <a:stretch>
                  <a:fillRect l="-1059" t="-209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187BD374-5C33-B64A-B8BF-AF5418C8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193" y="1294172"/>
            <a:ext cx="6039506" cy="20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0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Huffman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Huffman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915102"/>
            <a:ext cx="8633792" cy="5536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r>
              <a:rPr lang="fr-CA" sz="2200" spc="-50" dirty="0">
                <a:latin typeface="+mj-lt"/>
                <a:cs typeface="Tahoma"/>
              </a:rPr>
              <a:t>Ex: Code transmis: </a:t>
            </a:r>
            <a:r>
              <a:rPr lang="fr-CA" sz="2200" dirty="0">
                <a:latin typeface="+mj-lt"/>
              </a:rPr>
              <a:t>010100111100</a:t>
            </a: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r>
              <a:rPr lang="fr-CA" sz="2200" spc="-50" dirty="0">
                <a:latin typeface="+mj-lt"/>
                <a:cs typeface="Tahoma"/>
              </a:rPr>
              <a:t>Symboles décodés? 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fr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sz="2200" spc="-50" dirty="0">
              <a:latin typeface="+mj-lt"/>
              <a:cs typeface="Tahoma"/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187BD374-5C33-B64A-B8BF-AF5418C8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3" t="19921" r="70716" b="11143"/>
          <a:stretch/>
        </p:blipFill>
        <p:spPr>
          <a:xfrm>
            <a:off x="1450401" y="1908313"/>
            <a:ext cx="1590261" cy="1391478"/>
          </a:xfrm>
          <a:prstGeom prst="rect">
            <a:avLst/>
          </a:prstGeom>
        </p:spPr>
      </p:pic>
      <p:pic>
        <p:nvPicPr>
          <p:cNvPr id="4" name="Picture 9" descr="Table&#10;&#10;Description automatically generated">
            <a:extLst>
              <a:ext uri="{FF2B5EF4-FFF2-40B4-BE49-F238E27FC236}">
                <a16:creationId xmlns:a16="http://schemas.microsoft.com/office/drawing/2014/main" id="{40FC52A5-F679-1312-287F-B9A517C35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082"/>
          <a:stretch/>
        </p:blipFill>
        <p:spPr>
          <a:xfrm>
            <a:off x="4497946" y="1764818"/>
            <a:ext cx="2712855" cy="20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7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6D53FAA-E267-2F2F-04A5-3F2C80AC60D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35D54431-68D9-FC64-7096-AC9A41E4FA9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F6C3806-8CCD-8937-5F37-13E9D3A5DC7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398A7BA4-3A50-71AE-E216-B9F87A1222A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680" y="2148534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95734-C46E-0057-3398-B7D3F95A551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148534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 dirty="0">
                <a:solidFill>
                  <a:srgbClr val="5B5B5B"/>
                </a:solidFill>
              </a:rPr>
              <a:t>Codage </a:t>
            </a:r>
            <a:r>
              <a:rPr lang="fr-CA" sz="4000" b="1" dirty="0" err="1">
                <a:solidFill>
                  <a:srgbClr val="5B5B5B"/>
                </a:solidFill>
              </a:rPr>
              <a:t>Huffman</a:t>
            </a:r>
            <a:r>
              <a:rPr lang="fr-CA" sz="4000" b="1" dirty="0">
                <a:solidFill>
                  <a:srgbClr val="5B5B5B"/>
                </a:solidFill>
              </a:rPr>
              <a:t>: symboles décodés?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ADB97A-96DE-3A86-F488-A1962B11B91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593E0B-DCD4-53DC-72C6-B644CCF6B0B4}"/>
              </a:ext>
            </a:extLst>
          </p:cNvPr>
          <p:cNvSpPr txBox="1"/>
          <p:nvPr/>
        </p:nvSpPr>
        <p:spPr>
          <a:xfrm>
            <a:off x="868680" y="13482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ct val="135000"/>
              <a:buNone/>
            </a:pPr>
            <a:r>
              <a:rPr lang="fr-CA" sz="1800" b="1" spc="-50" dirty="0">
                <a:latin typeface="+mj-lt"/>
                <a:cs typeface="Tahoma"/>
              </a:rPr>
              <a:t>Ex: Code transmis: </a:t>
            </a:r>
            <a:r>
              <a:rPr lang="fr-CA" sz="1800" b="1" dirty="0">
                <a:latin typeface="+mj-lt"/>
              </a:rPr>
              <a:t>010100111100</a:t>
            </a:r>
          </a:p>
        </p:txBody>
      </p:sp>
      <p:pic>
        <p:nvPicPr>
          <p:cNvPr id="14" name="Picture 9" descr="Table&#10;&#10;Description automatically generated">
            <a:extLst>
              <a:ext uri="{FF2B5EF4-FFF2-40B4-BE49-F238E27FC236}">
                <a16:creationId xmlns:a16="http://schemas.microsoft.com/office/drawing/2014/main" id="{0EA8BB96-2CC5-8A81-91D5-418849A808A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55082"/>
          <a:stretch/>
        </p:blipFill>
        <p:spPr>
          <a:xfrm>
            <a:off x="1124779" y="3630377"/>
            <a:ext cx="3447221" cy="2564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12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Golomb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Golomb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560" y="1132378"/>
                <a:ext cx="8647048" cy="5319221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3100" u="sng" spc="-50" dirty="0">
                    <a:latin typeface="+mj-lt"/>
                    <a:cs typeface="Tahoma"/>
                  </a:rPr>
                  <a:t>Principe</a:t>
                </a:r>
                <a:endParaRPr lang="fr-CA" sz="2300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252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3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Codage de </a:t>
                </a:r>
                <a:r>
                  <a:rPr lang="fr-CA" sz="23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valeurs entières positives (x)</a:t>
                </a:r>
              </a:p>
              <a:p>
                <a:pPr marL="252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300" spc="-50" dirty="0">
                    <a:latin typeface="+mj-lt"/>
                    <a:cs typeface="Tahoma"/>
                  </a:rPr>
                  <a:t>Choix d’un diviseur </a:t>
                </a:r>
                <a:r>
                  <a:rPr lang="fr-CA" sz="2300" i="1" spc="-50" dirty="0">
                    <a:latin typeface="+mj-lt"/>
                    <a:cs typeface="Tahoma"/>
                  </a:rPr>
                  <a:t>m</a:t>
                </a:r>
              </a:p>
              <a:p>
                <a:pPr marL="252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300" spc="-50" dirty="0">
                    <a:latin typeface="+mj-lt"/>
                    <a:cs typeface="Tahoma"/>
                  </a:rPr>
                  <a:t>Codage d’une valeur </a:t>
                </a:r>
                <a:r>
                  <a:rPr lang="fr-CA" sz="2300" i="1" spc="-50" dirty="0">
                    <a:latin typeface="+mj-lt"/>
                    <a:cs typeface="Tahoma"/>
                  </a:rPr>
                  <a:t>x </a:t>
                </a:r>
                <a:r>
                  <a:rPr lang="fr-CA" sz="2300" spc="-50" dirty="0">
                    <a:latin typeface="+mj-lt"/>
                    <a:cs typeface="Tahoma"/>
                  </a:rPr>
                  <a:t> par son quotient </a:t>
                </a:r>
                <a:r>
                  <a:rPr lang="fr-CA" sz="2300" i="1" spc="-50" dirty="0">
                    <a:latin typeface="+mj-lt"/>
                    <a:cs typeface="Tahoma"/>
                  </a:rPr>
                  <a:t>q </a:t>
                </a:r>
                <a:r>
                  <a:rPr lang="fr-CA" sz="2300" spc="-50" dirty="0">
                    <a:latin typeface="+mj-lt"/>
                    <a:cs typeface="Tahoma"/>
                  </a:rPr>
                  <a:t>et son reste </a:t>
                </a:r>
                <a:r>
                  <a:rPr lang="fr-CA" sz="2300" i="1" spc="-50" dirty="0">
                    <a:latin typeface="+mj-lt"/>
                    <a:cs typeface="Tahoma"/>
                  </a:rPr>
                  <a:t>r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100" spc="-50" dirty="0">
                    <a:solidFill>
                      <a:srgbClr val="00B050"/>
                    </a:solidFill>
                    <a:latin typeface="+mj-lt"/>
                    <a:cs typeface="Tahoma"/>
                  </a:rPr>
                  <a:t>codage </a:t>
                </a:r>
                <a:r>
                  <a:rPr lang="fr-CA" sz="2100" i="1" spc="-50" dirty="0">
                    <a:solidFill>
                      <a:srgbClr val="00B050"/>
                    </a:solidFill>
                    <a:latin typeface="+mj-lt"/>
                    <a:cs typeface="Tahoma"/>
                  </a:rPr>
                  <a:t>unaire du quotient  </a:t>
                </a:r>
                <a14:m>
                  <m:oMath xmlns:m="http://schemas.openxmlformats.org/officeDocument/2006/math">
                    <m:r>
                      <a:rPr lang="en-US" sz="2100" b="0" i="1" spc="-50" smtClean="0">
                        <a:latin typeface="Cambria Math" panose="02040503050406030204" pitchFamily="18" charset="0"/>
                        <a:cs typeface="Tahoma"/>
                      </a:rPr>
                      <m:t>𝑞</m:t>
                    </m:r>
                    <m:r>
                      <a:rPr lang="en-US" sz="21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begChr m:val="⌊"/>
                        <m:endChr m:val="⌋"/>
                        <m:ctrlPr>
                          <a:rPr lang="en-US" sz="21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sz="21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a:rPr lang="en-US" sz="21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1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𝑚</m:t>
                            </m:r>
                          </m:den>
                        </m:f>
                      </m:e>
                    </m:d>
                  </m:oMath>
                </a14:m>
                <a:r>
                  <a:rPr lang="fr-CA" sz="2100" i="1" spc="-50" dirty="0">
                    <a:latin typeface="+mj-lt"/>
                    <a:cs typeface="Tahoma"/>
                  </a:rPr>
                  <a:t> . Codage unaire = une série de q fois “1”, suivi par un 0</a:t>
                </a:r>
                <a:endParaRPr lang="fr-CA" sz="21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100" spc="-50" dirty="0">
                    <a:solidFill>
                      <a:srgbClr val="0070C0"/>
                    </a:solidFill>
                    <a:latin typeface="+mj-lt"/>
                    <a:cs typeface="Tahoma"/>
                  </a:rPr>
                  <a:t>reste</a:t>
                </a:r>
                <a:r>
                  <a:rPr lang="fr-CA" sz="2100" spc="-50" dirty="0">
                    <a:latin typeface="+mj-lt"/>
                    <a:cs typeface="Tahoma"/>
                  </a:rPr>
                  <a:t> : codage de longueur variable (voir P. 613 du livre)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400" i="1" spc="-50" dirty="0">
                  <a:latin typeface="+mj-lt"/>
                  <a:cs typeface="Tahoma"/>
                </a:endParaRPr>
              </a:p>
              <a:p>
                <a:pPr marL="0" indent="-20520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200" u="sng" spc="-50" dirty="0">
                    <a:latin typeface="+mj-lt"/>
                    <a:cs typeface="Tahoma"/>
                  </a:rPr>
                  <a:t>Exemple et formules:</a:t>
                </a:r>
                <a:r>
                  <a:rPr lang="fr-CA" sz="2200" spc="-50" dirty="0">
                    <a:latin typeface="+mj-lt"/>
                    <a:cs typeface="Tahoma"/>
                  </a:rPr>
                  <a:t> Valeur = 9, diviseur (m) = 4, </a:t>
                </a:r>
                <a:r>
                  <a:rPr lang="fr-CA" sz="2200" spc="-50" dirty="0" err="1">
                    <a:latin typeface="+mj-lt"/>
                    <a:cs typeface="Tahoma"/>
                  </a:rPr>
                  <a:t>G</a:t>
                </a:r>
                <a:r>
                  <a:rPr lang="fr-CA" sz="2200" spc="-50" baseline="-25000" dirty="0" err="1">
                    <a:latin typeface="+mj-lt"/>
                    <a:cs typeface="Tahoma"/>
                  </a:rPr>
                  <a:t>m</a:t>
                </a:r>
                <a:r>
                  <a:rPr lang="fr-CA" sz="2200" spc="-50" dirty="0">
                    <a:latin typeface="+mj-lt"/>
                    <a:cs typeface="Tahoma"/>
                  </a:rPr>
                  <a:t>(n) = G</a:t>
                </a:r>
                <a:r>
                  <a:rPr lang="fr-CA" sz="2200" spc="-50" baseline="-25000" dirty="0">
                    <a:latin typeface="+mj-lt"/>
                    <a:cs typeface="Tahoma"/>
                  </a:rPr>
                  <a:t>4</a:t>
                </a:r>
                <a:r>
                  <a:rPr lang="fr-CA" sz="2200" spc="-50" dirty="0">
                    <a:latin typeface="+mj-lt"/>
                    <a:cs typeface="Tahoma"/>
                  </a:rPr>
                  <a:t>(9) = ?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600"/>
                  </a:spcBef>
                  <a:buSzPct val="100000"/>
                  <a:buFont typeface="+mj-lt"/>
                  <a:buAutoNum type="arabicPeriod"/>
                </a:pPr>
                <a:r>
                  <a:rPr lang="fr-CA" sz="1800" spc="-50" dirty="0">
                    <a:latin typeface="+mj-lt"/>
                    <a:cs typeface="Tahoma"/>
                  </a:rPr>
                  <a:t>Quotient = 2, code unaire = 110 </a:t>
                </a:r>
                <a:r>
                  <a:rPr lang="fr-CA" sz="1800" b="1" spc="-50" dirty="0">
                    <a:latin typeface="+mj-lt"/>
                    <a:cs typeface="Tahoma"/>
                  </a:rPr>
                  <a:t>(le code unaire pour une valeur entière q est une série de q fois “1”, suivi par un 0</a:t>
                </a:r>
                <a:r>
                  <a:rPr lang="fr-CA" sz="1800" spc="-50" dirty="0">
                    <a:latin typeface="+mj-lt"/>
                    <a:cs typeface="Tahoma"/>
                  </a:rPr>
                  <a:t>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en-US" sz="1800" b="0" spc="-50" dirty="0">
                    <a:cs typeface="Tahoma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𝑞</m:t>
                    </m:r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begChr m:val="⌊"/>
                        <m:endChr m:val="⌋"/>
                        <m:ctrlP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a:rPr lang="en-US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9</m:t>
                            </m:r>
                          </m:num>
                          <m:den>
                            <m:r>
                              <a:rPr lang="en-US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begChr m:val="⌊"/>
                        <m:endChr m:val="⌋"/>
                        <m:ctrlP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2.25</m:t>
                        </m:r>
                      </m:e>
                    </m:d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=2</m:t>
                    </m:r>
                  </m:oMath>
                </a14:m>
                <a:r>
                  <a:rPr lang="fr-CA" sz="1800" spc="-50" dirty="0">
                    <a:latin typeface="+mj-lt"/>
                    <a:cs typeface="Tahoma"/>
                  </a:rPr>
                  <a:t> , code unaire: </a:t>
                </a:r>
                <a:r>
                  <a:rPr lang="fr-CA" sz="1800" spc="-50" dirty="0">
                    <a:solidFill>
                      <a:srgbClr val="00B050"/>
                    </a:solidFill>
                    <a:latin typeface="+mj-lt"/>
                    <a:cs typeface="Tahoma"/>
                  </a:rPr>
                  <a:t>110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2.   On définit </a:t>
                </a:r>
                <a14:m>
                  <m:oMath xmlns:m="http://schemas.openxmlformats.org/officeDocument/2006/math"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𝑘</m:t>
                    </m:r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begChr m:val="⌈"/>
                        <m:endChr m:val="⌉"/>
                        <m:ctrlP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800" b="0" i="1" spc="-50" smtClean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pc="-50" smtClean="0">
                                    <a:latin typeface="Cambria Math" panose="02040503050406030204" pitchFamily="18" charset="0"/>
                                    <a:cs typeface="Tahoma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800" b="0" i="1" spc="-50" smtClean="0">
                                    <a:latin typeface="Cambria Math" panose="02040503050406030204" pitchFamily="18" charset="0"/>
                                    <a:cs typeface="Tahoma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𝑚</m:t>
                            </m:r>
                          </m:e>
                        </m:func>
                      </m:e>
                    </m:d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CA" sz="1800" spc="-50" dirty="0">
                    <a:latin typeface="+mj-lt"/>
                    <a:cs typeface="Tahoma"/>
                  </a:rPr>
                  <a:t>et</a:t>
                </a:r>
                <a:r>
                  <a:rPr lang="fr-CA" sz="1800" i="1" spc="-50" dirty="0">
                    <a:latin typeface="+mj-lt"/>
                    <a:cs typeface="Tahoma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𝑐</m:t>
                    </m:r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sSup>
                      <m:sSupPr>
                        <m:ctrlP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e>
                      <m:sup>
                        <m:r>
                          <a:rPr lang="en-US" sz="18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</m:sup>
                    </m:sSup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−</m:t>
                    </m:r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𝑚</m:t>
                    </m:r>
                  </m:oMath>
                </a14:m>
                <a:r>
                  <a:rPr lang="fr-CA" sz="1800" spc="-50" dirty="0">
                    <a:latin typeface="+mj-lt"/>
                    <a:cs typeface="Tahoma"/>
                  </a:rPr>
                  <a:t> (voir P. 613) pour déterminer le nombre de bits utilisée pour le </a:t>
                </a:r>
                <a:r>
                  <a:rPr lang="fr-CA" sz="1800" spc="-50" dirty="0">
                    <a:solidFill>
                      <a:srgbClr val="0070C0"/>
                    </a:solidFill>
                    <a:latin typeface="+mj-lt"/>
                    <a:cs typeface="Tahoma"/>
                  </a:rPr>
                  <a:t>reste tronqué </a:t>
                </a:r>
                <a:r>
                  <a:rPr lang="fr-CA" sz="1800" spc="-50" dirty="0">
                    <a:latin typeface="+mj-lt"/>
                    <a:cs typeface="Tahoma"/>
                  </a:rPr>
                  <a:t>(</a:t>
                </a:r>
                <a:r>
                  <a:rPr lang="fr-CA" sz="1800" i="1" spc="-50" dirty="0">
                    <a:latin typeface="+mj-lt"/>
                    <a:cs typeface="Tahoma"/>
                  </a:rPr>
                  <a:t>r’</a:t>
                </a:r>
                <a:r>
                  <a:rPr lang="fr-CA" sz="1800" spc="-50" dirty="0">
                    <a:latin typeface="+mj-lt"/>
                    <a:cs typeface="Tahoma"/>
                  </a:rPr>
                  <a:t>).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	</a:t>
                </a:r>
                <a:r>
                  <a:rPr lang="fr-CA" sz="1800" i="1" spc="-50" dirty="0">
                    <a:latin typeface="+mj-lt"/>
                    <a:cs typeface="Tahoma"/>
                  </a:rPr>
                  <a:t>r’</a:t>
                </a:r>
                <a:r>
                  <a:rPr lang="fr-CA" sz="1800" spc="-50" dirty="0">
                    <a:latin typeface="+mj-lt"/>
                    <a:cs typeface="Tahoma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CA" sz="18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eqArrPr>
                          <m:e>
                            <m:r>
                              <a:rPr lang="en-US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  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tronqu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é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a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𝑘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−1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bits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a:rPr lang="en-CA" sz="18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                   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0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≤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&lt;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𝑐</m:t>
                            </m:r>
                          </m:e>
                          <m:e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+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𝑐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tronqu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é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a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a:rPr lang="en-CA" sz="18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𝑘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bits</m:t>
                            </m:r>
                            <m: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CA" sz="1800" spc="-50">
                                <a:latin typeface="Cambria Math" panose="02040503050406030204" pitchFamily="18" charset="0"/>
                                <a:cs typeface="Tahoma"/>
                              </a:rPr>
                              <m:t>sinon</m:t>
                            </m:r>
                          </m:e>
                        </m:eqArr>
                      </m:e>
                    </m:d>
                  </m:oMath>
                </a14:m>
                <a:endParaRPr lang="en-US" sz="18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endParaRPr lang="fr-CA" sz="18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	</a:t>
                </a:r>
                <a:r>
                  <a:rPr lang="fr-CA" sz="1800" i="1" spc="-50" dirty="0">
                    <a:latin typeface="+mj-lt"/>
                    <a:cs typeface="Tahoma"/>
                  </a:rPr>
                  <a:t>k = </a:t>
                </a:r>
                <a:r>
                  <a:rPr lang="fr-CA" sz="1800" spc="-50" dirty="0">
                    <a:latin typeface="+mj-lt"/>
                    <a:cs typeface="Tahoma"/>
                  </a:rPr>
                  <a:t>log</a:t>
                </a:r>
                <a:r>
                  <a:rPr lang="fr-CA" sz="1800" spc="-50" baseline="-25000" dirty="0">
                    <a:latin typeface="+mj-lt"/>
                    <a:cs typeface="Tahoma"/>
                  </a:rPr>
                  <a:t>2</a:t>
                </a:r>
                <a:r>
                  <a:rPr lang="fr-CA" sz="1800" spc="-50" dirty="0">
                    <a:latin typeface="+mj-lt"/>
                    <a:cs typeface="Tahoma"/>
                  </a:rPr>
                  <a:t>4</a:t>
                </a:r>
                <a:r>
                  <a:rPr lang="fr-CA" sz="1800" i="1" spc="-50" dirty="0">
                    <a:latin typeface="+mj-lt"/>
                    <a:cs typeface="Tahoma"/>
                  </a:rPr>
                  <a:t> = </a:t>
                </a:r>
                <a:r>
                  <a:rPr lang="fr-CA" sz="1800" spc="-50" dirty="0">
                    <a:latin typeface="+mj-lt"/>
                    <a:cs typeface="Tahoma"/>
                  </a:rPr>
                  <a:t>2,     c = 2</a:t>
                </a:r>
                <a:r>
                  <a:rPr lang="fr-CA" sz="1800" spc="-50" baseline="30000" dirty="0">
                    <a:latin typeface="+mj-lt"/>
                    <a:cs typeface="Tahoma"/>
                  </a:rPr>
                  <a:t>2 </a:t>
                </a:r>
                <a:r>
                  <a:rPr lang="fr-CA" sz="1800" spc="-50" dirty="0">
                    <a:latin typeface="+mj-lt"/>
                    <a:cs typeface="Tahoma"/>
                  </a:rPr>
                  <a:t>- 4 = 0, puisque </a:t>
                </a:r>
                <a14:m>
                  <m:oMath xmlns:m="http://schemas.openxmlformats.org/officeDocument/2006/math">
                    <m:r>
                      <a:rPr lang="en-US" sz="1800" b="0" i="1" spc="-50" smtClean="0">
                        <a:latin typeface="Cambria Math" panose="02040503050406030204" pitchFamily="18" charset="0"/>
                        <a:cs typeface="Tahoma"/>
                      </a:rPr>
                      <m:t>𝑐</m:t>
                    </m:r>
                    <m:r>
                      <a:rPr lang="en-US" sz="18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&lt;</m:t>
                    </m:r>
                    <m:r>
                      <a:rPr lang="en-US" sz="18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𝑟</m:t>
                    </m:r>
                  </m:oMath>
                </a14:m>
                <a:r>
                  <a:rPr lang="fr-CA" sz="1800" spc="-50" dirty="0">
                    <a:latin typeface="+mj-lt"/>
                    <a:cs typeface="Tahoma"/>
                  </a:rPr>
                  <a:t>, on prend le 2</a:t>
                </a:r>
                <a:r>
                  <a:rPr lang="fr-CA" sz="1800" spc="-50" baseline="30000" dirty="0">
                    <a:latin typeface="+mj-lt"/>
                    <a:cs typeface="Tahoma"/>
                  </a:rPr>
                  <a:t>e</a:t>
                </a:r>
                <a:r>
                  <a:rPr lang="fr-CA" sz="1800" spc="-50" dirty="0">
                    <a:latin typeface="+mj-lt"/>
                    <a:cs typeface="Tahoma"/>
                  </a:rPr>
                  <a:t> cas pour r’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	</a:t>
                </a:r>
                <a:r>
                  <a:rPr lang="fr-CA" sz="1800" i="1" spc="-50" dirty="0">
                    <a:latin typeface="+mj-lt"/>
                    <a:cs typeface="Tahoma"/>
                  </a:rPr>
                  <a:t>r = </a:t>
                </a:r>
                <a:r>
                  <a:rPr lang="fr-CA" sz="1800" spc="-50" dirty="0">
                    <a:latin typeface="+mj-lt"/>
                    <a:cs typeface="Tahoma"/>
                  </a:rPr>
                  <a:t>1 + c = </a:t>
                </a:r>
                <a:r>
                  <a:rPr lang="fr-CA" sz="1800" b="1" spc="-50" dirty="0">
                    <a:latin typeface="+mj-lt"/>
                    <a:cs typeface="Tahoma"/>
                  </a:rPr>
                  <a:t>1</a:t>
                </a:r>
                <a:r>
                  <a:rPr lang="fr-CA" sz="1800" spc="-50" dirty="0">
                    <a:latin typeface="+mj-lt"/>
                    <a:cs typeface="Tahoma"/>
                  </a:rPr>
                  <a:t>, en binaire ça donne 0001,  tronqué à k = 2 bits c’est 01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	</a:t>
                </a:r>
                <a:r>
                  <a:rPr lang="fr-CA" sz="1800" i="1" spc="-50" dirty="0">
                    <a:latin typeface="+mj-lt"/>
                    <a:cs typeface="Tahoma"/>
                  </a:rPr>
                  <a:t>r’ </a:t>
                </a:r>
                <a:r>
                  <a:rPr lang="fr-CA" sz="1800" spc="-50" dirty="0">
                    <a:latin typeface="+mj-lt"/>
                    <a:cs typeface="Tahoma"/>
                  </a:rPr>
                  <a:t>= </a:t>
                </a:r>
                <a:r>
                  <a:rPr lang="fr-CA" sz="1800" spc="-50" dirty="0">
                    <a:solidFill>
                      <a:srgbClr val="0070C0"/>
                    </a:solidFill>
                    <a:latin typeface="+mj-lt"/>
                    <a:cs typeface="Tahoma"/>
                  </a:rPr>
                  <a:t>01</a:t>
                </a:r>
                <a:endParaRPr lang="fr-CA" sz="1800" i="1" spc="-50" dirty="0">
                  <a:solidFill>
                    <a:srgbClr val="0070C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	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00000"/>
                  <a:buNone/>
                </a:pPr>
                <a:r>
                  <a:rPr lang="fr-CA" sz="1800" spc="-50" dirty="0">
                    <a:latin typeface="+mj-lt"/>
                    <a:cs typeface="Tahoma"/>
                  </a:rPr>
                  <a:t>	</a:t>
                </a:r>
                <a:r>
                  <a:rPr lang="fr-CA" sz="2300" b="1" spc="-50" dirty="0">
                    <a:latin typeface="+mj-lt"/>
                    <a:cs typeface="Tahoma"/>
                  </a:rPr>
                  <a:t>G</a:t>
                </a:r>
                <a:r>
                  <a:rPr lang="fr-CA" sz="2300" b="1" spc="-50" baseline="-25000" dirty="0">
                    <a:latin typeface="+mj-lt"/>
                    <a:cs typeface="Tahoma"/>
                  </a:rPr>
                  <a:t>4</a:t>
                </a:r>
                <a:r>
                  <a:rPr lang="fr-CA" sz="2300" b="1" spc="-50" dirty="0">
                    <a:latin typeface="+mj-lt"/>
                    <a:cs typeface="Tahoma"/>
                  </a:rPr>
                  <a:t>(9) = </a:t>
                </a:r>
                <a:r>
                  <a:rPr lang="fr-CA" sz="2300" b="1" spc="-50" dirty="0">
                    <a:solidFill>
                      <a:srgbClr val="00B050"/>
                    </a:solidFill>
                    <a:latin typeface="+mj-lt"/>
                    <a:cs typeface="Tahoma"/>
                  </a:rPr>
                  <a:t>110</a:t>
                </a:r>
                <a:r>
                  <a:rPr lang="fr-CA" sz="2300" b="1" spc="-50" dirty="0">
                    <a:solidFill>
                      <a:srgbClr val="0070C0"/>
                    </a:solidFill>
                    <a:latin typeface="+mj-lt"/>
                    <a:cs typeface="Tahoma"/>
                  </a:rPr>
                  <a:t>01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19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i="1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2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200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fr-CA" sz="22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fr-CA" sz="22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0" y="1132378"/>
                <a:ext cx="8647048" cy="5319221"/>
              </a:xfrm>
              <a:prstGeom prst="rect">
                <a:avLst/>
              </a:prstGeom>
              <a:blipFill>
                <a:blip r:embed="rId3"/>
                <a:stretch>
                  <a:fillRect l="-1128" t="-263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2D209B3-6DD2-1546-B33B-6C4F830B2E52}"/>
              </a:ext>
            </a:extLst>
          </p:cNvPr>
          <p:cNvSpPr/>
          <p:nvPr/>
        </p:nvSpPr>
        <p:spPr>
          <a:xfrm>
            <a:off x="248476" y="3002427"/>
            <a:ext cx="8647048" cy="32755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9ABDCF3-4EC1-371B-BF81-CAF6AD0D2CEB}"/>
                  </a:ext>
                </a:extLst>
              </p:cNvPr>
              <p:cNvSpPr txBox="1"/>
              <p:nvPr/>
            </p:nvSpPr>
            <p:spPr>
              <a:xfrm>
                <a:off x="6186962" y="1261761"/>
                <a:ext cx="2708562" cy="73866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⌋"/>
                          <m:ctrlPr>
                            <a:rPr lang="fr-CA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𝑝𝑙𝑢𝑠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𝑔𝑟𝑎𝑛𝑑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𝑒𝑛𝑡𝑖𝑒𝑟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≤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CA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𝑝𝑙𝑢𝑠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𝑝𝑒𝑡𝑖𝑡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𝑒𝑛𝑡𝑖𝑒𝑟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CA" sz="1400" dirty="0"/>
              </a:p>
              <a:p>
                <a:endParaRPr lang="fr-CA" sz="14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9ABDCF3-4EC1-371B-BF81-CAF6AD0D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962" y="1261761"/>
                <a:ext cx="2708562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952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Golomb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Golomb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7025641-8A5D-4E4C-AAA2-70F63E1C7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35" y="1132378"/>
            <a:ext cx="6338957" cy="3531705"/>
          </a:xfrm>
          <a:prstGeom prst="rect">
            <a:avLst/>
          </a:prstGeom>
        </p:spPr>
      </p:pic>
      <p:pic>
        <p:nvPicPr>
          <p:cNvPr id="9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1A71A4C-1A4A-EE41-B588-EEA8F9F3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375" y="4961893"/>
            <a:ext cx="2298700" cy="5842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5DF5CFD-D18A-1A41-8E73-8DCF983DC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46" y="4761887"/>
            <a:ext cx="3225800" cy="9779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E43F3E29-40A0-504B-A39E-4C10ED922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075" y="5556032"/>
            <a:ext cx="1257300" cy="381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E7AF64-0CBF-9A53-C1FE-77C963AA2048}"/>
              </a:ext>
            </a:extLst>
          </p:cNvPr>
          <p:cNvSpPr/>
          <p:nvPr/>
        </p:nvSpPr>
        <p:spPr>
          <a:xfrm>
            <a:off x="6072495" y="1318661"/>
            <a:ext cx="1107951" cy="3147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F24DD3-88C0-912A-3218-303B9265D3B4}"/>
              </a:ext>
            </a:extLst>
          </p:cNvPr>
          <p:cNvSpPr txBox="1"/>
          <p:nvPr/>
        </p:nvSpPr>
        <p:spPr>
          <a:xfrm>
            <a:off x="5015753" y="5937032"/>
            <a:ext cx="35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Formule optimal pour le choix de m</a:t>
            </a:r>
          </a:p>
        </p:txBody>
      </p:sp>
    </p:spTree>
    <p:extLst>
      <p:ext uri="{BB962C8B-B14F-4D97-AF65-F5344CB8AC3E}">
        <p14:creationId xmlns:p14="http://schemas.microsoft.com/office/powerpoint/2010/main" val="1403763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Golomb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Golomb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00" y="1359602"/>
                <a:ext cx="8766140" cy="5068091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u="sng" spc="-50" dirty="0">
                    <a:latin typeface="+mj-lt"/>
                    <a:cs typeface="Tahoma"/>
                  </a:rPr>
                  <a:t>Propriétés </a:t>
                </a:r>
                <a:endParaRPr lang="en-CA" sz="2200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Quasi-</a:t>
                </a:r>
                <a:r>
                  <a:rPr lang="en-CA" sz="2200" spc="-50" dirty="0" err="1">
                    <a:latin typeface="+mj-lt"/>
                    <a:cs typeface="Tahoma"/>
                  </a:rPr>
                  <a:t>optimalité</a:t>
                </a:r>
                <a:r>
                  <a:rPr lang="en-CA" sz="2200" spc="-50" dirty="0">
                    <a:latin typeface="+mj-lt"/>
                    <a:cs typeface="Tahoma"/>
                  </a:rPr>
                  <a:t> pour des distributions </a:t>
                </a:r>
                <a:r>
                  <a:rPr lang="en-CA" sz="2200" spc="-50" dirty="0" err="1">
                    <a:latin typeface="+mj-lt"/>
                    <a:cs typeface="Tahoma"/>
                  </a:rPr>
                  <a:t>exponentielles</a:t>
                </a:r>
                <a:endParaRPr lang="en-CA" sz="22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u="sng" spc="-50" dirty="0" err="1">
                    <a:latin typeface="+mj-lt"/>
                    <a:cs typeface="Tahoma"/>
                  </a:rPr>
                  <a:t>Seulement</a:t>
                </a:r>
                <a:r>
                  <a:rPr lang="en-CA" sz="2200" u="sng" spc="-50" dirty="0">
                    <a:latin typeface="+mj-lt"/>
                    <a:cs typeface="Tahoma"/>
                  </a:rPr>
                  <a:t> </a:t>
                </a:r>
                <a:r>
                  <a:rPr lang="en-CA" sz="2200" u="sng" spc="-50" dirty="0" err="1">
                    <a:latin typeface="+mj-lt"/>
                    <a:cs typeface="Tahoma"/>
                  </a:rPr>
                  <a:t>utilisé</a:t>
                </a:r>
                <a:r>
                  <a:rPr lang="en-CA" sz="2200" u="sng" spc="-50" dirty="0">
                    <a:latin typeface="+mj-lt"/>
                    <a:cs typeface="Tahoma"/>
                  </a:rPr>
                  <a:t> pour les </a:t>
                </a:r>
                <a:r>
                  <a:rPr lang="en-CA" sz="2200" u="sng" spc="-50" dirty="0" err="1">
                    <a:latin typeface="+mj-lt"/>
                    <a:cs typeface="Tahoma"/>
                  </a:rPr>
                  <a:t>nombres</a:t>
                </a:r>
                <a:r>
                  <a:rPr lang="en-CA" sz="2200" u="sng" spc="-50" dirty="0">
                    <a:latin typeface="+mj-lt"/>
                    <a:cs typeface="Tahoma"/>
                  </a:rPr>
                  <a:t> </a:t>
                </a:r>
                <a:r>
                  <a:rPr lang="en-CA" sz="2200" u="sng" spc="-50" dirty="0" err="1">
                    <a:latin typeface="+mj-lt"/>
                    <a:cs typeface="Tahoma"/>
                  </a:rPr>
                  <a:t>positifs</a:t>
                </a:r>
                <a:r>
                  <a:rPr lang="en-CA" sz="2200" u="sng" spc="-50" dirty="0">
                    <a:latin typeface="+mj-lt"/>
                    <a:cs typeface="Tahoma"/>
                  </a:rPr>
                  <a:t> !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Adaptation pour les </a:t>
                </a:r>
                <a:r>
                  <a:rPr lang="en-CA" sz="2200" spc="-50" dirty="0" err="1">
                    <a:latin typeface="+mj-lt"/>
                    <a:cs typeface="Tahoma"/>
                  </a:rPr>
                  <a:t>nombres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négatifs</a:t>
                </a:r>
                <a:r>
                  <a:rPr lang="en-CA" sz="2200" spc="-50" dirty="0">
                    <a:latin typeface="+mj-lt"/>
                    <a:cs typeface="Tahoma"/>
                  </a:rPr>
                  <a:t> avec: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US" sz="2000" b="0" i="1" spc="-50" smtClean="0">
                        <a:latin typeface="Cambria Math" panose="02040503050406030204" pitchFamily="18" charset="0"/>
                        <a:cs typeface="Tahoma"/>
                      </a:rPr>
                      <m:t>𝑀</m:t>
                    </m:r>
                    <m:d>
                      <m:dPr>
                        <m:ctrlPr>
                          <a:rPr lang="en-US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US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𝑛</m:t>
                        </m:r>
                      </m:e>
                    </m:d>
                    <m:r>
                      <a:rPr lang="en-US" sz="2000" b="0" i="1" spc="-50" smtClean="0">
                        <a:latin typeface="Cambria Math" panose="02040503050406030204" pitchFamily="18" charset="0"/>
                        <a:cs typeface="Tahoma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eqArrPr>
                          <m:e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𝑛</m:t>
                            </m:r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                  </m:t>
                            </m:r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𝑛</m:t>
                            </m:r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≥0</m:t>
                            </m:r>
                          </m:e>
                          <m:e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pc="-50" smtClean="0"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pc="-50" smtClean="0">
                                    <a:latin typeface="Cambria Math" panose="02040503050406030204" pitchFamily="18" charset="0"/>
                                    <a:cs typeface="Tahoma"/>
                                  </a:rPr>
                                  <m:t>𝑛</m:t>
                                </m:r>
                              </m:e>
                            </m:d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−1      </m:t>
                            </m:r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𝑛</m:t>
                            </m:r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CA" sz="22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endParaRPr lang="en-CA" sz="2600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2400"/>
                  </a:spcBef>
                  <a:buSzPct val="135000"/>
                  <a:buNone/>
                </a:pPr>
                <a:r>
                  <a:rPr lang="en-CA" sz="2600" u="sng" spc="-50" dirty="0" err="1">
                    <a:latin typeface="+mj-lt"/>
                    <a:cs typeface="Tahoma"/>
                  </a:rPr>
                  <a:t>En</a:t>
                </a:r>
                <a:r>
                  <a:rPr lang="en-CA" sz="2600" u="sng" spc="-50" dirty="0">
                    <a:latin typeface="+mj-lt"/>
                    <a:cs typeface="Tahoma"/>
                  </a:rPr>
                  <a:t> pratique</a:t>
                </a:r>
                <a:endParaRPr lang="en-CA" sz="2200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Hypothèses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sur la distribution des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symboles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?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Quantités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à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transmettre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19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valeur</a:t>
                </a:r>
                <a:r>
                  <a:rPr lang="en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1900" i="1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19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symboles</a:t>
                </a:r>
                <a:r>
                  <a:rPr lang="en-CA" sz="19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9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codés</a:t>
                </a:r>
                <a:endParaRPr lang="en-CA" sz="19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i="1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2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cs typeface="Arial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359602"/>
                <a:ext cx="8766140" cy="5068091"/>
              </a:xfrm>
              <a:prstGeom prst="rect">
                <a:avLst/>
              </a:prstGeom>
              <a:blipFill>
                <a:blip r:embed="rId3"/>
                <a:stretch>
                  <a:fillRect l="-1252" t="-2407" b="-96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DACD4B-D521-A74D-9A57-448C0D8AB940}"/>
              </a:ext>
            </a:extLst>
          </p:cNvPr>
          <p:cNvSpPr txBox="1"/>
          <p:nvPr/>
        </p:nvSpPr>
        <p:spPr>
          <a:xfrm>
            <a:off x="6946710" y="2060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pic>
        <p:nvPicPr>
          <p:cNvPr id="3" name="Picture 4" descr="Part ay: The graph plots probability versus n. The plots for rho = 0.25, 0.5, and 0.75 are generally concave upward falling curves. The plot for rho = 0.25 falls from (0, 0.75) through (2, 0.5) toward the n-axis. As rho increases, the curves become less steep. Part b: The plot of probability versus n is concave upward as it rises from (negative 5, 0) to (0, 0.5) and then falls to (5, 0). Part c: The plot of probability versus M of n falls from (0, 0.5) to (1, 0.2), extends rightward to (2, 0.2), and then continues to fall toward the M of n axis. All values estimated.">
            <a:extLst>
              <a:ext uri="{FF2B5EF4-FFF2-40B4-BE49-F238E27FC236}">
                <a16:creationId xmlns:a16="http://schemas.microsoft.com/office/drawing/2014/main" id="{71769683-3BC3-FEFF-8B8D-19C159434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66" y="2972109"/>
            <a:ext cx="4956476" cy="14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954585"/>
            <a:ext cx="8358939" cy="5211437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Notions fondamentales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Introduction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Notions de redondance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Modèle de codage et normes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 d’information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de source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Huffman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Golomb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arithmétique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Lempel</a:t>
            </a:r>
            <a:r>
              <a:rPr lang="fr-FR" sz="2200" spc="-45" dirty="0">
                <a:latin typeface="+mj-lt"/>
                <a:cs typeface="Tahoma"/>
              </a:rPr>
              <a:t>-Ziv-Welch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Redondance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spatiale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longueur de </a:t>
            </a:r>
            <a:r>
              <a:rPr lang="en-CA" sz="2200" spc="-65" dirty="0" err="1">
                <a:latin typeface="+mj-lt"/>
                <a:cs typeface="Tahoma"/>
              </a:rPr>
              <a:t>plage</a:t>
            </a:r>
            <a:r>
              <a:rPr lang="en-CA" sz="2200" spc="-65" dirty="0">
                <a:latin typeface="+mj-lt"/>
                <a:cs typeface="Tahoma"/>
              </a:rPr>
              <a:t> (RLC)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plans de bits (BPC)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</a:t>
            </a:r>
            <a:r>
              <a:rPr lang="en-CA" sz="2200" spc="-65" dirty="0" err="1">
                <a:latin typeface="+mj-lt"/>
                <a:cs typeface="Tahoma"/>
              </a:rPr>
              <a:t>symboles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C4743A-6D5A-A147-A3E2-6BFBD9BD6939}"/>
              </a:ext>
            </a:extLst>
          </p:cNvPr>
          <p:cNvSpPr/>
          <p:nvPr/>
        </p:nvSpPr>
        <p:spPr>
          <a:xfrm>
            <a:off x="436146" y="975661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5741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arithmétique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arithmétique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A8EDA0-89D8-4139-8E65-A784786B993B}"/>
              </a:ext>
            </a:extLst>
          </p:cNvPr>
          <p:cNvGrpSpPr/>
          <p:nvPr/>
        </p:nvGrpSpPr>
        <p:grpSpPr>
          <a:xfrm>
            <a:off x="487948" y="1359603"/>
            <a:ext cx="8633792" cy="4799898"/>
            <a:chOff x="487948" y="1359603"/>
            <a:chExt cx="8633792" cy="4799898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359603"/>
              <a:ext cx="8633792" cy="479989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Principe</a:t>
              </a: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b="1" spc="-95" dirty="0">
                  <a:latin typeface="+mj-lt"/>
                  <a:cs typeface="DejaVu Sans"/>
                </a:rPr>
                <a:t>Probabilité</a:t>
              </a:r>
              <a:r>
                <a:rPr lang="fr-FR" sz="2200" spc="-95" dirty="0">
                  <a:latin typeface="+mj-lt"/>
                  <a:cs typeface="DejaVu Sans"/>
                </a:rPr>
                <a:t> </a:t>
              </a:r>
              <a:r>
                <a:rPr lang="fr-FR" sz="2200" spc="-175" dirty="0">
                  <a:latin typeface="+mj-lt"/>
                  <a:cs typeface="DejaVu Sans"/>
                </a:rPr>
                <a:t>de </a:t>
              </a:r>
              <a:r>
                <a:rPr lang="fr-FR" sz="2200" spc="-155" dirty="0">
                  <a:latin typeface="+mj-lt"/>
                  <a:cs typeface="DejaVu Sans"/>
                </a:rPr>
                <a:t>chaque </a:t>
              </a:r>
              <a:r>
                <a:rPr lang="fr-FR" sz="2200" spc="-150" dirty="0">
                  <a:latin typeface="+mj-lt"/>
                  <a:cs typeface="DejaVu Sans"/>
                </a:rPr>
                <a:t>symbole</a:t>
              </a:r>
              <a:r>
                <a:rPr lang="fr-FR" sz="2200" spc="-165" dirty="0">
                  <a:latin typeface="+mj-lt"/>
                  <a:cs typeface="DejaVu Sans"/>
                </a:rPr>
                <a:t> </a:t>
              </a:r>
              <a:r>
                <a:rPr lang="fr-FR" sz="2200" b="1" spc="-150" dirty="0">
                  <a:latin typeface="+mj-lt"/>
                  <a:cs typeface="DejaVu Sans"/>
                </a:rPr>
                <a:t>connue</a:t>
              </a:r>
              <a:endParaRPr lang="fr-FR" sz="2200" b="1" dirty="0">
                <a:latin typeface="+mj-lt"/>
                <a:cs typeface="DejaVu Sans"/>
              </a:endParaRPr>
            </a:p>
            <a:p>
              <a:pPr marL="482400" marR="5080">
                <a:spcBef>
                  <a:spcPts val="600"/>
                </a:spcBef>
                <a:buSzPct val="135000"/>
              </a:pPr>
              <a:r>
                <a:rPr lang="fr-FR" sz="2200" spc="-150" dirty="0">
                  <a:latin typeface="+mj-lt"/>
                  <a:cs typeface="DejaVu Sans"/>
                </a:rPr>
                <a:t>Codage </a:t>
              </a:r>
              <a:r>
                <a:rPr lang="fr-FR" sz="2200" spc="-175" dirty="0">
                  <a:latin typeface="+mj-lt"/>
                  <a:cs typeface="DejaVu Sans"/>
                </a:rPr>
                <a:t>de </a:t>
              </a:r>
              <a:r>
                <a:rPr lang="fr-FR" sz="2200" i="1" spc="-5" dirty="0">
                  <a:latin typeface="+mj-lt"/>
                  <a:cs typeface="Times New Roman"/>
                </a:rPr>
                <a:t>suites de symboles </a:t>
              </a:r>
              <a:r>
                <a:rPr lang="fr-FR" sz="2200" spc="-145" dirty="0">
                  <a:latin typeface="+mj-lt"/>
                  <a:cs typeface="DejaVu Sans"/>
                </a:rPr>
                <a:t>(messages) </a:t>
              </a:r>
              <a:r>
                <a:rPr lang="fr-FR" sz="2200" spc="-140" dirty="0">
                  <a:latin typeface="+mj-lt"/>
                  <a:cs typeface="DejaVu Sans"/>
                </a:rPr>
                <a:t>par </a:t>
              </a:r>
              <a:r>
                <a:rPr lang="fr-FR" sz="2200" spc="-105" dirty="0">
                  <a:latin typeface="+mj-lt"/>
                  <a:cs typeface="DejaVu Sans"/>
                </a:rPr>
                <a:t>un code arithmétique </a:t>
              </a:r>
              <a:r>
                <a:rPr lang="fr-FR" sz="2200" spc="-125" dirty="0">
                  <a:latin typeface="+mj-lt"/>
                  <a:cs typeface="DejaVu Sans"/>
                </a:rPr>
                <a:t>réparti </a:t>
              </a:r>
              <a:r>
                <a:rPr lang="fr-FR" sz="2200" spc="-135" dirty="0">
                  <a:latin typeface="+mj-lt"/>
                  <a:cs typeface="DejaVu Sans"/>
                </a:rPr>
                <a:t>sur une intervalle </a:t>
              </a:r>
              <a:r>
                <a:rPr lang="fr-FR" sz="2200" spc="-130" dirty="0">
                  <a:latin typeface="+mj-lt"/>
                  <a:cs typeface="Arial Black"/>
                </a:rPr>
                <a:t>[</a:t>
              </a:r>
              <a:r>
                <a:rPr lang="fr-FR" sz="2200" spc="-130" dirty="0">
                  <a:latin typeface="+mj-lt"/>
                  <a:cs typeface="DejaVu Sans"/>
                </a:rPr>
                <a:t>0</a:t>
              </a:r>
              <a:r>
                <a:rPr lang="fr-FR" sz="2200" i="1" spc="-130" dirty="0">
                  <a:latin typeface="+mj-lt"/>
                  <a:cs typeface="Verdana"/>
                </a:rPr>
                <a:t>, </a:t>
              </a:r>
              <a:r>
                <a:rPr lang="fr-FR" sz="2200" spc="-140" dirty="0">
                  <a:latin typeface="+mj-lt"/>
                  <a:cs typeface="DejaVu Sans"/>
                </a:rPr>
                <a:t>1</a:t>
              </a:r>
              <a:r>
                <a:rPr lang="fr-FR" sz="2200" spc="-140" dirty="0">
                  <a:latin typeface="+mj-lt"/>
                  <a:cs typeface="Arial Black"/>
                </a:rPr>
                <a:t>]  </a:t>
              </a:r>
              <a:r>
                <a:rPr lang="fr-FR" sz="2200" spc="-140" dirty="0">
                  <a:latin typeface="+mj-lt"/>
                  <a:cs typeface="DejaVu Sans"/>
                </a:rPr>
                <a:t>équivalente</a:t>
              </a:r>
              <a:endParaRPr lang="fr-FR" sz="2200" dirty="0">
                <a:latin typeface="+mj-lt"/>
                <a:cs typeface="DejaVu Sans"/>
              </a:endParaRPr>
            </a:p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:</a:t>
              </a:r>
              <a:r>
                <a:rPr lang="en-CA" sz="2600" b="1" i="1" spc="-50" dirty="0">
                  <a:solidFill>
                    <a:srgbClr val="0B6B1D"/>
                  </a:solidFill>
                  <a:latin typeface="+mj-lt"/>
                  <a:cs typeface="Tahoma"/>
                </a:rPr>
                <a:t> a</a:t>
              </a:r>
              <a:r>
                <a:rPr lang="en-CA" sz="2600" b="1" i="1" spc="-50" baseline="-25000" dirty="0">
                  <a:solidFill>
                    <a:srgbClr val="0B6B1D"/>
                  </a:solidFill>
                  <a:latin typeface="+mj-lt"/>
                  <a:cs typeface="Tahoma"/>
                </a:rPr>
                <a:t>1</a:t>
              </a:r>
              <a:r>
                <a:rPr lang="en-CA" sz="2600" b="1" i="1" spc="-50" dirty="0">
                  <a:solidFill>
                    <a:srgbClr val="0B6B1D"/>
                  </a:solidFill>
                  <a:latin typeface="+mj-lt"/>
                  <a:cs typeface="Tahoma"/>
                </a:rPr>
                <a:t>a</a:t>
              </a:r>
              <a:r>
                <a:rPr lang="en-CA" sz="2600" b="1" i="1" spc="-50" baseline="-25000" dirty="0">
                  <a:solidFill>
                    <a:srgbClr val="0B6B1D"/>
                  </a:solidFill>
                  <a:latin typeface="+mj-lt"/>
                  <a:cs typeface="Tahoma"/>
                </a:rPr>
                <a:t>2</a:t>
              </a:r>
              <a:r>
                <a:rPr lang="en-CA" sz="2600" b="1" i="1" spc="-50" dirty="0">
                  <a:solidFill>
                    <a:srgbClr val="0B6B1D"/>
                  </a:solidFill>
                  <a:latin typeface="+mj-lt"/>
                  <a:cs typeface="Tahoma"/>
                </a:rPr>
                <a:t>a</a:t>
              </a:r>
              <a:r>
                <a:rPr lang="en-CA" sz="2600" b="1" i="1" spc="-50" baseline="-25000" dirty="0">
                  <a:solidFill>
                    <a:srgbClr val="0B6B1D"/>
                  </a:solidFill>
                  <a:latin typeface="+mj-lt"/>
                  <a:cs typeface="Tahoma"/>
                </a:rPr>
                <a:t>3</a:t>
              </a:r>
              <a:r>
                <a:rPr lang="en-CA" sz="2600" b="1" i="1" spc="-50" dirty="0">
                  <a:solidFill>
                    <a:srgbClr val="0B6B1D"/>
                  </a:solidFill>
                  <a:latin typeface="+mj-lt"/>
                  <a:cs typeface="Tahoma"/>
                </a:rPr>
                <a:t>a</a:t>
              </a:r>
              <a:r>
                <a:rPr lang="en-CA" sz="2600" b="1" i="1" spc="-50" baseline="-25000" dirty="0">
                  <a:solidFill>
                    <a:srgbClr val="0B6B1D"/>
                  </a:solidFill>
                  <a:latin typeface="+mj-lt"/>
                  <a:cs typeface="Tahoma"/>
                </a:rPr>
                <a:t>3</a:t>
              </a:r>
              <a:r>
                <a:rPr lang="en-CA" sz="2600" b="1" i="1" spc="-50" dirty="0">
                  <a:solidFill>
                    <a:srgbClr val="0B6B1D"/>
                  </a:solidFill>
                  <a:latin typeface="+mj-lt"/>
                  <a:cs typeface="Tahoma"/>
                </a:rPr>
                <a:t>a</a:t>
              </a:r>
              <a:r>
                <a:rPr lang="en-CA" sz="2600" b="1" i="1" spc="-50" baseline="-25000" dirty="0">
                  <a:solidFill>
                    <a:srgbClr val="0B6B1D"/>
                  </a:solidFill>
                  <a:latin typeface="+mj-lt"/>
                  <a:cs typeface="Tahoma"/>
                </a:rPr>
                <a:t>4</a:t>
              </a:r>
              <a:endParaRPr lang="en-CA" sz="2200" b="1" i="1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i="1" dirty="0">
                <a:latin typeface="+mj-lt"/>
                <a:cs typeface="Arial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23C64D-FEB7-4D31-AA19-3D45CF597036}"/>
                </a:ext>
              </a:extLst>
            </p:cNvPr>
            <p:cNvSpPr txBox="1"/>
            <p:nvPr/>
          </p:nvSpPr>
          <p:spPr>
            <a:xfrm>
              <a:off x="514720" y="5764784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8FECF4-AB9E-45FC-8B42-0A8BCEC98401}"/>
                </a:ext>
              </a:extLst>
            </p:cNvPr>
            <p:cNvGrpSpPr/>
            <p:nvPr/>
          </p:nvGrpSpPr>
          <p:grpSpPr>
            <a:xfrm>
              <a:off x="1509762" y="3784649"/>
              <a:ext cx="5995938" cy="1904952"/>
              <a:chOff x="1509762" y="3784649"/>
              <a:chExt cx="5995938" cy="1904952"/>
            </a:xfrm>
          </p:grpSpPr>
          <p:sp>
            <p:nvSpPr>
              <p:cNvPr id="10" name="object 27">
                <a:extLst>
                  <a:ext uri="{FF2B5EF4-FFF2-40B4-BE49-F238E27FC236}">
                    <a16:creationId xmlns:a16="http://schemas.microsoft.com/office/drawing/2014/main" id="{80FAE470-CC95-4494-849F-3CC7774AF0C1}"/>
                  </a:ext>
                </a:extLst>
              </p:cNvPr>
              <p:cNvSpPr/>
              <p:nvPr/>
            </p:nvSpPr>
            <p:spPr>
              <a:xfrm>
                <a:off x="1509762" y="3784649"/>
                <a:ext cx="5995938" cy="190495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D401ED-EDB0-48EA-B79C-2F4335234D05}"/>
                  </a:ext>
                </a:extLst>
              </p:cNvPr>
              <p:cNvSpPr/>
              <p:nvPr/>
            </p:nvSpPr>
            <p:spPr>
              <a:xfrm>
                <a:off x="1509762" y="3784649"/>
                <a:ext cx="5995938" cy="1904952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9231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arithmétique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arithmétique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DE94B-BFA6-4265-B949-D2C1A96AF944}"/>
              </a:ext>
            </a:extLst>
          </p:cNvPr>
          <p:cNvGrpSpPr/>
          <p:nvPr/>
        </p:nvGrpSpPr>
        <p:grpSpPr>
          <a:xfrm>
            <a:off x="487948" y="1359603"/>
            <a:ext cx="8633792" cy="4888798"/>
            <a:chOff x="487948" y="1359603"/>
            <a:chExt cx="8633792" cy="4888798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359603"/>
              <a:ext cx="8633792" cy="488879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: message de 5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symboles</a:t>
              </a: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i="1" dirty="0">
                <a:latin typeface="+mj-lt"/>
                <a:cs typeface="Arial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23C64D-FEB7-4D31-AA19-3D45CF597036}"/>
                </a:ext>
              </a:extLst>
            </p:cNvPr>
            <p:cNvSpPr txBox="1"/>
            <p:nvPr/>
          </p:nvSpPr>
          <p:spPr>
            <a:xfrm>
              <a:off x="514720" y="5790184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767E4E-1505-4AF5-81CD-C78692BD20EE}"/>
                </a:ext>
              </a:extLst>
            </p:cNvPr>
            <p:cNvGrpSpPr/>
            <p:nvPr/>
          </p:nvGrpSpPr>
          <p:grpSpPr>
            <a:xfrm>
              <a:off x="1228090" y="1958834"/>
              <a:ext cx="6789420" cy="3666564"/>
              <a:chOff x="1177290" y="1958834"/>
              <a:chExt cx="6789420" cy="3666564"/>
            </a:xfrm>
          </p:grpSpPr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id="{DFE91BC8-79A0-4A6D-B177-F8A7E99BF6E2}"/>
                  </a:ext>
                </a:extLst>
              </p:cNvPr>
              <p:cNvSpPr/>
              <p:nvPr/>
            </p:nvSpPr>
            <p:spPr>
              <a:xfrm>
                <a:off x="1177290" y="1958834"/>
                <a:ext cx="6789420" cy="366656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989A93D-9B3A-42BF-9059-83F5F528231D}"/>
                  </a:ext>
                </a:extLst>
              </p:cNvPr>
              <p:cNvSpPr/>
              <p:nvPr/>
            </p:nvSpPr>
            <p:spPr>
              <a:xfrm>
                <a:off x="1177290" y="1958834"/>
                <a:ext cx="6789420" cy="3666564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097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arithmétique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arithmétique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694FE38-735E-474E-9F2C-1F92C2838D62}"/>
              </a:ext>
            </a:extLst>
          </p:cNvPr>
          <p:cNvSpPr txBox="1">
            <a:spLocks/>
          </p:cNvSpPr>
          <p:nvPr/>
        </p:nvSpPr>
        <p:spPr>
          <a:xfrm>
            <a:off x="487948" y="1004002"/>
            <a:ext cx="8633792" cy="53586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Propriétés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FR" sz="2200" spc="-114" dirty="0">
                <a:latin typeface="+mj-lt"/>
                <a:cs typeface="DejaVu Sans"/>
              </a:rPr>
              <a:t>Quasi-optimal</a:t>
            </a: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En</a:t>
            </a:r>
            <a:r>
              <a:rPr lang="en-CA" sz="2600" b="1" u="sng" spc="-50" dirty="0">
                <a:latin typeface="+mj-lt"/>
                <a:cs typeface="Tahoma"/>
              </a:rPr>
              <a:t> pratique</a:t>
            </a:r>
          </a:p>
          <a:p>
            <a:pPr>
              <a:spcBef>
                <a:spcPts val="2400"/>
              </a:spcBef>
              <a:buSzPct val="135000"/>
            </a:pPr>
            <a:r>
              <a:rPr lang="fr-FR" sz="2200" spc="-135" dirty="0">
                <a:latin typeface="+mj-lt"/>
                <a:cs typeface="DejaVu Sans"/>
              </a:rPr>
              <a:t>Nécessité </a:t>
            </a:r>
            <a:r>
              <a:rPr lang="fr-FR" sz="2200" spc="-175" dirty="0">
                <a:latin typeface="+mj-lt"/>
                <a:cs typeface="DejaVu Sans"/>
              </a:rPr>
              <a:t>de </a:t>
            </a:r>
            <a:r>
              <a:rPr lang="fr-FR" sz="2200" spc="-110" dirty="0">
                <a:latin typeface="+mj-lt"/>
                <a:cs typeface="DejaVu Sans"/>
              </a:rPr>
              <a:t>choisir </a:t>
            </a:r>
            <a:r>
              <a:rPr lang="fr-FR" sz="2200" spc="-165" dirty="0">
                <a:latin typeface="+mj-lt"/>
                <a:cs typeface="DejaVu Sans"/>
              </a:rPr>
              <a:t>une </a:t>
            </a:r>
            <a:r>
              <a:rPr lang="fr-FR" sz="2200" spc="-135" dirty="0">
                <a:latin typeface="+mj-lt"/>
                <a:cs typeface="DejaVu Sans"/>
              </a:rPr>
              <a:t>représentation </a:t>
            </a:r>
            <a:r>
              <a:rPr lang="fr-FR" sz="2200" spc="-130" dirty="0">
                <a:latin typeface="+mj-lt"/>
                <a:cs typeface="DejaVu Sans"/>
              </a:rPr>
              <a:t>arithmétique </a:t>
            </a:r>
            <a:r>
              <a:rPr lang="fr-FR" sz="2200" spc="-145" dirty="0">
                <a:latin typeface="+mj-lt"/>
                <a:cs typeface="DejaVu Sans"/>
              </a:rPr>
              <a:t>appropriée </a:t>
            </a:r>
            <a:r>
              <a:rPr lang="fr-FR" sz="2200" spc="-175" dirty="0">
                <a:latin typeface="+mj-lt"/>
                <a:cs typeface="DejaVu Sans"/>
              </a:rPr>
              <a:t>de  </a:t>
            </a:r>
            <a:r>
              <a:rPr lang="fr-FR" sz="2200" spc="-105" dirty="0">
                <a:latin typeface="+mj-lt"/>
                <a:cs typeface="DejaVu Sans"/>
              </a:rPr>
              <a:t>l’intervalle </a:t>
            </a:r>
            <a:r>
              <a:rPr lang="fr-FR" sz="2200" spc="-130" dirty="0">
                <a:latin typeface="+mj-lt"/>
                <a:cs typeface="Arial Black"/>
              </a:rPr>
              <a:t>[</a:t>
            </a:r>
            <a:r>
              <a:rPr lang="fr-FR" sz="2200" spc="-130" dirty="0">
                <a:latin typeface="+mj-lt"/>
                <a:cs typeface="DejaVu Sans"/>
              </a:rPr>
              <a:t>0</a:t>
            </a:r>
            <a:r>
              <a:rPr lang="fr-FR" sz="2200" i="1" spc="-130" dirty="0">
                <a:latin typeface="+mj-lt"/>
                <a:cs typeface="Verdana"/>
              </a:rPr>
              <a:t>,</a:t>
            </a:r>
            <a:r>
              <a:rPr lang="fr-FR" sz="2200" i="1" spc="-100" dirty="0">
                <a:latin typeface="+mj-lt"/>
                <a:cs typeface="Verdana"/>
              </a:rPr>
              <a:t> </a:t>
            </a:r>
            <a:r>
              <a:rPr lang="fr-FR" sz="2200" spc="-140" dirty="0">
                <a:latin typeface="+mj-lt"/>
                <a:cs typeface="DejaVu Sans"/>
              </a:rPr>
              <a:t>1</a:t>
            </a:r>
            <a:r>
              <a:rPr lang="fr-FR" sz="2200" spc="-140" dirty="0">
                <a:latin typeface="+mj-lt"/>
                <a:cs typeface="Arial Black"/>
              </a:rPr>
              <a:t>]</a:t>
            </a:r>
            <a:endParaRPr lang="en-CA" sz="2600" b="1" u="sng" spc="-50" dirty="0">
              <a:latin typeface="+mj-lt"/>
              <a:cs typeface="Tahoma"/>
            </a:endParaRPr>
          </a:p>
          <a:p>
            <a:pPr>
              <a:spcBef>
                <a:spcPts val="2400"/>
              </a:spcBef>
              <a:buSzPct val="135000"/>
            </a:pPr>
            <a:r>
              <a:rPr lang="fr-FR" sz="2200" spc="-114" dirty="0">
                <a:latin typeface="+mj-lt"/>
                <a:cs typeface="DejaVu Sans"/>
              </a:rPr>
              <a:t>Quantités </a:t>
            </a:r>
            <a:r>
              <a:rPr lang="fr-FR" sz="2200" spc="-155" dirty="0">
                <a:latin typeface="+mj-lt"/>
                <a:cs typeface="DejaVu Sans"/>
              </a:rPr>
              <a:t>à </a:t>
            </a:r>
            <a:r>
              <a:rPr lang="fr-FR" sz="2200" spc="-130" dirty="0">
                <a:latin typeface="+mj-lt"/>
                <a:cs typeface="DejaVu Sans"/>
              </a:rPr>
              <a:t>transmettre</a:t>
            </a:r>
            <a:r>
              <a:rPr lang="fr-FR" sz="2200" spc="-135" dirty="0">
                <a:latin typeface="+mj-lt"/>
                <a:cs typeface="DejaVu Sans"/>
              </a:rPr>
              <a:t> </a:t>
            </a:r>
            <a:r>
              <a:rPr lang="fr-FR" sz="2200" spc="-70" dirty="0">
                <a:latin typeface="+mj-lt"/>
                <a:cs typeface="DejaVu Sans"/>
              </a:rPr>
              <a:t>:</a:t>
            </a:r>
          </a:p>
          <a:p>
            <a:pPr marL="482400" marR="508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FR" sz="2000" spc="-60" dirty="0">
                <a:latin typeface="+mj-lt"/>
                <a:cs typeface="Trebuchet MS"/>
              </a:rPr>
              <a:t>probabilité </a:t>
            </a:r>
            <a:r>
              <a:rPr lang="fr-FR" sz="2000" spc="-80" dirty="0">
                <a:latin typeface="+mj-lt"/>
                <a:cs typeface="Trebuchet MS"/>
              </a:rPr>
              <a:t>de </a:t>
            </a:r>
            <a:r>
              <a:rPr lang="fr-FR" sz="2000" spc="-55" dirty="0">
                <a:latin typeface="+mj-lt"/>
                <a:cs typeface="Trebuchet MS"/>
              </a:rPr>
              <a:t>chaque </a:t>
            </a:r>
            <a:r>
              <a:rPr lang="fr-FR" sz="2000" spc="-50" dirty="0">
                <a:latin typeface="+mj-lt"/>
                <a:cs typeface="Trebuchet MS"/>
              </a:rPr>
              <a:t>symbole  </a:t>
            </a:r>
          </a:p>
          <a:p>
            <a:pPr marL="482400" marR="508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FR" sz="2000" spc="-55" dirty="0">
                <a:latin typeface="+mj-lt"/>
                <a:cs typeface="Trebuchet MS"/>
              </a:rPr>
              <a:t>code </a:t>
            </a:r>
            <a:r>
              <a:rPr lang="fr-FR" sz="2000" spc="-80" dirty="0">
                <a:latin typeface="+mj-lt"/>
                <a:cs typeface="Trebuchet MS"/>
              </a:rPr>
              <a:t>de </a:t>
            </a:r>
            <a:r>
              <a:rPr lang="fr-FR" sz="2000" spc="-55" dirty="0">
                <a:latin typeface="+mj-lt"/>
                <a:cs typeface="Trebuchet MS"/>
              </a:rPr>
              <a:t>chaque</a:t>
            </a:r>
            <a:r>
              <a:rPr lang="fr-FR" sz="2000" spc="-20" dirty="0">
                <a:latin typeface="+mj-lt"/>
                <a:cs typeface="Trebuchet MS"/>
              </a:rPr>
              <a:t> </a:t>
            </a:r>
            <a:r>
              <a:rPr lang="fr-FR" sz="2000" spc="-50" dirty="0">
                <a:latin typeface="+mj-lt"/>
                <a:cs typeface="Trebuchet MS"/>
              </a:rPr>
              <a:t>message</a:t>
            </a:r>
          </a:p>
          <a:p>
            <a:pPr marL="482400" marR="508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FR" sz="2000" spc="-55" dirty="0">
                <a:latin typeface="+mj-lt"/>
                <a:cs typeface="Trebuchet MS"/>
              </a:rPr>
              <a:t>code </a:t>
            </a:r>
            <a:r>
              <a:rPr lang="fr-FR" sz="2000" spc="-80" dirty="0">
                <a:latin typeface="+mj-lt"/>
                <a:cs typeface="Trebuchet MS"/>
              </a:rPr>
              <a:t>de </a:t>
            </a:r>
            <a:r>
              <a:rPr lang="fr-FR" sz="2000" spc="-55" dirty="0">
                <a:latin typeface="+mj-lt"/>
                <a:cs typeface="Trebuchet MS"/>
              </a:rPr>
              <a:t>fin </a:t>
            </a:r>
            <a:r>
              <a:rPr lang="fr-FR" sz="2000" spc="-80" dirty="0">
                <a:latin typeface="+mj-lt"/>
                <a:cs typeface="Trebuchet MS"/>
              </a:rPr>
              <a:t>de</a:t>
            </a:r>
            <a:r>
              <a:rPr lang="fr-FR" sz="2000" spc="80" dirty="0">
                <a:latin typeface="+mj-lt"/>
                <a:cs typeface="Trebuchet MS"/>
              </a:rPr>
              <a:t> </a:t>
            </a:r>
            <a:r>
              <a:rPr lang="fr-FR" sz="2000" spc="-50" dirty="0">
                <a:latin typeface="+mj-lt"/>
                <a:cs typeface="Trebuchet MS"/>
              </a:rPr>
              <a:t>message</a:t>
            </a:r>
            <a:endParaRPr lang="en-CA" sz="20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30852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Lempel-Ziv-Welch (LZW)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Lempel-Ziv-Welch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694FE38-735E-474E-9F2C-1F92C2838D62}"/>
              </a:ext>
            </a:extLst>
          </p:cNvPr>
          <p:cNvSpPr txBox="1">
            <a:spLocks/>
          </p:cNvSpPr>
          <p:nvPr/>
        </p:nvSpPr>
        <p:spPr>
          <a:xfrm>
            <a:off x="487948" y="1169102"/>
            <a:ext cx="7850834" cy="48760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Principe</a:t>
            </a:r>
          </a:p>
          <a:p>
            <a:pPr marL="482400">
              <a:spcBef>
                <a:spcPts val="600"/>
              </a:spcBef>
              <a:buSzPct val="135000"/>
            </a:pPr>
            <a:r>
              <a:rPr lang="fr-FR" sz="2200" spc="-140" dirty="0">
                <a:latin typeface="+mj-lt"/>
                <a:cs typeface="DejaVu Sans"/>
              </a:rPr>
              <a:t>Ne requière pas la distribution de probabilités des symboles </a:t>
            </a:r>
          </a:p>
          <a:p>
            <a:pPr marL="482400">
              <a:spcBef>
                <a:spcPts val="600"/>
              </a:spcBef>
              <a:buSzPct val="135000"/>
            </a:pPr>
            <a:r>
              <a:rPr lang="fr-FR" sz="2200" spc="-140" dirty="0">
                <a:latin typeface="+mj-lt"/>
                <a:cs typeface="DejaVu Sans"/>
              </a:rPr>
              <a:t>Codes  </a:t>
            </a:r>
            <a:r>
              <a:rPr lang="fr-FR" sz="2200" spc="-175" dirty="0">
                <a:latin typeface="+mj-lt"/>
                <a:cs typeface="DejaVu Sans"/>
              </a:rPr>
              <a:t>de  </a:t>
            </a:r>
            <a:r>
              <a:rPr lang="fr-FR" sz="2200" spc="-135" dirty="0">
                <a:latin typeface="+mj-lt"/>
                <a:cs typeface="DejaVu Sans"/>
              </a:rPr>
              <a:t>longueur</a:t>
            </a:r>
            <a:r>
              <a:rPr lang="fr-FR" sz="2200" spc="-85" dirty="0">
                <a:latin typeface="+mj-lt"/>
                <a:cs typeface="DejaVu Sans"/>
              </a:rPr>
              <a:t> </a:t>
            </a:r>
            <a:r>
              <a:rPr lang="fr-FR" sz="2200" spc="-120" dirty="0">
                <a:latin typeface="+mj-lt"/>
                <a:cs typeface="DejaVu Sans"/>
              </a:rPr>
              <a:t>fixe</a:t>
            </a:r>
            <a:endParaRPr lang="fr-FR" sz="2200" dirty="0">
              <a:latin typeface="+mj-lt"/>
              <a:cs typeface="DejaVu Sans"/>
            </a:endParaRPr>
          </a:p>
          <a:p>
            <a:pPr marL="482400" marR="5080">
              <a:spcBef>
                <a:spcPts val="600"/>
              </a:spcBef>
              <a:buSzPct val="135000"/>
            </a:pPr>
            <a:r>
              <a:rPr lang="fr-FR" sz="2200" spc="-110" dirty="0">
                <a:latin typeface="+mj-lt"/>
                <a:cs typeface="DejaVu Sans"/>
              </a:rPr>
              <a:t>Construction </a:t>
            </a:r>
            <a:r>
              <a:rPr lang="fr-FR" sz="2200" spc="-135" dirty="0">
                <a:latin typeface="+mj-lt"/>
                <a:cs typeface="DejaVu Sans"/>
              </a:rPr>
              <a:t>récurrente </a:t>
            </a:r>
            <a:r>
              <a:rPr lang="fr-FR" sz="2200" spc="-120" dirty="0">
                <a:latin typeface="+mj-lt"/>
                <a:cs typeface="DejaVu Sans"/>
              </a:rPr>
              <a:t>d’un </a:t>
            </a:r>
            <a:r>
              <a:rPr lang="fr-FR" sz="2200" spc="-114" dirty="0">
                <a:latin typeface="+mj-lt"/>
                <a:cs typeface="DejaVu Sans"/>
              </a:rPr>
              <a:t>dictionnaire </a:t>
            </a:r>
            <a:r>
              <a:rPr lang="fr-FR" sz="2200" spc="-105" dirty="0">
                <a:latin typeface="+mj-lt"/>
                <a:cs typeface="DejaVu Sans"/>
              </a:rPr>
              <a:t>(mot </a:t>
            </a:r>
            <a:r>
              <a:rPr lang="fr-FR" sz="2200" spc="-70" dirty="0">
                <a:latin typeface="+mj-lt"/>
                <a:cs typeface="DejaVu Sans"/>
              </a:rPr>
              <a:t>: </a:t>
            </a:r>
            <a:r>
              <a:rPr lang="fr-FR" sz="2200" spc="-125" dirty="0">
                <a:latin typeface="+mj-lt"/>
                <a:cs typeface="DejaVu Sans"/>
              </a:rPr>
              <a:t>suite </a:t>
            </a:r>
            <a:r>
              <a:rPr lang="fr-FR" sz="2200" spc="-175" dirty="0">
                <a:latin typeface="+mj-lt"/>
                <a:cs typeface="DejaVu Sans"/>
              </a:rPr>
              <a:t>de </a:t>
            </a:r>
            <a:r>
              <a:rPr lang="fr-FR" sz="2200" spc="-135" dirty="0">
                <a:latin typeface="+mj-lt"/>
                <a:cs typeface="DejaVu Sans"/>
              </a:rPr>
              <a:t>symboles) </a:t>
            </a:r>
            <a:r>
              <a:rPr lang="fr-FR" sz="2200" spc="-150" dirty="0">
                <a:latin typeface="+mj-lt"/>
                <a:cs typeface="DejaVu Sans"/>
              </a:rPr>
              <a:t>au  codage </a:t>
            </a:r>
            <a:r>
              <a:rPr lang="fr-FR" sz="2200" i="1" spc="35" dirty="0">
                <a:latin typeface="+mj-lt"/>
                <a:cs typeface="Times New Roman"/>
              </a:rPr>
              <a:t>et </a:t>
            </a:r>
            <a:r>
              <a:rPr lang="fr-FR" sz="2200" spc="-150" dirty="0">
                <a:latin typeface="+mj-lt"/>
                <a:cs typeface="DejaVu Sans"/>
              </a:rPr>
              <a:t>au</a:t>
            </a:r>
            <a:r>
              <a:rPr lang="fr-FR" sz="2200" spc="15" dirty="0">
                <a:latin typeface="+mj-lt"/>
                <a:cs typeface="DejaVu Sans"/>
              </a:rPr>
              <a:t> </a:t>
            </a:r>
            <a:r>
              <a:rPr lang="fr-FR" sz="2200" spc="-155" dirty="0">
                <a:latin typeface="+mj-lt"/>
                <a:cs typeface="DejaVu Sans"/>
              </a:rPr>
              <a:t>décodage</a:t>
            </a:r>
          </a:p>
          <a:p>
            <a:pPr marL="482400" marR="5080">
              <a:spcBef>
                <a:spcPts val="600"/>
              </a:spcBef>
              <a:buSzPct val="135000"/>
            </a:pPr>
            <a:r>
              <a:rPr lang="fr-FR" sz="2200" spc="-155" dirty="0">
                <a:latin typeface="+mj-lt"/>
                <a:cs typeface="DejaVu Sans"/>
              </a:rPr>
              <a:t>Choix de la taille du dictionnaire. </a:t>
            </a:r>
          </a:p>
          <a:p>
            <a:pPr marL="482400" marR="5080">
              <a:spcBef>
                <a:spcPts val="600"/>
              </a:spcBef>
              <a:buSzPct val="135000"/>
            </a:pPr>
            <a:r>
              <a:rPr lang="fr-FR" sz="2200" spc="-155" dirty="0">
                <a:latin typeface="+mj-lt"/>
                <a:cs typeface="DejaVu Sans"/>
              </a:rPr>
              <a:t>Pour une image monochrome de 8-bit: Les codes 0 – 255 sont réservés pour les intensités 0 – 255. Les codes &gt; 255 sont assignés a des suites de symboles. </a:t>
            </a:r>
            <a:endParaRPr lang="fr-FR" sz="2200" dirty="0">
              <a:latin typeface="+mj-lt"/>
              <a:cs typeface="DejaVu Sans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6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8435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Lempel-Ziv-Welch (LZW)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Lempel-Ziv-Welch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9F840-4C84-0642-A5F7-ABE313A067F3}"/>
              </a:ext>
            </a:extLst>
          </p:cNvPr>
          <p:cNvSpPr/>
          <p:nvPr/>
        </p:nvSpPr>
        <p:spPr>
          <a:xfrm>
            <a:off x="355600" y="1007659"/>
            <a:ext cx="359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Exemple</a:t>
            </a:r>
            <a:r>
              <a:rPr lang="en-CA" b="1" u="sng" spc="-50" dirty="0">
                <a:solidFill>
                  <a:srgbClr val="0B6B1D"/>
                </a:solidFill>
                <a:cs typeface="Tahoma"/>
              </a:rPr>
              <a:t> : image (4, 4) sur 256 </a:t>
            </a: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niveaux</a:t>
            </a:r>
            <a:endParaRPr lang="en-CA" b="1" u="sng" spc="-50" dirty="0">
              <a:solidFill>
                <a:srgbClr val="0B6B1D"/>
              </a:solidFill>
              <a:cs typeface="Tahom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0846A5-0373-3C49-8046-03A5DE27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94" y="1687487"/>
            <a:ext cx="2397930" cy="1320800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B674FA4-0E82-434D-82C4-DFCE9AB9314E}"/>
              </a:ext>
            </a:extLst>
          </p:cNvPr>
          <p:cNvSpPr txBox="1">
            <a:spLocks/>
          </p:cNvSpPr>
          <p:nvPr/>
        </p:nvSpPr>
        <p:spPr>
          <a:xfrm>
            <a:off x="5193059" y="1192325"/>
            <a:ext cx="3765412" cy="48760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000" indent="-4572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fr-FR" sz="2200" spc="-140" dirty="0">
                <a:latin typeface="+mj-lt"/>
                <a:cs typeface="DejaVu Sans"/>
              </a:rPr>
              <a:t> Rentrer pixel actuel</a:t>
            </a:r>
          </a:p>
          <a:p>
            <a:pPr marL="711000" indent="-4572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fr-FR" sz="2200" b="1" spc="-140" dirty="0">
                <a:latin typeface="+mj-lt"/>
                <a:cs typeface="DejaVu Sans"/>
              </a:rPr>
              <a:t> </a:t>
            </a:r>
            <a:r>
              <a:rPr lang="fr-FR" sz="2200" b="1" spc="-140" dirty="0">
                <a:solidFill>
                  <a:srgbClr val="FF0000"/>
                </a:solidFill>
                <a:latin typeface="+mj-lt"/>
                <a:cs typeface="DejaVu Sans"/>
              </a:rPr>
              <a:t>Si</a:t>
            </a:r>
            <a:r>
              <a:rPr lang="fr-FR" sz="2200" spc="-140" dirty="0">
                <a:latin typeface="+mj-lt"/>
                <a:cs typeface="DejaVu Sans"/>
              </a:rPr>
              <a:t> le pixel actuel combiné avec pixels antérieurs correspond a une entrée du dictionnaire</a:t>
            </a:r>
          </a:p>
          <a:p>
            <a:pPr marL="1168200" lvl="1" indent="-457200">
              <a:spcBef>
                <a:spcPts val="600"/>
              </a:spcBef>
              <a:buSzPct val="100000"/>
              <a:buFont typeface="+mj-lt"/>
              <a:buAutoNum type="romanLcPeriod"/>
            </a:pPr>
            <a:r>
              <a:rPr lang="fr-FR" sz="1800" spc="-140" dirty="0">
                <a:latin typeface="+mj-lt"/>
                <a:cs typeface="DejaVu Sans"/>
              </a:rPr>
              <a:t>Passe au prochain pixel et répète étape 1</a:t>
            </a:r>
          </a:p>
          <a:p>
            <a:pPr marL="711000" lvl="1" indent="0">
              <a:spcBef>
                <a:spcPts val="600"/>
              </a:spcBef>
              <a:buSzPct val="100000"/>
              <a:buNone/>
            </a:pPr>
            <a:r>
              <a:rPr lang="fr-FR" sz="2200" b="1" i="1" spc="-140" dirty="0">
                <a:solidFill>
                  <a:srgbClr val="FF0000"/>
                </a:solidFill>
                <a:latin typeface="+mj-lt"/>
                <a:cs typeface="DejaVu Sans"/>
              </a:rPr>
              <a:t> Sinon</a:t>
            </a:r>
          </a:p>
          <a:p>
            <a:pPr marL="1111050" lvl="1" indent="-400050">
              <a:spcBef>
                <a:spcPts val="600"/>
              </a:spcBef>
              <a:buSzPct val="100000"/>
              <a:buFont typeface="+mj-lt"/>
              <a:buAutoNum type="romanLcPeriod" startAt="2"/>
            </a:pPr>
            <a:r>
              <a:rPr lang="fr-FR" sz="1800" spc="-140" dirty="0">
                <a:latin typeface="+mj-lt"/>
                <a:cs typeface="DejaVu Sans"/>
              </a:rPr>
              <a:t>Output encodé: indice du dictionnaire correspondant à la suite actuelle (qui n’inclut pas le pixel actuel)</a:t>
            </a:r>
          </a:p>
          <a:p>
            <a:pPr marL="1111050" lvl="1" indent="-400050">
              <a:spcBef>
                <a:spcPts val="600"/>
              </a:spcBef>
              <a:buSzPct val="100000"/>
              <a:buFont typeface="+mj-lt"/>
              <a:buAutoNum type="romanLcPeriod" startAt="2"/>
            </a:pPr>
            <a:r>
              <a:rPr lang="fr-FR" sz="1800" spc="-140" dirty="0">
                <a:latin typeface="+mj-lt"/>
                <a:cs typeface="DejaVu Sans"/>
              </a:rPr>
              <a:t>Création d’une nouvelle entrée dans le dictionnaire en combinant la suite actuelle avec le pixel actuel</a:t>
            </a:r>
          </a:p>
          <a:p>
            <a:pPr marL="1111050" lvl="1" indent="-400050">
              <a:spcBef>
                <a:spcPts val="600"/>
              </a:spcBef>
              <a:buSzPct val="100000"/>
              <a:buFont typeface="+mj-lt"/>
              <a:buAutoNum type="romanLcPeriod" startAt="2"/>
            </a:pPr>
            <a:r>
              <a:rPr lang="fr-FR" sz="1800" spc="-140" dirty="0">
                <a:latin typeface="+mj-lt"/>
                <a:cs typeface="DejaVu Sans"/>
              </a:rPr>
              <a:t>Passe au prochain pixel et répète étape 1.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156A-C381-704C-848F-D004FD049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7" y="3291507"/>
            <a:ext cx="4881770" cy="30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63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Lempel-Ziv-Welch (LZW)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Lempel-Ziv-Welch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156A-C381-704C-848F-D004FD04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3291507"/>
            <a:ext cx="4881770" cy="30289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99F840-4C84-0642-A5F7-ABE313A067F3}"/>
              </a:ext>
            </a:extLst>
          </p:cNvPr>
          <p:cNvSpPr/>
          <p:nvPr/>
        </p:nvSpPr>
        <p:spPr>
          <a:xfrm>
            <a:off x="355600" y="1007659"/>
            <a:ext cx="359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SzPct val="135000"/>
            </a:pP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Exemple</a:t>
            </a:r>
            <a:r>
              <a:rPr lang="en-CA" b="1" u="sng" spc="-50" dirty="0">
                <a:solidFill>
                  <a:srgbClr val="0B6B1D"/>
                </a:solidFill>
                <a:cs typeface="Tahoma"/>
              </a:rPr>
              <a:t> : image (4, 4) sur 256 </a:t>
            </a:r>
            <a:r>
              <a:rPr lang="en-CA" b="1" u="sng" spc="-50" dirty="0" err="1">
                <a:solidFill>
                  <a:srgbClr val="0B6B1D"/>
                </a:solidFill>
                <a:cs typeface="Tahoma"/>
              </a:rPr>
              <a:t>niveaux</a:t>
            </a:r>
            <a:endParaRPr lang="en-CA" b="1" u="sng" spc="-50" dirty="0">
              <a:solidFill>
                <a:srgbClr val="0B6B1D"/>
              </a:solidFill>
              <a:cs typeface="Tahom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0846A5-0373-3C49-8046-03A5DE272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394" y="1687487"/>
            <a:ext cx="2397930" cy="13208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E4DDE64-0959-7C4E-AF5D-B040BF2F6444}"/>
              </a:ext>
            </a:extLst>
          </p:cNvPr>
          <p:cNvSpPr/>
          <p:nvPr/>
        </p:nvSpPr>
        <p:spPr>
          <a:xfrm>
            <a:off x="2332383" y="4015409"/>
            <a:ext cx="306872" cy="21468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2EF1067-F4B8-6B49-8B64-223F5D2DD980}"/>
              </a:ext>
            </a:extLst>
          </p:cNvPr>
          <p:cNvSpPr txBox="1">
            <a:spLocks/>
          </p:cNvSpPr>
          <p:nvPr/>
        </p:nvSpPr>
        <p:spPr>
          <a:xfrm>
            <a:off x="5802659" y="1477392"/>
            <a:ext cx="2397931" cy="13208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4 x 4 x 8 bits = 128 bits</a:t>
            </a: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vs.</a:t>
            </a: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000" spc="-50" dirty="0">
                <a:latin typeface="+mj-lt"/>
                <a:cs typeface="Tahoma"/>
              </a:rPr>
              <a:t>10 x </a:t>
            </a:r>
            <a:r>
              <a:rPr lang="en-CA" sz="2000" spc="-50" dirty="0">
                <a:solidFill>
                  <a:srgbClr val="FF0000"/>
                </a:solidFill>
                <a:latin typeface="+mj-lt"/>
                <a:cs typeface="Tahoma"/>
              </a:rPr>
              <a:t>9</a:t>
            </a:r>
            <a:r>
              <a:rPr lang="en-CA" sz="2000" spc="-50" dirty="0">
                <a:latin typeface="+mj-lt"/>
                <a:cs typeface="Tahoma"/>
              </a:rPr>
              <a:t> bits = 90 bits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18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18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18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18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18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18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1800" spc="-50" dirty="0">
              <a:latin typeface="+mj-lt"/>
              <a:cs typeface="Tahoma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D03B7BC-3962-2645-9C20-44C3E18CBEE7}"/>
              </a:ext>
            </a:extLst>
          </p:cNvPr>
          <p:cNvSpPr txBox="1">
            <a:spLocks/>
          </p:cNvSpPr>
          <p:nvPr/>
        </p:nvSpPr>
        <p:spPr>
          <a:xfrm>
            <a:off x="5802659" y="3441016"/>
            <a:ext cx="3253408" cy="22598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400" b="1" u="sng" spc="-50" dirty="0" err="1">
                <a:latin typeface="+mj-lt"/>
                <a:cs typeface="Tahoma"/>
              </a:rPr>
              <a:t>En</a:t>
            </a:r>
            <a:r>
              <a:rPr lang="en-CA" sz="2400" b="1" u="sng" spc="-50" dirty="0">
                <a:latin typeface="+mj-lt"/>
                <a:cs typeface="Tahoma"/>
              </a:rPr>
              <a:t> </a:t>
            </a:r>
            <a:r>
              <a:rPr lang="en-CA" sz="2400" b="1" u="sng" spc="-50" dirty="0" err="1">
                <a:latin typeface="+mj-lt"/>
                <a:cs typeface="Tahoma"/>
              </a:rPr>
              <a:t>pratique</a:t>
            </a:r>
            <a:r>
              <a:rPr lang="en-CA" sz="2400" b="1" u="sng" spc="-50" dirty="0">
                <a:latin typeface="+mj-lt"/>
                <a:cs typeface="Tahoma"/>
              </a:rPr>
              <a:t> </a:t>
            </a:r>
          </a:p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en-CA" sz="2000" spc="-50" dirty="0" err="1">
                <a:latin typeface="+mj-lt"/>
                <a:cs typeface="Tahoma"/>
              </a:rPr>
              <a:t>Quantités</a:t>
            </a:r>
            <a:r>
              <a:rPr lang="en-CA" sz="2000" spc="-50" dirty="0">
                <a:latin typeface="+mj-lt"/>
                <a:cs typeface="Tahoma"/>
              </a:rPr>
              <a:t> à </a:t>
            </a:r>
            <a:r>
              <a:rPr lang="en-CA" sz="2000" spc="-50" dirty="0" err="1">
                <a:latin typeface="+mj-lt"/>
                <a:cs typeface="Tahoma"/>
              </a:rPr>
              <a:t>transmettre</a:t>
            </a:r>
            <a:r>
              <a:rPr lang="en-CA" sz="2000" spc="-50" dirty="0">
                <a:latin typeface="+mj-lt"/>
                <a:cs typeface="Tahoma"/>
              </a:rPr>
              <a:t> :</a:t>
            </a:r>
            <a:endParaRPr lang="en-CA" sz="2000" b="1" u="sng" spc="-50" dirty="0">
              <a:latin typeface="+mj-lt"/>
              <a:cs typeface="Tahoma"/>
            </a:endParaRPr>
          </a:p>
          <a:p>
            <a:pPr marL="482400">
              <a:spcBef>
                <a:spcPts val="600"/>
              </a:spcBef>
              <a:buSzPct val="135000"/>
            </a:pPr>
            <a:r>
              <a:rPr lang="fr-FR" sz="2000" spc="-100" dirty="0">
                <a:latin typeface="+mj-lt"/>
                <a:cs typeface="DejaVu Sans"/>
              </a:rPr>
              <a:t>Liste </a:t>
            </a:r>
            <a:r>
              <a:rPr lang="fr-FR" sz="2000" spc="-170" dirty="0">
                <a:latin typeface="+mj-lt"/>
                <a:cs typeface="DejaVu Sans"/>
              </a:rPr>
              <a:t>de symboles</a:t>
            </a:r>
            <a:r>
              <a:rPr lang="fr-FR" sz="2000" spc="-150" dirty="0">
                <a:latin typeface="+mj-lt"/>
                <a:cs typeface="DejaVu Sans"/>
              </a:rPr>
              <a:t> </a:t>
            </a:r>
          </a:p>
          <a:p>
            <a:pPr marL="482400">
              <a:spcBef>
                <a:spcPts val="600"/>
              </a:spcBef>
              <a:buSzPct val="135000"/>
            </a:pPr>
            <a:r>
              <a:rPr lang="fr-FR" sz="2000" spc="-90" dirty="0">
                <a:latin typeface="+mj-lt"/>
                <a:cs typeface="DejaVu Sans"/>
              </a:rPr>
              <a:t>Taille </a:t>
            </a:r>
            <a:r>
              <a:rPr lang="fr-FR" sz="2000" spc="-145" dirty="0">
                <a:latin typeface="+mj-lt"/>
                <a:cs typeface="DejaVu Sans"/>
              </a:rPr>
              <a:t>du</a:t>
            </a:r>
            <a:r>
              <a:rPr lang="fr-FR" sz="2000" spc="-195" dirty="0">
                <a:latin typeface="+mj-lt"/>
                <a:cs typeface="DejaVu Sans"/>
              </a:rPr>
              <a:t> </a:t>
            </a:r>
            <a:r>
              <a:rPr lang="fr-FR" sz="2000" spc="-114" dirty="0">
                <a:latin typeface="+mj-lt"/>
                <a:cs typeface="DejaVu Sans"/>
              </a:rPr>
              <a:t>dictionnaire</a:t>
            </a:r>
          </a:p>
          <a:p>
            <a:pPr marL="482400">
              <a:spcBef>
                <a:spcPts val="600"/>
              </a:spcBef>
              <a:buSzPct val="135000"/>
            </a:pPr>
            <a:r>
              <a:rPr lang="fr-FR" sz="2000" spc="-114" dirty="0">
                <a:latin typeface="+mj-lt"/>
                <a:cs typeface="DejaVu Sans"/>
              </a:rPr>
              <a:t>T</a:t>
            </a:r>
            <a:r>
              <a:rPr lang="fr-FR" sz="2000" spc="-135" dirty="0">
                <a:latin typeface="+mj-lt"/>
                <a:cs typeface="DejaVu Sans"/>
              </a:rPr>
              <a:t>echnique </a:t>
            </a:r>
            <a:r>
              <a:rPr lang="fr-FR" sz="2000" spc="-175" dirty="0">
                <a:latin typeface="+mj-lt"/>
                <a:cs typeface="DejaVu Sans"/>
              </a:rPr>
              <a:t>de </a:t>
            </a:r>
            <a:r>
              <a:rPr lang="fr-FR" sz="2000" spc="-130" dirty="0">
                <a:latin typeface="+mj-lt"/>
                <a:cs typeface="DejaVu Sans"/>
              </a:rPr>
              <a:t>gestion </a:t>
            </a:r>
            <a:r>
              <a:rPr lang="fr-FR" sz="2000" spc="-170" dirty="0">
                <a:latin typeface="+mj-lt"/>
                <a:cs typeface="DejaVu Sans"/>
              </a:rPr>
              <a:t>des</a:t>
            </a:r>
            <a:r>
              <a:rPr lang="fr-FR" sz="2000" spc="-120" dirty="0">
                <a:latin typeface="+mj-lt"/>
                <a:cs typeface="DejaVu Sans"/>
              </a:rPr>
              <a:t> </a:t>
            </a:r>
            <a:r>
              <a:rPr lang="fr-FR" sz="2000" spc="-155" dirty="0">
                <a:latin typeface="+mj-lt"/>
                <a:cs typeface="DejaVu Sans"/>
              </a:rPr>
              <a:t>débordements</a:t>
            </a:r>
            <a:endParaRPr lang="fr-FR" sz="2000" dirty="0">
              <a:latin typeface="+mj-lt"/>
              <a:cs typeface="DejaVu Sans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0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0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0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0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0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0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000" spc="-50" dirty="0"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93333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DBC4965-0A52-A8C6-BAEF-0923E32C4E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371975"/>
              </p:ext>
            </p:extLst>
          </p:nvPr>
        </p:nvGraphicFramePr>
        <p:xfrm>
          <a:off x="188258" y="995083"/>
          <a:ext cx="8767484" cy="47719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91871">
                  <a:extLst>
                    <a:ext uri="{9D8B030D-6E8A-4147-A177-3AD203B41FA5}">
                      <a16:colId xmlns:a16="http://schemas.microsoft.com/office/drawing/2014/main" val="190016214"/>
                    </a:ext>
                  </a:extLst>
                </a:gridCol>
                <a:gridCol w="2191871">
                  <a:extLst>
                    <a:ext uri="{9D8B030D-6E8A-4147-A177-3AD203B41FA5}">
                      <a16:colId xmlns:a16="http://schemas.microsoft.com/office/drawing/2014/main" val="94888080"/>
                    </a:ext>
                  </a:extLst>
                </a:gridCol>
                <a:gridCol w="2191871">
                  <a:extLst>
                    <a:ext uri="{9D8B030D-6E8A-4147-A177-3AD203B41FA5}">
                      <a16:colId xmlns:a16="http://schemas.microsoft.com/office/drawing/2014/main" val="272747623"/>
                    </a:ext>
                  </a:extLst>
                </a:gridCol>
                <a:gridCol w="2191871">
                  <a:extLst>
                    <a:ext uri="{9D8B030D-6E8A-4147-A177-3AD203B41FA5}">
                      <a16:colId xmlns:a16="http://schemas.microsoft.com/office/drawing/2014/main" val="2551488824"/>
                    </a:ext>
                  </a:extLst>
                </a:gridCol>
              </a:tblGrid>
              <a:tr h="449390">
                <a:tc>
                  <a:txBody>
                    <a:bodyPr/>
                    <a:lstStyle/>
                    <a:p>
                      <a:r>
                        <a:rPr lang="fr-CA" dirty="0"/>
                        <a:t>Méthode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Idéal pour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Points forts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Limites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74055"/>
                  </a:ext>
                </a:extLst>
              </a:tr>
              <a:tr h="1083574">
                <a:tc>
                  <a:txBody>
                    <a:bodyPr/>
                    <a:lstStyle/>
                    <a:p>
                      <a:r>
                        <a:rPr lang="fr-CA" dirty="0" err="1"/>
                        <a:t>Huffman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Données avec symboles fréquents biens définis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Simple, optimal si les probabilités sont bien définies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Nécessite les probabilités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20831"/>
                  </a:ext>
                </a:extLst>
              </a:tr>
              <a:tr h="1275946">
                <a:tc>
                  <a:txBody>
                    <a:bodyPr/>
                    <a:lstStyle/>
                    <a:p>
                      <a:r>
                        <a:rPr lang="fr-CA" dirty="0" err="1"/>
                        <a:t>Golomb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Données avec structures géométriques (ex. images)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Très efficace si les données suivent une distribution géométrique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Moins efficace si les données sont variées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50459"/>
                  </a:ext>
                </a:extLst>
              </a:tr>
              <a:tr h="981497">
                <a:tc>
                  <a:txBody>
                    <a:bodyPr/>
                    <a:lstStyle/>
                    <a:p>
                      <a:r>
                        <a:rPr lang="fr-CA" dirty="0"/>
                        <a:t>Arithmétique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Compression maximale pour toute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Plus proche de l’entropie de Shannon, efficace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Complexité élevée, sensible aux erreurs d’arrondi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419125"/>
                  </a:ext>
                </a:extLst>
              </a:tr>
              <a:tr h="981497">
                <a:tc>
                  <a:txBody>
                    <a:bodyPr/>
                    <a:lstStyle/>
                    <a:p>
                      <a:r>
                        <a:rPr lang="fr-CA" dirty="0"/>
                        <a:t>LZW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Texte, images, données répétitives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Auto-adaptatif, pas besoin de probabilités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Moins efficace si peu de répétitions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541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452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954585"/>
            <a:ext cx="8358939" cy="5211437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Notions fondamentales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Introduction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Notions de redondance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Modèle de codage et normes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Notion d’information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Codage de source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Huffman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Golomb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arithmétique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de </a:t>
            </a:r>
            <a:r>
              <a:rPr lang="fr-FR" sz="2200" spc="-45" dirty="0" err="1">
                <a:latin typeface="+mj-lt"/>
                <a:cs typeface="Tahoma"/>
              </a:rPr>
              <a:t>Lempel</a:t>
            </a:r>
            <a:r>
              <a:rPr lang="fr-FR" sz="2200" spc="-45" dirty="0">
                <a:latin typeface="+mj-lt"/>
                <a:cs typeface="Tahoma"/>
              </a:rPr>
              <a:t>-Ziv-Welch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Redondance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spatiale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longueur de </a:t>
            </a:r>
            <a:r>
              <a:rPr lang="en-CA" sz="2200" spc="-65" dirty="0" err="1">
                <a:latin typeface="+mj-lt"/>
                <a:cs typeface="Tahoma"/>
              </a:rPr>
              <a:t>plage</a:t>
            </a:r>
            <a:r>
              <a:rPr lang="en-CA" sz="2200" spc="-65" dirty="0">
                <a:latin typeface="+mj-lt"/>
                <a:cs typeface="Tahoma"/>
              </a:rPr>
              <a:t> (RLC)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plans de bits (BPC)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Codage</a:t>
            </a:r>
            <a:r>
              <a:rPr lang="en-CA" sz="2200" spc="-65" dirty="0">
                <a:latin typeface="+mj-lt"/>
                <a:cs typeface="Tahoma"/>
              </a:rPr>
              <a:t> par </a:t>
            </a:r>
            <a:r>
              <a:rPr lang="en-CA" sz="2200" spc="-65" dirty="0" err="1">
                <a:latin typeface="+mj-lt"/>
                <a:cs typeface="Tahoma"/>
              </a:rPr>
              <a:t>symboles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C4743A-6D5A-A147-A3E2-6BFBD9BD6939}"/>
              </a:ext>
            </a:extLst>
          </p:cNvPr>
          <p:cNvSpPr/>
          <p:nvPr/>
        </p:nvSpPr>
        <p:spPr>
          <a:xfrm>
            <a:off x="436146" y="4660563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2091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7329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longueur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plage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(RLC)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longueur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(RLC)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694FE38-735E-474E-9F2C-1F92C2838D62}"/>
              </a:ext>
            </a:extLst>
          </p:cNvPr>
          <p:cNvSpPr txBox="1">
            <a:spLocks/>
          </p:cNvSpPr>
          <p:nvPr/>
        </p:nvSpPr>
        <p:spPr>
          <a:xfrm>
            <a:off x="487948" y="927802"/>
            <a:ext cx="8633792" cy="55618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Principe</a:t>
            </a:r>
          </a:p>
          <a:p>
            <a:pPr marL="482400" marR="1852295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fr-FR" sz="2200" spc="-90" dirty="0">
                <a:latin typeface="+mj-lt"/>
                <a:cs typeface="DejaVu Sans"/>
              </a:rPr>
              <a:t>Utilisation </a:t>
            </a:r>
            <a:r>
              <a:rPr lang="fr-FR" sz="2200" spc="-175" dirty="0">
                <a:latin typeface="+mj-lt"/>
                <a:cs typeface="DejaVu Sans"/>
              </a:rPr>
              <a:t>de </a:t>
            </a:r>
            <a:r>
              <a:rPr lang="fr-FR" sz="2200" spc="-105" dirty="0">
                <a:latin typeface="+mj-lt"/>
                <a:cs typeface="DejaVu Sans"/>
              </a:rPr>
              <a:t>la </a:t>
            </a:r>
            <a:r>
              <a:rPr lang="fr-FR" sz="2200" spc="-150" dirty="0">
                <a:latin typeface="+mj-lt"/>
                <a:cs typeface="DejaVu Sans"/>
              </a:rPr>
              <a:t>redondance </a:t>
            </a:r>
            <a:r>
              <a:rPr lang="fr-FR" sz="2200" spc="-125" dirty="0">
                <a:latin typeface="+mj-lt"/>
                <a:cs typeface="DejaVu Sans"/>
              </a:rPr>
              <a:t>spatiale  </a:t>
            </a:r>
          </a:p>
          <a:p>
            <a:pPr marL="482400" marR="1852295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fr-FR" sz="2200" spc="-114" dirty="0">
                <a:latin typeface="+mj-lt"/>
                <a:cs typeface="DejaVu Sans"/>
              </a:rPr>
              <a:t>Description </a:t>
            </a:r>
            <a:r>
              <a:rPr lang="fr-FR" sz="2200" spc="-140" dirty="0">
                <a:latin typeface="+mj-lt"/>
                <a:cs typeface="DejaVu Sans"/>
              </a:rPr>
              <a:t>d’une </a:t>
            </a:r>
            <a:r>
              <a:rPr lang="fr-FR" sz="2200" spc="-160" dirty="0">
                <a:latin typeface="+mj-lt"/>
                <a:cs typeface="DejaVu Sans"/>
              </a:rPr>
              <a:t>image </a:t>
            </a:r>
            <a:r>
              <a:rPr lang="fr-FR" sz="2200" spc="-140" dirty="0">
                <a:latin typeface="+mj-lt"/>
                <a:cs typeface="DejaVu Sans"/>
              </a:rPr>
              <a:t>par</a:t>
            </a:r>
            <a:r>
              <a:rPr lang="fr-FR" sz="2200" spc="-185" dirty="0">
                <a:latin typeface="+mj-lt"/>
                <a:cs typeface="DejaVu Sans"/>
              </a:rPr>
              <a:t> </a:t>
            </a:r>
            <a:r>
              <a:rPr lang="fr-FR" sz="2200" spc="-70" dirty="0">
                <a:latin typeface="+mj-lt"/>
                <a:cs typeface="DejaVu Sans"/>
              </a:rPr>
              <a:t>:</a:t>
            </a:r>
            <a:endParaRPr lang="fr-FR" sz="2200" dirty="0">
              <a:latin typeface="+mj-lt"/>
              <a:cs typeface="DejaVu Sans"/>
            </a:endParaRPr>
          </a:p>
          <a:p>
            <a:pPr marL="939600" marR="5080" lvl="1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fr-FR" sz="2200" spc="-55" dirty="0">
                <a:latin typeface="+mj-lt"/>
                <a:cs typeface="Trebuchet MS"/>
              </a:rPr>
              <a:t>la </a:t>
            </a:r>
            <a:r>
              <a:rPr lang="fr-FR" sz="2200" spc="-50" dirty="0">
                <a:latin typeface="+mj-lt"/>
                <a:cs typeface="Trebuchet MS"/>
              </a:rPr>
              <a:t>longueur </a:t>
            </a:r>
            <a:r>
              <a:rPr lang="fr-FR" sz="2200" spc="-55" dirty="0">
                <a:latin typeface="+mj-lt"/>
                <a:cs typeface="Trebuchet MS"/>
              </a:rPr>
              <a:t>d’un segment </a:t>
            </a:r>
            <a:r>
              <a:rPr lang="fr-FR" sz="2200" spc="-60" dirty="0">
                <a:latin typeface="+mj-lt"/>
                <a:cs typeface="Trebuchet MS"/>
              </a:rPr>
              <a:t>d’intensité </a:t>
            </a:r>
            <a:r>
              <a:rPr lang="fr-FR" sz="2200" spc="-50" dirty="0">
                <a:latin typeface="+mj-lt"/>
                <a:cs typeface="Trebuchet MS"/>
              </a:rPr>
              <a:t>constante </a:t>
            </a:r>
            <a:r>
              <a:rPr lang="fr-FR" sz="2200" spc="-40" dirty="0">
                <a:latin typeface="+mj-lt"/>
                <a:cs typeface="Trebuchet MS"/>
              </a:rPr>
              <a:t>dans </a:t>
            </a:r>
            <a:r>
              <a:rPr lang="fr-FR" sz="2200" spc="-60" dirty="0">
                <a:latin typeface="+mj-lt"/>
                <a:cs typeface="Trebuchet MS"/>
              </a:rPr>
              <a:t>une </a:t>
            </a:r>
            <a:r>
              <a:rPr lang="fr-FR" sz="2200" spc="-55" dirty="0">
                <a:latin typeface="+mj-lt"/>
                <a:cs typeface="Trebuchet MS"/>
              </a:rPr>
              <a:t>direction </a:t>
            </a:r>
            <a:r>
              <a:rPr lang="fr-FR" sz="2200" spc="-80" dirty="0">
                <a:latin typeface="+mj-lt"/>
                <a:cs typeface="Trebuchet MS"/>
              </a:rPr>
              <a:t>de  </a:t>
            </a:r>
            <a:r>
              <a:rPr lang="fr-FR" sz="2200" spc="-60" dirty="0">
                <a:latin typeface="+mj-lt"/>
                <a:cs typeface="Trebuchet MS"/>
              </a:rPr>
              <a:t>balayage </a:t>
            </a:r>
            <a:r>
              <a:rPr lang="fr-FR" sz="2200" spc="-80" dirty="0">
                <a:latin typeface="+mj-lt"/>
                <a:cs typeface="Trebuchet MS"/>
              </a:rPr>
              <a:t>de</a:t>
            </a:r>
            <a:r>
              <a:rPr lang="fr-FR" sz="2200" spc="-125" dirty="0">
                <a:latin typeface="+mj-lt"/>
                <a:cs typeface="Trebuchet MS"/>
              </a:rPr>
              <a:t> </a:t>
            </a:r>
            <a:r>
              <a:rPr lang="fr-FR" sz="2200" spc="-60" dirty="0">
                <a:latin typeface="+mj-lt"/>
                <a:cs typeface="Trebuchet MS"/>
              </a:rPr>
              <a:t>l’image</a:t>
            </a:r>
            <a:endParaRPr lang="fr-FR" sz="2200" dirty="0">
              <a:latin typeface="+mj-lt"/>
              <a:cs typeface="Trebuchet MS"/>
            </a:endParaRPr>
          </a:p>
          <a:p>
            <a:pPr marL="939600" lvl="1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fr-FR" sz="2200" spc="-55" dirty="0">
                <a:latin typeface="+mj-lt"/>
                <a:cs typeface="Trebuchet MS"/>
              </a:rPr>
              <a:t>la valeur </a:t>
            </a:r>
            <a:r>
              <a:rPr lang="fr-FR" sz="2200" spc="-80" dirty="0">
                <a:latin typeface="+mj-lt"/>
                <a:cs typeface="Trebuchet MS"/>
              </a:rPr>
              <a:t>de</a:t>
            </a:r>
            <a:r>
              <a:rPr lang="fr-FR" sz="2200" spc="-25" dirty="0">
                <a:latin typeface="+mj-lt"/>
                <a:cs typeface="Trebuchet MS"/>
              </a:rPr>
              <a:t> </a:t>
            </a:r>
            <a:r>
              <a:rPr lang="fr-FR" sz="2200" spc="-60" dirty="0">
                <a:latin typeface="+mj-lt"/>
                <a:cs typeface="Trebuchet MS"/>
              </a:rPr>
              <a:t>l’intensité</a:t>
            </a:r>
            <a:endParaRPr lang="fr-FR" sz="2200" dirty="0">
              <a:latin typeface="+mj-lt"/>
              <a:cs typeface="Trebuchet MS"/>
            </a:endParaRPr>
          </a:p>
          <a:p>
            <a:pPr marL="4824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fr-FR" sz="2200" spc="-120" dirty="0">
                <a:latin typeface="+mj-lt"/>
                <a:cs typeface="DejaVu Sans"/>
              </a:rPr>
              <a:t>Très </a:t>
            </a:r>
            <a:r>
              <a:rPr lang="fr-FR" sz="2200" spc="-165" dirty="0" err="1">
                <a:latin typeface="+mj-lt"/>
                <a:cs typeface="DejaVu Sans"/>
              </a:rPr>
              <a:t>eﬃcace</a:t>
            </a:r>
            <a:r>
              <a:rPr lang="fr-FR" sz="2200" spc="-165" dirty="0">
                <a:latin typeface="+mj-lt"/>
                <a:cs typeface="DejaVu Sans"/>
              </a:rPr>
              <a:t> </a:t>
            </a:r>
            <a:r>
              <a:rPr lang="fr-FR" sz="2200" spc="-120" dirty="0">
                <a:latin typeface="+mj-lt"/>
                <a:cs typeface="DejaVu Sans"/>
              </a:rPr>
              <a:t>pour </a:t>
            </a:r>
            <a:r>
              <a:rPr lang="fr-FR" sz="2200" spc="-140" dirty="0">
                <a:latin typeface="+mj-lt"/>
                <a:cs typeface="DejaVu Sans"/>
              </a:rPr>
              <a:t>les </a:t>
            </a:r>
            <a:r>
              <a:rPr lang="fr-FR" sz="2200" spc="-160" dirty="0">
                <a:latin typeface="+mj-lt"/>
                <a:cs typeface="DejaVu Sans"/>
              </a:rPr>
              <a:t>images </a:t>
            </a:r>
            <a:r>
              <a:rPr lang="fr-FR" sz="2200" spc="-125" dirty="0">
                <a:latin typeface="+mj-lt"/>
                <a:cs typeface="DejaVu Sans"/>
              </a:rPr>
              <a:t>binaires </a:t>
            </a:r>
            <a:r>
              <a:rPr lang="fr-FR" sz="2200" spc="-140" dirty="0">
                <a:latin typeface="+mj-lt"/>
                <a:cs typeface="DejaVu Sans"/>
              </a:rPr>
              <a:t>(norme </a:t>
            </a:r>
            <a:r>
              <a:rPr lang="fr-FR" sz="2200" spc="-170" dirty="0">
                <a:latin typeface="+mj-lt"/>
                <a:cs typeface="DejaVu Sans"/>
              </a:rPr>
              <a:t>en</a:t>
            </a:r>
            <a:r>
              <a:rPr lang="fr-FR" sz="2200" spc="-150" dirty="0">
                <a:latin typeface="+mj-lt"/>
                <a:cs typeface="DejaVu Sans"/>
              </a:rPr>
              <a:t> </a:t>
            </a:r>
            <a:r>
              <a:rPr lang="fr-FR" sz="2200" spc="-120" dirty="0">
                <a:latin typeface="+mj-lt"/>
                <a:cs typeface="DejaVu Sans"/>
              </a:rPr>
              <a:t>télécopie)</a:t>
            </a:r>
            <a:endParaRPr lang="fr-FR" sz="2200" dirty="0">
              <a:latin typeface="+mj-lt"/>
              <a:cs typeface="DejaVu Sans"/>
            </a:endParaRPr>
          </a:p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format BMP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marR="5080">
              <a:lnSpc>
                <a:spcPct val="100000"/>
              </a:lnSpc>
              <a:spcBef>
                <a:spcPts val="0"/>
              </a:spcBef>
              <a:buClr>
                <a:srgbClr val="0B6B1D"/>
              </a:buClr>
              <a:buSzPct val="135000"/>
            </a:pPr>
            <a:r>
              <a:rPr lang="fr-FR" sz="2200" spc="-95" dirty="0">
                <a:latin typeface="+mj-lt"/>
                <a:cs typeface="DejaVu Sans"/>
              </a:rPr>
              <a:t>Mode codé : 2 octets (longueur du segment, valeur de l’intensité)</a:t>
            </a:r>
          </a:p>
          <a:p>
            <a:pPr marL="482400" marR="508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fr-FR" sz="2200" spc="-75" dirty="0">
                <a:latin typeface="+mj-lt"/>
                <a:cs typeface="DejaVu Sans"/>
              </a:rPr>
              <a:t>Mode absolu :  (premier octet = 0)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12" name="object 32">
            <a:extLst>
              <a:ext uri="{FF2B5EF4-FFF2-40B4-BE49-F238E27FC236}">
                <a16:creationId xmlns:a16="http://schemas.microsoft.com/office/drawing/2014/main" id="{946E146B-F00F-444B-8590-2C59AD0BFCD6}"/>
              </a:ext>
            </a:extLst>
          </p:cNvPr>
          <p:cNvSpPr/>
          <p:nvPr/>
        </p:nvSpPr>
        <p:spPr>
          <a:xfrm>
            <a:off x="2552699" y="4813299"/>
            <a:ext cx="4152901" cy="1274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ECDFA-B977-4E7E-BF33-BDEFECE0ACDC}"/>
              </a:ext>
            </a:extLst>
          </p:cNvPr>
          <p:cNvSpPr txBox="1"/>
          <p:nvPr/>
        </p:nvSpPr>
        <p:spPr>
          <a:xfrm>
            <a:off x="502706" y="6073699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CB2F12-40CD-6048-A2DF-5DFEA872DA7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2058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67715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Codage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source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longueur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plage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(RLC)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longueur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(RLC)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694FE38-735E-474E-9F2C-1F92C2838D62}"/>
              </a:ext>
            </a:extLst>
          </p:cNvPr>
          <p:cNvSpPr txBox="1">
            <a:spLocks/>
          </p:cNvSpPr>
          <p:nvPr/>
        </p:nvSpPr>
        <p:spPr>
          <a:xfrm>
            <a:off x="487948" y="2401002"/>
            <a:ext cx="8633792" cy="19931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En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pratique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>
              <a:spcBef>
                <a:spcPts val="600"/>
              </a:spcBef>
              <a:buSzPct val="135000"/>
            </a:pPr>
            <a:r>
              <a:rPr lang="fr-FR" sz="2200" spc="-130" dirty="0">
                <a:latin typeface="+mj-lt"/>
                <a:cs typeface="DejaVu Sans"/>
              </a:rPr>
              <a:t>Relativement </a:t>
            </a:r>
            <a:r>
              <a:rPr lang="fr-FR" sz="2200" spc="-150" dirty="0">
                <a:latin typeface="+mj-lt"/>
                <a:cs typeface="DejaVu Sans"/>
              </a:rPr>
              <a:t>peu </a:t>
            </a:r>
            <a:r>
              <a:rPr lang="fr-FR" sz="2200" spc="-165" dirty="0" err="1">
                <a:latin typeface="+mj-lt"/>
                <a:cs typeface="DejaVu Sans"/>
              </a:rPr>
              <a:t>eﬃcace</a:t>
            </a:r>
            <a:r>
              <a:rPr lang="fr-FR" sz="2200" spc="-165" dirty="0">
                <a:latin typeface="+mj-lt"/>
                <a:cs typeface="DejaVu Sans"/>
              </a:rPr>
              <a:t> </a:t>
            </a:r>
            <a:r>
              <a:rPr lang="fr-FR" sz="2200" spc="-120" dirty="0">
                <a:latin typeface="+mj-lt"/>
                <a:cs typeface="DejaVu Sans"/>
              </a:rPr>
              <a:t>pour </a:t>
            </a:r>
            <a:r>
              <a:rPr lang="fr-FR" sz="2200" spc="-140" dirty="0">
                <a:latin typeface="+mj-lt"/>
                <a:cs typeface="DejaVu Sans"/>
              </a:rPr>
              <a:t>les </a:t>
            </a:r>
            <a:r>
              <a:rPr lang="fr-FR" sz="2200" spc="-160" dirty="0">
                <a:latin typeface="+mj-lt"/>
                <a:cs typeface="DejaVu Sans"/>
              </a:rPr>
              <a:t>images </a:t>
            </a:r>
            <a:r>
              <a:rPr lang="fr-FR" sz="2200" spc="-145" dirty="0">
                <a:latin typeface="+mj-lt"/>
                <a:cs typeface="DejaVu Sans"/>
              </a:rPr>
              <a:t>non</a:t>
            </a:r>
            <a:r>
              <a:rPr lang="fr-FR" sz="2200" spc="-85" dirty="0">
                <a:latin typeface="+mj-lt"/>
                <a:cs typeface="DejaVu Sans"/>
              </a:rPr>
              <a:t> </a:t>
            </a:r>
            <a:r>
              <a:rPr lang="fr-FR" sz="2200" spc="-125" dirty="0">
                <a:latin typeface="+mj-lt"/>
                <a:cs typeface="DejaVu Sans"/>
              </a:rPr>
              <a:t>binaires</a:t>
            </a:r>
            <a:endParaRPr lang="fr-FR" sz="2200" dirty="0">
              <a:latin typeface="+mj-lt"/>
              <a:cs typeface="DejaVu Sans"/>
            </a:endParaRPr>
          </a:p>
          <a:p>
            <a:pPr marL="482400" marR="5080">
              <a:spcBef>
                <a:spcPts val="600"/>
              </a:spcBef>
              <a:buSzPct val="135000"/>
            </a:pPr>
            <a:r>
              <a:rPr lang="fr-FR" sz="2200" spc="-100" dirty="0">
                <a:latin typeface="+mj-lt"/>
                <a:cs typeface="DejaVu Sans"/>
              </a:rPr>
              <a:t>Peut </a:t>
            </a:r>
            <a:r>
              <a:rPr lang="fr-FR" sz="2200" spc="-130" dirty="0">
                <a:latin typeface="+mj-lt"/>
                <a:cs typeface="DejaVu Sans"/>
              </a:rPr>
              <a:t>conduire </a:t>
            </a:r>
            <a:r>
              <a:rPr lang="fr-FR" sz="2200" spc="-155" dirty="0">
                <a:latin typeface="+mj-lt"/>
                <a:cs typeface="DejaVu Sans"/>
              </a:rPr>
              <a:t>à </a:t>
            </a:r>
            <a:r>
              <a:rPr lang="fr-FR" sz="2200" spc="-140" dirty="0">
                <a:latin typeface="+mj-lt"/>
                <a:cs typeface="DejaVu Sans"/>
              </a:rPr>
              <a:t>un accroissement </a:t>
            </a:r>
            <a:r>
              <a:rPr lang="fr-FR" sz="2200" spc="-170" dirty="0">
                <a:latin typeface="+mj-lt"/>
                <a:cs typeface="DejaVu Sans"/>
              </a:rPr>
              <a:t>de </a:t>
            </a:r>
            <a:r>
              <a:rPr lang="fr-FR" sz="2200" spc="-105" dirty="0">
                <a:latin typeface="+mj-lt"/>
                <a:cs typeface="DejaVu Sans"/>
              </a:rPr>
              <a:t>la </a:t>
            </a:r>
            <a:r>
              <a:rPr lang="fr-FR" sz="2200" spc="-90" dirty="0">
                <a:latin typeface="+mj-lt"/>
                <a:cs typeface="DejaVu Sans"/>
              </a:rPr>
              <a:t>taille </a:t>
            </a:r>
            <a:r>
              <a:rPr lang="fr-FR" sz="2200" spc="-165" dirty="0">
                <a:latin typeface="+mj-lt"/>
                <a:cs typeface="DejaVu Sans"/>
              </a:rPr>
              <a:t>des </a:t>
            </a:r>
            <a:r>
              <a:rPr lang="fr-FR" sz="2200" spc="-155" dirty="0">
                <a:latin typeface="+mj-lt"/>
                <a:cs typeface="DejaVu Sans"/>
              </a:rPr>
              <a:t>images </a:t>
            </a:r>
            <a:r>
              <a:rPr lang="fr-FR" sz="2200" spc="-100" dirty="0">
                <a:latin typeface="+mj-lt"/>
                <a:cs typeface="DejaVu Sans"/>
              </a:rPr>
              <a:t>!  </a:t>
            </a:r>
          </a:p>
          <a:p>
            <a:pPr marL="482400" marR="5080">
              <a:spcBef>
                <a:spcPts val="600"/>
              </a:spcBef>
              <a:buSzPct val="135000"/>
            </a:pPr>
            <a:r>
              <a:rPr lang="fr-FR" sz="2200" spc="-100" dirty="0">
                <a:latin typeface="+mj-lt"/>
                <a:cs typeface="DejaVu Sans"/>
              </a:rPr>
              <a:t>Peut </a:t>
            </a:r>
            <a:r>
              <a:rPr lang="fr-FR" sz="2200" spc="-130" dirty="0">
                <a:latin typeface="+mj-lt"/>
                <a:cs typeface="DejaVu Sans"/>
              </a:rPr>
              <a:t>être </a:t>
            </a:r>
            <a:r>
              <a:rPr lang="fr-FR" sz="2200" spc="-135" dirty="0">
                <a:latin typeface="+mj-lt"/>
                <a:cs typeface="DejaVu Sans"/>
              </a:rPr>
              <a:t>associé </a:t>
            </a:r>
            <a:r>
              <a:rPr lang="fr-FR" sz="2200" spc="-155" dirty="0">
                <a:latin typeface="+mj-lt"/>
                <a:cs typeface="DejaVu Sans"/>
              </a:rPr>
              <a:t>à </a:t>
            </a:r>
            <a:r>
              <a:rPr lang="fr-FR" sz="2200" spc="-140" dirty="0">
                <a:latin typeface="+mj-lt"/>
                <a:cs typeface="DejaVu Sans"/>
              </a:rPr>
              <a:t>un </a:t>
            </a:r>
            <a:r>
              <a:rPr lang="fr-FR" sz="2200" spc="-145" dirty="0">
                <a:latin typeface="+mj-lt"/>
                <a:cs typeface="DejaVu Sans"/>
              </a:rPr>
              <a:t>codage </a:t>
            </a:r>
            <a:r>
              <a:rPr lang="fr-FR" sz="2200" spc="-170" dirty="0">
                <a:latin typeface="+mj-lt"/>
                <a:cs typeface="DejaVu Sans"/>
              </a:rPr>
              <a:t>de</a:t>
            </a:r>
            <a:r>
              <a:rPr lang="fr-FR" sz="2200" spc="-185" dirty="0">
                <a:latin typeface="+mj-lt"/>
                <a:cs typeface="DejaVu Sans"/>
              </a:rPr>
              <a:t> </a:t>
            </a:r>
            <a:r>
              <a:rPr lang="fr-FR" sz="2200" spc="-140" dirty="0">
                <a:latin typeface="+mj-lt"/>
                <a:cs typeface="DejaVu Sans"/>
              </a:rPr>
              <a:t>source		</a:t>
            </a:r>
          </a:p>
          <a:p>
            <a:pPr marL="482400" marR="5080">
              <a:spcBef>
                <a:spcPts val="600"/>
              </a:spcBef>
              <a:buSzPct val="135000"/>
            </a:pPr>
            <a:r>
              <a:rPr lang="fr-FR" sz="2200" spc="-90" dirty="0">
                <a:latin typeface="+mj-lt"/>
                <a:cs typeface="DejaVu Sans"/>
              </a:rPr>
              <a:t>Utilisé </a:t>
            </a:r>
            <a:r>
              <a:rPr lang="fr-FR" sz="2200" spc="-155" dirty="0">
                <a:latin typeface="+mj-lt"/>
                <a:cs typeface="DejaVu Sans"/>
              </a:rPr>
              <a:t>dans </a:t>
            </a:r>
            <a:r>
              <a:rPr lang="fr-FR" sz="2200" spc="-140" dirty="0">
                <a:latin typeface="+mj-lt"/>
                <a:cs typeface="DejaVu Sans"/>
              </a:rPr>
              <a:t>les </a:t>
            </a:r>
            <a:r>
              <a:rPr lang="fr-FR" sz="2200" spc="-165" dirty="0">
                <a:latin typeface="+mj-lt"/>
                <a:cs typeface="DejaVu Sans"/>
              </a:rPr>
              <a:t>normes</a:t>
            </a:r>
            <a:r>
              <a:rPr lang="fr-FR" sz="2200" spc="15" dirty="0">
                <a:latin typeface="+mj-lt"/>
                <a:cs typeface="DejaVu Sans"/>
              </a:rPr>
              <a:t> </a:t>
            </a:r>
            <a:r>
              <a:rPr lang="fr-FR" sz="2200" spc="-15" dirty="0">
                <a:latin typeface="+mj-lt"/>
                <a:cs typeface="DejaVu Sans"/>
              </a:rPr>
              <a:t>CCITT</a:t>
            </a:r>
            <a:endParaRPr lang="fr-FR" sz="2200" dirty="0">
              <a:latin typeface="+mj-lt"/>
              <a:cs typeface="DejaVu Sans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4E749-E657-F542-A0FD-3E7999B7AD54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18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Introduction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915103"/>
            <a:ext cx="8633792" cy="1865167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Nécessité</a:t>
            </a:r>
            <a:r>
              <a:rPr lang="en-CA" sz="2600" b="1" u="sng" spc="-50" dirty="0">
                <a:latin typeface="+mj-lt"/>
                <a:cs typeface="Tahoma"/>
              </a:rPr>
              <a:t> de </a:t>
            </a:r>
            <a:r>
              <a:rPr lang="en-CA" sz="2600" b="1" u="sng" spc="-50" dirty="0" err="1">
                <a:latin typeface="+mj-lt"/>
                <a:cs typeface="Tahoma"/>
              </a:rPr>
              <a:t>compresser</a:t>
            </a:r>
            <a:r>
              <a:rPr lang="en-CA" sz="2600" b="1" u="sng" spc="-50" dirty="0">
                <a:latin typeface="+mj-lt"/>
                <a:cs typeface="Tahoma"/>
              </a:rPr>
              <a:t> les images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Prévalence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images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séquences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d’images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loisirs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industrie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santé, …)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Problème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taille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1 film de 2h00,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basse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resolution = 224 Go</a:t>
            </a:r>
            <a:endParaRPr lang="en-CA" sz="2200" dirty="0">
              <a:latin typeface="+mj-lt"/>
              <a:cs typeface="Arial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4846C78-A7B1-4191-A43F-B78641587F18}"/>
              </a:ext>
            </a:extLst>
          </p:cNvPr>
          <p:cNvSpPr txBox="1">
            <a:spLocks/>
          </p:cNvSpPr>
          <p:nvPr/>
        </p:nvSpPr>
        <p:spPr>
          <a:xfrm>
            <a:off x="487948" y="2834521"/>
            <a:ext cx="8633792" cy="1403848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Compression </a:t>
            </a:r>
            <a:r>
              <a:rPr lang="en-CA" sz="2600" b="1" u="sng" spc="-50" dirty="0" err="1">
                <a:solidFill>
                  <a:srgbClr val="FF0000"/>
                </a:solidFill>
                <a:latin typeface="+mj-lt"/>
                <a:cs typeface="Tahoma"/>
              </a:rPr>
              <a:t>nécessaire</a:t>
            </a:r>
            <a:r>
              <a:rPr lang="en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 pour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Stocker les images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Transmettre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les images (par internet)</a:t>
            </a:r>
            <a:endParaRPr lang="en-CA" sz="2200" dirty="0">
              <a:latin typeface="+mj-lt"/>
              <a:cs typeface="Arial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C937029-3C14-4333-9B5F-029277EF180A}"/>
              </a:ext>
            </a:extLst>
          </p:cNvPr>
          <p:cNvSpPr txBox="1">
            <a:spLocks/>
          </p:cNvSpPr>
          <p:nvPr/>
        </p:nvSpPr>
        <p:spPr>
          <a:xfrm>
            <a:off x="487948" y="4366764"/>
            <a:ext cx="8633792" cy="1762188"/>
          </a:xfrm>
          <a:prstGeom prst="rect">
            <a:avLst/>
          </a:prstGeom>
        </p:spPr>
        <p:txBody>
          <a:bodyPr numCol="2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Dossier medical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informatisé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(PACS)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Archives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historiques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Blogs, Facebook, …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0B6B1D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Photographie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numérique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74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plans de bits (BPC)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plans de bits (BPC)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19903"/>
            <a:ext cx="8633792" cy="49268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>
                <a:latin typeface="+mj-lt"/>
                <a:cs typeface="Tahoma"/>
              </a:rPr>
              <a:t>Principe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Décomposition</a:t>
            </a:r>
            <a:r>
              <a:rPr lang="en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chaque</a:t>
            </a:r>
            <a:r>
              <a:rPr lang="en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pixel de </a:t>
            </a:r>
            <a:r>
              <a:rPr lang="en-CA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r>
              <a:rPr lang="en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0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k</a:t>
            </a:r>
            <a:r>
              <a:rPr lang="en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bits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000" dirty="0">
                <a:latin typeface="+mj-lt"/>
                <a:cs typeface="Arial"/>
              </a:rPr>
              <a:t>Constitution et </a:t>
            </a:r>
            <a:r>
              <a:rPr lang="en-CA" sz="2000" dirty="0" err="1">
                <a:latin typeface="+mj-lt"/>
                <a:cs typeface="Arial"/>
              </a:rPr>
              <a:t>codage</a:t>
            </a:r>
            <a:r>
              <a:rPr lang="en-CA" sz="2000" dirty="0">
                <a:latin typeface="+mj-lt"/>
                <a:cs typeface="Arial"/>
              </a:rPr>
              <a:t> des </a:t>
            </a:r>
            <a:r>
              <a:rPr lang="en-CA" sz="2000" i="1" dirty="0">
                <a:latin typeface="+mj-lt"/>
                <a:cs typeface="Arial"/>
              </a:rPr>
              <a:t>k</a:t>
            </a:r>
            <a:r>
              <a:rPr lang="en-CA" sz="2000" dirty="0">
                <a:latin typeface="+mj-lt"/>
                <a:cs typeface="Arial"/>
              </a:rPr>
              <a:t> images </a:t>
            </a:r>
            <a:r>
              <a:rPr lang="en-CA" sz="2000" dirty="0" err="1">
                <a:latin typeface="+mj-lt"/>
                <a:cs typeface="Arial"/>
              </a:rPr>
              <a:t>binaires</a:t>
            </a:r>
            <a:endParaRPr lang="en-CA" sz="20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B2C8A2-C89C-7941-8B5E-07335F3393DF}"/>
              </a:ext>
            </a:extLst>
          </p:cNvPr>
          <p:cNvGrpSpPr/>
          <p:nvPr/>
        </p:nvGrpSpPr>
        <p:grpSpPr>
          <a:xfrm>
            <a:off x="1146588" y="2521360"/>
            <a:ext cx="6029134" cy="2411631"/>
            <a:chOff x="1116441" y="2972979"/>
            <a:chExt cx="6029134" cy="2411631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99D14D3-762D-5948-A114-65580666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725" y="2972979"/>
              <a:ext cx="4387850" cy="1765300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0902E19-62D3-614B-B6DC-A738E357C756}"/>
                </a:ext>
              </a:extLst>
            </p:cNvPr>
            <p:cNvCxnSpPr/>
            <p:nvPr/>
          </p:nvCxnSpPr>
          <p:spPr>
            <a:xfrm flipH="1">
              <a:off x="2566286" y="4465982"/>
              <a:ext cx="981934" cy="424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3BBB1D-7AD9-DC40-AD27-3275486EC39E}"/>
                </a:ext>
              </a:extLst>
            </p:cNvPr>
            <p:cNvSpPr/>
            <p:nvPr/>
          </p:nvSpPr>
          <p:spPr>
            <a:xfrm>
              <a:off x="1116441" y="4738279"/>
              <a:ext cx="21124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>
                  <a:latin typeface="+mj-lt"/>
                  <a:cs typeface="Arial"/>
                </a:rPr>
                <a:t>Compression </a:t>
              </a:r>
              <a:r>
                <a:rPr lang="en-CA" dirty="0" err="1">
                  <a:latin typeface="+mj-lt"/>
                  <a:cs typeface="Arial"/>
                </a:rPr>
                <a:t>d’image</a:t>
              </a:r>
              <a:r>
                <a:rPr lang="en-CA" dirty="0">
                  <a:latin typeface="+mj-lt"/>
                  <a:cs typeface="Arial"/>
                </a:rPr>
                <a:t> </a:t>
              </a:r>
              <a:r>
                <a:rPr lang="en-CA" dirty="0" err="1">
                  <a:latin typeface="+mj-lt"/>
                  <a:cs typeface="Arial"/>
                </a:rPr>
                <a:t>binaire</a:t>
              </a:r>
              <a:endParaRPr lang="fr-CA" dirty="0">
                <a:latin typeface="+mj-lt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FDFCF6E-906C-2B40-959C-FC9525CFB535}"/>
                </a:ext>
              </a:extLst>
            </p:cNvPr>
            <p:cNvCxnSpPr/>
            <p:nvPr/>
          </p:nvCxnSpPr>
          <p:spPr>
            <a:xfrm flipH="1">
              <a:off x="2566286" y="3596478"/>
              <a:ext cx="981934" cy="424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008E46-1E55-B142-B67F-C1B215A3BC1B}"/>
                </a:ext>
              </a:extLst>
            </p:cNvPr>
            <p:cNvSpPr/>
            <p:nvPr/>
          </p:nvSpPr>
          <p:spPr>
            <a:xfrm>
              <a:off x="1116441" y="3868775"/>
              <a:ext cx="19931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>
                  <a:latin typeface="+mj-lt"/>
                  <a:cs typeface="Arial"/>
                </a:rPr>
                <a:t>Compression </a:t>
              </a:r>
              <a:r>
                <a:rPr lang="en-CA" dirty="0" err="1">
                  <a:latin typeface="+mj-lt"/>
                  <a:cs typeface="Arial"/>
                </a:rPr>
                <a:t>d’image</a:t>
              </a:r>
              <a:r>
                <a:rPr lang="en-CA" dirty="0">
                  <a:latin typeface="+mj-lt"/>
                  <a:cs typeface="Arial"/>
                </a:rPr>
                <a:t> </a:t>
              </a:r>
              <a:r>
                <a:rPr lang="en-CA" dirty="0" err="1">
                  <a:latin typeface="+mj-lt"/>
                  <a:cs typeface="Arial"/>
                </a:rPr>
                <a:t>binaire</a:t>
              </a:r>
              <a:endParaRPr lang="fr-CA" dirty="0"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13C529-5661-6B4C-9C3D-2486D159037C}"/>
                </a:ext>
              </a:extLst>
            </p:cNvPr>
            <p:cNvSpPr txBox="1"/>
            <p:nvPr/>
          </p:nvSpPr>
          <p:spPr>
            <a:xfrm rot="16200000">
              <a:off x="3057213" y="3911769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…</a:t>
              </a:r>
            </a:p>
          </p:txBody>
        </p:sp>
      </p:grp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92695BED-9335-3B4A-A415-232CAE3C29EE}"/>
              </a:ext>
            </a:extLst>
          </p:cNvPr>
          <p:cNvSpPr/>
          <p:nvPr/>
        </p:nvSpPr>
        <p:spPr>
          <a:xfrm>
            <a:off x="390581" y="5662871"/>
            <a:ext cx="8362838" cy="55981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Difficulté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: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sensibilité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à de petites variations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d’intensité</a:t>
            </a:r>
            <a:endParaRPr lang="en-CA" sz="2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E29792-95E3-2943-B342-B7F08C849224}"/>
              </a:ext>
            </a:extLst>
          </p:cNvPr>
          <p:cNvSpPr txBox="1"/>
          <p:nvPr/>
        </p:nvSpPr>
        <p:spPr>
          <a:xfrm>
            <a:off x="3636742" y="4471326"/>
            <a:ext cx="473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Intensité 127 </a:t>
            </a:r>
            <a:r>
              <a:rPr lang="fr-CA" dirty="0">
                <a:latin typeface="+mj-lt"/>
                <a:sym typeface="Wingdings" pitchFamily="2" charset="2"/>
              </a:rPr>
              <a:t> 01111111</a:t>
            </a:r>
          </a:p>
          <a:p>
            <a:r>
              <a:rPr lang="fr-CA" dirty="0">
                <a:latin typeface="+mj-lt"/>
                <a:sym typeface="Wingdings" pitchFamily="2" charset="2"/>
              </a:rPr>
              <a:t>Intensité 128  10000000</a:t>
            </a:r>
          </a:p>
          <a:p>
            <a:r>
              <a:rPr lang="fr-CA" dirty="0">
                <a:latin typeface="+mj-lt"/>
                <a:sym typeface="Wingdings" pitchFamily="2" charset="2"/>
              </a:rPr>
              <a:t>Tous les images auront une transition 0/1 – 1/0 ! </a:t>
            </a:r>
            <a:endParaRPr lang="fr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295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plans de bits (BPC)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plans de bits (BPC)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219903"/>
                <a:ext cx="8633792" cy="492689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400" b="1" u="sng" spc="-50" dirty="0" err="1">
                    <a:latin typeface="+mj-lt"/>
                    <a:cs typeface="Tahoma"/>
                  </a:rPr>
                  <a:t>Autre</a:t>
                </a:r>
                <a:r>
                  <a:rPr lang="en-CA" sz="24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400" b="1" u="sng" spc="-50" dirty="0" err="1">
                    <a:latin typeface="+mj-lt"/>
                    <a:cs typeface="Tahoma"/>
                  </a:rPr>
                  <a:t>possibilité</a:t>
                </a:r>
                <a:r>
                  <a:rPr lang="en-CA" sz="2400" b="1" u="sng" spc="-50" dirty="0">
                    <a:latin typeface="+mj-lt"/>
                    <a:cs typeface="Tahoma"/>
                  </a:rPr>
                  <a:t> : </a:t>
                </a:r>
                <a:r>
                  <a:rPr lang="en-CA" sz="2400" b="1" u="sng" spc="-50" dirty="0" err="1">
                    <a:latin typeface="+mj-lt"/>
                    <a:cs typeface="Tahoma"/>
                  </a:rPr>
                  <a:t>décomposition</a:t>
                </a:r>
                <a:r>
                  <a:rPr lang="en-CA" sz="24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400" b="1" u="sng" spc="-50" dirty="0" err="1">
                    <a:latin typeface="+mj-lt"/>
                    <a:cs typeface="Tahoma"/>
                  </a:rPr>
                  <a:t>en</a:t>
                </a:r>
                <a:r>
                  <a:rPr lang="en-CA" sz="2400" b="1" u="sng" spc="-50" dirty="0">
                    <a:latin typeface="+mj-lt"/>
                    <a:cs typeface="Tahoma"/>
                  </a:rPr>
                  <a:t> codes de Gray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</m:t>
                        </m:r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CA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</m:t>
                        </m:r>
                      </m:sub>
                    </m:sSub>
                    <m:r>
                      <a:rPr lang="en-CA" sz="2000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sSub>
                      <m:sSubPr>
                        <m:ctrlPr>
                          <a:rPr lang="en-CA" sz="20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</m:t>
                        </m:r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CA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CA" sz="200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</m:oMath>
                </a14:m>
                <a:r>
                  <a:rPr lang="en-CA" sz="2000" b="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… , </a:t>
                </a:r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CA" sz="2000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CA" sz="20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valeur</m:t>
                    </m:r>
                    <m:r>
                      <a:rPr lang="en-CA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des</m:t>
                    </m:r>
                    <m:r>
                      <a:rPr lang="en-CA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𝑘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bits</m:t>
                    </m:r>
                  </m:oMath>
                </a14:m>
                <a:endParaRPr lang="en-CA" sz="2000" b="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Codes de Gray :</a:t>
                </a:r>
                <a:endParaRPr lang="en-CA" sz="2000" i="1" spc="-50" dirty="0">
                  <a:latin typeface="+mj-lt"/>
                  <a:ea typeface="Tahoma" panose="020B0604030504040204" pitchFamily="34" charset="0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b="0" i="1" dirty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g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</m:t>
                        </m:r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CA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20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pc="3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en-CA" sz="20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</m:t>
                        </m:r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CA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n-CA" sz="2000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g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b="0" i="1" dirty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i</m:t>
                        </m:r>
                      </m:sub>
                    </m:sSub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000" i="1" spc="3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en-CA" sz="20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b="0" i="1" dirty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i</m:t>
                        </m:r>
                        <m:r>
                          <a:rPr lang="en-CA" sz="20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+</m:t>
                        </m:r>
                        <m:r>
                          <a:rPr lang="en-CA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20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XOR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0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CA" sz="20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CA" sz="2000" b="0" i="1" spc="-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0 ≤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000" i="1" dirty="0"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</m:oMath>
                </a14:m>
                <a:r>
                  <a:rPr lang="en-CA" sz="20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≤</m:t>
                    </m:r>
                  </m:oMath>
                </a14:m>
                <a:r>
                  <a:rPr lang="en-CA" sz="2000" spc="-50" dirty="0">
                    <a:latin typeface="+mj-lt"/>
                    <a:cs typeface="Tahoma"/>
                  </a:rPr>
                  <a:t>  </a:t>
                </a:r>
                <a:r>
                  <a:rPr lang="en-CA" sz="2000" i="1" spc="-50" dirty="0">
                    <a:latin typeface="+mj-lt"/>
                    <a:cs typeface="Tahoma"/>
                  </a:rPr>
                  <a:t>k</a:t>
                </a:r>
                <a:r>
                  <a:rPr lang="en-CA" sz="2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</m:oMath>
                </a14:m>
                <a:r>
                  <a:rPr lang="en-CA" sz="2000" spc="-50" dirty="0">
                    <a:latin typeface="+mj-lt"/>
                    <a:cs typeface="Tahoma"/>
                  </a:rPr>
                  <a:t>2</a:t>
                </a: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219903"/>
                <a:ext cx="8633792" cy="4926897"/>
              </a:xfrm>
              <a:prstGeom prst="rect">
                <a:avLst/>
              </a:prstGeom>
              <a:blipFill>
                <a:blip r:embed="rId3"/>
                <a:stretch>
                  <a:fillRect l="-1175" t="-154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4900CDC-9F39-2542-B74C-2958BCC64C13}"/>
              </a:ext>
            </a:extLst>
          </p:cNvPr>
          <p:cNvGraphicFramePr>
            <a:graphicFrameLocks noGrp="1"/>
          </p:cNvGraphicFramePr>
          <p:nvPr/>
        </p:nvGraphicFramePr>
        <p:xfrm>
          <a:off x="6628213" y="1829151"/>
          <a:ext cx="2027839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0343">
                  <a:extLst>
                    <a:ext uri="{9D8B030D-6E8A-4147-A177-3AD203B41FA5}">
                      <a16:colId xmlns:a16="http://schemas.microsoft.com/office/drawing/2014/main" val="4093558135"/>
                    </a:ext>
                  </a:extLst>
                </a:gridCol>
                <a:gridCol w="490331">
                  <a:extLst>
                    <a:ext uri="{9D8B030D-6E8A-4147-A177-3AD203B41FA5}">
                      <a16:colId xmlns:a16="http://schemas.microsoft.com/office/drawing/2014/main" val="1425551531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181414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 XOR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25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64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8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644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031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F89792-42D6-C448-BA00-CB4F4C1DD815}"/>
              </a:ext>
            </a:extLst>
          </p:cNvPr>
          <p:cNvSpPr txBox="1"/>
          <p:nvPr/>
        </p:nvSpPr>
        <p:spPr>
          <a:xfrm>
            <a:off x="2405244" y="4730203"/>
            <a:ext cx="47991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Intensité 127 </a:t>
            </a:r>
            <a:r>
              <a:rPr lang="fr-CA" sz="2000" dirty="0">
                <a:latin typeface="+mj-lt"/>
                <a:sym typeface="Wingdings" pitchFamily="2" charset="2"/>
              </a:rPr>
              <a:t> 01000000</a:t>
            </a:r>
          </a:p>
          <a:p>
            <a:r>
              <a:rPr lang="fr-CA" sz="2000" dirty="0">
                <a:latin typeface="+mj-lt"/>
                <a:sym typeface="Wingdings" pitchFamily="2" charset="2"/>
              </a:rPr>
              <a:t>Intensité 128  11000000</a:t>
            </a:r>
          </a:p>
          <a:p>
            <a:endParaRPr lang="fr-CA" sz="2000" dirty="0">
              <a:latin typeface="+mj-lt"/>
              <a:sym typeface="Wingdings" pitchFamily="2" charset="2"/>
            </a:endParaRPr>
          </a:p>
          <a:p>
            <a:r>
              <a:rPr lang="fr-CA" sz="2000" dirty="0">
                <a:latin typeface="+mj-lt"/>
                <a:sym typeface="Wingdings" pitchFamily="2" charset="2"/>
              </a:rPr>
              <a:t>Moins de transitions  codage plus efficace!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5477E16-215D-9D4C-A218-A952625AEC41}"/>
              </a:ext>
            </a:extLst>
          </p:cNvPr>
          <p:cNvSpPr/>
          <p:nvPr/>
        </p:nvSpPr>
        <p:spPr>
          <a:xfrm>
            <a:off x="4154632" y="4730203"/>
            <a:ext cx="198810" cy="7078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149EC-FA44-8F48-B84B-B50F5E4446A4}"/>
              </a:ext>
            </a:extLst>
          </p:cNvPr>
          <p:cNvSpPr txBox="1"/>
          <p:nvPr/>
        </p:nvSpPr>
        <p:spPr>
          <a:xfrm>
            <a:off x="2405244" y="3791484"/>
            <a:ext cx="463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dirty="0">
                <a:latin typeface="+mj-lt"/>
              </a:rPr>
              <a:t>Intensité 127 </a:t>
            </a:r>
            <a:r>
              <a:rPr lang="fr-CA" sz="2000" dirty="0">
                <a:latin typeface="+mj-lt"/>
                <a:sym typeface="Wingdings" pitchFamily="2" charset="2"/>
              </a:rPr>
              <a:t> 01111111</a:t>
            </a:r>
          </a:p>
          <a:p>
            <a:r>
              <a:rPr lang="fr-CA" sz="2000" dirty="0">
                <a:latin typeface="+mj-lt"/>
                <a:sym typeface="Wingdings" pitchFamily="2" charset="2"/>
              </a:rPr>
              <a:t>Intensité 128  10000000</a:t>
            </a:r>
          </a:p>
        </p:txBody>
      </p:sp>
    </p:spTree>
    <p:extLst>
      <p:ext uri="{BB962C8B-B14F-4D97-AF65-F5344CB8AC3E}">
        <p14:creationId xmlns:p14="http://schemas.microsoft.com/office/powerpoint/2010/main" val="656084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14495"/>
            <a:ext cx="8633792" cy="4888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Décomposition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BPC et codes de Gray</a:t>
            </a: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3C64D-FEB7-4D31-AA19-3D45CF597036}"/>
              </a:ext>
            </a:extLst>
          </p:cNvPr>
          <p:cNvSpPr txBox="1"/>
          <p:nvPr/>
        </p:nvSpPr>
        <p:spPr>
          <a:xfrm>
            <a:off x="355600" y="625341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76C639-A551-45D5-B4CD-00ED972000B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A73468-CF32-4FB2-AA16-28737FE80D1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plans de bits (BPC)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DCB0E-A408-48AD-9436-8B979F39D143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plans de bits (BPC)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D3664D38-28B6-6B40-876B-CFEF16652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81" y="1429582"/>
            <a:ext cx="2760875" cy="488879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0AA945-EAE2-764B-A628-C18B72C2B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089" y="1417950"/>
            <a:ext cx="2736268" cy="48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20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14495"/>
            <a:ext cx="8633792" cy="4888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Décomposition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BPC et codes de Gray</a:t>
            </a: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i="1" dirty="0"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3C64D-FEB7-4D31-AA19-3D45CF597036}"/>
              </a:ext>
            </a:extLst>
          </p:cNvPr>
          <p:cNvSpPr txBox="1"/>
          <p:nvPr/>
        </p:nvSpPr>
        <p:spPr>
          <a:xfrm>
            <a:off x="355600" y="6253414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76C639-A551-45D5-B4CD-00ED972000B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A73468-CF32-4FB2-AA16-28737FE80D1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plans de bits (BPC)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DCB0E-A408-48AD-9436-8B979F39D143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plans de bits (BPC)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7E263-6A0C-6249-9293-C9D81619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572" y="1959726"/>
            <a:ext cx="6045200" cy="25527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0A19F85-387A-B844-947A-0EDFF1B6A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320" y="4670894"/>
            <a:ext cx="3771360" cy="1517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614A2F-3481-4F45-8AF8-A079C4952F11}"/>
              </a:ext>
            </a:extLst>
          </p:cNvPr>
          <p:cNvSpPr txBox="1"/>
          <p:nvPr/>
        </p:nvSpPr>
        <p:spPr>
          <a:xfrm>
            <a:off x="3781595" y="1694428"/>
            <a:ext cx="1639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Codage JBIG2 </a:t>
            </a:r>
            <a:endParaRPr lang="fr-CA" sz="2000" dirty="0">
              <a:latin typeface="+mj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5116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symboles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symboles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A34B5D-9809-46A1-8C44-4C5E39A15CF3}"/>
              </a:ext>
            </a:extLst>
          </p:cNvPr>
          <p:cNvGrpSpPr/>
          <p:nvPr/>
        </p:nvGrpSpPr>
        <p:grpSpPr>
          <a:xfrm>
            <a:off x="487948" y="1276478"/>
            <a:ext cx="8633792" cy="5017446"/>
            <a:chOff x="487948" y="1359603"/>
            <a:chExt cx="8633792" cy="5017446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359603"/>
              <a:ext cx="8633792" cy="501744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Principe</a:t>
              </a: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spc="-95" dirty="0">
                  <a:latin typeface="+mj-lt"/>
                  <a:cs typeface="DejaVu Sans"/>
                </a:rPr>
                <a:t>Reconnaissance de symboles (caractères)</a:t>
              </a:r>
              <a:endParaRPr lang="fr-FR" sz="2200" dirty="0">
                <a:latin typeface="+mj-lt"/>
                <a:cs typeface="DejaVu Sans"/>
              </a:endParaRPr>
            </a:p>
            <a:p>
              <a:pPr marL="482400" marR="5080">
                <a:spcBef>
                  <a:spcPts val="600"/>
                </a:spcBef>
                <a:buSzPct val="135000"/>
              </a:pPr>
              <a:r>
                <a:rPr lang="fr-FR" sz="2200" spc="-145" dirty="0">
                  <a:latin typeface="+mj-lt"/>
                  <a:cs typeface="DejaVu Sans"/>
                </a:rPr>
                <a:t>Création d’un dictionnaire de symboles</a:t>
              </a:r>
            </a:p>
            <a:p>
              <a:pPr marL="482400" marR="5080">
                <a:spcBef>
                  <a:spcPts val="600"/>
                </a:spcBef>
                <a:buSzPct val="135000"/>
              </a:pPr>
              <a:r>
                <a:rPr lang="fr-FR" sz="2200" spc="-145" dirty="0">
                  <a:latin typeface="+mj-lt"/>
                  <a:cs typeface="DejaVu Sans"/>
                </a:rPr>
                <a:t>Description de l’image comme un assemblage de ces symboles</a:t>
              </a:r>
              <a:endParaRPr lang="fr-FR" sz="2200" dirty="0">
                <a:latin typeface="+mj-lt"/>
                <a:cs typeface="DejaVu Sans"/>
              </a:endParaRPr>
            </a:p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élémentaire</a:t>
              </a: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i="1" dirty="0">
                <a:latin typeface="+mj-lt"/>
                <a:cs typeface="Arial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23C64D-FEB7-4D31-AA19-3D45CF597036}"/>
                </a:ext>
              </a:extLst>
            </p:cNvPr>
            <p:cNvSpPr txBox="1"/>
            <p:nvPr/>
          </p:nvSpPr>
          <p:spPr>
            <a:xfrm>
              <a:off x="517742" y="5966666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26BB37-3A2E-4E43-94A5-A4554DB9DD4C}"/>
                </a:ext>
              </a:extLst>
            </p:cNvPr>
            <p:cNvGrpSpPr/>
            <p:nvPr/>
          </p:nvGrpSpPr>
          <p:grpSpPr>
            <a:xfrm>
              <a:off x="1365414" y="3724085"/>
              <a:ext cx="6389172" cy="2179198"/>
              <a:chOff x="1175410" y="3724085"/>
              <a:chExt cx="6389172" cy="2179198"/>
            </a:xfrm>
          </p:grpSpPr>
          <p:sp>
            <p:nvSpPr>
              <p:cNvPr id="15" name="object 28">
                <a:extLst>
                  <a:ext uri="{FF2B5EF4-FFF2-40B4-BE49-F238E27FC236}">
                    <a16:creationId xmlns:a16="http://schemas.microsoft.com/office/drawing/2014/main" id="{2A92DA88-15CA-4749-9582-CC27CD8BFE32}"/>
                  </a:ext>
                </a:extLst>
              </p:cNvPr>
              <p:cNvSpPr/>
              <p:nvPr/>
            </p:nvSpPr>
            <p:spPr>
              <a:xfrm>
                <a:off x="1175410" y="3724085"/>
                <a:ext cx="6389172" cy="217919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9E6B17-F2BD-4C9D-A0E9-52F5CA030BEE}"/>
                  </a:ext>
                </a:extLst>
              </p:cNvPr>
              <p:cNvSpPr/>
              <p:nvPr/>
            </p:nvSpPr>
            <p:spPr>
              <a:xfrm>
                <a:off x="1175410" y="3724085"/>
                <a:ext cx="6389172" cy="2158417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1419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Redondance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spatiale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symboles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par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symboles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779A97-ECDA-422A-948A-A4871595FBA5}"/>
              </a:ext>
            </a:extLst>
          </p:cNvPr>
          <p:cNvGrpSpPr/>
          <p:nvPr/>
        </p:nvGrpSpPr>
        <p:grpSpPr>
          <a:xfrm>
            <a:off x="487948" y="1205222"/>
            <a:ext cx="8633792" cy="5064948"/>
            <a:chOff x="487948" y="1205222"/>
            <a:chExt cx="8633792" cy="5064948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205222"/>
              <a:ext cx="8633792" cy="506494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 err="1"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latin typeface="+mj-lt"/>
                  <a:cs typeface="Tahoma"/>
                </a:rPr>
                <a:t>d’utilisation</a:t>
              </a:r>
              <a:r>
                <a:rPr lang="en-CA" sz="2600" b="1" u="sng" spc="-50" dirty="0">
                  <a:latin typeface="+mj-lt"/>
                  <a:cs typeface="Tahoma"/>
                </a:rPr>
                <a:t> : </a:t>
              </a:r>
              <a:r>
                <a:rPr lang="en-CA" sz="2600" b="1" u="sng" spc="-50" dirty="0" err="1">
                  <a:latin typeface="+mj-lt"/>
                  <a:cs typeface="Tahoma"/>
                </a:rPr>
                <a:t>codage</a:t>
              </a:r>
              <a:r>
                <a:rPr lang="en-CA" sz="2600" b="1" u="sng" spc="-50" dirty="0">
                  <a:latin typeface="+mj-lt"/>
                  <a:cs typeface="Tahoma"/>
                </a:rPr>
                <a:t> JBIG2</a:t>
              </a: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spc="-95" dirty="0">
                  <a:latin typeface="+mj-lt"/>
                  <a:cs typeface="DejaVu Sans"/>
                </a:rPr>
                <a:t>Segmentation de l’image</a:t>
              </a: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spc="-95" dirty="0">
                  <a:latin typeface="+mj-lt"/>
                  <a:cs typeface="DejaVu Sans"/>
                </a:rPr>
                <a:t>Caractères ou </a:t>
              </a:r>
              <a:r>
                <a:rPr lang="fr-FR" sz="2200" i="1" spc="-95" dirty="0" err="1">
                  <a:latin typeface="+mj-lt"/>
                  <a:cs typeface="DejaVu Sans"/>
                </a:rPr>
                <a:t>halftones</a:t>
              </a:r>
              <a:r>
                <a:rPr lang="fr-FR" sz="2200" i="1" spc="-95" dirty="0">
                  <a:latin typeface="+mj-lt"/>
                  <a:cs typeface="DejaVu Sans"/>
                </a:rPr>
                <a:t> (motif régulier) </a:t>
              </a:r>
              <a:r>
                <a:rPr lang="fr-FR" sz="2200" spc="-95" dirty="0">
                  <a:latin typeface="+mj-lt"/>
                  <a:cs typeface="DejaVu Sans"/>
                </a:rPr>
                <a:t>: symboles</a:t>
              </a: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spc="-95" dirty="0">
                  <a:latin typeface="+mj-lt"/>
                  <a:cs typeface="DejaVu Sans"/>
                </a:rPr>
                <a:t>Autres régions (e.g., lignes, bruit) : codage de source </a:t>
              </a:r>
              <a:endParaRPr lang="fr-FR" sz="2200" dirty="0">
                <a:latin typeface="+mj-lt"/>
                <a:cs typeface="DejaVu Sans"/>
              </a:endParaRPr>
            </a:p>
            <a:p>
              <a:pPr marL="0" indent="0">
                <a:spcBef>
                  <a:spcPts val="24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: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distorsion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induite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par le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codage</a:t>
              </a: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i="1" dirty="0">
                <a:latin typeface="+mj-lt"/>
                <a:cs typeface="Arial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dirty="0">
                <a:latin typeface="+mj-lt"/>
                <a:cs typeface="Arial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0"/>
                </a:spcBef>
                <a:buSzPct val="135000"/>
                <a:buNone/>
              </a:pPr>
              <a:endParaRPr lang="en-CA" sz="2200" b="1" u="sng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sz="2200" spc="-50" dirty="0">
                <a:latin typeface="+mj-lt"/>
                <a:cs typeface="Tahom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23C64D-FEB7-4D31-AA19-3D45CF597036}"/>
                </a:ext>
              </a:extLst>
            </p:cNvPr>
            <p:cNvSpPr txBox="1"/>
            <p:nvPr/>
          </p:nvSpPr>
          <p:spPr>
            <a:xfrm>
              <a:off x="541492" y="5990410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06B9871-3263-4162-BE06-6646B4326E33}"/>
                </a:ext>
              </a:extLst>
            </p:cNvPr>
            <p:cNvGrpSpPr/>
            <p:nvPr/>
          </p:nvGrpSpPr>
          <p:grpSpPr>
            <a:xfrm>
              <a:off x="1140031" y="3621971"/>
              <a:ext cx="6816674" cy="2175679"/>
              <a:chOff x="1045030" y="3681352"/>
              <a:chExt cx="6816674" cy="2201150"/>
            </a:xfrm>
          </p:grpSpPr>
          <p:sp>
            <p:nvSpPr>
              <p:cNvPr id="16" name="object 28">
                <a:extLst>
                  <a:ext uri="{FF2B5EF4-FFF2-40B4-BE49-F238E27FC236}">
                    <a16:creationId xmlns:a16="http://schemas.microsoft.com/office/drawing/2014/main" id="{FB47970D-990D-4540-BAB3-2896106E98A9}"/>
                  </a:ext>
                </a:extLst>
              </p:cNvPr>
              <p:cNvSpPr/>
              <p:nvPr/>
            </p:nvSpPr>
            <p:spPr>
              <a:xfrm>
                <a:off x="1045030" y="3681352"/>
                <a:ext cx="6816674" cy="220115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72F2841-3163-48AA-B7CC-0E3E65793714}"/>
                  </a:ext>
                </a:extLst>
              </p:cNvPr>
              <p:cNvSpPr/>
              <p:nvPr/>
            </p:nvSpPr>
            <p:spPr>
              <a:xfrm>
                <a:off x="1045030" y="3681352"/>
                <a:ext cx="6816674" cy="2201150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762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66A0A92-219C-EFBA-B913-F7AD9D750A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922129"/>
              </p:ext>
            </p:extLst>
          </p:nvPr>
        </p:nvGraphicFramePr>
        <p:xfrm>
          <a:off x="282388" y="309283"/>
          <a:ext cx="8576800" cy="642364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18579">
                  <a:extLst>
                    <a:ext uri="{9D8B030D-6E8A-4147-A177-3AD203B41FA5}">
                      <a16:colId xmlns:a16="http://schemas.microsoft.com/office/drawing/2014/main" val="2533055008"/>
                    </a:ext>
                  </a:extLst>
                </a:gridCol>
                <a:gridCol w="2032289">
                  <a:extLst>
                    <a:ext uri="{9D8B030D-6E8A-4147-A177-3AD203B41FA5}">
                      <a16:colId xmlns:a16="http://schemas.microsoft.com/office/drawing/2014/main" val="1419332123"/>
                    </a:ext>
                  </a:extLst>
                </a:gridCol>
                <a:gridCol w="2264161">
                  <a:extLst>
                    <a:ext uri="{9D8B030D-6E8A-4147-A177-3AD203B41FA5}">
                      <a16:colId xmlns:a16="http://schemas.microsoft.com/office/drawing/2014/main" val="1823910392"/>
                    </a:ext>
                  </a:extLst>
                </a:gridCol>
                <a:gridCol w="2561771">
                  <a:extLst>
                    <a:ext uri="{9D8B030D-6E8A-4147-A177-3AD203B41FA5}">
                      <a16:colId xmlns:a16="http://schemas.microsoft.com/office/drawing/2014/main" val="3667045782"/>
                    </a:ext>
                  </a:extLst>
                </a:gridCol>
              </a:tblGrid>
              <a:tr h="355740">
                <a:tc>
                  <a:txBody>
                    <a:bodyPr/>
                    <a:lstStyle/>
                    <a:p>
                      <a:r>
                        <a:rPr lang="fr-CA" dirty="0"/>
                        <a:t>Critère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RLC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BPC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Codage par symbole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598387"/>
                  </a:ext>
                </a:extLst>
              </a:tr>
              <a:tr h="1160813">
                <a:tc>
                  <a:txBody>
                    <a:bodyPr/>
                    <a:lstStyle/>
                    <a:p>
                      <a:r>
                        <a:rPr lang="fr-CA" b="1" dirty="0"/>
                        <a:t>Efficacité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Bonne pour images binaires avec grandes zones uniformes.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Très efficace si combiné avec </a:t>
                      </a:r>
                      <a:r>
                        <a:rPr lang="fr-CA" b="0" dirty="0" err="1"/>
                        <a:t>Huffman</a:t>
                      </a:r>
                      <a:r>
                        <a:rPr lang="fr-CA" b="0" dirty="0"/>
                        <a:t> ou Arithmétique.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Ultra-efficace pour textes et motifs répétitifs.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8257948"/>
                  </a:ext>
                </a:extLst>
              </a:tr>
              <a:tr h="1123122">
                <a:tc>
                  <a:txBody>
                    <a:bodyPr/>
                    <a:lstStyle/>
                    <a:p>
                      <a:r>
                        <a:rPr lang="fr-CA" b="1" dirty="0"/>
                        <a:t>Compression avec perte?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Non (mais inefficace si l’image est trop détaillée).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Peut ignorer certains plans de bits pour une compression avec perte.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Peut remplacer des caractères similaires (distorsion possible).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062760"/>
                  </a:ext>
                </a:extLst>
              </a:tr>
              <a:tr h="1160813">
                <a:tc>
                  <a:txBody>
                    <a:bodyPr/>
                    <a:lstStyle/>
                    <a:p>
                      <a:r>
                        <a:rPr lang="fr-CA" b="1" dirty="0"/>
                        <a:t>Complexité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Faible (facile à implémenter).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Moyenne (nécessite une analyse des bits).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Élevée (nécessite une reconnaissance et un dictionnaire dynamique).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347414"/>
                  </a:ext>
                </a:extLst>
              </a:tr>
              <a:tr h="1090936">
                <a:tc>
                  <a:txBody>
                    <a:bodyPr/>
                    <a:lstStyle/>
                    <a:p>
                      <a:r>
                        <a:rPr lang="fr-CA" b="1" dirty="0"/>
                        <a:t>Robustesse face au bruit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Sensible aux variations de pixels.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Problèmes avec les bits de poids faible.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Bonne, sauf si mauvaise reconnaissance des symboles.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794649"/>
                  </a:ext>
                </a:extLst>
              </a:tr>
              <a:tr h="1428693">
                <a:tc>
                  <a:txBody>
                    <a:bodyPr/>
                    <a:lstStyle/>
                    <a:p>
                      <a:r>
                        <a:rPr lang="fr-CA" b="1" dirty="0"/>
                        <a:t>Types d’images idéales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Fax, télécopies, dessins binaire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0" dirty="0"/>
                        <a:t>Images compressées hiérarchiquement, documents scannés.</a:t>
                      </a:r>
                    </a:p>
                    <a:p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0" dirty="0"/>
                        <a:t>Texte et documents scannés (OCR, JBIG2).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991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110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Exercice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05222"/>
            <a:ext cx="8633792" cy="5064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spc="-50" dirty="0">
              <a:latin typeface="+mj-lt"/>
              <a:cs typeface="Tahoma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B59945F-D760-7074-4F6D-FCEE1C6A6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04818"/>
              </p:ext>
            </p:extLst>
          </p:nvPr>
        </p:nvGraphicFramePr>
        <p:xfrm>
          <a:off x="1390383" y="2526076"/>
          <a:ext cx="5734048" cy="1295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756">
                  <a:extLst>
                    <a:ext uri="{9D8B030D-6E8A-4147-A177-3AD203B41FA5}">
                      <a16:colId xmlns:a16="http://schemas.microsoft.com/office/drawing/2014/main" val="33658688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961499156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939127867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2201158538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4209741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02612563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136311231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46953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3940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50396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55786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4914536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FD69DC65-D848-7522-B048-1F997946C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33" y="1513368"/>
            <a:ext cx="716647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Considérez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suivante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, de taille 4x8 pixels,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codée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sur 8 bits (256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niveaux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d’intensité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)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a)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Calculez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l’entropie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de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.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b)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Calculez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le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taux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de compression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obtenu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en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comprimant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uniquement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par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codage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de Huffman.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c)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Considérant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les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caractéristiques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de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, quelle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autre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méthode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de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codage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suggéreriez-vous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?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090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Exercice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05222"/>
            <a:ext cx="8633792" cy="5064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spc="-50" dirty="0">
              <a:latin typeface="+mj-lt"/>
              <a:cs typeface="Tahoma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B59945F-D760-7074-4F6D-FCEE1C6A6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192398"/>
              </p:ext>
            </p:extLst>
          </p:nvPr>
        </p:nvGraphicFramePr>
        <p:xfrm>
          <a:off x="1423238" y="1966695"/>
          <a:ext cx="5734048" cy="1295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756">
                  <a:extLst>
                    <a:ext uri="{9D8B030D-6E8A-4147-A177-3AD203B41FA5}">
                      <a16:colId xmlns:a16="http://schemas.microsoft.com/office/drawing/2014/main" val="33658688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961499156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939127867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2201158538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4209741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02612563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136311231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46953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3940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50396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55786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4914536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FD69DC65-D848-7522-B048-1F997946C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33" y="1081698"/>
            <a:ext cx="546581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Considérez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suivante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, de taille 4x8 pixels,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codée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sur 8 bits (256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niveaux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d’intensité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)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Calculez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l’entropie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de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endParaRPr lang="en-GB" altLang="en-US" sz="2000" dirty="0">
              <a:solidFill>
                <a:srgbClr val="FF0000"/>
              </a:solidFill>
              <a:latin typeface="+mj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1BF17E-33A7-E543-2E99-DEBF51E58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62819"/>
              </p:ext>
            </p:extLst>
          </p:nvPr>
        </p:nvGraphicFramePr>
        <p:xfrm>
          <a:off x="1390383" y="4086902"/>
          <a:ext cx="5734050" cy="1618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1350">
                  <a:extLst>
                    <a:ext uri="{9D8B030D-6E8A-4147-A177-3AD203B41FA5}">
                      <a16:colId xmlns:a16="http://schemas.microsoft.com/office/drawing/2014/main" val="3813207388"/>
                    </a:ext>
                  </a:extLst>
                </a:gridCol>
                <a:gridCol w="1911350">
                  <a:extLst>
                    <a:ext uri="{9D8B030D-6E8A-4147-A177-3AD203B41FA5}">
                      <a16:colId xmlns:a16="http://schemas.microsoft.com/office/drawing/2014/main" val="940290514"/>
                    </a:ext>
                  </a:extLst>
                </a:gridCol>
                <a:gridCol w="1911350">
                  <a:extLst>
                    <a:ext uri="{9D8B030D-6E8A-4147-A177-3AD203B41FA5}">
                      <a16:colId xmlns:a16="http://schemas.microsoft.com/office/drawing/2014/main" val="28583711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r</a:t>
                      </a:r>
                      <a:r>
                        <a:rPr lang="en-GB" sz="1200" baseline="-25000">
                          <a:effectLst/>
                        </a:rPr>
                        <a:t>k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 err="1">
                          <a:effectLst/>
                        </a:rPr>
                        <a:t>n</a:t>
                      </a:r>
                      <a:r>
                        <a:rPr lang="en-GB" sz="1200" baseline="-25000" dirty="0" err="1">
                          <a:effectLst/>
                        </a:rPr>
                        <a:t>k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p</a:t>
                      </a:r>
                      <a:r>
                        <a:rPr lang="en-GB" sz="1200" baseline="-25000">
                          <a:effectLst/>
                        </a:rPr>
                        <a:t>r</a:t>
                      </a:r>
                      <a:r>
                        <a:rPr lang="en-GB" sz="1200">
                          <a:effectLst/>
                        </a:rPr>
                        <a:t>(r</a:t>
                      </a:r>
                      <a:r>
                        <a:rPr lang="en-GB" sz="1200" baseline="-25000">
                          <a:effectLst/>
                        </a:rPr>
                        <a:t>k</a:t>
                      </a:r>
                      <a:r>
                        <a:rPr lang="en-GB" sz="1200">
                          <a:effectLst/>
                        </a:rPr>
                        <a:t>)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218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7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12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12/32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78601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12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12/32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63638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13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4/32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7464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4/32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9371904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6D83C4-B51A-7265-CAFD-CC0CF337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52" y="5851434"/>
            <a:ext cx="7772400" cy="5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37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Exercice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05222"/>
            <a:ext cx="8633792" cy="5064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spc="-50" dirty="0">
              <a:latin typeface="+mj-lt"/>
              <a:cs typeface="Tahoma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B59945F-D760-7074-4F6D-FCEE1C6A6F1D}"/>
              </a:ext>
            </a:extLst>
          </p:cNvPr>
          <p:cNvGraphicFramePr>
            <a:graphicFrameLocks noGrp="1"/>
          </p:cNvGraphicFramePr>
          <p:nvPr/>
        </p:nvGraphicFramePr>
        <p:xfrm>
          <a:off x="1423238" y="1966695"/>
          <a:ext cx="5734048" cy="1295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756">
                  <a:extLst>
                    <a:ext uri="{9D8B030D-6E8A-4147-A177-3AD203B41FA5}">
                      <a16:colId xmlns:a16="http://schemas.microsoft.com/office/drawing/2014/main" val="33658688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961499156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939127867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2201158538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4209741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02612563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136311231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46953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3940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50396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55786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4914536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FD69DC65-D848-7522-B048-1F997946C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33" y="917037"/>
            <a:ext cx="7515994" cy="380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Considérez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suivante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, de taille 4x8 pixels,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codée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sur 8 bits (256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niveaux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d’intensité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)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b)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Calculez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le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taux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de compression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obtenu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en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comprimant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uniquement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par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codage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de Huffman. </a:t>
            </a:r>
            <a:endParaRPr lang="en-GB" altLang="en-US" sz="2000" dirty="0">
              <a:solidFill>
                <a:srgbClr val="FF0000"/>
              </a:solidFill>
              <a:latin typeface="+mj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" name="image6.png" descr="Text&#10;&#10;Description automatically generated">
            <a:extLst>
              <a:ext uri="{FF2B5EF4-FFF2-40B4-BE49-F238E27FC236}">
                <a16:creationId xmlns:a16="http://schemas.microsoft.com/office/drawing/2014/main" id="{22ABA3B4-0E70-C6FC-C1D8-1C942408088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46555" y="4351937"/>
            <a:ext cx="5938152" cy="177935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1113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Notions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fondamentales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357458" y="908649"/>
            <a:ext cx="8633792" cy="4200239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Définitions</a:t>
            </a:r>
          </a:p>
          <a:p>
            <a:pPr>
              <a:buSzPct val="135000"/>
            </a:pPr>
            <a:r>
              <a:rPr lang="fr-CA" sz="2200" spc="-50" dirty="0">
                <a:latin typeface="+mj-lt"/>
                <a:cs typeface="Tahoma"/>
              </a:rPr>
              <a:t>”Compression de données” : réduire les données utilisées pour transmettre la même information</a:t>
            </a:r>
          </a:p>
          <a:p>
            <a:pPr>
              <a:buSzPct val="135000"/>
            </a:pPr>
            <a:r>
              <a:rPr lang="fr-CA" sz="2200" spc="-50" dirty="0">
                <a:latin typeface="+mj-lt"/>
                <a:cs typeface="Tahoma"/>
              </a:rPr>
              <a:t>Données : les moyens utilisés pour transmettre de l’information</a:t>
            </a:r>
          </a:p>
          <a:p>
            <a:pPr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7">
                <a:extLst>
                  <a:ext uri="{FF2B5EF4-FFF2-40B4-BE49-F238E27FC236}">
                    <a16:creationId xmlns:a16="http://schemas.microsoft.com/office/drawing/2014/main" id="{42D59E93-7817-E540-98DF-56C47E7880A7}"/>
                  </a:ext>
                </a:extLst>
              </p:cNvPr>
              <p:cNvSpPr/>
              <p:nvPr/>
            </p:nvSpPr>
            <p:spPr>
              <a:xfrm>
                <a:off x="381932" y="5046560"/>
                <a:ext cx="8362838" cy="1277737"/>
              </a:xfrm>
              <a:prstGeom prst="roundRect">
                <a:avLst/>
              </a:prstGeom>
              <a:solidFill>
                <a:srgbClr val="FFE1E1"/>
              </a:solid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SzPct val="135000"/>
                </a:pPr>
                <a:r>
                  <a:rPr lang="fr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Image originale : </a:t>
                </a:r>
                <a:r>
                  <a:rPr lang="fr-CA" sz="22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b</a:t>
                </a:r>
                <a:r>
                  <a:rPr lang="fr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bits ; image compressée : </a:t>
                </a:r>
                <a:r>
                  <a:rPr lang="fr-CA" sz="22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b’ </a:t>
                </a:r>
                <a:r>
                  <a:rPr lang="fr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bits </a:t>
                </a:r>
              </a:p>
              <a:p>
                <a:pPr marL="482400" lvl="1" indent="-230400" algn="ctr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Taux de compression : </a:t>
                </a:r>
                <a:r>
                  <a:rPr lang="fr-CA" sz="2200" i="1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fr-CA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fr-CA" sz="2200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CA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A" sz="2200" i="1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fr-CA" sz="2200" i="1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fr-CA" sz="2200" i="1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’</m:t>
                        </m:r>
                      </m:den>
                    </m:f>
                  </m:oMath>
                </a14:m>
                <a:r>
                  <a:rPr lang="fr-CA" sz="2200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</a:p>
              <a:p>
                <a:pPr marL="482400" lvl="1" indent="-230400" algn="ctr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200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Redondance relative : </a:t>
                </a:r>
                <a:r>
                  <a:rPr lang="fr-CA" sz="2200" i="1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 </a:t>
                </a:r>
                <a14:m>
                  <m:oMath xmlns:m="http://schemas.openxmlformats.org/officeDocument/2006/math">
                    <m:r>
                      <a:rPr lang="fr-CA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fr-CA" sz="2200">
                        <a:solidFill>
                          <a:schemeClr val="tx1"/>
                        </a:solidFill>
                        <a:latin typeface="+mj-lt"/>
                        <a:cs typeface="Arial"/>
                      </a:rPr>
                      <m:t>1</m:t>
                    </m:r>
                    <m:r>
                      <a:rPr lang="fr-CA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−</m:t>
                    </m:r>
                  </m:oMath>
                </a14:m>
                <a:r>
                  <a:rPr lang="fr-CA" sz="2200" dirty="0">
                    <a:solidFill>
                      <a:schemeClr val="tx1"/>
                    </a:solidFill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CA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A" sz="220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CA" sz="2200" i="1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C</m:t>
                        </m:r>
                      </m:den>
                    </m:f>
                  </m:oMath>
                </a14:m>
                <a:endParaRPr lang="fr-CA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Rectangle: Rounded Corners 17">
                <a:extLst>
                  <a:ext uri="{FF2B5EF4-FFF2-40B4-BE49-F238E27FC236}">
                    <a16:creationId xmlns:a16="http://schemas.microsoft.com/office/drawing/2014/main" id="{42D59E93-7817-E540-98DF-56C47E788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32" y="5046560"/>
                <a:ext cx="8362838" cy="127773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669A726B-095F-EB47-A9E7-ABF3C6EE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15" y="2588718"/>
            <a:ext cx="6364514" cy="22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66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Exercice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05222"/>
            <a:ext cx="8633792" cy="5064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spc="-50" dirty="0">
              <a:latin typeface="+mj-lt"/>
              <a:cs typeface="Tahoma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B59945F-D760-7074-4F6D-FCEE1C6A6F1D}"/>
              </a:ext>
            </a:extLst>
          </p:cNvPr>
          <p:cNvGraphicFramePr>
            <a:graphicFrameLocks noGrp="1"/>
          </p:cNvGraphicFramePr>
          <p:nvPr/>
        </p:nvGraphicFramePr>
        <p:xfrm>
          <a:off x="1423238" y="1966695"/>
          <a:ext cx="5734048" cy="1295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756">
                  <a:extLst>
                    <a:ext uri="{9D8B030D-6E8A-4147-A177-3AD203B41FA5}">
                      <a16:colId xmlns:a16="http://schemas.microsoft.com/office/drawing/2014/main" val="33658688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961499156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939127867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2201158538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420974125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02612563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3136311231"/>
                    </a:ext>
                  </a:extLst>
                </a:gridCol>
                <a:gridCol w="716756">
                  <a:extLst>
                    <a:ext uri="{9D8B030D-6E8A-4147-A177-3AD203B41FA5}">
                      <a16:colId xmlns:a16="http://schemas.microsoft.com/office/drawing/2014/main" val="1346953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3940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50396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55786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80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4914536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FD69DC65-D848-7522-B048-1F997946C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82" y="1048498"/>
            <a:ext cx="7515994" cy="537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Considérez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suivante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, de taille 4x8 pixels,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codée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sur 8 bits (256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niveaux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d’intensité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)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c)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Considérant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les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caractéristiques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de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l’image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, quelle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autre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méthode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de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codage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j-lt"/>
                <a:ea typeface="Arial" panose="020B0604020202020204" pitchFamily="34" charset="0"/>
              </a:rPr>
              <a:t>suggéreriez-vous</a:t>
            </a:r>
            <a:r>
              <a:rPr lang="en-GB" sz="1800" dirty="0">
                <a:effectLst/>
                <a:latin typeface="+mj-lt"/>
                <a:ea typeface="Arial" panose="020B0604020202020204" pitchFamily="34" charset="0"/>
              </a:rPr>
              <a:t> ?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endParaRPr lang="en-CA" sz="1800" dirty="0">
              <a:effectLst/>
              <a:latin typeface="+mj-lt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Comme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l’image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comporte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longues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plages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nombres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identiques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redondance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spatiale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), on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pourrait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utiliser un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codage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par longueur de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plage</a:t>
            </a:r>
            <a:r>
              <a:rPr lang="en-GB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(run-length coding).</a:t>
            </a:r>
            <a:endParaRPr lang="en-CA" sz="1800" dirty="0">
              <a:effectLst/>
              <a:latin typeface="+mj-lt"/>
              <a:ea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106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Notions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fondamentales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381932" y="1259655"/>
            <a:ext cx="8633792" cy="4200239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Définitions</a:t>
            </a:r>
          </a:p>
          <a:p>
            <a:pPr>
              <a:buSzPct val="135000"/>
            </a:pPr>
            <a:r>
              <a:rPr lang="fr-CA" sz="2200" dirty="0">
                <a:latin typeface="+mj-lt"/>
                <a:cs typeface="Arial"/>
              </a:rPr>
              <a:t>Code : système de symboles (lettres, nombres, bits, etc.)</a:t>
            </a:r>
          </a:p>
          <a:p>
            <a:pPr>
              <a:buSzPct val="135000"/>
            </a:pPr>
            <a:r>
              <a:rPr lang="fr-CA" sz="2200" dirty="0">
                <a:latin typeface="+mj-lt"/>
                <a:cs typeface="Arial"/>
              </a:rPr>
              <a:t>Chaque élément d’information est associé avec une suite de symboles de code (« mot code »)</a:t>
            </a:r>
          </a:p>
          <a:p>
            <a:pPr>
              <a:buSzPct val="135000"/>
            </a:pPr>
            <a:r>
              <a:rPr lang="fr-CA" sz="2200" dirty="0">
                <a:latin typeface="+mj-lt"/>
                <a:cs typeface="Arial"/>
              </a:rPr>
              <a:t> Longueur associée avec chaque mot code </a:t>
            </a:r>
          </a:p>
          <a:p>
            <a:pPr marL="0" indent="0">
              <a:buSzPct val="135000"/>
              <a:buNone/>
            </a:pPr>
            <a:endParaRPr lang="fr-CA" sz="2200" dirty="0">
              <a:latin typeface="+mj-lt"/>
              <a:cs typeface="Arial"/>
            </a:endParaRPr>
          </a:p>
          <a:p>
            <a:pPr marL="0" indent="0">
              <a:buSzPct val="135000"/>
              <a:buNone/>
            </a:pPr>
            <a:r>
              <a:rPr lang="fr-CA" sz="2400" b="1" dirty="0">
                <a:latin typeface="+mj-lt"/>
                <a:cs typeface="Arial"/>
              </a:rPr>
              <a:t>Imagerie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cs typeface="Arial"/>
              </a:rPr>
              <a:t>Utilisation de codes de 8-bits pour représenter des intensités (0-255)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cs typeface="Arial"/>
              </a:rPr>
              <a:t>Pas optimal (plusieurs types de redondances, ex. : zones uniformes codées de manière répétitive)</a:t>
            </a:r>
          </a:p>
          <a:p>
            <a:pPr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>
              <a:buSzPct val="135000"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4306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5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>
                <a:solidFill>
                  <a:schemeClr val="bg1"/>
                </a:solidFill>
                <a:latin typeface="+mj-lt"/>
              </a:rPr>
              <a:t>Notions fondamentales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>
                <a:latin typeface="+mj-lt"/>
                <a:ea typeface="Century Gothic" charset="0"/>
                <a:cs typeface="Century Gothic" charset="0"/>
              </a:rPr>
              <a:t>Notions fondamentales</a:t>
            </a:r>
            <a:endParaRPr lang="fr-CA" sz="3200" b="1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redondance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091866"/>
            <a:ext cx="8633792" cy="5079311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fr-CA" sz="2600" b="1" u="sng" spc="-50">
                <a:latin typeface="+mj-lt"/>
                <a:cs typeface="Tahoma"/>
              </a:rPr>
              <a:t>Types de redondance</a:t>
            </a: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D0E80-4250-4B97-9708-0CC09002C009}"/>
              </a:ext>
            </a:extLst>
          </p:cNvPr>
          <p:cNvSpPr txBox="1"/>
          <p:nvPr/>
        </p:nvSpPr>
        <p:spPr>
          <a:xfrm>
            <a:off x="5743032" y="595339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i="1" spc="-35">
                <a:latin typeface="+mj-lt"/>
                <a:cs typeface="Arial"/>
              </a:rPr>
              <a:t>©</a:t>
            </a:r>
            <a:r>
              <a:rPr lang="fr-CA" sz="1200" spc="-35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A" sz="1200" spc="45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fr-CA" sz="1200" spc="85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fr-CA" sz="1200" spc="45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lang="fr-CA" sz="1200" spc="12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fr-CA" sz="1200" spc="85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fr-CA" sz="1200" spc="17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A" sz="1200" spc="55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fr-CA" sz="1200">
              <a:latin typeface="+mj-lt"/>
            </a:endParaRPr>
          </a:p>
        </p:txBody>
      </p:sp>
      <p:sp>
        <p:nvSpPr>
          <p:cNvPr id="10" name="object 27">
            <a:extLst>
              <a:ext uri="{FF2B5EF4-FFF2-40B4-BE49-F238E27FC236}">
                <a16:creationId xmlns:a16="http://schemas.microsoft.com/office/drawing/2014/main" id="{0657711E-1589-45E9-AA70-F246318505F0}"/>
              </a:ext>
            </a:extLst>
          </p:cNvPr>
          <p:cNvSpPr/>
          <p:nvPr/>
        </p:nvSpPr>
        <p:spPr>
          <a:xfrm>
            <a:off x="901995" y="2791591"/>
            <a:ext cx="1886484" cy="1879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fr-CA"/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FB29B263-CE4A-4939-9F96-6FCA3E695668}"/>
              </a:ext>
            </a:extLst>
          </p:cNvPr>
          <p:cNvSpPr/>
          <p:nvPr/>
        </p:nvSpPr>
        <p:spPr>
          <a:xfrm>
            <a:off x="3659600" y="2797769"/>
            <a:ext cx="1886484" cy="1891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fr-CA"/>
          </a:p>
        </p:txBody>
      </p:sp>
      <p:sp>
        <p:nvSpPr>
          <p:cNvPr id="15" name="object 29">
            <a:extLst>
              <a:ext uri="{FF2B5EF4-FFF2-40B4-BE49-F238E27FC236}">
                <a16:creationId xmlns:a16="http://schemas.microsoft.com/office/drawing/2014/main" id="{810EC03E-4521-41F9-8E4C-C9AC02129235}"/>
              </a:ext>
            </a:extLst>
          </p:cNvPr>
          <p:cNvSpPr/>
          <p:nvPr/>
        </p:nvSpPr>
        <p:spPr>
          <a:xfrm>
            <a:off x="6481786" y="2816026"/>
            <a:ext cx="1886484" cy="1873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fr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DD908-260A-477F-9A60-2352ACAD85A4}"/>
              </a:ext>
            </a:extLst>
          </p:cNvPr>
          <p:cNvSpPr txBox="1"/>
          <p:nvPr/>
        </p:nvSpPr>
        <p:spPr>
          <a:xfrm>
            <a:off x="463472" y="2019546"/>
            <a:ext cx="27622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200">
                <a:latin typeface="+mj-lt"/>
              </a:rPr>
              <a:t>Redondance de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7FE53-3B9A-4215-A88B-7012DFF01EA4}"/>
              </a:ext>
            </a:extLst>
          </p:cNvPr>
          <p:cNvSpPr txBox="1"/>
          <p:nvPr/>
        </p:nvSpPr>
        <p:spPr>
          <a:xfrm>
            <a:off x="3346724" y="2023663"/>
            <a:ext cx="2532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200">
                <a:latin typeface="+mj-lt"/>
              </a:rPr>
              <a:t>Redondance spatiale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94EAE9-DE6A-4B2B-8DAD-6937AC5C3A79}"/>
              </a:ext>
            </a:extLst>
          </p:cNvPr>
          <p:cNvSpPr txBox="1"/>
          <p:nvPr/>
        </p:nvSpPr>
        <p:spPr>
          <a:xfrm>
            <a:off x="6361785" y="2023664"/>
            <a:ext cx="209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200">
                <a:latin typeface="+mj-lt"/>
              </a:rPr>
              <a:t>Information non </a:t>
            </a:r>
          </a:p>
          <a:p>
            <a:pPr algn="ctr"/>
            <a:r>
              <a:rPr lang="fr-CA" sz="2200">
                <a:latin typeface="+mj-lt"/>
              </a:rPr>
              <a:t>pertinente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F5D6F-01A5-5ADC-A261-979A660CCA07}"/>
              </a:ext>
            </a:extLst>
          </p:cNvPr>
          <p:cNvSpPr txBox="1"/>
          <p:nvPr/>
        </p:nvSpPr>
        <p:spPr>
          <a:xfrm>
            <a:off x="803281" y="2369177"/>
            <a:ext cx="2228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>
                <a:latin typeface="+mj-lt"/>
              </a:rPr>
              <a:t>(4 niveaux de gris, 8 bits)</a:t>
            </a:r>
          </a:p>
        </p:txBody>
      </p:sp>
    </p:spTree>
    <p:extLst>
      <p:ext uri="{BB962C8B-B14F-4D97-AF65-F5344CB8AC3E}">
        <p14:creationId xmlns:p14="http://schemas.microsoft.com/office/powerpoint/2010/main" val="1879330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Redondance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source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D26E4E-4181-46F0-B924-5BCD15994DEE}"/>
              </a:ext>
            </a:extLst>
          </p:cNvPr>
          <p:cNvGrpSpPr/>
          <p:nvPr/>
        </p:nvGrpSpPr>
        <p:grpSpPr>
          <a:xfrm>
            <a:off x="487948" y="1174596"/>
            <a:ext cx="8633792" cy="5403600"/>
            <a:chOff x="487948" y="1174596"/>
            <a:chExt cx="8633792" cy="5399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ontent Placeholder 5">
                  <a:extLst>
                    <a:ext uri="{FF2B5EF4-FFF2-40B4-BE49-F238E27FC236}">
                      <a16:creationId xmlns:a16="http://schemas.microsoft.com/office/drawing/2014/main" id="{3FA9A4E8-2F42-4E44-AB37-82390ABC83E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7948" y="1174596"/>
                  <a:ext cx="8633792" cy="5399200"/>
                </a:xfrm>
                <a:prstGeom prst="rect">
                  <a:avLst/>
                </a:prstGeom>
              </p:spPr>
              <p:txBody>
                <a:bodyPr>
                  <a:no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fr-CA" sz="2600" b="1" u="sng" spc="-50" dirty="0">
                      <a:latin typeface="+mj-lt"/>
                      <a:cs typeface="Tahoma"/>
                    </a:rPr>
                    <a:t>Principe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Image : suite de symboles </a:t>
                  </a:r>
                  <a:r>
                    <a:rPr lang="fr-CA" sz="2200" i="1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indépendants</a:t>
                  </a: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Exemple de </a:t>
                  </a:r>
                  <a:r>
                    <a:rPr lang="fr-CA" sz="2200" u="sng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codage à longueur variable </a:t>
                  </a:r>
                  <a:r>
                    <a:rPr lang="fr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: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                                    = </a:t>
                  </a:r>
                  <a14:m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25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47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25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3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03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3</m:t>
                      </m:r>
                    </m:oMath>
                  </a14:m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300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                            =longueur moyenne de bits utilisées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r>
                    <a:rPr lang="fr-CA" sz="2200" dirty="0">
                      <a:latin typeface="+mj-lt"/>
                      <a:ea typeface="Cambria Math" panose="02040503050406030204" pitchFamily="18" charset="0"/>
                      <a:cs typeface="Tahoma" panose="020B0604030504040204" pitchFamily="34" charset="0"/>
                    </a:rPr>
                    <a:t> </a:t>
                  </a:r>
                  <a:endParaRPr lang="fr-CA" sz="2200" dirty="0">
                    <a:latin typeface="+mj-lt"/>
                    <a:cs typeface="Arial"/>
                  </a:endParaRPr>
                </a:p>
                <a:p>
                  <a:pPr marL="0" indent="0">
                    <a:spcBef>
                      <a:spcPts val="1800"/>
                    </a:spcBef>
                    <a:buSzPct val="135000"/>
                    <a:buNone/>
                  </a:pPr>
                  <a:endParaRPr lang="fr-CA" sz="2200" b="1" u="sng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1800"/>
                    </a:spcBef>
                    <a:buSzPct val="135000"/>
                    <a:buNone/>
                  </a:pPr>
                  <a:endParaRPr lang="fr-CA" sz="2200" b="1" u="sng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  <a:p>
                  <a:pPr marL="0" indent="0">
                    <a:spcBef>
                      <a:spcPts val="1800"/>
                    </a:spcBef>
                    <a:buSzPct val="135000"/>
                    <a:buNone/>
                  </a:pPr>
                  <a:endParaRPr lang="fr-CA" sz="2200" b="1" u="sng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3" name="Content Placeholder 5">
                  <a:extLst>
                    <a:ext uri="{FF2B5EF4-FFF2-40B4-BE49-F238E27FC236}">
                      <a16:creationId xmlns:a16="http://schemas.microsoft.com/office/drawing/2014/main" id="{3FA9A4E8-2F42-4E44-AB37-82390ABC8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948" y="1174596"/>
                  <a:ext cx="8633792" cy="5399200"/>
                </a:xfrm>
                <a:prstGeom prst="rect">
                  <a:avLst/>
                </a:prstGeom>
                <a:blipFill>
                  <a:blip r:embed="rId3"/>
                  <a:stretch>
                    <a:fillRect l="-1271" t="-1806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5E4A62-D7A6-4EAA-82B4-155027B07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677" y="5014558"/>
              <a:ext cx="2179238" cy="6512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4642CE-1326-40F8-B46C-1FEB9D40C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251" y="5741185"/>
              <a:ext cx="1781988" cy="378710"/>
            </a:xfrm>
            <a:prstGeom prst="rect">
              <a:avLst/>
            </a:prstGeom>
          </p:spPr>
        </p:pic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6335BF84-D255-441C-99B5-FF0AB4CB34F7}"/>
                </a:ext>
              </a:extLst>
            </p:cNvPr>
            <p:cNvSpPr/>
            <p:nvPr/>
          </p:nvSpPr>
          <p:spPr>
            <a:xfrm>
              <a:off x="2425019" y="2663562"/>
              <a:ext cx="6060160" cy="14257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1025B8-934F-48E2-8A18-E6CBB1359B7B}"/>
                </a:ext>
              </a:extLst>
            </p:cNvPr>
            <p:cNvSpPr txBox="1"/>
            <p:nvPr/>
          </p:nvSpPr>
          <p:spPr>
            <a:xfrm>
              <a:off x="726712" y="4108132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</p:grpSp>
      <p:sp>
        <p:nvSpPr>
          <p:cNvPr id="15" name="object 27">
            <a:extLst>
              <a:ext uri="{FF2B5EF4-FFF2-40B4-BE49-F238E27FC236}">
                <a16:creationId xmlns:a16="http://schemas.microsoft.com/office/drawing/2014/main" id="{C954C900-4095-7A43-83EC-4D4F231E49F3}"/>
              </a:ext>
            </a:extLst>
          </p:cNvPr>
          <p:cNvSpPr/>
          <p:nvPr/>
        </p:nvSpPr>
        <p:spPr>
          <a:xfrm>
            <a:off x="799418" y="2691941"/>
            <a:ext cx="1507054" cy="1372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6654CCA-3527-483F-F9D5-DCBBAFD49C04}"/>
                  </a:ext>
                </a:extLst>
              </p:cNvPr>
              <p:cNvSpPr txBox="1"/>
              <p:nvPr/>
            </p:nvSpPr>
            <p:spPr>
              <a:xfrm>
                <a:off x="1397675" y="4377956"/>
                <a:ext cx="6482993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CA" smtClean="0"/>
                        <m:t>probabilit</m:t>
                      </m:r>
                      <m:r>
                        <m:rPr>
                          <m:nor/>
                        </m:rPr>
                        <a:rPr lang="fr-CA" smtClean="0"/>
                        <m:t>é </m:t>
                      </m:r>
                      <m:r>
                        <m:rPr>
                          <m:nor/>
                        </m:rPr>
                        <a:rPr lang="fr-CA" smtClean="0"/>
                        <m:t>d</m:t>
                      </m:r>
                      <m:r>
                        <m:rPr>
                          <m:nor/>
                        </m:rPr>
                        <a:rPr lang="fr-CA" smtClean="0"/>
                        <m:t>’</m:t>
                      </m:r>
                      <m:r>
                        <m:rPr>
                          <m:nor/>
                        </m:rPr>
                        <a:rPr lang="fr-CA" smtClean="0"/>
                        <m:t>apparition</m:t>
                      </m:r>
                      <m:r>
                        <m:rPr>
                          <m:nor/>
                        </m:rPr>
                        <a:rPr lang="fr-CA" smtClean="0"/>
                        <m:t> </m:t>
                      </m:r>
                      <m:r>
                        <m:rPr>
                          <m:nor/>
                        </m:rPr>
                        <a:rPr lang="fr-CA" smtClean="0"/>
                        <m:t>du</m:t>
                      </m:r>
                      <m:r>
                        <m:rPr>
                          <m:nor/>
                        </m:rPr>
                        <a:rPr lang="fr-CA" smtClean="0"/>
                        <m:t> </m:t>
                      </m:r>
                      <m:r>
                        <m:rPr>
                          <m:nor/>
                        </m:rPr>
                        <a:rPr lang="fr-CA" smtClean="0"/>
                        <m:t>symbo</m:t>
                      </m:r>
                      <m:r>
                        <m:rPr>
                          <m:nor/>
                        </m:rPr>
                        <a:rPr lang="en-US" b="0" i="0" smtClean="0"/>
                        <m:t>le</m:t>
                      </m:r>
                      <m:r>
                        <m:rPr>
                          <m:nor/>
                        </m:rPr>
                        <a:rPr lang="en-US" b="0" i="0" smtClean="0"/>
                        <m:t>/</m:t>
                      </m:r>
                      <m:r>
                        <m:rPr>
                          <m:nor/>
                        </m:rPr>
                        <a:rPr lang="en-US" b="0" i="0" smtClean="0"/>
                        <m:t>intensit</m:t>
                      </m:r>
                      <m:r>
                        <m:rPr>
                          <m:nor/>
                        </m:rPr>
                        <a:rPr lang="en-US" b="0" i="0" smtClean="0"/>
                        <m:t>é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𝑟𝑘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den>
                      </m:f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6654CCA-3527-483F-F9D5-DCBBAFD49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675" y="4377956"/>
                <a:ext cx="6482993" cy="564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490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Notions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fondamentales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Redondance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source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redondance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D26E4E-4181-46F0-B924-5BCD15994DEE}"/>
              </a:ext>
            </a:extLst>
          </p:cNvPr>
          <p:cNvGrpSpPr/>
          <p:nvPr/>
        </p:nvGrpSpPr>
        <p:grpSpPr>
          <a:xfrm>
            <a:off x="487948" y="1174596"/>
            <a:ext cx="8633792" cy="5403600"/>
            <a:chOff x="487948" y="1174596"/>
            <a:chExt cx="8633792" cy="5399200"/>
          </a:xfrm>
        </p:grpSpPr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3FA9A4E8-2F42-4E44-AB37-82390ABC83E0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174596"/>
              <a:ext cx="8633792" cy="5399200"/>
            </a:xfrm>
            <a:prstGeom prst="rect">
              <a:avLst/>
            </a:prstGeom>
          </p:spPr>
          <p:txBody>
            <a:bodyPr>
              <a:no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fr-CA" sz="2600" b="1" u="sng" spc="-50" dirty="0">
                  <a:latin typeface="+mj-lt"/>
                  <a:cs typeface="Tahoma"/>
                </a:rPr>
                <a:t>Principe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Image : suite de symboles </a:t>
              </a:r>
              <a:r>
                <a:rPr lang="fr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indépendants</a:t>
              </a: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Exemple de </a:t>
              </a:r>
              <a:r>
                <a:rPr lang="fr-CA" sz="2200" u="sng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codage à longueur variable </a:t>
              </a: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: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SzPct val="135000"/>
              </a:pP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Taille : 256 x 256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SzPct val="135000"/>
              </a:pP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C = ?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3000"/>
                </a:spcBef>
                <a:buSzPct val="135000"/>
              </a:pP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Pourcentage des données qui était redondantes?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SzPct val="135000"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r>
                <a:rPr lang="fr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endParaRPr lang="fr-CA" sz="2200" dirty="0">
                <a:latin typeface="+mj-lt"/>
                <a:cs typeface="Arial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fr-CA" sz="22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fr-CA" sz="22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fr-CA" sz="2200" b="1" u="sng" spc="-50" dirty="0">
                <a:solidFill>
                  <a:srgbClr val="FF0000"/>
                </a:solidFill>
                <a:latin typeface="+mj-lt"/>
                <a:cs typeface="Tahoma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6335BF84-D255-441C-99B5-FF0AB4CB34F7}"/>
                </a:ext>
              </a:extLst>
            </p:cNvPr>
            <p:cNvSpPr/>
            <p:nvPr/>
          </p:nvSpPr>
          <p:spPr>
            <a:xfrm>
              <a:off x="2425019" y="2663562"/>
              <a:ext cx="6060160" cy="1425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1025B8-934F-48E2-8A18-E6CBB1359B7B}"/>
                </a:ext>
              </a:extLst>
            </p:cNvPr>
            <p:cNvSpPr txBox="1"/>
            <p:nvPr/>
          </p:nvSpPr>
          <p:spPr>
            <a:xfrm>
              <a:off x="726712" y="4108132"/>
              <a:ext cx="3159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</p:txBody>
        </p:sp>
      </p:grpSp>
      <p:sp>
        <p:nvSpPr>
          <p:cNvPr id="15" name="object 27">
            <a:extLst>
              <a:ext uri="{FF2B5EF4-FFF2-40B4-BE49-F238E27FC236}">
                <a16:creationId xmlns:a16="http://schemas.microsoft.com/office/drawing/2014/main" id="{C954C900-4095-7A43-83EC-4D4F231E49F3}"/>
              </a:ext>
            </a:extLst>
          </p:cNvPr>
          <p:cNvSpPr/>
          <p:nvPr/>
        </p:nvSpPr>
        <p:spPr>
          <a:xfrm>
            <a:off x="799418" y="2691941"/>
            <a:ext cx="1507054" cy="1372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5870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2.6220"/>
  <p:tag name="SLIDO_PRESENTATION_ID" val="dc29fbea-814b-484a-9c39-dd5e167d3146"/>
  <p:tag name="SLIDO_EVENT_UUID" val="a512e14c-5be3-47a9-8372-c550be50315c"/>
  <p:tag name="SLIDO_EVENT_SECTION_UUID" val="5c6430c6-90a4-4128-81ab-af64fa31cd0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TE2OTF9"/>
  <p:tag name="SLIDO_TYPE" val="SlidoPoll"/>
  <p:tag name="SLIDO_POLL_UUID" val="ef8ce7ff-9cfe-4dae-95f0-168735e9557c"/>
  <p:tag name="SLIDO_TIMELINE" val="W3sicG9sbFF1ZXN0aW9uVXVpZCI6Ijg4N2YyYmVkLTQyYWMtNGRlMC05MjU0LWZlNDY5MTMzMzA4OSIsInNob3dSZXN1bHRzIjp0cnVlLCJzaG93Q29ycmVjdEFuc3dlcnMiOmZhbHNlLCJ2b3RpbmdMb2NrZWQiOmZhbHNlfV0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Dg3MjR9"/>
  <p:tag name="SLIDO_TYPE" val="SlidoPoll"/>
  <p:tag name="SLIDO_POLL_UUID" val="eeeaac97-2c71-45aa-bee7-2e9bddafe910"/>
  <p:tag name="SLIDO_TIMELINE" val="W3sicG9sbFF1ZXN0aW9uVXVpZCI6IjE1YmVhNzRmLTdiODItNGMxOC1iNDczLWM3MDE2YzcxNzNkYSIsInNob3dSZXN1bHRzIjp0cnVlLCJzaG93Q29ycmVjdEFuc3dlcnMiOmZhbHNlLCJ2b3RpbmdMb2NrZWQiOmZhbHNlfV0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TMyNDZ9"/>
  <p:tag name="SLIDO_TYPE" val="SlidoPoll"/>
  <p:tag name="SLIDO_POLL_UUID" val="3e6b8e2d-a992-450d-86da-dcac07e46ffa"/>
  <p:tag name="SLIDO_TIMELINE" val="W3sicG9sbFF1ZXN0aW9uVXVpZCI6IjY5ZGQ2YTBmLTI5ZjQtNDgxNi1hOWM4LWQzZjFkZDk0YjNiMSIsInNob3dSZXN1bHRzIjp0cnVlLCJzaG93Q29ycmVjdEFuc3dlcnMiOmZhbHNlLCJ2b3RpbmdMb2NrZWQiOmZhbHNlfV0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I0NDg3OTZ9"/>
  <p:tag name="SLIDO_TYPE" val="SlidoPoll"/>
  <p:tag name="SLIDO_POLL_UUID" val="7c07f326-450a-439e-ab6d-30520ba172d6"/>
  <p:tag name="SLIDO_TIMELINE" val="W3sicG9sbFF1ZXN0aW9uVXVpZCI6ImYzMzE4MzIwLTM5YjgtNGY5NS05MDQzLTJmNDhhZmQ5OTI2YSIsInNob3dSZXN1bHRzIjp0cnVlLCJzaG93Q29ycmVjdEFuc3dlcnMiOmZhbHNlLCJ2b3RpbmdMb2NrZWQiOmZhbHNlfV0=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129496</TotalTime>
  <Words>3258</Words>
  <Application>Microsoft Office PowerPoint</Application>
  <PresentationFormat>Affichage à l'écran (4:3)</PresentationFormat>
  <Paragraphs>929</Paragraphs>
  <Slides>50</Slides>
  <Notes>47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Tahoma</vt:lpstr>
      <vt:lpstr>Office Theme</vt:lpstr>
      <vt:lpstr>Compression et codage I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doha zrouki</cp:lastModifiedBy>
  <cp:revision>1376</cp:revision>
  <cp:lastPrinted>2022-03-23T18:40:25Z</cp:lastPrinted>
  <dcterms:created xsi:type="dcterms:W3CDTF">2018-08-02T13:49:06Z</dcterms:created>
  <dcterms:modified xsi:type="dcterms:W3CDTF">2025-03-20T09:35:12Z</dcterms:modified>
</cp:coreProperties>
</file>