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</p:sldMasterIdLst>
  <p:notesMasterIdLst>
    <p:notesMasterId r:id="rId15"/>
  </p:notesMasterIdLst>
  <p:sldIdLst>
    <p:sldId id="1420" r:id="rId4"/>
    <p:sldId id="1373" r:id="rId5"/>
    <p:sldId id="1375" r:id="rId6"/>
    <p:sldId id="1370" r:id="rId7"/>
    <p:sldId id="1372" r:id="rId8"/>
    <p:sldId id="1376" r:id="rId9"/>
    <p:sldId id="1377" r:id="rId10"/>
    <p:sldId id="1291" r:id="rId11"/>
    <p:sldId id="1355" r:id="rId12"/>
    <p:sldId id="1356" r:id="rId13"/>
    <p:sldId id="135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A8954-97AF-0E46-BB7D-DBFF967D5041}" type="datetimeFigureOut">
              <a:rPr lang="fr-FR" smtClean="0"/>
              <a:t>30/09/2020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0460D-A828-7F4A-A1B1-87A8EE3B01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18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822821-0896-4DF2-81AE-2784A5BB8E9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0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6684989"/>
      </p:ext>
    </p:extLst>
  </p:cSld>
  <p:clrMapOvr>
    <a:masterClrMapping/>
  </p:clrMapOvr>
  <p:transition spd="med"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484891"/>
      </p:ext>
    </p:extLst>
  </p:cSld>
  <p:clrMapOvr>
    <a:masterClrMapping/>
  </p:clrMapOvr>
  <p:transition spd="med"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819528"/>
      </p:ext>
    </p:extLst>
  </p:cSld>
  <p:clrMapOvr>
    <a:masterClrMapping/>
  </p:clrMapOvr>
  <p:transition spd="med"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43417"/>
      </p:ext>
    </p:extLst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0734E1-7696-3D49-8872-42854D3AA3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4283"/>
      </p:ext>
    </p:extLst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5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7" cy="58658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9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6" y="3734595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7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7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4" cy="500856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94059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059634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7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463" baseline="0">
                <a:solidFill>
                  <a:srgbClr val="57565B"/>
                </a:solidFill>
              </a:defRPr>
            </a:lvl2pPr>
            <a:lvl3pPr>
              <a:defRPr sz="1350" baseline="0">
                <a:solidFill>
                  <a:srgbClr val="57565B"/>
                </a:solidFill>
              </a:defRPr>
            </a:lvl3pPr>
            <a:lvl4pPr>
              <a:defRPr sz="1238" baseline="0">
                <a:solidFill>
                  <a:srgbClr val="57565B"/>
                </a:solidFill>
              </a:defRPr>
            </a:lvl4pPr>
            <a:lvl5pPr>
              <a:defRPr sz="1125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675840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1" y="2413003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3375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5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584669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5" y="5807872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40" y="2127436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013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956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9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844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788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416970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7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7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40" y="2171703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013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956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9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844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788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073202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1950" baseline="0">
                <a:solidFill>
                  <a:srgbClr val="57565B"/>
                </a:solidFill>
              </a:defRPr>
            </a:lvl2pPr>
            <a:lvl3pPr>
              <a:defRPr sz="1800" baseline="0">
                <a:solidFill>
                  <a:srgbClr val="57565B"/>
                </a:solidFill>
              </a:defRPr>
            </a:lvl3pPr>
            <a:lvl4pPr>
              <a:defRPr sz="1650" baseline="0">
                <a:solidFill>
                  <a:srgbClr val="57565B"/>
                </a:solidFill>
              </a:defRPr>
            </a:lvl4pPr>
            <a:lvl5pPr>
              <a:defRPr sz="15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6754969"/>
      </p:ext>
    </p:extLst>
  </p:cSld>
  <p:clrMapOvr>
    <a:masterClrMapping/>
  </p:clrMapOvr>
  <p:transition spd="med"/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183267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5" y="5807872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7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6" y="5807872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476171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3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3"/>
            <a:ext cx="4923704" cy="1033463"/>
          </a:xfrm>
          <a:prstGeom prst="rect">
            <a:avLst/>
          </a:prstGeom>
        </p:spPr>
        <p:txBody>
          <a:bodyPr/>
          <a:lstStyle>
            <a:lvl1pPr marL="160735" indent="-160735">
              <a:buFont typeface="Arial" panose="020B0604020202020204" pitchFamily="34" charset="0"/>
              <a:buChar char="•"/>
              <a:defRPr sz="1013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956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844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125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956" dirty="0"/>
              <a:t>Insérez du texte</a:t>
            </a:r>
          </a:p>
          <a:p>
            <a:pPr lvl="2"/>
            <a:r>
              <a:rPr lang="fr-FR" sz="9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7" y="5057274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013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12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125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956" dirty="0"/>
              <a:t>Insérez du texte</a:t>
            </a:r>
          </a:p>
          <a:p>
            <a:pPr lvl="2"/>
            <a:r>
              <a:rPr lang="fr-FR" sz="9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795981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6" y="6353178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675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28588" indent="0">
              <a:buNone/>
              <a:defRPr/>
            </a:lvl2pPr>
            <a:lvl3pPr marL="257175" indent="0">
              <a:buNone/>
              <a:defRPr/>
            </a:lvl3pPr>
            <a:lvl4pPr marL="385763" indent="0">
              <a:buNone/>
              <a:defRPr/>
            </a:lvl4pPr>
            <a:lvl5pPr marL="51435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2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2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2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7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39233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35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788" normalizeH="0" smtClean="0">
                <a:ln>
                  <a:noFill/>
                </a:ln>
                <a:effectLst/>
              </a:defRPr>
            </a:lvl2pPr>
            <a:lvl3pPr>
              <a:defRPr kumimoji="0" lang="fr-FR" sz="788" normalizeH="0" smtClean="0">
                <a:ln>
                  <a:noFill/>
                </a:ln>
                <a:effectLst/>
              </a:defRPr>
            </a:lvl3pPr>
            <a:lvl4pPr>
              <a:defRPr kumimoji="0" lang="fr-FR" sz="788" normalizeH="0" smtClean="0">
                <a:ln>
                  <a:noFill/>
                </a:ln>
                <a:effectLst/>
              </a:defRPr>
            </a:lvl4pPr>
            <a:lvl5pPr>
              <a:defRPr kumimoji="0" lang="fr-CA" sz="788" normalizeH="0">
                <a:ln>
                  <a:noFill/>
                </a:ln>
                <a:effectLst/>
              </a:defRPr>
            </a:lvl5pPr>
          </a:lstStyle>
          <a:p>
            <a:pPr marL="128588" lvl="0" indent="-128588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8233597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712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8718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68237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11-</a:t>
            </a:r>
            <a:fld id="{430767B4-8E22-4E3A-BE85-AB652DDFF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669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8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013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7" y="5147472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13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013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7" y="4018760"/>
            <a:ext cx="5364956" cy="637381"/>
          </a:xfrm>
          <a:prstGeom prst="rect">
            <a:avLst/>
          </a:prstGeom>
        </p:spPr>
        <p:txBody>
          <a:bodyPr/>
          <a:lstStyle>
            <a:lvl1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12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12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12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125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5143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125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1896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239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0" y="2413001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45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Sous section">
            <a:extLst>
              <a:ext uri="{FF2B5EF4-FFF2-40B4-BE49-F238E27FC236}">
                <a16:creationId xmlns:a16="http://schemas.microsoft.com/office/drawing/2014/main" id="{4747F1B0-62B1-4491-8030-4F45BC4A4D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2100" y="3659983"/>
            <a:ext cx="3806032" cy="529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25F29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80061016"/>
      </p:ext>
    </p:extLst>
  </p:cSld>
  <p:clrMapOvr>
    <a:masterClrMapping/>
  </p:clrMapOvr>
  <p:transition spd="med"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8" y="2127434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1966623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6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1"/>
            <a:ext cx="4732337" cy="3371057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2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125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05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8260869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2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2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3131813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63253608"/>
      </p:ext>
    </p:extLst>
  </p:cSld>
  <p:clrMapOvr>
    <a:masterClrMapping/>
  </p:clrMapOvr>
  <p:transition spd="med"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21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2" y="2289311"/>
            <a:ext cx="2940908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1"/>
            <a:ext cx="4923704" cy="1033463"/>
          </a:xfrm>
          <a:prstGeom prst="rect">
            <a:avLst/>
          </a:prstGeo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275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125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6" y="5057272"/>
            <a:ext cx="5062827" cy="1033463"/>
          </a:xfrm>
          <a:prstGeom prst="rect">
            <a:avLst/>
          </a:prstGeom>
        </p:spPr>
        <p:txBody>
          <a:bodyPr/>
          <a:lstStyle>
            <a:lvl1pPr>
              <a:defRPr sz="135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5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5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275" dirty="0"/>
              <a:t>Insérez du texte</a:t>
            </a:r>
          </a:p>
          <a:p>
            <a:pPr lvl="2"/>
            <a:r>
              <a:rPr lang="fr-FR" sz="12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219084"/>
      </p:ext>
    </p:extLst>
  </p:cSld>
  <p:clrMapOvr>
    <a:masterClrMapping/>
  </p:clrMapOvr>
  <p:transition spd="med"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5" y="6353176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9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1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1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70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9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461582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18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050" normalizeH="0" smtClean="0">
                <a:ln>
                  <a:noFill/>
                </a:ln>
                <a:effectLst/>
              </a:defRPr>
            </a:lvl2pPr>
            <a:lvl3pPr>
              <a:defRPr kumimoji="0" lang="fr-FR" sz="1050" normalizeH="0" smtClean="0">
                <a:ln>
                  <a:noFill/>
                </a:ln>
                <a:effectLst/>
              </a:defRPr>
            </a:lvl3pPr>
            <a:lvl4pPr>
              <a:defRPr kumimoji="0" lang="fr-FR" sz="1050" normalizeH="0" smtClean="0">
                <a:ln>
                  <a:noFill/>
                </a:ln>
                <a:effectLst/>
              </a:defRPr>
            </a:lvl4pPr>
            <a:lvl5pPr>
              <a:defRPr kumimoji="0" lang="fr-CA" sz="1050" normalizeH="0">
                <a:ln>
                  <a:noFill/>
                </a:ln>
                <a:effectLst/>
              </a:defRPr>
            </a:lvl5pPr>
          </a:lstStyle>
          <a:p>
            <a:pPr marL="171450" lvl="0" indent="-17145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57665245"/>
      </p:ext>
    </p:extLst>
  </p:cSld>
  <p:clrMapOvr>
    <a:masterClrMapping/>
  </p:clrMapOvr>
  <p:transition spd="med"/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tiff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4F4081-59B6-4784-8882-96212188354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77400" y="228600"/>
            <a:ext cx="2236729" cy="5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37147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582930" marR="0" indent="-24003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7810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9525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1239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46685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34290" bIns="3429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5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8" y="4510061"/>
            <a:ext cx="3196623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920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1">
            <a:extLst>
              <a:ext uri="{FF2B5EF4-FFF2-40B4-BE49-F238E27FC236}">
                <a16:creationId xmlns:a16="http://schemas.microsoft.com/office/drawing/2014/main" id="{603D716A-EEF7-46AD-A626-D7C81AB65DE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57200" y="6158157"/>
            <a:ext cx="1481213" cy="3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/>
  <p:hf sldNum="0" hdr="0" ftr="0" dt="0"/>
  <p:txStyles>
    <p:titleStyle>
      <a:lvl1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25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128588" marR="0" indent="-128588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278606" marR="0" indent="-150019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437198" marR="0" indent="-180023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585788" marR="0" indent="-200025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714375" marR="0" indent="-200025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842963" marR="0" indent="-200025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971550" marR="0" indent="-200025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100138" marR="0" indent="-200025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1228725" marR="0" indent="-200025" algn="l" defTabSz="514350" rtl="0" eaLnBrk="1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5143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4324D-7C35-4ABB-8131-CC2AD3FC4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F4C89-0166-4633-8E23-E880340D1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Office: A520.21 Tel.: #4569</a:t>
            </a:r>
          </a:p>
          <a:p>
            <a:pPr>
              <a:defRPr sz="1800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9A1B-8A9D-4511-86CB-5461F15239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947" y="2844274"/>
            <a:ext cx="5235575" cy="599281"/>
          </a:xfrm>
        </p:spPr>
        <p:txBody>
          <a:bodyPr/>
          <a:lstStyle/>
          <a:p>
            <a:r>
              <a:rPr lang="fr-FR" altLang="fr-FR" sz="2400" dirty="0"/>
              <a:t>Outils de Recherche </a:t>
            </a:r>
            <a:br>
              <a:rPr lang="fr-FR" altLang="fr-FR" sz="2400" dirty="0"/>
            </a:br>
            <a:r>
              <a:rPr lang="fr-FR" altLang="fr-FR" sz="2400" dirty="0"/>
              <a:t>Opérationnelle en Génie - MTH 8414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AC0B8-735E-401F-B92C-B9EC2D9AE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5600" y="3810000"/>
            <a:ext cx="9313304" cy="2210656"/>
          </a:xfrm>
        </p:spPr>
        <p:txBody>
          <a:bodyPr>
            <a:normAutofit/>
          </a:bodyPr>
          <a:lstStyle/>
          <a:p>
            <a:r>
              <a:rPr lang="fr-FR" sz="2000" dirty="0">
                <a:ea typeface="ＭＳ Ｐゴシック" charset="0"/>
              </a:rPr>
              <a:t>Astuce de Modélisation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Problème des N-Reines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Problème d’affectation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Problème du voyageur de commerce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3165912"/>
          </a:xfrm>
        </p:spPr>
        <p:txBody>
          <a:bodyPr/>
          <a:lstStyle/>
          <a:p>
            <a:r>
              <a:rPr lang="fr-FR" noProof="0" dirty="0">
                <a:ea typeface="ＭＳ Ｐゴシック" charset="0"/>
              </a:rPr>
              <a:t>La variable x</a:t>
            </a:r>
            <a:r>
              <a:rPr lang="fr-FR" baseline="-25000" noProof="0" dirty="0">
                <a:ea typeface="ＭＳ Ｐゴシック" charset="0"/>
              </a:rPr>
              <a:t>i</a:t>
            </a:r>
            <a:r>
              <a:rPr lang="fr-FR" noProof="0" dirty="0">
                <a:ea typeface="ＭＳ Ｐゴシック" charset="0"/>
              </a:rPr>
              <a:t> représente la </a:t>
            </a:r>
            <a:r>
              <a:rPr lang="fr-FR" noProof="0" dirty="0" err="1">
                <a:ea typeface="ＭＳ Ｐゴシック" charset="0"/>
              </a:rPr>
              <a:t>i-ème</a:t>
            </a:r>
            <a:r>
              <a:rPr lang="fr-FR" noProof="0" dirty="0">
                <a:ea typeface="ＭＳ Ｐゴシック" charset="0"/>
              </a:rPr>
              <a:t> </a:t>
            </a:r>
            <a:r>
              <a:rPr lang="fr-FR" dirty="0">
                <a:ea typeface="ＭＳ Ｐゴシック" charset="0"/>
              </a:rPr>
              <a:t>ville que le circuit visite</a:t>
            </a:r>
            <a:r>
              <a:rPr lang="fr-FR" noProof="0" dirty="0">
                <a:ea typeface="ＭＳ Ｐゴシック" charset="0"/>
              </a:rPr>
              <a:t> (le domaine est {1,2,…,n})</a:t>
            </a:r>
          </a:p>
          <a:p>
            <a:r>
              <a:rPr lang="fr-FR" noProof="0" dirty="0">
                <a:ea typeface="ＭＳ Ｐゴシック" charset="0"/>
              </a:rPr>
              <a:t>Fonction objectif</a:t>
            </a:r>
          </a:p>
          <a:p>
            <a:endParaRPr lang="fr-FR" noProof="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fr-FR" noProof="0" dirty="0">
                <a:ea typeface="ＭＳ Ｐゴシック" charset="0"/>
              </a:rPr>
              <a:t>	min</a:t>
            </a:r>
          </a:p>
          <a:p>
            <a:pPr>
              <a:buFontTx/>
              <a:buNone/>
            </a:pPr>
            <a:endParaRPr lang="fr-FR" noProof="0" dirty="0">
              <a:ea typeface="ＭＳ Ｐゴシック" charset="0"/>
            </a:endParaRPr>
          </a:p>
          <a:p>
            <a:endParaRPr lang="fr-FR" noProof="0" dirty="0">
              <a:ea typeface="ＭＳ Ｐゴシック" charset="0"/>
            </a:endParaRPr>
          </a:p>
          <a:p>
            <a:r>
              <a:rPr lang="fr-FR" noProof="0" dirty="0" err="1">
                <a:ea typeface="ＭＳ Ｐゴシック" charset="0"/>
              </a:rPr>
              <a:t>Constraint</a:t>
            </a:r>
            <a:endParaRPr lang="fr-FR" noProof="0" dirty="0">
              <a:ea typeface="ＭＳ Ｐゴシック" charset="0"/>
            </a:endParaRPr>
          </a:p>
          <a:p>
            <a:pPr lvl="1">
              <a:buFont typeface="Gill Sans MT" charset="0"/>
              <a:buNone/>
            </a:pPr>
            <a:r>
              <a:rPr lang="fr-FR" sz="1800" i="1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alldifferent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(x</a:t>
            </a:r>
            <a:r>
              <a:rPr lang="fr-FR" sz="18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x</a:t>
            </a:r>
            <a:r>
              <a:rPr lang="fr-FR" sz="18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…, 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1800" baseline="-250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>
              <a:buFontTx/>
              <a:buNone/>
            </a:pPr>
            <a:endParaRPr lang="fr-FR" baseline="-25000" noProof="0" dirty="0">
              <a:ea typeface="ＭＳ Ｐゴシック" charset="0"/>
            </a:endParaRP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Voyageur de commerce : modèle PC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D69AB1E-0541-40FE-8C71-AFF01AE733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88F216-3CC4-924B-BA16-8698E0EE1856}" type="slidenum">
              <a:rPr lang="en-US" sz="1400">
                <a:latin typeface="Gill Sans" charset="0"/>
              </a:rPr>
              <a:pPr/>
              <a:t>10</a:t>
            </a:fld>
            <a:endParaRPr lang="en-US" sz="1400">
              <a:latin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961551"/>
            <a:ext cx="3124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Gill Sans MT" charset="0"/>
              </a:rPr>
              <a:t>Contrainte</a:t>
            </a:r>
            <a:r>
              <a:rPr lang="en-US" sz="2000" dirty="0">
                <a:solidFill>
                  <a:srgbClr val="0000FF"/>
                </a:solidFill>
                <a:latin typeface="Gill Sans MT" charset="0"/>
              </a:rPr>
              <a:t> “</a:t>
            </a:r>
            <a:r>
              <a:rPr lang="en-US" sz="2000" dirty="0" err="1">
                <a:solidFill>
                  <a:srgbClr val="0000FF"/>
                </a:solidFill>
                <a:latin typeface="Gill Sans MT" charset="0"/>
              </a:rPr>
              <a:t>globale</a:t>
            </a:r>
            <a:r>
              <a:rPr lang="en-US" sz="2000" dirty="0">
                <a:solidFill>
                  <a:srgbClr val="0000FF"/>
                </a:solidFill>
                <a:latin typeface="Gill Sans MT" charset="0"/>
              </a:rPr>
              <a:t>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6217" y="3034813"/>
            <a:ext cx="3124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FF"/>
                </a:solidFill>
                <a:latin typeface="Gill Sans MT" pitchFamily="34" charset="0"/>
                <a:ea typeface="ＭＳ Ｐゴシック"/>
                <a:cs typeface="+mn-cs"/>
              </a:rPr>
              <a:t>Element constraints (variables </a:t>
            </a:r>
            <a:r>
              <a:rPr lang="en-US" sz="2000" kern="0" dirty="0" err="1">
                <a:solidFill>
                  <a:srgbClr val="0000FF"/>
                </a:solidFill>
                <a:latin typeface="Gill Sans MT" pitchFamily="34" charset="0"/>
                <a:ea typeface="ＭＳ Ｐゴシック"/>
                <a:cs typeface="+mn-cs"/>
              </a:rPr>
              <a:t>en</a:t>
            </a:r>
            <a:r>
              <a:rPr lang="en-US" sz="2000" kern="0" dirty="0">
                <a:solidFill>
                  <a:srgbClr val="0000FF"/>
                </a:solidFill>
                <a:latin typeface="Gill Sans MT" pitchFamily="34" charset="0"/>
                <a:ea typeface="ＭＳ Ｐゴシック"/>
                <a:cs typeface="+mn-cs"/>
              </a:rPr>
              <a:t> </a:t>
            </a:r>
            <a:r>
              <a:rPr lang="en-US" sz="2000" kern="0" dirty="0" err="1">
                <a:solidFill>
                  <a:srgbClr val="0000FF"/>
                </a:solidFill>
                <a:latin typeface="Gill Sans MT" pitchFamily="34" charset="0"/>
                <a:ea typeface="ＭＳ Ｐゴシック"/>
                <a:cs typeface="+mn-cs"/>
              </a:rPr>
              <a:t>indice</a:t>
            </a:r>
            <a:r>
              <a:rPr lang="en-US" sz="2000" kern="0" dirty="0">
                <a:solidFill>
                  <a:srgbClr val="0000FF"/>
                </a:solidFill>
                <a:latin typeface="Gill Sans MT" pitchFamily="34" charset="0"/>
                <a:ea typeface="ＭＳ Ｐゴシック"/>
                <a:cs typeface="+mn-cs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ea typeface="ＭＳ Ｐゴシック" pitchFamily="28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E121829-BC91-40F5-8FE3-98FF407761AE}"/>
                  </a:ext>
                </a:extLst>
              </p:cNvPr>
              <p:cNvSpPr txBox="1"/>
              <p:nvPr/>
            </p:nvSpPr>
            <p:spPr>
              <a:xfrm>
                <a:off x="2743200" y="1713320"/>
                <a:ext cx="3044487" cy="1210396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6565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656567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656567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656567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fr-FR" sz="2800" dirty="0">
                  <a:solidFill>
                    <a:srgbClr val="656567"/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E121829-BC91-40F5-8FE3-98FF40776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713320"/>
                <a:ext cx="3044487" cy="1210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AC97C64-E2B4-4646-B61F-75EE348E8EE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5105401" y="2667000"/>
            <a:ext cx="1690816" cy="721756"/>
          </a:xfrm>
          <a:prstGeom prst="straightConnector1">
            <a:avLst/>
          </a:prstGeom>
          <a:noFill/>
          <a:ln w="25400" cap="flat">
            <a:solidFill>
              <a:srgbClr val="656567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7CB4D6-EBE8-41E9-A09C-A7F12BD1AB02}"/>
              </a:ext>
            </a:extLst>
          </p:cNvPr>
          <p:cNvCxnSpPr>
            <a:cxnSpLocks/>
          </p:cNvCxnSpPr>
          <p:nvPr/>
        </p:nvCxnSpPr>
        <p:spPr>
          <a:xfrm flipH="1" flipV="1">
            <a:off x="5486401" y="2667000"/>
            <a:ext cx="1309816" cy="721756"/>
          </a:xfrm>
          <a:prstGeom prst="straightConnector1">
            <a:avLst/>
          </a:prstGeom>
          <a:noFill/>
          <a:ln w="25400" cap="flat">
            <a:solidFill>
              <a:srgbClr val="656567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90012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447800"/>
            <a:ext cx="10515600" cy="46158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En PC seules </a:t>
            </a:r>
            <a:r>
              <a:rPr lang="fr-FR" i="1" noProof="0" dirty="0">
                <a:ea typeface="ＭＳ Ｐゴシック" charset="0"/>
              </a:rPr>
              <a:t>n</a:t>
            </a:r>
            <a:r>
              <a:rPr lang="fr-FR" noProof="0" dirty="0">
                <a:ea typeface="ＭＳ Ｐゴシック" charset="0"/>
              </a:rPr>
              <a:t> variables sont nécessaires, alors qu’il en faut </a:t>
            </a:r>
            <a:r>
              <a:rPr lang="fr-FR" i="1" noProof="0" dirty="0">
                <a:ea typeface="ＭＳ Ｐゴシック" charset="0"/>
              </a:rPr>
              <a:t>n</a:t>
            </a:r>
            <a:r>
              <a:rPr lang="fr-FR" i="1" baseline="30000" noProof="0" dirty="0">
                <a:ea typeface="ＭＳ Ｐゴシック" charset="0"/>
              </a:rPr>
              <a:t>2</a:t>
            </a:r>
            <a:r>
              <a:rPr lang="fr-FR" i="1" noProof="0" dirty="0">
                <a:ea typeface="ＭＳ Ｐゴシック" charset="0"/>
              </a:rPr>
              <a:t> </a:t>
            </a:r>
            <a:r>
              <a:rPr lang="fr-FR" noProof="0" dirty="0">
                <a:ea typeface="ＭＳ Ｐゴシック" charset="0"/>
              </a:rPr>
              <a:t>en PLNE	(</a:t>
            </a:r>
            <a:r>
              <a:rPr lang="fr-FR" i="1" noProof="0" dirty="0">
                <a:ea typeface="ＭＳ Ｐゴシック" charset="0"/>
              </a:rPr>
              <a:t>n</a:t>
            </a:r>
            <a:r>
              <a:rPr lang="fr-FR" noProof="0" dirty="0">
                <a:ea typeface="ＭＳ Ｐゴシック" charset="0"/>
              </a:rPr>
              <a:t> nombre de villes)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Le modèle PLNE est de taille exponentielle, le modèle PC ne nécessite qu’une contrainte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noProof="0" dirty="0">
                <a:ea typeface="ＭＳ Ｐゴシック" charset="0"/>
              </a:rPr>
              <a:t>Le modèle PC est intuitif car il s’intéresse directement à la structure du problème : l’ordonnancement des villes dans le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noProof="0" dirty="0">
              <a:ea typeface="ＭＳ Ｐゴシック" charset="0"/>
            </a:endParaRPr>
          </a:p>
          <a:p>
            <a:r>
              <a:rPr lang="fr-FR" noProof="0" dirty="0">
                <a:ea typeface="ＭＳ Ｐゴシック" charset="0"/>
              </a:rPr>
              <a:t>Remarque : les solveurs PLNE spécifiques au </a:t>
            </a:r>
            <a:r>
              <a:rPr lang="fr-FR" noProof="0" dirty="0" err="1">
                <a:ea typeface="ＭＳ Ｐゴシック" charset="0"/>
              </a:rPr>
              <a:t>VdC</a:t>
            </a:r>
            <a:r>
              <a:rPr lang="fr-FR" noProof="0" dirty="0">
                <a:ea typeface="ＭＳ Ｐゴシック" charset="0"/>
              </a:rPr>
              <a:t> sont plus performants que PC pour le </a:t>
            </a:r>
            <a:r>
              <a:rPr lang="fr-FR" noProof="0" dirty="0" err="1">
                <a:ea typeface="ＭＳ Ｐゴシック" charset="0"/>
              </a:rPr>
              <a:t>VdC</a:t>
            </a:r>
            <a:r>
              <a:rPr lang="fr-FR" noProof="0" dirty="0">
                <a:ea typeface="ＭＳ Ｐゴシック" charset="0"/>
              </a:rPr>
              <a:t> classique. En présence de contraintes additionnelles (fenêtres de temps,…), la programmation par contraintes devient compétitive.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Comparaison entre PLNE et PC pour le </a:t>
            </a:r>
            <a:r>
              <a:rPr lang="fr-FR" noProof="0" dirty="0" err="1">
                <a:latin typeface="Gill Sans MT" charset="0"/>
                <a:ea typeface="ＭＳ Ｐゴシック" charset="0"/>
              </a:rPr>
              <a:t>VdC</a:t>
            </a:r>
            <a:endParaRPr lang="fr-FR" noProof="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484D4D6-B805-40A5-AB46-117FDDADA3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0276C9-3888-6C4E-9701-F0328A9448B7}" type="slidenum">
              <a:rPr lang="en-US" sz="1400">
                <a:latin typeface="Gill Sans" charset="0"/>
              </a:rPr>
              <a:pPr/>
              <a:t>11</a:t>
            </a:fld>
            <a:endParaRPr lang="en-US" sz="1400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50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0683F-3CDD-3248-8AC8-D22C6D37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SEND + MORE = MONEY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F6E71-01AF-B145-9A3B-682A53F47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Trouver la valeur de chaque chiffre</a:t>
            </a:r>
          </a:p>
          <a:p>
            <a:r>
              <a:rPr lang="fr-FR" dirty="0"/>
              <a:t>Toutes les lettres doivent avoir des valeurs différentes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7F18A1-8FA6-254D-875D-AA390C2A4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48A22D-171B-6C4E-A898-507BFC24DD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Verbal arithmetic - Wikipedia">
            <a:extLst>
              <a:ext uri="{FF2B5EF4-FFF2-40B4-BE49-F238E27FC236}">
                <a16:creationId xmlns:a16="http://schemas.microsoft.com/office/drawing/2014/main" id="{4B7E11F7-1386-984C-895B-FCC98869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36" y="2124669"/>
            <a:ext cx="3781620" cy="14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045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0683F-3CDD-3248-8AC8-D22C6D37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SEND + MORE = MONEY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F6E71-01AF-B145-9A3B-682A53F47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917700"/>
            <a:ext cx="10174539" cy="3022600"/>
          </a:xfrm>
        </p:spPr>
        <p:txBody>
          <a:bodyPr/>
          <a:lstStyle/>
          <a:p>
            <a:r>
              <a:rPr lang="fr-FR" dirty="0"/>
              <a:t>Trouver la valeur de chaque chiffre</a:t>
            </a:r>
          </a:p>
          <a:p>
            <a:r>
              <a:rPr lang="fr-FR" dirty="0"/>
              <a:t>Toutes les lettres doivent avoir des valeurs différentes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7F18A1-8FA6-254D-875D-AA390C2A47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48A22D-171B-6C4E-A898-507BFC24DD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Verbal arithmetic - Wikipedia">
            <a:extLst>
              <a:ext uri="{FF2B5EF4-FFF2-40B4-BE49-F238E27FC236}">
                <a16:creationId xmlns:a16="http://schemas.microsoft.com/office/drawing/2014/main" id="{4B7E11F7-1386-984C-895B-FCC98869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36" y="1594303"/>
            <a:ext cx="3781620" cy="14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F47C596-2F77-984E-AA6D-04E63165A54D}"/>
                  </a:ext>
                </a:extLst>
              </p:cNvPr>
              <p:cNvSpPr txBox="1"/>
              <p:nvPr/>
            </p:nvSpPr>
            <p:spPr>
              <a:xfrm>
                <a:off x="1873538" y="3668486"/>
                <a:ext cx="5082911" cy="2400574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1000∗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+100∗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+10∗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5B7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fr-CA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1000∗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+100∗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5B7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10000∗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+1000∗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+100∗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+10∗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C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5B74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𝐴𝑙𝑙𝐷𝑖𝑓𝑓𝑒𝑟𝑒𝑛𝑡</m:t>
                      </m:r>
                      <m:d>
                        <m:dPr>
                          <m:ctrlP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fr-CA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5B7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0" lang="fr-CA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5B7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0" lang="fr-CA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5B7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fr-CA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5B7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0,1,2,3,4,5,6,7,8,9</m:t>
                        </m:r>
                      </m:e>
                    </m:d>
                  </m:oMath>
                </a14:m>
                <a:r>
                  <a:rPr kumimoji="0" lang="fr-C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5B74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	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335B74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F47C596-2F77-984E-AA6D-04E63165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538" y="3668486"/>
                <a:ext cx="5082911" cy="24005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F104425-B106-C649-81C4-B96A36C08DE8}"/>
              </a:ext>
            </a:extLst>
          </p:cNvPr>
          <p:cNvSpPr txBox="1"/>
          <p:nvPr/>
        </p:nvSpPr>
        <p:spPr>
          <a:xfrm>
            <a:off x="1777429" y="2856216"/>
            <a:ext cx="184648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3047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fr-FR" sz="2000" noProof="0" dirty="0">
                <a:solidFill>
                  <a:srgbClr val="656567"/>
                </a:solidFill>
              </a:rPr>
              <a:t>Modéliser le p</a:t>
            </a:r>
            <a:r>
              <a:rPr lang="fr-FR" sz="2000" dirty="0" err="1"/>
              <a:t>roblème</a:t>
            </a:r>
            <a:r>
              <a:rPr lang="fr-FR" sz="2000" dirty="0"/>
              <a:t> d'affectation</a:t>
            </a:r>
            <a:r>
              <a:rPr lang="fr-FR" sz="2000" noProof="0" dirty="0">
                <a:solidFill>
                  <a:srgbClr val="656567"/>
                </a:solidFill>
              </a:rPr>
              <a:t> suivant en PC</a:t>
            </a:r>
          </a:p>
          <a:p>
            <a:pPr lvl="1"/>
            <a:r>
              <a:rPr lang="fr-FR" sz="2000" dirty="0">
                <a:solidFill>
                  <a:srgbClr val="656567"/>
                </a:solidFill>
              </a:rPr>
              <a:t>Étant donné </a:t>
            </a:r>
            <a:r>
              <a:rPr lang="fr-FR" sz="2000" noProof="0" dirty="0">
                <a:solidFill>
                  <a:srgbClr val="656567"/>
                </a:solidFill>
              </a:rPr>
              <a:t>5 tâches (t</a:t>
            </a:r>
            <a:r>
              <a:rPr lang="fr-FR" sz="2000" baseline="-25000" noProof="0" dirty="0">
                <a:solidFill>
                  <a:srgbClr val="656567"/>
                </a:solidFill>
              </a:rPr>
              <a:t>1</a:t>
            </a:r>
            <a:r>
              <a:rPr lang="fr-FR" sz="2000" noProof="0" dirty="0">
                <a:solidFill>
                  <a:srgbClr val="656567"/>
                </a:solidFill>
              </a:rPr>
              <a:t> to t</a:t>
            </a:r>
            <a:r>
              <a:rPr lang="fr-FR" sz="2000" baseline="-25000" noProof="0" dirty="0">
                <a:solidFill>
                  <a:srgbClr val="656567"/>
                </a:solidFill>
              </a:rPr>
              <a:t>5 </a:t>
            </a:r>
            <a:r>
              <a:rPr lang="fr-FR" sz="2000" noProof="0" dirty="0">
                <a:solidFill>
                  <a:srgbClr val="656567"/>
                </a:solidFill>
              </a:rPr>
              <a:t>) et 5 employés (e</a:t>
            </a:r>
            <a:r>
              <a:rPr lang="fr-FR" sz="2000" baseline="-25000" noProof="0" dirty="0">
                <a:solidFill>
                  <a:srgbClr val="656567"/>
                </a:solidFill>
              </a:rPr>
              <a:t>1</a:t>
            </a:r>
            <a:r>
              <a:rPr lang="fr-FR" sz="2000" noProof="0" dirty="0">
                <a:solidFill>
                  <a:srgbClr val="656567"/>
                </a:solidFill>
              </a:rPr>
              <a:t> to e</a:t>
            </a:r>
            <a:r>
              <a:rPr lang="fr-FR" sz="2000" baseline="-25000" noProof="0" dirty="0">
                <a:solidFill>
                  <a:srgbClr val="656567"/>
                </a:solidFill>
              </a:rPr>
              <a:t>5</a:t>
            </a:r>
            <a:r>
              <a:rPr lang="fr-FR" sz="2000" noProof="0" dirty="0">
                <a:solidFill>
                  <a:srgbClr val="656567"/>
                </a:solidFill>
              </a:rPr>
              <a:t>)</a:t>
            </a: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Affecter une et seulement une tâche à chaque employé tel que l’affectation minimise les coûts suivants</a:t>
            </a: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endParaRPr lang="fr-FR" sz="2000" noProof="0" dirty="0">
              <a:solidFill>
                <a:srgbClr val="656567"/>
              </a:solidFill>
            </a:endParaRPr>
          </a:p>
          <a:p>
            <a:pPr lvl="1"/>
            <a:r>
              <a:rPr lang="fr-FR" sz="2000" noProof="0" dirty="0">
                <a:solidFill>
                  <a:srgbClr val="656567"/>
                </a:solidFill>
              </a:rPr>
              <a:t>Comparer avec la version PLNE du problème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d'affectation</a:t>
            </a:r>
            <a:endParaRPr lang="fr-FR" noProof="0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ED6D65A-D5D9-4F05-9527-7B65FCBF75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9369"/>
              </p:ext>
            </p:extLst>
          </p:nvPr>
        </p:nvGraphicFramePr>
        <p:xfrm>
          <a:off x="2209800" y="2700442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T\E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3866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27017A4-D576-4A42-8E55-DEFF8D183F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07CC4A0-4DBF-8F41-A533-0207742F13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B0375E5-9E8E-6E48-B825-7570E405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dirty="0" err="1"/>
              <a:t>d’affectation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48C916C-7CC4-1A4B-8A28-E31EBD757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65564AA1-94C9-7442-AE85-C896F77FD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8DA17B1-571D-534F-A1CB-68C8E3714CD5}"/>
                  </a:ext>
                </a:extLst>
              </p:cNvPr>
              <p:cNvSpPr txBox="1"/>
              <p:nvPr/>
            </p:nvSpPr>
            <p:spPr>
              <a:xfrm>
                <a:off x="1851096" y="2953492"/>
                <a:ext cx="1829905" cy="1805924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C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CA" b="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8DA17B1-571D-534F-A1CB-68C8E3714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96" y="2953492"/>
                <a:ext cx="1829905" cy="1805924"/>
              </a:xfrm>
              <a:prstGeom prst="rect">
                <a:avLst/>
              </a:prstGeom>
              <a:blipFill>
                <a:blip r:embed="rId2"/>
                <a:stretch>
                  <a:fillRect l="-40000" t="-49650" b="-55245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9E76EE6B-F143-8144-8930-0292189F2F39}"/>
              </a:ext>
            </a:extLst>
          </p:cNvPr>
          <p:cNvSpPr txBox="1"/>
          <p:nvPr/>
        </p:nvSpPr>
        <p:spPr>
          <a:xfrm>
            <a:off x="1234647" y="2694325"/>
            <a:ext cx="184648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19F3C2-47F8-5A4F-A88C-C11B853C3578}"/>
              </a:ext>
            </a:extLst>
          </p:cNvPr>
          <p:cNvSpPr txBox="1"/>
          <p:nvPr/>
        </p:nvSpPr>
        <p:spPr>
          <a:xfrm>
            <a:off x="1572856" y="2513560"/>
            <a:ext cx="556480" cy="7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Min</a:t>
            </a:r>
          </a:p>
          <a:p>
            <a:pPr algn="l"/>
            <a:r>
              <a:rPr lang="fr-FR" dirty="0"/>
              <a:t>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941EC3A-75FA-FA41-A592-E0364DE0C30F}"/>
                  </a:ext>
                </a:extLst>
              </p:cNvPr>
              <p:cNvSpPr txBox="1"/>
              <p:nvPr/>
            </p:nvSpPr>
            <p:spPr>
              <a:xfrm>
                <a:off x="2064045" y="2324260"/>
                <a:ext cx="1172802" cy="85675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𝑒𝑡</m:t>
                                  </m:r>
                                </m:sub>
                              </m:s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𝑒𝑡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941EC3A-75FA-FA41-A592-E0364DE0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045" y="2324260"/>
                <a:ext cx="1172802" cy="856755"/>
              </a:xfrm>
              <a:prstGeom prst="rect">
                <a:avLst/>
              </a:prstGeom>
              <a:blipFill>
                <a:blip r:embed="rId3"/>
                <a:stretch>
                  <a:fillRect l="-62366" t="-102899" b="-144928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4F61F5AD-94AF-2142-AF55-1332466C300E}"/>
              </a:ext>
            </a:extLst>
          </p:cNvPr>
          <p:cNvSpPr txBox="1"/>
          <p:nvPr/>
        </p:nvSpPr>
        <p:spPr>
          <a:xfrm>
            <a:off x="2219219" y="1798322"/>
            <a:ext cx="594952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MIP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826D39F-7791-E949-99F1-A2ED74325F4B}"/>
              </a:ext>
            </a:extLst>
          </p:cNvPr>
          <p:cNvSpPr txBox="1"/>
          <p:nvPr/>
        </p:nvSpPr>
        <p:spPr>
          <a:xfrm>
            <a:off x="5323809" y="1854451"/>
            <a:ext cx="1385874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CP option 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8B9FEA6-DC75-9142-B916-0E7870627712}"/>
              </a:ext>
            </a:extLst>
          </p:cNvPr>
          <p:cNvSpPr txBox="1"/>
          <p:nvPr/>
        </p:nvSpPr>
        <p:spPr>
          <a:xfrm>
            <a:off x="4889696" y="2425859"/>
            <a:ext cx="556480" cy="7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Min</a:t>
            </a:r>
          </a:p>
          <a:p>
            <a:pPr algn="l"/>
            <a:r>
              <a:rPr lang="fr-FR" dirty="0"/>
              <a:t>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ECC050C-8EC3-5A4C-B3D3-5C68806DD5CC}"/>
                  </a:ext>
                </a:extLst>
              </p:cNvPr>
              <p:cNvSpPr txBox="1"/>
              <p:nvPr/>
            </p:nvSpPr>
            <p:spPr>
              <a:xfrm>
                <a:off x="5375667" y="2269487"/>
                <a:ext cx="1234229" cy="85675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ECC050C-8EC3-5A4C-B3D3-5C68806D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67" y="2269487"/>
                <a:ext cx="1234229" cy="856755"/>
              </a:xfrm>
              <a:prstGeom prst="rect">
                <a:avLst/>
              </a:prstGeom>
              <a:blipFill>
                <a:blip r:embed="rId4"/>
                <a:stretch>
                  <a:fillRect l="-57143" t="-102899" b="-144928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BA80CD0C-9926-7F4D-B209-E3EFB2A74D8D}"/>
              </a:ext>
            </a:extLst>
          </p:cNvPr>
          <p:cNvSpPr txBox="1"/>
          <p:nvPr/>
        </p:nvSpPr>
        <p:spPr>
          <a:xfrm>
            <a:off x="1438240" y="4903336"/>
            <a:ext cx="2558407" cy="7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ctr"/>
            <a:r>
              <a:rPr lang="fr-FR" i="1" dirty="0" err="1"/>
              <a:t>x</a:t>
            </a:r>
            <a:r>
              <a:rPr lang="fr-FR" i="1" baseline="-25000" dirty="0" err="1"/>
              <a:t>et</a:t>
            </a:r>
            <a:r>
              <a:rPr lang="fr-FR" i="1" dirty="0"/>
              <a:t> =1 si l’employé e fait la tâche </a:t>
            </a:r>
            <a:r>
              <a:rPr lang="fr-FR" i="1" dirty="0" err="1"/>
              <a:t>t</a:t>
            </a:r>
            <a:r>
              <a:rPr lang="fr-FR" i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95AB6D-E16D-4441-824D-189CC9EB6C9A}"/>
                  </a:ext>
                </a:extLst>
              </p:cNvPr>
              <p:cNvSpPr/>
              <p:nvPr/>
            </p:nvSpPr>
            <p:spPr>
              <a:xfrm>
                <a:off x="5186604" y="3058361"/>
                <a:ext cx="2223109" cy="1595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)=1</m:t>
                          </m:r>
                        </m:e>
                      </m:nary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CA" b="0" dirty="0"/>
              </a:p>
              <a:p>
                <a:pPr algn="ctr"/>
                <a:r>
                  <a:rPr lang="fr-CA" dirty="0"/>
                  <a:t>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b="0" i="0" smtClean="0">
                          <a:latin typeface="Cambria Math" panose="02040503050406030204" pitchFamily="18" charset="0"/>
                        </a:rPr>
                        <m:t>Alldifferent</m:t>
                      </m:r>
                      <m:r>
                        <a:rPr lang="fr-CA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r-CA" b="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495AB6D-E16D-4441-824D-189CC9EB6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604" y="3058361"/>
                <a:ext cx="2223109" cy="1595501"/>
              </a:xfrm>
              <a:prstGeom prst="rect">
                <a:avLst/>
              </a:prstGeom>
              <a:blipFill>
                <a:blip r:embed="rId5"/>
                <a:stretch>
                  <a:fillRect l="-32955" t="-58268" b="-299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0295D18B-5922-F44D-A3DE-CD7EBE9146C8}"/>
              </a:ext>
            </a:extLst>
          </p:cNvPr>
          <p:cNvSpPr txBox="1"/>
          <p:nvPr/>
        </p:nvSpPr>
        <p:spPr>
          <a:xfrm>
            <a:off x="8233135" y="1829501"/>
            <a:ext cx="1385874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CP option 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2CF405-86F1-CE4E-8EC6-05415300BED8}"/>
              </a:ext>
            </a:extLst>
          </p:cNvPr>
          <p:cNvSpPr txBox="1"/>
          <p:nvPr/>
        </p:nvSpPr>
        <p:spPr>
          <a:xfrm>
            <a:off x="7799022" y="2400909"/>
            <a:ext cx="556480" cy="7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Min</a:t>
            </a:r>
          </a:p>
          <a:p>
            <a:pPr algn="l"/>
            <a:r>
              <a:rPr lang="fr-FR" dirty="0"/>
              <a:t>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B86DDB6-BBDD-924B-89E2-9B7FDAEC70A8}"/>
                  </a:ext>
                </a:extLst>
              </p:cNvPr>
              <p:cNvSpPr txBox="1"/>
              <p:nvPr/>
            </p:nvSpPr>
            <p:spPr>
              <a:xfrm>
                <a:off x="8284993" y="2244537"/>
                <a:ext cx="1155105" cy="856755"/>
              </a:xfrm>
              <a:prstGeom prst="rect">
                <a:avLst/>
              </a:prstGeom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91399" tIns="91399" rIns="91399" bIns="91399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CA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CA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B86DDB6-BBDD-924B-89E2-9B7FDAEC7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93" y="2244537"/>
                <a:ext cx="1155105" cy="856755"/>
              </a:xfrm>
              <a:prstGeom prst="rect">
                <a:avLst/>
              </a:prstGeom>
              <a:blipFill>
                <a:blip r:embed="rId6"/>
                <a:stretch>
                  <a:fillRect l="-63043" t="-102899" b="-144928"/>
                </a:stretch>
              </a:blipFill>
              <a:ln w="254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D8AC241-54D3-4E4B-8FA8-E4611CB0EAAF}"/>
                  </a:ext>
                </a:extLst>
              </p:cNvPr>
              <p:cNvSpPr/>
              <p:nvPr/>
            </p:nvSpPr>
            <p:spPr>
              <a:xfrm>
                <a:off x="8095930" y="3033411"/>
                <a:ext cx="2248629" cy="1595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CA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)=1</m:t>
                          </m:r>
                        </m:e>
                      </m:nary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CA" b="0" dirty="0"/>
              </a:p>
              <a:p>
                <a:pPr algn="ctr"/>
                <a:r>
                  <a:rPr lang="fr-CA" dirty="0"/>
                  <a:t>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A" b="0" i="0" smtClean="0">
                          <a:latin typeface="Cambria Math" panose="02040503050406030204" pitchFamily="18" charset="0"/>
                        </a:rPr>
                        <m:t>Alldifferent</m:t>
                      </m:r>
                      <m:r>
                        <a:rPr lang="fr-CA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CA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fr-CA" b="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D8AC241-54D3-4E4B-8FA8-E4611CB0E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930" y="3033411"/>
                <a:ext cx="2248629" cy="1595501"/>
              </a:xfrm>
              <a:prstGeom prst="rect">
                <a:avLst/>
              </a:prstGeom>
              <a:blipFill>
                <a:blip r:embed="rId7"/>
                <a:stretch>
                  <a:fillRect l="-32584" t="-59524" b="-301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8FB411B4-2478-A846-9849-BD5C2257318E}"/>
              </a:ext>
            </a:extLst>
          </p:cNvPr>
          <p:cNvSpPr txBox="1"/>
          <p:nvPr/>
        </p:nvSpPr>
        <p:spPr>
          <a:xfrm>
            <a:off x="4695291" y="4869285"/>
            <a:ext cx="2835666" cy="7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ctr"/>
            <a:r>
              <a:rPr lang="fr-FR" i="1" dirty="0" err="1"/>
              <a:t>x</a:t>
            </a:r>
            <a:r>
              <a:rPr lang="fr-FR" i="1" baseline="-25000" dirty="0" err="1"/>
              <a:t>e</a:t>
            </a:r>
            <a:r>
              <a:rPr lang="fr-FR" i="1" dirty="0"/>
              <a:t> détermine quelle tache doit faire l’employé 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FC58056-B610-AE44-82B4-21C09CD19169}"/>
              </a:ext>
            </a:extLst>
          </p:cNvPr>
          <p:cNvSpPr txBox="1"/>
          <p:nvPr/>
        </p:nvSpPr>
        <p:spPr>
          <a:xfrm>
            <a:off x="7936984" y="4848801"/>
            <a:ext cx="2912526" cy="7385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pPr algn="ctr"/>
            <a:r>
              <a:rPr lang="fr-FR" i="1" dirty="0" err="1"/>
              <a:t>x</a:t>
            </a:r>
            <a:r>
              <a:rPr lang="fr-FR" i="1" baseline="-25000" dirty="0" err="1"/>
              <a:t>t</a:t>
            </a:r>
            <a:r>
              <a:rPr lang="fr-FR" i="1" dirty="0"/>
              <a:t> détermine quel employé doit faire la tâche </a:t>
            </a:r>
            <a:r>
              <a:rPr lang="fr-FR" i="1" dirty="0" err="1"/>
              <a:t>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076808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E6E5106-B74D-AC46-AC47-8EA3CEE1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Contraintes redondantes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88DD2178-C0E6-AB4B-913E-27A2AD0A1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fr-FR" sz="1800" dirty="0"/>
              <a:t>Série magique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392EFE5D-3929-5642-98AA-54486715F5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64B99CE7-90EE-C240-BEDC-A9F76902D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2910156"/>
            <a:ext cx="762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716D49F-3B59-6945-A6E2-485BCE15A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222" y="2681555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FD75FC2-1258-1842-8DD1-0C239D7E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422" y="2681555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D3508BEC-7BB3-674C-91AF-EB4B7086B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2622" y="2681555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A7EA5D4D-89CC-F942-A317-A28F82DE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822" y="2681555"/>
            <a:ext cx="91440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D44930C4-387B-7348-8BE7-A13EEAD12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022" y="2681555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tx2"/>
              </a:solidFill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55E0B883-76B2-EE44-9551-00018D37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22" y="2833956"/>
            <a:ext cx="609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chemeClr val="tx2"/>
              </a:solidFill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15E965E8-1DBA-FF4B-88A2-2D41A667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22" y="2910155"/>
            <a:ext cx="53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  ?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C9429335-AF7E-024B-A31B-E9C695006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822" y="2903579"/>
            <a:ext cx="6096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D6AD3445-6FE1-5E4E-96C3-333A57765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822" y="2910155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  ?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0E7E57C4-8CEB-EF44-B7C7-81457B4A7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022" y="2910155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  ?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F62FB79B-9BB0-B345-B3B0-C44707D7A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424" y="2910155"/>
            <a:ext cx="60959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  ?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5D6794AD-95CE-C240-9E0E-005474B2C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422" y="214815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0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738F56BE-1E93-434E-85CD-3CBF4154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22" y="214815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1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564E7579-B9A5-DE42-94AF-FE3C7E0D3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822" y="214815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2</a:t>
            </a: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28204300-A71B-E84E-B2CE-E8491C18D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022" y="214815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3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0194589D-5B8D-6D49-A430-AF7FA56E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022" y="214815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 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2">
                <a:extLst>
                  <a:ext uri="{FF2B5EF4-FFF2-40B4-BE49-F238E27FC236}">
                    <a16:creationId xmlns:a16="http://schemas.microsoft.com/office/drawing/2014/main" id="{1DAFEF0B-9978-0F4B-AAF0-A6E9F6159678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44336" y="1612900"/>
                <a:ext cx="10174539" cy="3022600"/>
              </a:xfrm>
            </p:spPr>
            <p:txBody>
              <a:bodyPr/>
              <a:lstStyle/>
              <a:p>
                <a:r>
                  <a:rPr lang="en-US" sz="1800" dirty="0">
                    <a:latin typeface="Gotham HTF Book" pitchFamily="2" charset="0"/>
                  </a:rPr>
                  <a:t>Une série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Gotham HTF Book" pitchFamily="2" charset="0"/>
                  </a:rPr>
                  <a:t> </a:t>
                </a:r>
                <a:r>
                  <a:rPr lang="en-US" sz="1800" dirty="0" err="1">
                    <a:latin typeface="Gotham HTF Book" pitchFamily="2" charset="0"/>
                  </a:rPr>
                  <a:t>est</a:t>
                </a:r>
                <a:r>
                  <a:rPr lang="en-US" sz="1800" dirty="0">
                    <a:latin typeface="Gotham HTF Book" pitchFamily="2" charset="0"/>
                  </a:rPr>
                  <a:t> </a:t>
                </a:r>
                <a:r>
                  <a:rPr lang="en-US" sz="1800" dirty="0" err="1">
                    <a:latin typeface="Gotham HTF Book" pitchFamily="2" charset="0"/>
                  </a:rPr>
                  <a:t>magique</a:t>
                </a:r>
                <a:r>
                  <a:rPr lang="en-US" sz="1800" dirty="0">
                    <a:latin typeface="Gotham HTF Book" pitchFamily="2" charset="0"/>
                  </a:rPr>
                  <a:t> </a:t>
                </a:r>
                <a:r>
                  <a:rPr lang="en-US" sz="1800" dirty="0" err="1">
                    <a:latin typeface="Gotham HTF Book" pitchFamily="2" charset="0"/>
                  </a:rPr>
                  <a:t>si</a:t>
                </a:r>
                <a:r>
                  <a:rPr lang="en-US" sz="1800" dirty="0">
                    <a:latin typeface="Gotham HTF Book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Gotham HTF Book" pitchFamily="2" charset="0"/>
                  </a:rPr>
                  <a:t> </a:t>
                </a:r>
                <a:r>
                  <a:rPr lang="en-US" sz="1800" dirty="0" err="1">
                    <a:latin typeface="Gotham HTF Book" pitchFamily="2" charset="0"/>
                  </a:rPr>
                  <a:t>représente</a:t>
                </a:r>
                <a:r>
                  <a:rPr lang="en-US" sz="1800" dirty="0">
                    <a:latin typeface="Gotham HTF Book" pitchFamily="2" charset="0"/>
                  </a:rPr>
                  <a:t> le </a:t>
                </a:r>
                <a:r>
                  <a:rPr lang="en-US" sz="1800" dirty="0" err="1">
                    <a:latin typeface="Gotham HTF Book" pitchFamily="2" charset="0"/>
                  </a:rPr>
                  <a:t>nombre</a:t>
                </a:r>
                <a:r>
                  <a:rPr lang="en-US" sz="1800" dirty="0">
                    <a:latin typeface="Gotham HTF Book" pitchFamily="2" charset="0"/>
                  </a:rPr>
                  <a:t> </a:t>
                </a:r>
                <a:r>
                  <a:rPr lang="en-US" sz="1800" dirty="0" err="1">
                    <a:latin typeface="Gotham HTF Book" pitchFamily="2" charset="0"/>
                  </a:rPr>
                  <a:t>d’occurrence</a:t>
                </a:r>
                <a:r>
                  <a:rPr lang="en-US" sz="1800" dirty="0">
                    <a:latin typeface="Gotham HTF Book" pitchFamily="2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latin typeface="Gotham HTF Book" pitchFamily="2" charset="0"/>
                  </a:rPr>
                  <a:t> dans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1800" dirty="0">
                  <a:latin typeface="Gotham HTF Book" pitchFamily="2" charset="0"/>
                </a:endParaRP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6" name="Text Placeholder 2">
                <a:extLst>
                  <a:ext uri="{FF2B5EF4-FFF2-40B4-BE49-F238E27FC236}">
                    <a16:creationId xmlns:a16="http://schemas.microsoft.com/office/drawing/2014/main" id="{1DAFEF0B-9978-0F4B-AAF0-A6E9F61596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44336" y="1612900"/>
                <a:ext cx="10174539" cy="3022600"/>
              </a:xfrm>
              <a:blipFill>
                <a:blip r:embed="rId2"/>
                <a:stretch>
                  <a:fillRect l="-499" t="-210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">
                <a:extLst>
                  <a:ext uri="{FF2B5EF4-FFF2-40B4-BE49-F238E27FC236}">
                    <a16:creationId xmlns:a16="http://schemas.microsoft.com/office/drawing/2014/main" id="{24614B5D-409F-B244-9C16-C98205A75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26222" y="3928030"/>
                <a:ext cx="7162800" cy="1077218"/>
              </a:xfrm>
              <a:prstGeom prst="rect">
                <a:avLst/>
              </a:prstGeom>
              <a:ln>
                <a:solidFill>
                  <a:srgbClr val="BF214B"/>
                </a:solidFill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= 5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= {0, …,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]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forall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] ==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]==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</p:txBody>
          </p:sp>
        </mc:Choice>
        <mc:Fallback xmlns="">
          <p:sp>
            <p:nvSpPr>
              <p:cNvPr id="37" name="Text Box 3">
                <a:extLst>
                  <a:ext uri="{FF2B5EF4-FFF2-40B4-BE49-F238E27FC236}">
                    <a16:creationId xmlns:a16="http://schemas.microsoft.com/office/drawing/2014/main" id="{24614B5D-409F-B244-9C16-C98205A7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6222" y="3928030"/>
                <a:ext cx="7162800" cy="1077218"/>
              </a:xfrm>
              <a:prstGeom prst="rect">
                <a:avLst/>
              </a:prstGeom>
              <a:blipFill>
                <a:blip r:embed="rId3"/>
                <a:stretch>
                  <a:fillRect b="-1136"/>
                </a:stretch>
              </a:blipFill>
              <a:ln>
                <a:solidFill>
                  <a:srgbClr val="BF214B"/>
                </a:solidFill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B981D4E8-FC6B-0144-9B8C-4F2DF786139E}"/>
              </a:ext>
            </a:extLst>
          </p:cNvPr>
          <p:cNvSpPr txBox="1"/>
          <p:nvPr/>
        </p:nvSpPr>
        <p:spPr>
          <a:xfrm>
            <a:off x="1326222" y="5300697"/>
            <a:ext cx="8097006" cy="4615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399" tIns="91399" rIns="91399" bIns="91399" rtlCol="0">
            <a:spAutoFit/>
          </a:bodyPr>
          <a:lstStyle/>
          <a:p>
            <a:pPr algn="l"/>
            <a:r>
              <a:rPr lang="fr-FR" dirty="0"/>
              <a:t>Pouvez-vous trouver des contraintes redondantes qui améliore la résolution ?</a:t>
            </a:r>
          </a:p>
        </p:txBody>
      </p:sp>
    </p:spTree>
    <p:extLst>
      <p:ext uri="{BB962C8B-B14F-4D97-AF65-F5344CB8AC3E}">
        <p14:creationId xmlns:p14="http://schemas.microsoft.com/office/powerpoint/2010/main" val="30236420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41027-81F5-7945-8C75-9A9C4734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Contraintes redondantes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2DCD5-74FA-664D-9E57-F07C7C6B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4336" y="1718238"/>
            <a:ext cx="10174539" cy="302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BA90F3-CA9F-024E-BCBC-1A5148D9F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r>
              <a:rPr lang="fr-FR" dirty="0"/>
              <a:t>Série magique</a:t>
            </a:r>
            <a:endParaRPr lang="fr-FR" sz="1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BC8F3B-A8BD-A049-9687-C05272703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01C15FCE-EBDB-D644-AD85-4ED591D1E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2376" y="2089689"/>
                <a:ext cx="7162800" cy="2554545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= 5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= {0, …,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]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forall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] ==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]==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fr-CA" sz="1600" b="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 </a:t>
                </a:r>
              </a:p>
              <a:p>
                <a:r>
                  <a:rPr lang="en-US" sz="1600" dirty="0">
                    <a:latin typeface="Courier New" pitchFamily="-65" charset="0"/>
                  </a:rPr>
                  <a:t>Redundant #1</a:t>
                </a:r>
                <a:endParaRPr lang="fr-CA" sz="1600" dirty="0">
                  <a:latin typeface="Cambria Math" panose="02040503050406030204" pitchFamily="18" charset="0"/>
                </a:endParaRPr>
              </a:p>
              <a:p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fr-CA" sz="1600" b="0" i="0" dirty="0" smtClean="0">
                        <a:latin typeface="Cambria Math" panose="02040503050406030204" pitchFamily="18" charset="0"/>
                      </a:rPr>
                      <m:t>um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fr-CA" sz="1600" b="0" dirty="0"/>
              </a:p>
              <a:p>
                <a:endParaRPr lang="en-US" sz="1600" dirty="0">
                  <a:latin typeface="Courier New" pitchFamily="-65" charset="0"/>
                </a:endParaRPr>
              </a:p>
              <a:p>
                <a:r>
                  <a:rPr lang="en-US" sz="1600" dirty="0">
                    <a:latin typeface="Courier New" pitchFamily="-65" charset="0"/>
                  </a:rPr>
                  <a:t>Redundant #2</a:t>
                </a:r>
              </a:p>
              <a:p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fr-CA" sz="1600" dirty="0">
                        <a:latin typeface="Cambria Math" panose="02040503050406030204" pitchFamily="18" charset="0"/>
                      </a:rPr>
                      <m:t>um</m:t>
                    </m:r>
                    <m:r>
                      <a:rPr lang="en-US" sz="1600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sz="16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sz="16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600" dirty="0">
                  <a:latin typeface="Courier New" pitchFamily="-65" charset="0"/>
                </a:endParaRPr>
              </a:p>
            </p:txBody>
          </p:sp>
        </mc:Choice>
        <mc:Fallback xmlns="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01C15FCE-EBDB-D644-AD85-4ED591D1E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2376" y="2089689"/>
                <a:ext cx="7162800" cy="2554545"/>
              </a:xfrm>
              <a:prstGeom prst="rect">
                <a:avLst/>
              </a:prstGeom>
              <a:blipFill>
                <a:blip r:embed="rId2"/>
                <a:stretch>
                  <a:fillRect l="-531" b="-495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>
            <a:extLst>
              <a:ext uri="{FF2B5EF4-FFF2-40B4-BE49-F238E27FC236}">
                <a16:creationId xmlns:a16="http://schemas.microsoft.com/office/drawing/2014/main" id="{7AF690D8-6372-D14A-ACE2-D5791870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6" y="4700874"/>
            <a:ext cx="762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chemeClr val="accent2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C4577F0-0015-A64B-AD14-E6C383BB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4472273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accent2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2F79D14-B487-8442-8D6E-D110DA74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076" y="4472273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accent2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F3D4337-3FBA-954E-A59C-55A8DC5B3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4276" y="4472273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accent2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0BD1F63-5AEC-E84C-9CC7-0BB2FFAD6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2476" y="4472273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accent2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F4C75C9-35C9-664D-AF9A-ECE07EC38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0676" y="4472273"/>
            <a:ext cx="838200" cy="83820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solidFill>
                <a:schemeClr val="accent2"/>
              </a:solidFill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452F8AF-4E91-5B4D-AA61-3992526D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76" y="4624674"/>
            <a:ext cx="6096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solidFill>
                <a:schemeClr val="accent2"/>
              </a:solidFill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4C5B4D7F-F0EE-2648-AC6B-87F7E4C2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6" y="4700873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2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20251CC-968C-A24F-9FF6-8B4E7FFC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303" y="4664142"/>
            <a:ext cx="6858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133EA9D-926F-D945-B2D8-E101846B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6" y="4700873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2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FBE35C5C-6CCA-FD43-9710-74644787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676" y="4700873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0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A1E7E71B-644A-0941-AAFB-C61204B1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76" y="4700873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0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81B6831A-9912-B147-B2B3-FE76922B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6" y="3938873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0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7415CDCC-B534-ED4F-B083-18F08D845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276" y="3938873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1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0914A8BB-69C1-514F-A1D8-8823323F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0476" y="3938873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2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4918B6C4-4520-9B4A-A3E5-DCA3189F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676" y="3938873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3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B270816A-157A-AC47-B860-5EBE0594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0676" y="3938873"/>
            <a:ext cx="76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3431930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360005"/>
            <a:ext cx="10285664" cy="1035072"/>
          </a:xfrm>
        </p:spPr>
        <p:txBody>
          <a:bodyPr/>
          <a:lstStyle/>
          <a:p>
            <a:r>
              <a:rPr lang="fr-FR" dirty="0">
                <a:ea typeface="ＭＳ Ｐゴシック" charset="0"/>
              </a:rPr>
              <a:t>Le problème du voyageur de commerce (</a:t>
            </a:r>
            <a:r>
              <a:rPr lang="fr-FR" dirty="0" err="1">
                <a:ea typeface="ＭＳ Ｐゴシック" charset="0"/>
              </a:rPr>
              <a:t>VdC</a:t>
            </a:r>
            <a:r>
              <a:rPr lang="fr-FR" dirty="0">
                <a:ea typeface="ＭＳ Ｐゴシック" charset="0"/>
              </a:rPr>
              <a:t>) cherche à trouver un circuit fermé passant par un ensemble donné de n villes</a:t>
            </a:r>
            <a:r>
              <a:rPr lang="fr-FR" noProof="0" dirty="0">
                <a:ea typeface="ＭＳ Ｐゴシック" charset="0"/>
              </a:rPr>
              <a:t>, avec une longueur totale minimale.</a:t>
            </a:r>
          </a:p>
          <a:p>
            <a:r>
              <a:rPr lang="fr-FR" noProof="0" dirty="0">
                <a:ea typeface="ＭＳ Ｐゴシック" charset="0"/>
              </a:rPr>
              <a:t>Données : ensemble de </a:t>
            </a:r>
            <a:r>
              <a:rPr lang="fr-FR" dirty="0">
                <a:ea typeface="ＭＳ Ｐゴシック" charset="0"/>
              </a:rPr>
              <a:t>villes</a:t>
            </a:r>
            <a:r>
              <a:rPr lang="fr-FR" noProof="0" dirty="0">
                <a:ea typeface="ＭＳ Ｐゴシック" charset="0"/>
              </a:rPr>
              <a:t> et distances </a:t>
            </a:r>
            <a:r>
              <a:rPr lang="fr-FR" noProof="0" dirty="0" err="1">
                <a:ea typeface="ＭＳ Ｐゴシック" charset="0"/>
              </a:rPr>
              <a:t>d</a:t>
            </a:r>
            <a:r>
              <a:rPr lang="fr-FR" baseline="-25000" noProof="0" dirty="0" err="1">
                <a:ea typeface="ＭＳ Ｐゴシック" charset="0"/>
              </a:rPr>
              <a:t>ij</a:t>
            </a:r>
            <a:r>
              <a:rPr lang="fr-FR" noProof="0" dirty="0">
                <a:ea typeface="ＭＳ Ｐゴシック" charset="0"/>
              </a:rPr>
              <a:t> entre deux </a:t>
            </a:r>
            <a:r>
              <a:rPr lang="fr-FR" dirty="0">
                <a:ea typeface="ＭＳ Ｐゴシック" charset="0"/>
              </a:rPr>
              <a:t>villes</a:t>
            </a:r>
            <a:r>
              <a:rPr lang="fr-FR" noProof="0" dirty="0">
                <a:ea typeface="ＭＳ Ｐゴシック" charset="0"/>
              </a:rPr>
              <a:t> i et j 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Le voyageur de commerce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8925B19-8E67-4B14-A455-5F85E79C30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A0D3E2-7F78-2A4A-AD6B-ED63811B35CD}" type="slidenum">
              <a:rPr lang="en-US" sz="1400">
                <a:latin typeface="Gill Sans" charset="0"/>
              </a:rPr>
              <a:pPr/>
              <a:t>8</a:t>
            </a:fld>
            <a:endParaRPr lang="en-US" sz="1400">
              <a:latin typeface="Gill Sans" charset="0"/>
            </a:endParaRPr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4114800" y="44958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3733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4876800" y="43434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7239000" y="4267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5867400" y="4495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4267200" y="4419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4724400" y="3886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4800600" y="3810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715000" y="3886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6019800" y="4343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7086600" y="44196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410200" y="51054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4191000" y="46482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4648200" y="3733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5638800" y="3733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503" name="Oval 22"/>
          <p:cNvSpPr>
            <a:spLocks noChangeArrowheads="1"/>
          </p:cNvSpPr>
          <p:nvPr/>
        </p:nvSpPr>
        <p:spPr bwMode="auto">
          <a:xfrm>
            <a:off x="7239000" y="4267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504" name="Oval 23"/>
          <p:cNvSpPr>
            <a:spLocks noChangeArrowheads="1"/>
          </p:cNvSpPr>
          <p:nvPr/>
        </p:nvSpPr>
        <p:spPr bwMode="auto">
          <a:xfrm>
            <a:off x="5867400" y="4495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505" name="Oval 24"/>
          <p:cNvSpPr>
            <a:spLocks noChangeArrowheads="1"/>
          </p:cNvSpPr>
          <p:nvPr/>
        </p:nvSpPr>
        <p:spPr bwMode="auto">
          <a:xfrm>
            <a:off x="5257800" y="5257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144336" y="1371600"/>
            <a:ext cx="10515600" cy="5884605"/>
          </a:xfrm>
        </p:spPr>
        <p:txBody>
          <a:bodyPr/>
          <a:lstStyle/>
          <a:p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Classical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model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based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on </a:t>
            </a:r>
            <a:r>
              <a:rPr lang="fr-FR" altLang="ja-JP" noProof="0" dirty="0">
                <a:solidFill>
                  <a:srgbClr val="656567"/>
                </a:solidFill>
                <a:ea typeface="ＭＳ Ｐゴシック" charset="0"/>
              </a:rPr>
              <a:t>‘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assignment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problem</a:t>
            </a:r>
            <a:r>
              <a:rPr lang="fr-FR" altLang="ja-JP" noProof="0" dirty="0">
                <a:solidFill>
                  <a:srgbClr val="656567"/>
                </a:solidFill>
                <a:ea typeface="ＭＳ Ｐゴシック" charset="0"/>
              </a:rPr>
              <a:t>’</a:t>
            </a:r>
            <a:endParaRPr lang="fr-FR" noProof="0" dirty="0">
              <a:solidFill>
                <a:srgbClr val="656567"/>
              </a:solidFill>
              <a:ea typeface="ＭＳ Ｐゴシック" charset="0"/>
            </a:endParaRPr>
          </a:p>
          <a:p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Binary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variable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x</a:t>
            </a:r>
            <a:r>
              <a:rPr lang="fr-FR" baseline="-25000" noProof="0" dirty="0" err="1">
                <a:solidFill>
                  <a:srgbClr val="656567"/>
                </a:solidFill>
                <a:ea typeface="ＭＳ Ｐゴシック" charset="0"/>
              </a:rPr>
              <a:t>ij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represents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whether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the tour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goes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from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i to j</a:t>
            </a:r>
          </a:p>
          <a:p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Objective</a:t>
            </a:r>
          </a:p>
          <a:p>
            <a:pPr marL="342900" lvl="1" indent="-342900">
              <a:lnSpc>
                <a:spcPct val="200000"/>
              </a:lnSpc>
              <a:buNone/>
            </a:pPr>
            <a:r>
              <a:rPr lang="fr-FR" sz="1800" noProof="0" dirty="0">
                <a:solidFill>
                  <a:srgbClr val="656567"/>
                </a:solidFill>
                <a:ea typeface="ＭＳ Ｐゴシック" charset="0"/>
              </a:rPr>
              <a:t>		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  ∑</a:t>
            </a:r>
            <a:r>
              <a:rPr lang="fr-FR" sz="1800" baseline="-250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fr-FR" sz="1800" baseline="-250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FR" sz="18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1800" baseline="-250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endParaRPr lang="fr-FR" sz="1800" baseline="-25000" noProof="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lvl="1" indent="-342900">
              <a:lnSpc>
                <a:spcPct val="200000"/>
              </a:lnSpc>
              <a:buNone/>
            </a:pPr>
            <a:endParaRPr lang="fr-FR" sz="1800" baseline="-25000" noProof="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Need to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make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sure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that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we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leave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and enter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each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location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exactly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once</a:t>
            </a:r>
          </a:p>
          <a:p>
            <a:pPr lvl="1">
              <a:lnSpc>
                <a:spcPct val="150000"/>
              </a:lnSpc>
              <a:buFont typeface="Gill Sans MT" charset="0"/>
              <a:buNone/>
            </a:pPr>
            <a:r>
              <a:rPr lang="fr-FR" sz="1800" noProof="0" dirty="0">
                <a:solidFill>
                  <a:srgbClr val="656567"/>
                </a:solidFill>
                <a:ea typeface="ＭＳ Ｐゴシック" charset="0"/>
              </a:rPr>
              <a:t>		 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∑</a:t>
            </a:r>
            <a:r>
              <a:rPr lang="fr-FR" sz="18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1800" baseline="-250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 for all i</a:t>
            </a:r>
          </a:p>
          <a:p>
            <a:pPr lvl="1">
              <a:lnSpc>
                <a:spcPct val="150000"/>
              </a:lnSpc>
              <a:buFont typeface="Gill Sans MT" charset="0"/>
              <a:buNone/>
            </a:pP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 ∑</a:t>
            </a:r>
            <a:r>
              <a:rPr lang="fr-FR" sz="1800" baseline="-250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fr-FR" sz="18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fr-FR" sz="1800" baseline="-25000" noProof="0" dirty="0" err="1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r>
              <a:rPr lang="fr-FR" sz="1800" noProof="0" dirty="0">
                <a:solidFill>
                  <a:srgbClr val="65656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 for all j</a:t>
            </a:r>
          </a:p>
          <a:p>
            <a:pPr lvl="1">
              <a:lnSpc>
                <a:spcPct val="150000"/>
              </a:lnSpc>
              <a:buFont typeface="Gill Sans MT" charset="0"/>
              <a:buNone/>
            </a:pPr>
            <a:endParaRPr lang="fr-FR" sz="1800" noProof="0" dirty="0">
              <a:solidFill>
                <a:srgbClr val="65656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Remove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all possible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subtours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: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there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are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exponentially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many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; impossible to model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concisely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in MIP</a:t>
            </a:r>
          </a:p>
          <a:p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MIP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Solvers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therefore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resort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to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specialized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solving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</a:t>
            </a:r>
            <a:r>
              <a:rPr lang="fr-FR" noProof="0" dirty="0" err="1">
                <a:solidFill>
                  <a:srgbClr val="656567"/>
                </a:solidFill>
                <a:ea typeface="ＭＳ Ｐゴシック" charset="0"/>
              </a:rPr>
              <a:t>methods</a:t>
            </a:r>
            <a:r>
              <a:rPr lang="fr-FR" noProof="0" dirty="0">
                <a:solidFill>
                  <a:srgbClr val="656567"/>
                </a:solidFill>
                <a:ea typeface="ＭＳ Ｐゴシック" charset="0"/>
              </a:rPr>
              <a:t> for the TSP</a:t>
            </a:r>
          </a:p>
          <a:p>
            <a:pPr marL="342900" lvl="1" indent="-342900">
              <a:lnSpc>
                <a:spcPct val="200000"/>
              </a:lnSpc>
              <a:buNone/>
            </a:pPr>
            <a:endParaRPr lang="fr-FR" sz="1800" noProof="0" dirty="0">
              <a:solidFill>
                <a:srgbClr val="656567"/>
              </a:solidFill>
              <a:ea typeface="ＭＳ Ｐゴシック" charset="0"/>
            </a:endParaRPr>
          </a:p>
          <a:p>
            <a:pPr>
              <a:buFontTx/>
              <a:buNone/>
            </a:pPr>
            <a:endParaRPr lang="fr-FR" noProof="0" dirty="0">
              <a:solidFill>
                <a:srgbClr val="656567"/>
              </a:solidFill>
              <a:ea typeface="ＭＳ Ｐゴシック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>
                <a:latin typeface="Gill Sans MT" charset="0"/>
                <a:ea typeface="ＭＳ Ｐゴシック" charset="0"/>
              </a:rPr>
              <a:t>TSP: MIP model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F38B8F-0767-481E-A71B-85C7B4870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477500" y="6516689"/>
            <a:ext cx="190500" cy="2047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D791BF2-54E6-464B-8DF4-2F51B2428C79}" type="slidenum">
              <a:rPr lang="en-US" sz="1400">
                <a:latin typeface="Gill Sans" charset="0"/>
              </a:rPr>
              <a:pPr/>
              <a:t>9</a:t>
            </a:fld>
            <a:endParaRPr lang="en-US" sz="1400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587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3.xml><?xml version="1.0" encoding="utf-8"?>
<a:theme xmlns:a="http://schemas.openxmlformats.org/drawingml/2006/main" name="1_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817</Words>
  <Application>Microsoft Macintosh PowerPoint</Application>
  <PresentationFormat>Grand écran</PresentationFormat>
  <Paragraphs>178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Gill Sans</vt:lpstr>
      <vt:lpstr>Gill Sans MT</vt:lpstr>
      <vt:lpstr>Gotham HTF Book</vt:lpstr>
      <vt:lpstr>Times New Roman</vt:lpstr>
      <vt:lpstr>Conception IVADO contenu</vt:lpstr>
      <vt:lpstr>Conception personnalisée</vt:lpstr>
      <vt:lpstr>1_Conception IVADO contenu</vt:lpstr>
      <vt:lpstr>Présentation PowerPoint</vt:lpstr>
      <vt:lpstr>SEND + MORE = MONEY</vt:lpstr>
      <vt:lpstr>SEND + MORE = MONEY</vt:lpstr>
      <vt:lpstr>Problème d'affectation</vt:lpstr>
      <vt:lpstr>Problème d’affectation </vt:lpstr>
      <vt:lpstr>Contraintes redondantes</vt:lpstr>
      <vt:lpstr>Contraintes redondantes</vt:lpstr>
      <vt:lpstr>Le voyageur de commerce</vt:lpstr>
      <vt:lpstr>TSP: MIP model</vt:lpstr>
      <vt:lpstr>Voyageur de commerce : modèle PC</vt:lpstr>
      <vt:lpstr>Comparaison entre PLNE et PC pour le VdC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Louis-Martin Rousseau</dc:creator>
  <cp:lastModifiedBy>Louis-Martin Rousseau</cp:lastModifiedBy>
  <cp:revision>14</cp:revision>
  <cp:lastPrinted>2020-09-29T21:37:59Z</cp:lastPrinted>
  <dcterms:created xsi:type="dcterms:W3CDTF">2020-09-24T16:17:04Z</dcterms:created>
  <dcterms:modified xsi:type="dcterms:W3CDTF">2020-09-30T18:34:21Z</dcterms:modified>
</cp:coreProperties>
</file>