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3" r:id="rId7"/>
    <p:sldMasterId id="2147483747" r:id="rId8"/>
    <p:sldMasterId id="2147483749" r:id="rId9"/>
  </p:sldMasterIdLst>
  <p:notesMasterIdLst>
    <p:notesMasterId r:id="rId28"/>
  </p:notesMasterIdLst>
  <p:handoutMasterIdLst>
    <p:handoutMasterId r:id="rId29"/>
  </p:handoutMasterIdLst>
  <p:sldIdLst>
    <p:sldId id="57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42" r:id="rId21"/>
    <p:sldId id="578" r:id="rId22"/>
    <p:sldId id="343" r:id="rId23"/>
    <p:sldId id="340" r:id="rId24"/>
    <p:sldId id="338" r:id="rId25"/>
    <p:sldId id="339" r:id="rId26"/>
    <p:sldId id="341" r:id="rId27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49" algn="l" defTabSz="91425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780" algn="l" defTabSz="91425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908" algn="l" defTabSz="91425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039" algn="l" defTabSz="91425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65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1" autoAdjust="0"/>
    <p:restoredTop sz="98952" autoAdjust="0"/>
  </p:normalViewPr>
  <p:slideViewPr>
    <p:cSldViewPr>
      <p:cViewPr varScale="1">
        <p:scale>
          <a:sx n="145" d="100"/>
          <a:sy n="145" d="100"/>
        </p:scale>
        <p:origin x="184" y="6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888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4861" cy="47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790" y="0"/>
            <a:ext cx="3188132" cy="47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5705"/>
            <a:ext cx="3184861" cy="47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790" y="9115705"/>
            <a:ext cx="3188132" cy="47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E026860F-48C5-4D9C-BE0F-AFACDB1090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13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924" y="4561576"/>
            <a:ext cx="5365352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3C01359-033C-4E5A-BEF7-43F12DF4A0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66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46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1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3329FF1-1F59-4297-AE6B-7926449119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6399E7D-42B9-4E1A-A3DB-31DE309171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31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099" y="339331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051A04E-3627-4D1C-A955-A6643A7F5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D940208-C59E-CB4F-86A6-996C557B636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3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3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339" y="260648"/>
            <a:ext cx="9409045" cy="57606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430767B4-8E22-4E3A-BE85-AB652DDFF5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3" y="273479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3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7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7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7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7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70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0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3329FF1-1F59-4297-AE6B-7926449119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430767B4-8E22-4E3A-BE85-AB652DDFF5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591AE30-9D76-46E8-8E87-6D0A0C44D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80D6504-D66A-40A2-B4D8-9203F669BF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6639CA65-F2EE-416D-8927-5581AE77417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248FAE10-8599-4618-AB08-6AD1CF36E13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9" y="273476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9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C66CF3AB-478C-4017-9C81-4D9FB7DB82D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3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3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3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818560B-C1CA-4DBA-9E58-D829E7BD22B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6399E7D-42B9-4E1A-A3DB-31DE309171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31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098" y="339331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051A04E-3627-4D1C-A955-A6643A7F5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2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591AE30-9D76-46E8-8E87-6D0A0C44D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2" y="273478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2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6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6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6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6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69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48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3329FF1-1F59-4297-AE6B-7926449119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430767B4-8E22-4E3A-BE85-AB652DDFF5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2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591AE30-9D76-46E8-8E87-6D0A0C44D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80D6504-D66A-40A2-B4D8-9203F669BF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80D6504-D66A-40A2-B4D8-9203F669BF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6639CA65-F2EE-416D-8927-5581AE77417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248FAE10-8599-4618-AB08-6AD1CF36E13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3474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C66CF3AB-478C-4017-9C81-4D9FB7DB82D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1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1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818560B-C1CA-4DBA-9E58-D829E7BD22B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6399E7D-42B9-4E1A-A3DB-31DE309171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29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095" y="339329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051A04E-3627-4D1C-A955-A6643A7F5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0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6639CA65-F2EE-416D-8927-5581AE77417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9" y="273476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9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3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3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3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3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66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A49589-7DBF-401D-A1F5-2D17BB925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5D1211-E25B-4E25-AADD-AE21A6F66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4FB39C35-F4D6-4291-A0BF-EB8967CE5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0312658"/>
      </p:ext>
    </p:extLst>
  </p:cSld>
  <p:clrMapOvr>
    <a:masterClrMapping/>
  </p:clrMapOvr>
  <p:transition spd="med"/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07E56E1-5F68-48EE-A244-87F4CD2D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A6DDE-ECC0-4F73-B805-60F2E5AB6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336" y="2339975"/>
            <a:ext cx="10174539" cy="3022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7565B"/>
                </a:solidFill>
              </a:defRPr>
            </a:lvl1pPr>
            <a:lvl2pPr>
              <a:defRPr sz="1950" baseline="0">
                <a:solidFill>
                  <a:srgbClr val="57565B"/>
                </a:solidFill>
              </a:defRPr>
            </a:lvl2pPr>
            <a:lvl3pPr>
              <a:defRPr sz="1800" baseline="0">
                <a:solidFill>
                  <a:srgbClr val="57565B"/>
                </a:solidFill>
              </a:defRPr>
            </a:lvl3pPr>
            <a:lvl4pPr>
              <a:defRPr sz="1650" baseline="0">
                <a:solidFill>
                  <a:srgbClr val="57565B"/>
                </a:solidFill>
              </a:defRPr>
            </a:lvl4pPr>
            <a:lvl5pPr>
              <a:defRPr sz="1500" baseline="0">
                <a:solidFill>
                  <a:srgbClr val="57565B"/>
                </a:solidFill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26C0ED6-F4C8-4352-8151-F877DA82A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FC9856D-5002-44FA-8490-B880C0B6C5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1513501"/>
      </p:ext>
    </p:extLst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248FAE10-8599-4618-AB08-6AD1CF36E13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Section">
            <a:extLst>
              <a:ext uri="{FF2B5EF4-FFF2-40B4-BE49-F238E27FC236}">
                <a16:creationId xmlns:a16="http://schemas.microsoft.com/office/drawing/2014/main" id="{873BD726-D3F5-4CDC-AA6F-81D092038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0" y="2413001"/>
            <a:ext cx="6596063" cy="911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4500" b="0" i="0" u="none" strike="noStrike" cap="none" spc="0" normalizeH="0" baseline="0" dirty="0" smtClean="0">
                <a:ln>
                  <a:noFill/>
                </a:ln>
                <a:solidFill>
                  <a:srgbClr val="025E73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Sous section">
            <a:extLst>
              <a:ext uri="{FF2B5EF4-FFF2-40B4-BE49-F238E27FC236}">
                <a16:creationId xmlns:a16="http://schemas.microsoft.com/office/drawing/2014/main" id="{4747F1B0-62B1-4491-8030-4F45BC4A4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2100" y="3659983"/>
            <a:ext cx="3806032" cy="529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F25F29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AAF17DF6-D673-4E55-A1FB-FF983F54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9542207"/>
      </p:ext>
    </p:extLst>
  </p:cSld>
  <p:clrMapOvr>
    <a:masterClrMapping/>
  </p:clrMapOvr>
  <p:transition spd="med"/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3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7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E7E06E-8704-4FA5-86F7-38524AEA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8B9B853-74EA-4322-899A-91B406D66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DDE8E7-6E92-4A26-AE18-70B963308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9FBF7E1-68B8-441B-99D7-41AA436CA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338" y="2127434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031539"/>
      </p:ext>
    </p:extLst>
  </p:cSld>
  <p:clrMapOvr>
    <a:masterClrMapping/>
  </p:clrMapOvr>
  <p:transition spd="med"/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8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6" y="5804966"/>
            <a:ext cx="4617244" cy="2740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802CF1-EA1A-418B-94B2-85B0EB2D0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68182-22CB-4FCF-AEE4-8C3109581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6538" y="2171701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1B2E5A4-D314-4F8D-8593-00D08463F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62AF5BC1-DA1F-4218-B88F-09763FD68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7548488"/>
      </p:ext>
    </p:extLst>
  </p:cSld>
  <p:clrMapOvr>
    <a:masterClrMapping/>
  </p:clrMapOvr>
  <p:transition spd="med"/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4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5" y="1806575"/>
            <a:ext cx="10348912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5808482"/>
            <a:ext cx="10348912" cy="2184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61AC5D8-698F-4663-B72A-82BC8FA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77596462-E5CE-4949-BB0D-DDF4DD6C5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4768FE84-DCA0-485A-9E69-F4033429F2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78271253"/>
      </p:ext>
    </p:extLst>
  </p:cSld>
  <p:clrMapOvr>
    <a:masterClrMapping/>
  </p:clrMapOvr>
  <p:transition spd="med"/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5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9F85B6-2C54-476D-9BC2-C16261F4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C68AEF4-F963-4BDB-BBE7-E0BE1240D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BFDE3B19-E6DC-4DE7-B456-2FFE2176F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8544212"/>
      </p:ext>
    </p:extLst>
  </p:cSld>
  <p:clrMapOvr>
    <a:masterClrMapping/>
  </p:clrMapOvr>
  <p:transition spd="med"/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6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37721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D397F41-7FD9-412A-BC2E-07F37C506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2842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A2F06B-E215-4B56-A80E-1E858FF2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F5C24-85E3-47E2-9AA9-769ACCE86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4588" y="5041901"/>
            <a:ext cx="4923704" cy="1033463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125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0C2038F-4BC0-4B7F-B295-7DB6CC631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E0FBA84-B24F-4143-9444-A2F67DAF31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918BBB3-BE0C-4E40-B734-37A0363750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536" y="5057272"/>
            <a:ext cx="5062827" cy="1033463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5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5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454282"/>
      </p:ext>
    </p:extLst>
  </p:cSld>
  <p:clrMapOvr>
    <a:masterClrMapping/>
  </p:clrMapOvr>
  <p:transition spd="med"/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7 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3F4FE1F-DF79-485F-BAC3-B617DB7F5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6281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6281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5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78BBDE4-53E5-410A-AB05-FABECBEE0B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7952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856086-2AB9-4875-BFBA-44161A633F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7952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F02EC39-6115-4DF5-B39D-C874BF2A3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E9CE984B-767C-4922-A973-1548A6B14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68592510"/>
      </p:ext>
    </p:extLst>
  </p:cSld>
  <p:clrMapOvr>
    <a:masterClrMapping/>
  </p:clrMapOvr>
  <p:transition spd="med"/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5327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530025"/>
      </p:ext>
    </p:extLst>
  </p:cSld>
  <p:clrMapOvr>
    <a:masterClrMapping/>
  </p:clrMapOvr>
  <p:transition spd="med"/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 gris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311272"/>
      </p:ext>
    </p:extLst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1" y="273477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1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C66CF3AB-478C-4017-9C81-4D9FB7DB82D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97EE1CE-65A3-487C-9D80-1CE1D6740A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9457" y="4849813"/>
            <a:ext cx="4040252" cy="6373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LOGOS</a:t>
            </a:r>
          </a:p>
          <a:p>
            <a:pPr lvl="1"/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E5B1D26-58AB-4DCD-A99E-5316D4A7E8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7326" y="5147470"/>
            <a:ext cx="3767932" cy="771525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3004E0-0B0D-4354-AB78-0E888EAEDF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7326" y="4018758"/>
            <a:ext cx="5364956" cy="6373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5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77796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0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6" cy="586582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2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5" y="3734594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5" cy="500856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3946895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108801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5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5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5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818560B-C1CA-4DBA-9E58-D829E7BD22B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5.tiff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30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4" tIns="26784" rIns="26784" bIns="2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4" tIns="26784" rIns="26784" bIns="2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1" tIns="32140" rIns="64281" bIns="3214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2" r:id="rId12"/>
  </p:sldLayoutIdLst>
  <p:transition/>
  <p:hf hdr="0" ftr="0" dt="0"/>
  <p:txStyles>
    <p:titleStyle>
      <a:lvl1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688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09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50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091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544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3873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128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456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4863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272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7679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9088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7" y="152400"/>
            <a:ext cx="9637248" cy="73223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339" y="176487"/>
            <a:ext cx="9601067" cy="7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2" tIns="26782" rIns="26782" bIns="26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>
                <a:sym typeface="Calibri" charset="0"/>
              </a:rPr>
              <a:t>Cliquez et modifiez le titre</a:t>
            </a:r>
            <a:endParaRPr lang="en-US" dirty="0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9" y="928687"/>
            <a:ext cx="11941969" cy="580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2" tIns="26782" rIns="26782" bIns="26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 dirty="0">
                <a:sym typeface="Calibri" charset="0"/>
              </a:rPr>
              <a:t>Deuxième niveau</a:t>
            </a:r>
          </a:p>
          <a:p>
            <a:pPr lvl="2"/>
            <a:r>
              <a:rPr lang="fr-CA" dirty="0">
                <a:sym typeface="Calibri" charset="0"/>
              </a:rPr>
              <a:t>Troisième niveau</a:t>
            </a:r>
          </a:p>
          <a:p>
            <a:pPr lvl="3"/>
            <a:r>
              <a:rPr lang="fr-CA" dirty="0">
                <a:sym typeface="Calibri" charset="0"/>
              </a:rPr>
              <a:t>Quatrième niveau</a:t>
            </a:r>
          </a:p>
          <a:p>
            <a:pPr lvl="4"/>
            <a:r>
              <a:rPr lang="fr-CA" dirty="0">
                <a:sym typeface="Calibri" charset="0"/>
              </a:rPr>
              <a:t>Cinquième niveau</a:t>
            </a:r>
            <a:endParaRPr lang="en-US" dirty="0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7" tIns="32139" rIns="64277" bIns="32139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D9530B57-65A8-E246-8261-4573307165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240" y="152400"/>
            <a:ext cx="237976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39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78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17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5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44" indent="-241044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477" indent="-200870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696" indent="-160696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088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478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0871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261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3654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5046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30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5" tIns="26785" rIns="26785" bIns="2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5" tIns="26785" rIns="26785" bIns="2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4" tIns="32142" rIns="64284" bIns="32142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76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19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61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1038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566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3918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197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549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4972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397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7821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9246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8" y="36748"/>
            <a:ext cx="10174309" cy="75009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4782" y="80367"/>
            <a:ext cx="9991669" cy="732234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4" tIns="26784" rIns="26784" bIns="2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8" y="928687"/>
            <a:ext cx="11941969" cy="580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4" tIns="26784" rIns="26784" bIns="2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1" tIns="32140" rIns="64281" bIns="3214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4" y="36752"/>
            <a:ext cx="1614785" cy="734467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40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81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22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63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56" indent="-241056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503" indent="-200880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735" indent="-160704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144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551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0960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367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3776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5184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29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7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hdr="0" ftr="0" dt="0"/>
  <p:txStyles>
    <p:titleStyle>
      <a:lvl1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922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38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83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129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610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4008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335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733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5190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647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8105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9562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8" y="36748"/>
            <a:ext cx="10174309" cy="75009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4782" y="80367"/>
            <a:ext cx="9991669" cy="732234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5" y="928687"/>
            <a:ext cx="11941969" cy="580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8" tIns="32144" rIns="64288" bIns="32144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2" y="36750"/>
            <a:ext cx="1614785" cy="734467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44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882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32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76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80" indent="-241080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555" indent="-200901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815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257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697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1138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578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4020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5461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2" descr="Google Shape;196;p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E607B7-8EB1-4D98-AA2F-A6CC8BF73D3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00456" y="260648"/>
            <a:ext cx="1766529" cy="4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titleStyle>
    <p:bodyStyle>
      <a:lvl1pPr marL="171450" marR="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371475" marR="0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582930" marR="0" indent="-24003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7810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9525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11239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12954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14668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16383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1pPr>
      <a:lvl2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2pPr>
      <a:lvl3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3pPr>
      <a:lvl4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4pPr>
      <a:lvl5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5pPr>
      <a:lvl6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6pPr>
      <a:lvl7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7pPr>
      <a:lvl8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8pPr>
      <a:lvl9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9;p13" descr="Google Shape;89;p13">
            <a:extLst>
              <a:ext uri="{FF2B5EF4-FFF2-40B4-BE49-F238E27FC236}">
                <a16:creationId xmlns:a16="http://schemas.microsoft.com/office/drawing/2014/main" id="{699B8042-A306-40EE-AFC7-DC89FE22D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361" y="5796239"/>
            <a:ext cx="2593640" cy="106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90;p13" descr="Google Shape;90;p13">
            <a:extLst>
              <a:ext uri="{FF2B5EF4-FFF2-40B4-BE49-F238E27FC236}">
                <a16:creationId xmlns:a16="http://schemas.microsoft.com/office/drawing/2014/main" id="{3D9FB7AF-D1AC-422C-94F9-14185322C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91;p13" descr="Google Shape;91;p13">
            <a:extLst>
              <a:ext uri="{FF2B5EF4-FFF2-40B4-BE49-F238E27FC236}">
                <a16:creationId xmlns:a16="http://schemas.microsoft.com/office/drawing/2014/main" id="{43FC233B-E23A-412F-BEC8-0D941D58C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0" y="5433501"/>
            <a:ext cx="4723140" cy="1345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92;p13" descr="Google Shape;92;p13">
            <a:extLst>
              <a:ext uri="{FF2B5EF4-FFF2-40B4-BE49-F238E27FC236}">
                <a16:creationId xmlns:a16="http://schemas.microsoft.com/office/drawing/2014/main" id="{8E281D93-3D3C-4721-915E-0335369B4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>
            <a:off x="6522133" y="4928651"/>
            <a:ext cx="3914119" cy="1397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513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1" r:id="rId2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07E8960A-A368-4BE7-BEEE-F5DF49DD75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73"/>
          </a:solidFill>
          <a:ln w="12700">
            <a:miter lim="400000"/>
          </a:ln>
        </p:spPr>
        <p:txBody>
          <a:bodyPr tIns="34290" bIns="34290" anchor="ctr"/>
          <a:lstStyle/>
          <a:p>
            <a:pPr algn="ctr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pic>
        <p:nvPicPr>
          <p:cNvPr id="8" name="Google Shape;102;p14" descr="Google Shape;102;p14">
            <a:extLst>
              <a:ext uri="{FF2B5EF4-FFF2-40B4-BE49-F238E27FC236}">
                <a16:creationId xmlns:a16="http://schemas.microsoft.com/office/drawing/2014/main" id="{9D1D4FF3-78E2-4D35-A300-F98CBBFC2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103;p14" descr="Google Shape;103;p14">
            <a:extLst>
              <a:ext uri="{FF2B5EF4-FFF2-40B4-BE49-F238E27FC236}">
                <a16:creationId xmlns:a16="http://schemas.microsoft.com/office/drawing/2014/main" id="{7CC1DFED-ACF5-413C-AE21-7CFDC29AF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458" y="4510061"/>
            <a:ext cx="3196623" cy="239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457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0057" y="2636912"/>
            <a:ext cx="5647185" cy="599281"/>
          </a:xfrm>
        </p:spPr>
        <p:txBody>
          <a:bodyPr/>
          <a:lstStyle/>
          <a:p>
            <a:r>
              <a:rPr lang="fr-CA" altLang="fr-FR" sz="2800" dirty="0"/>
              <a:t>Outils de Recherche </a:t>
            </a:r>
            <a:br>
              <a:rPr lang="fr-CA" altLang="fr-FR" sz="2800" dirty="0"/>
            </a:br>
            <a:r>
              <a:rPr lang="fr-CA" altLang="fr-FR" sz="2800" dirty="0"/>
              <a:t>Opérationnelle en Génie - MTH 8414</a:t>
            </a:r>
            <a:endParaRPr lang="fr-FR" altLang="fr-FR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9664" y="3647526"/>
            <a:ext cx="5807969" cy="1169691"/>
          </a:xfrm>
        </p:spPr>
        <p:txBody>
          <a:bodyPr>
            <a:normAutofit fontScale="92500"/>
          </a:bodyPr>
          <a:lstStyle/>
          <a:p>
            <a:r>
              <a:rPr lang="fr-CA" sz="3200" dirty="0"/>
              <a:t>Programmation en nombres entiers</a:t>
            </a:r>
          </a:p>
          <a:p>
            <a:r>
              <a:rPr lang="fr-CA" sz="2400" dirty="0">
                <a:solidFill>
                  <a:schemeClr val="accent4"/>
                </a:solidFill>
              </a:rPr>
              <a:t>Astuce de modélisation</a:t>
            </a:r>
            <a:endParaRPr lang="fr-FR" sz="2400" dirty="0">
              <a:solidFill>
                <a:schemeClr val="accent4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ED9D900-57F4-A042-8D49-B63613281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9211" y="5438199"/>
            <a:ext cx="3134701" cy="370464"/>
          </a:xfrm>
        </p:spPr>
        <p:txBody>
          <a:bodyPr/>
          <a:lstStyle/>
          <a:p>
            <a:r>
              <a:rPr lang="en-US" sz="1600" dirty="0"/>
              <a:t>Louis-Martin Rousseau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A739CF4-9785-214D-84B9-80A7B5DBC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9318" y="5808663"/>
            <a:ext cx="2846561" cy="586582"/>
          </a:xfrm>
        </p:spPr>
        <p:txBody>
          <a:bodyPr>
            <a:normAutofit fontScale="77500" lnSpcReduction="20000"/>
          </a:bodyPr>
          <a:lstStyle/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Office: A520.21 Tel.: #4569</a:t>
            </a:r>
          </a:p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9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3249012"/>
          </a:xfrm>
        </p:spPr>
        <p:txBody>
          <a:bodyPr/>
          <a:lstStyle/>
          <a:p>
            <a:r>
              <a:rPr lang="fr-CA" dirty="0"/>
              <a:t>Pour adresser ce cas, nous devons nous tourner vers la logique</a:t>
            </a:r>
          </a:p>
          <a:p>
            <a:endParaRPr lang="fr-CA" dirty="0"/>
          </a:p>
          <a:p>
            <a:r>
              <a:rPr lang="fr-CA" dirty="0"/>
              <a:t>L’équation logique qui nous intéresse est (A </a:t>
            </a:r>
            <a:r>
              <a:rPr lang="fr-CA" dirty="0">
                <a:sym typeface="Wingdings"/>
              </a:rPr>
              <a:t>implique </a:t>
            </a:r>
            <a:r>
              <a:rPr lang="fr-CA" dirty="0"/>
              <a:t>B)</a:t>
            </a:r>
          </a:p>
          <a:p>
            <a:r>
              <a:rPr lang="fr-CA" dirty="0"/>
              <a:t>Cette équation est équivalente à (non-A OU B) </a:t>
            </a:r>
          </a:p>
          <a:p>
            <a:r>
              <a:rPr lang="fr-CA" dirty="0"/>
              <a:t>On a donc une disjonction de contraintes, qu’on peut traiter comme précédemment…</a:t>
            </a:r>
          </a:p>
          <a:p>
            <a:endParaRPr lang="fr-CA" dirty="0"/>
          </a:p>
          <a:p>
            <a:r>
              <a:rPr lang="fr-CA" dirty="0"/>
              <a:t>Devient:</a:t>
            </a:r>
          </a:p>
          <a:p>
            <a:endParaRPr lang="fr-CA" dirty="0"/>
          </a:p>
          <a:p>
            <a:r>
              <a:rPr lang="fr-CA" dirty="0"/>
              <a:t>Sauf qu’ici on a un signe &gt; qu’on ne peut traiter en PL…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Contraintes conditionnelles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EEBBC8D-3F2C-4D24-849B-75E48517B7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3160289"/>
            <a:ext cx="5609941" cy="5589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4310574"/>
            <a:ext cx="4772428" cy="6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66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2193338"/>
          </a:xfrm>
        </p:spPr>
        <p:txBody>
          <a:bodyPr/>
          <a:lstStyle/>
          <a:p>
            <a:r>
              <a:rPr lang="fr-CA" dirty="0"/>
              <a:t>On introduira une petite valeur </a:t>
            </a:r>
            <a:r>
              <a:rPr lang="fr-CA" i="1" dirty="0"/>
              <a:t>epsilon</a:t>
            </a:r>
          </a:p>
          <a:p>
            <a:endParaRPr lang="fr-CA" i="1" dirty="0"/>
          </a:p>
          <a:p>
            <a:r>
              <a:rPr lang="fr-CA" dirty="0"/>
              <a:t>Pour obtenir:</a:t>
            </a:r>
          </a:p>
          <a:p>
            <a:endParaRPr lang="fr-CA" dirty="0"/>
          </a:p>
          <a:p>
            <a:r>
              <a:rPr lang="fr-CA" dirty="0"/>
              <a:t>Qui peut être réécrit comme: 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Contraintes conditionnelles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0D055D4-28A2-4CE1-96F3-0459FBEE0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973296"/>
            <a:ext cx="2160240" cy="7200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7" y="1772816"/>
            <a:ext cx="6176367" cy="7411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322" y="3356992"/>
            <a:ext cx="304975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006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99456" y="1350919"/>
            <a:ext cx="10515600" cy="785773"/>
          </a:xfrm>
        </p:spPr>
        <p:txBody>
          <a:bodyPr/>
          <a:lstStyle/>
          <a:p>
            <a:r>
              <a:rPr lang="fr-CA" dirty="0"/>
              <a:t>Que faire des problèmes où des termes contiennent le produit de deux variables booléennes 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i="1" dirty="0"/>
              <a:t>x</a:t>
            </a:r>
            <a:r>
              <a:rPr lang="fr-CA" i="1" baseline="-25000" dirty="0"/>
              <a:t>2</a:t>
            </a:r>
            <a:endParaRPr lang="fr-CA" dirty="0"/>
          </a:p>
          <a:p>
            <a:endParaRPr lang="fr-CA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Éliminer les produits de variables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AF8E1E0-C6D5-4230-BD79-031BB80CE7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27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99456" y="1350919"/>
            <a:ext cx="10515600" cy="2794528"/>
          </a:xfrm>
        </p:spPr>
        <p:txBody>
          <a:bodyPr/>
          <a:lstStyle/>
          <a:p>
            <a:r>
              <a:rPr lang="fr-CA" dirty="0"/>
              <a:t>Que faire des problèmes où des termes contiennent le produit de deux variables booléennes 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i="1" dirty="0"/>
              <a:t>x</a:t>
            </a:r>
            <a:r>
              <a:rPr lang="fr-CA" i="1" baseline="-25000" dirty="0"/>
              <a:t>2</a:t>
            </a:r>
            <a:endParaRPr lang="fr-CA" dirty="0"/>
          </a:p>
          <a:p>
            <a:endParaRPr lang="fr-CA" dirty="0"/>
          </a:p>
          <a:p>
            <a:r>
              <a:rPr lang="fr-CA" dirty="0"/>
              <a:t>On peut faire disparaître ce produit en introduisant une nouvelle variable booléenne </a:t>
            </a:r>
            <a:r>
              <a:rPr lang="fr-CA" i="1" dirty="0"/>
              <a:t>y </a:t>
            </a:r>
            <a:r>
              <a:rPr lang="fr-CA" dirty="0"/>
              <a:t>qui doit être égale au produit 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i="1" dirty="0"/>
              <a:t>x</a:t>
            </a:r>
            <a:r>
              <a:rPr lang="fr-CA" i="1" baseline="-25000" dirty="0"/>
              <a:t>2.</a:t>
            </a:r>
          </a:p>
          <a:p>
            <a:r>
              <a:rPr lang="fr-CA" i="1" baseline="-25000" dirty="0"/>
              <a:t> </a:t>
            </a:r>
            <a:endParaRPr lang="fr-CA" dirty="0"/>
          </a:p>
          <a:p>
            <a:r>
              <a:rPr lang="fr-CA" dirty="0"/>
              <a:t>Pour ce faire il faut ajouter les contraintes suivantes:</a:t>
            </a:r>
          </a:p>
          <a:p>
            <a:endParaRPr lang="fr-CA" i="1" dirty="0"/>
          </a:p>
          <a:p>
            <a:endParaRPr lang="fr-CA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Éliminer les produits de variables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AF8E1E0-C6D5-4230-BD79-031BB80CE7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624" y="4005064"/>
            <a:ext cx="254759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5697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23681" y="1287224"/>
            <a:ext cx="10515600" cy="2525737"/>
          </a:xfrm>
        </p:spPr>
        <p:txBody>
          <a:bodyPr/>
          <a:lstStyle/>
          <a:p>
            <a:r>
              <a:rPr lang="fr-CA" dirty="0"/>
              <a:t>Que faire maintenant si on doit traiter un produit 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i="1" dirty="0"/>
              <a:t>x</a:t>
            </a:r>
            <a:r>
              <a:rPr lang="fr-CA" i="1" baseline="-25000" dirty="0"/>
              <a:t>2</a:t>
            </a:r>
            <a:r>
              <a:rPr lang="fr-CA" dirty="0"/>
              <a:t> où </a:t>
            </a:r>
            <a:r>
              <a:rPr lang="fr-CA" i="1" dirty="0"/>
              <a:t>x</a:t>
            </a:r>
            <a:r>
              <a:rPr lang="fr-CA" i="1" baseline="-25000" dirty="0"/>
              <a:t>1</a:t>
            </a:r>
            <a:r>
              <a:rPr lang="fr-CA" dirty="0"/>
              <a:t> est une variable binaire et </a:t>
            </a:r>
            <a:r>
              <a:rPr lang="fr-CA" i="1" dirty="0"/>
              <a:t>x</a:t>
            </a:r>
            <a:r>
              <a:rPr lang="fr-CA" i="1" baseline="-25000" dirty="0"/>
              <a:t>2</a:t>
            </a:r>
            <a:r>
              <a:rPr lang="fr-CA" dirty="0"/>
              <a:t> est une variable continue tel que </a:t>
            </a:r>
            <a:r>
              <a:rPr lang="fr-CA" i="1" dirty="0"/>
              <a:t>0 &lt;= x</a:t>
            </a:r>
            <a:r>
              <a:rPr lang="fr-CA" i="1" baseline="-25000" dirty="0"/>
              <a:t>2</a:t>
            </a:r>
            <a:r>
              <a:rPr lang="fr-CA" i="1" dirty="0"/>
              <a:t> &lt;= u </a:t>
            </a:r>
            <a:r>
              <a:rPr lang="fr-CA" dirty="0"/>
              <a:t>?</a:t>
            </a:r>
          </a:p>
          <a:p>
            <a:endParaRPr lang="fr-CA" dirty="0"/>
          </a:p>
          <a:p>
            <a:r>
              <a:rPr lang="fr-CA" dirty="0"/>
              <a:t>On introduit une variable continue y définie comme </a:t>
            </a:r>
            <a:r>
              <a:rPr lang="fr-CA" i="1" dirty="0"/>
              <a:t>y = x</a:t>
            </a:r>
            <a:r>
              <a:rPr lang="fr-CA" i="1" baseline="-25000" dirty="0"/>
              <a:t>1</a:t>
            </a:r>
            <a:r>
              <a:rPr lang="fr-CA" i="1" dirty="0"/>
              <a:t>x</a:t>
            </a:r>
            <a:r>
              <a:rPr lang="fr-CA" i="1" baseline="-25000" dirty="0"/>
              <a:t>2 </a:t>
            </a:r>
            <a:r>
              <a:rPr lang="fr-CA" dirty="0"/>
              <a:t>en ajoutant les contraintes ci-dessous imposant le comportement:</a:t>
            </a:r>
          </a:p>
          <a:p>
            <a:endParaRPr lang="fr-CA" i="1" baseline="-25000" dirty="0"/>
          </a:p>
          <a:p>
            <a:endParaRPr lang="fr-CA" i="1" baseline="-25000" dirty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Éliminer les produits de variables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AD8C827-C1A2-44F4-ABBA-32A34AA19D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10" y="3356992"/>
            <a:ext cx="3564395" cy="23042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3284984"/>
            <a:ext cx="4335116" cy="23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017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fr-CA" dirty="0"/>
              <a:t>Considérer le cas particulier suivant: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Votre modèle comporte une série de décision oui/non ordonnée.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Seulement une décision « oui » est possible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Entre deux décisions « oui » on préfèrera toujours celle qui est la première dans la série.</a:t>
            </a:r>
          </a:p>
          <a:p>
            <a:r>
              <a:rPr lang="fr-CA" dirty="0"/>
              <a:t>Pour ce cela, on dispose généralement d’une série de variables booléennes </a:t>
            </a:r>
            <a:r>
              <a:rPr lang="fr-CA" i="1" dirty="0"/>
              <a:t>y</a:t>
            </a:r>
            <a:r>
              <a:rPr lang="fr-CA" i="1" baseline="-25000" dirty="0"/>
              <a:t>i</a:t>
            </a:r>
            <a:r>
              <a:rPr lang="fr-CA" dirty="0"/>
              <a:t>  telles que </a:t>
            </a:r>
          </a:p>
          <a:p>
            <a:endParaRPr lang="fr-CA" dirty="0"/>
          </a:p>
          <a:p>
            <a:r>
              <a:rPr lang="fr-CA" dirty="0"/>
              <a:t>On peut généraliser ce cas à :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Aux variables générales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i="1" baseline="-25000" dirty="0">
                <a:solidFill>
                  <a:srgbClr val="57565B"/>
                </a:solidFill>
              </a:rPr>
              <a:t>i</a:t>
            </a:r>
            <a:r>
              <a:rPr lang="fr-CA" sz="1800" i="1" dirty="0">
                <a:solidFill>
                  <a:srgbClr val="57565B"/>
                </a:solidFill>
              </a:rPr>
              <a:t>  </a:t>
            </a:r>
            <a:r>
              <a:rPr lang="fr-CA" sz="1800" dirty="0">
                <a:solidFill>
                  <a:srgbClr val="57565B"/>
                </a:solidFill>
              </a:rPr>
              <a:t>tel que </a:t>
            </a:r>
            <a:r>
              <a:rPr lang="fr-CA" sz="1800" i="1" dirty="0">
                <a:solidFill>
                  <a:srgbClr val="57565B"/>
                </a:solidFill>
              </a:rPr>
              <a:t>0 &lt;= x</a:t>
            </a:r>
            <a:r>
              <a:rPr lang="fr-CA" sz="1800" i="1" baseline="-25000" dirty="0">
                <a:solidFill>
                  <a:srgbClr val="57565B"/>
                </a:solidFill>
              </a:rPr>
              <a:t>i</a:t>
            </a:r>
            <a:r>
              <a:rPr lang="fr-CA" sz="1800" i="1" dirty="0">
                <a:solidFill>
                  <a:srgbClr val="57565B"/>
                </a:solidFill>
              </a:rPr>
              <a:t> &lt;= u</a:t>
            </a:r>
            <a:r>
              <a:rPr lang="fr-CA" sz="1800" dirty="0">
                <a:solidFill>
                  <a:srgbClr val="57565B"/>
                </a:solidFill>
              </a:rPr>
              <a:t> et sujet à</a:t>
            </a:r>
          </a:p>
          <a:p>
            <a:pPr lvl="1"/>
            <a:endParaRPr lang="fr-CA" sz="1800" dirty="0">
              <a:solidFill>
                <a:srgbClr val="57565B"/>
              </a:solidFill>
            </a:endParaRPr>
          </a:p>
          <a:p>
            <a:r>
              <a:rPr lang="fr-CA" dirty="0"/>
              <a:t>On peut aussi considérer le cas où deux décisions « oui » sont permises, mais elles doivent être consécutives.</a:t>
            </a:r>
          </a:p>
          <a:p>
            <a:endParaRPr lang="fr-CA" dirty="0"/>
          </a:p>
          <a:p>
            <a:r>
              <a:rPr lang="fr-CA" dirty="0"/>
              <a:t>Les solveurs ont des objets de modélisation SOS1 et SOS2 qui implémentent ces conditions de manières plus efficaces lors du </a:t>
            </a:r>
            <a:r>
              <a:rPr lang="fr-CA" dirty="0" err="1"/>
              <a:t>branch</a:t>
            </a:r>
            <a:r>
              <a:rPr lang="fr-CA" dirty="0"/>
              <a:t> and </a:t>
            </a:r>
            <a:r>
              <a:rPr lang="fr-CA" dirty="0" err="1"/>
              <a:t>bound</a:t>
            </a:r>
            <a:r>
              <a:rPr lang="fr-CA" dirty="0"/>
              <a:t>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SOS (</a:t>
            </a:r>
            <a:r>
              <a:rPr lang="fr-CA" dirty="0" err="1"/>
              <a:t>Special</a:t>
            </a:r>
            <a:r>
              <a:rPr lang="fr-CA" dirty="0"/>
              <a:t> </a:t>
            </a:r>
            <a:r>
              <a:rPr lang="fr-CA" dirty="0" err="1"/>
              <a:t>Ordered</a:t>
            </a:r>
            <a:r>
              <a:rPr lang="fr-CA" dirty="0"/>
              <a:t> Sets)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002068D-EB94-4C00-A7C0-78776D64F1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3452922"/>
            <a:ext cx="1467855" cy="7200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2420888"/>
            <a:ext cx="1224136" cy="6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575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261663"/>
            <a:ext cx="10515600" cy="4304685"/>
          </a:xfrm>
        </p:spPr>
        <p:txBody>
          <a:bodyPr/>
          <a:lstStyle/>
          <a:p>
            <a:r>
              <a:rPr lang="fr-CA" dirty="0"/>
              <a:t>Soit le problème suivant: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Ici on remarque que l’objective, bien que non linéaire, est séparable.</a:t>
            </a:r>
          </a:p>
          <a:p>
            <a:r>
              <a:rPr lang="fr-CA" dirty="0"/>
              <a:t>C’est-à-dire que l’objectif est une somme de fonctions définies sur une variable à la fois.</a:t>
            </a:r>
          </a:p>
          <a:p>
            <a:endParaRPr lang="fr-CA" dirty="0"/>
          </a:p>
          <a:p>
            <a:r>
              <a:rPr lang="fr-CA" dirty="0"/>
              <a:t>	Séparable 						Non séparable</a:t>
            </a:r>
          </a:p>
          <a:p>
            <a:endParaRPr lang="fr-CA" dirty="0"/>
          </a:p>
          <a:p>
            <a:r>
              <a:rPr lang="fr-CA" dirty="0"/>
              <a:t>	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Fonctions linéaires par morceaux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F610D20-C510-43F4-AE02-35C0A48D3B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1120029"/>
            <a:ext cx="5605965" cy="20201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4932846"/>
            <a:ext cx="4723875" cy="10247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019650"/>
            <a:ext cx="4384703" cy="8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8958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553984"/>
          </a:xfrm>
        </p:spPr>
        <p:txBody>
          <a:bodyPr/>
          <a:lstStyle/>
          <a:p>
            <a:r>
              <a:rPr lang="fr-CA" dirty="0"/>
              <a:t>Soit la fonction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Soit x</a:t>
            </a:r>
            <a:r>
              <a:rPr lang="fr-CA" baseline="-25000" dirty="0"/>
              <a:t>1</a:t>
            </a:r>
            <a:r>
              <a:rPr lang="fr-CA" dirty="0"/>
              <a:t>, x</a:t>
            </a:r>
            <a:r>
              <a:rPr lang="fr-CA" baseline="-25000" dirty="0"/>
              <a:t>2</a:t>
            </a:r>
            <a:r>
              <a:rPr lang="fr-CA" dirty="0"/>
              <a:t>, x</a:t>
            </a:r>
            <a:r>
              <a:rPr lang="fr-CA" baseline="-25000" dirty="0"/>
              <a:t>3</a:t>
            </a:r>
            <a:r>
              <a:rPr lang="fr-CA" dirty="0"/>
              <a:t>, x</a:t>
            </a:r>
            <a:r>
              <a:rPr lang="fr-CA" baseline="-25000" dirty="0"/>
              <a:t>4 </a:t>
            </a:r>
            <a:r>
              <a:rPr lang="fr-CA" dirty="0"/>
              <a:t>des points de « cassure » (</a:t>
            </a:r>
            <a:r>
              <a:rPr lang="fr-CA" dirty="0" err="1"/>
              <a:t>breakpoints</a:t>
            </a:r>
            <a:r>
              <a:rPr lang="fr-CA" dirty="0"/>
              <a:t>) auquel on évalue la fonction f(x) (soit 0,1,2,4)</a:t>
            </a:r>
          </a:p>
          <a:p>
            <a:r>
              <a:rPr lang="fr-CA" dirty="0"/>
              <a:t>On approxime donc linéairement tout point situé entre deux cassures, par exemple f(3) = ½*f(2) + ½*f(4) = ½*1 + ½*8 = 5.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Fonctions linéaires par morceaux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CDC2257-3DE4-424B-9FA4-150393491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124744"/>
            <a:ext cx="1189581" cy="3290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836712"/>
            <a:ext cx="4608512" cy="341544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9336360" y="2132856"/>
            <a:ext cx="130924" cy="158418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fr-CA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7319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3747610"/>
          </a:xfrm>
        </p:spPr>
        <p:txBody>
          <a:bodyPr/>
          <a:lstStyle/>
          <a:p>
            <a:r>
              <a:rPr lang="fr-CA" dirty="0"/>
              <a:t>Une des manières de traiter ces fonctions est d’utiliser la </a:t>
            </a:r>
            <a:r>
              <a:rPr lang="fr-CA" dirty="0" err="1"/>
              <a:t>λ</a:t>
            </a:r>
            <a:r>
              <a:rPr lang="fr-CA" dirty="0"/>
              <a:t>-formulation.</a:t>
            </a:r>
          </a:p>
          <a:p>
            <a:r>
              <a:rPr lang="fr-CA" dirty="0"/>
              <a:t>Soit λ</a:t>
            </a:r>
            <a:r>
              <a:rPr lang="fr-CA" baseline="-25000" dirty="0"/>
              <a:t>1</a:t>
            </a:r>
            <a:r>
              <a:rPr lang="fr-CA" dirty="0"/>
              <a:t>, λ</a:t>
            </a:r>
            <a:r>
              <a:rPr lang="fr-CA" baseline="-25000" dirty="0"/>
              <a:t>2</a:t>
            </a:r>
            <a:r>
              <a:rPr lang="fr-CA" dirty="0"/>
              <a:t>, λ</a:t>
            </a:r>
            <a:r>
              <a:rPr lang="fr-CA" baseline="-25000" dirty="0"/>
              <a:t>3</a:t>
            </a:r>
            <a:r>
              <a:rPr lang="fr-CA" dirty="0"/>
              <a:t>, λ</a:t>
            </a:r>
            <a:r>
              <a:rPr lang="fr-CA" baseline="-25000" dirty="0"/>
              <a:t>4</a:t>
            </a:r>
            <a:r>
              <a:rPr lang="fr-CA" dirty="0"/>
              <a:t>, 4 poids non négatifs dont la somme = 1, alors la fonction linéaire par morceaux précédente peut-être exprimée par: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Comme au plus deux </a:t>
            </a:r>
            <a:r>
              <a:rPr lang="fr-CA" dirty="0" err="1"/>
              <a:t>λ</a:t>
            </a:r>
            <a:r>
              <a:rPr lang="fr-CA" dirty="0"/>
              <a:t> peuvent être non négatifs, et que ceux-ci doivent en plus être consécutifs, on peut ajouter une contrainte SOS2(</a:t>
            </a:r>
            <a:r>
              <a:rPr lang="fr-CA" dirty="0" err="1"/>
              <a:t>λ</a:t>
            </a:r>
            <a:r>
              <a:rPr lang="fr-CA" dirty="0"/>
              <a:t>).</a:t>
            </a:r>
          </a:p>
          <a:p>
            <a:r>
              <a:rPr lang="fr-CA" dirty="0"/>
              <a:t>La majorité des solveurs ont un objet « </a:t>
            </a:r>
            <a:r>
              <a:rPr lang="fr-CA" dirty="0" err="1"/>
              <a:t>Piecewise</a:t>
            </a:r>
            <a:r>
              <a:rPr lang="fr-CA" dirty="0"/>
              <a:t> </a:t>
            </a:r>
            <a:r>
              <a:rPr lang="fr-CA" dirty="0" err="1"/>
              <a:t>Linear</a:t>
            </a:r>
            <a:r>
              <a:rPr lang="fr-CA" dirty="0"/>
              <a:t> » que vous pouvez utiliser directement.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Fonctions linéaires par morceaux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BFB3BE3-31D0-4DBC-9A5C-1E84927282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805" y="2060848"/>
            <a:ext cx="557066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043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628800"/>
            <a:ext cx="10515600" cy="3118720"/>
          </a:xfrm>
        </p:spPr>
        <p:txBody>
          <a:bodyPr/>
          <a:lstStyle/>
          <a:p>
            <a:r>
              <a:rPr lang="fr-CA" sz="2000" dirty="0"/>
              <a:t>Comment modéliser les cas où l’on est en présence de: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variables ont des domaines discontinus;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certaines ressources qui ont des coûts fixes;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disjonctions de contraintes;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contraintes conditionnelles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des produits </a:t>
            </a:r>
            <a:r>
              <a:rPr lang="fr-CA" sz="2000">
                <a:solidFill>
                  <a:srgbClr val="57565B"/>
                </a:solidFill>
              </a:rPr>
              <a:t>de variables</a:t>
            </a:r>
          </a:p>
          <a:p>
            <a:pPr lvl="1"/>
            <a:r>
              <a:rPr lang="fr-CA" sz="2000">
                <a:solidFill>
                  <a:srgbClr val="57565B"/>
                </a:solidFill>
              </a:rPr>
              <a:t>de </a:t>
            </a:r>
            <a:r>
              <a:rPr lang="fr-CA" sz="2000" dirty="0">
                <a:solidFill>
                  <a:srgbClr val="57565B"/>
                </a:solidFill>
              </a:rPr>
              <a:t>SOS et des fonctions linéaires par morceaux</a:t>
            </a:r>
          </a:p>
          <a:p>
            <a:pPr lvl="1"/>
            <a:endParaRPr lang="fr-CA" sz="2000" dirty="0">
              <a:solidFill>
                <a:srgbClr val="57565B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Trucs et astuces de modélisation	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B496C3-3061-4657-8500-514C51B9C2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637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504746"/>
            <a:ext cx="10515600" cy="37753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Que faire avec le cas où soit </a:t>
            </a:r>
            <a:r>
              <a:rPr lang="fr-CA" sz="2000" i="1" dirty="0"/>
              <a:t>x = 0</a:t>
            </a:r>
            <a:r>
              <a:rPr lang="fr-CA" sz="2000" dirty="0"/>
              <a:t> OU  </a:t>
            </a:r>
            <a:r>
              <a:rPr lang="fr-CA" sz="2000" i="1" dirty="0"/>
              <a:t>l &lt;= x &lt;= u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On peut considérer ceci comme deux contraintes, mais elles ne peuvent être vraies toutes les deux à la fois…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714375" lvl="1" indent="-3429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57565B"/>
                </a:solidFill>
              </a:rPr>
              <a:t>Pouvez-vous trouver des exemples d’applications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714375" lvl="1" indent="-3429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57565B"/>
                </a:solidFill>
              </a:rPr>
              <a:t>Comment modéliser ceci avec un PLNE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Variables avec domaines discontinues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AFEC666-5F0F-455B-8209-00EF28C38C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060848"/>
            <a:ext cx="6356167" cy="7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822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144336" y="1272747"/>
                <a:ext cx="10515600" cy="3877902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A" sz="2000" dirty="0">
                    <a:solidFill>
                      <a:srgbClr val="57565B"/>
                    </a:solidFill>
                  </a:rPr>
                  <a:t>On utilisera une variable indicatrice 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CA" sz="2000" dirty="0">
                  <a:solidFill>
                    <a:srgbClr val="57565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CA" sz="2000" dirty="0">
                  <a:solidFill>
                    <a:srgbClr val="57565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CA" sz="2000" dirty="0">
                  <a:solidFill>
                    <a:srgbClr val="57565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A" sz="2000" dirty="0">
                    <a:solidFill>
                      <a:srgbClr val="57565B"/>
                    </a:solidFill>
                  </a:rPr>
                  <a:t>Qu’on liera avec la variable originale par les contraintes suivantes 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CA" sz="2000" dirty="0">
                  <a:solidFill>
                    <a:srgbClr val="57565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CA" sz="2000" dirty="0">
                  <a:solidFill>
                    <a:srgbClr val="57565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CA" sz="2000" dirty="0">
                  <a:solidFill>
                    <a:srgbClr val="57565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CA" sz="2000" dirty="0">
                  <a:solidFill>
                    <a:srgbClr val="57565B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A" sz="2000" i="1" dirty="0">
                    <a:solidFill>
                      <a:srgbClr val="57565B"/>
                    </a:solidFill>
                  </a:rPr>
                  <a:t>Y = 0 </a:t>
                </a:r>
                <a:r>
                  <a:rPr lang="fr-CA" sz="2000" dirty="0">
                    <a:solidFill>
                      <a:srgbClr val="57565B"/>
                    </a:solidFill>
                  </a:rPr>
                  <a:t>implique donc </a:t>
                </a:r>
                <a:r>
                  <a:rPr lang="fr-CA" sz="2000" i="1" dirty="0">
                    <a:solidFill>
                      <a:srgbClr val="57565B"/>
                    </a:solidFill>
                  </a:rPr>
                  <a:t>x = 0 </a:t>
                </a:r>
                <a:r>
                  <a:rPr lang="fr-CA" sz="2000" dirty="0">
                    <a:solidFill>
                      <a:srgbClr val="57565B"/>
                    </a:solidFill>
                  </a:rPr>
                  <a:t>et </a:t>
                </a:r>
                <a:r>
                  <a:rPr lang="fr-CA" sz="2000" i="1" dirty="0">
                    <a:solidFill>
                      <a:srgbClr val="57565B"/>
                    </a:solidFill>
                  </a:rPr>
                  <a:t>y = 1 </a:t>
                </a:r>
                <a:r>
                  <a:rPr lang="fr-CA" sz="2000" dirty="0">
                    <a:solidFill>
                      <a:srgbClr val="57565B"/>
                    </a:solidFill>
                  </a:rPr>
                  <a:t>implique que </a:t>
                </a:r>
                <a:r>
                  <a:rPr lang="fr-CA" sz="2000" i="1" dirty="0">
                    <a:solidFill>
                      <a:srgbClr val="57565B"/>
                    </a:solidFill>
                  </a:rPr>
                  <a:t>l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CA" sz="2000" i="1" dirty="0">
                    <a:solidFill>
                      <a:srgbClr val="57565B"/>
                    </a:solidFill>
                  </a:rPr>
                  <a:t> x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57565B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CA" sz="2000" i="1" dirty="0">
                    <a:solidFill>
                      <a:srgbClr val="57565B"/>
                    </a:solidFill>
                  </a:rPr>
                  <a:t> u.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144336" y="1272747"/>
                <a:ext cx="10515600" cy="3877902"/>
              </a:xfrm>
              <a:blipFill>
                <a:blip r:embed="rId2"/>
                <a:stretch>
                  <a:fillRect l="-522" t="-472" b="-6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Variables avec domaines discontinues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C15B3DF-7A57-4170-B287-445661EFA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55" y="1786164"/>
            <a:ext cx="2732702" cy="8507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3356992"/>
            <a:ext cx="1701528" cy="120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877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28195" y="1381508"/>
            <a:ext cx="10515600" cy="43046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Soit le problème suivant: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La fonction de coût n’est ni linéaire ni continue...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À quelle application pensez-vous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Comment résoudre ce problème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coûts fixes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CE72BD-3850-4BCF-A6CF-5F191E6490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768" y="1060256"/>
            <a:ext cx="6336704" cy="32202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4581128"/>
            <a:ext cx="3600400" cy="16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4178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144336" y="1297021"/>
                <a:ext cx="10515600" cy="3249012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/>
                  <a:t>Si on connaît une borne u suffisamment grande pour x et qu’on introduit une variable indicatrice 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/>
                  <a:t>On relie x et y par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i="1" dirty="0" smtClean="0">
                        <a:latin typeface="Cambria Math" panose="02040503050406030204" pitchFamily="18" charset="0"/>
                      </a:rPr>
                      <m:t> ≤ </m:t>
                    </m:r>
                    <m:r>
                      <a:rPr lang="fr-CA" i="1" dirty="0" err="1">
                        <a:latin typeface="Cambria Math" panose="02040503050406030204" pitchFamily="18" charset="0"/>
                      </a:rPr>
                      <m:t>𝑦𝑢</m:t>
                    </m:r>
                    <m:r>
                      <a:rPr lang="fr-CA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/>
                  <a:t>L’objectif devient donc: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/>
                  <a:t>Et le problème devient: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144336" y="1297021"/>
                <a:ext cx="10515600" cy="3249012"/>
              </a:xfrm>
              <a:blipFill>
                <a:blip r:embed="rId2"/>
                <a:stretch>
                  <a:fillRect l="-406" t="-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coûts fixes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5E01D4A-D67F-458A-BC15-CC81F01B63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785" y="1705663"/>
            <a:ext cx="2246328" cy="8639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16" y="3688275"/>
            <a:ext cx="5760818" cy="280779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641" y="3047266"/>
            <a:ext cx="2311850" cy="37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658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64160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Soit le problème suivant: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Où soit (1) ou (2) doit être respectée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Des applications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Comment faire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Une disjonction de contrainte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B7B9EB0-5659-4F50-BF83-F8A258E2E9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" name="Grouper 8"/>
          <p:cNvGrpSpPr/>
          <p:nvPr/>
        </p:nvGrpSpPr>
        <p:grpSpPr>
          <a:xfrm>
            <a:off x="4223792" y="1124744"/>
            <a:ext cx="7817971" cy="2880320"/>
            <a:chOff x="1946975" y="2276872"/>
            <a:chExt cx="6266532" cy="235024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712" y="2276872"/>
              <a:ext cx="3371356" cy="842624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6975" y="2736905"/>
              <a:ext cx="6266532" cy="1890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28564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2897121"/>
          </a:xfrm>
        </p:spPr>
        <p:txBody>
          <a:bodyPr/>
          <a:lstStyle/>
          <a:p>
            <a:r>
              <a:rPr lang="fr-CA" dirty="0"/>
              <a:t>Encore une fois on introduira une variable supplémentaire </a:t>
            </a:r>
            <a:r>
              <a:rPr lang="fr-CA" i="1" dirty="0"/>
              <a:t>y</a:t>
            </a:r>
            <a:r>
              <a:rPr lang="fr-CA" dirty="0"/>
              <a:t> ainsi que deux grands nombres (M</a:t>
            </a:r>
            <a:r>
              <a:rPr lang="fr-CA" baseline="-25000" dirty="0"/>
              <a:t>1</a:t>
            </a:r>
            <a:r>
              <a:rPr lang="fr-CA" dirty="0"/>
              <a:t> et M</a:t>
            </a:r>
            <a:r>
              <a:rPr lang="fr-CA" baseline="-25000" dirty="0"/>
              <a:t>2</a:t>
            </a:r>
            <a:r>
              <a:rPr lang="fr-CA" dirty="0"/>
              <a:t>). </a:t>
            </a:r>
          </a:p>
          <a:p>
            <a:r>
              <a:rPr lang="fr-CA" dirty="0"/>
              <a:t>En modifiant (1) et (2) de la manière suivante: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On s’assure qu’une des deux contraintes devra être satisfaite.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Une disjonction de contraintes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8247ACA-74A0-46A4-98FB-A987A209B8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669" y="1628800"/>
            <a:ext cx="3138695" cy="11956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40950"/>
            <a:ext cx="5087399" cy="25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704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3600903"/>
          </a:xfrm>
        </p:spPr>
        <p:txBody>
          <a:bodyPr/>
          <a:lstStyle/>
          <a:p>
            <a:r>
              <a:rPr lang="fr-CA" dirty="0"/>
              <a:t>Une variante de ce problème survient lorsque certaines contraintes sont conditionnelles: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Donnez des exemples d’application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Comment traiter ce cas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Contraintes conditionnelles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849A631-840E-44AC-8154-C53362C2B9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57B4BE9-133D-F141-BC72-12CB5D804BE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916832"/>
            <a:ext cx="677567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512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nception IVADO contenu">
  <a:themeElements>
    <a:clrScheme name="Personnalisé 3">
      <a:dk1>
        <a:srgbClr val="335B74"/>
      </a:dk1>
      <a:lt1>
        <a:srgbClr val="FFFFFF"/>
      </a:lt1>
      <a:dk2>
        <a:srgbClr val="335B74"/>
      </a:dk2>
      <a:lt2>
        <a:srgbClr val="DFE3E5"/>
      </a:lt2>
      <a:accent1>
        <a:srgbClr val="FFC00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91399" tIns="91399" rIns="91399" bIns="91399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85487015-888E-454A-A8E0-B76CE9A93B05}"/>
    </a:ext>
  </a:extLst>
</a:theme>
</file>

<file path=ppt/theme/theme8.xml><?xml version="1.0" encoding="utf-8"?>
<a:theme xmlns:a="http://schemas.openxmlformats.org/drawingml/2006/main" name="IVADO TITRE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A172C055-E6CA-47AE-A03F-0A5D972A0D8D}"/>
    </a:ext>
  </a:extLst>
</a:theme>
</file>

<file path=ppt/theme/theme9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7FBFCA2E-1585-4335-8390-83E3171F17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poly.thmx</Template>
  <TotalTime>7161</TotalTime>
  <Words>917</Words>
  <Application>Microsoft Macintosh PowerPoint</Application>
  <PresentationFormat>Grand écran</PresentationFormat>
  <Paragraphs>188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18</vt:i4>
      </vt:variant>
    </vt:vector>
  </HeadingPairs>
  <TitlesOfParts>
    <vt:vector size="33" baseType="lpstr">
      <vt:lpstr>Arial</vt:lpstr>
      <vt:lpstr>Calibri</vt:lpstr>
      <vt:lpstr>Cambria Math</vt:lpstr>
      <vt:lpstr>Gill Sans</vt:lpstr>
      <vt:lpstr>Gotham HTF Book</vt:lpstr>
      <vt:lpstr>Times New Roman</vt:lpstr>
      <vt:lpstr>poly</vt:lpstr>
      <vt:lpstr>Default - Titre et contenu</vt:lpstr>
      <vt:lpstr>1_poly</vt:lpstr>
      <vt:lpstr>1_Default - Titre et contenu</vt:lpstr>
      <vt:lpstr>2_poly</vt:lpstr>
      <vt:lpstr>2_Default - Titre et contenu</vt:lpstr>
      <vt:lpstr>Conception IVADO contenu</vt:lpstr>
      <vt:lpstr>IVADO TITRE 01</vt:lpstr>
      <vt:lpstr>Conception personnalisée</vt:lpstr>
      <vt:lpstr>Présentation PowerPoint</vt:lpstr>
      <vt:lpstr>Trucs et astuces de modélisation </vt:lpstr>
      <vt:lpstr>Variables avec domaines discontinues</vt:lpstr>
      <vt:lpstr>Variables avec domaines discontinues</vt:lpstr>
      <vt:lpstr>Les coûts fixes</vt:lpstr>
      <vt:lpstr>Les coûts fixes</vt:lpstr>
      <vt:lpstr>Une disjonction de contrainte</vt:lpstr>
      <vt:lpstr>Une disjonction de contraintes</vt:lpstr>
      <vt:lpstr>Contraintes conditionnelles</vt:lpstr>
      <vt:lpstr>Contraintes conditionnelles</vt:lpstr>
      <vt:lpstr>Contraintes conditionnelles</vt:lpstr>
      <vt:lpstr>Éliminer les produits de variables</vt:lpstr>
      <vt:lpstr>Éliminer les produits de variables</vt:lpstr>
      <vt:lpstr>Éliminer les produits de variables</vt:lpstr>
      <vt:lpstr>Les SOS (Special Ordered Sets)</vt:lpstr>
      <vt:lpstr>Fonctions linéaires par morceaux</vt:lpstr>
      <vt:lpstr>Fonctions linéaires par morceaux</vt:lpstr>
      <vt:lpstr>Fonctions linéaires par morceaux</vt:lpstr>
    </vt:vector>
  </TitlesOfParts>
  <Company>École Polytechnique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MTH 6414</dc:title>
  <dc:creator>Nathalie Forest</dc:creator>
  <cp:lastModifiedBy>Louis-Martin Rousseau</cp:lastModifiedBy>
  <cp:revision>196</cp:revision>
  <cp:lastPrinted>2020-09-12T17:35:15Z</cp:lastPrinted>
  <dcterms:created xsi:type="dcterms:W3CDTF">1998-07-27T17:18:00Z</dcterms:created>
  <dcterms:modified xsi:type="dcterms:W3CDTF">2020-09-13T14:09:27Z</dcterms:modified>
</cp:coreProperties>
</file>