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Lst>
  <p:notesMasterIdLst>
    <p:notesMasterId r:id="rId53"/>
  </p:notesMasterIdLst>
  <p:sldIdLst>
    <p:sldId id="260" r:id="rId2"/>
    <p:sldId id="484" r:id="rId3"/>
    <p:sldId id="274" r:id="rId4"/>
    <p:sldId id="502" r:id="rId5"/>
    <p:sldId id="493" r:id="rId6"/>
    <p:sldId id="494" r:id="rId7"/>
    <p:sldId id="432" r:id="rId8"/>
    <p:sldId id="433" r:id="rId9"/>
    <p:sldId id="434" r:id="rId10"/>
    <p:sldId id="435" r:id="rId11"/>
    <p:sldId id="436" r:id="rId12"/>
    <p:sldId id="462" r:id="rId13"/>
    <p:sldId id="495" r:id="rId14"/>
    <p:sldId id="437" r:id="rId15"/>
    <p:sldId id="438" r:id="rId16"/>
    <p:sldId id="483" r:id="rId17"/>
    <p:sldId id="503" r:id="rId18"/>
    <p:sldId id="482" r:id="rId19"/>
    <p:sldId id="439" r:id="rId20"/>
    <p:sldId id="440" r:id="rId21"/>
    <p:sldId id="469" r:id="rId22"/>
    <p:sldId id="463" r:id="rId23"/>
    <p:sldId id="470" r:id="rId24"/>
    <p:sldId id="441" r:id="rId25"/>
    <p:sldId id="442" r:id="rId26"/>
    <p:sldId id="496" r:id="rId27"/>
    <p:sldId id="443" r:id="rId28"/>
    <p:sldId id="444" r:id="rId29"/>
    <p:sldId id="504" r:id="rId30"/>
    <p:sldId id="445" r:id="rId31"/>
    <p:sldId id="447" r:id="rId32"/>
    <p:sldId id="497" r:id="rId33"/>
    <p:sldId id="450" r:id="rId34"/>
    <p:sldId id="498" r:id="rId35"/>
    <p:sldId id="465" r:id="rId36"/>
    <p:sldId id="466" r:id="rId37"/>
    <p:sldId id="453" r:id="rId38"/>
    <p:sldId id="468" r:id="rId39"/>
    <p:sldId id="467" r:id="rId40"/>
    <p:sldId id="454" r:id="rId41"/>
    <p:sldId id="499" r:id="rId42"/>
    <p:sldId id="455" r:id="rId43"/>
    <p:sldId id="500" r:id="rId44"/>
    <p:sldId id="457" r:id="rId45"/>
    <p:sldId id="458" r:id="rId46"/>
    <p:sldId id="476" r:id="rId47"/>
    <p:sldId id="477" r:id="rId48"/>
    <p:sldId id="478" r:id="rId49"/>
    <p:sldId id="479" r:id="rId50"/>
    <p:sldId id="480" r:id="rId51"/>
    <p:sldId id="481" r:id="rId52"/>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DA6E93-9B52-4D4B-93E1-95DA7539C2B2}">
          <p14:sldIdLst>
            <p14:sldId id="260"/>
            <p14:sldId id="484"/>
            <p14:sldId id="274"/>
            <p14:sldId id="502"/>
            <p14:sldId id="493"/>
            <p14:sldId id="494"/>
            <p14:sldId id="432"/>
            <p14:sldId id="433"/>
            <p14:sldId id="434"/>
            <p14:sldId id="435"/>
            <p14:sldId id="436"/>
            <p14:sldId id="462"/>
            <p14:sldId id="495"/>
            <p14:sldId id="437"/>
            <p14:sldId id="438"/>
            <p14:sldId id="483"/>
            <p14:sldId id="503"/>
            <p14:sldId id="482"/>
            <p14:sldId id="439"/>
            <p14:sldId id="440"/>
            <p14:sldId id="469"/>
            <p14:sldId id="463"/>
            <p14:sldId id="470"/>
            <p14:sldId id="441"/>
            <p14:sldId id="442"/>
            <p14:sldId id="496"/>
            <p14:sldId id="443"/>
            <p14:sldId id="444"/>
            <p14:sldId id="504"/>
            <p14:sldId id="445"/>
            <p14:sldId id="447"/>
            <p14:sldId id="497"/>
            <p14:sldId id="450"/>
            <p14:sldId id="498"/>
            <p14:sldId id="465"/>
            <p14:sldId id="466"/>
            <p14:sldId id="453"/>
            <p14:sldId id="468"/>
            <p14:sldId id="467"/>
            <p14:sldId id="454"/>
            <p14:sldId id="499"/>
            <p14:sldId id="455"/>
            <p14:sldId id="500"/>
            <p14:sldId id="457"/>
            <p14:sldId id="458"/>
            <p14:sldId id="476"/>
            <p14:sldId id="477"/>
            <p14:sldId id="478"/>
            <p14:sldId id="479"/>
            <p14:sldId id="480"/>
            <p14:sldId id="481"/>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uad El Bassam" initials="SEB" lastIdx="1" clrIdx="0">
    <p:extLst>
      <p:ext uri="{19B8F6BF-5375-455C-9EA6-DF929625EA0E}">
        <p15:presenceInfo xmlns:p15="http://schemas.microsoft.com/office/powerpoint/2012/main" userId="1dbdc8a1c90dd8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0000"/>
    <a:srgbClr val="0B6B1D"/>
    <a:srgbClr val="F5E3E8"/>
    <a:srgbClr val="FFE1E1"/>
    <a:srgbClr val="E60000"/>
    <a:srgbClr val="D9E3D9"/>
    <a:srgbClr val="336B40"/>
    <a:srgbClr val="FFF7F9"/>
    <a:srgbClr val="FFE0E6"/>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44" autoAdjust="0"/>
    <p:restoredTop sz="57211" autoAdjust="0"/>
  </p:normalViewPr>
  <p:slideViewPr>
    <p:cSldViewPr snapToGrid="0" snapToObjects="1" showGuides="1">
      <p:cViewPr varScale="1">
        <p:scale>
          <a:sx n="70" d="100"/>
          <a:sy n="70" d="100"/>
        </p:scale>
        <p:origin x="3000" y="184"/>
      </p:cViewPr>
      <p:guideLst>
        <p:guide orient="horz" pos="2160"/>
        <p:guide pos="2880"/>
      </p:guideLst>
    </p:cSldViewPr>
  </p:slideViewPr>
  <p:outlineViewPr>
    <p:cViewPr>
      <p:scale>
        <a:sx n="33" d="100"/>
        <a:sy n="33" d="100"/>
      </p:scale>
      <p:origin x="0" y="-6864"/>
    </p:cViewPr>
  </p:outlineViewPr>
  <p:notesTextViewPr>
    <p:cViewPr>
      <p:scale>
        <a:sx n="165" d="100"/>
        <a:sy n="165" d="100"/>
      </p:scale>
      <p:origin x="0" y="0"/>
    </p:cViewPr>
  </p:notesTextViewPr>
  <p:sorterViewPr>
    <p:cViewPr>
      <p:scale>
        <a:sx n="100" d="100"/>
        <a:sy n="100" d="100"/>
      </p:scale>
      <p:origin x="0" y="-209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5"/>
          </a:xfrm>
          <a:prstGeom prst="rect">
            <a:avLst/>
          </a:prstGeom>
        </p:spPr>
        <p:txBody>
          <a:bodyPr vert="horz" lIns="92437" tIns="46219" rIns="92437" bIns="46219" rtlCol="0"/>
          <a:lstStyle>
            <a:lvl1pPr algn="l">
              <a:defRPr sz="1200"/>
            </a:lvl1pPr>
          </a:lstStyle>
          <a:p>
            <a:endParaRPr lang="en-US"/>
          </a:p>
        </p:txBody>
      </p:sp>
      <p:sp>
        <p:nvSpPr>
          <p:cNvPr id="3" name="Date Placeholder 2"/>
          <p:cNvSpPr>
            <a:spLocks noGrp="1"/>
          </p:cNvSpPr>
          <p:nvPr>
            <p:ph type="dt" idx="1"/>
          </p:nvPr>
        </p:nvSpPr>
        <p:spPr>
          <a:xfrm>
            <a:off x="3898102" y="0"/>
            <a:ext cx="2982119" cy="466435"/>
          </a:xfrm>
          <a:prstGeom prst="rect">
            <a:avLst/>
          </a:prstGeom>
        </p:spPr>
        <p:txBody>
          <a:bodyPr vert="horz" lIns="92437" tIns="46219" rIns="92437" bIns="46219" rtlCol="0"/>
          <a:lstStyle>
            <a:lvl1pPr algn="r">
              <a:defRPr sz="1200"/>
            </a:lvl1pPr>
          </a:lstStyle>
          <a:p>
            <a:fld id="{BF4BFC4E-5778-6944-91E5-378E1EDD675E}" type="datetimeFigureOut">
              <a:rPr lang="en-US" smtClean="0"/>
              <a:t>2/8/24</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37" tIns="46219" rIns="92437" bIns="46219" rtlCol="0" anchor="ctr"/>
          <a:lstStyle/>
          <a:p>
            <a:endParaRPr lang="en-US"/>
          </a:p>
        </p:txBody>
      </p:sp>
      <p:sp>
        <p:nvSpPr>
          <p:cNvPr id="5" name="Notes Placeholder 4"/>
          <p:cNvSpPr>
            <a:spLocks noGrp="1"/>
          </p:cNvSpPr>
          <p:nvPr>
            <p:ph type="body" sz="quarter" idx="3"/>
          </p:nvPr>
        </p:nvSpPr>
        <p:spPr>
          <a:xfrm>
            <a:off x="688182" y="4473892"/>
            <a:ext cx="5505450" cy="3660457"/>
          </a:xfrm>
          <a:prstGeom prst="rect">
            <a:avLst/>
          </a:prstGeom>
        </p:spPr>
        <p:txBody>
          <a:bodyPr vert="horz" lIns="92437" tIns="46219" rIns="92437" bIns="462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82119" cy="466434"/>
          </a:xfrm>
          <a:prstGeom prst="rect">
            <a:avLst/>
          </a:prstGeom>
        </p:spPr>
        <p:txBody>
          <a:bodyPr vert="horz" lIns="92437" tIns="46219" rIns="92437" bIns="4621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8"/>
            <a:ext cx="2982119" cy="466434"/>
          </a:xfrm>
          <a:prstGeom prst="rect">
            <a:avLst/>
          </a:prstGeom>
        </p:spPr>
        <p:txBody>
          <a:bodyPr vert="horz" lIns="92437" tIns="46219" rIns="92437" bIns="46219" rtlCol="0" anchor="b"/>
          <a:lstStyle>
            <a:lvl1pPr algn="r">
              <a:defRPr sz="1200"/>
            </a:lvl1pPr>
          </a:lstStyle>
          <a:p>
            <a:fld id="{F6F31F40-96DD-8944-ADD2-7A6DB72EE44B}" type="slidenum">
              <a:rPr lang="en-US" smtClean="0"/>
              <a:t>‹#›</a:t>
            </a:fld>
            <a:endParaRPr lang="en-US"/>
          </a:p>
        </p:txBody>
      </p:sp>
    </p:spTree>
    <p:extLst>
      <p:ext uri="{BB962C8B-B14F-4D97-AF65-F5344CB8AC3E}">
        <p14:creationId xmlns:p14="http://schemas.microsoft.com/office/powerpoint/2010/main" val="1175707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fr.wikipedia.org/wiki/%C3%89v%C3%A9nement_(probabilit%C3%A9s)" TargetMode="External"/><Relationship Id="rId5" Type="http://schemas.openxmlformats.org/officeDocument/2006/relationships/hyperlink" Target="https://fr.wikipedia.org/wiki/Probabilit%C3%A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10"/>
          </p:nvPr>
        </p:nvSpPr>
        <p:spPr/>
        <p:txBody>
          <a:bodyPr/>
          <a:lstStyle/>
          <a:p>
            <a:fld id="{F6F31F40-96DD-8944-ADD2-7A6DB72EE44B}" type="slidenum">
              <a:rPr lang="en-US" smtClean="0"/>
              <a:t>0</a:t>
            </a:fld>
            <a:endParaRPr lang="en-US"/>
          </a:p>
        </p:txBody>
      </p:sp>
    </p:spTree>
    <p:extLst>
      <p:ext uri="{BB962C8B-B14F-4D97-AF65-F5344CB8AC3E}">
        <p14:creationId xmlns:p14="http://schemas.microsoft.com/office/powerpoint/2010/main" val="1112258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9</a:t>
            </a:fld>
            <a:endParaRPr lang="en-US"/>
          </a:p>
        </p:txBody>
      </p:sp>
    </p:spTree>
    <p:extLst>
      <p:ext uri="{BB962C8B-B14F-4D97-AF65-F5344CB8AC3E}">
        <p14:creationId xmlns:p14="http://schemas.microsoft.com/office/powerpoint/2010/main" val="544701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10</a:t>
            </a:fld>
            <a:endParaRPr lang="en-US"/>
          </a:p>
        </p:txBody>
      </p:sp>
    </p:spTree>
    <p:extLst>
      <p:ext uri="{BB962C8B-B14F-4D97-AF65-F5344CB8AC3E}">
        <p14:creationId xmlns:p14="http://schemas.microsoft.com/office/powerpoint/2010/main" val="3935656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11</a:t>
            </a:fld>
            <a:endParaRPr lang="en-US"/>
          </a:p>
        </p:txBody>
      </p:sp>
    </p:spTree>
    <p:extLst>
      <p:ext uri="{BB962C8B-B14F-4D97-AF65-F5344CB8AC3E}">
        <p14:creationId xmlns:p14="http://schemas.microsoft.com/office/powerpoint/2010/main" val="4218254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3163197-4E1A-9742-BAAE-679987543921}"/>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4019795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13</a:t>
            </a:fld>
            <a:endParaRPr lang="en-US"/>
          </a:p>
        </p:txBody>
      </p:sp>
    </p:spTree>
    <p:extLst>
      <p:ext uri="{BB962C8B-B14F-4D97-AF65-F5344CB8AC3E}">
        <p14:creationId xmlns:p14="http://schemas.microsoft.com/office/powerpoint/2010/main" val="570984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fr-CA" noProof="0" dirty="0"/>
              </a:p>
            </p:txBody>
          </p:sp>
        </mc:Choice>
        <mc:Fallback xmlns="">
          <p:sp>
            <p:nvSpPr>
              <p:cNvPr id="3" name="Notes Placeholder 2"/>
              <p:cNvSpPr>
                <a:spLocks noGrp="1"/>
              </p:cNvSpPr>
              <p:nvPr>
                <p:ph type="body" idx="1"/>
              </p:nvPr>
            </p:nvSpPr>
            <p:spPr/>
            <p:txBody>
              <a:bodyPr/>
              <a:lstStyle/>
              <a:p>
                <a:r>
                  <a:rPr lang="fr-CA" noProof="0" dirty="0"/>
                  <a:t>… indépendants … F n’influence pas la valeur de G …</a:t>
                </a:r>
              </a:p>
              <a:p>
                <a:endParaRPr lang="fr-CA" noProof="0" dirty="0"/>
              </a:p>
              <a:p>
                <a:r>
                  <a:rPr lang="fr-CA" noProof="0" dirty="0"/>
                  <a:t>Covariance : une mesure de la variabilité jointe de deux variables. </a:t>
                </a:r>
              </a:p>
              <a:p>
                <a:r>
                  <a:rPr lang="fr-CA" noProof="0" dirty="0"/>
                  <a:t>	- Le signe: indique si la relation linéaire entre deux variables est positive ou négative</a:t>
                </a:r>
              </a:p>
              <a:p>
                <a:r>
                  <a:rPr lang="fr-CA" noProof="0" dirty="0"/>
                  <a:t>	- La magnitude de la covariance dépend de la magnitude des variables. </a:t>
                </a:r>
              </a:p>
              <a:p>
                <a:endParaRPr lang="fr-CA" noProof="0" dirty="0"/>
              </a:p>
              <a:p>
                <a:r>
                  <a:rPr lang="fr-CA" noProof="0" dirty="0"/>
                  <a:t>Covariance normalisé (le coefficient de corrélation) : nous informe sur l’importance de la relation linéaire entre deux variables</a:t>
                </a:r>
              </a:p>
              <a:p>
                <a:endParaRPr lang="fr-CA" noProof="0" dirty="0"/>
              </a:p>
              <a:p>
                <a:r>
                  <a:rPr lang="fr-CA" noProof="0" dirty="0" err="1"/>
                  <a:t>Cov</a:t>
                </a:r>
                <a:r>
                  <a:rPr lang="fr-CA" noProof="0" dirty="0"/>
                  <a:t> = 0 : peut être zéro si pas indépendants  </a:t>
                </a:r>
              </a:p>
              <a:p>
                <a:pPr marL="171450" indent="-171450">
                  <a:buFontTx/>
                  <a:buChar char="-"/>
                </a:pPr>
                <a:endParaRPr lang="fr-CA" noProof="0" dirty="0"/>
              </a:p>
              <a:p>
                <a:pPr marL="0" indent="0">
                  <a:buFontTx/>
                  <a:buNone/>
                </a:pPr>
                <a:r>
                  <a:rPr lang="fr-CA" noProof="0" dirty="0"/>
                  <a:t>Coefficient de </a:t>
                </a:r>
                <a:r>
                  <a:rPr lang="fr-CA" noProof="0" dirty="0" err="1"/>
                  <a:t>correlation</a:t>
                </a:r>
                <a:r>
                  <a:rPr lang="fr-CA" noProof="0" dirty="0"/>
                  <a:t> </a:t>
                </a:r>
              </a:p>
              <a:p>
                <a:pPr marL="0" indent="0">
                  <a:buFontTx/>
                  <a:buNone/>
                </a:pPr>
                <a:r>
                  <a:rPr lang="fr-CA" noProof="0" dirty="0"/>
                  <a:t>	 1 : variables parfaitement proportionnelles</a:t>
                </a:r>
              </a:p>
              <a:p>
                <a:pPr marL="0" indent="0">
                  <a:buFontTx/>
                  <a:buNone/>
                </a:pPr>
                <a:r>
                  <a:rPr lang="fr-CA" noProof="0" dirty="0"/>
                  <a:t>	-1 : variables parfaitement inversement proportionnelles</a:t>
                </a:r>
              </a:p>
              <a:p>
                <a:pPr marL="0" indent="0">
                  <a:buFontTx/>
                  <a:buNone/>
                </a:pPr>
                <a:endParaRPr lang="fr-CA" noProof="0" dirty="0"/>
              </a:p>
              <a:p>
                <a:r>
                  <a:rPr lang="fr-CA" noProof="0" dirty="0"/>
                  <a:t>Question </a:t>
                </a:r>
                <a:r>
                  <a:rPr lang="fr-CA" noProof="0" dirty="0" err="1"/>
                  <a:t>slido</a:t>
                </a:r>
                <a:r>
                  <a:rPr lang="fr-CA" noProof="0" dirty="0"/>
                  <a:t>:</a:t>
                </a:r>
              </a:p>
              <a:p>
                <a:r>
                  <a:rPr lang="fr-CA" noProof="0" dirty="0"/>
                  <a:t>Matrice de covariance pour 2 pixels:</a:t>
                </a:r>
                <a:r>
                  <a:rPr lang="fr-CA" i="0" noProof="0">
                    <a:latin typeface="Cambria Math" panose="02040503050406030204" pitchFamily="18" charset="0"/>
                  </a:rPr>
                  <a:t>[■8(</a:t>
                </a:r>
                <a:r>
                  <a:rPr lang="en-CA" b="0" i="0" noProof="0">
                    <a:latin typeface="Cambria Math" panose="02040503050406030204" pitchFamily="18" charset="0"/>
                  </a:rPr>
                  <a:t>1</a:t>
                </a:r>
                <a:r>
                  <a:rPr lang="fr-CA" b="0" i="0" noProof="0">
                    <a:latin typeface="Cambria Math" panose="02040503050406030204" pitchFamily="18" charset="0"/>
                  </a:rPr>
                  <a:t>&amp;</a:t>
                </a:r>
                <a:r>
                  <a:rPr lang="en-CA" b="0" i="0" noProof="0">
                    <a:latin typeface="Cambria Math" panose="02040503050406030204" pitchFamily="18" charset="0"/>
                  </a:rPr>
                  <a:t>0</a:t>
                </a:r>
                <a:r>
                  <a:rPr lang="fr-CA" b="0" i="0" noProof="0">
                    <a:latin typeface="Cambria Math" panose="02040503050406030204" pitchFamily="18" charset="0"/>
                  </a:rPr>
                  <a:t>@</a:t>
                </a:r>
                <a:r>
                  <a:rPr lang="en-CA" b="0" i="0" noProof="0">
                    <a:latin typeface="Cambria Math" panose="02040503050406030204" pitchFamily="18" charset="0"/>
                  </a:rPr>
                  <a:t>0</a:t>
                </a:r>
                <a:r>
                  <a:rPr lang="fr-CA" b="0" i="0" noProof="0">
                    <a:latin typeface="Cambria Math" panose="02040503050406030204" pitchFamily="18" charset="0"/>
                  </a:rPr>
                  <a:t>&amp;</a:t>
                </a:r>
                <a:r>
                  <a:rPr lang="en-CA" b="0" i="0" noProof="0">
                    <a:latin typeface="Cambria Math" panose="02040503050406030204" pitchFamily="18" charset="0"/>
                  </a:rPr>
                  <a:t>1</a:t>
                </a:r>
                <a:r>
                  <a:rPr lang="fr-CA" b="0" i="0" noProof="0">
                    <a:latin typeface="Cambria Math" panose="02040503050406030204" pitchFamily="18" charset="0"/>
                  </a:rPr>
                  <a:t>)]</a:t>
                </a:r>
                <a:endParaRPr lang="fr-CA" noProof="0" dirty="0"/>
              </a:p>
              <a:p>
                <a:r>
                  <a:rPr lang="fr-CA" noProof="0" dirty="0"/>
                  <a:t>Quel sera le coefficient de corrélation? </a:t>
                </a:r>
              </a:p>
              <a:p>
                <a:endParaRPr lang="fr-CA" noProof="0" dirty="0"/>
              </a:p>
            </p:txBody>
          </p:sp>
        </mc:Fallback>
      </mc:AlternateContent>
      <p:sp>
        <p:nvSpPr>
          <p:cNvPr id="4" name="Slide Number Placeholder 3"/>
          <p:cNvSpPr>
            <a:spLocks noGrp="1"/>
          </p:cNvSpPr>
          <p:nvPr>
            <p:ph type="sldNum" sz="quarter" idx="5"/>
          </p:nvPr>
        </p:nvSpPr>
        <p:spPr/>
        <p:txBody>
          <a:bodyPr/>
          <a:lstStyle/>
          <a:p>
            <a:fld id="{F6F31F40-96DD-8944-ADD2-7A6DB72EE44B}" type="slidenum">
              <a:rPr lang="en-US" smtClean="0"/>
              <a:t>14</a:t>
            </a:fld>
            <a:endParaRPr lang="en-US"/>
          </a:p>
        </p:txBody>
      </p:sp>
    </p:spTree>
    <p:extLst>
      <p:ext uri="{BB962C8B-B14F-4D97-AF65-F5344CB8AC3E}">
        <p14:creationId xmlns:p14="http://schemas.microsoft.com/office/powerpoint/2010/main" val="2961996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fr-CA" noProof="0" dirty="0"/>
              </a:p>
            </p:txBody>
          </p:sp>
        </mc:Choice>
        <mc:Fallback xmlns="">
          <p:sp>
            <p:nvSpPr>
              <p:cNvPr id="3" name="Notes Placeholder 2"/>
              <p:cNvSpPr>
                <a:spLocks noGrp="1"/>
              </p:cNvSpPr>
              <p:nvPr>
                <p:ph type="body" idx="1"/>
              </p:nvPr>
            </p:nvSpPr>
            <p:spPr/>
            <p:txBody>
              <a:bodyPr/>
              <a:lstStyle/>
              <a:p>
                <a:r>
                  <a:rPr lang="fr-CA" noProof="0" dirty="0"/>
                  <a:t>… indépendants … F n’influence pas la valeur de G …</a:t>
                </a:r>
              </a:p>
              <a:p>
                <a:endParaRPr lang="fr-CA" noProof="0" dirty="0"/>
              </a:p>
              <a:p>
                <a:r>
                  <a:rPr lang="fr-CA" noProof="0" dirty="0"/>
                  <a:t>Covariance : une mesure de la variabilité jointe de deux variables. </a:t>
                </a:r>
              </a:p>
              <a:p>
                <a:r>
                  <a:rPr lang="fr-CA" noProof="0" dirty="0"/>
                  <a:t>	- Le signe: indique si la relation linéaire entre deux variables est positive ou négative</a:t>
                </a:r>
              </a:p>
              <a:p>
                <a:r>
                  <a:rPr lang="fr-CA" noProof="0" dirty="0"/>
                  <a:t>	- La magnitude de la covariance dépend de la magnitude des variables. </a:t>
                </a:r>
              </a:p>
              <a:p>
                <a:endParaRPr lang="fr-CA" noProof="0" dirty="0"/>
              </a:p>
              <a:p>
                <a:r>
                  <a:rPr lang="fr-CA" noProof="0" dirty="0"/>
                  <a:t>Covariance normalisé (le coefficient de corrélation) : nous informe sur l’importance de la relation linéaire entre deux variables</a:t>
                </a:r>
              </a:p>
              <a:p>
                <a:endParaRPr lang="fr-CA" noProof="0" dirty="0"/>
              </a:p>
              <a:p>
                <a:r>
                  <a:rPr lang="fr-CA" noProof="0" dirty="0" err="1"/>
                  <a:t>Cov</a:t>
                </a:r>
                <a:r>
                  <a:rPr lang="fr-CA" noProof="0" dirty="0"/>
                  <a:t> = 0 : peut être zéro si pas indépendants  </a:t>
                </a:r>
              </a:p>
              <a:p>
                <a:pPr marL="171450" indent="-171450">
                  <a:buFontTx/>
                  <a:buChar char="-"/>
                </a:pPr>
                <a:endParaRPr lang="fr-CA" noProof="0" dirty="0"/>
              </a:p>
              <a:p>
                <a:pPr marL="0" indent="0">
                  <a:buFontTx/>
                  <a:buNone/>
                </a:pPr>
                <a:r>
                  <a:rPr lang="fr-CA" noProof="0" dirty="0"/>
                  <a:t>Coefficient de </a:t>
                </a:r>
                <a:r>
                  <a:rPr lang="fr-CA" noProof="0" dirty="0" err="1"/>
                  <a:t>correlation</a:t>
                </a:r>
                <a:r>
                  <a:rPr lang="fr-CA" noProof="0" dirty="0"/>
                  <a:t> </a:t>
                </a:r>
              </a:p>
              <a:p>
                <a:pPr marL="0" indent="0">
                  <a:buFontTx/>
                  <a:buNone/>
                </a:pPr>
                <a:r>
                  <a:rPr lang="fr-CA" noProof="0" dirty="0"/>
                  <a:t>	 1 : variables parfaitement proportionnelles</a:t>
                </a:r>
              </a:p>
              <a:p>
                <a:pPr marL="0" indent="0">
                  <a:buFontTx/>
                  <a:buNone/>
                </a:pPr>
                <a:r>
                  <a:rPr lang="fr-CA" noProof="0" dirty="0"/>
                  <a:t>	-1 : variables parfaitement inversement proportionnelles</a:t>
                </a:r>
              </a:p>
              <a:p>
                <a:pPr marL="0" indent="0">
                  <a:buFontTx/>
                  <a:buNone/>
                </a:pPr>
                <a:endParaRPr lang="fr-CA" noProof="0" dirty="0"/>
              </a:p>
              <a:p>
                <a:r>
                  <a:rPr lang="fr-CA" noProof="0" dirty="0"/>
                  <a:t>Question </a:t>
                </a:r>
                <a:r>
                  <a:rPr lang="fr-CA" noProof="0" dirty="0" err="1"/>
                  <a:t>slido</a:t>
                </a:r>
                <a:r>
                  <a:rPr lang="fr-CA" noProof="0" dirty="0"/>
                  <a:t>:</a:t>
                </a:r>
              </a:p>
              <a:p>
                <a:r>
                  <a:rPr lang="fr-CA" noProof="0" dirty="0"/>
                  <a:t>Matrice de covariance pour 2 pixels:</a:t>
                </a:r>
                <a:r>
                  <a:rPr lang="fr-CA" i="0" noProof="0">
                    <a:latin typeface="Cambria Math" panose="02040503050406030204" pitchFamily="18" charset="0"/>
                  </a:rPr>
                  <a:t>[■8(</a:t>
                </a:r>
                <a:r>
                  <a:rPr lang="en-CA" b="0" i="0" noProof="0">
                    <a:latin typeface="Cambria Math" panose="02040503050406030204" pitchFamily="18" charset="0"/>
                  </a:rPr>
                  <a:t>1</a:t>
                </a:r>
                <a:r>
                  <a:rPr lang="fr-CA" b="0" i="0" noProof="0">
                    <a:latin typeface="Cambria Math" panose="02040503050406030204" pitchFamily="18" charset="0"/>
                  </a:rPr>
                  <a:t>&amp;</a:t>
                </a:r>
                <a:r>
                  <a:rPr lang="en-CA" b="0" i="0" noProof="0">
                    <a:latin typeface="Cambria Math" panose="02040503050406030204" pitchFamily="18" charset="0"/>
                  </a:rPr>
                  <a:t>0</a:t>
                </a:r>
                <a:r>
                  <a:rPr lang="fr-CA" b="0" i="0" noProof="0">
                    <a:latin typeface="Cambria Math" panose="02040503050406030204" pitchFamily="18" charset="0"/>
                  </a:rPr>
                  <a:t>@</a:t>
                </a:r>
                <a:r>
                  <a:rPr lang="en-CA" b="0" i="0" noProof="0">
                    <a:latin typeface="Cambria Math" panose="02040503050406030204" pitchFamily="18" charset="0"/>
                  </a:rPr>
                  <a:t>0</a:t>
                </a:r>
                <a:r>
                  <a:rPr lang="fr-CA" b="0" i="0" noProof="0">
                    <a:latin typeface="Cambria Math" panose="02040503050406030204" pitchFamily="18" charset="0"/>
                  </a:rPr>
                  <a:t>&amp;</a:t>
                </a:r>
                <a:r>
                  <a:rPr lang="en-CA" b="0" i="0" noProof="0">
                    <a:latin typeface="Cambria Math" panose="02040503050406030204" pitchFamily="18" charset="0"/>
                  </a:rPr>
                  <a:t>1</a:t>
                </a:r>
                <a:r>
                  <a:rPr lang="fr-CA" b="0" i="0" noProof="0">
                    <a:latin typeface="Cambria Math" panose="02040503050406030204" pitchFamily="18" charset="0"/>
                  </a:rPr>
                  <a:t>)]</a:t>
                </a:r>
                <a:endParaRPr lang="fr-CA" noProof="0" dirty="0"/>
              </a:p>
              <a:p>
                <a:r>
                  <a:rPr lang="fr-CA" noProof="0" dirty="0"/>
                  <a:t>Quel sera le coefficient de corrélation? </a:t>
                </a:r>
              </a:p>
              <a:p>
                <a:endParaRPr lang="fr-CA" noProof="0" dirty="0"/>
              </a:p>
            </p:txBody>
          </p:sp>
        </mc:Fallback>
      </mc:AlternateContent>
      <p:sp>
        <p:nvSpPr>
          <p:cNvPr id="4" name="Slide Number Placeholder 3"/>
          <p:cNvSpPr>
            <a:spLocks noGrp="1"/>
          </p:cNvSpPr>
          <p:nvPr>
            <p:ph type="sldNum" sz="quarter" idx="5"/>
          </p:nvPr>
        </p:nvSpPr>
        <p:spPr/>
        <p:txBody>
          <a:bodyPr/>
          <a:lstStyle/>
          <a:p>
            <a:fld id="{F6F31F40-96DD-8944-ADD2-7A6DB72EE44B}" type="slidenum">
              <a:rPr lang="en-US" smtClean="0"/>
              <a:t>15</a:t>
            </a:fld>
            <a:endParaRPr lang="en-US"/>
          </a:p>
        </p:txBody>
      </p:sp>
    </p:spTree>
    <p:extLst>
      <p:ext uri="{BB962C8B-B14F-4D97-AF65-F5344CB8AC3E}">
        <p14:creationId xmlns:p14="http://schemas.microsoft.com/office/powerpoint/2010/main" val="831986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fr-CA" noProof="0" dirty="0"/>
              </a:p>
            </p:txBody>
          </p:sp>
        </mc:Choice>
        <mc:Fallback xmlns="">
          <p:sp>
            <p:nvSpPr>
              <p:cNvPr id="3" name="Notes Placeholder 2"/>
              <p:cNvSpPr>
                <a:spLocks noGrp="1"/>
              </p:cNvSpPr>
              <p:nvPr>
                <p:ph type="body" idx="1"/>
              </p:nvPr>
            </p:nvSpPr>
            <p:spPr/>
            <p:txBody>
              <a:bodyPr/>
              <a:lstStyle/>
              <a:p>
                <a:r>
                  <a:rPr lang="fr-CA" noProof="0" dirty="0"/>
                  <a:t>… indépendants … F n’influence pas la valeur de G …</a:t>
                </a:r>
              </a:p>
              <a:p>
                <a:endParaRPr lang="fr-CA" noProof="0" dirty="0"/>
              </a:p>
              <a:p>
                <a:r>
                  <a:rPr lang="fr-CA" noProof="0" dirty="0"/>
                  <a:t>Covariance : une mesure de la variabilité jointe de deux variables. </a:t>
                </a:r>
              </a:p>
              <a:p>
                <a:r>
                  <a:rPr lang="fr-CA" noProof="0" dirty="0"/>
                  <a:t>	- Le signe: indique si la relation linéaire entre deux variables est positive ou négative</a:t>
                </a:r>
              </a:p>
              <a:p>
                <a:r>
                  <a:rPr lang="fr-CA" noProof="0" dirty="0"/>
                  <a:t>	- La magnitude de la covariance dépend de la magnitude des variables. </a:t>
                </a:r>
              </a:p>
              <a:p>
                <a:endParaRPr lang="fr-CA" noProof="0" dirty="0"/>
              </a:p>
              <a:p>
                <a:r>
                  <a:rPr lang="fr-CA" noProof="0" dirty="0"/>
                  <a:t>Covariance normalisé (le coefficient de corrélation) : nous informe sur l’importance de la relation linéaire entre deux variables</a:t>
                </a:r>
              </a:p>
              <a:p>
                <a:endParaRPr lang="fr-CA" noProof="0" dirty="0"/>
              </a:p>
              <a:p>
                <a:r>
                  <a:rPr lang="fr-CA" noProof="0" dirty="0" err="1"/>
                  <a:t>Cov</a:t>
                </a:r>
                <a:r>
                  <a:rPr lang="fr-CA" noProof="0" dirty="0"/>
                  <a:t> = 0 : peut être zéro si pas indépendants  </a:t>
                </a:r>
              </a:p>
              <a:p>
                <a:pPr marL="171450" indent="-171450">
                  <a:buFontTx/>
                  <a:buChar char="-"/>
                </a:pPr>
                <a:endParaRPr lang="fr-CA" noProof="0" dirty="0"/>
              </a:p>
              <a:p>
                <a:pPr marL="0" indent="0">
                  <a:buFontTx/>
                  <a:buNone/>
                </a:pPr>
                <a:r>
                  <a:rPr lang="fr-CA" noProof="0" dirty="0"/>
                  <a:t>Coefficient de </a:t>
                </a:r>
                <a:r>
                  <a:rPr lang="fr-CA" noProof="0" dirty="0" err="1"/>
                  <a:t>correlation</a:t>
                </a:r>
                <a:r>
                  <a:rPr lang="fr-CA" noProof="0" dirty="0"/>
                  <a:t> </a:t>
                </a:r>
              </a:p>
              <a:p>
                <a:pPr marL="0" indent="0">
                  <a:buFontTx/>
                  <a:buNone/>
                </a:pPr>
                <a:r>
                  <a:rPr lang="fr-CA" noProof="0" dirty="0"/>
                  <a:t>	 1 : variables parfaitement proportionnelles</a:t>
                </a:r>
              </a:p>
              <a:p>
                <a:pPr marL="0" indent="0">
                  <a:buFontTx/>
                  <a:buNone/>
                </a:pPr>
                <a:r>
                  <a:rPr lang="fr-CA" noProof="0" dirty="0"/>
                  <a:t>	-1 : variables parfaitement inversement proportionnelles</a:t>
                </a:r>
              </a:p>
              <a:p>
                <a:pPr marL="0" indent="0">
                  <a:buFontTx/>
                  <a:buNone/>
                </a:pPr>
                <a:endParaRPr lang="fr-CA" noProof="0" dirty="0"/>
              </a:p>
              <a:p>
                <a:r>
                  <a:rPr lang="fr-CA" noProof="0" dirty="0"/>
                  <a:t>Question </a:t>
                </a:r>
                <a:r>
                  <a:rPr lang="fr-CA" noProof="0" dirty="0" err="1"/>
                  <a:t>slido</a:t>
                </a:r>
                <a:r>
                  <a:rPr lang="fr-CA" noProof="0" dirty="0"/>
                  <a:t>:</a:t>
                </a:r>
              </a:p>
              <a:p>
                <a:r>
                  <a:rPr lang="fr-CA" noProof="0" dirty="0"/>
                  <a:t>Matrice de covariance pour 2 pixels:</a:t>
                </a:r>
                <a:r>
                  <a:rPr lang="fr-CA" i="0" noProof="0">
                    <a:latin typeface="Cambria Math" panose="02040503050406030204" pitchFamily="18" charset="0"/>
                  </a:rPr>
                  <a:t>[■8(</a:t>
                </a:r>
                <a:r>
                  <a:rPr lang="en-CA" b="0" i="0" noProof="0">
                    <a:latin typeface="Cambria Math" panose="02040503050406030204" pitchFamily="18" charset="0"/>
                  </a:rPr>
                  <a:t>1</a:t>
                </a:r>
                <a:r>
                  <a:rPr lang="fr-CA" b="0" i="0" noProof="0">
                    <a:latin typeface="Cambria Math" panose="02040503050406030204" pitchFamily="18" charset="0"/>
                  </a:rPr>
                  <a:t>&amp;</a:t>
                </a:r>
                <a:r>
                  <a:rPr lang="en-CA" b="0" i="0" noProof="0">
                    <a:latin typeface="Cambria Math" panose="02040503050406030204" pitchFamily="18" charset="0"/>
                  </a:rPr>
                  <a:t>0</a:t>
                </a:r>
                <a:r>
                  <a:rPr lang="fr-CA" b="0" i="0" noProof="0">
                    <a:latin typeface="Cambria Math" panose="02040503050406030204" pitchFamily="18" charset="0"/>
                  </a:rPr>
                  <a:t>@</a:t>
                </a:r>
                <a:r>
                  <a:rPr lang="en-CA" b="0" i="0" noProof="0">
                    <a:latin typeface="Cambria Math" panose="02040503050406030204" pitchFamily="18" charset="0"/>
                  </a:rPr>
                  <a:t>0</a:t>
                </a:r>
                <a:r>
                  <a:rPr lang="fr-CA" b="0" i="0" noProof="0">
                    <a:latin typeface="Cambria Math" panose="02040503050406030204" pitchFamily="18" charset="0"/>
                  </a:rPr>
                  <a:t>&amp;</a:t>
                </a:r>
                <a:r>
                  <a:rPr lang="en-CA" b="0" i="0" noProof="0">
                    <a:latin typeface="Cambria Math" panose="02040503050406030204" pitchFamily="18" charset="0"/>
                  </a:rPr>
                  <a:t>1</a:t>
                </a:r>
                <a:r>
                  <a:rPr lang="fr-CA" b="0" i="0" noProof="0">
                    <a:latin typeface="Cambria Math" panose="02040503050406030204" pitchFamily="18" charset="0"/>
                  </a:rPr>
                  <a:t>)]</a:t>
                </a:r>
                <a:endParaRPr lang="fr-CA" noProof="0" dirty="0"/>
              </a:p>
              <a:p>
                <a:r>
                  <a:rPr lang="fr-CA" noProof="0" dirty="0"/>
                  <a:t>Quel sera le coefficient de corrélation? </a:t>
                </a:r>
              </a:p>
              <a:p>
                <a:endParaRPr lang="fr-CA" noProof="0" dirty="0"/>
              </a:p>
            </p:txBody>
          </p:sp>
        </mc:Fallback>
      </mc:AlternateContent>
      <p:sp>
        <p:nvSpPr>
          <p:cNvPr id="4" name="Slide Number Placeholder 3"/>
          <p:cNvSpPr>
            <a:spLocks noGrp="1"/>
          </p:cNvSpPr>
          <p:nvPr>
            <p:ph type="sldNum" sz="quarter" idx="5"/>
          </p:nvPr>
        </p:nvSpPr>
        <p:spPr/>
        <p:txBody>
          <a:bodyPr/>
          <a:lstStyle/>
          <a:p>
            <a:fld id="{F6F31F40-96DD-8944-ADD2-7A6DB72EE44B}" type="slidenum">
              <a:rPr lang="en-US" smtClean="0"/>
              <a:t>16</a:t>
            </a:fld>
            <a:endParaRPr lang="en-US"/>
          </a:p>
        </p:txBody>
      </p:sp>
    </p:spTree>
    <p:extLst>
      <p:ext uri="{BB962C8B-B14F-4D97-AF65-F5344CB8AC3E}">
        <p14:creationId xmlns:p14="http://schemas.microsoft.com/office/powerpoint/2010/main" val="955061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fr-CA" noProof="0" dirty="0"/>
              </a:p>
            </p:txBody>
          </p:sp>
        </mc:Choice>
        <mc:Fallback xmlns="">
          <p:sp>
            <p:nvSpPr>
              <p:cNvPr id="3" name="Notes Placeholder 2"/>
              <p:cNvSpPr>
                <a:spLocks noGrp="1"/>
              </p:cNvSpPr>
              <p:nvPr>
                <p:ph type="body" idx="1"/>
              </p:nvPr>
            </p:nvSpPr>
            <p:spPr/>
            <p:txBody>
              <a:bodyPr/>
              <a:lstStyle/>
              <a:p>
                <a:r>
                  <a:rPr lang="fr-CA" noProof="0" dirty="0"/>
                  <a:t>… indépendants … F n’influence pas la valeur de G …</a:t>
                </a:r>
              </a:p>
              <a:p>
                <a:endParaRPr lang="fr-CA" noProof="0" dirty="0"/>
              </a:p>
              <a:p>
                <a:r>
                  <a:rPr lang="fr-CA" noProof="0" dirty="0"/>
                  <a:t>Covariance : une mesure de la variabilité jointe de deux variables. </a:t>
                </a:r>
              </a:p>
              <a:p>
                <a:r>
                  <a:rPr lang="fr-CA" noProof="0" dirty="0"/>
                  <a:t>	- Le signe: indique si la relation linéaire entre deux variables est positive ou négative</a:t>
                </a:r>
              </a:p>
              <a:p>
                <a:r>
                  <a:rPr lang="fr-CA" noProof="0" dirty="0"/>
                  <a:t>	- La magnitude de la covariance dépend de la magnitude des variables. </a:t>
                </a:r>
              </a:p>
              <a:p>
                <a:endParaRPr lang="fr-CA" noProof="0" dirty="0"/>
              </a:p>
              <a:p>
                <a:r>
                  <a:rPr lang="fr-CA" noProof="0" dirty="0"/>
                  <a:t>Covariance normalisé (le coefficient de corrélation) : nous informe sur l’importance de la relation linéaire entre deux variables</a:t>
                </a:r>
              </a:p>
              <a:p>
                <a:endParaRPr lang="fr-CA" noProof="0" dirty="0"/>
              </a:p>
              <a:p>
                <a:r>
                  <a:rPr lang="fr-CA" noProof="0" dirty="0" err="1"/>
                  <a:t>Cov</a:t>
                </a:r>
                <a:r>
                  <a:rPr lang="fr-CA" noProof="0" dirty="0"/>
                  <a:t> = 0 : peut être zéro si pas indépendants  </a:t>
                </a:r>
              </a:p>
              <a:p>
                <a:pPr marL="171450" indent="-171450">
                  <a:buFontTx/>
                  <a:buChar char="-"/>
                </a:pPr>
                <a:endParaRPr lang="fr-CA" noProof="0" dirty="0"/>
              </a:p>
              <a:p>
                <a:pPr marL="0" indent="0">
                  <a:buFontTx/>
                  <a:buNone/>
                </a:pPr>
                <a:r>
                  <a:rPr lang="fr-CA" noProof="0" dirty="0"/>
                  <a:t>Coefficient de </a:t>
                </a:r>
                <a:r>
                  <a:rPr lang="fr-CA" noProof="0" dirty="0" err="1"/>
                  <a:t>correlation</a:t>
                </a:r>
                <a:r>
                  <a:rPr lang="fr-CA" noProof="0" dirty="0"/>
                  <a:t> </a:t>
                </a:r>
              </a:p>
              <a:p>
                <a:pPr marL="0" indent="0">
                  <a:buFontTx/>
                  <a:buNone/>
                </a:pPr>
                <a:r>
                  <a:rPr lang="fr-CA" noProof="0" dirty="0"/>
                  <a:t>	 1 : variables parfaitement proportionnelles</a:t>
                </a:r>
              </a:p>
              <a:p>
                <a:pPr marL="0" indent="0">
                  <a:buFontTx/>
                  <a:buNone/>
                </a:pPr>
                <a:r>
                  <a:rPr lang="fr-CA" noProof="0" dirty="0"/>
                  <a:t>	-1 : variables parfaitement inversement proportionnelles</a:t>
                </a:r>
              </a:p>
              <a:p>
                <a:pPr marL="0" indent="0">
                  <a:buFontTx/>
                  <a:buNone/>
                </a:pPr>
                <a:endParaRPr lang="fr-CA" noProof="0" dirty="0"/>
              </a:p>
              <a:p>
                <a:r>
                  <a:rPr lang="fr-CA" noProof="0" dirty="0"/>
                  <a:t>Question </a:t>
                </a:r>
                <a:r>
                  <a:rPr lang="fr-CA" noProof="0" dirty="0" err="1"/>
                  <a:t>slido</a:t>
                </a:r>
                <a:r>
                  <a:rPr lang="fr-CA" noProof="0" dirty="0"/>
                  <a:t>:</a:t>
                </a:r>
              </a:p>
              <a:p>
                <a:r>
                  <a:rPr lang="fr-CA" noProof="0" dirty="0"/>
                  <a:t>Matrice de covariance pour 2 pixels:</a:t>
                </a:r>
                <a:r>
                  <a:rPr lang="fr-CA" i="0" noProof="0">
                    <a:latin typeface="Cambria Math" panose="02040503050406030204" pitchFamily="18" charset="0"/>
                  </a:rPr>
                  <a:t>[■8(</a:t>
                </a:r>
                <a:r>
                  <a:rPr lang="en-CA" b="0" i="0" noProof="0">
                    <a:latin typeface="Cambria Math" panose="02040503050406030204" pitchFamily="18" charset="0"/>
                  </a:rPr>
                  <a:t>1</a:t>
                </a:r>
                <a:r>
                  <a:rPr lang="fr-CA" b="0" i="0" noProof="0">
                    <a:latin typeface="Cambria Math" panose="02040503050406030204" pitchFamily="18" charset="0"/>
                  </a:rPr>
                  <a:t>&amp;</a:t>
                </a:r>
                <a:r>
                  <a:rPr lang="en-CA" b="0" i="0" noProof="0">
                    <a:latin typeface="Cambria Math" panose="02040503050406030204" pitchFamily="18" charset="0"/>
                  </a:rPr>
                  <a:t>0</a:t>
                </a:r>
                <a:r>
                  <a:rPr lang="fr-CA" b="0" i="0" noProof="0">
                    <a:latin typeface="Cambria Math" panose="02040503050406030204" pitchFamily="18" charset="0"/>
                  </a:rPr>
                  <a:t>@</a:t>
                </a:r>
                <a:r>
                  <a:rPr lang="en-CA" b="0" i="0" noProof="0">
                    <a:latin typeface="Cambria Math" panose="02040503050406030204" pitchFamily="18" charset="0"/>
                  </a:rPr>
                  <a:t>0</a:t>
                </a:r>
                <a:r>
                  <a:rPr lang="fr-CA" b="0" i="0" noProof="0">
                    <a:latin typeface="Cambria Math" panose="02040503050406030204" pitchFamily="18" charset="0"/>
                  </a:rPr>
                  <a:t>&amp;</a:t>
                </a:r>
                <a:r>
                  <a:rPr lang="en-CA" b="0" i="0" noProof="0">
                    <a:latin typeface="Cambria Math" panose="02040503050406030204" pitchFamily="18" charset="0"/>
                  </a:rPr>
                  <a:t>1</a:t>
                </a:r>
                <a:r>
                  <a:rPr lang="fr-CA" b="0" i="0" noProof="0">
                    <a:latin typeface="Cambria Math" panose="02040503050406030204" pitchFamily="18" charset="0"/>
                  </a:rPr>
                  <a:t>)]</a:t>
                </a:r>
                <a:endParaRPr lang="fr-CA" noProof="0" dirty="0"/>
              </a:p>
              <a:p>
                <a:r>
                  <a:rPr lang="fr-CA" noProof="0" dirty="0"/>
                  <a:t>Quel sera le coefficient de corrélation? </a:t>
                </a:r>
              </a:p>
              <a:p>
                <a:endParaRPr lang="fr-CA" noProof="0" dirty="0"/>
              </a:p>
            </p:txBody>
          </p:sp>
        </mc:Fallback>
      </mc:AlternateContent>
      <p:sp>
        <p:nvSpPr>
          <p:cNvPr id="4" name="Slide Number Placeholder 3"/>
          <p:cNvSpPr>
            <a:spLocks noGrp="1"/>
          </p:cNvSpPr>
          <p:nvPr>
            <p:ph type="sldNum" sz="quarter" idx="5"/>
          </p:nvPr>
        </p:nvSpPr>
        <p:spPr/>
        <p:txBody>
          <a:bodyPr/>
          <a:lstStyle/>
          <a:p>
            <a:fld id="{F6F31F40-96DD-8944-ADD2-7A6DB72EE44B}" type="slidenum">
              <a:rPr lang="en-US" smtClean="0"/>
              <a:t>17</a:t>
            </a:fld>
            <a:endParaRPr lang="en-US"/>
          </a:p>
        </p:txBody>
      </p:sp>
    </p:spTree>
    <p:extLst>
      <p:ext uri="{BB962C8B-B14F-4D97-AF65-F5344CB8AC3E}">
        <p14:creationId xmlns:p14="http://schemas.microsoft.com/office/powerpoint/2010/main" val="1171228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fr-CA" noProof="0" dirty="0"/>
              </a:p>
            </p:txBody>
          </p:sp>
        </mc:Choice>
        <mc:Fallback xmlns="">
          <p:sp>
            <p:nvSpPr>
              <p:cNvPr id="3" name="Notes Placeholder 2"/>
              <p:cNvSpPr>
                <a:spLocks noGrp="1"/>
              </p:cNvSpPr>
              <p:nvPr>
                <p:ph type="body" idx="1"/>
              </p:nvPr>
            </p:nvSpPr>
            <p:spPr/>
            <p:txBody>
              <a:bodyPr/>
              <a:lstStyle/>
              <a:p>
                <a:pPr marL="0" indent="0">
                  <a:buFontTx/>
                  <a:buNone/>
                </a:pPr>
                <a:r>
                  <a:rPr lang="en-CA" sz="1200" b="0" i="1" kern="1200" dirty="0" err="1">
                    <a:solidFill>
                      <a:schemeClr val="tx1"/>
                    </a:solidFill>
                    <a:effectLst/>
                    <a:latin typeface="+mn-lt"/>
                    <a:ea typeface="+mn-ea"/>
                    <a:cs typeface="+mn-cs"/>
                  </a:rPr>
                  <a:t>probabilité</a:t>
                </a:r>
                <a:r>
                  <a:rPr lang="en-CA" sz="1200" b="0" i="1" kern="1200" dirty="0">
                    <a:solidFill>
                      <a:schemeClr val="tx1"/>
                    </a:solidFill>
                    <a:effectLst/>
                    <a:latin typeface="+mn-lt"/>
                    <a:ea typeface="+mn-ea"/>
                    <a:cs typeface="+mn-cs"/>
                  </a:rPr>
                  <a:t> </a:t>
                </a:r>
                <a:r>
                  <a:rPr lang="en-CA" sz="1200" b="0" i="1" kern="1200" dirty="0" err="1">
                    <a:solidFill>
                      <a:schemeClr val="tx1"/>
                    </a:solidFill>
                    <a:effectLst/>
                    <a:latin typeface="+mn-lt"/>
                    <a:ea typeface="+mn-ea"/>
                    <a:cs typeface="+mn-cs"/>
                  </a:rPr>
                  <a:t>conditionnelle</a:t>
                </a:r>
                <a:r>
                  <a:rPr lang="en-CA" sz="1200" b="0" i="1" kern="1200" dirty="0">
                    <a:solidFill>
                      <a:schemeClr val="tx1"/>
                    </a:solidFill>
                    <a:effectLst/>
                    <a:latin typeface="+mn-lt"/>
                    <a:ea typeface="+mn-ea"/>
                    <a:cs typeface="+mn-cs"/>
                  </a:rPr>
                  <a:t> </a:t>
                </a:r>
                <a:r>
                  <a:rPr lang="en-CA" sz="1200" b="0" i="1" kern="1200" dirty="0" err="1">
                    <a:solidFill>
                      <a:schemeClr val="tx1"/>
                    </a:solidFill>
                    <a:effectLst/>
                    <a:latin typeface="+mn-lt"/>
                    <a:ea typeface="+mn-ea"/>
                    <a:cs typeface="+mn-cs"/>
                  </a:rPr>
                  <a:t>est</a:t>
                </a:r>
                <a:r>
                  <a:rPr lang="en-CA" sz="1200" b="0" i="1" kern="1200" dirty="0">
                    <a:solidFill>
                      <a:schemeClr val="tx1"/>
                    </a:solidFill>
                    <a:effectLst/>
                    <a:latin typeface="+mn-lt"/>
                    <a:ea typeface="+mn-ea"/>
                    <a:cs typeface="+mn-cs"/>
                  </a:rPr>
                  <a:t> la </a:t>
                </a:r>
                <a:r>
                  <a:rPr lang="en-CA" sz="1200" b="0" i="1" u="none" strike="noStrike" kern="1200" dirty="0">
                    <a:solidFill>
                      <a:schemeClr val="tx1"/>
                    </a:solidFill>
                    <a:effectLst/>
                    <a:latin typeface="+mn-lt"/>
                    <a:ea typeface="+mn-ea"/>
                    <a:cs typeface="+mn-cs"/>
                    <a:hlinkClick r:id="rId5" tooltip="Probabilité"/>
                  </a:rPr>
                  <a:t>probabilité</a:t>
                </a:r>
                <a:r>
                  <a:rPr lang="en-CA" sz="1200" b="0" i="1" kern="1200" dirty="0">
                    <a:solidFill>
                      <a:schemeClr val="tx1"/>
                    </a:solidFill>
                    <a:effectLst/>
                    <a:latin typeface="+mn-lt"/>
                    <a:ea typeface="+mn-ea"/>
                    <a:cs typeface="+mn-cs"/>
                  </a:rPr>
                  <a:t> d'un </a:t>
                </a:r>
                <a:r>
                  <a:rPr lang="en-CA" sz="1200" b="0" i="1" u="none" strike="noStrike" kern="1200" dirty="0">
                    <a:solidFill>
                      <a:schemeClr val="tx1"/>
                    </a:solidFill>
                    <a:effectLst/>
                    <a:latin typeface="+mn-lt"/>
                    <a:ea typeface="+mn-ea"/>
                    <a:cs typeface="+mn-cs"/>
                    <a:hlinkClick r:id="rId6" tooltip="Événement (probabilités)"/>
                  </a:rPr>
                  <a:t>événement</a:t>
                </a:r>
                <a:r>
                  <a:rPr lang="en-CA" sz="1200" b="0" i="1" kern="1200" dirty="0">
                    <a:solidFill>
                      <a:schemeClr val="tx1"/>
                    </a:solidFill>
                    <a:effectLst/>
                    <a:latin typeface="+mn-lt"/>
                    <a:ea typeface="+mn-ea"/>
                    <a:cs typeface="+mn-cs"/>
                  </a:rPr>
                  <a:t> </a:t>
                </a:r>
                <a:r>
                  <a:rPr lang="en-CA" sz="1200" b="0" i="1" kern="1200" dirty="0" err="1">
                    <a:solidFill>
                      <a:schemeClr val="tx1"/>
                    </a:solidFill>
                    <a:effectLst/>
                    <a:latin typeface="+mn-lt"/>
                    <a:ea typeface="+mn-ea"/>
                    <a:cs typeface="+mn-cs"/>
                  </a:rPr>
                  <a:t>sachant</a:t>
                </a:r>
                <a:r>
                  <a:rPr lang="en-CA" sz="1200" b="0" i="1" kern="1200" dirty="0">
                    <a:solidFill>
                      <a:schemeClr val="tx1"/>
                    </a:solidFill>
                    <a:effectLst/>
                    <a:latin typeface="+mn-lt"/>
                    <a:ea typeface="+mn-ea"/>
                    <a:cs typeface="+mn-cs"/>
                  </a:rPr>
                  <a:t> </a:t>
                </a:r>
                <a:r>
                  <a:rPr lang="en-CA" sz="1200" b="0" i="1" kern="1200" dirty="0" err="1">
                    <a:solidFill>
                      <a:schemeClr val="tx1"/>
                    </a:solidFill>
                    <a:effectLst/>
                    <a:latin typeface="+mn-lt"/>
                    <a:ea typeface="+mn-ea"/>
                    <a:cs typeface="+mn-cs"/>
                  </a:rPr>
                  <a:t>qu'un</a:t>
                </a:r>
                <a:r>
                  <a:rPr lang="en-CA" sz="1200" b="0" i="1" kern="1200" dirty="0">
                    <a:solidFill>
                      <a:schemeClr val="tx1"/>
                    </a:solidFill>
                    <a:effectLst/>
                    <a:latin typeface="+mn-lt"/>
                    <a:ea typeface="+mn-ea"/>
                    <a:cs typeface="+mn-cs"/>
                  </a:rPr>
                  <a:t> </a:t>
                </a:r>
                <a:r>
                  <a:rPr lang="en-CA" sz="1200" b="0" i="1" kern="1200" dirty="0" err="1">
                    <a:solidFill>
                      <a:schemeClr val="tx1"/>
                    </a:solidFill>
                    <a:effectLst/>
                    <a:latin typeface="+mn-lt"/>
                    <a:ea typeface="+mn-ea"/>
                    <a:cs typeface="+mn-cs"/>
                  </a:rPr>
                  <a:t>autre</a:t>
                </a:r>
                <a:r>
                  <a:rPr lang="en-CA" sz="1200" b="0" i="1" kern="1200" dirty="0">
                    <a:solidFill>
                      <a:schemeClr val="tx1"/>
                    </a:solidFill>
                    <a:effectLst/>
                    <a:latin typeface="+mn-lt"/>
                    <a:ea typeface="+mn-ea"/>
                    <a:cs typeface="+mn-cs"/>
                  </a:rPr>
                  <a:t> </a:t>
                </a:r>
                <a:r>
                  <a:rPr lang="en-CA" sz="1200" b="0" i="1" kern="1200" dirty="0" err="1">
                    <a:solidFill>
                      <a:schemeClr val="tx1"/>
                    </a:solidFill>
                    <a:effectLst/>
                    <a:latin typeface="+mn-lt"/>
                    <a:ea typeface="+mn-ea"/>
                    <a:cs typeface="+mn-cs"/>
                  </a:rPr>
                  <a:t>événement</a:t>
                </a:r>
                <a:r>
                  <a:rPr lang="en-CA" sz="1200" b="0" i="1" kern="1200" dirty="0">
                    <a:solidFill>
                      <a:schemeClr val="tx1"/>
                    </a:solidFill>
                    <a:effectLst/>
                    <a:latin typeface="+mn-lt"/>
                    <a:ea typeface="+mn-ea"/>
                    <a:cs typeface="+mn-cs"/>
                  </a:rPr>
                  <a:t> a </a:t>
                </a:r>
                <a:r>
                  <a:rPr lang="en-CA" sz="1200" b="0" i="1" kern="1200" dirty="0" err="1">
                    <a:solidFill>
                      <a:schemeClr val="tx1"/>
                    </a:solidFill>
                    <a:effectLst/>
                    <a:latin typeface="+mn-lt"/>
                    <a:ea typeface="+mn-ea"/>
                    <a:cs typeface="+mn-cs"/>
                  </a:rPr>
                  <a:t>eu</a:t>
                </a:r>
                <a:r>
                  <a:rPr lang="en-CA" sz="1200" b="0" i="1" kern="1200" dirty="0">
                    <a:solidFill>
                      <a:schemeClr val="tx1"/>
                    </a:solidFill>
                    <a:effectLst/>
                    <a:latin typeface="+mn-lt"/>
                    <a:ea typeface="+mn-ea"/>
                    <a:cs typeface="+mn-cs"/>
                  </a:rPr>
                  <a:t> lieu</a:t>
                </a:r>
                <a:endParaRPr lang="fr-CA" b="0" i="1" noProof="0" dirty="0"/>
              </a:p>
              <a:p>
                <a:pPr marL="171450" indent="-171450">
                  <a:buFontTx/>
                  <a:buChar char="-"/>
                </a:pPr>
                <a:endParaRPr lang="fr-CA" noProof="0" dirty="0"/>
              </a:p>
              <a:p>
                <a:pPr marL="171450" indent="-171450">
                  <a:buFontTx/>
                  <a:buChar char="-"/>
                </a:pPr>
                <a:r>
                  <a:rPr lang="fr-CA" noProof="0" dirty="0"/>
                  <a:t>On veut mesurer le rythme cardiaque </a:t>
                </a:r>
              </a:p>
              <a:p>
                <a:pPr marL="171450" indent="-171450">
                  <a:buFontTx/>
                  <a:buChar char="-"/>
                </a:pPr>
                <a:r>
                  <a:rPr lang="fr-CA" noProof="0" dirty="0"/>
                  <a:t>Dispersion de notre capteur</a:t>
                </a:r>
              </a:p>
              <a:p>
                <a:pPr marL="171450" indent="-171450">
                  <a:buFontTx/>
                  <a:buChar char="-"/>
                </a:pPr>
                <a:endParaRPr lang="fr-CA" noProof="0" dirty="0"/>
              </a:p>
              <a:p>
                <a:pPr marL="171450" indent="-171450">
                  <a:buFontTx/>
                  <a:buChar char="-"/>
                </a:pPr>
                <a:r>
                  <a:rPr lang="fr-CA" noProof="0" dirty="0"/>
                  <a:t>Distribution des mesures avec notre capteur (gauche en haut)</a:t>
                </a:r>
              </a:p>
              <a:p>
                <a:pPr marL="628650" lvl="1" indent="-171450">
                  <a:buFontTx/>
                  <a:buChar char="-"/>
                </a:pPr>
                <a:r>
                  <a:rPr lang="fr-CA" noProof="0" dirty="0"/>
                  <a:t>Convolution de la probabilité du rythme cardiaque avec la dispersion du capteur</a:t>
                </a:r>
              </a:p>
              <a:p>
                <a:pPr marL="171450" indent="-171450">
                  <a:buFontTx/>
                  <a:buChar char="-"/>
                </a:pPr>
                <a:endParaRPr lang="fr-CA" noProof="0" dirty="0"/>
              </a:p>
              <a:p>
                <a:pPr marL="171450" indent="-171450">
                  <a:buFontTx/>
                  <a:buChar char="-"/>
                </a:pPr>
                <a:r>
                  <a:rPr lang="fr-CA" noProof="0" dirty="0"/>
                  <a:t>Première mesure « F » = 70</a:t>
                </a:r>
              </a:p>
              <a:p>
                <a:pPr marL="628650" lvl="1" indent="-171450">
                  <a:buFontTx/>
                  <a:buChar char="-"/>
                </a:pPr>
                <a:r>
                  <a:rPr lang="fr-CA" noProof="0" dirty="0"/>
                  <a:t>Mais on sait que la vrai valeur peut être celles de la courbe bleu</a:t>
                </a:r>
              </a:p>
              <a:p>
                <a:pPr marL="628650" lvl="1" indent="-171450">
                  <a:buFontTx/>
                  <a:buChar char="-"/>
                </a:pPr>
                <a:endParaRPr lang="fr-CA" noProof="0" dirty="0"/>
              </a:p>
              <a:p>
                <a:pPr marL="171450" lvl="0" indent="-171450">
                  <a:buFontTx/>
                  <a:buChar char="-"/>
                </a:pPr>
                <a:r>
                  <a:rPr lang="fr-CA" noProof="0" dirty="0"/>
                  <a:t>Quelle sera la probabilité de mesurer différentes valeurs si on prend un deuxième mesure « G »?</a:t>
                </a:r>
              </a:p>
              <a:p>
                <a:pPr marL="171450" lvl="0" indent="-171450">
                  <a:buFontTx/>
                  <a:buChar char="-"/>
                </a:pPr>
                <a:endParaRPr lang="fr-CA" noProof="0" dirty="0"/>
              </a:p>
              <a:p>
                <a:pPr marL="171450" lvl="0" indent="-171450">
                  <a:buFontTx/>
                  <a:buChar char="-"/>
                </a:pPr>
                <a:r>
                  <a:rPr lang="fr-CA" b="1" i="1" noProof="0" dirty="0" err="1"/>
                  <a:t>Slido</a:t>
                </a:r>
                <a:r>
                  <a:rPr lang="fr-CA" b="1" i="1" noProof="0" dirty="0"/>
                  <a:t> : quelle forme pensez vous aura cette distribution de probabilité?</a:t>
                </a:r>
              </a:p>
              <a:p>
                <a:pPr marL="171450" lvl="0" indent="-171450">
                  <a:buFontTx/>
                  <a:buChar char="-"/>
                </a:pPr>
                <a:endParaRPr lang="fr-CA" b="1" i="1" noProof="0" dirty="0"/>
              </a:p>
              <a:p>
                <a:pPr marL="171450" lvl="0" indent="-171450">
                  <a:buFontTx/>
                  <a:buChar char="-"/>
                </a:pPr>
                <a:r>
                  <a:rPr lang="fr-CA" b="0" i="0" noProof="0" dirty="0"/>
                  <a:t>Probabilité conditionnelle : convolution de la probabilité de l’évènement antérieur par la probabilité de la nouvelle mesure</a:t>
                </a:r>
              </a:p>
              <a:p>
                <a:endParaRPr lang="fr-CA" noProof="0" dirty="0"/>
              </a:p>
              <a:p>
                <a:r>
                  <a:rPr lang="fr-CA" noProof="0" dirty="0"/>
                  <a:t>P(Y2 | Y1=70) </a:t>
                </a:r>
                <a:r>
                  <a:rPr lang="fr-CA" i="0" noProof="0">
                    <a:latin typeface="Cambria Math" panose="02040503050406030204" pitchFamily="18" charset="0"/>
                    <a:ea typeface="Cambria Math" panose="02040503050406030204" pitchFamily="18" charset="0"/>
                  </a:rPr>
                  <a:t>∝</a:t>
                </a:r>
                <a:r>
                  <a:rPr lang="fr-CA" noProof="0" dirty="0"/>
                  <a:t> P(X|Y1=70) * P(Y)</a:t>
                </a:r>
              </a:p>
              <a:p>
                <a:endParaRPr lang="fr-CA" noProof="0" dirty="0"/>
              </a:p>
              <a:p>
                <a:r>
                  <a:rPr lang="fr-CA" noProof="0" dirty="0"/>
                  <a:t>P(X|Y1=70) </a:t>
                </a:r>
                <a:r>
                  <a:rPr lang="fr-CA" noProof="0" dirty="0">
                    <a:sym typeface="Wingdings" pitchFamily="2" charset="2"/>
                  </a:rPr>
                  <a:t> probabilité du rythme cardiaque étant donné une mesure de 70</a:t>
                </a:r>
              </a:p>
              <a:p>
                <a:r>
                  <a:rPr lang="fr-CA" noProof="0" dirty="0"/>
                  <a:t>P(Y) </a:t>
                </a:r>
                <a:r>
                  <a:rPr lang="fr-CA" noProof="0" dirty="0">
                    <a:sym typeface="Wingdings" pitchFamily="2" charset="2"/>
                  </a:rPr>
                  <a:t> probabilité du capteur</a:t>
                </a:r>
              </a:p>
              <a:p>
                <a:r>
                  <a:rPr lang="fr-CA" noProof="0" dirty="0"/>
                  <a:t>P(Y2 | Y1=70) </a:t>
                </a:r>
                <a:r>
                  <a:rPr lang="fr-CA" noProof="0" dirty="0">
                    <a:sym typeface="Wingdings" pitchFamily="2" charset="2"/>
                  </a:rPr>
                  <a:t> probabilité de mesurer Y2, étant donné une première mesure de 70</a:t>
                </a:r>
                <a:endParaRPr lang="fr-CA" noProof="0" dirty="0"/>
              </a:p>
              <a:p>
                <a:endParaRPr lang="fr-CA" noProof="0" dirty="0"/>
              </a:p>
            </p:txBody>
          </p:sp>
        </mc:Fallback>
      </mc:AlternateContent>
      <p:sp>
        <p:nvSpPr>
          <p:cNvPr id="4" name="Slide Number Placeholder 3"/>
          <p:cNvSpPr>
            <a:spLocks noGrp="1"/>
          </p:cNvSpPr>
          <p:nvPr>
            <p:ph type="sldNum" sz="quarter" idx="5"/>
          </p:nvPr>
        </p:nvSpPr>
        <p:spPr/>
        <p:txBody>
          <a:bodyPr/>
          <a:lstStyle/>
          <a:p>
            <a:fld id="{F6F31F40-96DD-8944-ADD2-7A6DB72EE44B}" type="slidenum">
              <a:rPr lang="en-US" smtClean="0"/>
              <a:t>18</a:t>
            </a:fld>
            <a:endParaRPr lang="en-US"/>
          </a:p>
        </p:txBody>
      </p:sp>
    </p:spTree>
    <p:extLst>
      <p:ext uri="{BB962C8B-B14F-4D97-AF65-F5344CB8AC3E}">
        <p14:creationId xmlns:p14="http://schemas.microsoft.com/office/powerpoint/2010/main" val="3354323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3A7625B-5264-904D-BE11-9151D2E47B17}"/>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092834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fr-CA" noProof="0" dirty="0"/>
              </a:p>
            </p:txBody>
          </p:sp>
        </mc:Choice>
        <mc:Fallback xmlns="">
          <p:sp>
            <p:nvSpPr>
              <p:cNvPr id="3" name="Notes Placeholder 2"/>
              <p:cNvSpPr>
                <a:spLocks noGrp="1"/>
              </p:cNvSpPr>
              <p:nvPr>
                <p:ph type="body" idx="1"/>
              </p:nvPr>
            </p:nvSpPr>
            <p:spPr/>
            <p:txBody>
              <a:bodyPr/>
              <a:lstStyle/>
              <a:p>
                <a:endParaRPr lang="fr-CA" noProof="0" dirty="0"/>
              </a:p>
              <a:p>
                <a:r>
                  <a:rPr lang="fr-CA" noProof="0" dirty="0"/>
                  <a:t>La Règle de Bayes :</a:t>
                </a:r>
              </a:p>
              <a:p>
                <a:pPr marL="171450" indent="-171450">
                  <a:buFont typeface="Arial" panose="020B0604020202020204" pitchFamily="34" charset="0"/>
                  <a:buChar char="•"/>
                </a:pPr>
                <a:r>
                  <a:rPr lang="fr-CA" noProof="0" dirty="0"/>
                  <a:t>apparait dans énormément de domaines </a:t>
                </a:r>
              </a:p>
              <a:p>
                <a:pPr marL="171450" indent="-171450">
                  <a:buFont typeface="Arial" panose="020B0604020202020204" pitchFamily="34" charset="0"/>
                  <a:buChar char="•"/>
                </a:pPr>
                <a:r>
                  <a:rPr lang="fr-CA" noProof="0" dirty="0"/>
                  <a:t>Ex: radiologie : calculer la probabilité qu'un patient aille une maladie, étant donné que leur scan démontre une anormalité (test de diagnostic positif). </a:t>
                </a:r>
              </a:p>
              <a:p>
                <a:pPr marL="171450" indent="-171450">
                  <a:buFont typeface="Arial" panose="020B0604020202020204" pitchFamily="34" charset="0"/>
                  <a:buChar char="•"/>
                </a:pPr>
                <a:endParaRPr lang="fr-CA" noProof="0" dirty="0"/>
              </a:p>
              <a:p>
                <a:pPr marL="171450" indent="-171450">
                  <a:buFont typeface="Arial" panose="020B0604020202020204" pitchFamily="34" charset="0"/>
                  <a:buChar char="•"/>
                </a:pPr>
                <a:endParaRPr lang="fr-CA" noProof="0" dirty="0"/>
              </a:p>
              <a:p>
                <a:pPr marL="0" indent="0">
                  <a:buFont typeface="Arial" panose="020B0604020202020204" pitchFamily="34" charset="0"/>
                  <a:buNone/>
                </a:pPr>
                <a:r>
                  <a:rPr lang="en-CA" b="0" i="0" noProof="0">
                    <a:latin typeface="Cambria Math" panose="02040503050406030204" pitchFamily="18" charset="0"/>
                  </a:rPr>
                  <a:t>𝑃(𝐺│𝐹)=  (𝑃(𝐹,𝐺))/(𝑃(𝐹))</a:t>
                </a:r>
                <a:endParaRPr lang="fr-CA" noProof="0" dirty="0"/>
              </a:p>
              <a:p>
                <a:endParaRPr lang="fr-CA" noProof="0" dirty="0"/>
              </a:p>
              <a:p>
                <a:r>
                  <a:rPr lang="fr-CA" noProof="0" dirty="0"/>
                  <a:t>Probabilité jointe est symétrique:</a:t>
                </a:r>
              </a:p>
              <a:p>
                <a:pPr/>
                <a:r>
                  <a:rPr lang="en-CA" b="0" i="0" noProof="0">
                    <a:latin typeface="Cambria Math" panose="02040503050406030204" pitchFamily="18" charset="0"/>
                  </a:rPr>
                  <a:t>𝑃(𝐹,𝐺)=𝑃(𝐺,𝐹)=𝑃(𝐹│𝐺)𝑃(𝐺)</a:t>
                </a:r>
                <a:endParaRPr lang="fr-CA" noProof="0" dirty="0"/>
              </a:p>
              <a:p>
                <a:pPr/>
                <a:endParaRPr lang="fr-CA" noProof="0" dirty="0"/>
              </a:p>
              <a:p>
                <a:pPr/>
                <a:r>
                  <a:rPr lang="en-CA" b="0" i="0" noProof="0">
                    <a:latin typeface="Cambria Math" panose="02040503050406030204" pitchFamily="18" charset="0"/>
                  </a:rPr>
                  <a:t>𝑃(𝐺│𝐹)=(𝑃(𝐹│𝐺)𝑃(𝐺))/(𝑃(𝐹))</a:t>
                </a:r>
                <a:r>
                  <a:rPr lang="fr-CA" noProof="0" dirty="0"/>
                  <a:t> </a:t>
                </a:r>
              </a:p>
              <a:p>
                <a:pPr/>
                <a:endParaRPr lang="fr-CA" noProof="0" dirty="0"/>
              </a:p>
              <a:p>
                <a:pPr/>
                <a:endParaRPr lang="fr-CA" noProof="0" dirty="0"/>
              </a:p>
              <a:p>
                <a:pPr/>
                <a:endParaRPr lang="fr-CA" noProof="0" dirty="0"/>
              </a:p>
              <a:p>
                <a:pPr/>
                <a:endParaRPr lang="fr-CA" noProof="0" dirty="0"/>
              </a:p>
            </p:txBody>
          </p:sp>
        </mc:Fallback>
      </mc:AlternateContent>
      <p:sp>
        <p:nvSpPr>
          <p:cNvPr id="4" name="Slide Number Placeholder 3"/>
          <p:cNvSpPr>
            <a:spLocks noGrp="1"/>
          </p:cNvSpPr>
          <p:nvPr>
            <p:ph type="sldNum" sz="quarter" idx="5"/>
          </p:nvPr>
        </p:nvSpPr>
        <p:spPr/>
        <p:txBody>
          <a:bodyPr/>
          <a:lstStyle/>
          <a:p>
            <a:fld id="{F6F31F40-96DD-8944-ADD2-7A6DB72EE44B}" type="slidenum">
              <a:rPr lang="en-US" smtClean="0"/>
              <a:t>19</a:t>
            </a:fld>
            <a:endParaRPr lang="en-US"/>
          </a:p>
        </p:txBody>
      </p:sp>
    </p:spTree>
    <p:extLst>
      <p:ext uri="{BB962C8B-B14F-4D97-AF65-F5344CB8AC3E}">
        <p14:creationId xmlns:p14="http://schemas.microsoft.com/office/powerpoint/2010/main" val="488082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20</a:t>
            </a:fld>
            <a:endParaRPr lang="en-US"/>
          </a:p>
        </p:txBody>
      </p:sp>
    </p:spTree>
    <p:extLst>
      <p:ext uri="{BB962C8B-B14F-4D97-AF65-F5344CB8AC3E}">
        <p14:creationId xmlns:p14="http://schemas.microsoft.com/office/powerpoint/2010/main" val="3617100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21</a:t>
            </a:fld>
            <a:endParaRPr lang="en-US"/>
          </a:p>
        </p:txBody>
      </p:sp>
    </p:spTree>
    <p:extLst>
      <p:ext uri="{BB962C8B-B14F-4D97-AF65-F5344CB8AC3E}">
        <p14:creationId xmlns:p14="http://schemas.microsoft.com/office/powerpoint/2010/main" val="3473747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22</a:t>
            </a:fld>
            <a:endParaRPr lang="en-US"/>
          </a:p>
        </p:txBody>
      </p:sp>
    </p:spTree>
    <p:extLst>
      <p:ext uri="{BB962C8B-B14F-4D97-AF65-F5344CB8AC3E}">
        <p14:creationId xmlns:p14="http://schemas.microsoft.com/office/powerpoint/2010/main" val="2749663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23</a:t>
            </a:fld>
            <a:endParaRPr lang="en-US"/>
          </a:p>
        </p:txBody>
      </p:sp>
    </p:spTree>
    <p:extLst>
      <p:ext uri="{BB962C8B-B14F-4D97-AF65-F5344CB8AC3E}">
        <p14:creationId xmlns:p14="http://schemas.microsoft.com/office/powerpoint/2010/main" val="4039490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24</a:t>
            </a:fld>
            <a:endParaRPr lang="en-US"/>
          </a:p>
        </p:txBody>
      </p:sp>
    </p:spTree>
    <p:extLst>
      <p:ext uri="{BB962C8B-B14F-4D97-AF65-F5344CB8AC3E}">
        <p14:creationId xmlns:p14="http://schemas.microsoft.com/office/powerpoint/2010/main" val="954130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3163197-4E1A-9742-BAAE-679987543921}"/>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971574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26</a:t>
            </a:fld>
            <a:endParaRPr lang="en-US"/>
          </a:p>
        </p:txBody>
      </p:sp>
    </p:spTree>
    <p:extLst>
      <p:ext uri="{BB962C8B-B14F-4D97-AF65-F5344CB8AC3E}">
        <p14:creationId xmlns:p14="http://schemas.microsoft.com/office/powerpoint/2010/main" val="1522818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b="0"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27</a:t>
            </a:fld>
            <a:endParaRPr lang="en-US"/>
          </a:p>
        </p:txBody>
      </p:sp>
    </p:spTree>
    <p:extLst>
      <p:ext uri="{BB962C8B-B14F-4D97-AF65-F5344CB8AC3E}">
        <p14:creationId xmlns:p14="http://schemas.microsoft.com/office/powerpoint/2010/main" val="3717692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C6B17-EE98-A9FA-64CB-EB186DB2A0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9437E-2A49-E21F-84E4-A064ED07D5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26B05C-7965-5275-384C-0FA56265E2F2}"/>
              </a:ext>
            </a:extLst>
          </p:cNvPr>
          <p:cNvSpPr>
            <a:spLocks noGrp="1"/>
          </p:cNvSpPr>
          <p:nvPr>
            <p:ph type="body" idx="1"/>
          </p:nvPr>
        </p:nvSpPr>
        <p:spPr/>
        <p:txBody>
          <a:bodyPr/>
          <a:lstStyle/>
          <a:p>
            <a:endParaRPr lang="fr-CA" b="0" noProof="0" dirty="0"/>
          </a:p>
        </p:txBody>
      </p:sp>
      <p:sp>
        <p:nvSpPr>
          <p:cNvPr id="4" name="Slide Number Placeholder 3">
            <a:extLst>
              <a:ext uri="{FF2B5EF4-FFF2-40B4-BE49-F238E27FC236}">
                <a16:creationId xmlns:a16="http://schemas.microsoft.com/office/drawing/2014/main" id="{61CEBD88-FC95-E36E-9D4A-52B758DD4F31}"/>
              </a:ext>
            </a:extLst>
          </p:cNvPr>
          <p:cNvSpPr>
            <a:spLocks noGrp="1"/>
          </p:cNvSpPr>
          <p:nvPr>
            <p:ph type="sldNum" sz="quarter" idx="5"/>
          </p:nvPr>
        </p:nvSpPr>
        <p:spPr/>
        <p:txBody>
          <a:bodyPr/>
          <a:lstStyle/>
          <a:p>
            <a:fld id="{F6F31F40-96DD-8944-ADD2-7A6DB72EE44B}" type="slidenum">
              <a:rPr lang="en-US" smtClean="0"/>
              <a:t>28</a:t>
            </a:fld>
            <a:endParaRPr lang="en-US"/>
          </a:p>
        </p:txBody>
      </p:sp>
    </p:spTree>
    <p:extLst>
      <p:ext uri="{BB962C8B-B14F-4D97-AF65-F5344CB8AC3E}">
        <p14:creationId xmlns:p14="http://schemas.microsoft.com/office/powerpoint/2010/main" val="2789190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3A7625B-5264-904D-BE11-9151D2E47B17}"/>
              </a:ext>
            </a:extLst>
          </p:cNvPr>
          <p:cNvSpPr>
            <a:spLocks noGrp="1"/>
          </p:cNvSpPr>
          <p:nvPr>
            <p:ph type="body" idx="1"/>
          </p:nvPr>
        </p:nvSpPr>
        <p:spPr/>
        <p:txBody>
          <a:bodyPr/>
          <a:lstStyle/>
          <a:p>
            <a:endParaRPr lang="fr-CA"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29</a:t>
            </a:fld>
            <a:endParaRPr lang="en-US"/>
          </a:p>
        </p:txBody>
      </p:sp>
    </p:spTree>
    <p:extLst>
      <p:ext uri="{BB962C8B-B14F-4D97-AF65-F5344CB8AC3E}">
        <p14:creationId xmlns:p14="http://schemas.microsoft.com/office/powerpoint/2010/main" val="3191139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30</a:t>
            </a:fld>
            <a:endParaRPr lang="en-US"/>
          </a:p>
        </p:txBody>
      </p:sp>
    </p:spTree>
    <p:extLst>
      <p:ext uri="{BB962C8B-B14F-4D97-AF65-F5344CB8AC3E}">
        <p14:creationId xmlns:p14="http://schemas.microsoft.com/office/powerpoint/2010/main" val="1321273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3163197-4E1A-9742-BAAE-679987543921}"/>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83421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32</a:t>
            </a:fld>
            <a:endParaRPr lang="en-US"/>
          </a:p>
        </p:txBody>
      </p:sp>
    </p:spTree>
    <p:extLst>
      <p:ext uri="{BB962C8B-B14F-4D97-AF65-F5344CB8AC3E}">
        <p14:creationId xmlns:p14="http://schemas.microsoft.com/office/powerpoint/2010/main" val="20664275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3163197-4E1A-9742-BAAE-679987543921}"/>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7635743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34</a:t>
            </a:fld>
            <a:endParaRPr lang="en-US"/>
          </a:p>
        </p:txBody>
      </p:sp>
    </p:spTree>
    <p:extLst>
      <p:ext uri="{BB962C8B-B14F-4D97-AF65-F5344CB8AC3E}">
        <p14:creationId xmlns:p14="http://schemas.microsoft.com/office/powerpoint/2010/main" val="2955392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35</a:t>
            </a:fld>
            <a:endParaRPr lang="en-US"/>
          </a:p>
        </p:txBody>
      </p:sp>
    </p:spTree>
    <p:extLst>
      <p:ext uri="{BB962C8B-B14F-4D97-AF65-F5344CB8AC3E}">
        <p14:creationId xmlns:p14="http://schemas.microsoft.com/office/powerpoint/2010/main" val="1234149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36</a:t>
            </a:fld>
            <a:endParaRPr lang="en-US"/>
          </a:p>
        </p:txBody>
      </p:sp>
    </p:spTree>
    <p:extLst>
      <p:ext uri="{BB962C8B-B14F-4D97-AF65-F5344CB8AC3E}">
        <p14:creationId xmlns:p14="http://schemas.microsoft.com/office/powerpoint/2010/main" val="4224502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6F31F40-96DD-8944-ADD2-7A6DB72EE44B}" type="slidenum">
              <a:rPr lang="en-US" smtClean="0"/>
              <a:t>37</a:t>
            </a:fld>
            <a:endParaRPr lang="en-US"/>
          </a:p>
        </p:txBody>
      </p:sp>
    </p:spTree>
    <p:extLst>
      <p:ext uri="{BB962C8B-B14F-4D97-AF65-F5344CB8AC3E}">
        <p14:creationId xmlns:p14="http://schemas.microsoft.com/office/powerpoint/2010/main" val="17754950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38</a:t>
            </a:fld>
            <a:endParaRPr lang="en-US"/>
          </a:p>
        </p:txBody>
      </p:sp>
    </p:spTree>
    <p:extLst>
      <p:ext uri="{BB962C8B-B14F-4D97-AF65-F5344CB8AC3E}">
        <p14:creationId xmlns:p14="http://schemas.microsoft.com/office/powerpoint/2010/main" val="2280145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3A7625B-5264-904D-BE11-9151D2E47B17}"/>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9608111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fr-CA" noProof="0" dirty="0">
              <a:sym typeface="Wingdings" pitchFamily="2" charset="2"/>
            </a:endParaRPr>
          </a:p>
        </p:txBody>
      </p:sp>
      <p:sp>
        <p:nvSpPr>
          <p:cNvPr id="4" name="Slide Number Placeholder 3"/>
          <p:cNvSpPr>
            <a:spLocks noGrp="1"/>
          </p:cNvSpPr>
          <p:nvPr>
            <p:ph type="sldNum" sz="quarter" idx="5"/>
          </p:nvPr>
        </p:nvSpPr>
        <p:spPr/>
        <p:txBody>
          <a:bodyPr/>
          <a:lstStyle/>
          <a:p>
            <a:fld id="{F6F31F40-96DD-8944-ADD2-7A6DB72EE44B}" type="slidenum">
              <a:rPr lang="en-US" smtClean="0"/>
              <a:t>39</a:t>
            </a:fld>
            <a:endParaRPr lang="en-US"/>
          </a:p>
        </p:txBody>
      </p:sp>
    </p:spTree>
    <p:extLst>
      <p:ext uri="{BB962C8B-B14F-4D97-AF65-F5344CB8AC3E}">
        <p14:creationId xmlns:p14="http://schemas.microsoft.com/office/powerpoint/2010/main" val="21123673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3163197-4E1A-9742-BAAE-679987543921}"/>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6325449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41</a:t>
            </a:fld>
            <a:endParaRPr lang="en-US"/>
          </a:p>
        </p:txBody>
      </p:sp>
    </p:spTree>
    <p:extLst>
      <p:ext uri="{BB962C8B-B14F-4D97-AF65-F5344CB8AC3E}">
        <p14:creationId xmlns:p14="http://schemas.microsoft.com/office/powerpoint/2010/main" val="858079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3163197-4E1A-9742-BAAE-679987543921}"/>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7618403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43</a:t>
            </a:fld>
            <a:endParaRPr lang="en-US"/>
          </a:p>
        </p:txBody>
      </p:sp>
    </p:spTree>
    <p:extLst>
      <p:ext uri="{BB962C8B-B14F-4D97-AF65-F5344CB8AC3E}">
        <p14:creationId xmlns:p14="http://schemas.microsoft.com/office/powerpoint/2010/main" val="14398971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44</a:t>
            </a:fld>
            <a:endParaRPr lang="en-US"/>
          </a:p>
        </p:txBody>
      </p:sp>
    </p:spTree>
    <p:extLst>
      <p:ext uri="{BB962C8B-B14F-4D97-AF65-F5344CB8AC3E}">
        <p14:creationId xmlns:p14="http://schemas.microsoft.com/office/powerpoint/2010/main" val="16278215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fr-CA" noProof="0" dirty="0"/>
          </a:p>
          <a:p>
            <a:pPr marL="171450" indent="-171450">
              <a:buFontTx/>
              <a:buChar char="-"/>
            </a:pPr>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45</a:t>
            </a:fld>
            <a:endParaRPr lang="en-US"/>
          </a:p>
        </p:txBody>
      </p:sp>
    </p:spTree>
    <p:extLst>
      <p:ext uri="{BB962C8B-B14F-4D97-AF65-F5344CB8AC3E}">
        <p14:creationId xmlns:p14="http://schemas.microsoft.com/office/powerpoint/2010/main" val="5920117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fr-CA" noProof="0" dirty="0"/>
          </a:p>
          <a:p>
            <a:pPr marL="171450" indent="-171450">
              <a:buFontTx/>
              <a:buChar char="-"/>
            </a:pPr>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46</a:t>
            </a:fld>
            <a:endParaRPr lang="en-US"/>
          </a:p>
        </p:txBody>
      </p:sp>
    </p:spTree>
    <p:extLst>
      <p:ext uri="{BB962C8B-B14F-4D97-AF65-F5344CB8AC3E}">
        <p14:creationId xmlns:p14="http://schemas.microsoft.com/office/powerpoint/2010/main" val="18263832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47</a:t>
            </a:fld>
            <a:endParaRPr lang="en-US"/>
          </a:p>
        </p:txBody>
      </p:sp>
    </p:spTree>
    <p:extLst>
      <p:ext uri="{BB962C8B-B14F-4D97-AF65-F5344CB8AC3E}">
        <p14:creationId xmlns:p14="http://schemas.microsoft.com/office/powerpoint/2010/main" val="6715201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48</a:t>
            </a:fld>
            <a:endParaRPr lang="en-US"/>
          </a:p>
        </p:txBody>
      </p:sp>
    </p:spTree>
    <p:extLst>
      <p:ext uri="{BB962C8B-B14F-4D97-AF65-F5344CB8AC3E}">
        <p14:creationId xmlns:p14="http://schemas.microsoft.com/office/powerpoint/2010/main" val="4177845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3163197-4E1A-9742-BAAE-679987543921}"/>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4569073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49</a:t>
            </a:fld>
            <a:endParaRPr lang="en-US"/>
          </a:p>
        </p:txBody>
      </p:sp>
    </p:spTree>
    <p:extLst>
      <p:ext uri="{BB962C8B-B14F-4D97-AF65-F5344CB8AC3E}">
        <p14:creationId xmlns:p14="http://schemas.microsoft.com/office/powerpoint/2010/main" val="31061705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50</a:t>
            </a:fld>
            <a:endParaRPr lang="en-US"/>
          </a:p>
        </p:txBody>
      </p:sp>
    </p:spTree>
    <p:extLst>
      <p:ext uri="{BB962C8B-B14F-4D97-AF65-F5344CB8AC3E}">
        <p14:creationId xmlns:p14="http://schemas.microsoft.com/office/powerpoint/2010/main" val="1474474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3163197-4E1A-9742-BAAE-679987543921}"/>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503317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B5FF05C-41B2-6F4F-B6BA-94CB5EDD8653}"/>
              </a:ext>
            </a:extLst>
          </p:cNvPr>
          <p:cNvSpPr>
            <a:spLocks noGrp="1"/>
          </p:cNvSpPr>
          <p:nvPr>
            <p:ph type="body" idx="1"/>
          </p:nvPr>
        </p:nvSpPr>
        <p:spPr/>
        <p:txBody>
          <a:bodyPr/>
          <a:lstStyle/>
          <a:p>
            <a:endParaRPr lang="fr-CA" dirty="0"/>
          </a:p>
          <a:p>
            <a:r>
              <a:rPr lang="fr-CA" dirty="0"/>
              <a:t>Composantes : des pixels (F)</a:t>
            </a:r>
          </a:p>
        </p:txBody>
      </p:sp>
    </p:spTree>
    <p:extLst>
      <p:ext uri="{BB962C8B-B14F-4D97-AF65-F5344CB8AC3E}">
        <p14:creationId xmlns:p14="http://schemas.microsoft.com/office/powerpoint/2010/main" val="3060996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9F3B220-014A-AC4D-BBD0-560767AC635C}"/>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681170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b="1" i="1"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8</a:t>
            </a:fld>
            <a:endParaRPr lang="en-US"/>
          </a:p>
        </p:txBody>
      </p:sp>
    </p:spTree>
    <p:extLst>
      <p:ext uri="{BB962C8B-B14F-4D97-AF65-F5344CB8AC3E}">
        <p14:creationId xmlns:p14="http://schemas.microsoft.com/office/powerpoint/2010/main" val="3211877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4925F35-454D-0849-BD02-5394302C9887}" type="datetime1">
              <a:rPr lang="en-CA" smtClean="0"/>
              <a:t>2024-02-08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FAE6B36-50C9-2A45-B223-7244D77E1750}" type="slidenum">
              <a:rPr lang="en-US" smtClean="0"/>
              <a:t>‹#›</a:t>
            </a:fld>
            <a:endParaRPr lang="en-US"/>
          </a:p>
        </p:txBody>
      </p:sp>
      <p:sp>
        <p:nvSpPr>
          <p:cNvPr id="7" name="Rectangle 6">
            <a:extLst>
              <a:ext uri="{FF2B5EF4-FFF2-40B4-BE49-F238E27FC236}">
                <a16:creationId xmlns:a16="http://schemas.microsoft.com/office/drawing/2014/main" id="{71D2CE2D-E1B7-43BF-B792-FFDBD76D4C5F}"/>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D5755A1-CBC7-1142-9071-7287B67B7067}" type="datetime1">
              <a:rPr lang="en-CA" smtClean="0"/>
              <a:t>2024-02-08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FAE6B36-50C9-2A45-B223-7244D77E175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F941F1DB-0928-47F7-BDE0-86B18C144CD7}"/>
              </a:ext>
            </a:extLst>
          </p:cNvPr>
          <p:cNvSpPr>
            <a:spLocks noGrp="1"/>
          </p:cNvSpPr>
          <p:nvPr>
            <p:ph type="title"/>
          </p:nvPr>
        </p:nvSpPr>
        <p:spPr/>
        <p:txBody>
          <a:bodyPr/>
          <a:lstStyle/>
          <a:p>
            <a:r>
              <a:rPr lang="en-US"/>
              <a:t>Click to edit Master title style</a:t>
            </a:r>
            <a:endParaRPr lang="en-CA"/>
          </a:p>
        </p:txBody>
      </p:sp>
      <p:sp>
        <p:nvSpPr>
          <p:cNvPr id="8" name="Rectangle 7">
            <a:extLst>
              <a:ext uri="{FF2B5EF4-FFF2-40B4-BE49-F238E27FC236}">
                <a16:creationId xmlns:a16="http://schemas.microsoft.com/office/drawing/2014/main" id="{59754CE6-2312-40E9-BD04-5968F1B22D5B}"/>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4492EB1D-1263-4AD2-A028-5B92C3B3857B}"/>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0EC7D925-C68B-4EF6-8FAE-A692C7C907F2}"/>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E315E3B6-CC01-4147-8B46-A3AB59941677}"/>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2">
            <a:extLst>
              <a:ext uri="{FF2B5EF4-FFF2-40B4-BE49-F238E27FC236}">
                <a16:creationId xmlns:a16="http://schemas.microsoft.com/office/drawing/2014/main" id="{200C1B7D-9E92-4580-BC43-A12547DDE722}"/>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4904AC-8F51-4D32-9A6C-A5EDC9915E19}"/>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8FAE6B36-50C9-2A45-B223-7244D77E1750}" type="slidenum">
              <a:rPr lang="en-US" smtClean="0"/>
              <a:t>‹#›</a:t>
            </a:fld>
            <a:endParaRPr lang="en-US"/>
          </a:p>
        </p:txBody>
      </p:sp>
      <p:sp>
        <p:nvSpPr>
          <p:cNvPr id="6" name="Rectangle 5">
            <a:extLst>
              <a:ext uri="{FF2B5EF4-FFF2-40B4-BE49-F238E27FC236}">
                <a16:creationId xmlns:a16="http://schemas.microsoft.com/office/drawing/2014/main" id="{496B2CA9-618D-4CB4-8617-1595B2610C1A}"/>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E5B7FFA-7077-4720-84C2-B7C6E467A6D5}"/>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7755591" y="6553570"/>
            <a:ext cx="1492624" cy="292388"/>
          </a:xfrm>
          <a:prstGeom prst="rect">
            <a:avLst/>
          </a:prstGeom>
          <a:noFill/>
        </p:spPr>
        <p:txBody>
          <a:bodyPr wrap="square" rtlCol="0">
            <a:spAutoFit/>
          </a:bodyPr>
          <a:lstStyle/>
          <a:p>
            <a:fld id="{DC3D5E5A-39B0-1646-9B01-BF9D79D807E3}" type="slidenum">
              <a:rPr lang="en-US" sz="1300" b="1" smtClean="0">
                <a:latin typeface="+mn-lt"/>
              </a:rPr>
              <a:t>‹#›</a:t>
            </a:fld>
            <a:r>
              <a:rPr lang="en-US" sz="1300" b="1" dirty="0">
                <a:latin typeface="+mn-lt"/>
              </a:rPr>
              <a:t> / 49</a:t>
            </a:r>
          </a:p>
        </p:txBody>
      </p:sp>
      <p:sp>
        <p:nvSpPr>
          <p:cNvPr id="8" name="TextBox 7"/>
          <p:cNvSpPr txBox="1"/>
          <p:nvPr userDrawn="1"/>
        </p:nvSpPr>
        <p:spPr>
          <a:xfrm>
            <a:off x="4038686" y="6551467"/>
            <a:ext cx="2417862" cy="290284"/>
          </a:xfrm>
          <a:prstGeom prst="rect">
            <a:avLst/>
          </a:prstGeom>
          <a:noFill/>
        </p:spPr>
        <p:txBody>
          <a:bodyPr wrap="square" rtlCol="0">
            <a:spAutoFit/>
          </a:bodyPr>
          <a:lstStyle/>
          <a:p>
            <a:r>
              <a:rPr lang="en-US" sz="1300" b="1" baseline="0" dirty="0">
                <a:latin typeface="+mn-lt"/>
              </a:rPr>
              <a:t>Signal </a:t>
            </a:r>
            <a:r>
              <a:rPr lang="en-US" sz="1300" b="1" baseline="0" dirty="0" err="1">
                <a:latin typeface="+mn-lt"/>
              </a:rPr>
              <a:t>aléatoire</a:t>
            </a:r>
            <a:r>
              <a:rPr lang="en-US" sz="1300" b="1" baseline="0" dirty="0">
                <a:latin typeface="+mn-lt"/>
              </a:rPr>
              <a:t> et estimation</a:t>
            </a:r>
            <a:endParaRPr lang="en-US" sz="1300" b="1" dirty="0">
              <a:latin typeface="+mn-lt"/>
            </a:endParaRPr>
          </a:p>
        </p:txBody>
      </p:sp>
      <p:sp>
        <p:nvSpPr>
          <p:cNvPr id="9" name="TextBox 8"/>
          <p:cNvSpPr txBox="1"/>
          <p:nvPr userDrawn="1"/>
        </p:nvSpPr>
        <p:spPr>
          <a:xfrm>
            <a:off x="697587" y="6549363"/>
            <a:ext cx="2042056" cy="292388"/>
          </a:xfrm>
          <a:prstGeom prst="rect">
            <a:avLst/>
          </a:prstGeom>
          <a:noFill/>
        </p:spPr>
        <p:txBody>
          <a:bodyPr wrap="square" rtlCol="0">
            <a:spAutoFit/>
          </a:bodyPr>
          <a:lstStyle/>
          <a:p>
            <a:r>
              <a:rPr lang="en-US" sz="1300" b="1" dirty="0">
                <a:latin typeface="+mn-lt"/>
              </a:rPr>
              <a:t>Eva Alonso Ortiz (ELE8812)</a:t>
            </a:r>
          </a:p>
        </p:txBody>
      </p:sp>
    </p:spTree>
    <p:extLst>
      <p:ext uri="{BB962C8B-B14F-4D97-AF65-F5344CB8AC3E}">
        <p14:creationId xmlns:p14="http://schemas.microsoft.com/office/powerpoint/2010/main" val="9465496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300.png"/><Relationship Id="rId7" Type="http://schemas.openxmlformats.org/officeDocument/2006/relationships/image" Target="../media/image47.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90.png"/><Relationship Id="rId3" Type="http://schemas.openxmlformats.org/officeDocument/2006/relationships/image" Target="../media/image49.png"/><Relationship Id="rId7" Type="http://schemas.openxmlformats.org/officeDocument/2006/relationships/image" Target="../media/image480.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10.png"/><Relationship Id="rId5" Type="http://schemas.openxmlformats.org/officeDocument/2006/relationships/image" Target="../media/image500.png"/><Relationship Id="rId4" Type="http://schemas.openxmlformats.org/officeDocument/2006/relationships/image" Target="../media/image320.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47.sv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60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61.png"/><Relationship Id="rId7"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410.png"/><Relationship Id="rId5" Type="http://schemas.openxmlformats.org/officeDocument/2006/relationships/image" Target="../media/image63.png"/><Relationship Id="rId4" Type="http://schemas.openxmlformats.org/officeDocument/2006/relationships/image" Target="../media/image390.png"/></Relationships>
</file>

<file path=ppt/slides/_rels/slide34.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410.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37.xml.rels><?xml version="1.0" encoding="UTF-8" standalone="yes"?>
<Relationships xmlns="http://schemas.openxmlformats.org/package/2006/relationships"><Relationship Id="rId8" Type="http://schemas.openxmlformats.org/officeDocument/2006/relationships/image" Target="../media/image550.png"/><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530.png"/><Relationship Id="rId5" Type="http://schemas.openxmlformats.org/officeDocument/2006/relationships/image" Target="../media/image63.png"/><Relationship Id="rId4" Type="http://schemas.openxmlformats.org/officeDocument/2006/relationships/image" Target="../media/image73.png"/><Relationship Id="rId9"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50.png"/><Relationship Id="rId7"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600.png"/><Relationship Id="rId5" Type="http://schemas.openxmlformats.org/officeDocument/2006/relationships/image" Target="../media/image590.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81.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820.png"/></Relationships>
</file>

<file path=ppt/slides/_rels/slide5.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https://mriquestions.com/uploads/3/4/5/7/34572113/7316167.gif?327"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grpSp>
        <p:nvGrpSpPr>
          <p:cNvPr id="27" name="Group 26"/>
          <p:cNvGrpSpPr/>
          <p:nvPr/>
        </p:nvGrpSpPr>
        <p:grpSpPr>
          <a:xfrm>
            <a:off x="-29110" y="0"/>
            <a:ext cx="7689618" cy="6862761"/>
            <a:chOff x="-21880" y="-24126"/>
            <a:chExt cx="10252824" cy="6858000"/>
          </a:xfrm>
          <a:blipFill>
            <a:blip r:embed="rId3"/>
            <a:stretch>
              <a:fillRect/>
            </a:stretch>
          </a:blipFill>
        </p:grpSpPr>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880" y="-24126"/>
              <a:ext cx="10252824" cy="6858000"/>
            </a:xfrm>
            <a:prstGeom prst="rect">
              <a:avLst/>
            </a:prstGeom>
            <a:grpFill/>
          </p:spPr>
        </p:pic>
        <p:sp>
          <p:nvSpPr>
            <p:cNvPr id="23" name="Rectangle 22"/>
            <p:cNvSpPr/>
            <p:nvPr/>
          </p:nvSpPr>
          <p:spPr>
            <a:xfrm rot="1080000">
              <a:off x="4270984" y="-24126"/>
              <a:ext cx="47284" cy="93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50000"/>
                  </a:schemeClr>
                </a:solidFill>
              </a:endParaRPr>
            </a:p>
          </p:txBody>
        </p:sp>
        <p:sp>
          <p:nvSpPr>
            <p:cNvPr id="24" name="Rectangle 23"/>
            <p:cNvSpPr/>
            <p:nvPr/>
          </p:nvSpPr>
          <p:spPr>
            <a:xfrm rot="1080000">
              <a:off x="3823791" y="1005269"/>
              <a:ext cx="47284" cy="93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50000"/>
                  </a:schemeClr>
                </a:solidFill>
              </a:endParaRPr>
            </a:p>
          </p:txBody>
        </p:sp>
        <p:sp>
          <p:nvSpPr>
            <p:cNvPr id="25" name="Rectangle 24"/>
            <p:cNvSpPr/>
            <p:nvPr/>
          </p:nvSpPr>
          <p:spPr>
            <a:xfrm rot="1080000">
              <a:off x="3378576" y="2054431"/>
              <a:ext cx="47284" cy="93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50000"/>
                  </a:schemeClr>
                </a:solidFill>
              </a:endParaRPr>
            </a:p>
          </p:txBody>
        </p:sp>
        <p:sp>
          <p:nvSpPr>
            <p:cNvPr id="26" name="Rectangle 25"/>
            <p:cNvSpPr/>
            <p:nvPr/>
          </p:nvSpPr>
          <p:spPr>
            <a:xfrm rot="1080000">
              <a:off x="2960239" y="3052251"/>
              <a:ext cx="47284" cy="93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50000"/>
                  </a:schemeClr>
                </a:solidFill>
              </a:endParaRPr>
            </a:p>
          </p:txBody>
        </p:sp>
      </p:grpSp>
      <p:pic>
        <p:nvPicPr>
          <p:cNvPr id="20" name="Picture 19"/>
          <p:cNvPicPr>
            <a:picLocks noChangeAspect="1"/>
          </p:cNvPicPr>
          <p:nvPr/>
        </p:nvPicPr>
        <p:blipFill rotWithShape="1">
          <a:blip r:embed="rId5" cstate="print">
            <a:extLst>
              <a:ext uri="{28A0092B-C50C-407E-A947-70E740481C1C}">
                <a14:useLocalDpi xmlns:a14="http://schemas.microsoft.com/office/drawing/2010/main"/>
              </a:ext>
            </a:extLst>
          </a:blip>
          <a:srcRect r="-2798"/>
          <a:stretch/>
        </p:blipFill>
        <p:spPr>
          <a:xfrm>
            <a:off x="6970319" y="-216933"/>
            <a:ext cx="2065427" cy="2009186"/>
          </a:xfrm>
          <a:prstGeom prst="rect">
            <a:avLst/>
          </a:prstGeom>
        </p:spPr>
      </p:pic>
      <p:pic>
        <p:nvPicPr>
          <p:cNvPr id="29" name="Picture 2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78502" y="231127"/>
            <a:ext cx="1866102" cy="1032170"/>
          </a:xfrm>
          <a:prstGeom prst="rect">
            <a:avLst/>
          </a:prstGeom>
        </p:spPr>
      </p:pic>
      <p:grpSp>
        <p:nvGrpSpPr>
          <p:cNvPr id="3" name="Group 2"/>
          <p:cNvGrpSpPr/>
          <p:nvPr/>
        </p:nvGrpSpPr>
        <p:grpSpPr>
          <a:xfrm>
            <a:off x="3815699" y="5762473"/>
            <a:ext cx="5195960" cy="235193"/>
            <a:chOff x="5087599" y="6540296"/>
            <a:chExt cx="6927946" cy="313591"/>
          </a:xfrm>
        </p:grpSpPr>
        <p:pic>
          <p:nvPicPr>
            <p:cNvPr id="2" name="Picture 1"/>
            <p:cNvPicPr>
              <a:picLocks noChangeAspect="1"/>
            </p:cNvPicPr>
            <p:nvPr/>
          </p:nvPicPr>
          <p:blipFill>
            <a:blip r:embed="rId7"/>
            <a:stretch>
              <a:fillRect/>
            </a:stretch>
          </p:blipFill>
          <p:spPr>
            <a:xfrm>
              <a:off x="5087599" y="6540296"/>
              <a:ext cx="3912966" cy="313591"/>
            </a:xfrm>
            <a:prstGeom prst="rect">
              <a:avLst/>
            </a:prstGeom>
          </p:spPr>
        </p:pic>
        <p:pic>
          <p:nvPicPr>
            <p:cNvPr id="16" name="Picture 15"/>
            <p:cNvPicPr>
              <a:picLocks noChangeAspect="1"/>
            </p:cNvPicPr>
            <p:nvPr/>
          </p:nvPicPr>
          <p:blipFill>
            <a:blip r:embed="rId7"/>
            <a:stretch>
              <a:fillRect/>
            </a:stretch>
          </p:blipFill>
          <p:spPr>
            <a:xfrm>
              <a:off x="8102579" y="6540296"/>
              <a:ext cx="3912966" cy="313591"/>
            </a:xfrm>
            <a:prstGeom prst="rect">
              <a:avLst/>
            </a:prstGeom>
          </p:spPr>
        </p:pic>
      </p:grpSp>
      <p:pic>
        <p:nvPicPr>
          <p:cNvPr id="4" name="Picture 3"/>
          <p:cNvPicPr>
            <a:picLocks noChangeAspect="1"/>
          </p:cNvPicPr>
          <p:nvPr/>
        </p:nvPicPr>
        <p:blipFill>
          <a:blip r:embed="rId8"/>
          <a:stretch>
            <a:fillRect/>
          </a:stretch>
        </p:blipFill>
        <p:spPr>
          <a:xfrm>
            <a:off x="5213684" y="6468161"/>
            <a:ext cx="3930316" cy="370396"/>
          </a:xfrm>
          <a:prstGeom prst="rect">
            <a:avLst/>
          </a:prstGeom>
        </p:spPr>
      </p:pic>
      <p:sp>
        <p:nvSpPr>
          <p:cNvPr id="21" name="Triangle 20">
            <a:extLst>
              <a:ext uri="{FF2B5EF4-FFF2-40B4-BE49-F238E27FC236}">
                <a16:creationId xmlns:a16="http://schemas.microsoft.com/office/drawing/2014/main" id="{8D2C5AE9-04D2-FF4B-8774-3D70DB6FCF81}"/>
              </a:ext>
            </a:extLst>
          </p:cNvPr>
          <p:cNvSpPr/>
          <p:nvPr/>
        </p:nvSpPr>
        <p:spPr>
          <a:xfrm>
            <a:off x="4325616" y="3135781"/>
            <a:ext cx="54721" cy="613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riangle 21">
            <a:extLst>
              <a:ext uri="{FF2B5EF4-FFF2-40B4-BE49-F238E27FC236}">
                <a16:creationId xmlns:a16="http://schemas.microsoft.com/office/drawing/2014/main" id="{5D634521-CB38-F849-BCDD-6F7CE53D926C}"/>
              </a:ext>
            </a:extLst>
          </p:cNvPr>
          <p:cNvSpPr/>
          <p:nvPr/>
        </p:nvSpPr>
        <p:spPr>
          <a:xfrm>
            <a:off x="4488113" y="3135781"/>
            <a:ext cx="54721" cy="613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Triangle 27">
            <a:extLst>
              <a:ext uri="{FF2B5EF4-FFF2-40B4-BE49-F238E27FC236}">
                <a16:creationId xmlns:a16="http://schemas.microsoft.com/office/drawing/2014/main" id="{6311CD64-1613-2A46-8C55-402B59F0686A}"/>
              </a:ext>
            </a:extLst>
          </p:cNvPr>
          <p:cNvSpPr/>
          <p:nvPr/>
        </p:nvSpPr>
        <p:spPr>
          <a:xfrm>
            <a:off x="4651279" y="3135780"/>
            <a:ext cx="54721" cy="613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Triangle 29">
            <a:extLst>
              <a:ext uri="{FF2B5EF4-FFF2-40B4-BE49-F238E27FC236}">
                <a16:creationId xmlns:a16="http://schemas.microsoft.com/office/drawing/2014/main" id="{35541157-1CD5-5C40-9EB6-EF0B85FCF8F0}"/>
              </a:ext>
            </a:extLst>
          </p:cNvPr>
          <p:cNvSpPr/>
          <p:nvPr/>
        </p:nvSpPr>
        <p:spPr>
          <a:xfrm>
            <a:off x="4812732" y="3131018"/>
            <a:ext cx="54721" cy="613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Subtitle 2">
            <a:extLst>
              <a:ext uri="{FF2B5EF4-FFF2-40B4-BE49-F238E27FC236}">
                <a16:creationId xmlns:a16="http://schemas.microsoft.com/office/drawing/2014/main" id="{0DE6A657-0A3B-134C-A361-B699A061E143}"/>
              </a:ext>
            </a:extLst>
          </p:cNvPr>
          <p:cNvSpPr>
            <a:spLocks noGrp="1"/>
          </p:cNvSpPr>
          <p:nvPr>
            <p:ph type="subTitle" idx="1"/>
          </p:nvPr>
        </p:nvSpPr>
        <p:spPr>
          <a:xfrm>
            <a:off x="1010478" y="4126316"/>
            <a:ext cx="6858000" cy="2400651"/>
          </a:xfrm>
        </p:spPr>
        <p:txBody>
          <a:bodyPr>
            <a:noAutofit/>
          </a:bodyPr>
          <a:lstStyle/>
          <a:p>
            <a:pPr>
              <a:lnSpc>
                <a:spcPct val="100000"/>
              </a:lnSpc>
              <a:spcBef>
                <a:spcPts val="2400"/>
              </a:spcBef>
            </a:pPr>
            <a:r>
              <a:rPr lang="fi-FI" sz="2600" b="1" spc="-30" dirty="0">
                <a:latin typeface="+mj-lt"/>
                <a:cs typeface="Tahoma"/>
              </a:rPr>
              <a:t>Eva Alonso </a:t>
            </a:r>
            <a:r>
              <a:rPr lang="fi-FI" sz="2600" b="1" spc="-30" dirty="0" err="1">
                <a:latin typeface="+mj-lt"/>
                <a:cs typeface="Tahoma"/>
              </a:rPr>
              <a:t>Ortiz</a:t>
            </a:r>
            <a:endParaRPr lang="fi-FI" sz="2600" b="1" dirty="0">
              <a:latin typeface="+mj-lt"/>
              <a:cs typeface="Times New Roman"/>
            </a:endParaRPr>
          </a:p>
          <a:p>
            <a:pPr>
              <a:lnSpc>
                <a:spcPct val="100000"/>
              </a:lnSpc>
              <a:spcBef>
                <a:spcPts val="2400"/>
              </a:spcBef>
            </a:pPr>
            <a:r>
              <a:rPr lang="fi-FI" sz="2200" b="1" spc="-20" dirty="0">
                <a:latin typeface="+mj-lt"/>
                <a:cs typeface="Microsoft Sans Serif"/>
              </a:rPr>
              <a:t>ELE8812</a:t>
            </a:r>
            <a:endParaRPr lang="fi-FI" sz="2200" b="1" dirty="0">
              <a:latin typeface="+mj-lt"/>
              <a:cs typeface="Times New Roman"/>
            </a:endParaRPr>
          </a:p>
          <a:p>
            <a:pPr>
              <a:lnSpc>
                <a:spcPct val="100000"/>
              </a:lnSpc>
              <a:spcBef>
                <a:spcPts val="2400"/>
              </a:spcBef>
            </a:pPr>
            <a:r>
              <a:rPr lang="fi-FI" sz="2200" b="1" spc="-65" dirty="0">
                <a:latin typeface="+mj-lt"/>
                <a:cs typeface="Tahoma"/>
              </a:rPr>
              <a:t>9 </a:t>
            </a:r>
            <a:r>
              <a:rPr lang="fi-FI" sz="2200" b="1" spc="-45" dirty="0" err="1">
                <a:latin typeface="+mj-lt"/>
                <a:cs typeface="Tahoma"/>
              </a:rPr>
              <a:t>février</a:t>
            </a:r>
            <a:r>
              <a:rPr lang="fi-FI" sz="2200" b="1" spc="15" dirty="0">
                <a:latin typeface="+mj-lt"/>
                <a:cs typeface="Tahoma"/>
              </a:rPr>
              <a:t> </a:t>
            </a:r>
            <a:r>
              <a:rPr lang="fi-FI" sz="2200" b="1" spc="-65" dirty="0">
                <a:latin typeface="+mj-lt"/>
                <a:cs typeface="Tahoma"/>
              </a:rPr>
              <a:t>2023</a:t>
            </a:r>
            <a:endParaRPr lang="fi-FI" sz="2200" b="1" dirty="0">
              <a:latin typeface="+mj-lt"/>
              <a:cs typeface="Tahoma"/>
            </a:endParaRPr>
          </a:p>
          <a:p>
            <a:endParaRPr lang="en-CA" sz="2900" b="1" dirty="0">
              <a:latin typeface="+mj-lt"/>
            </a:endParaRPr>
          </a:p>
        </p:txBody>
      </p:sp>
      <p:sp>
        <p:nvSpPr>
          <p:cNvPr id="33" name="Title 1">
            <a:extLst>
              <a:ext uri="{FF2B5EF4-FFF2-40B4-BE49-F238E27FC236}">
                <a16:creationId xmlns:a16="http://schemas.microsoft.com/office/drawing/2014/main" id="{64FBB0E9-C0B0-D940-BCA3-858E78F93210}"/>
              </a:ext>
            </a:extLst>
          </p:cNvPr>
          <p:cNvSpPr>
            <a:spLocks noGrp="1"/>
          </p:cNvSpPr>
          <p:nvPr>
            <p:ph type="ctrTitle"/>
          </p:nvPr>
        </p:nvSpPr>
        <p:spPr>
          <a:xfrm>
            <a:off x="410817" y="2133859"/>
            <a:ext cx="8017565" cy="1309209"/>
          </a:xfrm>
        </p:spPr>
        <p:txBody>
          <a:bodyPr>
            <a:noAutofit/>
          </a:bodyPr>
          <a:lstStyle/>
          <a:p>
            <a:r>
              <a:rPr lang="fr-CA" sz="3400" b="1" spc="-10" dirty="0"/>
              <a:t>Signaux aléatoires et estimation</a:t>
            </a:r>
            <a:br>
              <a:rPr lang="fr-CA" sz="3400" b="1" spc="-10" dirty="0"/>
            </a:br>
            <a:endParaRPr lang="fr-CA" sz="3400" b="1" dirty="0"/>
          </a:p>
        </p:txBody>
      </p:sp>
      <p:sp>
        <p:nvSpPr>
          <p:cNvPr id="34" name="Rectangle: Rounded Corners 1">
            <a:extLst>
              <a:ext uri="{FF2B5EF4-FFF2-40B4-BE49-F238E27FC236}">
                <a16:creationId xmlns:a16="http://schemas.microsoft.com/office/drawing/2014/main" id="{4628D8B3-CA25-E444-8D5C-253B9EE7DD1B}"/>
              </a:ext>
            </a:extLst>
          </p:cNvPr>
          <p:cNvSpPr/>
          <p:nvPr/>
        </p:nvSpPr>
        <p:spPr>
          <a:xfrm>
            <a:off x="231476" y="2097415"/>
            <a:ext cx="8422194" cy="1541123"/>
          </a:xfrm>
          <a:prstGeom prst="roundRect">
            <a:avLst/>
          </a:prstGeom>
          <a:noFill/>
          <a:ln w="38100">
            <a:solidFill>
              <a:schemeClr val="tx2">
                <a:lumMod val="50000"/>
              </a:schemeClr>
            </a:solidFill>
          </a:ln>
          <a:effectLst>
            <a:glow rad="63500">
              <a:schemeClr val="accent3">
                <a:satMod val="175000"/>
                <a:alpha val="40000"/>
              </a:schemeClr>
            </a:glow>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dirty="0"/>
          </a:p>
        </p:txBody>
      </p:sp>
    </p:spTree>
    <p:extLst>
      <p:ext uri="{BB962C8B-B14F-4D97-AF65-F5344CB8AC3E}">
        <p14:creationId xmlns:p14="http://schemas.microsoft.com/office/powerpoint/2010/main" val="761713099"/>
      </p:ext>
    </p:extLst>
  </p:cSld>
  <p:clrMapOvr>
    <a:masterClrMapping/>
  </p:clrMapOvr>
  <mc:AlternateContent xmlns:mc="http://schemas.openxmlformats.org/markup-compatibility/2006" xmlns:p14="http://schemas.microsoft.com/office/powerpoint/2010/main">
    <mc:Choice Requires="p14">
      <p:transition spd="slow" p14:dur="2000" advTm="608"/>
    </mc:Choice>
    <mc:Fallback xmlns="">
      <p:transition spd="slow" advTm="60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Variables </a:t>
            </a:r>
            <a:r>
              <a:rPr lang="en-CA" sz="1400" b="1" dirty="0" err="1">
                <a:solidFill>
                  <a:schemeClr val="bg1"/>
                </a:solidFill>
                <a:latin typeface="+mj-lt"/>
              </a:rPr>
              <a:t>aléatoires</a:t>
            </a:r>
            <a:endParaRPr lang="en-CA" sz="1400" b="1" dirty="0">
              <a:solidFill>
                <a:schemeClr val="bg1"/>
              </a:solidFill>
              <a:latin typeface="+mj-lt"/>
            </a:endParaRPr>
          </a:p>
        </p:txBody>
      </p:sp>
      <p:sp>
        <p:nvSpPr>
          <p:cNvPr id="18" name="TextBox 17">
            <a:extLst>
              <a:ext uri="{FF2B5EF4-FFF2-40B4-BE49-F238E27FC236}">
                <a16:creationId xmlns:a16="http://schemas.microsoft.com/office/drawing/2014/main" id="{A278DA38-1CE0-41D3-B500-005DFFEDB05C}"/>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Définition</a:t>
            </a:r>
            <a:r>
              <a:rPr lang="en-CA" sz="1400" dirty="0">
                <a:solidFill>
                  <a:schemeClr val="tx1">
                    <a:lumMod val="75000"/>
                    <a:lumOff val="25000"/>
                  </a:schemeClr>
                </a:solidFill>
                <a:latin typeface="+mj-lt"/>
              </a:rPr>
              <a:t> et </a:t>
            </a:r>
            <a:r>
              <a:rPr lang="en-CA" sz="1400" dirty="0" err="1">
                <a:solidFill>
                  <a:schemeClr val="tx1">
                    <a:lumMod val="75000"/>
                    <a:lumOff val="25000"/>
                  </a:schemeClr>
                </a:solidFill>
                <a:latin typeface="+mj-lt"/>
              </a:rPr>
              <a:t>propriétés</a:t>
            </a:r>
            <a:endParaRPr lang="en-CA" sz="1400" dirty="0">
              <a:solidFill>
                <a:schemeClr val="tx1">
                  <a:lumMod val="75000"/>
                  <a:lumOff val="25000"/>
                </a:schemeClr>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34751"/>
            <a:ext cx="7611110" cy="584775"/>
          </a:xfrm>
          <a:prstGeom prst="rect">
            <a:avLst/>
          </a:prstGeom>
          <a:noFill/>
        </p:spPr>
        <p:txBody>
          <a:bodyPr wrap="square" rtlCol="0">
            <a:spAutoFit/>
          </a:bodyPr>
          <a:lstStyle/>
          <a:p>
            <a:r>
              <a:rPr lang="en-CA" sz="3200" b="1" spc="-10" dirty="0">
                <a:latin typeface="+mj-lt"/>
                <a:ea typeface="Century Gothic" charset="0"/>
                <a:cs typeface="Century Gothic" charset="0"/>
              </a:rPr>
              <a:t>Variables </a:t>
            </a:r>
            <a:r>
              <a:rPr lang="en-CA" sz="3200" b="1" spc="-10" dirty="0" err="1">
                <a:latin typeface="+mj-lt"/>
                <a:ea typeface="Century Gothic" charset="0"/>
                <a:cs typeface="Century Gothic" charset="0"/>
              </a:rPr>
              <a:t>aléatoires</a:t>
            </a:r>
            <a:r>
              <a:rPr lang="en-CA" sz="3200" b="1" spc="-10" dirty="0">
                <a:latin typeface="+mj-lt"/>
                <a:ea typeface="Century Gothic" charset="0"/>
                <a:cs typeface="Century Gothic" charset="0"/>
              </a:rPr>
              <a:t> </a:t>
            </a:r>
            <a:r>
              <a:rPr lang="en-CA" sz="3200" b="1" spc="-10" dirty="0" err="1">
                <a:latin typeface="+mj-lt"/>
                <a:ea typeface="Century Gothic" charset="0"/>
                <a:cs typeface="Century Gothic" charset="0"/>
              </a:rPr>
              <a:t>d’ordre</a:t>
            </a:r>
            <a:r>
              <a:rPr lang="en-CA" sz="3200" b="1" spc="-10" dirty="0">
                <a:latin typeface="+mj-lt"/>
                <a:ea typeface="Century Gothic" charset="0"/>
                <a:cs typeface="Century Gothic" charset="0"/>
              </a:rPr>
              <a:t> 2</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487948" y="1994156"/>
            <a:ext cx="8633792" cy="30350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en-CA" sz="2600" b="1" u="sng" spc="-50" dirty="0">
                <a:latin typeface="+mj-lt"/>
                <a:cs typeface="Tahoma"/>
              </a:rPr>
              <a:t>Définition</a:t>
            </a:r>
            <a:endParaRPr lang="en-CA" sz="2600" i="1" dirty="0">
              <a:latin typeface="+mj-lt"/>
              <a:ea typeface="Tahoma" panose="020B0604030504040204" pitchFamily="34" charset="0"/>
              <a:cs typeface="Tahoma" panose="020B0604030504040204" pitchFamily="34" charset="0"/>
            </a:endParaRPr>
          </a:p>
          <a:p>
            <a:pPr marL="482400" lvl="1" indent="-230400">
              <a:lnSpc>
                <a:spcPct val="100000"/>
              </a:lnSpc>
              <a:spcBef>
                <a:spcPts val="600"/>
              </a:spcBef>
              <a:buSzPct val="135000"/>
            </a:pPr>
            <a:r>
              <a:rPr lang="en-CA" sz="2200" dirty="0">
                <a:latin typeface="+mj-lt"/>
                <a:ea typeface="Cambria Math" panose="02040503050406030204" pitchFamily="18" charset="0"/>
                <a:cs typeface="Tahoma" panose="020B0604030504040204" pitchFamily="34" charset="0"/>
              </a:rPr>
              <a:t>Le moment </a:t>
            </a:r>
            <a:r>
              <a:rPr lang="en-CA" sz="2200" dirty="0" err="1">
                <a:latin typeface="+mj-lt"/>
                <a:ea typeface="Cambria Math" panose="02040503050406030204" pitchFamily="18" charset="0"/>
                <a:cs typeface="Tahoma" panose="020B0604030504040204" pitchFamily="34" charset="0"/>
              </a:rPr>
              <a:t>d’ordre</a:t>
            </a:r>
            <a:r>
              <a:rPr lang="en-CA" sz="2200" dirty="0">
                <a:latin typeface="+mj-lt"/>
                <a:ea typeface="Cambria Math" panose="02040503050406030204" pitchFamily="18" charset="0"/>
                <a:cs typeface="Tahoma" panose="020B0604030504040204" pitchFamily="34" charset="0"/>
              </a:rPr>
              <a:t> 2 </a:t>
            </a:r>
            <a:r>
              <a:rPr lang="en-CA" sz="2200" dirty="0" err="1">
                <a:latin typeface="+mj-lt"/>
                <a:ea typeface="Cambria Math" panose="02040503050406030204" pitchFamily="18" charset="0"/>
                <a:cs typeface="Tahoma" panose="020B0604030504040204" pitchFamily="34" charset="0"/>
              </a:rPr>
              <a:t>existe</a:t>
            </a:r>
            <a:endParaRPr lang="en-CA" sz="2200" dirty="0">
              <a:latin typeface="+mj-lt"/>
              <a:ea typeface="Cambria Math" panose="02040503050406030204" pitchFamily="18" charset="0"/>
              <a:cs typeface="Tahoma" panose="020B0604030504040204" pitchFamily="34" charset="0"/>
            </a:endParaRPr>
          </a:p>
          <a:p>
            <a:pPr marL="482400" lvl="1" indent="-230400">
              <a:lnSpc>
                <a:spcPct val="100000"/>
              </a:lnSpc>
              <a:spcBef>
                <a:spcPts val="600"/>
              </a:spcBef>
              <a:buSzPct val="135000"/>
            </a:pPr>
            <a:r>
              <a:rPr lang="en-CA" sz="2200" dirty="0" err="1">
                <a:latin typeface="+mj-lt"/>
                <a:ea typeface="Cambria Math" panose="02040503050406030204" pitchFamily="18" charset="0"/>
                <a:cs typeface="Tahoma" panose="020B0604030504040204" pitchFamily="34" charset="0"/>
              </a:rPr>
              <a:t>Conséquence</a:t>
            </a:r>
            <a:r>
              <a:rPr lang="en-CA" sz="2200" dirty="0">
                <a:latin typeface="+mj-lt"/>
                <a:ea typeface="Cambria Math" panose="02040503050406030204" pitchFamily="18" charset="0"/>
                <a:cs typeface="Tahoma" panose="020B0604030504040204" pitchFamily="34" charset="0"/>
              </a:rPr>
              <a:t> : le moment </a:t>
            </a:r>
            <a:r>
              <a:rPr lang="en-CA" sz="2200" dirty="0" err="1">
                <a:latin typeface="+mj-lt"/>
                <a:ea typeface="Cambria Math" panose="02040503050406030204" pitchFamily="18" charset="0"/>
                <a:cs typeface="Tahoma" panose="020B0604030504040204" pitchFamily="34" charset="0"/>
              </a:rPr>
              <a:t>d’ordre</a:t>
            </a:r>
            <a:r>
              <a:rPr lang="en-CA" sz="2200" dirty="0">
                <a:latin typeface="+mj-lt"/>
                <a:ea typeface="Cambria Math" panose="02040503050406030204" pitchFamily="18" charset="0"/>
                <a:cs typeface="Tahoma" panose="020B0604030504040204" pitchFamily="34" charset="0"/>
              </a:rPr>
              <a:t> 1 (la </a:t>
            </a:r>
            <a:r>
              <a:rPr lang="en-CA" sz="2200" dirty="0" err="1">
                <a:latin typeface="+mj-lt"/>
                <a:ea typeface="Cambria Math" panose="02040503050406030204" pitchFamily="18" charset="0"/>
                <a:cs typeface="Tahoma" panose="020B0604030504040204" pitchFamily="34" charset="0"/>
              </a:rPr>
              <a:t>moyenne</a:t>
            </a:r>
            <a:r>
              <a:rPr lang="en-CA" sz="2200" dirty="0">
                <a:latin typeface="+mj-lt"/>
                <a:ea typeface="Cambria Math" panose="02040503050406030204" pitchFamily="18" charset="0"/>
                <a:cs typeface="Tahoma" panose="020B0604030504040204" pitchFamily="34" charset="0"/>
              </a:rPr>
              <a:t>) </a:t>
            </a:r>
            <a:r>
              <a:rPr lang="en-CA" sz="2200" dirty="0" err="1">
                <a:latin typeface="+mj-lt"/>
                <a:ea typeface="Cambria Math" panose="02040503050406030204" pitchFamily="18" charset="0"/>
                <a:cs typeface="Tahoma" panose="020B0604030504040204" pitchFamily="34" charset="0"/>
              </a:rPr>
              <a:t>existe</a:t>
            </a:r>
            <a:endParaRPr lang="en-CA" sz="2200" dirty="0">
              <a:latin typeface="+mj-lt"/>
              <a:ea typeface="Cambria Math" panose="02040503050406030204" pitchFamily="18" charset="0"/>
              <a:cs typeface="Tahoma" panose="020B0604030504040204" pitchFamily="34" charset="0"/>
            </a:endParaRPr>
          </a:p>
          <a:p>
            <a:pPr marL="482400" lvl="1" indent="-230400">
              <a:lnSpc>
                <a:spcPct val="100000"/>
              </a:lnSpc>
              <a:spcBef>
                <a:spcPts val="600"/>
              </a:spcBef>
              <a:buSzPct val="135000"/>
            </a:pPr>
            <a:endParaRPr lang="en-CA" i="1" dirty="0">
              <a:latin typeface="Cambria Math" panose="02040503050406030204" pitchFamily="18" charset="0"/>
              <a:ea typeface="Tahoma" panose="020B0604030504040204" pitchFamily="34" charset="0"/>
              <a:cs typeface="Tahoma" panose="020B0604030504040204" pitchFamily="34" charset="0"/>
            </a:endParaRPr>
          </a:p>
          <a:p>
            <a:pPr marL="252000" lvl="1" indent="0">
              <a:lnSpc>
                <a:spcPct val="110000"/>
              </a:lnSpc>
              <a:spcBef>
                <a:spcPts val="0"/>
              </a:spcBef>
              <a:buSzPct val="135000"/>
              <a:buNone/>
            </a:pPr>
            <a:endParaRPr lang="en-CA" sz="2200" i="1" dirty="0">
              <a:latin typeface="+mj-lt"/>
              <a:ea typeface="Tahoma" panose="020B0604030504040204" pitchFamily="34" charset="0"/>
              <a:cs typeface="Tahoma" panose="020B0604030504040204" pitchFamily="34" charset="0"/>
            </a:endParaRPr>
          </a:p>
          <a:p>
            <a:pPr marL="252000" lvl="1" indent="0">
              <a:lnSpc>
                <a:spcPct val="100000"/>
              </a:lnSpc>
              <a:spcBef>
                <a:spcPts val="600"/>
              </a:spcBef>
              <a:buSzPct val="135000"/>
              <a:buNone/>
            </a:pPr>
            <a:endParaRPr lang="en-CA" i="1" dirty="0">
              <a:latin typeface="+mj-lt"/>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A9BCD3D3-CB01-428C-AD43-6BCBB2A15148}"/>
              </a:ext>
            </a:extLst>
          </p:cNvPr>
          <p:cNvPicPr>
            <a:picLocks noChangeAspect="1"/>
          </p:cNvPicPr>
          <p:nvPr/>
        </p:nvPicPr>
        <p:blipFill>
          <a:blip r:embed="rId3"/>
          <a:stretch>
            <a:fillRect/>
          </a:stretch>
        </p:blipFill>
        <p:spPr>
          <a:xfrm>
            <a:off x="965772" y="4356927"/>
            <a:ext cx="7678144" cy="446906"/>
          </a:xfrm>
          <a:prstGeom prst="rect">
            <a:avLst/>
          </a:prstGeom>
        </p:spPr>
      </p:pic>
      <p:sp>
        <p:nvSpPr>
          <p:cNvPr id="5" name="TextBox 4">
            <a:extLst>
              <a:ext uri="{FF2B5EF4-FFF2-40B4-BE49-F238E27FC236}">
                <a16:creationId xmlns:a16="http://schemas.microsoft.com/office/drawing/2014/main" id="{01E36B69-DFF7-BC3B-178D-B96125BDCF51}"/>
              </a:ext>
            </a:extLst>
          </p:cNvPr>
          <p:cNvSpPr txBox="1"/>
          <p:nvPr/>
        </p:nvSpPr>
        <p:spPr>
          <a:xfrm>
            <a:off x="485806" y="3718262"/>
            <a:ext cx="4633330" cy="492443"/>
          </a:xfrm>
          <a:prstGeom prst="rect">
            <a:avLst/>
          </a:prstGeom>
          <a:noFill/>
        </p:spPr>
        <p:txBody>
          <a:bodyPr wrap="square">
            <a:spAutoFit/>
          </a:bodyPr>
          <a:lstStyle/>
          <a:p>
            <a:pPr marL="0" indent="0">
              <a:spcBef>
                <a:spcPts val="1200"/>
              </a:spcBef>
              <a:buSzPct val="135000"/>
              <a:buNone/>
            </a:pPr>
            <a:r>
              <a:rPr lang="fr-FR" sz="2600" b="1" u="sng" spc="-50" dirty="0">
                <a:solidFill>
                  <a:srgbClr val="FF0000"/>
                </a:solidFill>
                <a:latin typeface="+mj-lt"/>
                <a:cs typeface="Tahoma"/>
              </a:rPr>
              <a:t>Variance</a:t>
            </a:r>
          </a:p>
        </p:txBody>
      </p:sp>
    </p:spTree>
    <p:extLst>
      <p:ext uri="{BB962C8B-B14F-4D97-AF65-F5344CB8AC3E}">
        <p14:creationId xmlns:p14="http://schemas.microsoft.com/office/powerpoint/2010/main" val="369369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Variables </a:t>
            </a:r>
            <a:r>
              <a:rPr lang="en-CA" sz="1400" b="1" dirty="0" err="1">
                <a:solidFill>
                  <a:schemeClr val="bg1"/>
                </a:solidFill>
                <a:latin typeface="+mj-lt"/>
              </a:rPr>
              <a:t>aléatoires</a:t>
            </a:r>
            <a:endParaRPr lang="en-CA" sz="1400" b="1" dirty="0">
              <a:solidFill>
                <a:schemeClr val="bg1"/>
              </a:solidFill>
              <a:latin typeface="+mj-lt"/>
            </a:endParaRPr>
          </a:p>
        </p:txBody>
      </p:sp>
      <p:sp>
        <p:nvSpPr>
          <p:cNvPr id="18" name="TextBox 17">
            <a:extLst>
              <a:ext uri="{FF2B5EF4-FFF2-40B4-BE49-F238E27FC236}">
                <a16:creationId xmlns:a16="http://schemas.microsoft.com/office/drawing/2014/main" id="{A278DA38-1CE0-41D3-B500-005DFFEDB05C}"/>
              </a:ext>
            </a:extLst>
          </p:cNvPr>
          <p:cNvSpPr txBox="1"/>
          <p:nvPr/>
        </p:nvSpPr>
        <p:spPr>
          <a:xfrm>
            <a:off x="4639172" y="-48017"/>
            <a:ext cx="4504828" cy="307777"/>
          </a:xfrm>
          <a:prstGeom prst="rect">
            <a:avLst/>
          </a:prstGeom>
          <a:noFill/>
        </p:spPr>
        <p:txBody>
          <a:bodyPr wrap="square" rtlCol="0">
            <a:spAutoFit/>
          </a:bodyPr>
          <a:lstStyle/>
          <a:p>
            <a:r>
              <a:rPr lang="en-CA" sz="1400" dirty="0">
                <a:solidFill>
                  <a:schemeClr val="tx1">
                    <a:lumMod val="75000"/>
                    <a:lumOff val="25000"/>
                  </a:schemeClr>
                </a:solidFill>
                <a:latin typeface="+mj-lt"/>
              </a:rPr>
              <a:t>Distributions </a:t>
            </a:r>
            <a:r>
              <a:rPr lang="en-CA" sz="1400" dirty="0" err="1">
                <a:solidFill>
                  <a:schemeClr val="tx1">
                    <a:lumMod val="75000"/>
                    <a:lumOff val="25000"/>
                  </a:schemeClr>
                </a:solidFill>
                <a:latin typeface="+mj-lt"/>
              </a:rPr>
              <a:t>particulières</a:t>
            </a:r>
            <a:endParaRPr lang="en-CA" sz="1400" dirty="0">
              <a:solidFill>
                <a:schemeClr val="tx1">
                  <a:lumMod val="75000"/>
                  <a:lumOff val="25000"/>
                </a:schemeClr>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34472"/>
            <a:ext cx="7611110" cy="584775"/>
          </a:xfrm>
          <a:prstGeom prst="rect">
            <a:avLst/>
          </a:prstGeom>
          <a:noFill/>
        </p:spPr>
        <p:txBody>
          <a:bodyPr wrap="square" rtlCol="0">
            <a:spAutoFit/>
          </a:bodyPr>
          <a:lstStyle/>
          <a:p>
            <a:r>
              <a:rPr lang="en-CA" sz="3200" b="1" spc="-10" dirty="0">
                <a:latin typeface="+mj-lt"/>
                <a:ea typeface="Century Gothic" charset="0"/>
                <a:cs typeface="Century Gothic" charset="0"/>
              </a:rPr>
              <a:t>Variables </a:t>
            </a:r>
            <a:r>
              <a:rPr lang="en-CA" sz="3200" b="1" spc="-10" dirty="0" err="1">
                <a:latin typeface="+mj-lt"/>
                <a:ea typeface="Century Gothic" charset="0"/>
                <a:cs typeface="Century Gothic" charset="0"/>
              </a:rPr>
              <a:t>aléatoires</a:t>
            </a:r>
            <a:r>
              <a:rPr lang="en-CA" sz="3200" b="1" spc="-10" dirty="0">
                <a:latin typeface="+mj-lt"/>
                <a:ea typeface="Century Gothic" charset="0"/>
                <a:cs typeface="Century Gothic" charset="0"/>
              </a:rPr>
              <a:t> </a:t>
            </a:r>
            <a:r>
              <a:rPr lang="en-CA" sz="3200" b="1" spc="-10" dirty="0" err="1">
                <a:latin typeface="+mj-lt"/>
                <a:ea typeface="Century Gothic" charset="0"/>
                <a:cs typeface="Century Gothic" charset="0"/>
              </a:rPr>
              <a:t>gaussiennes</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487948" y="1308355"/>
            <a:ext cx="8165398" cy="364082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en-CA" sz="2600" b="1" u="sng" spc="-50" dirty="0">
                <a:latin typeface="+mj-lt"/>
                <a:cs typeface="Tahoma"/>
              </a:rPr>
              <a:t>Définition</a:t>
            </a:r>
            <a:endParaRPr lang="en-CA" sz="2600" i="1" dirty="0">
              <a:latin typeface="+mj-lt"/>
              <a:ea typeface="Tahoma" panose="020B0604030504040204" pitchFamily="34" charset="0"/>
              <a:cs typeface="Tahoma" panose="020B0604030504040204" pitchFamily="34" charset="0"/>
            </a:endParaRPr>
          </a:p>
          <a:p>
            <a:pPr marL="482400" lvl="1" indent="-230400">
              <a:lnSpc>
                <a:spcPct val="100000"/>
              </a:lnSpc>
              <a:spcBef>
                <a:spcPts val="600"/>
              </a:spcBef>
              <a:buSzPct val="135000"/>
            </a:pPr>
            <a:endParaRPr lang="en-CA" i="1" dirty="0">
              <a:latin typeface="Cambria Math" panose="02040503050406030204" pitchFamily="18" charset="0"/>
              <a:ea typeface="Tahoma" panose="020B0604030504040204" pitchFamily="34" charset="0"/>
              <a:cs typeface="Tahoma" panose="020B0604030504040204" pitchFamily="34" charset="0"/>
            </a:endParaRPr>
          </a:p>
          <a:p>
            <a:pPr marL="482400" lvl="1" indent="-230400">
              <a:lnSpc>
                <a:spcPct val="100000"/>
              </a:lnSpc>
              <a:spcBef>
                <a:spcPts val="600"/>
              </a:spcBef>
              <a:buSzPct val="135000"/>
            </a:pPr>
            <a:endParaRPr lang="en-CA" i="1" dirty="0">
              <a:latin typeface="Cambria Math" panose="02040503050406030204" pitchFamily="18" charset="0"/>
              <a:ea typeface="Tahoma" panose="020B0604030504040204" pitchFamily="34" charset="0"/>
              <a:cs typeface="Tahoma" panose="020B0604030504040204" pitchFamily="34" charset="0"/>
            </a:endParaRPr>
          </a:p>
          <a:p>
            <a:pPr marL="0" indent="0">
              <a:spcBef>
                <a:spcPts val="1200"/>
              </a:spcBef>
              <a:buSzPct val="135000"/>
              <a:buNone/>
            </a:pPr>
            <a:r>
              <a:rPr lang="fr-FR" sz="2600" b="1" u="sng" spc="-50" dirty="0">
                <a:latin typeface="+mj-lt"/>
                <a:cs typeface="Tahoma"/>
              </a:rPr>
              <a:t>Importance</a:t>
            </a:r>
            <a:endParaRPr lang="en-CA" sz="2200" i="1" dirty="0">
              <a:latin typeface="+mj-lt"/>
              <a:ea typeface="Tahoma" panose="020B0604030504040204" pitchFamily="34" charset="0"/>
              <a:cs typeface="Tahoma" panose="020B0604030504040204" pitchFamily="34" charset="0"/>
            </a:endParaRPr>
          </a:p>
          <a:p>
            <a:pPr marL="482400" lvl="1" indent="-230400">
              <a:lnSpc>
                <a:spcPct val="100000"/>
              </a:lnSpc>
              <a:spcBef>
                <a:spcPts val="1800"/>
              </a:spcBef>
              <a:buSzPct val="135000"/>
            </a:pPr>
            <a:r>
              <a:rPr lang="en-CA" dirty="0" err="1">
                <a:latin typeface="+mj-lt"/>
                <a:ea typeface="Cambria Math" panose="02040503050406030204" pitchFamily="18" charset="0"/>
                <a:cs typeface="Tahoma" panose="020B0604030504040204" pitchFamily="34" charset="0"/>
              </a:rPr>
              <a:t>Représente</a:t>
            </a:r>
            <a:r>
              <a:rPr lang="en-CA" dirty="0">
                <a:latin typeface="+mj-lt"/>
                <a:ea typeface="Cambria Math" panose="02040503050406030204" pitchFamily="18" charset="0"/>
                <a:cs typeface="Tahoma" panose="020B0604030504040204" pitchFamily="34" charset="0"/>
              </a:rPr>
              <a:t> </a:t>
            </a:r>
            <a:r>
              <a:rPr lang="en-CA" dirty="0" err="1">
                <a:latin typeface="+mj-lt"/>
                <a:ea typeface="Cambria Math" panose="02040503050406030204" pitchFamily="18" charset="0"/>
                <a:cs typeface="Tahoma" panose="020B0604030504040204" pitchFamily="34" charset="0"/>
              </a:rPr>
              <a:t>adéquatement</a:t>
            </a:r>
            <a:r>
              <a:rPr lang="en-CA" dirty="0">
                <a:latin typeface="+mj-lt"/>
                <a:ea typeface="Cambria Math" panose="02040503050406030204" pitchFamily="18" charset="0"/>
                <a:cs typeface="Tahoma" panose="020B0604030504040204" pitchFamily="34" charset="0"/>
              </a:rPr>
              <a:t> de </a:t>
            </a:r>
            <a:r>
              <a:rPr lang="en-CA" dirty="0" err="1">
                <a:latin typeface="+mj-lt"/>
                <a:ea typeface="Cambria Math" panose="02040503050406030204" pitchFamily="18" charset="0"/>
                <a:cs typeface="Tahoma" panose="020B0604030504040204" pitchFamily="34" charset="0"/>
              </a:rPr>
              <a:t>nombreux</a:t>
            </a:r>
            <a:r>
              <a:rPr lang="en-CA" dirty="0">
                <a:latin typeface="+mj-lt"/>
                <a:ea typeface="Cambria Math" panose="02040503050406030204" pitchFamily="18" charset="0"/>
                <a:cs typeface="Tahoma" panose="020B0604030504040204" pitchFamily="34" charset="0"/>
              </a:rPr>
              <a:t> </a:t>
            </a:r>
            <a:r>
              <a:rPr lang="en-CA" dirty="0" err="1">
                <a:latin typeface="+mj-lt"/>
                <a:ea typeface="Cambria Math" panose="02040503050406030204" pitchFamily="18" charset="0"/>
                <a:cs typeface="Tahoma" panose="020B0604030504040204" pitchFamily="34" charset="0"/>
              </a:rPr>
              <a:t>phénomènes</a:t>
            </a:r>
            <a:r>
              <a:rPr lang="en-CA" dirty="0">
                <a:latin typeface="+mj-lt"/>
                <a:ea typeface="Cambria Math" panose="02040503050406030204" pitchFamily="18" charset="0"/>
                <a:cs typeface="Tahoma" panose="020B0604030504040204" pitchFamily="34" charset="0"/>
              </a:rPr>
              <a:t> </a:t>
            </a:r>
            <a:r>
              <a:rPr lang="en-CA" dirty="0" err="1">
                <a:latin typeface="+mj-lt"/>
                <a:ea typeface="Cambria Math" panose="02040503050406030204" pitchFamily="18" charset="0"/>
                <a:cs typeface="Tahoma" panose="020B0604030504040204" pitchFamily="34" charset="0"/>
              </a:rPr>
              <a:t>incertains</a:t>
            </a:r>
            <a:r>
              <a:rPr lang="en-CA" dirty="0">
                <a:latin typeface="+mj-lt"/>
                <a:ea typeface="Cambria Math" panose="02040503050406030204" pitchFamily="18" charset="0"/>
                <a:cs typeface="Tahoma" panose="020B0604030504040204" pitchFamily="34" charset="0"/>
              </a:rPr>
              <a:t> (</a:t>
            </a:r>
            <a:r>
              <a:rPr lang="en-CA" dirty="0" err="1">
                <a:latin typeface="+mj-lt"/>
                <a:ea typeface="Cambria Math" panose="02040503050406030204" pitchFamily="18" charset="0"/>
                <a:cs typeface="Tahoma" panose="020B0604030504040204" pitchFamily="34" charset="0"/>
              </a:rPr>
              <a:t>théorème</a:t>
            </a:r>
            <a:r>
              <a:rPr lang="en-CA" dirty="0">
                <a:latin typeface="+mj-lt"/>
                <a:ea typeface="Cambria Math" panose="02040503050406030204" pitchFamily="18" charset="0"/>
                <a:cs typeface="Tahoma" panose="020B0604030504040204" pitchFamily="34" charset="0"/>
              </a:rPr>
              <a:t> de la </a:t>
            </a:r>
            <a:r>
              <a:rPr lang="en-CA" dirty="0" err="1">
                <a:latin typeface="+mj-lt"/>
                <a:ea typeface="Cambria Math" panose="02040503050406030204" pitchFamily="18" charset="0"/>
                <a:cs typeface="Tahoma" panose="020B0604030504040204" pitchFamily="34" charset="0"/>
              </a:rPr>
              <a:t>limite</a:t>
            </a:r>
            <a:r>
              <a:rPr lang="en-CA" dirty="0">
                <a:latin typeface="+mj-lt"/>
                <a:ea typeface="Cambria Math" panose="02040503050406030204" pitchFamily="18" charset="0"/>
                <a:cs typeface="Tahoma" panose="020B0604030504040204" pitchFamily="34" charset="0"/>
              </a:rPr>
              <a:t> </a:t>
            </a:r>
            <a:r>
              <a:rPr lang="en-CA" dirty="0" err="1">
                <a:latin typeface="+mj-lt"/>
                <a:ea typeface="Cambria Math" panose="02040503050406030204" pitchFamily="18" charset="0"/>
                <a:cs typeface="Tahoma" panose="020B0604030504040204" pitchFamily="34" charset="0"/>
              </a:rPr>
              <a:t>centrale</a:t>
            </a:r>
            <a:r>
              <a:rPr lang="en-CA" dirty="0">
                <a:latin typeface="+mj-lt"/>
                <a:ea typeface="Cambria Math" panose="02040503050406030204" pitchFamily="18" charset="0"/>
                <a:cs typeface="Tahoma" panose="020B0604030504040204" pitchFamily="34" charset="0"/>
              </a:rPr>
              <a:t>)</a:t>
            </a:r>
          </a:p>
          <a:p>
            <a:pPr marL="482400" lvl="1" indent="-230400">
              <a:lnSpc>
                <a:spcPct val="100000"/>
              </a:lnSpc>
              <a:spcBef>
                <a:spcPts val="1800"/>
              </a:spcBef>
              <a:buSzPct val="135000"/>
            </a:pPr>
            <a:r>
              <a:rPr lang="en-CA" dirty="0">
                <a:latin typeface="+mj-lt"/>
                <a:ea typeface="Cambria Math" panose="02040503050406030204" pitchFamily="18" charset="0"/>
                <a:cs typeface="Tahoma" panose="020B0604030504040204" pitchFamily="34" charset="0"/>
              </a:rPr>
              <a:t>Choix </a:t>
            </a:r>
            <a:r>
              <a:rPr lang="en-CA" dirty="0" err="1">
                <a:latin typeface="+mj-lt"/>
                <a:ea typeface="Cambria Math" panose="02040503050406030204" pitchFamily="18" charset="0"/>
                <a:cs typeface="Tahoma" panose="020B0604030504040204" pitchFamily="34" charset="0"/>
              </a:rPr>
              <a:t>raisonnable</a:t>
            </a:r>
            <a:r>
              <a:rPr lang="en-CA" dirty="0">
                <a:latin typeface="+mj-lt"/>
                <a:ea typeface="Cambria Math" panose="02040503050406030204" pitchFamily="18" charset="0"/>
                <a:cs typeface="Tahoma" panose="020B0604030504040204" pitchFamily="34" charset="0"/>
              </a:rPr>
              <a:t> </a:t>
            </a:r>
            <a:r>
              <a:rPr lang="en-CA" dirty="0" err="1">
                <a:latin typeface="+mj-lt"/>
                <a:ea typeface="Cambria Math" panose="02040503050406030204" pitchFamily="18" charset="0"/>
                <a:cs typeface="Tahoma" panose="020B0604030504040204" pitchFamily="34" charset="0"/>
              </a:rPr>
              <a:t>si</a:t>
            </a:r>
            <a:r>
              <a:rPr lang="en-CA" dirty="0">
                <a:latin typeface="+mj-lt"/>
                <a:ea typeface="Cambria Math" panose="02040503050406030204" pitchFamily="18" charset="0"/>
                <a:cs typeface="Tahoma" panose="020B0604030504040204" pitchFamily="34" charset="0"/>
              </a:rPr>
              <a:t> on ne </a:t>
            </a:r>
            <a:r>
              <a:rPr lang="en-CA" dirty="0" err="1">
                <a:latin typeface="+mj-lt"/>
                <a:ea typeface="Cambria Math" panose="02040503050406030204" pitchFamily="18" charset="0"/>
                <a:cs typeface="Tahoma" panose="020B0604030504040204" pitchFamily="34" charset="0"/>
              </a:rPr>
              <a:t>connaît</a:t>
            </a:r>
            <a:r>
              <a:rPr lang="en-CA" dirty="0">
                <a:latin typeface="+mj-lt"/>
                <a:ea typeface="Cambria Math" panose="02040503050406030204" pitchFamily="18" charset="0"/>
                <a:cs typeface="Tahoma" panose="020B0604030504040204" pitchFamily="34" charset="0"/>
              </a:rPr>
              <a:t> que la </a:t>
            </a:r>
            <a:r>
              <a:rPr lang="en-CA" dirty="0" err="1">
                <a:latin typeface="+mj-lt"/>
                <a:ea typeface="Cambria Math" panose="02040503050406030204" pitchFamily="18" charset="0"/>
                <a:cs typeface="Tahoma" panose="020B0604030504040204" pitchFamily="34" charset="0"/>
              </a:rPr>
              <a:t>moyenne</a:t>
            </a:r>
            <a:r>
              <a:rPr lang="en-CA" dirty="0">
                <a:latin typeface="+mj-lt"/>
                <a:ea typeface="Cambria Math" panose="02040503050406030204" pitchFamily="18" charset="0"/>
                <a:cs typeface="Tahoma" panose="020B0604030504040204" pitchFamily="34" charset="0"/>
              </a:rPr>
              <a:t> et la variance </a:t>
            </a:r>
            <a:r>
              <a:rPr lang="en-CA" dirty="0" err="1">
                <a:latin typeface="+mj-lt"/>
                <a:ea typeface="Cambria Math" panose="02040503050406030204" pitchFamily="18" charset="0"/>
                <a:cs typeface="Tahoma" panose="020B0604030504040204" pitchFamily="34" charset="0"/>
              </a:rPr>
              <a:t>d’une</a:t>
            </a:r>
            <a:r>
              <a:rPr lang="en-CA" dirty="0">
                <a:latin typeface="+mj-lt"/>
                <a:ea typeface="Cambria Math" panose="02040503050406030204" pitchFamily="18" charset="0"/>
                <a:cs typeface="Tahoma" panose="020B0604030504040204" pitchFamily="34" charset="0"/>
              </a:rPr>
              <a:t> variable </a:t>
            </a:r>
            <a:r>
              <a:rPr lang="en-CA" dirty="0" err="1">
                <a:latin typeface="+mj-lt"/>
                <a:ea typeface="Cambria Math" panose="02040503050406030204" pitchFamily="18" charset="0"/>
                <a:cs typeface="Tahoma" panose="020B0604030504040204" pitchFamily="34" charset="0"/>
              </a:rPr>
              <a:t>aléatoire</a:t>
            </a:r>
            <a:endParaRPr lang="en-CA" dirty="0">
              <a:latin typeface="+mj-lt"/>
              <a:ea typeface="Cambria Math" panose="02040503050406030204" pitchFamily="18" charset="0"/>
              <a:cs typeface="Tahoma" panose="020B0604030504040204" pitchFamily="34" charset="0"/>
            </a:endParaRPr>
          </a:p>
          <a:p>
            <a:pPr marL="252000" lvl="1" indent="0">
              <a:lnSpc>
                <a:spcPct val="100000"/>
              </a:lnSpc>
              <a:spcBef>
                <a:spcPts val="600"/>
              </a:spcBef>
              <a:buSzPct val="135000"/>
              <a:buNone/>
            </a:pPr>
            <a:endParaRPr lang="en-CA" i="1" dirty="0">
              <a:latin typeface="+mj-lt"/>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B2798079-4F71-4683-8040-81601FDE3533}"/>
              </a:ext>
            </a:extLst>
          </p:cNvPr>
          <p:cNvPicPr>
            <a:picLocks noChangeAspect="1"/>
          </p:cNvPicPr>
          <p:nvPr/>
        </p:nvPicPr>
        <p:blipFill>
          <a:blip r:embed="rId3"/>
          <a:stretch>
            <a:fillRect/>
          </a:stretch>
        </p:blipFill>
        <p:spPr>
          <a:xfrm>
            <a:off x="2434590" y="1683640"/>
            <a:ext cx="4536784" cy="701800"/>
          </a:xfrm>
          <a:prstGeom prst="rect">
            <a:avLst/>
          </a:prstGeom>
        </p:spPr>
      </p:pic>
    </p:spTree>
    <p:extLst>
      <p:ext uri="{BB962C8B-B14F-4D97-AF65-F5344CB8AC3E}">
        <p14:creationId xmlns:p14="http://schemas.microsoft.com/office/powerpoint/2010/main" val="3138829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Variables </a:t>
            </a:r>
            <a:r>
              <a:rPr lang="en-CA" sz="1400" b="1" dirty="0" err="1">
                <a:solidFill>
                  <a:schemeClr val="bg1"/>
                </a:solidFill>
                <a:latin typeface="+mj-lt"/>
              </a:rPr>
              <a:t>aléatoires</a:t>
            </a:r>
            <a:endParaRPr lang="en-CA" sz="1400" b="1" dirty="0">
              <a:solidFill>
                <a:schemeClr val="bg1"/>
              </a:solidFill>
              <a:latin typeface="+mj-lt"/>
            </a:endParaRPr>
          </a:p>
        </p:txBody>
      </p:sp>
      <p:sp>
        <p:nvSpPr>
          <p:cNvPr id="18" name="TextBox 17">
            <a:extLst>
              <a:ext uri="{FF2B5EF4-FFF2-40B4-BE49-F238E27FC236}">
                <a16:creationId xmlns:a16="http://schemas.microsoft.com/office/drawing/2014/main" id="{A278DA38-1CE0-41D3-B500-005DFFEDB05C}"/>
              </a:ext>
            </a:extLst>
          </p:cNvPr>
          <p:cNvSpPr txBox="1"/>
          <p:nvPr/>
        </p:nvSpPr>
        <p:spPr>
          <a:xfrm>
            <a:off x="4639172" y="-48017"/>
            <a:ext cx="4504828" cy="307777"/>
          </a:xfrm>
          <a:prstGeom prst="rect">
            <a:avLst/>
          </a:prstGeom>
          <a:noFill/>
        </p:spPr>
        <p:txBody>
          <a:bodyPr wrap="square" rtlCol="0">
            <a:spAutoFit/>
          </a:bodyPr>
          <a:lstStyle/>
          <a:p>
            <a:r>
              <a:rPr lang="en-CA" sz="1400" dirty="0">
                <a:solidFill>
                  <a:schemeClr val="tx1">
                    <a:lumMod val="75000"/>
                    <a:lumOff val="25000"/>
                  </a:schemeClr>
                </a:solidFill>
                <a:latin typeface="+mj-lt"/>
              </a:rPr>
              <a:t>Distributions </a:t>
            </a:r>
            <a:r>
              <a:rPr lang="en-CA" sz="1400" dirty="0" err="1">
                <a:solidFill>
                  <a:schemeClr val="tx1">
                    <a:lumMod val="75000"/>
                    <a:lumOff val="25000"/>
                  </a:schemeClr>
                </a:solidFill>
                <a:latin typeface="+mj-lt"/>
              </a:rPr>
              <a:t>particulières</a:t>
            </a:r>
            <a:endParaRPr lang="en-CA" sz="1400" dirty="0">
              <a:solidFill>
                <a:schemeClr val="tx1">
                  <a:lumMod val="75000"/>
                  <a:lumOff val="25000"/>
                </a:schemeClr>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34472"/>
            <a:ext cx="7611110" cy="584775"/>
          </a:xfrm>
          <a:prstGeom prst="rect">
            <a:avLst/>
          </a:prstGeom>
          <a:noFill/>
        </p:spPr>
        <p:txBody>
          <a:bodyPr wrap="square" rtlCol="0">
            <a:spAutoFit/>
          </a:bodyPr>
          <a:lstStyle/>
          <a:p>
            <a:r>
              <a:rPr lang="en-CA" sz="3200" b="1" spc="-10" dirty="0">
                <a:latin typeface="+mj-lt"/>
                <a:ea typeface="Century Gothic" charset="0"/>
                <a:cs typeface="Century Gothic" charset="0"/>
              </a:rPr>
              <a:t>Variables </a:t>
            </a:r>
            <a:r>
              <a:rPr lang="en-CA" sz="3200" b="1" spc="-10" dirty="0" err="1">
                <a:latin typeface="+mj-lt"/>
                <a:ea typeface="Century Gothic" charset="0"/>
                <a:cs typeface="Century Gothic" charset="0"/>
              </a:rPr>
              <a:t>aléatoires</a:t>
            </a:r>
            <a:r>
              <a:rPr lang="en-CA" sz="3200" b="1" spc="-10" dirty="0">
                <a:latin typeface="+mj-lt"/>
                <a:ea typeface="Century Gothic" charset="0"/>
                <a:cs typeface="Century Gothic" charset="0"/>
              </a:rPr>
              <a:t> </a:t>
            </a:r>
            <a:r>
              <a:rPr lang="en-CA" sz="3200" b="1" spc="-10" dirty="0" err="1">
                <a:latin typeface="+mj-lt"/>
                <a:ea typeface="Century Gothic" charset="0"/>
                <a:cs typeface="Century Gothic" charset="0"/>
              </a:rPr>
              <a:t>gaussiennes</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pic>
        <p:nvPicPr>
          <p:cNvPr id="3" name="Picture 2" descr="Diagram&#10;&#10;Description automatically generated">
            <a:extLst>
              <a:ext uri="{FF2B5EF4-FFF2-40B4-BE49-F238E27FC236}">
                <a16:creationId xmlns:a16="http://schemas.microsoft.com/office/drawing/2014/main" id="{36445E5E-0E8B-8942-8FA5-E50551DDA9E4}"/>
              </a:ext>
            </a:extLst>
          </p:cNvPr>
          <p:cNvPicPr>
            <a:picLocks noChangeAspect="1"/>
          </p:cNvPicPr>
          <p:nvPr/>
        </p:nvPicPr>
        <p:blipFill>
          <a:blip r:embed="rId3"/>
          <a:stretch>
            <a:fillRect/>
          </a:stretch>
        </p:blipFill>
        <p:spPr>
          <a:xfrm>
            <a:off x="503707" y="1097051"/>
            <a:ext cx="3794423" cy="5194306"/>
          </a:xfrm>
          <a:prstGeom prst="rect">
            <a:avLst/>
          </a:prstGeom>
        </p:spPr>
      </p:pic>
      <p:pic>
        <p:nvPicPr>
          <p:cNvPr id="8" name="Picture 7" descr="Text&#10;&#10;Description automatically generated">
            <a:extLst>
              <a:ext uri="{FF2B5EF4-FFF2-40B4-BE49-F238E27FC236}">
                <a16:creationId xmlns:a16="http://schemas.microsoft.com/office/drawing/2014/main" id="{D1C031B9-4862-D441-8DCC-F4F6B5137F47}"/>
              </a:ext>
            </a:extLst>
          </p:cNvPr>
          <p:cNvPicPr>
            <a:picLocks noChangeAspect="1"/>
          </p:cNvPicPr>
          <p:nvPr/>
        </p:nvPicPr>
        <p:blipFill>
          <a:blip r:embed="rId4"/>
          <a:stretch>
            <a:fillRect/>
          </a:stretch>
        </p:blipFill>
        <p:spPr>
          <a:xfrm>
            <a:off x="4068293" y="1097050"/>
            <a:ext cx="4839361" cy="893101"/>
          </a:xfrm>
          <a:prstGeom prst="rect">
            <a:avLst/>
          </a:prstGeom>
        </p:spPr>
      </p:pic>
      <p:sp>
        <p:nvSpPr>
          <p:cNvPr id="9" name="TextBox 8">
            <a:extLst>
              <a:ext uri="{FF2B5EF4-FFF2-40B4-BE49-F238E27FC236}">
                <a16:creationId xmlns:a16="http://schemas.microsoft.com/office/drawing/2014/main" id="{D92273AE-3F7E-E040-9091-674F27DA346A}"/>
              </a:ext>
            </a:extLst>
          </p:cNvPr>
          <p:cNvSpPr txBox="1"/>
          <p:nvPr/>
        </p:nvSpPr>
        <p:spPr>
          <a:xfrm>
            <a:off x="5518224" y="2037885"/>
            <a:ext cx="3302391" cy="430887"/>
          </a:xfrm>
          <a:prstGeom prst="rect">
            <a:avLst/>
          </a:prstGeom>
          <a:noFill/>
        </p:spPr>
        <p:txBody>
          <a:bodyPr wrap="square" rtlCol="0">
            <a:spAutoFit/>
          </a:bodyPr>
          <a:lstStyle/>
          <a:p>
            <a:r>
              <a:rPr lang="fr-CA" sz="1100" dirty="0">
                <a:latin typeface="+mj-lt"/>
              </a:rPr>
              <a:t>https://</a:t>
            </a:r>
            <a:r>
              <a:rPr lang="fr-CA" sz="1100" dirty="0" err="1">
                <a:latin typeface="+mj-lt"/>
              </a:rPr>
              <a:t>towardsdatascience.com</a:t>
            </a:r>
            <a:r>
              <a:rPr lang="fr-CA" sz="1100" dirty="0">
                <a:latin typeface="+mj-lt"/>
              </a:rPr>
              <a:t>/central-limit-theorem-a-real-life-application-f638657686e1</a:t>
            </a:r>
          </a:p>
        </p:txBody>
      </p:sp>
    </p:spTree>
    <p:extLst>
      <p:ext uri="{BB962C8B-B14F-4D97-AF65-F5344CB8AC3E}">
        <p14:creationId xmlns:p14="http://schemas.microsoft.com/office/powerpoint/2010/main" val="2143409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3B8085-85D7-4069-BD18-BCA4BA2C62C9}"/>
              </a:ext>
            </a:extLst>
          </p:cNvPr>
          <p:cNvSpPr>
            <a:spLocks noGrp="1"/>
          </p:cNvSpPr>
          <p:nvPr>
            <p:ph idx="1"/>
          </p:nvPr>
        </p:nvSpPr>
        <p:spPr>
          <a:xfrm>
            <a:off x="436146" y="1130928"/>
            <a:ext cx="8518283" cy="5191813"/>
          </a:xfrm>
        </p:spPr>
        <p:txBody>
          <a:bodyPr>
            <a:normAutofit/>
          </a:bodyPr>
          <a:lstStyle/>
          <a:p>
            <a:pPr marL="514350" indent="-514350">
              <a:lnSpc>
                <a:spcPct val="150000"/>
              </a:lnSpc>
              <a:spcBef>
                <a:spcPts val="0"/>
              </a:spcBef>
              <a:buClr>
                <a:schemeClr val="tx1"/>
              </a:buClr>
              <a:buSzPct val="80000"/>
              <a:buAutoNum type="arabicPeriod"/>
            </a:pPr>
            <a:r>
              <a:rPr lang="fr-FR" sz="2400" b="1" spc="-45" dirty="0">
                <a:latin typeface="+mj-lt"/>
                <a:cs typeface="Tahoma"/>
              </a:rPr>
              <a:t>͏͏Variables aléatoires</a:t>
            </a:r>
          </a:p>
          <a:p>
            <a:pPr marL="514350" indent="-514350">
              <a:lnSpc>
                <a:spcPct val="150000"/>
              </a:lnSpc>
              <a:spcBef>
                <a:spcPts val="1200"/>
              </a:spcBef>
              <a:buClr>
                <a:schemeClr val="tx1"/>
              </a:buClr>
              <a:buSzPct val="80000"/>
              <a:buAutoNum type="arabicPeriod"/>
            </a:pPr>
            <a:r>
              <a:rPr lang="fr-FR" sz="2400" b="1" spc="-45" dirty="0">
                <a:latin typeface="+mj-lt"/>
                <a:cs typeface="Tahoma"/>
              </a:rPr>
              <a:t>Vecteurs aléatoires</a:t>
            </a:r>
          </a:p>
          <a:p>
            <a:pPr marL="514350" indent="-514350">
              <a:lnSpc>
                <a:spcPct val="150000"/>
              </a:lnSpc>
              <a:spcBef>
                <a:spcPts val="1200"/>
              </a:spcBef>
              <a:buClr>
                <a:schemeClr val="tx1"/>
              </a:buClr>
              <a:buSzPct val="80000"/>
              <a:buAutoNum type="arabicPeriod"/>
            </a:pPr>
            <a:r>
              <a:rPr lang="en-CA" sz="2400" b="1" spc="-45" dirty="0">
                <a:latin typeface="+mj-lt"/>
                <a:cs typeface="Tahoma"/>
              </a:rPr>
              <a:t>Aspects </a:t>
            </a:r>
            <a:r>
              <a:rPr lang="en-CA" sz="2400" b="1" spc="-45" dirty="0" err="1">
                <a:latin typeface="+mj-lt"/>
                <a:cs typeface="Tahoma"/>
              </a:rPr>
              <a:t>fréquentiels</a:t>
            </a:r>
            <a:r>
              <a:rPr lang="en-CA" sz="2400" b="1" spc="-45" dirty="0">
                <a:latin typeface="+mj-lt"/>
                <a:cs typeface="Tahoma"/>
              </a:rPr>
              <a:t> : </a:t>
            </a:r>
            <a:r>
              <a:rPr lang="en-CA" sz="2400" b="1" spc="-45" dirty="0" err="1">
                <a:latin typeface="+mj-lt"/>
                <a:cs typeface="Tahoma"/>
              </a:rPr>
              <a:t>signaux</a:t>
            </a:r>
            <a:r>
              <a:rPr lang="en-CA" sz="2400" b="1" spc="-45" dirty="0">
                <a:latin typeface="+mj-lt"/>
                <a:cs typeface="Tahoma"/>
              </a:rPr>
              <a:t> </a:t>
            </a:r>
            <a:r>
              <a:rPr lang="en-CA" sz="2400" b="1" spc="-45" dirty="0" err="1">
                <a:latin typeface="+mj-lt"/>
                <a:cs typeface="Tahoma"/>
              </a:rPr>
              <a:t>aléatoires</a:t>
            </a:r>
            <a:r>
              <a:rPr lang="en-CA" sz="2400" b="1" spc="-45" dirty="0">
                <a:latin typeface="+mj-lt"/>
                <a:cs typeface="Tahoma"/>
              </a:rPr>
              <a:t> </a:t>
            </a:r>
            <a:r>
              <a:rPr lang="en-CA" sz="2400" b="1" spc="-45" dirty="0" err="1">
                <a:latin typeface="+mj-lt"/>
                <a:cs typeface="Tahoma"/>
              </a:rPr>
              <a:t>stationnaires</a:t>
            </a:r>
            <a:r>
              <a:rPr lang="en-CA" sz="2400" b="1" spc="-45" dirty="0">
                <a:latin typeface="+mj-lt"/>
                <a:cs typeface="Tahoma"/>
              </a:rPr>
              <a:t> </a:t>
            </a:r>
            <a:r>
              <a:rPr lang="en-CA" sz="2400" b="1" spc="-45" dirty="0" err="1">
                <a:latin typeface="+mj-lt"/>
                <a:cs typeface="Tahoma"/>
              </a:rPr>
              <a:t>d’ordre</a:t>
            </a:r>
            <a:r>
              <a:rPr lang="en-CA" sz="2400" b="1" spc="-45" dirty="0">
                <a:latin typeface="+mj-lt"/>
                <a:cs typeface="Tahoma"/>
              </a:rPr>
              <a:t> 2</a:t>
            </a:r>
            <a:endParaRPr lang="fr-FR" sz="2400" b="1" spc="-45" dirty="0">
              <a:latin typeface="+mj-lt"/>
              <a:cs typeface="Tahoma"/>
            </a:endParaRPr>
          </a:p>
          <a:p>
            <a:pPr marL="514350" indent="-514350">
              <a:lnSpc>
                <a:spcPct val="150000"/>
              </a:lnSpc>
              <a:spcBef>
                <a:spcPts val="1200"/>
              </a:spcBef>
              <a:buClr>
                <a:schemeClr val="tx1"/>
              </a:buClr>
              <a:buSzPct val="80000"/>
              <a:buAutoNum type="arabicPeriod"/>
            </a:pPr>
            <a:r>
              <a:rPr lang="fr-FR" sz="2400" b="1" spc="-45" dirty="0">
                <a:latin typeface="+mj-lt"/>
                <a:cs typeface="Tahoma"/>
              </a:rPr>
              <a:t>Estimation</a:t>
            </a:r>
          </a:p>
          <a:p>
            <a:pPr marL="514350" indent="-514350">
              <a:lnSpc>
                <a:spcPct val="150000"/>
              </a:lnSpc>
              <a:spcBef>
                <a:spcPts val="1200"/>
              </a:spcBef>
              <a:buClr>
                <a:schemeClr val="tx1"/>
              </a:buClr>
              <a:buSzPct val="80000"/>
              <a:buAutoNum type="arabicPeriod"/>
            </a:pPr>
            <a:r>
              <a:rPr lang="fr-FR" sz="2400" b="1" spc="-45" dirty="0">
                <a:latin typeface="+mj-lt"/>
                <a:cs typeface="Tahoma"/>
              </a:rPr>
              <a:t>Estimateurs classiques</a:t>
            </a:r>
          </a:p>
          <a:p>
            <a:pPr marL="514350" indent="-514350">
              <a:lnSpc>
                <a:spcPct val="150000"/>
              </a:lnSpc>
              <a:spcBef>
                <a:spcPts val="1200"/>
              </a:spcBef>
              <a:buClr>
                <a:schemeClr val="tx1"/>
              </a:buClr>
              <a:buSzPct val="80000"/>
              <a:buAutoNum type="arabicPeriod"/>
            </a:pPr>
            <a:r>
              <a:rPr lang="en-CA" sz="2400" b="1" spc="-45" dirty="0" err="1">
                <a:latin typeface="+mj-lt"/>
                <a:cs typeface="Tahoma"/>
              </a:rPr>
              <a:t>Caractéristiques</a:t>
            </a:r>
            <a:r>
              <a:rPr lang="en-CA" sz="2400" b="1" spc="-45" dirty="0">
                <a:latin typeface="+mj-lt"/>
                <a:cs typeface="Tahoma"/>
              </a:rPr>
              <a:t> des </a:t>
            </a:r>
            <a:r>
              <a:rPr lang="en-CA" sz="2400" b="1" spc="-45" dirty="0" err="1">
                <a:latin typeface="+mj-lt"/>
                <a:cs typeface="Tahoma"/>
              </a:rPr>
              <a:t>estimateurs</a:t>
            </a:r>
            <a:endParaRPr lang="en-CA" sz="2400" b="1" spc="-45" dirty="0">
              <a:latin typeface="+mj-lt"/>
              <a:cs typeface="Tahoma"/>
            </a:endParaRPr>
          </a:p>
          <a:p>
            <a:pPr marL="514350" indent="-514350">
              <a:lnSpc>
                <a:spcPct val="150000"/>
              </a:lnSpc>
              <a:spcBef>
                <a:spcPts val="1200"/>
              </a:spcBef>
              <a:buClr>
                <a:schemeClr val="tx1"/>
              </a:buClr>
              <a:buSzPct val="80000"/>
              <a:buAutoNum type="arabicPeriod"/>
            </a:pPr>
            <a:r>
              <a:rPr lang="en-CA" sz="2400" b="1" spc="-45" dirty="0">
                <a:latin typeface="+mj-lt"/>
                <a:cs typeface="Tahoma"/>
              </a:rPr>
              <a:t>Estimation MAP dans le </a:t>
            </a:r>
            <a:r>
              <a:rPr lang="en-CA" sz="2400" b="1" spc="-45" dirty="0" err="1">
                <a:latin typeface="+mj-lt"/>
                <a:cs typeface="Tahoma"/>
              </a:rPr>
              <a:t>cas</a:t>
            </a:r>
            <a:r>
              <a:rPr lang="en-CA" sz="2400" b="1" spc="-45" dirty="0">
                <a:latin typeface="+mj-lt"/>
                <a:cs typeface="Tahoma"/>
              </a:rPr>
              <a:t> </a:t>
            </a:r>
            <a:r>
              <a:rPr lang="en-CA" sz="2400" b="1" spc="-45" dirty="0" err="1">
                <a:latin typeface="+mj-lt"/>
                <a:cs typeface="Tahoma"/>
              </a:rPr>
              <a:t>linéaire</a:t>
            </a:r>
            <a:r>
              <a:rPr lang="en-CA" sz="2400" b="1" spc="-45" dirty="0">
                <a:latin typeface="+mj-lt"/>
                <a:cs typeface="Tahoma"/>
              </a:rPr>
              <a:t> et </a:t>
            </a:r>
            <a:r>
              <a:rPr lang="en-CA" sz="2400" b="1" spc="-45" dirty="0" err="1">
                <a:latin typeface="+mj-lt"/>
                <a:cs typeface="Tahoma"/>
              </a:rPr>
              <a:t>gaussien</a:t>
            </a:r>
            <a:endParaRPr lang="en-CA" sz="2400" b="1" spc="-45" dirty="0">
              <a:latin typeface="+mj-lt"/>
              <a:cs typeface="Tahoma"/>
            </a:endParaRPr>
          </a:p>
        </p:txBody>
      </p:sp>
      <p:sp>
        <p:nvSpPr>
          <p:cNvPr id="8" name="TextBox 7">
            <a:extLst>
              <a:ext uri="{FF2B5EF4-FFF2-40B4-BE49-F238E27FC236}">
                <a16:creationId xmlns:a16="http://schemas.microsoft.com/office/drawing/2014/main" id="{B7690BFE-6991-4211-81F1-F00AC55FE66A}"/>
              </a:ext>
            </a:extLst>
          </p:cNvPr>
          <p:cNvSpPr txBox="1"/>
          <p:nvPr/>
        </p:nvSpPr>
        <p:spPr>
          <a:xfrm>
            <a:off x="355600" y="233356"/>
            <a:ext cx="7611110" cy="584775"/>
          </a:xfrm>
          <a:prstGeom prst="rect">
            <a:avLst/>
          </a:prstGeom>
          <a:noFill/>
        </p:spPr>
        <p:txBody>
          <a:bodyPr wrap="square" rtlCol="0">
            <a:spAutoFit/>
          </a:bodyPr>
          <a:lstStyle/>
          <a:p>
            <a:r>
              <a:rPr lang="en-CA" sz="3200" b="1" spc="-10" dirty="0">
                <a:latin typeface="+mj-lt"/>
                <a:ea typeface="Century Gothic" charset="0"/>
                <a:cs typeface="Century Gothic" charset="0"/>
              </a:rPr>
              <a:t>Rappels: </a:t>
            </a:r>
            <a:r>
              <a:rPr lang="en-CA" sz="3200" b="1" spc="-10" dirty="0" err="1">
                <a:latin typeface="+mj-lt"/>
                <a:ea typeface="Century Gothic" charset="0"/>
                <a:cs typeface="Century Gothic" charset="0"/>
              </a:rPr>
              <a:t>probabilités</a:t>
            </a:r>
            <a:r>
              <a:rPr lang="en-CA" sz="3200" b="1" spc="-10" dirty="0">
                <a:latin typeface="+mj-lt"/>
                <a:ea typeface="Century Gothic" charset="0"/>
                <a:cs typeface="Century Gothic" charset="0"/>
              </a:rPr>
              <a:t> et signal </a:t>
            </a:r>
            <a:r>
              <a:rPr lang="en-CA" sz="3200" b="1" spc="-10" dirty="0" err="1">
                <a:latin typeface="+mj-lt"/>
                <a:ea typeface="Century Gothic" charset="0"/>
                <a:cs typeface="Century Gothic" charset="0"/>
              </a:rPr>
              <a:t>aléatoire</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0" name="Rectangle 9">
            <a:hlinkClick r:id="rId3" action="ppaction://hlinksldjump"/>
            <a:extLst>
              <a:ext uri="{FF2B5EF4-FFF2-40B4-BE49-F238E27FC236}">
                <a16:creationId xmlns:a16="http://schemas.microsoft.com/office/drawing/2014/main" id="{AA6A0D3B-2932-4027-B693-A8C88B22AFE3}"/>
              </a:ext>
            </a:extLst>
          </p:cNvPr>
          <p:cNvSpPr/>
          <p:nvPr/>
        </p:nvSpPr>
        <p:spPr>
          <a:xfrm>
            <a:off x="1046747" y="5291191"/>
            <a:ext cx="5744471" cy="267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ounded Rectangle 1">
            <a:extLst>
              <a:ext uri="{FF2B5EF4-FFF2-40B4-BE49-F238E27FC236}">
                <a16:creationId xmlns:a16="http://schemas.microsoft.com/office/drawing/2014/main" id="{086C8FD9-F1E7-6541-BDA4-DF675213353F}"/>
              </a:ext>
            </a:extLst>
          </p:cNvPr>
          <p:cNvSpPr/>
          <p:nvPr/>
        </p:nvSpPr>
        <p:spPr>
          <a:xfrm>
            <a:off x="848007" y="2002208"/>
            <a:ext cx="7994910" cy="420117"/>
          </a:xfrm>
          <a:prstGeom prst="round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720960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Vecteurs</a:t>
            </a:r>
            <a:r>
              <a:rPr lang="en-CA" sz="1400" b="1" dirty="0">
                <a:solidFill>
                  <a:schemeClr val="bg1"/>
                </a:solidFill>
                <a:latin typeface="+mj-lt"/>
              </a:rPr>
              <a:t> </a:t>
            </a:r>
            <a:r>
              <a:rPr lang="en-CA" sz="1400" b="1" dirty="0" err="1">
                <a:solidFill>
                  <a:schemeClr val="bg1"/>
                </a:solidFill>
                <a:latin typeface="+mj-lt"/>
              </a:rPr>
              <a:t>aléatoires</a:t>
            </a:r>
            <a:endParaRPr lang="en-CA" sz="1400" b="1" dirty="0">
              <a:solidFill>
                <a:schemeClr val="bg1"/>
              </a:solidFill>
              <a:latin typeface="+mj-lt"/>
            </a:endParaRPr>
          </a:p>
        </p:txBody>
      </p:sp>
      <p:sp>
        <p:nvSpPr>
          <p:cNvPr id="18" name="TextBox 17">
            <a:extLst>
              <a:ext uri="{FF2B5EF4-FFF2-40B4-BE49-F238E27FC236}">
                <a16:creationId xmlns:a16="http://schemas.microsoft.com/office/drawing/2014/main" id="{A278DA38-1CE0-41D3-B500-005DFFEDB05C}"/>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Définition</a:t>
            </a:r>
            <a:r>
              <a:rPr lang="en-CA" sz="1400" dirty="0">
                <a:solidFill>
                  <a:schemeClr val="tx1">
                    <a:lumMod val="75000"/>
                    <a:lumOff val="25000"/>
                  </a:schemeClr>
                </a:solidFill>
                <a:latin typeface="+mj-lt"/>
              </a:rPr>
              <a:t> et </a:t>
            </a:r>
            <a:r>
              <a:rPr lang="en-CA" sz="1400" dirty="0" err="1">
                <a:solidFill>
                  <a:schemeClr val="tx1">
                    <a:lumMod val="75000"/>
                    <a:lumOff val="25000"/>
                  </a:schemeClr>
                </a:solidFill>
                <a:latin typeface="+mj-lt"/>
              </a:rPr>
              <a:t>propriétés</a:t>
            </a:r>
            <a:endParaRPr lang="en-CA" sz="1400" dirty="0">
              <a:solidFill>
                <a:schemeClr val="tx1">
                  <a:lumMod val="75000"/>
                  <a:lumOff val="25000"/>
                </a:schemeClr>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34472"/>
            <a:ext cx="7611110" cy="584775"/>
          </a:xfrm>
          <a:prstGeom prst="rect">
            <a:avLst/>
          </a:prstGeom>
          <a:noFill/>
        </p:spPr>
        <p:txBody>
          <a:bodyPr wrap="square" rtlCol="0">
            <a:spAutoFit/>
          </a:bodyPr>
          <a:lstStyle/>
          <a:p>
            <a:r>
              <a:rPr lang="en-CA" sz="3200" b="1" spc="-10" dirty="0">
                <a:latin typeface="+mj-lt"/>
                <a:ea typeface="Century Gothic" charset="0"/>
                <a:cs typeface="Century Gothic" charset="0"/>
              </a:rPr>
              <a:t>Couples de variables </a:t>
            </a:r>
            <a:r>
              <a:rPr lang="en-CA" sz="3200" b="1" spc="-10" dirty="0" err="1">
                <a:latin typeface="+mj-lt"/>
                <a:ea typeface="Century Gothic" charset="0"/>
                <a:cs typeface="Century Gothic" charset="0"/>
              </a:rPr>
              <a:t>aléatoires</a:t>
            </a:r>
            <a:r>
              <a:rPr lang="en-CA" sz="3200" b="1" spc="-10" dirty="0">
                <a:latin typeface="+mj-lt"/>
                <a:ea typeface="Century Gothic" charset="0"/>
                <a:cs typeface="Century Gothic" charset="0"/>
              </a:rPr>
              <a:t> (1)</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487948" y="1662685"/>
            <a:ext cx="8633792" cy="40751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en-CA" sz="2600" b="1" u="sng" spc="-50" dirty="0">
                <a:latin typeface="+mj-lt"/>
                <a:cs typeface="Tahoma"/>
              </a:rPr>
              <a:t>Cadre</a:t>
            </a:r>
            <a:endParaRPr lang="en-CA" sz="2600" i="1" dirty="0">
              <a:latin typeface="+mj-lt"/>
              <a:ea typeface="Tahoma" panose="020B0604030504040204" pitchFamily="34" charset="0"/>
              <a:cs typeface="Tahoma" panose="020B0604030504040204" pitchFamily="34" charset="0"/>
            </a:endParaRPr>
          </a:p>
          <a:p>
            <a:pPr marL="482400" lvl="1" indent="-230400">
              <a:lnSpc>
                <a:spcPct val="100000"/>
              </a:lnSpc>
              <a:spcBef>
                <a:spcPts val="600"/>
              </a:spcBef>
              <a:buSzPct val="135000"/>
            </a:pPr>
            <a:r>
              <a:rPr lang="en-CA" sz="2200" dirty="0">
                <a:latin typeface="+mj-lt"/>
                <a:ea typeface="Cambria Math" panose="02040503050406030204" pitchFamily="18" charset="0"/>
                <a:cs typeface="Tahoma" panose="020B0604030504040204" pitchFamily="34" charset="0"/>
              </a:rPr>
              <a:t>Deux pixels </a:t>
            </a:r>
            <a:r>
              <a:rPr lang="en-CA" sz="2200" i="1" dirty="0">
                <a:latin typeface="+mj-lt"/>
                <a:ea typeface="Cambria Math" panose="02040503050406030204" pitchFamily="18" charset="0"/>
                <a:cs typeface="Tahoma" panose="020B0604030504040204" pitchFamily="34" charset="0"/>
              </a:rPr>
              <a:t>F </a:t>
            </a:r>
            <a:r>
              <a:rPr lang="en-CA" sz="2200" dirty="0">
                <a:latin typeface="+mj-lt"/>
                <a:ea typeface="Cambria Math" panose="02040503050406030204" pitchFamily="18" charset="0"/>
                <a:cs typeface="Tahoma" panose="020B0604030504040204" pitchFamily="34" charset="0"/>
              </a:rPr>
              <a:t>et </a:t>
            </a:r>
            <a:r>
              <a:rPr lang="en-CA" sz="2200" i="1" dirty="0">
                <a:latin typeface="+mj-lt"/>
                <a:ea typeface="Cambria Math" panose="02040503050406030204" pitchFamily="18" charset="0"/>
                <a:cs typeface="Tahoma" panose="020B0604030504040204" pitchFamily="34" charset="0"/>
              </a:rPr>
              <a:t>G</a:t>
            </a:r>
          </a:p>
          <a:p>
            <a:pPr marL="482400" lvl="1" indent="-230400">
              <a:lnSpc>
                <a:spcPct val="100000"/>
              </a:lnSpc>
              <a:spcBef>
                <a:spcPts val="600"/>
              </a:spcBef>
              <a:buSzPct val="135000"/>
            </a:pPr>
            <a:r>
              <a:rPr lang="en-CA" sz="2200" dirty="0">
                <a:latin typeface="+mj-lt"/>
                <a:ea typeface="Tahoma" panose="020B0604030504040204" pitchFamily="34" charset="0"/>
                <a:cs typeface="Tahoma" panose="020B0604030504040204" pitchFamily="34" charset="0"/>
              </a:rPr>
              <a:t>Comment </a:t>
            </a:r>
            <a:r>
              <a:rPr lang="en-CA" sz="2200" dirty="0" err="1">
                <a:latin typeface="+mj-lt"/>
                <a:ea typeface="Tahoma" panose="020B0604030504040204" pitchFamily="34" charset="0"/>
                <a:cs typeface="Tahoma" panose="020B0604030504040204" pitchFamily="34" charset="0"/>
              </a:rPr>
              <a:t>exprimer</a:t>
            </a:r>
            <a:r>
              <a:rPr lang="en-CA" sz="2200" dirty="0">
                <a:latin typeface="+mj-lt"/>
                <a:ea typeface="Tahoma" panose="020B0604030504040204" pitchFamily="34" charset="0"/>
                <a:cs typeface="Tahoma" panose="020B0604030504040204" pitchFamily="34" charset="0"/>
              </a:rPr>
              <a:t> </a:t>
            </a:r>
            <a:r>
              <a:rPr lang="en-CA" sz="2200" dirty="0" err="1">
                <a:latin typeface="+mj-lt"/>
                <a:ea typeface="Tahoma" panose="020B0604030504040204" pitchFamily="34" charset="0"/>
                <a:cs typeface="Tahoma" panose="020B0604030504040204" pitchFamily="34" charset="0"/>
              </a:rPr>
              <a:t>leur</a:t>
            </a:r>
            <a:r>
              <a:rPr lang="en-CA" sz="2200" dirty="0">
                <a:latin typeface="+mj-lt"/>
                <a:ea typeface="Tahoma" panose="020B0604030504040204" pitchFamily="34" charset="0"/>
                <a:cs typeface="Tahoma" panose="020B0604030504040204" pitchFamily="34" charset="0"/>
              </a:rPr>
              <a:t> </a:t>
            </a:r>
            <a:r>
              <a:rPr lang="en-CA" sz="2200" dirty="0" err="1">
                <a:solidFill>
                  <a:srgbClr val="FF0000"/>
                </a:solidFill>
                <a:latin typeface="+mj-lt"/>
                <a:ea typeface="Tahoma" panose="020B0604030504040204" pitchFamily="34" charset="0"/>
                <a:cs typeface="Tahoma" panose="020B0604030504040204" pitchFamily="34" charset="0"/>
              </a:rPr>
              <a:t>comportement</a:t>
            </a:r>
            <a:r>
              <a:rPr lang="en-CA" sz="2200" dirty="0">
                <a:solidFill>
                  <a:srgbClr val="FF0000"/>
                </a:solidFill>
                <a:latin typeface="+mj-lt"/>
                <a:ea typeface="Tahoma" panose="020B0604030504040204" pitchFamily="34" charset="0"/>
                <a:cs typeface="Tahoma" panose="020B0604030504040204" pitchFamily="34" charset="0"/>
              </a:rPr>
              <a:t> </a:t>
            </a:r>
            <a:r>
              <a:rPr lang="en-CA" sz="2200" dirty="0" err="1">
                <a:solidFill>
                  <a:srgbClr val="FF0000"/>
                </a:solidFill>
                <a:latin typeface="+mj-lt"/>
                <a:ea typeface="Tahoma" panose="020B0604030504040204" pitchFamily="34" charset="0"/>
                <a:cs typeface="Tahoma" panose="020B0604030504040204" pitchFamily="34" charset="0"/>
              </a:rPr>
              <a:t>d’ensemble</a:t>
            </a:r>
            <a:r>
              <a:rPr lang="en-CA" sz="2200" dirty="0">
                <a:solidFill>
                  <a:srgbClr val="FF0000"/>
                </a:solidFill>
                <a:latin typeface="+mj-lt"/>
                <a:ea typeface="Tahoma" panose="020B0604030504040204" pitchFamily="34" charset="0"/>
                <a:cs typeface="Tahoma" panose="020B0604030504040204" pitchFamily="34" charset="0"/>
              </a:rPr>
              <a:t> </a:t>
            </a:r>
            <a:r>
              <a:rPr lang="en-CA" sz="2200" dirty="0">
                <a:latin typeface="+mj-lt"/>
                <a:ea typeface="Tahoma" panose="020B0604030504040204" pitchFamily="34" charset="0"/>
                <a:cs typeface="Tahoma" panose="020B0604030504040204" pitchFamily="34" charset="0"/>
              </a:rPr>
              <a:t>?</a:t>
            </a:r>
            <a:endParaRPr lang="en-CA" i="1" dirty="0">
              <a:latin typeface="Cambria Math" panose="02040503050406030204" pitchFamily="18" charset="0"/>
              <a:ea typeface="Tahoma" panose="020B0604030504040204" pitchFamily="34" charset="0"/>
              <a:cs typeface="Tahoma" panose="020B0604030504040204" pitchFamily="34" charset="0"/>
            </a:endParaRPr>
          </a:p>
          <a:p>
            <a:pPr marL="0" indent="0">
              <a:spcBef>
                <a:spcPts val="3000"/>
              </a:spcBef>
              <a:buSzPct val="135000"/>
              <a:buNone/>
            </a:pPr>
            <a:r>
              <a:rPr lang="fr-FR" sz="2600" b="1" u="sng" spc="-50" dirty="0">
                <a:latin typeface="+mj-lt"/>
                <a:cs typeface="Tahoma"/>
              </a:rPr>
              <a:t>Formalisation : extension du cas scalaire</a:t>
            </a:r>
            <a:endParaRPr lang="en-CA" sz="2200" i="1" dirty="0">
              <a:latin typeface="+mj-lt"/>
              <a:ea typeface="Tahoma" panose="020B0604030504040204" pitchFamily="34" charset="0"/>
              <a:cs typeface="Tahoma" panose="020B0604030504040204" pitchFamily="34" charset="0"/>
            </a:endParaRPr>
          </a:p>
          <a:p>
            <a:pPr marL="482400" lvl="1" indent="-230400">
              <a:lnSpc>
                <a:spcPct val="100000"/>
              </a:lnSpc>
              <a:spcBef>
                <a:spcPts val="1800"/>
              </a:spcBef>
              <a:buSzPct val="135000"/>
            </a:pPr>
            <a:r>
              <a:rPr lang="en-CA" sz="2200" dirty="0" err="1">
                <a:latin typeface="+mj-lt"/>
                <a:ea typeface="Cambria Math" panose="02040503050406030204" pitchFamily="18" charset="0"/>
                <a:cs typeface="Tahoma" panose="020B0604030504040204" pitchFamily="34" charset="0"/>
              </a:rPr>
              <a:t>Densité</a:t>
            </a:r>
            <a:r>
              <a:rPr lang="en-CA" sz="2200" dirty="0">
                <a:latin typeface="+mj-lt"/>
                <a:ea typeface="Cambria Math" panose="02040503050406030204" pitchFamily="18" charset="0"/>
                <a:cs typeface="Tahoma" panose="020B0604030504040204" pitchFamily="34" charset="0"/>
              </a:rPr>
              <a:t> de </a:t>
            </a:r>
            <a:r>
              <a:rPr lang="en-CA" sz="2200" dirty="0" err="1">
                <a:latin typeface="+mj-lt"/>
                <a:ea typeface="Cambria Math" panose="02040503050406030204" pitchFamily="18" charset="0"/>
                <a:cs typeface="Tahoma" panose="020B0604030504040204" pitchFamily="34" charset="0"/>
              </a:rPr>
              <a:t>probabilité</a:t>
            </a:r>
            <a:r>
              <a:rPr lang="en-CA" sz="2200" dirty="0">
                <a:latin typeface="+mj-lt"/>
                <a:ea typeface="Cambria Math" panose="02040503050406030204" pitchFamily="18" charset="0"/>
                <a:cs typeface="Tahoma" panose="020B0604030504040204" pitchFamily="34" charset="0"/>
              </a:rPr>
              <a:t> du couple</a:t>
            </a:r>
          </a:p>
          <a:p>
            <a:pPr marL="252000" lvl="1" indent="0">
              <a:lnSpc>
                <a:spcPct val="100000"/>
              </a:lnSpc>
              <a:spcBef>
                <a:spcPts val="600"/>
              </a:spcBef>
              <a:buSzPct val="135000"/>
              <a:buNone/>
            </a:pPr>
            <a:endParaRPr lang="en-CA" i="1" dirty="0">
              <a:latin typeface="+mj-lt"/>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4CFD7E84-6C68-45A2-92AC-7F655E8CC647}"/>
              </a:ext>
            </a:extLst>
          </p:cNvPr>
          <p:cNvPicPr>
            <a:picLocks noChangeAspect="1"/>
          </p:cNvPicPr>
          <p:nvPr/>
        </p:nvPicPr>
        <p:blipFill>
          <a:blip r:embed="rId3"/>
          <a:stretch>
            <a:fillRect/>
          </a:stretch>
        </p:blipFill>
        <p:spPr>
          <a:xfrm>
            <a:off x="1202966" y="4505946"/>
            <a:ext cx="6738068" cy="1076594"/>
          </a:xfrm>
          <a:prstGeom prst="rect">
            <a:avLst/>
          </a:prstGeom>
        </p:spPr>
      </p:pic>
    </p:spTree>
    <p:extLst>
      <p:ext uri="{BB962C8B-B14F-4D97-AF65-F5344CB8AC3E}">
        <p14:creationId xmlns:p14="http://schemas.microsoft.com/office/powerpoint/2010/main" val="527092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fr-CA" sz="1500" b="1">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fr-CA" sz="1400" b="1">
                <a:solidFill>
                  <a:schemeClr val="bg1"/>
                </a:solidFill>
                <a:latin typeface="+mj-lt"/>
              </a:rPr>
              <a:t>Vecteurs aléatoires</a:t>
            </a:r>
          </a:p>
        </p:txBody>
      </p:sp>
      <p:sp>
        <p:nvSpPr>
          <p:cNvPr id="18" name="TextBox 17">
            <a:extLst>
              <a:ext uri="{FF2B5EF4-FFF2-40B4-BE49-F238E27FC236}">
                <a16:creationId xmlns:a16="http://schemas.microsoft.com/office/drawing/2014/main" id="{A278DA38-1CE0-41D3-B500-005DFFEDB05C}"/>
              </a:ext>
            </a:extLst>
          </p:cNvPr>
          <p:cNvSpPr txBox="1"/>
          <p:nvPr/>
        </p:nvSpPr>
        <p:spPr>
          <a:xfrm>
            <a:off x="4639172" y="-48017"/>
            <a:ext cx="4504828" cy="307777"/>
          </a:xfrm>
          <a:prstGeom prst="rect">
            <a:avLst/>
          </a:prstGeom>
          <a:noFill/>
        </p:spPr>
        <p:txBody>
          <a:bodyPr wrap="square" rtlCol="0">
            <a:spAutoFit/>
          </a:bodyPr>
          <a:lstStyle/>
          <a:p>
            <a:r>
              <a:rPr lang="fr-CA" sz="1400">
                <a:solidFill>
                  <a:schemeClr val="tx1">
                    <a:lumMod val="75000"/>
                    <a:lumOff val="25000"/>
                  </a:schemeClr>
                </a:solidFill>
                <a:latin typeface="+mj-lt"/>
              </a:rPr>
              <a:t>Définition et propriétés</a:t>
            </a:r>
          </a:p>
        </p:txBody>
      </p:sp>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487948" y="1726418"/>
            <a:ext cx="8633792" cy="30811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fr-CA" sz="2600" b="1" u="sng" spc="-50" dirty="0">
                <a:latin typeface="+mj-lt"/>
                <a:cs typeface="Tahoma"/>
              </a:rPr>
              <a:t>Loi de chaque élément du couple</a:t>
            </a:r>
          </a:p>
          <a:p>
            <a:pPr marL="0" indent="0">
              <a:buSzPct val="135000"/>
              <a:buNone/>
            </a:pPr>
            <a:endParaRPr lang="fr-CA" sz="2600" i="1" dirty="0">
              <a:latin typeface="+mj-lt"/>
              <a:ea typeface="Tahoma" panose="020B0604030504040204" pitchFamily="34" charset="0"/>
              <a:cs typeface="Tahoma" panose="020B0604030504040204" pitchFamily="34" charset="0"/>
            </a:endParaRPr>
          </a:p>
          <a:p>
            <a:pPr marL="0" indent="0">
              <a:spcBef>
                <a:spcPts val="3000"/>
              </a:spcBef>
              <a:buSzPct val="135000"/>
              <a:buNone/>
            </a:pPr>
            <a:endParaRPr lang="fr-CA" sz="2600" b="1" u="sng" spc="-50" dirty="0">
              <a:latin typeface="+mj-lt"/>
              <a:cs typeface="Tahoma"/>
            </a:endParaRPr>
          </a:p>
          <a:p>
            <a:pPr marL="0" indent="0">
              <a:spcBef>
                <a:spcPts val="3000"/>
              </a:spcBef>
              <a:buSzPct val="135000"/>
              <a:buNone/>
            </a:pPr>
            <a:r>
              <a:rPr lang="fr-CA" sz="2600" b="1" u="sng" spc="-50" dirty="0">
                <a:latin typeface="+mj-lt"/>
                <a:cs typeface="Tahoma"/>
              </a:rPr>
              <a:t>Indépendance</a:t>
            </a:r>
          </a:p>
          <a:p>
            <a:pPr marL="0" indent="0">
              <a:spcBef>
                <a:spcPts val="3000"/>
              </a:spcBef>
              <a:buSzPct val="135000"/>
              <a:buNone/>
            </a:pPr>
            <a:endParaRPr lang="fr-CA" sz="2200" dirty="0">
              <a:latin typeface="+mj-lt"/>
              <a:ea typeface="Tahoma" panose="020B0604030504040204" pitchFamily="34" charset="0"/>
              <a:cs typeface="Tahoma" panose="020B0604030504040204" pitchFamily="34" charset="0"/>
            </a:endParaRPr>
          </a:p>
          <a:p>
            <a:pPr marL="252000" lvl="1" indent="0">
              <a:lnSpc>
                <a:spcPct val="100000"/>
              </a:lnSpc>
              <a:spcBef>
                <a:spcPts val="600"/>
              </a:spcBef>
              <a:buSzPct val="135000"/>
              <a:buNone/>
            </a:pPr>
            <a:endParaRPr lang="fr-CA" i="1" dirty="0">
              <a:latin typeface="+mj-lt"/>
              <a:ea typeface="Tahoma" panose="020B0604030504040204" pitchFamily="34" charset="0"/>
              <a:cs typeface="Tahoma" panose="020B0604030504040204" pitchFamily="34" charset="0"/>
            </a:endParaRPr>
          </a:p>
        </p:txBody>
      </p:sp>
      <p:cxnSp>
        <p:nvCxnSpPr>
          <p:cNvPr id="10" name="Straight Connector 9">
            <a:extLst>
              <a:ext uri="{FF2B5EF4-FFF2-40B4-BE49-F238E27FC236}">
                <a16:creationId xmlns:a16="http://schemas.microsoft.com/office/drawing/2014/main" id="{8603B3C0-7673-4483-8EA2-E3AAEB1C2D43}"/>
              </a:ext>
            </a:extLst>
          </p:cNvPr>
          <p:cNvCxnSpPr>
            <a:cxnSpLocks/>
          </p:cNvCxnSpPr>
          <p:nvPr/>
        </p:nvCxnSpPr>
        <p:spPr>
          <a:xfrm>
            <a:off x="496957" y="119550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1" name="TextBox 10">
            <a:extLst>
              <a:ext uri="{FF2B5EF4-FFF2-40B4-BE49-F238E27FC236}">
                <a16:creationId xmlns:a16="http://schemas.microsoft.com/office/drawing/2014/main" id="{CE9F484E-CE4D-4493-A6E1-CEA2B611FE0C}"/>
              </a:ext>
            </a:extLst>
          </p:cNvPr>
          <p:cNvSpPr txBox="1"/>
          <p:nvPr/>
        </p:nvSpPr>
        <p:spPr>
          <a:xfrm>
            <a:off x="355599" y="261411"/>
            <a:ext cx="8072783" cy="861774"/>
          </a:xfrm>
          <a:prstGeom prst="rect">
            <a:avLst/>
          </a:prstGeom>
          <a:noFill/>
        </p:spPr>
        <p:txBody>
          <a:bodyPr wrap="square" rtlCol="0">
            <a:spAutoFit/>
          </a:bodyPr>
          <a:lstStyle/>
          <a:p>
            <a:r>
              <a:rPr lang="fr-CA" sz="3200" b="1" spc="-35">
                <a:latin typeface="+mj-lt"/>
                <a:ea typeface="Century Gothic" charset="0"/>
                <a:cs typeface="Century Gothic" charset="0"/>
              </a:rPr>
              <a:t>Couples de variables aléatoires (2)</a:t>
            </a:r>
          </a:p>
          <a:p>
            <a:r>
              <a:rPr lang="fr-CA" b="1" spc="-35">
                <a:latin typeface="+mj-lt"/>
                <a:ea typeface="Century Gothic" charset="0"/>
                <a:cs typeface="Century Gothic" charset="0"/>
              </a:rPr>
              <a:t>Propriétés importantes</a:t>
            </a:r>
            <a:endParaRPr lang="fr-CA" b="1">
              <a:latin typeface="+mj-lt"/>
              <a:ea typeface="Century Gothic" charset="0"/>
              <a:cs typeface="Century Gothic" charset="0"/>
            </a:endParaRPr>
          </a:p>
        </p:txBody>
      </p:sp>
      <p:pic>
        <p:nvPicPr>
          <p:cNvPr id="3" name="Picture 2">
            <a:extLst>
              <a:ext uri="{FF2B5EF4-FFF2-40B4-BE49-F238E27FC236}">
                <a16:creationId xmlns:a16="http://schemas.microsoft.com/office/drawing/2014/main" id="{5345F26B-7B5D-43EF-B29E-B0DBA317171C}"/>
              </a:ext>
            </a:extLst>
          </p:cNvPr>
          <p:cNvPicPr>
            <a:picLocks noChangeAspect="1"/>
          </p:cNvPicPr>
          <p:nvPr/>
        </p:nvPicPr>
        <p:blipFill>
          <a:blip r:embed="rId3"/>
          <a:stretch>
            <a:fillRect/>
          </a:stretch>
        </p:blipFill>
        <p:spPr>
          <a:xfrm>
            <a:off x="1881223" y="2263832"/>
            <a:ext cx="5440680" cy="603794"/>
          </a:xfrm>
          <a:prstGeom prst="rect">
            <a:avLst/>
          </a:prstGeom>
        </p:spPr>
      </p:pic>
      <p:pic>
        <p:nvPicPr>
          <p:cNvPr id="4" name="Picture 3">
            <a:extLst>
              <a:ext uri="{FF2B5EF4-FFF2-40B4-BE49-F238E27FC236}">
                <a16:creationId xmlns:a16="http://schemas.microsoft.com/office/drawing/2014/main" id="{93443A98-4F3E-4EF9-A464-178DA79C5E22}"/>
              </a:ext>
            </a:extLst>
          </p:cNvPr>
          <p:cNvPicPr>
            <a:picLocks noChangeAspect="1"/>
          </p:cNvPicPr>
          <p:nvPr/>
        </p:nvPicPr>
        <p:blipFill>
          <a:blip r:embed="rId4"/>
          <a:stretch>
            <a:fillRect/>
          </a:stretch>
        </p:blipFill>
        <p:spPr>
          <a:xfrm>
            <a:off x="1881223" y="4451290"/>
            <a:ext cx="5737860" cy="356238"/>
          </a:xfrm>
          <a:prstGeom prst="rect">
            <a:avLst/>
          </a:prstGeom>
        </p:spPr>
      </p:pic>
    </p:spTree>
    <p:extLst>
      <p:ext uri="{BB962C8B-B14F-4D97-AF65-F5344CB8AC3E}">
        <p14:creationId xmlns:p14="http://schemas.microsoft.com/office/powerpoint/2010/main" val="3966791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Vecteurs</a:t>
            </a:r>
            <a:r>
              <a:rPr lang="en-CA" sz="1400" b="1" dirty="0">
                <a:solidFill>
                  <a:schemeClr val="bg1"/>
                </a:solidFill>
                <a:latin typeface="+mj-lt"/>
              </a:rPr>
              <a:t> </a:t>
            </a:r>
            <a:r>
              <a:rPr lang="en-CA" sz="1400" b="1" dirty="0" err="1">
                <a:solidFill>
                  <a:schemeClr val="bg1"/>
                </a:solidFill>
                <a:latin typeface="+mj-lt"/>
              </a:rPr>
              <a:t>aléatoires</a:t>
            </a:r>
            <a:endParaRPr lang="en-CA" sz="1400" b="1" dirty="0">
              <a:solidFill>
                <a:schemeClr val="bg1"/>
              </a:solidFill>
              <a:latin typeface="+mj-lt"/>
            </a:endParaRPr>
          </a:p>
        </p:txBody>
      </p:sp>
      <p:sp>
        <p:nvSpPr>
          <p:cNvPr id="18" name="TextBox 17">
            <a:extLst>
              <a:ext uri="{FF2B5EF4-FFF2-40B4-BE49-F238E27FC236}">
                <a16:creationId xmlns:a16="http://schemas.microsoft.com/office/drawing/2014/main" id="{A278DA38-1CE0-41D3-B500-005DFFEDB05C}"/>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Définition</a:t>
            </a:r>
            <a:r>
              <a:rPr lang="en-CA" sz="1400" dirty="0">
                <a:solidFill>
                  <a:schemeClr val="tx1">
                    <a:lumMod val="75000"/>
                    <a:lumOff val="25000"/>
                  </a:schemeClr>
                </a:solidFill>
                <a:latin typeface="+mj-lt"/>
              </a:rPr>
              <a:t> et </a:t>
            </a:r>
            <a:r>
              <a:rPr lang="en-CA" sz="1400" dirty="0" err="1">
                <a:solidFill>
                  <a:schemeClr val="tx1">
                    <a:lumMod val="75000"/>
                    <a:lumOff val="25000"/>
                  </a:schemeClr>
                </a:solidFill>
                <a:latin typeface="+mj-lt"/>
              </a:rPr>
              <a:t>propriétés</a:t>
            </a:r>
            <a:endParaRPr lang="en-CA" sz="1400" dirty="0">
              <a:solidFill>
                <a:schemeClr val="tx1">
                  <a:lumMod val="75000"/>
                  <a:lumOff val="25000"/>
                </a:schemeClr>
              </a:solidFill>
              <a:latin typeface="+mj-lt"/>
            </a:endParaRPr>
          </a:p>
        </p:txBody>
      </p:sp>
      <mc:AlternateContent xmlns:mc="http://schemas.openxmlformats.org/markup-compatibility/2006" xmlns:a14="http://schemas.microsoft.com/office/drawing/2010/main">
        <mc:Choice Requires="a14">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355698" y="1281253"/>
                <a:ext cx="8633792" cy="37448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800"/>
                  </a:spcBef>
                  <a:buSzPct val="135000"/>
                  <a:buNone/>
                </a:pPr>
                <a:r>
                  <a:rPr lang="fr-CA" sz="2400" b="1" u="sng" spc="-50" dirty="0">
                    <a:solidFill>
                      <a:srgbClr val="F20000"/>
                    </a:solidFill>
                    <a:latin typeface="+mj-lt"/>
                    <a:cs typeface="Tahoma"/>
                  </a:rPr>
                  <a:t>Co</a:t>
                </a:r>
                <a:r>
                  <a:rPr lang="fr-CA" sz="2400" b="1" u="sng" spc="-50" dirty="0">
                    <a:latin typeface="+mj-lt"/>
                    <a:cs typeface="Tahoma"/>
                  </a:rPr>
                  <a:t>variance</a:t>
                </a:r>
              </a:p>
              <a:p>
                <a:pPr marL="482400" lvl="1" indent="-230400">
                  <a:lnSpc>
                    <a:spcPct val="100000"/>
                  </a:lnSpc>
                  <a:spcBef>
                    <a:spcPts val="1200"/>
                  </a:spcBef>
                  <a:buSzPct val="135000"/>
                </a:pPr>
                <a:r>
                  <a:rPr lang="fr-CA" sz="2000" dirty="0" err="1">
                    <a:latin typeface="+mj-lt"/>
                    <a:ea typeface="Cambria Math" panose="02040503050406030204" pitchFamily="18" charset="0"/>
                    <a:cs typeface="Tahoma" panose="020B0604030504040204" pitchFamily="34" charset="0"/>
                  </a:rPr>
                  <a:t>Cov</a:t>
                </a:r>
                <a:r>
                  <a:rPr lang="fr-CA" sz="2000" dirty="0">
                    <a:latin typeface="+mj-lt"/>
                    <a:ea typeface="Cambria Math" panose="02040503050406030204" pitchFamily="18" charset="0"/>
                    <a:cs typeface="Tahoma" panose="020B0604030504040204" pitchFamily="34" charset="0"/>
                  </a:rPr>
                  <a:t> </a:t>
                </a:r>
                <a14:m>
                  <m:oMath xmlns:m="http://schemas.openxmlformats.org/officeDocument/2006/math">
                    <m:d>
                      <m:dPr>
                        <m:begChr m:val="["/>
                        <m:endChr m:val="]"/>
                        <m:ctrlPr>
                          <a:rPr lang="fr-CA" sz="2000" i="1">
                            <a:latin typeface="Cambria Math" panose="02040503050406030204" pitchFamily="18" charset="0"/>
                            <a:ea typeface="Cambria Math" panose="02040503050406030204" pitchFamily="18" charset="0"/>
                            <a:cs typeface="Tahoma" panose="020B0604030504040204" pitchFamily="34" charset="0"/>
                          </a:rPr>
                        </m:ctrlPr>
                      </m:dPr>
                      <m:e>
                        <m:r>
                          <m:rPr>
                            <m:nor/>
                          </m:rPr>
                          <a:rPr lang="fr-CA" sz="2000" i="1">
                            <a:latin typeface="+mj-lt"/>
                            <a:ea typeface="Cambria Math" panose="02040503050406030204" pitchFamily="18" charset="0"/>
                            <a:cs typeface="Tahoma" panose="020B0604030504040204" pitchFamily="34" charset="0"/>
                          </a:rPr>
                          <m:t>F</m:t>
                        </m:r>
                        <m:r>
                          <m:rPr>
                            <m:nor/>
                          </m:rPr>
                          <a:rPr lang="fr-CA" sz="2000" i="1">
                            <a:latin typeface="+mj-lt"/>
                            <a:ea typeface="Cambria Math" panose="02040503050406030204" pitchFamily="18" charset="0"/>
                            <a:cs typeface="Tahoma" panose="020B0604030504040204" pitchFamily="34" charset="0"/>
                          </a:rPr>
                          <m:t> </m:t>
                        </m:r>
                        <m:r>
                          <m:rPr>
                            <m:nor/>
                          </m:rPr>
                          <a:rPr lang="fr-CA" sz="2000">
                            <a:latin typeface="+mj-lt"/>
                            <a:ea typeface="Cambria Math" panose="02040503050406030204" pitchFamily="18" charset="0"/>
                            <a:cs typeface="Tahoma" panose="020B0604030504040204" pitchFamily="34" charset="0"/>
                          </a:rPr>
                          <m:t>,</m:t>
                        </m:r>
                        <m:r>
                          <m:rPr>
                            <m:nor/>
                          </m:rPr>
                          <a:rPr lang="fr-CA" sz="2000" i="1">
                            <a:latin typeface="+mj-lt"/>
                            <a:ea typeface="Cambria Math" panose="02040503050406030204" pitchFamily="18" charset="0"/>
                            <a:cs typeface="Tahoma" panose="020B0604030504040204" pitchFamily="34" charset="0"/>
                          </a:rPr>
                          <m:t> </m:t>
                        </m:r>
                        <m:r>
                          <m:rPr>
                            <m:nor/>
                          </m:rPr>
                          <a:rPr lang="fr-CA" sz="2000" i="1">
                            <a:latin typeface="+mj-lt"/>
                            <a:ea typeface="Cambria Math" panose="02040503050406030204" pitchFamily="18" charset="0"/>
                            <a:cs typeface="Tahoma" panose="020B0604030504040204" pitchFamily="34" charset="0"/>
                          </a:rPr>
                          <m:t>G</m:t>
                        </m:r>
                      </m:e>
                    </m:d>
                  </m:oMath>
                </a14:m>
                <a:r>
                  <a:rPr lang="fr-CA" sz="2000" dirty="0">
                    <a:latin typeface="+mj-lt"/>
                    <a:ea typeface="Cambria Math" panose="02040503050406030204" pitchFamily="18" charset="0"/>
                    <a:cs typeface="Tahoma" panose="020B0604030504040204" pitchFamily="34" charset="0"/>
                  </a:rPr>
                  <a:t> </a:t>
                </a:r>
                <a14:m>
                  <m:oMath xmlns:m="http://schemas.openxmlformats.org/officeDocument/2006/math">
                    <m:r>
                      <a:rPr lang="fr-CA" sz="2000" i="1">
                        <a:latin typeface="Cambria Math" panose="02040503050406030204" pitchFamily="18" charset="0"/>
                        <a:ea typeface="Cambria Math" panose="02040503050406030204" pitchFamily="18" charset="0"/>
                        <a:cs typeface="Tahoma" panose="020B0604030504040204" pitchFamily="34" charset="0"/>
                      </a:rPr>
                      <m:t>=</m:t>
                    </m:r>
                  </m:oMath>
                </a14:m>
                <a:r>
                  <a:rPr lang="fr-CA" sz="2000" dirty="0">
                    <a:latin typeface="+mj-lt"/>
                    <a:ea typeface="Cambria Math" panose="02040503050406030204" pitchFamily="18" charset="0"/>
                    <a:cs typeface="Tahoma" panose="020B0604030504040204" pitchFamily="34" charset="0"/>
                  </a:rPr>
                  <a:t> E</a:t>
                </a:r>
                <a14:m>
                  <m:oMath xmlns:m="http://schemas.openxmlformats.org/officeDocument/2006/math">
                    <m:d>
                      <m:dPr>
                        <m:begChr m:val="["/>
                        <m:endChr m:val="]"/>
                        <m:ctrlPr>
                          <a:rPr lang="fr-CA" sz="2000" i="1">
                            <a:latin typeface="Cambria Math" panose="02040503050406030204" pitchFamily="18" charset="0"/>
                            <a:ea typeface="Cambria Math" panose="02040503050406030204" pitchFamily="18" charset="0"/>
                            <a:cs typeface="Tahoma" panose="020B0604030504040204" pitchFamily="34" charset="0"/>
                          </a:rPr>
                        </m:ctrlPr>
                      </m:dPr>
                      <m:e>
                        <m:r>
                          <a:rPr lang="fr-CA" sz="2000" b="0" i="1" smtClean="0">
                            <a:latin typeface="Cambria Math" panose="02040503050406030204" pitchFamily="18" charset="0"/>
                            <a:ea typeface="Cambria Math" panose="02040503050406030204" pitchFamily="18" charset="0"/>
                            <a:cs typeface="Tahoma" panose="020B0604030504040204" pitchFamily="34" charset="0"/>
                          </a:rPr>
                          <m:t> </m:t>
                        </m:r>
                        <m:d>
                          <m:dPr>
                            <m:ctrlPr>
                              <a:rPr lang="fr-CA" sz="2000" i="1">
                                <a:latin typeface="Cambria Math" panose="02040503050406030204" pitchFamily="18" charset="0"/>
                                <a:ea typeface="Cambria Math" panose="02040503050406030204" pitchFamily="18" charset="0"/>
                                <a:cs typeface="Tahoma" panose="020B0604030504040204" pitchFamily="34" charset="0"/>
                              </a:rPr>
                            </m:ctrlPr>
                          </m:dPr>
                          <m:e>
                            <m:r>
                              <m:rPr>
                                <m:nor/>
                              </m:rPr>
                              <a:rPr lang="fr-CA" sz="2000" i="1">
                                <a:latin typeface="+mj-lt"/>
                                <a:ea typeface="Cambria Math" panose="02040503050406030204" pitchFamily="18" charset="0"/>
                                <a:cs typeface="Tahoma" panose="020B0604030504040204" pitchFamily="34" charset="0"/>
                              </a:rPr>
                              <m:t>F</m:t>
                            </m:r>
                            <m:r>
                              <m:rPr>
                                <m:nor/>
                              </m:rPr>
                              <a:rPr lang="fr-CA" sz="2000" i="1">
                                <a:latin typeface="+mj-lt"/>
                                <a:ea typeface="Cambria Math" panose="02040503050406030204" pitchFamily="18" charset="0"/>
                                <a:cs typeface="Tahoma" panose="020B0604030504040204" pitchFamily="34" charset="0"/>
                              </a:rPr>
                              <m:t> </m:t>
                            </m:r>
                            <m:r>
                              <a:rPr lang="fr-CA" sz="2000" i="1">
                                <a:latin typeface="Cambria Math" panose="02040503050406030204" pitchFamily="18" charset="0"/>
                                <a:ea typeface="Cambria Math" panose="02040503050406030204" pitchFamily="18" charset="0"/>
                                <a:cs typeface="Tahoma" panose="020B0604030504040204" pitchFamily="34" charset="0"/>
                              </a:rPr>
                              <m:t>−</m:t>
                            </m:r>
                            <m:r>
                              <m:rPr>
                                <m:nor/>
                              </m:rPr>
                              <a:rPr lang="fr-CA" sz="2000" i="1">
                                <a:latin typeface="+mj-lt"/>
                                <a:ea typeface="Cambria Math" panose="02040503050406030204" pitchFamily="18" charset="0"/>
                                <a:cs typeface="Tahoma" panose="020B0604030504040204" pitchFamily="34" charset="0"/>
                              </a:rPr>
                              <m:t> </m:t>
                            </m:r>
                            <m:r>
                              <m:rPr>
                                <m:nor/>
                              </m:rPr>
                              <a:rPr lang="fr-CA" sz="2000">
                                <a:latin typeface="+mj-lt"/>
                                <a:ea typeface="Cambria Math" panose="02040503050406030204" pitchFamily="18" charset="0"/>
                                <a:cs typeface="Tahoma" panose="020B0604030504040204" pitchFamily="34" charset="0"/>
                              </a:rPr>
                              <m:t>E</m:t>
                            </m:r>
                            <m:d>
                              <m:dPr>
                                <m:begChr m:val="["/>
                                <m:endChr m:val="]"/>
                                <m:ctrlPr>
                                  <a:rPr lang="fr-CA" sz="2000" i="1">
                                    <a:latin typeface="Cambria Math" panose="02040503050406030204" pitchFamily="18" charset="0"/>
                                    <a:ea typeface="Cambria Math" panose="02040503050406030204" pitchFamily="18" charset="0"/>
                                    <a:cs typeface="Tahoma" panose="020B0604030504040204" pitchFamily="34" charset="0"/>
                                  </a:rPr>
                                </m:ctrlPr>
                              </m:dPr>
                              <m:e>
                                <m:r>
                                  <m:rPr>
                                    <m:nor/>
                                  </m:rPr>
                                  <a:rPr lang="fr-CA" sz="2000" i="1">
                                    <a:latin typeface="+mj-lt"/>
                                    <a:ea typeface="Cambria Math" panose="02040503050406030204" pitchFamily="18" charset="0"/>
                                    <a:cs typeface="Tahoma" panose="020B0604030504040204" pitchFamily="34" charset="0"/>
                                  </a:rPr>
                                  <m:t>F</m:t>
                                </m:r>
                              </m:e>
                            </m:d>
                          </m:e>
                        </m:d>
                        <m:d>
                          <m:dPr>
                            <m:ctrlPr>
                              <a:rPr lang="fr-CA" sz="2000" i="1">
                                <a:latin typeface="Cambria Math" panose="02040503050406030204" pitchFamily="18" charset="0"/>
                                <a:ea typeface="Cambria Math" panose="02040503050406030204" pitchFamily="18" charset="0"/>
                                <a:cs typeface="Tahoma" panose="020B0604030504040204" pitchFamily="34" charset="0"/>
                              </a:rPr>
                            </m:ctrlPr>
                          </m:dPr>
                          <m:e>
                            <m:r>
                              <m:rPr>
                                <m:nor/>
                              </m:rPr>
                              <a:rPr lang="fr-CA" sz="2000" i="1">
                                <a:latin typeface="+mj-lt"/>
                                <a:ea typeface="Cambria Math" panose="02040503050406030204" pitchFamily="18" charset="0"/>
                                <a:cs typeface="Tahoma" panose="020B0604030504040204" pitchFamily="34" charset="0"/>
                              </a:rPr>
                              <m:t>G</m:t>
                            </m:r>
                            <m:r>
                              <m:rPr>
                                <m:nor/>
                              </m:rPr>
                              <a:rPr lang="fr-CA" sz="2000">
                                <a:latin typeface="+mj-lt"/>
                                <a:ea typeface="Cambria Math" panose="02040503050406030204" pitchFamily="18" charset="0"/>
                                <a:cs typeface="Tahoma" panose="020B0604030504040204" pitchFamily="34" charset="0"/>
                              </a:rPr>
                              <m:t> </m:t>
                            </m:r>
                            <m:r>
                              <a:rPr lang="fr-CA" sz="2000" i="1">
                                <a:latin typeface="Cambria Math" panose="02040503050406030204" pitchFamily="18" charset="0"/>
                                <a:ea typeface="Cambria Math" panose="02040503050406030204" pitchFamily="18" charset="0"/>
                                <a:cs typeface="Tahoma" panose="020B0604030504040204" pitchFamily="34" charset="0"/>
                              </a:rPr>
                              <m:t>−</m:t>
                            </m:r>
                            <m:r>
                              <m:rPr>
                                <m:nor/>
                              </m:rPr>
                              <a:rPr lang="fr-CA" sz="2000" i="1">
                                <a:latin typeface="+mj-lt"/>
                                <a:ea typeface="Cambria Math" panose="02040503050406030204" pitchFamily="18" charset="0"/>
                                <a:cs typeface="Tahoma" panose="020B0604030504040204" pitchFamily="34" charset="0"/>
                              </a:rPr>
                              <m:t> </m:t>
                            </m:r>
                            <m:r>
                              <m:rPr>
                                <m:nor/>
                              </m:rPr>
                              <a:rPr lang="fr-CA" sz="2000">
                                <a:latin typeface="+mj-lt"/>
                                <a:ea typeface="Cambria Math" panose="02040503050406030204" pitchFamily="18" charset="0"/>
                                <a:cs typeface="Tahoma" panose="020B0604030504040204" pitchFamily="34" charset="0"/>
                              </a:rPr>
                              <m:t>E</m:t>
                            </m:r>
                            <m:d>
                              <m:dPr>
                                <m:begChr m:val="["/>
                                <m:endChr m:val="]"/>
                                <m:ctrlPr>
                                  <a:rPr lang="fr-CA" sz="2000" i="1">
                                    <a:latin typeface="Cambria Math" panose="02040503050406030204" pitchFamily="18" charset="0"/>
                                    <a:ea typeface="Cambria Math" panose="02040503050406030204" pitchFamily="18" charset="0"/>
                                    <a:cs typeface="Tahoma" panose="020B0604030504040204" pitchFamily="34" charset="0"/>
                                  </a:rPr>
                                </m:ctrlPr>
                              </m:dPr>
                              <m:e>
                                <m:r>
                                  <m:rPr>
                                    <m:nor/>
                                  </m:rPr>
                                  <a:rPr lang="fr-CA" sz="2000" i="1">
                                    <a:latin typeface="+mj-lt"/>
                                    <a:ea typeface="Cambria Math" panose="02040503050406030204" pitchFamily="18" charset="0"/>
                                    <a:cs typeface="Tahoma" panose="020B0604030504040204" pitchFamily="34" charset="0"/>
                                  </a:rPr>
                                  <m:t>G</m:t>
                                </m:r>
                              </m:e>
                            </m:d>
                          </m:e>
                        </m:d>
                        <m:r>
                          <a:rPr lang="fr-CA" sz="2000" b="0" i="1" smtClean="0">
                            <a:latin typeface="Cambria Math" panose="02040503050406030204" pitchFamily="18" charset="0"/>
                            <a:ea typeface="Cambria Math" panose="02040503050406030204" pitchFamily="18" charset="0"/>
                            <a:cs typeface="Tahoma" panose="020B0604030504040204" pitchFamily="34" charset="0"/>
                          </a:rPr>
                          <m:t> </m:t>
                        </m:r>
                      </m:e>
                    </m:d>
                  </m:oMath>
                </a14:m>
                <a:endParaRPr lang="fr-CA" sz="2000" dirty="0">
                  <a:latin typeface="+mj-lt"/>
                  <a:ea typeface="Cambria Math" panose="02040503050406030204" pitchFamily="18" charset="0"/>
                  <a:cs typeface="Tahoma" panose="020B0604030504040204" pitchFamily="34" charset="0"/>
                </a:endParaRPr>
              </a:p>
              <a:p>
                <a:pPr marL="482400" lvl="1" indent="-230400">
                  <a:lnSpc>
                    <a:spcPct val="100000"/>
                  </a:lnSpc>
                  <a:spcBef>
                    <a:spcPts val="1200"/>
                  </a:spcBef>
                  <a:buSzPct val="135000"/>
                </a:pPr>
                <a:r>
                  <a:rPr lang="fr-CA" sz="2000" i="1" dirty="0">
                    <a:latin typeface="+mj-lt"/>
                    <a:ea typeface="Cambria Math" panose="02040503050406030204" pitchFamily="18" charset="0"/>
                    <a:cs typeface="Tahoma" panose="020B0604030504040204" pitchFamily="34" charset="0"/>
                  </a:rPr>
                  <a:t>F</a:t>
                </a:r>
                <a:r>
                  <a:rPr lang="fr-CA" sz="2000" dirty="0">
                    <a:latin typeface="+mj-lt"/>
                    <a:ea typeface="Cambria Math" panose="02040503050406030204" pitchFamily="18" charset="0"/>
                    <a:cs typeface="Tahoma" panose="020B0604030504040204" pitchFamily="34" charset="0"/>
                  </a:rPr>
                  <a:t> et </a:t>
                </a:r>
                <a:r>
                  <a:rPr lang="fr-CA" sz="2000" i="1" dirty="0">
                    <a:latin typeface="+mj-lt"/>
                    <a:ea typeface="Cambria Math" panose="02040503050406030204" pitchFamily="18" charset="0"/>
                    <a:cs typeface="Tahoma" panose="020B0604030504040204" pitchFamily="34" charset="0"/>
                  </a:rPr>
                  <a:t>G</a:t>
                </a:r>
                <a:r>
                  <a:rPr lang="fr-CA" sz="2000" dirty="0">
                    <a:latin typeface="+mj-lt"/>
                    <a:ea typeface="Cambria Math" panose="02040503050406030204" pitchFamily="18" charset="0"/>
                    <a:cs typeface="Tahoma" panose="020B0604030504040204" pitchFamily="34" charset="0"/>
                  </a:rPr>
                  <a:t> indépendantes </a:t>
                </a:r>
                <a:r>
                  <a:rPr lang="fr-CA" sz="2000" spc="-110" dirty="0">
                    <a:latin typeface="+mj-lt"/>
                    <a:cs typeface="Meiryo"/>
                  </a:rPr>
                  <a:t>⇒ </a:t>
                </a:r>
                <a:r>
                  <a:rPr lang="fr-CA" sz="2000" dirty="0" err="1">
                    <a:latin typeface="+mj-lt"/>
                    <a:ea typeface="Cambria Math" panose="02040503050406030204" pitchFamily="18" charset="0"/>
                    <a:cs typeface="Tahoma" panose="020B0604030504040204" pitchFamily="34" charset="0"/>
                  </a:rPr>
                  <a:t>Cov</a:t>
                </a:r>
                <a:r>
                  <a:rPr lang="fr-CA" sz="2000" dirty="0">
                    <a:latin typeface="+mj-lt"/>
                    <a:ea typeface="Cambria Math" panose="02040503050406030204" pitchFamily="18" charset="0"/>
                    <a:cs typeface="Tahoma" panose="020B0604030504040204" pitchFamily="34" charset="0"/>
                  </a:rPr>
                  <a:t> </a:t>
                </a:r>
                <a14:m>
                  <m:oMath xmlns:m="http://schemas.openxmlformats.org/officeDocument/2006/math">
                    <m:d>
                      <m:dPr>
                        <m:begChr m:val="["/>
                        <m:endChr m:val="]"/>
                        <m:ctrlPr>
                          <a:rPr lang="fr-CA" sz="2000" i="1">
                            <a:latin typeface="Cambria Math" panose="02040503050406030204" pitchFamily="18" charset="0"/>
                            <a:ea typeface="Cambria Math" panose="02040503050406030204" pitchFamily="18" charset="0"/>
                            <a:cs typeface="Tahoma" panose="020B0604030504040204" pitchFamily="34" charset="0"/>
                          </a:rPr>
                        </m:ctrlPr>
                      </m:dPr>
                      <m:e>
                        <m:r>
                          <m:rPr>
                            <m:nor/>
                          </m:rPr>
                          <a:rPr lang="fr-CA" sz="2000" i="1">
                            <a:latin typeface="+mj-lt"/>
                            <a:ea typeface="Cambria Math" panose="02040503050406030204" pitchFamily="18" charset="0"/>
                            <a:cs typeface="Tahoma" panose="020B0604030504040204" pitchFamily="34" charset="0"/>
                          </a:rPr>
                          <m:t>F</m:t>
                        </m:r>
                        <m:r>
                          <m:rPr>
                            <m:nor/>
                          </m:rPr>
                          <a:rPr lang="fr-CA" sz="2000" i="1">
                            <a:latin typeface="+mj-lt"/>
                            <a:ea typeface="Cambria Math" panose="02040503050406030204" pitchFamily="18" charset="0"/>
                            <a:cs typeface="Tahoma" panose="020B0604030504040204" pitchFamily="34" charset="0"/>
                          </a:rPr>
                          <m:t> </m:t>
                        </m:r>
                        <m:r>
                          <m:rPr>
                            <m:nor/>
                          </m:rPr>
                          <a:rPr lang="fr-CA" sz="2000">
                            <a:latin typeface="+mj-lt"/>
                            <a:ea typeface="Cambria Math" panose="02040503050406030204" pitchFamily="18" charset="0"/>
                            <a:cs typeface="Tahoma" panose="020B0604030504040204" pitchFamily="34" charset="0"/>
                          </a:rPr>
                          <m:t>,</m:t>
                        </m:r>
                        <m:r>
                          <m:rPr>
                            <m:nor/>
                          </m:rPr>
                          <a:rPr lang="fr-CA" sz="2000" i="1">
                            <a:latin typeface="+mj-lt"/>
                            <a:ea typeface="Cambria Math" panose="02040503050406030204" pitchFamily="18" charset="0"/>
                            <a:cs typeface="Tahoma" panose="020B0604030504040204" pitchFamily="34" charset="0"/>
                          </a:rPr>
                          <m:t> </m:t>
                        </m:r>
                        <m:r>
                          <m:rPr>
                            <m:nor/>
                          </m:rPr>
                          <a:rPr lang="fr-CA" sz="2000" i="1">
                            <a:latin typeface="+mj-lt"/>
                            <a:ea typeface="Cambria Math" panose="02040503050406030204" pitchFamily="18" charset="0"/>
                            <a:cs typeface="Tahoma" panose="020B0604030504040204" pitchFamily="34" charset="0"/>
                          </a:rPr>
                          <m:t>G</m:t>
                        </m:r>
                      </m:e>
                    </m:d>
                  </m:oMath>
                </a14:m>
                <a:r>
                  <a:rPr lang="fr-CA" sz="2000" dirty="0">
                    <a:latin typeface="+mj-lt"/>
                    <a:ea typeface="Cambria Math" panose="02040503050406030204" pitchFamily="18" charset="0"/>
                    <a:cs typeface="Tahoma" panose="020B0604030504040204" pitchFamily="34" charset="0"/>
                  </a:rPr>
                  <a:t> </a:t>
                </a:r>
                <a14:m>
                  <m:oMath xmlns:m="http://schemas.openxmlformats.org/officeDocument/2006/math">
                    <m:r>
                      <a:rPr lang="fr-CA" sz="2000" i="1">
                        <a:latin typeface="Cambria Math" panose="02040503050406030204" pitchFamily="18" charset="0"/>
                        <a:ea typeface="Cambria Math" panose="02040503050406030204" pitchFamily="18" charset="0"/>
                        <a:cs typeface="Tahoma" panose="020B0604030504040204" pitchFamily="34" charset="0"/>
                      </a:rPr>
                      <m:t>=</m:t>
                    </m:r>
                  </m:oMath>
                </a14:m>
                <a:r>
                  <a:rPr lang="fr-CA" sz="2000" dirty="0">
                    <a:latin typeface="+mj-lt"/>
                    <a:ea typeface="Cambria Math" panose="02040503050406030204" pitchFamily="18" charset="0"/>
                    <a:cs typeface="Tahoma" panose="020B0604030504040204" pitchFamily="34" charset="0"/>
                  </a:rPr>
                  <a:t> 0 </a:t>
                </a:r>
              </a:p>
              <a:p>
                <a:pPr marL="482400" lvl="1" indent="-230400">
                  <a:lnSpc>
                    <a:spcPct val="100000"/>
                  </a:lnSpc>
                  <a:spcBef>
                    <a:spcPts val="1200"/>
                  </a:spcBef>
                  <a:buSzPct val="135000"/>
                </a:pPr>
                <a:r>
                  <a:rPr lang="fr-CA" sz="2000" dirty="0">
                    <a:latin typeface="+mj-lt"/>
                    <a:ea typeface="Cambria Math" panose="02040503050406030204" pitchFamily="18" charset="0"/>
                    <a:cs typeface="Tahoma" panose="020B0604030504040204" pitchFamily="34" charset="0"/>
                  </a:rPr>
                  <a:t>Matrice de covariance: </a:t>
                </a:r>
              </a:p>
              <a:p>
                <a:pPr marL="0" indent="0">
                  <a:spcBef>
                    <a:spcPts val="3000"/>
                  </a:spcBef>
                  <a:buSzPct val="135000"/>
                  <a:buNone/>
                </a:pPr>
                <a:endParaRPr lang="fr-CA" sz="2000" dirty="0">
                  <a:latin typeface="+mj-lt"/>
                  <a:ea typeface="Tahoma" panose="020B0604030504040204" pitchFamily="34" charset="0"/>
                  <a:cs typeface="Tahoma" panose="020B0604030504040204" pitchFamily="34" charset="0"/>
                </a:endParaRPr>
              </a:p>
              <a:p>
                <a:pPr marL="252000" lvl="1" indent="0">
                  <a:lnSpc>
                    <a:spcPct val="100000"/>
                  </a:lnSpc>
                  <a:spcBef>
                    <a:spcPts val="600"/>
                  </a:spcBef>
                  <a:buSzPct val="135000"/>
                  <a:buNone/>
                </a:pPr>
                <a:endParaRPr lang="fr-CA" sz="2000" i="1" dirty="0">
                  <a:latin typeface="+mj-lt"/>
                  <a:ea typeface="Tahoma" panose="020B0604030504040204" pitchFamily="34" charset="0"/>
                  <a:cs typeface="Tahoma" panose="020B0604030504040204" pitchFamily="34" charset="0"/>
                </a:endParaRPr>
              </a:p>
            </p:txBody>
          </p:sp>
        </mc:Choice>
        <mc:Fallback xmlns="">
          <p:sp>
            <p:nvSpPr>
              <p:cNvPr id="25" name="Content Placeholder 5">
                <a:extLst>
                  <a:ext uri="{FF2B5EF4-FFF2-40B4-BE49-F238E27FC236}">
                    <a16:creationId xmlns:a16="http://schemas.microsoft.com/office/drawing/2014/main" id="{D15D9D54-E6FF-4262-9C22-A4DF03B5B1FF}"/>
                  </a:ext>
                </a:extLst>
              </p:cNvPr>
              <p:cNvSpPr txBox="1">
                <a:spLocks noRot="1" noChangeAspect="1" noMove="1" noResize="1" noEditPoints="1" noAdjustHandles="1" noChangeArrowheads="1" noChangeShapeType="1" noTextEdit="1"/>
              </p:cNvSpPr>
              <p:nvPr/>
            </p:nvSpPr>
            <p:spPr>
              <a:xfrm>
                <a:off x="355698" y="1281253"/>
                <a:ext cx="8633792" cy="3744876"/>
              </a:xfrm>
              <a:prstGeom prst="rect">
                <a:avLst/>
              </a:prstGeom>
              <a:blipFill>
                <a:blip r:embed="rId3"/>
                <a:stretch>
                  <a:fillRect l="-1028" t="-1689"/>
                </a:stretch>
              </a:blipFill>
            </p:spPr>
            <p:txBody>
              <a:bodyPr/>
              <a:lstStyle/>
              <a:p>
                <a:r>
                  <a:rPr lang="fr-CA">
                    <a:noFill/>
                  </a:rPr>
                  <a:t> </a:t>
                </a:r>
              </a:p>
            </p:txBody>
          </p:sp>
        </mc:Fallback>
      </mc:AlternateContent>
      <p:cxnSp>
        <p:nvCxnSpPr>
          <p:cNvPr id="10" name="Straight Connector 9">
            <a:extLst>
              <a:ext uri="{FF2B5EF4-FFF2-40B4-BE49-F238E27FC236}">
                <a16:creationId xmlns:a16="http://schemas.microsoft.com/office/drawing/2014/main" id="{8603B3C0-7673-4483-8EA2-E3AAEB1C2D43}"/>
              </a:ext>
            </a:extLst>
          </p:cNvPr>
          <p:cNvCxnSpPr>
            <a:cxnSpLocks/>
          </p:cNvCxnSpPr>
          <p:nvPr/>
        </p:nvCxnSpPr>
        <p:spPr>
          <a:xfrm>
            <a:off x="496957" y="119550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1" name="TextBox 10">
            <a:extLst>
              <a:ext uri="{FF2B5EF4-FFF2-40B4-BE49-F238E27FC236}">
                <a16:creationId xmlns:a16="http://schemas.microsoft.com/office/drawing/2014/main" id="{CE9F484E-CE4D-4493-A6E1-CEA2B611FE0C}"/>
              </a:ext>
            </a:extLst>
          </p:cNvPr>
          <p:cNvSpPr txBox="1"/>
          <p:nvPr/>
        </p:nvSpPr>
        <p:spPr>
          <a:xfrm>
            <a:off x="355599" y="261411"/>
            <a:ext cx="8072783" cy="861774"/>
          </a:xfrm>
          <a:prstGeom prst="rect">
            <a:avLst/>
          </a:prstGeom>
          <a:noFill/>
        </p:spPr>
        <p:txBody>
          <a:bodyPr wrap="square" rtlCol="0">
            <a:spAutoFit/>
          </a:bodyPr>
          <a:lstStyle/>
          <a:p>
            <a:r>
              <a:rPr lang="en-CA" sz="3200" b="1" spc="-35" dirty="0">
                <a:latin typeface="+mj-lt"/>
                <a:ea typeface="Century Gothic" charset="0"/>
                <a:cs typeface="Century Gothic" charset="0"/>
              </a:rPr>
              <a:t>Couples de variables </a:t>
            </a:r>
            <a:r>
              <a:rPr lang="en-CA" sz="3200" b="1" spc="-35" dirty="0" err="1">
                <a:latin typeface="+mj-lt"/>
                <a:ea typeface="Century Gothic" charset="0"/>
                <a:cs typeface="Century Gothic" charset="0"/>
              </a:rPr>
              <a:t>aléatoires</a:t>
            </a:r>
            <a:r>
              <a:rPr lang="en-CA" sz="3200" b="1" spc="-35" dirty="0">
                <a:latin typeface="+mj-lt"/>
                <a:ea typeface="Century Gothic" charset="0"/>
                <a:cs typeface="Century Gothic" charset="0"/>
              </a:rPr>
              <a:t> (3)</a:t>
            </a:r>
          </a:p>
          <a:p>
            <a:r>
              <a:rPr lang="en-CA" b="1" spc="-35" dirty="0" err="1">
                <a:latin typeface="+mj-lt"/>
                <a:ea typeface="Century Gothic" charset="0"/>
                <a:cs typeface="Century Gothic" charset="0"/>
              </a:rPr>
              <a:t>Propriétés</a:t>
            </a:r>
            <a:r>
              <a:rPr lang="en-CA" b="1" spc="-35" dirty="0">
                <a:latin typeface="+mj-lt"/>
                <a:ea typeface="Century Gothic" charset="0"/>
                <a:cs typeface="Century Gothic" charset="0"/>
              </a:rPr>
              <a:t> </a:t>
            </a:r>
            <a:r>
              <a:rPr lang="en-CA" b="1" spc="-35" dirty="0" err="1">
                <a:latin typeface="+mj-lt"/>
                <a:ea typeface="Century Gothic" charset="0"/>
                <a:cs typeface="Century Gothic" charset="0"/>
              </a:rPr>
              <a:t>importantes</a:t>
            </a:r>
            <a:endParaRPr lang="en-US" b="1" dirty="0">
              <a:latin typeface="+mj-lt"/>
              <a:ea typeface="Century Gothic" charset="0"/>
              <a:cs typeface="Century Gothic" charset="0"/>
            </a:endParaRPr>
          </a:p>
        </p:txBody>
      </p:sp>
      <p:pic>
        <p:nvPicPr>
          <p:cNvPr id="8" name="Picture 7">
            <a:extLst>
              <a:ext uri="{FF2B5EF4-FFF2-40B4-BE49-F238E27FC236}">
                <a16:creationId xmlns:a16="http://schemas.microsoft.com/office/drawing/2014/main" id="{EA268375-90FB-4871-B926-B17E26FA2D2A}"/>
              </a:ext>
            </a:extLst>
          </p:cNvPr>
          <p:cNvPicPr>
            <a:picLocks noChangeAspect="1"/>
          </p:cNvPicPr>
          <p:nvPr/>
        </p:nvPicPr>
        <p:blipFill>
          <a:blip r:embed="rId4"/>
          <a:stretch>
            <a:fillRect/>
          </a:stretch>
        </p:blipFill>
        <p:spPr>
          <a:xfrm>
            <a:off x="3391323" y="2647291"/>
            <a:ext cx="4447638" cy="518041"/>
          </a:xfrm>
          <a:prstGeom prst="rect">
            <a:avLst/>
          </a:prstGeom>
        </p:spPr>
      </p:pic>
      <p:cxnSp>
        <p:nvCxnSpPr>
          <p:cNvPr id="2" name="Curved Connector 1">
            <a:extLst>
              <a:ext uri="{FF2B5EF4-FFF2-40B4-BE49-F238E27FC236}">
                <a16:creationId xmlns:a16="http://schemas.microsoft.com/office/drawing/2014/main" id="{C7306FF5-0768-B210-85E9-A5D05BD14BA2}"/>
              </a:ext>
            </a:extLst>
          </p:cNvPr>
          <p:cNvCxnSpPr>
            <a:cxnSpLocks/>
          </p:cNvCxnSpPr>
          <p:nvPr/>
        </p:nvCxnSpPr>
        <p:spPr>
          <a:xfrm rot="10800000" flipV="1">
            <a:off x="5252225" y="1700027"/>
            <a:ext cx="792741" cy="274000"/>
          </a:xfrm>
          <a:prstGeom prst="curvedConnector3">
            <a:avLst>
              <a:gd name="adj1" fmla="val -640"/>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EBFB1FD-2036-8E1C-A78D-63BFE3D6C465}"/>
              </a:ext>
            </a:extLst>
          </p:cNvPr>
          <p:cNvSpPr txBox="1"/>
          <p:nvPr/>
        </p:nvSpPr>
        <p:spPr>
          <a:xfrm>
            <a:off x="5703779" y="1359959"/>
            <a:ext cx="3084523" cy="307777"/>
          </a:xfrm>
          <a:prstGeom prst="rect">
            <a:avLst/>
          </a:prstGeom>
          <a:noFill/>
        </p:spPr>
        <p:txBody>
          <a:bodyPr wrap="square" rtlCol="0">
            <a:spAutoFit/>
          </a:bodyPr>
          <a:lstStyle/>
          <a:p>
            <a:r>
              <a:rPr lang="fr-CA" sz="1400" dirty="0">
                <a:latin typeface="+mj-lt"/>
              </a:rPr>
              <a:t>Mesure de la variabilité jointe de F et G</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D3B88A0-A8B2-2D73-C6AE-B2F0946A776B}"/>
                  </a:ext>
                </a:extLst>
              </p:cNvPr>
              <p:cNvSpPr txBox="1"/>
              <p:nvPr/>
            </p:nvSpPr>
            <p:spPr>
              <a:xfrm>
                <a:off x="1445956" y="3592308"/>
                <a:ext cx="6797374" cy="7087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CA" i="1" smtClean="0">
                              <a:latin typeface="Cambria Math" panose="02040503050406030204" pitchFamily="18" charset="0"/>
                            </a:rPr>
                          </m:ctrlPr>
                        </m:sSubPr>
                        <m:e>
                          <m:r>
                            <a:rPr lang="en-CA" b="0" i="1" smtClean="0">
                              <a:latin typeface="Cambria Math" panose="02040503050406030204" pitchFamily="18" charset="0"/>
                            </a:rPr>
                            <m:t>𝑅</m:t>
                          </m:r>
                        </m:e>
                        <m:sub>
                          <m:r>
                            <a:rPr lang="en-CA" b="0" i="1" smtClean="0">
                              <a:latin typeface="Cambria Math" panose="02040503050406030204" pitchFamily="18" charset="0"/>
                            </a:rPr>
                            <m:t>𝐹</m:t>
                          </m:r>
                          <m:r>
                            <a:rPr lang="en-CA" b="0" i="1" smtClean="0">
                              <a:latin typeface="Cambria Math" panose="02040503050406030204" pitchFamily="18" charset="0"/>
                            </a:rPr>
                            <m:t>,</m:t>
                          </m:r>
                          <m:r>
                            <a:rPr lang="en-CA" b="0" i="1" smtClean="0">
                              <a:latin typeface="Cambria Math" panose="02040503050406030204" pitchFamily="18" charset="0"/>
                            </a:rPr>
                            <m:t>𝐺</m:t>
                          </m:r>
                        </m:sub>
                      </m:sSub>
                      <m:r>
                        <a:rPr lang="en-CA" b="0" i="1" smtClean="0">
                          <a:latin typeface="Cambria Math" panose="02040503050406030204" pitchFamily="18" charset="0"/>
                        </a:rPr>
                        <m:t>=</m:t>
                      </m:r>
                      <m:d>
                        <m:dPr>
                          <m:begChr m:val="["/>
                          <m:endChr m:val="]"/>
                          <m:ctrlPr>
                            <a:rPr lang="en-CA" b="0" i="1" smtClean="0">
                              <a:latin typeface="Cambria Math" panose="02040503050406030204" pitchFamily="18" charset="0"/>
                            </a:rPr>
                          </m:ctrlPr>
                        </m:dPr>
                        <m:e>
                          <m:m>
                            <m:mPr>
                              <m:mcs>
                                <m:mc>
                                  <m:mcPr>
                                    <m:count m:val="2"/>
                                    <m:mcJc m:val="center"/>
                                  </m:mcPr>
                                </m:mc>
                              </m:mcs>
                              <m:ctrlPr>
                                <a:rPr lang="en-CA" i="1">
                                  <a:latin typeface="Cambria Math" panose="02040503050406030204" pitchFamily="18" charset="0"/>
                                </a:rPr>
                              </m:ctrlPr>
                            </m:mPr>
                            <m:mr>
                              <m:e>
                                <m:sSup>
                                  <m:sSupPr>
                                    <m:ctrlPr>
                                      <a:rPr lang="en-CA" i="1">
                                        <a:latin typeface="Cambria Math" panose="02040503050406030204" pitchFamily="18" charset="0"/>
                                      </a:rPr>
                                    </m:ctrlPr>
                                  </m:sSupPr>
                                  <m:e>
                                    <m:r>
                                      <a:rPr lang="en-CA" b="0" i="1" smtClean="0">
                                        <a:latin typeface="Cambria Math" panose="02040503050406030204" pitchFamily="18" charset="0"/>
                                      </a:rPr>
                                      <m:t>𝐸</m:t>
                                    </m:r>
                                    <m:r>
                                      <m:rPr>
                                        <m:brk m:alnAt="7"/>
                                      </m:rPr>
                                      <a:rPr lang="en-CA" i="1">
                                        <a:latin typeface="Cambria Math" panose="02040503050406030204" pitchFamily="18" charset="0"/>
                                      </a:rPr>
                                      <m:t>(</m:t>
                                    </m:r>
                                    <m:r>
                                      <a:rPr lang="en-CA" i="1">
                                        <a:latin typeface="Cambria Math" panose="02040503050406030204" pitchFamily="18" charset="0"/>
                                      </a:rPr>
                                      <m:t>𝐹</m:t>
                                    </m:r>
                                    <m:r>
                                      <a:rPr lang="en-CA" i="1">
                                        <a:latin typeface="Cambria Math" panose="02040503050406030204" pitchFamily="18" charset="0"/>
                                      </a:rPr>
                                      <m:t>−</m:t>
                                    </m:r>
                                    <m:r>
                                      <a:rPr lang="en-CA" i="1">
                                        <a:latin typeface="Cambria Math" panose="02040503050406030204" pitchFamily="18" charset="0"/>
                                      </a:rPr>
                                      <m:t>𝐸</m:t>
                                    </m:r>
                                    <m:r>
                                      <a:rPr lang="en-CA" i="1">
                                        <a:latin typeface="Cambria Math" panose="02040503050406030204" pitchFamily="18" charset="0"/>
                                      </a:rPr>
                                      <m:t>[</m:t>
                                    </m:r>
                                    <m:r>
                                      <a:rPr lang="en-CA" i="1">
                                        <a:latin typeface="Cambria Math" panose="02040503050406030204" pitchFamily="18" charset="0"/>
                                      </a:rPr>
                                      <m:t>𝐹</m:t>
                                    </m:r>
                                    <m:r>
                                      <a:rPr lang="en-CA" i="1">
                                        <a:latin typeface="Cambria Math" panose="02040503050406030204" pitchFamily="18" charset="0"/>
                                      </a:rPr>
                                      <m:t>])</m:t>
                                    </m:r>
                                  </m:e>
                                  <m:sup>
                                    <m:r>
                                      <a:rPr lang="en-CA" i="1">
                                        <a:latin typeface="Cambria Math" panose="02040503050406030204" pitchFamily="18" charset="0"/>
                                      </a:rPr>
                                      <m:t>2</m:t>
                                    </m:r>
                                  </m:sup>
                                </m:sSup>
                              </m:e>
                              <m:e>
                                <m:r>
                                  <a:rPr lang="en-CA" b="0" i="1" smtClean="0">
                                    <a:latin typeface="Cambria Math" panose="02040503050406030204" pitchFamily="18" charset="0"/>
                                  </a:rPr>
                                  <m:t>𝐸</m:t>
                                </m:r>
                                <m:r>
                                  <a:rPr lang="en-CA" b="0" i="1" smtClean="0">
                                    <a:latin typeface="Cambria Math" panose="02040503050406030204" pitchFamily="18" charset="0"/>
                                  </a:rPr>
                                  <m:t>(</m:t>
                                </m:r>
                                <m:d>
                                  <m:dPr>
                                    <m:ctrlPr>
                                      <a:rPr lang="en-CA" b="0" i="1" smtClean="0">
                                        <a:latin typeface="Cambria Math" panose="02040503050406030204" pitchFamily="18" charset="0"/>
                                      </a:rPr>
                                    </m:ctrlPr>
                                  </m:dPr>
                                  <m:e>
                                    <m:r>
                                      <a:rPr lang="en-CA" i="1">
                                        <a:latin typeface="Cambria Math" panose="02040503050406030204" pitchFamily="18" charset="0"/>
                                      </a:rPr>
                                      <m:t>𝐹</m:t>
                                    </m:r>
                                    <m:r>
                                      <a:rPr lang="en-CA" i="1">
                                        <a:latin typeface="Cambria Math" panose="02040503050406030204" pitchFamily="18" charset="0"/>
                                      </a:rPr>
                                      <m:t>−</m:t>
                                    </m:r>
                                    <m:r>
                                      <a:rPr lang="en-CA" i="1">
                                        <a:latin typeface="Cambria Math" panose="02040503050406030204" pitchFamily="18" charset="0"/>
                                      </a:rPr>
                                      <m:t>𝐸</m:t>
                                    </m:r>
                                    <m:d>
                                      <m:dPr>
                                        <m:begChr m:val="["/>
                                        <m:endChr m:val="]"/>
                                        <m:ctrlPr>
                                          <a:rPr lang="en-CA" i="1">
                                            <a:latin typeface="Cambria Math" panose="02040503050406030204" pitchFamily="18" charset="0"/>
                                          </a:rPr>
                                        </m:ctrlPr>
                                      </m:dPr>
                                      <m:e>
                                        <m:r>
                                          <a:rPr lang="en-CA" i="1">
                                            <a:latin typeface="Cambria Math" panose="02040503050406030204" pitchFamily="18" charset="0"/>
                                          </a:rPr>
                                          <m:t>𝐹</m:t>
                                        </m:r>
                                      </m:e>
                                    </m:d>
                                  </m:e>
                                </m:d>
                                <m:r>
                                  <a:rPr lang="en-CA" i="1">
                                    <a:latin typeface="Cambria Math" panose="02040503050406030204" pitchFamily="18" charset="0"/>
                                  </a:rPr>
                                  <m:t>⋅</m:t>
                                </m:r>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𝐺</m:t>
                                    </m:r>
                                    <m:r>
                                      <a:rPr lang="en-CA" i="1">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𝐸</m:t>
                                    </m:r>
                                    <m:d>
                                      <m:dPr>
                                        <m:begChr m:val="["/>
                                        <m:endChr m:val="]"/>
                                        <m:ctrlPr>
                                          <a:rPr lang="en-CA" i="1">
                                            <a:latin typeface="Cambria Math" panose="02040503050406030204" pitchFamily="18" charset="0"/>
                                            <a:ea typeface="Cambria Math" panose="02040503050406030204" pitchFamily="18" charset="0"/>
                                          </a:rPr>
                                        </m:ctrlPr>
                                      </m:dPr>
                                      <m:e>
                                        <m:r>
                                          <a:rPr lang="en-CA" i="1">
                                            <a:latin typeface="Cambria Math" panose="02040503050406030204" pitchFamily="18" charset="0"/>
                                            <a:ea typeface="Cambria Math" panose="02040503050406030204" pitchFamily="18" charset="0"/>
                                          </a:rPr>
                                          <m:t>𝐺</m:t>
                                        </m:r>
                                      </m:e>
                                    </m:d>
                                  </m:e>
                                </m:d>
                                <m:r>
                                  <a:rPr lang="en-CA" b="0" i="1" smtClean="0">
                                    <a:latin typeface="Cambria Math" panose="02040503050406030204" pitchFamily="18" charset="0"/>
                                    <a:ea typeface="Cambria Math" panose="02040503050406030204" pitchFamily="18" charset="0"/>
                                  </a:rPr>
                                  <m:t>)</m:t>
                                </m:r>
                              </m:e>
                            </m:mr>
                            <m:mr>
                              <m:e>
                                <m:r>
                                  <a:rPr lang="en-CA" i="1">
                                    <a:latin typeface="Cambria Math" panose="02040503050406030204" pitchFamily="18" charset="0"/>
                                  </a:rPr>
                                  <m:t> </m:t>
                                </m:r>
                                <m:r>
                                  <a:rPr lang="en-CA" b="0" i="1" smtClean="0">
                                    <a:latin typeface="Cambria Math" panose="02040503050406030204" pitchFamily="18" charset="0"/>
                                  </a:rPr>
                                  <m:t>𝐸</m:t>
                                </m:r>
                                <m:r>
                                  <a:rPr lang="en-CA" b="0" i="1" smtClean="0">
                                    <a:latin typeface="Cambria Math" panose="02040503050406030204" pitchFamily="18" charset="0"/>
                                  </a:rPr>
                                  <m:t>(</m:t>
                                </m:r>
                                <m:d>
                                  <m:dPr>
                                    <m:ctrlPr>
                                      <a:rPr lang="en-CA" b="0"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𝐺</m:t>
                                    </m:r>
                                    <m:r>
                                      <a:rPr lang="en-CA" i="1">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𝐸</m:t>
                                    </m:r>
                                    <m:d>
                                      <m:dPr>
                                        <m:begChr m:val="["/>
                                        <m:endChr m:val="]"/>
                                        <m:ctrlPr>
                                          <a:rPr lang="en-CA" i="1">
                                            <a:latin typeface="Cambria Math" panose="02040503050406030204" pitchFamily="18" charset="0"/>
                                            <a:ea typeface="Cambria Math" panose="02040503050406030204" pitchFamily="18" charset="0"/>
                                          </a:rPr>
                                        </m:ctrlPr>
                                      </m:dPr>
                                      <m:e>
                                        <m:r>
                                          <a:rPr lang="en-CA" i="1">
                                            <a:latin typeface="Cambria Math" panose="02040503050406030204" pitchFamily="18" charset="0"/>
                                            <a:ea typeface="Cambria Math" panose="02040503050406030204" pitchFamily="18" charset="0"/>
                                          </a:rPr>
                                          <m:t>𝐺</m:t>
                                        </m:r>
                                      </m:e>
                                    </m:d>
                                  </m:e>
                                </m:d>
                                <m:r>
                                  <a:rPr lang="en-CA" i="1">
                                    <a:latin typeface="Cambria Math" panose="02040503050406030204" pitchFamily="18" charset="0"/>
                                    <a:ea typeface="Cambria Math" panose="02040503050406030204" pitchFamily="18" charset="0"/>
                                  </a:rPr>
                                  <m:t>⋅</m:t>
                                </m:r>
                                <m:d>
                                  <m:dPr>
                                    <m:ctrlPr>
                                      <a:rPr lang="en-CA" i="1">
                                        <a:latin typeface="Cambria Math" panose="02040503050406030204" pitchFamily="18" charset="0"/>
                                        <a:ea typeface="Cambria Math" panose="02040503050406030204" pitchFamily="18" charset="0"/>
                                      </a:rPr>
                                    </m:ctrlPr>
                                  </m:dPr>
                                  <m:e>
                                    <m:r>
                                      <a:rPr lang="en-CA" i="1">
                                        <a:latin typeface="Cambria Math" panose="02040503050406030204" pitchFamily="18" charset="0"/>
                                      </a:rPr>
                                      <m:t>𝐹</m:t>
                                    </m:r>
                                    <m:r>
                                      <a:rPr lang="en-CA" i="1">
                                        <a:latin typeface="Cambria Math" panose="02040503050406030204" pitchFamily="18" charset="0"/>
                                      </a:rPr>
                                      <m:t>−</m:t>
                                    </m:r>
                                    <m:r>
                                      <a:rPr lang="en-CA" i="1">
                                        <a:latin typeface="Cambria Math" panose="02040503050406030204" pitchFamily="18" charset="0"/>
                                      </a:rPr>
                                      <m:t>𝐸</m:t>
                                    </m:r>
                                    <m:d>
                                      <m:dPr>
                                        <m:begChr m:val="["/>
                                        <m:endChr m:val="]"/>
                                        <m:ctrlPr>
                                          <a:rPr lang="en-CA" i="1">
                                            <a:latin typeface="Cambria Math" panose="02040503050406030204" pitchFamily="18" charset="0"/>
                                          </a:rPr>
                                        </m:ctrlPr>
                                      </m:dPr>
                                      <m:e>
                                        <m:r>
                                          <a:rPr lang="en-CA" i="1">
                                            <a:latin typeface="Cambria Math" panose="02040503050406030204" pitchFamily="18" charset="0"/>
                                          </a:rPr>
                                          <m:t>𝐹</m:t>
                                        </m:r>
                                      </m:e>
                                    </m:d>
                                  </m:e>
                                </m:d>
                                <m:r>
                                  <a:rPr lang="en-CA" b="0" i="1" smtClean="0">
                                    <a:latin typeface="Cambria Math" panose="02040503050406030204" pitchFamily="18" charset="0"/>
                                  </a:rPr>
                                  <m:t>)</m:t>
                                </m:r>
                              </m:e>
                              <m:e>
                                <m:r>
                                  <a:rPr lang="en-CA" b="0" i="1" smtClean="0">
                                    <a:latin typeface="Cambria Math" panose="02040503050406030204" pitchFamily="18" charset="0"/>
                                  </a:rPr>
                                  <m:t>𝐸</m:t>
                                </m:r>
                                <m:sSup>
                                  <m:sSupPr>
                                    <m:ctrlPr>
                                      <a:rPr lang="en-CA" i="1">
                                        <a:latin typeface="Cambria Math" panose="02040503050406030204" pitchFamily="18" charset="0"/>
                                      </a:rPr>
                                    </m:ctrlPr>
                                  </m:sSupPr>
                                  <m:e>
                                    <m:d>
                                      <m:dPr>
                                        <m:ctrlPr>
                                          <a:rPr lang="en-CA" i="1">
                                            <a:latin typeface="Cambria Math" panose="02040503050406030204" pitchFamily="18" charset="0"/>
                                          </a:rPr>
                                        </m:ctrlPr>
                                      </m:dPr>
                                      <m:e>
                                        <m:r>
                                          <a:rPr lang="en-CA" i="1">
                                            <a:latin typeface="Cambria Math" panose="02040503050406030204" pitchFamily="18" charset="0"/>
                                          </a:rPr>
                                          <m:t>𝐺</m:t>
                                        </m:r>
                                        <m:r>
                                          <a:rPr lang="en-CA" i="1">
                                            <a:latin typeface="Cambria Math" panose="02040503050406030204" pitchFamily="18" charset="0"/>
                                          </a:rPr>
                                          <m:t>−</m:t>
                                        </m:r>
                                        <m:r>
                                          <a:rPr lang="en-CA" i="1">
                                            <a:latin typeface="Cambria Math" panose="02040503050406030204" pitchFamily="18" charset="0"/>
                                          </a:rPr>
                                          <m:t>𝐸</m:t>
                                        </m:r>
                                        <m:d>
                                          <m:dPr>
                                            <m:begChr m:val="["/>
                                            <m:endChr m:val="]"/>
                                            <m:ctrlPr>
                                              <a:rPr lang="en-CA" i="1">
                                                <a:latin typeface="Cambria Math" panose="02040503050406030204" pitchFamily="18" charset="0"/>
                                              </a:rPr>
                                            </m:ctrlPr>
                                          </m:dPr>
                                          <m:e>
                                            <m:r>
                                              <a:rPr lang="en-CA" i="1">
                                                <a:latin typeface="Cambria Math" panose="02040503050406030204" pitchFamily="18" charset="0"/>
                                              </a:rPr>
                                              <m:t>𝐺</m:t>
                                            </m:r>
                                          </m:e>
                                        </m:d>
                                      </m:e>
                                    </m:d>
                                  </m:e>
                                  <m:sup>
                                    <m:r>
                                      <a:rPr lang="en-CA" i="1">
                                        <a:latin typeface="Cambria Math" panose="02040503050406030204" pitchFamily="18" charset="0"/>
                                      </a:rPr>
                                      <m:t>2</m:t>
                                    </m:r>
                                  </m:sup>
                                </m:sSup>
                              </m:e>
                            </m:mr>
                          </m:m>
                        </m:e>
                      </m:d>
                    </m:oMath>
                  </m:oMathPara>
                </a14:m>
                <a:endParaRPr lang="fr-CA" dirty="0"/>
              </a:p>
            </p:txBody>
          </p:sp>
        </mc:Choice>
        <mc:Fallback xmlns="">
          <p:sp>
            <p:nvSpPr>
              <p:cNvPr id="15" name="TextBox 14">
                <a:extLst>
                  <a:ext uri="{FF2B5EF4-FFF2-40B4-BE49-F238E27FC236}">
                    <a16:creationId xmlns:a16="http://schemas.microsoft.com/office/drawing/2014/main" id="{BD3B88A0-A8B2-2D73-C6AE-B2F0946A776B}"/>
                  </a:ext>
                </a:extLst>
              </p:cNvPr>
              <p:cNvSpPr txBox="1">
                <a:spLocks noRot="1" noChangeAspect="1" noMove="1" noResize="1" noEditPoints="1" noAdjustHandles="1" noChangeArrowheads="1" noChangeShapeType="1" noTextEdit="1"/>
              </p:cNvSpPr>
              <p:nvPr/>
            </p:nvSpPr>
            <p:spPr>
              <a:xfrm>
                <a:off x="1445956" y="3592308"/>
                <a:ext cx="6797374" cy="708720"/>
              </a:xfrm>
              <a:prstGeom prst="rect">
                <a:avLst/>
              </a:prstGeom>
              <a:blipFill>
                <a:blip r:embed="rId5"/>
                <a:stretch>
                  <a:fillRect b="-7018"/>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542F38C-E8D6-4D4F-AE4F-578039801CDE}"/>
                  </a:ext>
                </a:extLst>
              </p:cNvPr>
              <p:cNvSpPr txBox="1"/>
              <p:nvPr/>
            </p:nvSpPr>
            <p:spPr>
              <a:xfrm>
                <a:off x="2075325" y="4436032"/>
                <a:ext cx="6712978" cy="649730"/>
              </a:xfrm>
              <a:prstGeom prst="rect">
                <a:avLst/>
              </a:prstGeom>
              <a:noFill/>
            </p:spPr>
            <p:txBody>
              <a:bodyPr wrap="square">
                <a:spAutoFit/>
              </a:bodyPr>
              <a:lstStyle/>
              <a:p>
                <a:r>
                  <a:rPr lang="fr-CA" dirty="0"/>
                  <a:t>=</a:t>
                </a:r>
                <a:r>
                  <a:rPr lang="en-CA" dirty="0"/>
                  <a:t> </a:t>
                </a:r>
                <a14:m>
                  <m:oMath xmlns:m="http://schemas.openxmlformats.org/officeDocument/2006/math">
                    <m:d>
                      <m:dPr>
                        <m:begChr m:val="["/>
                        <m:endChr m:val="]"/>
                        <m:ctrlPr>
                          <a:rPr lang="en-CA" i="1">
                            <a:latin typeface="Cambria Math" panose="02040503050406030204" pitchFamily="18" charset="0"/>
                          </a:rPr>
                        </m:ctrlPr>
                      </m:dPr>
                      <m:e>
                        <m:m>
                          <m:mPr>
                            <m:mcs>
                              <m:mc>
                                <m:mcPr>
                                  <m:count m:val="2"/>
                                  <m:mcJc m:val="center"/>
                                </m:mcPr>
                              </m:mc>
                            </m:mcs>
                            <m:ctrlPr>
                              <a:rPr lang="en-CA" i="1">
                                <a:latin typeface="Cambria Math" panose="02040503050406030204" pitchFamily="18" charset="0"/>
                              </a:rPr>
                            </m:ctrlPr>
                          </m:mPr>
                          <m:mr>
                            <m:e>
                              <m:r>
                                <m:rPr>
                                  <m:sty m:val="p"/>
                                  <m:brk m:alnAt="7"/>
                                </m:rPr>
                                <a:rPr lang="en-CA" b="0" i="0" smtClean="0">
                                  <a:latin typeface="Cambria Math" panose="02040503050406030204" pitchFamily="18" charset="0"/>
                                </a:rPr>
                                <m:t>V</m:t>
                              </m:r>
                              <m:r>
                                <m:rPr>
                                  <m:sty m:val="p"/>
                                </m:rPr>
                                <a:rPr lang="en-CA" b="0" i="0" smtClean="0">
                                  <a:latin typeface="Cambria Math" panose="02040503050406030204" pitchFamily="18" charset="0"/>
                                </a:rPr>
                                <m:t>ar</m:t>
                              </m:r>
                              <m:r>
                                <a:rPr lang="en-CA" b="0" i="1" smtClean="0">
                                  <a:latin typeface="Cambria Math" panose="02040503050406030204" pitchFamily="18" charset="0"/>
                                </a:rPr>
                                <m:t>[</m:t>
                              </m:r>
                              <m:r>
                                <a:rPr lang="en-CA" b="0" i="1" smtClean="0">
                                  <a:latin typeface="Cambria Math" panose="02040503050406030204" pitchFamily="18" charset="0"/>
                                </a:rPr>
                                <m:t>𝐹</m:t>
                              </m:r>
                              <m:r>
                                <a:rPr lang="en-CA" b="0" i="1" smtClean="0">
                                  <a:latin typeface="Cambria Math" panose="02040503050406030204" pitchFamily="18" charset="0"/>
                                </a:rPr>
                                <m:t>]</m:t>
                              </m:r>
                            </m:e>
                            <m:e>
                              <m:r>
                                <a:rPr lang="en-CA" i="1">
                                  <a:latin typeface="Cambria Math" panose="02040503050406030204" pitchFamily="18" charset="0"/>
                                </a:rPr>
                                <m:t>𝐸</m:t>
                              </m:r>
                              <m:r>
                                <a:rPr lang="en-CA" i="1">
                                  <a:latin typeface="Cambria Math" panose="02040503050406030204" pitchFamily="18" charset="0"/>
                                </a:rPr>
                                <m:t>(</m:t>
                              </m:r>
                              <m:d>
                                <m:dPr>
                                  <m:ctrlPr>
                                    <a:rPr lang="en-CA" i="1">
                                      <a:latin typeface="Cambria Math" panose="02040503050406030204" pitchFamily="18" charset="0"/>
                                    </a:rPr>
                                  </m:ctrlPr>
                                </m:dPr>
                                <m:e>
                                  <m:r>
                                    <a:rPr lang="en-CA" i="1">
                                      <a:latin typeface="Cambria Math" panose="02040503050406030204" pitchFamily="18" charset="0"/>
                                    </a:rPr>
                                    <m:t>𝐹</m:t>
                                  </m:r>
                                  <m:r>
                                    <a:rPr lang="en-CA" i="1">
                                      <a:latin typeface="Cambria Math" panose="02040503050406030204" pitchFamily="18" charset="0"/>
                                    </a:rPr>
                                    <m:t>−</m:t>
                                  </m:r>
                                  <m:r>
                                    <a:rPr lang="en-CA" i="1">
                                      <a:latin typeface="Cambria Math" panose="02040503050406030204" pitchFamily="18" charset="0"/>
                                    </a:rPr>
                                    <m:t>𝐸</m:t>
                                  </m:r>
                                  <m:d>
                                    <m:dPr>
                                      <m:begChr m:val="["/>
                                      <m:endChr m:val="]"/>
                                      <m:ctrlPr>
                                        <a:rPr lang="en-CA" i="1">
                                          <a:latin typeface="Cambria Math" panose="02040503050406030204" pitchFamily="18" charset="0"/>
                                        </a:rPr>
                                      </m:ctrlPr>
                                    </m:dPr>
                                    <m:e>
                                      <m:r>
                                        <a:rPr lang="en-CA" i="1">
                                          <a:latin typeface="Cambria Math" panose="02040503050406030204" pitchFamily="18" charset="0"/>
                                        </a:rPr>
                                        <m:t>𝐹</m:t>
                                      </m:r>
                                    </m:e>
                                  </m:d>
                                </m:e>
                              </m:d>
                              <m:r>
                                <a:rPr lang="en-CA" i="1">
                                  <a:latin typeface="Cambria Math" panose="02040503050406030204" pitchFamily="18" charset="0"/>
                                </a:rPr>
                                <m:t>⋅</m:t>
                              </m:r>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𝐺</m:t>
                                  </m:r>
                                  <m:r>
                                    <a:rPr lang="en-CA" i="1">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𝐸</m:t>
                                  </m:r>
                                  <m:d>
                                    <m:dPr>
                                      <m:begChr m:val="["/>
                                      <m:endChr m:val="]"/>
                                      <m:ctrlPr>
                                        <a:rPr lang="en-CA" i="1">
                                          <a:latin typeface="Cambria Math" panose="02040503050406030204" pitchFamily="18" charset="0"/>
                                          <a:ea typeface="Cambria Math" panose="02040503050406030204" pitchFamily="18" charset="0"/>
                                        </a:rPr>
                                      </m:ctrlPr>
                                    </m:dPr>
                                    <m:e>
                                      <m:r>
                                        <a:rPr lang="en-CA" i="1">
                                          <a:latin typeface="Cambria Math" panose="02040503050406030204" pitchFamily="18" charset="0"/>
                                          <a:ea typeface="Cambria Math" panose="02040503050406030204" pitchFamily="18" charset="0"/>
                                        </a:rPr>
                                        <m:t>𝐺</m:t>
                                      </m:r>
                                    </m:e>
                                  </m:d>
                                </m:e>
                              </m:d>
                              <m:r>
                                <a:rPr lang="en-CA" i="1">
                                  <a:latin typeface="Cambria Math" panose="02040503050406030204" pitchFamily="18" charset="0"/>
                                  <a:ea typeface="Cambria Math" panose="02040503050406030204" pitchFamily="18" charset="0"/>
                                </a:rPr>
                                <m:t>)</m:t>
                              </m:r>
                            </m:e>
                          </m:mr>
                          <m:mr>
                            <m:e>
                              <m:r>
                                <a:rPr lang="en-CA" i="1">
                                  <a:latin typeface="Cambria Math" panose="02040503050406030204" pitchFamily="18" charset="0"/>
                                </a:rPr>
                                <m:t> </m:t>
                              </m:r>
                              <m:r>
                                <a:rPr lang="en-CA" i="1">
                                  <a:latin typeface="Cambria Math" panose="02040503050406030204" pitchFamily="18" charset="0"/>
                                </a:rPr>
                                <m:t>𝐸</m:t>
                              </m:r>
                              <m:r>
                                <a:rPr lang="en-CA" i="1">
                                  <a:latin typeface="Cambria Math" panose="02040503050406030204" pitchFamily="18" charset="0"/>
                                </a:rPr>
                                <m:t>(</m:t>
                              </m:r>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𝐺</m:t>
                                  </m:r>
                                  <m:r>
                                    <a:rPr lang="en-CA" i="1">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𝐸</m:t>
                                  </m:r>
                                  <m:d>
                                    <m:dPr>
                                      <m:begChr m:val="["/>
                                      <m:endChr m:val="]"/>
                                      <m:ctrlPr>
                                        <a:rPr lang="en-CA" i="1">
                                          <a:latin typeface="Cambria Math" panose="02040503050406030204" pitchFamily="18" charset="0"/>
                                          <a:ea typeface="Cambria Math" panose="02040503050406030204" pitchFamily="18" charset="0"/>
                                        </a:rPr>
                                      </m:ctrlPr>
                                    </m:dPr>
                                    <m:e>
                                      <m:r>
                                        <a:rPr lang="en-CA" i="1">
                                          <a:latin typeface="Cambria Math" panose="02040503050406030204" pitchFamily="18" charset="0"/>
                                          <a:ea typeface="Cambria Math" panose="02040503050406030204" pitchFamily="18" charset="0"/>
                                        </a:rPr>
                                        <m:t>𝐺</m:t>
                                      </m:r>
                                    </m:e>
                                  </m:d>
                                </m:e>
                              </m:d>
                              <m:r>
                                <a:rPr lang="en-CA" i="1">
                                  <a:latin typeface="Cambria Math" panose="02040503050406030204" pitchFamily="18" charset="0"/>
                                  <a:ea typeface="Cambria Math" panose="02040503050406030204" pitchFamily="18" charset="0"/>
                                </a:rPr>
                                <m:t>⋅</m:t>
                              </m:r>
                              <m:d>
                                <m:dPr>
                                  <m:ctrlPr>
                                    <a:rPr lang="en-CA" i="1">
                                      <a:latin typeface="Cambria Math" panose="02040503050406030204" pitchFamily="18" charset="0"/>
                                      <a:ea typeface="Cambria Math" panose="02040503050406030204" pitchFamily="18" charset="0"/>
                                    </a:rPr>
                                  </m:ctrlPr>
                                </m:dPr>
                                <m:e>
                                  <m:r>
                                    <a:rPr lang="en-CA" i="1">
                                      <a:latin typeface="Cambria Math" panose="02040503050406030204" pitchFamily="18" charset="0"/>
                                    </a:rPr>
                                    <m:t>𝐹</m:t>
                                  </m:r>
                                  <m:r>
                                    <a:rPr lang="en-CA" i="1">
                                      <a:latin typeface="Cambria Math" panose="02040503050406030204" pitchFamily="18" charset="0"/>
                                    </a:rPr>
                                    <m:t>−</m:t>
                                  </m:r>
                                  <m:r>
                                    <a:rPr lang="en-CA" i="1">
                                      <a:latin typeface="Cambria Math" panose="02040503050406030204" pitchFamily="18" charset="0"/>
                                    </a:rPr>
                                    <m:t>𝐸</m:t>
                                  </m:r>
                                  <m:d>
                                    <m:dPr>
                                      <m:begChr m:val="["/>
                                      <m:endChr m:val="]"/>
                                      <m:ctrlPr>
                                        <a:rPr lang="en-CA" i="1">
                                          <a:latin typeface="Cambria Math" panose="02040503050406030204" pitchFamily="18" charset="0"/>
                                        </a:rPr>
                                      </m:ctrlPr>
                                    </m:dPr>
                                    <m:e>
                                      <m:r>
                                        <a:rPr lang="en-CA" i="1">
                                          <a:latin typeface="Cambria Math" panose="02040503050406030204" pitchFamily="18" charset="0"/>
                                        </a:rPr>
                                        <m:t>𝐹</m:t>
                                      </m:r>
                                    </m:e>
                                  </m:d>
                                </m:e>
                              </m:d>
                              <m:r>
                                <a:rPr lang="en-CA" i="1">
                                  <a:latin typeface="Cambria Math" panose="02040503050406030204" pitchFamily="18" charset="0"/>
                                </a:rPr>
                                <m:t>)</m:t>
                              </m:r>
                            </m:e>
                            <m:e>
                              <m:r>
                                <m:rPr>
                                  <m:sty m:val="p"/>
                                </m:rPr>
                                <a:rPr lang="en-CA" b="0" i="0" smtClean="0">
                                  <a:latin typeface="Cambria Math" panose="02040503050406030204" pitchFamily="18" charset="0"/>
                                </a:rPr>
                                <m:t>Var</m:t>
                              </m:r>
                              <m:r>
                                <a:rPr lang="en-CA" b="0" i="1" smtClean="0">
                                  <a:latin typeface="Cambria Math" panose="02040503050406030204" pitchFamily="18" charset="0"/>
                                </a:rPr>
                                <m:t>[</m:t>
                              </m:r>
                              <m:r>
                                <a:rPr lang="en-CA" b="0" i="1" smtClean="0">
                                  <a:latin typeface="Cambria Math" panose="02040503050406030204" pitchFamily="18" charset="0"/>
                                </a:rPr>
                                <m:t>𝐺</m:t>
                              </m:r>
                              <m:r>
                                <a:rPr lang="en-CA" b="0" i="1" smtClean="0">
                                  <a:latin typeface="Cambria Math" panose="02040503050406030204" pitchFamily="18" charset="0"/>
                                </a:rPr>
                                <m:t>]</m:t>
                              </m:r>
                            </m:e>
                          </m:mr>
                        </m:m>
                      </m:e>
                    </m:d>
                  </m:oMath>
                </a14:m>
                <a:endParaRPr lang="fr-CA" dirty="0"/>
              </a:p>
            </p:txBody>
          </p:sp>
        </mc:Choice>
        <mc:Fallback xmlns="">
          <p:sp>
            <p:nvSpPr>
              <p:cNvPr id="19" name="TextBox 18">
                <a:extLst>
                  <a:ext uri="{FF2B5EF4-FFF2-40B4-BE49-F238E27FC236}">
                    <a16:creationId xmlns:a16="http://schemas.microsoft.com/office/drawing/2014/main" id="{8542F38C-E8D6-4D4F-AE4F-578039801CDE}"/>
                  </a:ext>
                </a:extLst>
              </p:cNvPr>
              <p:cNvSpPr txBox="1">
                <a:spLocks noRot="1" noChangeAspect="1" noMove="1" noResize="1" noEditPoints="1" noAdjustHandles="1" noChangeArrowheads="1" noChangeShapeType="1" noTextEdit="1"/>
              </p:cNvSpPr>
              <p:nvPr/>
            </p:nvSpPr>
            <p:spPr>
              <a:xfrm>
                <a:off x="2075325" y="4436032"/>
                <a:ext cx="6712978" cy="649730"/>
              </a:xfrm>
              <a:prstGeom prst="rect">
                <a:avLst/>
              </a:prstGeom>
              <a:blipFill>
                <a:blip r:embed="rId6"/>
                <a:stretch>
                  <a:fillRect l="-755" b="-9615"/>
                </a:stretch>
              </a:blipFill>
            </p:spPr>
            <p:txBody>
              <a:bodyPr/>
              <a:lstStyle/>
              <a:p>
                <a:r>
                  <a:rPr lang="fr-CA">
                    <a:noFill/>
                  </a:rPr>
                  <a:t> </a:t>
                </a:r>
              </a:p>
            </p:txBody>
          </p:sp>
        </mc:Fallback>
      </mc:AlternateContent>
    </p:spTree>
    <p:extLst>
      <p:ext uri="{BB962C8B-B14F-4D97-AF65-F5344CB8AC3E}">
        <p14:creationId xmlns:p14="http://schemas.microsoft.com/office/powerpoint/2010/main" val="397702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Vecteurs</a:t>
            </a:r>
            <a:r>
              <a:rPr lang="en-CA" sz="1400" b="1" dirty="0">
                <a:solidFill>
                  <a:schemeClr val="bg1"/>
                </a:solidFill>
                <a:latin typeface="+mj-lt"/>
              </a:rPr>
              <a:t> </a:t>
            </a:r>
            <a:r>
              <a:rPr lang="en-CA" sz="1400" b="1" dirty="0" err="1">
                <a:solidFill>
                  <a:schemeClr val="bg1"/>
                </a:solidFill>
                <a:latin typeface="+mj-lt"/>
              </a:rPr>
              <a:t>aléatoires</a:t>
            </a:r>
            <a:endParaRPr lang="en-CA" sz="1400" b="1" dirty="0">
              <a:solidFill>
                <a:schemeClr val="bg1"/>
              </a:solidFill>
              <a:latin typeface="+mj-lt"/>
            </a:endParaRPr>
          </a:p>
        </p:txBody>
      </p:sp>
      <p:sp>
        <p:nvSpPr>
          <p:cNvPr id="18" name="TextBox 17">
            <a:extLst>
              <a:ext uri="{FF2B5EF4-FFF2-40B4-BE49-F238E27FC236}">
                <a16:creationId xmlns:a16="http://schemas.microsoft.com/office/drawing/2014/main" id="{A278DA38-1CE0-41D3-B500-005DFFEDB05C}"/>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Définition</a:t>
            </a:r>
            <a:r>
              <a:rPr lang="en-CA" sz="1400" dirty="0">
                <a:solidFill>
                  <a:schemeClr val="tx1">
                    <a:lumMod val="75000"/>
                    <a:lumOff val="25000"/>
                  </a:schemeClr>
                </a:solidFill>
                <a:latin typeface="+mj-lt"/>
              </a:rPr>
              <a:t> et </a:t>
            </a:r>
            <a:r>
              <a:rPr lang="en-CA" sz="1400" dirty="0" err="1">
                <a:solidFill>
                  <a:schemeClr val="tx1">
                    <a:lumMod val="75000"/>
                    <a:lumOff val="25000"/>
                  </a:schemeClr>
                </a:solidFill>
                <a:latin typeface="+mj-lt"/>
              </a:rPr>
              <a:t>propriétés</a:t>
            </a:r>
            <a:endParaRPr lang="en-CA" sz="1400" dirty="0">
              <a:solidFill>
                <a:schemeClr val="tx1">
                  <a:lumMod val="75000"/>
                  <a:lumOff val="25000"/>
                </a:schemeClr>
              </a:solidFill>
              <a:latin typeface="+mj-lt"/>
            </a:endParaRPr>
          </a:p>
        </p:txBody>
      </p:sp>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355698" y="1281253"/>
            <a:ext cx="8633792" cy="37448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800"/>
              </a:spcBef>
              <a:buSzPct val="135000"/>
              <a:buNone/>
            </a:pPr>
            <a:r>
              <a:rPr lang="fr-CA" sz="2400" b="1" u="sng" spc="-50" dirty="0">
                <a:latin typeface="+mj-lt"/>
                <a:cs typeface="Tahoma"/>
              </a:rPr>
              <a:t>Corrélation</a:t>
            </a:r>
          </a:p>
          <a:p>
            <a:pPr marL="482400" lvl="1" indent="-230400">
              <a:lnSpc>
                <a:spcPct val="100000"/>
              </a:lnSpc>
              <a:spcBef>
                <a:spcPts val="1200"/>
              </a:spcBef>
              <a:buSzPct val="135000"/>
            </a:pPr>
            <a:r>
              <a:rPr lang="fr-CA" sz="2000" dirty="0">
                <a:latin typeface="+mj-lt"/>
                <a:ea typeface="Cambria Math" panose="02040503050406030204" pitchFamily="18" charset="0"/>
                <a:cs typeface="Tahoma" panose="020B0604030504040204" pitchFamily="34" charset="0"/>
              </a:rPr>
              <a:t>Coefficient de corrélation: </a:t>
            </a:r>
          </a:p>
          <a:p>
            <a:pPr marL="0" indent="0">
              <a:spcBef>
                <a:spcPts val="3000"/>
              </a:spcBef>
              <a:buSzPct val="135000"/>
              <a:buNone/>
            </a:pPr>
            <a:endParaRPr lang="fr-CA" sz="2000" dirty="0">
              <a:latin typeface="+mj-lt"/>
              <a:ea typeface="Tahoma" panose="020B0604030504040204" pitchFamily="34" charset="0"/>
              <a:cs typeface="Tahoma" panose="020B0604030504040204" pitchFamily="34" charset="0"/>
            </a:endParaRPr>
          </a:p>
          <a:p>
            <a:pPr marL="252000" lvl="1" indent="0">
              <a:lnSpc>
                <a:spcPct val="100000"/>
              </a:lnSpc>
              <a:spcBef>
                <a:spcPts val="600"/>
              </a:spcBef>
              <a:buSzPct val="135000"/>
              <a:buNone/>
            </a:pPr>
            <a:endParaRPr lang="fr-CA" sz="2000" i="1" dirty="0">
              <a:latin typeface="+mj-lt"/>
              <a:ea typeface="Tahoma" panose="020B0604030504040204" pitchFamily="34" charset="0"/>
              <a:cs typeface="Tahoma" panose="020B0604030504040204" pitchFamily="34" charset="0"/>
            </a:endParaRPr>
          </a:p>
        </p:txBody>
      </p:sp>
      <p:cxnSp>
        <p:nvCxnSpPr>
          <p:cNvPr id="10" name="Straight Connector 9">
            <a:extLst>
              <a:ext uri="{FF2B5EF4-FFF2-40B4-BE49-F238E27FC236}">
                <a16:creationId xmlns:a16="http://schemas.microsoft.com/office/drawing/2014/main" id="{8603B3C0-7673-4483-8EA2-E3AAEB1C2D43}"/>
              </a:ext>
            </a:extLst>
          </p:cNvPr>
          <p:cNvCxnSpPr>
            <a:cxnSpLocks/>
          </p:cNvCxnSpPr>
          <p:nvPr/>
        </p:nvCxnSpPr>
        <p:spPr>
          <a:xfrm>
            <a:off x="496957" y="119550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1" name="TextBox 10">
            <a:extLst>
              <a:ext uri="{FF2B5EF4-FFF2-40B4-BE49-F238E27FC236}">
                <a16:creationId xmlns:a16="http://schemas.microsoft.com/office/drawing/2014/main" id="{CE9F484E-CE4D-4493-A6E1-CEA2B611FE0C}"/>
              </a:ext>
            </a:extLst>
          </p:cNvPr>
          <p:cNvSpPr txBox="1"/>
          <p:nvPr/>
        </p:nvSpPr>
        <p:spPr>
          <a:xfrm>
            <a:off x="355599" y="261411"/>
            <a:ext cx="8072783" cy="861774"/>
          </a:xfrm>
          <a:prstGeom prst="rect">
            <a:avLst/>
          </a:prstGeom>
          <a:noFill/>
        </p:spPr>
        <p:txBody>
          <a:bodyPr wrap="square" rtlCol="0">
            <a:spAutoFit/>
          </a:bodyPr>
          <a:lstStyle/>
          <a:p>
            <a:r>
              <a:rPr lang="fr-CA" sz="3200" b="1" spc="-35" dirty="0">
                <a:latin typeface="+mj-lt"/>
                <a:ea typeface="Century Gothic" charset="0"/>
                <a:cs typeface="Century Gothic" charset="0"/>
              </a:rPr>
              <a:t>Couples de variables aléatoires (4)</a:t>
            </a:r>
          </a:p>
          <a:p>
            <a:r>
              <a:rPr lang="fr-CA" b="1" spc="-35" dirty="0">
                <a:latin typeface="+mj-lt"/>
                <a:ea typeface="Century Gothic" charset="0"/>
                <a:cs typeface="Century Gothic" charset="0"/>
              </a:rPr>
              <a:t>Propriétés importantes</a:t>
            </a:r>
            <a:endParaRPr lang="fr-CA" b="1" dirty="0">
              <a:latin typeface="+mj-lt"/>
              <a:ea typeface="Century Gothic" charset="0"/>
              <a:cs typeface="Century Gothic" charset="0"/>
            </a:endParaRPr>
          </a:p>
        </p:txBody>
      </p:sp>
      <p:pic>
        <p:nvPicPr>
          <p:cNvPr id="5" name="Picture 4">
            <a:extLst>
              <a:ext uri="{FF2B5EF4-FFF2-40B4-BE49-F238E27FC236}">
                <a16:creationId xmlns:a16="http://schemas.microsoft.com/office/drawing/2014/main" id="{3DC31DEF-D97A-451D-A40E-3C0C8CFA5486}"/>
              </a:ext>
            </a:extLst>
          </p:cNvPr>
          <p:cNvPicPr>
            <a:picLocks noChangeAspect="1"/>
          </p:cNvPicPr>
          <p:nvPr/>
        </p:nvPicPr>
        <p:blipFill>
          <a:blip r:embed="rId3"/>
          <a:stretch>
            <a:fillRect/>
          </a:stretch>
        </p:blipFill>
        <p:spPr>
          <a:xfrm>
            <a:off x="3657271" y="1757892"/>
            <a:ext cx="4132875" cy="480679"/>
          </a:xfrm>
          <a:prstGeom prst="rect">
            <a:avLst/>
          </a:prstGeom>
        </p:spPr>
      </p:pic>
      <p:cxnSp>
        <p:nvCxnSpPr>
          <p:cNvPr id="4" name="Curved Connector 3">
            <a:extLst>
              <a:ext uri="{FF2B5EF4-FFF2-40B4-BE49-F238E27FC236}">
                <a16:creationId xmlns:a16="http://schemas.microsoft.com/office/drawing/2014/main" id="{D61E4BC5-6439-3580-AD16-EA1CA940AD77}"/>
              </a:ext>
            </a:extLst>
          </p:cNvPr>
          <p:cNvCxnSpPr>
            <a:cxnSpLocks/>
          </p:cNvCxnSpPr>
          <p:nvPr/>
        </p:nvCxnSpPr>
        <p:spPr>
          <a:xfrm rot="10800000">
            <a:off x="5029200" y="2503298"/>
            <a:ext cx="621956" cy="277956"/>
          </a:xfrm>
          <a:prstGeom prst="curvedConnector3">
            <a:avLst>
              <a:gd name="adj1" fmla="val 101995"/>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39AC8A8-CE8B-BB30-901D-A18B76492240}"/>
              </a:ext>
            </a:extLst>
          </p:cNvPr>
          <p:cNvSpPr txBox="1"/>
          <p:nvPr/>
        </p:nvSpPr>
        <p:spPr>
          <a:xfrm>
            <a:off x="5703779" y="2610476"/>
            <a:ext cx="3084523" cy="307777"/>
          </a:xfrm>
          <a:prstGeom prst="rect">
            <a:avLst/>
          </a:prstGeom>
          <a:noFill/>
        </p:spPr>
        <p:txBody>
          <a:bodyPr wrap="square" rtlCol="0">
            <a:spAutoFit/>
          </a:bodyPr>
          <a:lstStyle/>
          <a:p>
            <a:r>
              <a:rPr lang="fr-CA" sz="1400" dirty="0">
                <a:latin typeface="+mj-lt"/>
              </a:rPr>
              <a:t>Covariance normalisé</a:t>
            </a:r>
          </a:p>
        </p:txBody>
      </p:sp>
      <p:grpSp>
        <p:nvGrpSpPr>
          <p:cNvPr id="15" name="Group 14">
            <a:extLst>
              <a:ext uri="{FF2B5EF4-FFF2-40B4-BE49-F238E27FC236}">
                <a16:creationId xmlns:a16="http://schemas.microsoft.com/office/drawing/2014/main" id="{62F24DB7-5EEA-C416-E04C-0164E4F23AE0}"/>
              </a:ext>
            </a:extLst>
          </p:cNvPr>
          <p:cNvGrpSpPr/>
          <p:nvPr/>
        </p:nvGrpSpPr>
        <p:grpSpPr>
          <a:xfrm>
            <a:off x="438869" y="3429000"/>
            <a:ext cx="8191647" cy="2400585"/>
            <a:chOff x="438869" y="3429000"/>
            <a:chExt cx="8191647" cy="2400585"/>
          </a:xfrm>
        </p:grpSpPr>
        <p:grpSp>
          <p:nvGrpSpPr>
            <p:cNvPr id="41" name="Group 40">
              <a:extLst>
                <a:ext uri="{FF2B5EF4-FFF2-40B4-BE49-F238E27FC236}">
                  <a16:creationId xmlns:a16="http://schemas.microsoft.com/office/drawing/2014/main" id="{77C398A8-E35E-0ADB-60E4-2BFF9879EA0E}"/>
                </a:ext>
              </a:extLst>
            </p:cNvPr>
            <p:cNvGrpSpPr/>
            <p:nvPr/>
          </p:nvGrpSpPr>
          <p:grpSpPr>
            <a:xfrm>
              <a:off x="438869" y="3429000"/>
              <a:ext cx="8191647" cy="2400585"/>
              <a:chOff x="438869" y="3429000"/>
              <a:chExt cx="8191647" cy="2400585"/>
            </a:xfrm>
          </p:grpSpPr>
          <p:pic>
            <p:nvPicPr>
              <p:cNvPr id="1028" name="Picture 4" descr="Bivariate Data: Correlation and Regression • Teacher Guide">
                <a:extLst>
                  <a:ext uri="{FF2B5EF4-FFF2-40B4-BE49-F238E27FC236}">
                    <a16:creationId xmlns:a16="http://schemas.microsoft.com/office/drawing/2014/main" id="{3BE61F94-A138-473E-43AA-DD6E034DAD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609" y="3429000"/>
                <a:ext cx="8057907" cy="24005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77FB640-821E-808F-7669-925C0DC6AF6E}"/>
                  </a:ext>
                </a:extLst>
              </p:cNvPr>
              <p:cNvSpPr txBox="1"/>
              <p:nvPr/>
            </p:nvSpPr>
            <p:spPr>
              <a:xfrm>
                <a:off x="1572321" y="5392081"/>
                <a:ext cx="289933" cy="276999"/>
              </a:xfrm>
              <a:prstGeom prst="rect">
                <a:avLst/>
              </a:prstGeom>
              <a:noFill/>
            </p:spPr>
            <p:txBody>
              <a:bodyPr wrap="square" rtlCol="0">
                <a:spAutoFit/>
              </a:bodyPr>
              <a:lstStyle/>
              <a:p>
                <a:r>
                  <a:rPr lang="fr-CA" sz="1200" i="1" dirty="0">
                    <a:latin typeface="+mj-lt"/>
                  </a:rPr>
                  <a:t>F</a:t>
                </a:r>
              </a:p>
            </p:txBody>
          </p:sp>
          <p:sp>
            <p:nvSpPr>
              <p:cNvPr id="16" name="TextBox 15">
                <a:extLst>
                  <a:ext uri="{FF2B5EF4-FFF2-40B4-BE49-F238E27FC236}">
                    <a16:creationId xmlns:a16="http://schemas.microsoft.com/office/drawing/2014/main" id="{8AE55A73-3F7C-CF16-3A78-C8E8382263D2}"/>
                  </a:ext>
                </a:extLst>
              </p:cNvPr>
              <p:cNvSpPr txBox="1"/>
              <p:nvPr/>
            </p:nvSpPr>
            <p:spPr>
              <a:xfrm>
                <a:off x="438869" y="4444626"/>
                <a:ext cx="267479" cy="276999"/>
              </a:xfrm>
              <a:prstGeom prst="rect">
                <a:avLst/>
              </a:prstGeom>
              <a:noFill/>
            </p:spPr>
            <p:txBody>
              <a:bodyPr wrap="square">
                <a:spAutoFit/>
              </a:bodyPr>
              <a:lstStyle/>
              <a:p>
                <a:r>
                  <a:rPr lang="fr-CA" sz="1200" i="1" dirty="0">
                    <a:latin typeface="+mj-lt"/>
                  </a:rPr>
                  <a:t>G</a:t>
                </a:r>
              </a:p>
            </p:txBody>
          </p:sp>
          <p:sp>
            <p:nvSpPr>
              <p:cNvPr id="19" name="TextBox 18">
                <a:extLst>
                  <a:ext uri="{FF2B5EF4-FFF2-40B4-BE49-F238E27FC236}">
                    <a16:creationId xmlns:a16="http://schemas.microsoft.com/office/drawing/2014/main" id="{5D910145-4260-E4C2-B354-2152F7CC1E55}"/>
                  </a:ext>
                </a:extLst>
              </p:cNvPr>
              <p:cNvSpPr txBox="1"/>
              <p:nvPr/>
            </p:nvSpPr>
            <p:spPr>
              <a:xfrm>
                <a:off x="2757725" y="5398376"/>
                <a:ext cx="289933" cy="276999"/>
              </a:xfrm>
              <a:prstGeom prst="rect">
                <a:avLst/>
              </a:prstGeom>
              <a:noFill/>
            </p:spPr>
            <p:txBody>
              <a:bodyPr wrap="square" rtlCol="0">
                <a:spAutoFit/>
              </a:bodyPr>
              <a:lstStyle/>
              <a:p>
                <a:r>
                  <a:rPr lang="fr-CA" sz="1200" i="1" dirty="0">
                    <a:latin typeface="+mj-lt"/>
                  </a:rPr>
                  <a:t>F</a:t>
                </a:r>
              </a:p>
            </p:txBody>
          </p:sp>
          <p:sp>
            <p:nvSpPr>
              <p:cNvPr id="20" name="TextBox 19">
                <a:extLst>
                  <a:ext uri="{FF2B5EF4-FFF2-40B4-BE49-F238E27FC236}">
                    <a16:creationId xmlns:a16="http://schemas.microsoft.com/office/drawing/2014/main" id="{DB93DB07-D171-9EB4-22FA-752DCF59ED0D}"/>
                  </a:ext>
                </a:extLst>
              </p:cNvPr>
              <p:cNvSpPr txBox="1"/>
              <p:nvPr/>
            </p:nvSpPr>
            <p:spPr>
              <a:xfrm>
                <a:off x="1624273" y="4450921"/>
                <a:ext cx="267479" cy="276999"/>
              </a:xfrm>
              <a:prstGeom prst="rect">
                <a:avLst/>
              </a:prstGeom>
              <a:noFill/>
            </p:spPr>
            <p:txBody>
              <a:bodyPr wrap="square">
                <a:spAutoFit/>
              </a:bodyPr>
              <a:lstStyle/>
              <a:p>
                <a:r>
                  <a:rPr lang="fr-CA" sz="1200" i="1" dirty="0">
                    <a:latin typeface="+mj-lt"/>
                  </a:rPr>
                  <a:t>G</a:t>
                </a:r>
              </a:p>
            </p:txBody>
          </p:sp>
          <p:sp>
            <p:nvSpPr>
              <p:cNvPr id="21" name="TextBox 20">
                <a:extLst>
                  <a:ext uri="{FF2B5EF4-FFF2-40B4-BE49-F238E27FC236}">
                    <a16:creationId xmlns:a16="http://schemas.microsoft.com/office/drawing/2014/main" id="{93913562-5AD3-C258-5445-4B029ED36F83}"/>
                  </a:ext>
                </a:extLst>
              </p:cNvPr>
              <p:cNvSpPr txBox="1"/>
              <p:nvPr/>
            </p:nvSpPr>
            <p:spPr>
              <a:xfrm>
                <a:off x="3876219" y="5397298"/>
                <a:ext cx="289933" cy="276999"/>
              </a:xfrm>
              <a:prstGeom prst="rect">
                <a:avLst/>
              </a:prstGeom>
              <a:noFill/>
            </p:spPr>
            <p:txBody>
              <a:bodyPr wrap="square" rtlCol="0">
                <a:spAutoFit/>
              </a:bodyPr>
              <a:lstStyle/>
              <a:p>
                <a:r>
                  <a:rPr lang="fr-CA" sz="1200" i="1" dirty="0">
                    <a:latin typeface="+mj-lt"/>
                  </a:rPr>
                  <a:t>F</a:t>
                </a:r>
              </a:p>
            </p:txBody>
          </p:sp>
          <p:sp>
            <p:nvSpPr>
              <p:cNvPr id="22" name="TextBox 21">
                <a:extLst>
                  <a:ext uri="{FF2B5EF4-FFF2-40B4-BE49-F238E27FC236}">
                    <a16:creationId xmlns:a16="http://schemas.microsoft.com/office/drawing/2014/main" id="{6C9C8493-BD4E-0CAE-1788-18047F6FF265}"/>
                  </a:ext>
                </a:extLst>
              </p:cNvPr>
              <p:cNvSpPr txBox="1"/>
              <p:nvPr/>
            </p:nvSpPr>
            <p:spPr>
              <a:xfrm>
                <a:off x="2757725" y="4444626"/>
                <a:ext cx="267479" cy="276999"/>
              </a:xfrm>
              <a:prstGeom prst="rect">
                <a:avLst/>
              </a:prstGeom>
              <a:noFill/>
            </p:spPr>
            <p:txBody>
              <a:bodyPr wrap="square">
                <a:spAutoFit/>
              </a:bodyPr>
              <a:lstStyle/>
              <a:p>
                <a:r>
                  <a:rPr lang="fr-CA" sz="1200" i="1" dirty="0">
                    <a:latin typeface="+mj-lt"/>
                  </a:rPr>
                  <a:t>G</a:t>
                </a:r>
              </a:p>
            </p:txBody>
          </p:sp>
          <p:sp>
            <p:nvSpPr>
              <p:cNvPr id="23" name="TextBox 22">
                <a:extLst>
                  <a:ext uri="{FF2B5EF4-FFF2-40B4-BE49-F238E27FC236}">
                    <a16:creationId xmlns:a16="http://schemas.microsoft.com/office/drawing/2014/main" id="{AD18DE84-9A81-E3CA-D76B-9B3676857384}"/>
                  </a:ext>
                </a:extLst>
              </p:cNvPr>
              <p:cNvSpPr txBox="1"/>
              <p:nvPr/>
            </p:nvSpPr>
            <p:spPr>
              <a:xfrm>
                <a:off x="4927883" y="5388192"/>
                <a:ext cx="289933" cy="276999"/>
              </a:xfrm>
              <a:prstGeom prst="rect">
                <a:avLst/>
              </a:prstGeom>
              <a:noFill/>
            </p:spPr>
            <p:txBody>
              <a:bodyPr wrap="square" rtlCol="0">
                <a:spAutoFit/>
              </a:bodyPr>
              <a:lstStyle/>
              <a:p>
                <a:r>
                  <a:rPr lang="fr-CA" sz="1200" i="1" dirty="0">
                    <a:latin typeface="+mj-lt"/>
                  </a:rPr>
                  <a:t>F</a:t>
                </a:r>
              </a:p>
            </p:txBody>
          </p:sp>
          <p:sp>
            <p:nvSpPr>
              <p:cNvPr id="24" name="TextBox 23">
                <a:extLst>
                  <a:ext uri="{FF2B5EF4-FFF2-40B4-BE49-F238E27FC236}">
                    <a16:creationId xmlns:a16="http://schemas.microsoft.com/office/drawing/2014/main" id="{70C17E83-402B-73D0-6EA4-B96124F14F7C}"/>
                  </a:ext>
                </a:extLst>
              </p:cNvPr>
              <p:cNvSpPr txBox="1"/>
              <p:nvPr/>
            </p:nvSpPr>
            <p:spPr>
              <a:xfrm>
                <a:off x="3809389" y="4435520"/>
                <a:ext cx="267479" cy="276999"/>
              </a:xfrm>
              <a:prstGeom prst="rect">
                <a:avLst/>
              </a:prstGeom>
              <a:noFill/>
            </p:spPr>
            <p:txBody>
              <a:bodyPr wrap="square">
                <a:spAutoFit/>
              </a:bodyPr>
              <a:lstStyle/>
              <a:p>
                <a:r>
                  <a:rPr lang="fr-CA" sz="1200" i="1" dirty="0">
                    <a:latin typeface="+mj-lt"/>
                  </a:rPr>
                  <a:t>G</a:t>
                </a:r>
              </a:p>
            </p:txBody>
          </p:sp>
          <p:sp>
            <p:nvSpPr>
              <p:cNvPr id="26" name="TextBox 25">
                <a:extLst>
                  <a:ext uri="{FF2B5EF4-FFF2-40B4-BE49-F238E27FC236}">
                    <a16:creationId xmlns:a16="http://schemas.microsoft.com/office/drawing/2014/main" id="{635238D5-78AF-53E9-86AD-F394A75CB4DD}"/>
                  </a:ext>
                </a:extLst>
              </p:cNvPr>
              <p:cNvSpPr txBox="1"/>
              <p:nvPr/>
            </p:nvSpPr>
            <p:spPr>
              <a:xfrm>
                <a:off x="6041899" y="5410839"/>
                <a:ext cx="289933" cy="276999"/>
              </a:xfrm>
              <a:prstGeom prst="rect">
                <a:avLst/>
              </a:prstGeom>
              <a:noFill/>
            </p:spPr>
            <p:txBody>
              <a:bodyPr wrap="square" rtlCol="0">
                <a:spAutoFit/>
              </a:bodyPr>
              <a:lstStyle/>
              <a:p>
                <a:r>
                  <a:rPr lang="fr-CA" sz="1200" i="1" dirty="0">
                    <a:latin typeface="+mj-lt"/>
                  </a:rPr>
                  <a:t>F</a:t>
                </a:r>
              </a:p>
            </p:txBody>
          </p:sp>
          <p:sp>
            <p:nvSpPr>
              <p:cNvPr id="27" name="TextBox 26">
                <a:extLst>
                  <a:ext uri="{FF2B5EF4-FFF2-40B4-BE49-F238E27FC236}">
                    <a16:creationId xmlns:a16="http://schemas.microsoft.com/office/drawing/2014/main" id="{0EA5911C-E720-BE7C-AF4E-BE42ED65602C}"/>
                  </a:ext>
                </a:extLst>
              </p:cNvPr>
              <p:cNvSpPr txBox="1"/>
              <p:nvPr/>
            </p:nvSpPr>
            <p:spPr>
              <a:xfrm>
                <a:off x="4923405" y="4458167"/>
                <a:ext cx="267479" cy="276999"/>
              </a:xfrm>
              <a:prstGeom prst="rect">
                <a:avLst/>
              </a:prstGeom>
              <a:noFill/>
            </p:spPr>
            <p:txBody>
              <a:bodyPr wrap="square">
                <a:spAutoFit/>
              </a:bodyPr>
              <a:lstStyle/>
              <a:p>
                <a:r>
                  <a:rPr lang="fr-CA" sz="1200" i="1" dirty="0">
                    <a:latin typeface="+mj-lt"/>
                  </a:rPr>
                  <a:t>G</a:t>
                </a:r>
              </a:p>
            </p:txBody>
          </p:sp>
          <p:sp>
            <p:nvSpPr>
              <p:cNvPr id="28" name="TextBox 27">
                <a:extLst>
                  <a:ext uri="{FF2B5EF4-FFF2-40B4-BE49-F238E27FC236}">
                    <a16:creationId xmlns:a16="http://schemas.microsoft.com/office/drawing/2014/main" id="{752B0DD0-D1F2-BD39-927B-70C08B66B3A7}"/>
                  </a:ext>
                </a:extLst>
              </p:cNvPr>
              <p:cNvSpPr txBox="1"/>
              <p:nvPr/>
            </p:nvSpPr>
            <p:spPr>
              <a:xfrm>
                <a:off x="7093563" y="5397298"/>
                <a:ext cx="289933" cy="276999"/>
              </a:xfrm>
              <a:prstGeom prst="rect">
                <a:avLst/>
              </a:prstGeom>
              <a:noFill/>
            </p:spPr>
            <p:txBody>
              <a:bodyPr wrap="square" rtlCol="0">
                <a:spAutoFit/>
              </a:bodyPr>
              <a:lstStyle/>
              <a:p>
                <a:r>
                  <a:rPr lang="fr-CA" sz="1200" i="1" dirty="0">
                    <a:latin typeface="+mj-lt"/>
                  </a:rPr>
                  <a:t>F</a:t>
                </a:r>
              </a:p>
            </p:txBody>
          </p:sp>
          <p:sp>
            <p:nvSpPr>
              <p:cNvPr id="29" name="TextBox 28">
                <a:extLst>
                  <a:ext uri="{FF2B5EF4-FFF2-40B4-BE49-F238E27FC236}">
                    <a16:creationId xmlns:a16="http://schemas.microsoft.com/office/drawing/2014/main" id="{20CF3CD9-ADDE-7F08-8172-C071A7466F44}"/>
                  </a:ext>
                </a:extLst>
              </p:cNvPr>
              <p:cNvSpPr txBox="1"/>
              <p:nvPr/>
            </p:nvSpPr>
            <p:spPr>
              <a:xfrm>
                <a:off x="5975069" y="4444626"/>
                <a:ext cx="267479" cy="276999"/>
              </a:xfrm>
              <a:prstGeom prst="rect">
                <a:avLst/>
              </a:prstGeom>
              <a:noFill/>
            </p:spPr>
            <p:txBody>
              <a:bodyPr wrap="square">
                <a:spAutoFit/>
              </a:bodyPr>
              <a:lstStyle/>
              <a:p>
                <a:r>
                  <a:rPr lang="fr-CA" sz="1200" i="1" dirty="0">
                    <a:latin typeface="+mj-lt"/>
                  </a:rPr>
                  <a:t>G</a:t>
                </a:r>
              </a:p>
            </p:txBody>
          </p:sp>
          <p:sp>
            <p:nvSpPr>
              <p:cNvPr id="30" name="TextBox 29">
                <a:extLst>
                  <a:ext uri="{FF2B5EF4-FFF2-40B4-BE49-F238E27FC236}">
                    <a16:creationId xmlns:a16="http://schemas.microsoft.com/office/drawing/2014/main" id="{80BAA1AB-8F7B-4D21-E99B-3E9F06C50425}"/>
                  </a:ext>
                </a:extLst>
              </p:cNvPr>
              <p:cNvSpPr txBox="1"/>
              <p:nvPr/>
            </p:nvSpPr>
            <p:spPr>
              <a:xfrm>
                <a:off x="8207579" y="5406497"/>
                <a:ext cx="289933" cy="276999"/>
              </a:xfrm>
              <a:prstGeom prst="rect">
                <a:avLst/>
              </a:prstGeom>
              <a:noFill/>
            </p:spPr>
            <p:txBody>
              <a:bodyPr wrap="square" rtlCol="0">
                <a:spAutoFit/>
              </a:bodyPr>
              <a:lstStyle/>
              <a:p>
                <a:r>
                  <a:rPr lang="fr-CA" sz="1200" i="1" dirty="0">
                    <a:latin typeface="+mj-lt"/>
                  </a:rPr>
                  <a:t>F</a:t>
                </a:r>
              </a:p>
            </p:txBody>
          </p:sp>
          <p:sp>
            <p:nvSpPr>
              <p:cNvPr id="31" name="TextBox 30">
                <a:extLst>
                  <a:ext uri="{FF2B5EF4-FFF2-40B4-BE49-F238E27FC236}">
                    <a16:creationId xmlns:a16="http://schemas.microsoft.com/office/drawing/2014/main" id="{E90A70BE-18BC-22DF-C648-22165AB24A6C}"/>
                  </a:ext>
                </a:extLst>
              </p:cNvPr>
              <p:cNvSpPr txBox="1"/>
              <p:nvPr/>
            </p:nvSpPr>
            <p:spPr>
              <a:xfrm>
                <a:off x="7089085" y="4453825"/>
                <a:ext cx="267479" cy="276999"/>
              </a:xfrm>
              <a:prstGeom prst="rect">
                <a:avLst/>
              </a:prstGeom>
              <a:noFill/>
            </p:spPr>
            <p:txBody>
              <a:bodyPr wrap="square">
                <a:spAutoFit/>
              </a:bodyPr>
              <a:lstStyle/>
              <a:p>
                <a:r>
                  <a:rPr lang="fr-CA" sz="1200" i="1" dirty="0">
                    <a:latin typeface="+mj-lt"/>
                  </a:rPr>
                  <a:t>G</a:t>
                </a:r>
              </a:p>
            </p:txBody>
          </p:sp>
          <p:sp>
            <p:nvSpPr>
              <p:cNvPr id="33" name="Rectangle 32">
                <a:extLst>
                  <a:ext uri="{FF2B5EF4-FFF2-40B4-BE49-F238E27FC236}">
                    <a16:creationId xmlns:a16="http://schemas.microsoft.com/office/drawing/2014/main" id="{B84CFA00-8BB1-260F-0035-8639253F805D}"/>
                  </a:ext>
                </a:extLst>
              </p:cNvPr>
              <p:cNvSpPr/>
              <p:nvPr/>
            </p:nvSpPr>
            <p:spPr>
              <a:xfrm flipH="1" flipV="1">
                <a:off x="862146" y="5503874"/>
                <a:ext cx="220087" cy="2248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651A2C7-AD3B-FDF0-E272-FFACE1CD2C43}"/>
                      </a:ext>
                    </a:extLst>
                  </p:cNvPr>
                  <p:cNvSpPr txBox="1"/>
                  <p:nvPr/>
                </p:nvSpPr>
                <p:spPr>
                  <a:xfrm>
                    <a:off x="596304" y="5361583"/>
                    <a:ext cx="531684" cy="3172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CA" sz="1400" i="1" smtClean="0">
                                  <a:latin typeface="Cambria Math" panose="02040503050406030204" pitchFamily="18" charset="0"/>
                                  <a:ea typeface="Cambria Math" panose="02040503050406030204" pitchFamily="18" charset="0"/>
                                </a:rPr>
                              </m:ctrlPr>
                            </m:sSubPr>
                            <m:e>
                              <m:r>
                                <a:rPr lang="fr-CA" sz="1400" i="1">
                                  <a:latin typeface="Cambria Math" panose="02040503050406030204" pitchFamily="18" charset="0"/>
                                  <a:ea typeface="Cambria Math" panose="02040503050406030204" pitchFamily="18" charset="0"/>
                                </a:rPr>
                                <m:t>𝜌</m:t>
                              </m:r>
                            </m:e>
                            <m:sub>
                              <m:r>
                                <a:rPr lang="en-CA" sz="1400" b="0" i="1" smtClean="0">
                                  <a:latin typeface="Cambria Math" panose="02040503050406030204" pitchFamily="18" charset="0"/>
                                  <a:ea typeface="Cambria Math" panose="02040503050406030204" pitchFamily="18" charset="0"/>
                                </a:rPr>
                                <m:t>𝐹</m:t>
                              </m:r>
                              <m:r>
                                <a:rPr lang="en-CA" sz="1400" b="0" i="1" smtClean="0">
                                  <a:latin typeface="Cambria Math" panose="02040503050406030204" pitchFamily="18" charset="0"/>
                                  <a:ea typeface="Cambria Math" panose="02040503050406030204" pitchFamily="18" charset="0"/>
                                </a:rPr>
                                <m:t>,</m:t>
                              </m:r>
                              <m:r>
                                <a:rPr lang="en-CA" sz="1400" b="0" i="1" smtClean="0">
                                  <a:latin typeface="Cambria Math" panose="02040503050406030204" pitchFamily="18" charset="0"/>
                                  <a:ea typeface="Cambria Math" panose="02040503050406030204" pitchFamily="18" charset="0"/>
                                </a:rPr>
                                <m:t>𝐺</m:t>
                              </m:r>
                            </m:sub>
                          </m:sSub>
                        </m:oMath>
                      </m:oMathPara>
                    </a14:m>
                    <a:endParaRPr lang="fr-CA" sz="1400" dirty="0"/>
                  </a:p>
                </p:txBody>
              </p:sp>
            </mc:Choice>
            <mc:Fallback xmlns="">
              <p:sp>
                <p:nvSpPr>
                  <p:cNvPr id="32" name="TextBox 31">
                    <a:extLst>
                      <a:ext uri="{FF2B5EF4-FFF2-40B4-BE49-F238E27FC236}">
                        <a16:creationId xmlns:a16="http://schemas.microsoft.com/office/drawing/2014/main" id="{E651A2C7-AD3B-FDF0-E272-FFACE1CD2C43}"/>
                      </a:ext>
                    </a:extLst>
                  </p:cNvPr>
                  <p:cNvSpPr txBox="1">
                    <a:spLocks noRot="1" noChangeAspect="1" noMove="1" noResize="1" noEditPoints="1" noAdjustHandles="1" noChangeArrowheads="1" noChangeShapeType="1" noTextEdit="1"/>
                  </p:cNvSpPr>
                  <p:nvPr/>
                </p:nvSpPr>
                <p:spPr>
                  <a:xfrm>
                    <a:off x="596304" y="5361583"/>
                    <a:ext cx="531684" cy="317203"/>
                  </a:xfrm>
                  <a:prstGeom prst="rect">
                    <a:avLst/>
                  </a:prstGeom>
                  <a:blipFill>
                    <a:blip r:embed="rId5"/>
                    <a:stretch>
                      <a:fillRect/>
                    </a:stretch>
                  </a:blipFill>
                </p:spPr>
                <p:txBody>
                  <a:bodyPr/>
                  <a:lstStyle/>
                  <a:p>
                    <a:r>
                      <a:rPr lang="fr-CA">
                        <a:noFill/>
                      </a:rPr>
                      <a:t> </a:t>
                    </a:r>
                  </a:p>
                </p:txBody>
              </p:sp>
            </mc:Fallback>
          </mc:AlternateContent>
          <p:sp>
            <p:nvSpPr>
              <p:cNvPr id="34" name="Rectangle 33">
                <a:extLst>
                  <a:ext uri="{FF2B5EF4-FFF2-40B4-BE49-F238E27FC236}">
                    <a16:creationId xmlns:a16="http://schemas.microsoft.com/office/drawing/2014/main" id="{F31B77C0-9F17-8F84-ABB2-03298DD642BC}"/>
                  </a:ext>
                </a:extLst>
              </p:cNvPr>
              <p:cNvSpPr/>
              <p:nvPr/>
            </p:nvSpPr>
            <p:spPr>
              <a:xfrm flipH="1" flipV="1">
                <a:off x="1969121" y="5500890"/>
                <a:ext cx="220087" cy="2248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Rectangle 34">
                <a:extLst>
                  <a:ext uri="{FF2B5EF4-FFF2-40B4-BE49-F238E27FC236}">
                    <a16:creationId xmlns:a16="http://schemas.microsoft.com/office/drawing/2014/main" id="{541E5B20-BE6D-4CFA-63BE-9C8E882A53C5}"/>
                  </a:ext>
                </a:extLst>
              </p:cNvPr>
              <p:cNvSpPr/>
              <p:nvPr/>
            </p:nvSpPr>
            <p:spPr>
              <a:xfrm flipH="1" flipV="1">
                <a:off x="3025204" y="5504774"/>
                <a:ext cx="220087" cy="2248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Rectangle 35">
                <a:extLst>
                  <a:ext uri="{FF2B5EF4-FFF2-40B4-BE49-F238E27FC236}">
                    <a16:creationId xmlns:a16="http://schemas.microsoft.com/office/drawing/2014/main" id="{9CA40FBA-69EE-073B-D3A5-6CD35FF55F96}"/>
                  </a:ext>
                </a:extLst>
              </p:cNvPr>
              <p:cNvSpPr/>
              <p:nvPr/>
            </p:nvSpPr>
            <p:spPr>
              <a:xfrm flipH="1" flipV="1">
                <a:off x="4214149" y="5510851"/>
                <a:ext cx="220087" cy="2248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 name="Rectangle 36">
                <a:extLst>
                  <a:ext uri="{FF2B5EF4-FFF2-40B4-BE49-F238E27FC236}">
                    <a16:creationId xmlns:a16="http://schemas.microsoft.com/office/drawing/2014/main" id="{CF66C949-C0AC-DE36-8927-AC2D66302AAB}"/>
                  </a:ext>
                </a:extLst>
              </p:cNvPr>
              <p:cNvSpPr/>
              <p:nvPr/>
            </p:nvSpPr>
            <p:spPr>
              <a:xfrm flipH="1" flipV="1">
                <a:off x="5160188" y="5506774"/>
                <a:ext cx="220087" cy="2248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8" name="Rectangle 37">
                <a:extLst>
                  <a:ext uri="{FF2B5EF4-FFF2-40B4-BE49-F238E27FC236}">
                    <a16:creationId xmlns:a16="http://schemas.microsoft.com/office/drawing/2014/main" id="{C8CA1FD3-41B2-D11D-15D2-ED6C09BC31B7}"/>
                  </a:ext>
                </a:extLst>
              </p:cNvPr>
              <p:cNvSpPr/>
              <p:nvPr/>
            </p:nvSpPr>
            <p:spPr>
              <a:xfrm flipH="1" flipV="1">
                <a:off x="6284714" y="5510851"/>
                <a:ext cx="220087" cy="2248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9" name="Rectangle 38">
                <a:extLst>
                  <a:ext uri="{FF2B5EF4-FFF2-40B4-BE49-F238E27FC236}">
                    <a16:creationId xmlns:a16="http://schemas.microsoft.com/office/drawing/2014/main" id="{D9010017-B30F-6A53-720A-BE85EE357CE8}"/>
                  </a:ext>
                </a:extLst>
              </p:cNvPr>
              <p:cNvSpPr/>
              <p:nvPr/>
            </p:nvSpPr>
            <p:spPr>
              <a:xfrm flipH="1" flipV="1">
                <a:off x="7465407" y="5508909"/>
                <a:ext cx="220087" cy="2248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9A0E6FDC-7174-B0AC-60EC-02A6B3FB3394}"/>
                      </a:ext>
                    </a:extLst>
                  </p:cNvPr>
                  <p:cNvSpPr txBox="1"/>
                  <p:nvPr/>
                </p:nvSpPr>
                <p:spPr>
                  <a:xfrm>
                    <a:off x="1728993" y="5384159"/>
                    <a:ext cx="531684" cy="3172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CA" sz="1400" i="1" smtClean="0">
                                  <a:latin typeface="Cambria Math" panose="02040503050406030204" pitchFamily="18" charset="0"/>
                                  <a:ea typeface="Cambria Math" panose="02040503050406030204" pitchFamily="18" charset="0"/>
                                </a:rPr>
                              </m:ctrlPr>
                            </m:sSubPr>
                            <m:e>
                              <m:r>
                                <a:rPr lang="fr-CA" sz="1400" i="1">
                                  <a:latin typeface="Cambria Math" panose="02040503050406030204" pitchFamily="18" charset="0"/>
                                  <a:ea typeface="Cambria Math" panose="02040503050406030204" pitchFamily="18" charset="0"/>
                                </a:rPr>
                                <m:t>𝜌</m:t>
                              </m:r>
                            </m:e>
                            <m:sub>
                              <m:r>
                                <a:rPr lang="en-CA" sz="1400" b="0" i="1" smtClean="0">
                                  <a:latin typeface="Cambria Math" panose="02040503050406030204" pitchFamily="18" charset="0"/>
                                  <a:ea typeface="Cambria Math" panose="02040503050406030204" pitchFamily="18" charset="0"/>
                                </a:rPr>
                                <m:t>𝐹</m:t>
                              </m:r>
                              <m:r>
                                <a:rPr lang="en-CA" sz="1400" b="0" i="1" smtClean="0">
                                  <a:latin typeface="Cambria Math" panose="02040503050406030204" pitchFamily="18" charset="0"/>
                                  <a:ea typeface="Cambria Math" panose="02040503050406030204" pitchFamily="18" charset="0"/>
                                </a:rPr>
                                <m:t>,</m:t>
                              </m:r>
                              <m:r>
                                <a:rPr lang="en-CA" sz="1400" b="0" i="1" smtClean="0">
                                  <a:latin typeface="Cambria Math" panose="02040503050406030204" pitchFamily="18" charset="0"/>
                                  <a:ea typeface="Cambria Math" panose="02040503050406030204" pitchFamily="18" charset="0"/>
                                </a:rPr>
                                <m:t>𝐺</m:t>
                              </m:r>
                            </m:sub>
                          </m:sSub>
                        </m:oMath>
                      </m:oMathPara>
                    </a14:m>
                    <a:endParaRPr lang="fr-CA" sz="1400" dirty="0"/>
                  </a:p>
                </p:txBody>
              </p:sp>
            </mc:Choice>
            <mc:Fallback xmlns="">
              <p:sp>
                <p:nvSpPr>
                  <p:cNvPr id="40" name="TextBox 39">
                    <a:extLst>
                      <a:ext uri="{FF2B5EF4-FFF2-40B4-BE49-F238E27FC236}">
                        <a16:creationId xmlns:a16="http://schemas.microsoft.com/office/drawing/2014/main" id="{9A0E6FDC-7174-B0AC-60EC-02A6B3FB3394}"/>
                      </a:ext>
                    </a:extLst>
                  </p:cNvPr>
                  <p:cNvSpPr txBox="1">
                    <a:spLocks noRot="1" noChangeAspect="1" noMove="1" noResize="1" noEditPoints="1" noAdjustHandles="1" noChangeArrowheads="1" noChangeShapeType="1" noTextEdit="1"/>
                  </p:cNvSpPr>
                  <p:nvPr/>
                </p:nvSpPr>
                <p:spPr>
                  <a:xfrm>
                    <a:off x="1728993" y="5384159"/>
                    <a:ext cx="531684" cy="317203"/>
                  </a:xfrm>
                  <a:prstGeom prst="rect">
                    <a:avLst/>
                  </a:prstGeom>
                  <a:blipFill>
                    <a:blip r:embed="rId6"/>
                    <a:stretch>
                      <a:fillRect/>
                    </a:stretch>
                  </a:blipFill>
                </p:spPr>
                <p:txBody>
                  <a:bodyPr/>
                  <a:lstStyle/>
                  <a:p>
                    <a:r>
                      <a:rPr lang="fr-CA">
                        <a:noFill/>
                      </a:rPr>
                      <a:t> </a:t>
                    </a:r>
                  </a:p>
                </p:txBody>
              </p:sp>
            </mc:Fallback>
          </mc:AlternateContent>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4B1ABE9-A63B-2902-97BD-7F5509EF6440}"/>
                    </a:ext>
                  </a:extLst>
                </p:cNvPr>
                <p:cNvSpPr txBox="1"/>
                <p:nvPr/>
              </p:nvSpPr>
              <p:spPr>
                <a:xfrm>
                  <a:off x="2834902" y="5374875"/>
                  <a:ext cx="531684" cy="3172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CA" sz="1400" i="1" smtClean="0">
                                <a:latin typeface="Cambria Math" panose="02040503050406030204" pitchFamily="18" charset="0"/>
                                <a:ea typeface="Cambria Math" panose="02040503050406030204" pitchFamily="18" charset="0"/>
                              </a:rPr>
                            </m:ctrlPr>
                          </m:sSubPr>
                          <m:e>
                            <m:r>
                              <a:rPr lang="fr-CA" sz="1400" i="1">
                                <a:latin typeface="Cambria Math" panose="02040503050406030204" pitchFamily="18" charset="0"/>
                                <a:ea typeface="Cambria Math" panose="02040503050406030204" pitchFamily="18" charset="0"/>
                              </a:rPr>
                              <m:t>𝜌</m:t>
                            </m:r>
                          </m:e>
                          <m:sub>
                            <m:r>
                              <a:rPr lang="en-CA" sz="1400" b="0" i="1" smtClean="0">
                                <a:latin typeface="Cambria Math" panose="02040503050406030204" pitchFamily="18" charset="0"/>
                                <a:ea typeface="Cambria Math" panose="02040503050406030204" pitchFamily="18" charset="0"/>
                              </a:rPr>
                              <m:t>𝐹</m:t>
                            </m:r>
                            <m:r>
                              <a:rPr lang="en-CA" sz="1400" b="0" i="1" smtClean="0">
                                <a:latin typeface="Cambria Math" panose="02040503050406030204" pitchFamily="18" charset="0"/>
                                <a:ea typeface="Cambria Math" panose="02040503050406030204" pitchFamily="18" charset="0"/>
                              </a:rPr>
                              <m:t>,</m:t>
                            </m:r>
                            <m:r>
                              <a:rPr lang="en-CA" sz="1400" b="0" i="1" smtClean="0">
                                <a:latin typeface="Cambria Math" panose="02040503050406030204" pitchFamily="18" charset="0"/>
                                <a:ea typeface="Cambria Math" panose="02040503050406030204" pitchFamily="18" charset="0"/>
                              </a:rPr>
                              <m:t>𝐺</m:t>
                            </m:r>
                          </m:sub>
                        </m:sSub>
                      </m:oMath>
                    </m:oMathPara>
                  </a14:m>
                  <a:endParaRPr lang="fr-CA" sz="1400" dirty="0"/>
                </a:p>
              </p:txBody>
            </p:sp>
          </mc:Choice>
          <mc:Fallback xmlns="">
            <p:sp>
              <p:nvSpPr>
                <p:cNvPr id="2" name="TextBox 1">
                  <a:extLst>
                    <a:ext uri="{FF2B5EF4-FFF2-40B4-BE49-F238E27FC236}">
                      <a16:creationId xmlns:a16="http://schemas.microsoft.com/office/drawing/2014/main" id="{74B1ABE9-A63B-2902-97BD-7F5509EF6440}"/>
                    </a:ext>
                  </a:extLst>
                </p:cNvPr>
                <p:cNvSpPr txBox="1">
                  <a:spLocks noRot="1" noChangeAspect="1" noMove="1" noResize="1" noEditPoints="1" noAdjustHandles="1" noChangeArrowheads="1" noChangeShapeType="1" noTextEdit="1"/>
                </p:cNvSpPr>
                <p:nvPr/>
              </p:nvSpPr>
              <p:spPr>
                <a:xfrm>
                  <a:off x="2834902" y="5374875"/>
                  <a:ext cx="531684" cy="317203"/>
                </a:xfrm>
                <a:prstGeom prst="rect">
                  <a:avLst/>
                </a:prstGeom>
                <a:blipFill>
                  <a:blip r:embed="rId7"/>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3F8B825-8BE6-3691-51A5-8CDBD7778F32}"/>
                    </a:ext>
                  </a:extLst>
                </p:cNvPr>
                <p:cNvSpPr txBox="1"/>
                <p:nvPr/>
              </p:nvSpPr>
              <p:spPr>
                <a:xfrm>
                  <a:off x="4016610" y="5370569"/>
                  <a:ext cx="531684" cy="3172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CA" sz="1400" i="1" smtClean="0">
                                <a:latin typeface="Cambria Math" panose="02040503050406030204" pitchFamily="18" charset="0"/>
                                <a:ea typeface="Cambria Math" panose="02040503050406030204" pitchFamily="18" charset="0"/>
                              </a:rPr>
                            </m:ctrlPr>
                          </m:sSubPr>
                          <m:e>
                            <m:r>
                              <a:rPr lang="fr-CA" sz="1400" i="1">
                                <a:latin typeface="Cambria Math" panose="02040503050406030204" pitchFamily="18" charset="0"/>
                                <a:ea typeface="Cambria Math" panose="02040503050406030204" pitchFamily="18" charset="0"/>
                              </a:rPr>
                              <m:t>𝜌</m:t>
                            </m:r>
                          </m:e>
                          <m:sub>
                            <m:r>
                              <a:rPr lang="en-CA" sz="1400" b="0" i="1" smtClean="0">
                                <a:latin typeface="Cambria Math" panose="02040503050406030204" pitchFamily="18" charset="0"/>
                                <a:ea typeface="Cambria Math" panose="02040503050406030204" pitchFamily="18" charset="0"/>
                              </a:rPr>
                              <m:t>𝐹</m:t>
                            </m:r>
                            <m:r>
                              <a:rPr lang="en-CA" sz="1400" b="0" i="1" smtClean="0">
                                <a:latin typeface="Cambria Math" panose="02040503050406030204" pitchFamily="18" charset="0"/>
                                <a:ea typeface="Cambria Math" panose="02040503050406030204" pitchFamily="18" charset="0"/>
                              </a:rPr>
                              <m:t>,</m:t>
                            </m:r>
                            <m:r>
                              <a:rPr lang="en-CA" sz="1400" b="0" i="1" smtClean="0">
                                <a:latin typeface="Cambria Math" panose="02040503050406030204" pitchFamily="18" charset="0"/>
                                <a:ea typeface="Cambria Math" panose="02040503050406030204" pitchFamily="18" charset="0"/>
                              </a:rPr>
                              <m:t>𝐺</m:t>
                            </m:r>
                          </m:sub>
                        </m:sSub>
                      </m:oMath>
                    </m:oMathPara>
                  </a14:m>
                  <a:endParaRPr lang="fr-CA" sz="1400" dirty="0"/>
                </a:p>
              </p:txBody>
            </p:sp>
          </mc:Choice>
          <mc:Fallback xmlns="">
            <p:sp>
              <p:nvSpPr>
                <p:cNvPr id="3" name="TextBox 2">
                  <a:extLst>
                    <a:ext uri="{FF2B5EF4-FFF2-40B4-BE49-F238E27FC236}">
                      <a16:creationId xmlns:a16="http://schemas.microsoft.com/office/drawing/2014/main" id="{93F8B825-8BE6-3691-51A5-8CDBD7778F32}"/>
                    </a:ext>
                  </a:extLst>
                </p:cNvPr>
                <p:cNvSpPr txBox="1">
                  <a:spLocks noRot="1" noChangeAspect="1" noMove="1" noResize="1" noEditPoints="1" noAdjustHandles="1" noChangeArrowheads="1" noChangeShapeType="1" noTextEdit="1"/>
                </p:cNvSpPr>
                <p:nvPr/>
              </p:nvSpPr>
              <p:spPr>
                <a:xfrm>
                  <a:off x="4016610" y="5370569"/>
                  <a:ext cx="531684" cy="317203"/>
                </a:xfrm>
                <a:prstGeom prst="rect">
                  <a:avLst/>
                </a:prstGeom>
                <a:blipFill>
                  <a:blip r:embed="rId8"/>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B0837F5-3F9A-39DB-2C48-94C9A0892746}"/>
                    </a:ext>
                  </a:extLst>
                </p:cNvPr>
                <p:cNvSpPr txBox="1"/>
                <p:nvPr/>
              </p:nvSpPr>
              <p:spPr>
                <a:xfrm>
                  <a:off x="4979557" y="5383898"/>
                  <a:ext cx="531684" cy="3172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CA" sz="1400" i="1" smtClean="0">
                                <a:latin typeface="Cambria Math" panose="02040503050406030204" pitchFamily="18" charset="0"/>
                                <a:ea typeface="Cambria Math" panose="02040503050406030204" pitchFamily="18" charset="0"/>
                              </a:rPr>
                            </m:ctrlPr>
                          </m:sSubPr>
                          <m:e>
                            <m:r>
                              <a:rPr lang="fr-CA" sz="1400" i="1">
                                <a:latin typeface="Cambria Math" panose="02040503050406030204" pitchFamily="18" charset="0"/>
                                <a:ea typeface="Cambria Math" panose="02040503050406030204" pitchFamily="18" charset="0"/>
                              </a:rPr>
                              <m:t>𝜌</m:t>
                            </m:r>
                          </m:e>
                          <m:sub>
                            <m:r>
                              <a:rPr lang="en-CA" sz="1400" b="0" i="1" smtClean="0">
                                <a:latin typeface="Cambria Math" panose="02040503050406030204" pitchFamily="18" charset="0"/>
                                <a:ea typeface="Cambria Math" panose="02040503050406030204" pitchFamily="18" charset="0"/>
                              </a:rPr>
                              <m:t>𝐹</m:t>
                            </m:r>
                            <m:r>
                              <a:rPr lang="en-CA" sz="1400" b="0" i="1" smtClean="0">
                                <a:latin typeface="Cambria Math" panose="02040503050406030204" pitchFamily="18" charset="0"/>
                                <a:ea typeface="Cambria Math" panose="02040503050406030204" pitchFamily="18" charset="0"/>
                              </a:rPr>
                              <m:t>,</m:t>
                            </m:r>
                            <m:r>
                              <a:rPr lang="en-CA" sz="1400" b="0" i="1" smtClean="0">
                                <a:latin typeface="Cambria Math" panose="02040503050406030204" pitchFamily="18" charset="0"/>
                                <a:ea typeface="Cambria Math" panose="02040503050406030204" pitchFamily="18" charset="0"/>
                              </a:rPr>
                              <m:t>𝐺</m:t>
                            </m:r>
                          </m:sub>
                        </m:sSub>
                      </m:oMath>
                    </m:oMathPara>
                  </a14:m>
                  <a:endParaRPr lang="fr-CA" sz="1400" dirty="0"/>
                </a:p>
              </p:txBody>
            </p:sp>
          </mc:Choice>
          <mc:Fallback xmlns="">
            <p:sp>
              <p:nvSpPr>
                <p:cNvPr id="8" name="TextBox 7">
                  <a:extLst>
                    <a:ext uri="{FF2B5EF4-FFF2-40B4-BE49-F238E27FC236}">
                      <a16:creationId xmlns:a16="http://schemas.microsoft.com/office/drawing/2014/main" id="{7B0837F5-3F9A-39DB-2C48-94C9A0892746}"/>
                    </a:ext>
                  </a:extLst>
                </p:cNvPr>
                <p:cNvSpPr txBox="1">
                  <a:spLocks noRot="1" noChangeAspect="1" noMove="1" noResize="1" noEditPoints="1" noAdjustHandles="1" noChangeArrowheads="1" noChangeShapeType="1" noTextEdit="1"/>
                </p:cNvSpPr>
                <p:nvPr/>
              </p:nvSpPr>
              <p:spPr>
                <a:xfrm>
                  <a:off x="4979557" y="5383898"/>
                  <a:ext cx="531684" cy="317203"/>
                </a:xfrm>
                <a:prstGeom prst="rect">
                  <a:avLst/>
                </a:prstGeom>
                <a:blipFill>
                  <a:blip r:embed="rId9"/>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5741E74-9C09-29F8-C6D2-D3426C811508}"/>
                    </a:ext>
                  </a:extLst>
                </p:cNvPr>
                <p:cNvSpPr txBox="1"/>
                <p:nvPr/>
              </p:nvSpPr>
              <p:spPr>
                <a:xfrm>
                  <a:off x="6088248" y="5403156"/>
                  <a:ext cx="531684" cy="3172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CA" sz="1400" i="1" smtClean="0">
                                <a:latin typeface="Cambria Math" panose="02040503050406030204" pitchFamily="18" charset="0"/>
                                <a:ea typeface="Cambria Math" panose="02040503050406030204" pitchFamily="18" charset="0"/>
                              </a:rPr>
                            </m:ctrlPr>
                          </m:sSubPr>
                          <m:e>
                            <m:r>
                              <a:rPr lang="fr-CA" sz="1400" i="1">
                                <a:latin typeface="Cambria Math" panose="02040503050406030204" pitchFamily="18" charset="0"/>
                                <a:ea typeface="Cambria Math" panose="02040503050406030204" pitchFamily="18" charset="0"/>
                              </a:rPr>
                              <m:t>𝜌</m:t>
                            </m:r>
                          </m:e>
                          <m:sub>
                            <m:r>
                              <a:rPr lang="en-CA" sz="1400" b="0" i="1" smtClean="0">
                                <a:latin typeface="Cambria Math" panose="02040503050406030204" pitchFamily="18" charset="0"/>
                                <a:ea typeface="Cambria Math" panose="02040503050406030204" pitchFamily="18" charset="0"/>
                              </a:rPr>
                              <m:t>𝐹</m:t>
                            </m:r>
                            <m:r>
                              <a:rPr lang="en-CA" sz="1400" b="0" i="1" smtClean="0">
                                <a:latin typeface="Cambria Math" panose="02040503050406030204" pitchFamily="18" charset="0"/>
                                <a:ea typeface="Cambria Math" panose="02040503050406030204" pitchFamily="18" charset="0"/>
                              </a:rPr>
                              <m:t>,</m:t>
                            </m:r>
                            <m:r>
                              <a:rPr lang="en-CA" sz="1400" b="0" i="1" smtClean="0">
                                <a:latin typeface="Cambria Math" panose="02040503050406030204" pitchFamily="18" charset="0"/>
                                <a:ea typeface="Cambria Math" panose="02040503050406030204" pitchFamily="18" charset="0"/>
                              </a:rPr>
                              <m:t>𝐺</m:t>
                            </m:r>
                          </m:sub>
                        </m:sSub>
                      </m:oMath>
                    </m:oMathPara>
                  </a14:m>
                  <a:endParaRPr lang="fr-CA" sz="1400" dirty="0"/>
                </a:p>
              </p:txBody>
            </p:sp>
          </mc:Choice>
          <mc:Fallback xmlns="">
            <p:sp>
              <p:nvSpPr>
                <p:cNvPr id="12" name="TextBox 11">
                  <a:extLst>
                    <a:ext uri="{FF2B5EF4-FFF2-40B4-BE49-F238E27FC236}">
                      <a16:creationId xmlns:a16="http://schemas.microsoft.com/office/drawing/2014/main" id="{75741E74-9C09-29F8-C6D2-D3426C811508}"/>
                    </a:ext>
                  </a:extLst>
                </p:cNvPr>
                <p:cNvSpPr txBox="1">
                  <a:spLocks noRot="1" noChangeAspect="1" noMove="1" noResize="1" noEditPoints="1" noAdjustHandles="1" noChangeArrowheads="1" noChangeShapeType="1" noTextEdit="1"/>
                </p:cNvSpPr>
                <p:nvPr/>
              </p:nvSpPr>
              <p:spPr>
                <a:xfrm>
                  <a:off x="6088248" y="5403156"/>
                  <a:ext cx="531684" cy="317203"/>
                </a:xfrm>
                <a:prstGeom prst="rect">
                  <a:avLst/>
                </a:prstGeom>
                <a:blipFill>
                  <a:blip r:embed="rId10"/>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FC961E0-CFAD-D1A3-94E2-53A0401BA875}"/>
                    </a:ext>
                  </a:extLst>
                </p:cNvPr>
                <p:cNvSpPr txBox="1"/>
                <p:nvPr/>
              </p:nvSpPr>
              <p:spPr>
                <a:xfrm>
                  <a:off x="7250184" y="5375394"/>
                  <a:ext cx="531684" cy="3172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CA" sz="1400" i="1" smtClean="0">
                                <a:latin typeface="Cambria Math" panose="02040503050406030204" pitchFamily="18" charset="0"/>
                                <a:ea typeface="Cambria Math" panose="02040503050406030204" pitchFamily="18" charset="0"/>
                              </a:rPr>
                            </m:ctrlPr>
                          </m:sSubPr>
                          <m:e>
                            <m:r>
                              <a:rPr lang="fr-CA" sz="1400" i="1">
                                <a:latin typeface="Cambria Math" panose="02040503050406030204" pitchFamily="18" charset="0"/>
                                <a:ea typeface="Cambria Math" panose="02040503050406030204" pitchFamily="18" charset="0"/>
                              </a:rPr>
                              <m:t>𝜌</m:t>
                            </m:r>
                          </m:e>
                          <m:sub>
                            <m:r>
                              <a:rPr lang="en-CA" sz="1400" b="0" i="1" smtClean="0">
                                <a:latin typeface="Cambria Math" panose="02040503050406030204" pitchFamily="18" charset="0"/>
                                <a:ea typeface="Cambria Math" panose="02040503050406030204" pitchFamily="18" charset="0"/>
                              </a:rPr>
                              <m:t>𝐹</m:t>
                            </m:r>
                            <m:r>
                              <a:rPr lang="en-CA" sz="1400" b="0" i="1" smtClean="0">
                                <a:latin typeface="Cambria Math" panose="02040503050406030204" pitchFamily="18" charset="0"/>
                                <a:ea typeface="Cambria Math" panose="02040503050406030204" pitchFamily="18" charset="0"/>
                              </a:rPr>
                              <m:t>,</m:t>
                            </m:r>
                            <m:r>
                              <a:rPr lang="en-CA" sz="1400" b="0" i="1" smtClean="0">
                                <a:latin typeface="Cambria Math" panose="02040503050406030204" pitchFamily="18" charset="0"/>
                                <a:ea typeface="Cambria Math" panose="02040503050406030204" pitchFamily="18" charset="0"/>
                              </a:rPr>
                              <m:t>𝐺</m:t>
                            </m:r>
                          </m:sub>
                        </m:sSub>
                      </m:oMath>
                    </m:oMathPara>
                  </a14:m>
                  <a:endParaRPr lang="fr-CA" sz="1400" dirty="0"/>
                </a:p>
              </p:txBody>
            </p:sp>
          </mc:Choice>
          <mc:Fallback xmlns="">
            <p:sp>
              <p:nvSpPr>
                <p:cNvPr id="13" name="TextBox 12">
                  <a:extLst>
                    <a:ext uri="{FF2B5EF4-FFF2-40B4-BE49-F238E27FC236}">
                      <a16:creationId xmlns:a16="http://schemas.microsoft.com/office/drawing/2014/main" id="{EFC961E0-CFAD-D1A3-94E2-53A0401BA875}"/>
                    </a:ext>
                  </a:extLst>
                </p:cNvPr>
                <p:cNvSpPr txBox="1">
                  <a:spLocks noRot="1" noChangeAspect="1" noMove="1" noResize="1" noEditPoints="1" noAdjustHandles="1" noChangeArrowheads="1" noChangeShapeType="1" noTextEdit="1"/>
                </p:cNvSpPr>
                <p:nvPr/>
              </p:nvSpPr>
              <p:spPr>
                <a:xfrm>
                  <a:off x="7250184" y="5375394"/>
                  <a:ext cx="531684" cy="317203"/>
                </a:xfrm>
                <a:prstGeom prst="rect">
                  <a:avLst/>
                </a:prstGeom>
                <a:blipFill>
                  <a:blip r:embed="rId11"/>
                  <a:stretch>
                    <a:fillRect/>
                  </a:stretch>
                </a:blipFill>
              </p:spPr>
              <p:txBody>
                <a:bodyPr/>
                <a:lstStyle/>
                <a:p>
                  <a:r>
                    <a:rPr lang="fr-CA">
                      <a:noFill/>
                    </a:rPr>
                    <a:t> </a:t>
                  </a:r>
                </a:p>
              </p:txBody>
            </p:sp>
          </mc:Fallback>
        </mc:AlternateContent>
      </p:grpSp>
    </p:spTree>
    <p:extLst>
      <p:ext uri="{BB962C8B-B14F-4D97-AF65-F5344CB8AC3E}">
        <p14:creationId xmlns:p14="http://schemas.microsoft.com/office/powerpoint/2010/main" val="39027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Vecteurs</a:t>
            </a:r>
            <a:r>
              <a:rPr lang="en-CA" sz="1400" b="1" dirty="0">
                <a:solidFill>
                  <a:schemeClr val="bg1"/>
                </a:solidFill>
                <a:latin typeface="+mj-lt"/>
              </a:rPr>
              <a:t> </a:t>
            </a:r>
            <a:r>
              <a:rPr lang="en-CA" sz="1400" b="1" dirty="0" err="1">
                <a:solidFill>
                  <a:schemeClr val="bg1"/>
                </a:solidFill>
                <a:latin typeface="+mj-lt"/>
              </a:rPr>
              <a:t>aléatoires</a:t>
            </a:r>
            <a:endParaRPr lang="en-CA" sz="1400" b="1" dirty="0">
              <a:solidFill>
                <a:schemeClr val="bg1"/>
              </a:solidFill>
              <a:latin typeface="+mj-lt"/>
            </a:endParaRPr>
          </a:p>
        </p:txBody>
      </p:sp>
      <p:sp>
        <p:nvSpPr>
          <p:cNvPr id="18" name="TextBox 17">
            <a:extLst>
              <a:ext uri="{FF2B5EF4-FFF2-40B4-BE49-F238E27FC236}">
                <a16:creationId xmlns:a16="http://schemas.microsoft.com/office/drawing/2014/main" id="{A278DA38-1CE0-41D3-B500-005DFFEDB05C}"/>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Définition</a:t>
            </a:r>
            <a:r>
              <a:rPr lang="en-CA" sz="1400" dirty="0">
                <a:solidFill>
                  <a:schemeClr val="tx1">
                    <a:lumMod val="75000"/>
                    <a:lumOff val="25000"/>
                  </a:schemeClr>
                </a:solidFill>
                <a:latin typeface="+mj-lt"/>
              </a:rPr>
              <a:t> et </a:t>
            </a:r>
            <a:r>
              <a:rPr lang="en-CA" sz="1400" dirty="0" err="1">
                <a:solidFill>
                  <a:schemeClr val="tx1">
                    <a:lumMod val="75000"/>
                    <a:lumOff val="25000"/>
                  </a:schemeClr>
                </a:solidFill>
                <a:latin typeface="+mj-lt"/>
              </a:rPr>
              <a:t>propriétés</a:t>
            </a:r>
            <a:endParaRPr lang="en-CA" sz="1400" dirty="0">
              <a:solidFill>
                <a:schemeClr val="tx1">
                  <a:lumMod val="75000"/>
                  <a:lumOff val="25000"/>
                </a:schemeClr>
              </a:solidFill>
              <a:latin typeface="+mj-lt"/>
            </a:endParaRPr>
          </a:p>
        </p:txBody>
      </p:sp>
      <mc:AlternateContent xmlns:mc="http://schemas.openxmlformats.org/markup-compatibility/2006" xmlns:a14="http://schemas.microsoft.com/office/drawing/2010/main">
        <mc:Choice Requires="a14">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496957" y="1539426"/>
                <a:ext cx="7603107" cy="45496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00"/>
                  </a:spcBef>
                  <a:buSzPct val="135000"/>
                  <a:buNone/>
                </a:pPr>
                <a:r>
                  <a:rPr lang="fr-CA" sz="2200" dirty="0">
                    <a:latin typeface="+mj-lt"/>
                    <a:ea typeface="Tahoma" panose="020B0604030504040204" pitchFamily="34" charset="0"/>
                    <a:cs typeface="Tahoma" panose="020B0604030504040204" pitchFamily="34" charset="0"/>
                  </a:rPr>
                  <a:t>La matrice de covariance pour deux pixels est: </a:t>
                </a:r>
                <a14:m>
                  <m:oMath xmlns:m="http://schemas.openxmlformats.org/officeDocument/2006/math">
                    <m:d>
                      <m:dPr>
                        <m:begChr m:val="["/>
                        <m:endChr m:val="]"/>
                        <m:ctrlPr>
                          <a:rPr lang="fr-CA" sz="2200" i="1" smtClean="0">
                            <a:latin typeface="Cambria Math" panose="02040503050406030204" pitchFamily="18" charset="0"/>
                            <a:ea typeface="Tahoma" panose="020B0604030504040204" pitchFamily="34" charset="0"/>
                            <a:cs typeface="Tahoma" panose="020B0604030504040204" pitchFamily="34" charset="0"/>
                          </a:rPr>
                        </m:ctrlPr>
                      </m:dPr>
                      <m:e>
                        <m:m>
                          <m:mPr>
                            <m:mcs>
                              <m:mc>
                                <m:mcPr>
                                  <m:count m:val="2"/>
                                  <m:mcJc m:val="center"/>
                                </m:mcPr>
                              </m:mc>
                            </m:mcs>
                            <m:ctrlPr>
                              <a:rPr lang="fr-CA" sz="2200" i="1" smtClean="0">
                                <a:latin typeface="Cambria Math" panose="02040503050406030204" pitchFamily="18" charset="0"/>
                                <a:ea typeface="Tahoma" panose="020B0604030504040204" pitchFamily="34" charset="0"/>
                                <a:cs typeface="Tahoma" panose="020B0604030504040204" pitchFamily="34" charset="0"/>
                              </a:rPr>
                            </m:ctrlPr>
                          </m:mPr>
                          <m:mr>
                            <m:e>
                              <m:r>
                                <m:rPr>
                                  <m:brk m:alnAt="7"/>
                                </m:rPr>
                                <a:rPr lang="en-CA" sz="2200" b="0" i="1" smtClean="0">
                                  <a:latin typeface="Cambria Math" panose="02040503050406030204" pitchFamily="18" charset="0"/>
                                  <a:ea typeface="Tahoma" panose="020B0604030504040204" pitchFamily="34" charset="0"/>
                                  <a:cs typeface="Tahoma" panose="020B0604030504040204" pitchFamily="34" charset="0"/>
                                </a:rPr>
                                <m:t>1</m:t>
                              </m:r>
                            </m:e>
                            <m:e>
                              <m:r>
                                <a:rPr lang="en-CA" sz="2200" b="0" i="1" smtClean="0">
                                  <a:latin typeface="Cambria Math" panose="02040503050406030204" pitchFamily="18" charset="0"/>
                                  <a:ea typeface="Tahoma" panose="020B0604030504040204" pitchFamily="34" charset="0"/>
                                  <a:cs typeface="Tahoma" panose="020B0604030504040204" pitchFamily="34" charset="0"/>
                                </a:rPr>
                                <m:t>0</m:t>
                              </m:r>
                            </m:e>
                          </m:mr>
                          <m:mr>
                            <m:e>
                              <m:r>
                                <a:rPr lang="en-CA" sz="2200" b="0" i="1" smtClean="0">
                                  <a:latin typeface="Cambria Math" panose="02040503050406030204" pitchFamily="18" charset="0"/>
                                  <a:ea typeface="Tahoma" panose="020B0604030504040204" pitchFamily="34" charset="0"/>
                                  <a:cs typeface="Tahoma" panose="020B0604030504040204" pitchFamily="34" charset="0"/>
                                </a:rPr>
                                <m:t>0</m:t>
                              </m:r>
                            </m:e>
                            <m:e>
                              <m:r>
                                <a:rPr lang="en-CA" sz="2200" b="0" i="1" smtClean="0">
                                  <a:latin typeface="Cambria Math" panose="02040503050406030204" pitchFamily="18" charset="0"/>
                                  <a:ea typeface="Tahoma" panose="020B0604030504040204" pitchFamily="34" charset="0"/>
                                  <a:cs typeface="Tahoma" panose="020B0604030504040204" pitchFamily="34" charset="0"/>
                                </a:rPr>
                                <m:t>1</m:t>
                              </m:r>
                            </m:e>
                          </m:mr>
                        </m:m>
                      </m:e>
                    </m:d>
                  </m:oMath>
                </a14:m>
                <a:r>
                  <a:rPr lang="fr-CA" sz="2200" dirty="0">
                    <a:latin typeface="+mj-lt"/>
                    <a:ea typeface="Tahoma" panose="020B0604030504040204" pitchFamily="34" charset="0"/>
                    <a:cs typeface="Tahoma" panose="020B0604030504040204" pitchFamily="34" charset="0"/>
                  </a:rPr>
                  <a:t> </a:t>
                </a:r>
                <a:endParaRPr lang="fr-CA" i="1" dirty="0">
                  <a:latin typeface="+mj-lt"/>
                  <a:ea typeface="Tahoma" panose="020B0604030504040204" pitchFamily="34" charset="0"/>
                  <a:cs typeface="Tahoma" panose="020B0604030504040204" pitchFamily="34" charset="0"/>
                </a:endParaRPr>
              </a:p>
              <a:p>
                <a:pPr marL="0" indent="-205200">
                  <a:lnSpc>
                    <a:spcPct val="100000"/>
                  </a:lnSpc>
                  <a:spcBef>
                    <a:spcPts val="600"/>
                  </a:spcBef>
                  <a:buSzPct val="135000"/>
                  <a:buNone/>
                </a:pPr>
                <a:r>
                  <a:rPr lang="fr-CA" sz="2200" dirty="0">
                    <a:latin typeface="+mj-lt"/>
                    <a:ea typeface="Tahoma" panose="020B0604030504040204" pitchFamily="34" charset="0"/>
                    <a:cs typeface="Tahoma" panose="020B0604030504040204" pitchFamily="34" charset="0"/>
                  </a:rPr>
                  <a:t>Quel sera le coefficient de corrélation pour ces deux pixels? </a:t>
                </a:r>
              </a:p>
            </p:txBody>
          </p:sp>
        </mc:Choice>
        <mc:Fallback xmlns="">
          <p:sp>
            <p:nvSpPr>
              <p:cNvPr id="25" name="Content Placeholder 5">
                <a:extLst>
                  <a:ext uri="{FF2B5EF4-FFF2-40B4-BE49-F238E27FC236}">
                    <a16:creationId xmlns:a16="http://schemas.microsoft.com/office/drawing/2014/main" id="{D15D9D54-E6FF-4262-9C22-A4DF03B5B1FF}"/>
                  </a:ext>
                </a:extLst>
              </p:cNvPr>
              <p:cNvSpPr txBox="1">
                <a:spLocks noRot="1" noChangeAspect="1" noMove="1" noResize="1" noEditPoints="1" noAdjustHandles="1" noChangeArrowheads="1" noChangeShapeType="1" noTextEdit="1"/>
              </p:cNvSpPr>
              <p:nvPr/>
            </p:nvSpPr>
            <p:spPr>
              <a:xfrm>
                <a:off x="496957" y="1539426"/>
                <a:ext cx="7603107" cy="4549694"/>
              </a:xfrm>
              <a:prstGeom prst="rect">
                <a:avLst/>
              </a:prstGeom>
              <a:blipFill>
                <a:blip r:embed="rId3"/>
                <a:stretch>
                  <a:fillRect l="-1002" t="-279"/>
                </a:stretch>
              </a:blipFill>
            </p:spPr>
            <p:txBody>
              <a:bodyPr/>
              <a:lstStyle/>
              <a:p>
                <a:r>
                  <a:rPr lang="fr-CA">
                    <a:noFill/>
                  </a:rPr>
                  <a:t> </a:t>
                </a:r>
              </a:p>
            </p:txBody>
          </p:sp>
        </mc:Fallback>
      </mc:AlternateContent>
      <p:cxnSp>
        <p:nvCxnSpPr>
          <p:cNvPr id="10" name="Straight Connector 9">
            <a:extLst>
              <a:ext uri="{FF2B5EF4-FFF2-40B4-BE49-F238E27FC236}">
                <a16:creationId xmlns:a16="http://schemas.microsoft.com/office/drawing/2014/main" id="{8603B3C0-7673-4483-8EA2-E3AAEB1C2D43}"/>
              </a:ext>
            </a:extLst>
          </p:cNvPr>
          <p:cNvCxnSpPr>
            <a:cxnSpLocks/>
          </p:cNvCxnSpPr>
          <p:nvPr/>
        </p:nvCxnSpPr>
        <p:spPr>
          <a:xfrm>
            <a:off x="496957" y="119550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1" name="TextBox 10">
            <a:extLst>
              <a:ext uri="{FF2B5EF4-FFF2-40B4-BE49-F238E27FC236}">
                <a16:creationId xmlns:a16="http://schemas.microsoft.com/office/drawing/2014/main" id="{CE9F484E-CE4D-4493-A6E1-CEA2B611FE0C}"/>
              </a:ext>
            </a:extLst>
          </p:cNvPr>
          <p:cNvSpPr txBox="1"/>
          <p:nvPr/>
        </p:nvSpPr>
        <p:spPr>
          <a:xfrm>
            <a:off x="355599" y="261411"/>
            <a:ext cx="8072783" cy="584775"/>
          </a:xfrm>
          <a:prstGeom prst="rect">
            <a:avLst/>
          </a:prstGeom>
          <a:noFill/>
        </p:spPr>
        <p:txBody>
          <a:bodyPr wrap="square" rtlCol="0">
            <a:spAutoFit/>
          </a:bodyPr>
          <a:lstStyle/>
          <a:p>
            <a:r>
              <a:rPr lang="fr-CA" sz="3200" b="1" spc="-35" dirty="0">
                <a:latin typeface="+mj-lt"/>
                <a:ea typeface="Century Gothic" charset="0"/>
                <a:cs typeface="Century Gothic" charset="0"/>
              </a:rPr>
              <a:t>Problèmes</a:t>
            </a:r>
            <a:endParaRPr lang="fr-CA" b="1" dirty="0">
              <a:latin typeface="+mj-lt"/>
              <a:ea typeface="Century Gothic" charset="0"/>
              <a:cs typeface="Century Gothic" charset="0"/>
            </a:endParaRPr>
          </a:p>
        </p:txBody>
      </p:sp>
      <p:pic>
        <p:nvPicPr>
          <p:cNvPr id="12" name="Picture 11">
            <a:extLst>
              <a:ext uri="{FF2B5EF4-FFF2-40B4-BE49-F238E27FC236}">
                <a16:creationId xmlns:a16="http://schemas.microsoft.com/office/drawing/2014/main" id="{EE7A1F66-AFDA-1AF8-1A09-6CCC6A63EB65}"/>
              </a:ext>
            </a:extLst>
          </p:cNvPr>
          <p:cNvPicPr>
            <a:picLocks noChangeAspect="1"/>
          </p:cNvPicPr>
          <p:nvPr/>
        </p:nvPicPr>
        <p:blipFill>
          <a:blip r:embed="rId4"/>
          <a:stretch>
            <a:fillRect/>
          </a:stretch>
        </p:blipFill>
        <p:spPr>
          <a:xfrm>
            <a:off x="3856811" y="2556211"/>
            <a:ext cx="2729975" cy="3532909"/>
          </a:xfrm>
          <a:prstGeom prst="rect">
            <a:avLst/>
          </a:prstGeom>
        </p:spPr>
      </p:pic>
      <p:pic>
        <p:nvPicPr>
          <p:cNvPr id="13" name="Picture 12" descr="Icon&#10;&#10;Description automatically generated">
            <a:extLst>
              <a:ext uri="{FF2B5EF4-FFF2-40B4-BE49-F238E27FC236}">
                <a16:creationId xmlns:a16="http://schemas.microsoft.com/office/drawing/2014/main" id="{76063F5B-4AF8-87F5-82BF-6675E0963BD8}"/>
              </a:ext>
            </a:extLst>
          </p:cNvPr>
          <p:cNvPicPr>
            <a:picLocks noChangeAspect="1"/>
          </p:cNvPicPr>
          <p:nvPr/>
        </p:nvPicPr>
        <p:blipFill>
          <a:blip r:embed="rId5"/>
          <a:stretch>
            <a:fillRect/>
          </a:stretch>
        </p:blipFill>
        <p:spPr>
          <a:xfrm>
            <a:off x="2452925" y="4005157"/>
            <a:ext cx="1409700" cy="533400"/>
          </a:xfrm>
          <a:prstGeom prst="rect">
            <a:avLst/>
          </a:prstGeom>
        </p:spPr>
      </p:pic>
      <p:pic>
        <p:nvPicPr>
          <p:cNvPr id="14" name="Graphic 13" descr="Right pointing backhand index with solid fill">
            <a:extLst>
              <a:ext uri="{FF2B5EF4-FFF2-40B4-BE49-F238E27FC236}">
                <a16:creationId xmlns:a16="http://schemas.microsoft.com/office/drawing/2014/main" id="{64BB7172-DFDA-0ED9-CB7C-2D528BB761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62625" y="4040052"/>
            <a:ext cx="533401" cy="533401"/>
          </a:xfrm>
          <a:prstGeom prst="rect">
            <a:avLst/>
          </a:prstGeom>
        </p:spPr>
      </p:pic>
    </p:spTree>
    <p:extLst>
      <p:ext uri="{BB962C8B-B14F-4D97-AF65-F5344CB8AC3E}">
        <p14:creationId xmlns:p14="http://schemas.microsoft.com/office/powerpoint/2010/main" val="3893504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Vecteurs</a:t>
            </a:r>
            <a:r>
              <a:rPr lang="en-CA" sz="1400" b="1" dirty="0">
                <a:solidFill>
                  <a:schemeClr val="bg1"/>
                </a:solidFill>
                <a:latin typeface="+mj-lt"/>
              </a:rPr>
              <a:t> </a:t>
            </a:r>
            <a:r>
              <a:rPr lang="en-CA" sz="1400" b="1" dirty="0" err="1">
                <a:solidFill>
                  <a:schemeClr val="bg1"/>
                </a:solidFill>
                <a:latin typeface="+mj-lt"/>
              </a:rPr>
              <a:t>aléatoires</a:t>
            </a:r>
            <a:endParaRPr lang="en-CA" sz="1400" b="1" dirty="0">
              <a:solidFill>
                <a:schemeClr val="bg1"/>
              </a:solidFill>
              <a:latin typeface="+mj-lt"/>
            </a:endParaRPr>
          </a:p>
        </p:txBody>
      </p:sp>
      <p:sp>
        <p:nvSpPr>
          <p:cNvPr id="18" name="TextBox 17">
            <a:extLst>
              <a:ext uri="{FF2B5EF4-FFF2-40B4-BE49-F238E27FC236}">
                <a16:creationId xmlns:a16="http://schemas.microsoft.com/office/drawing/2014/main" id="{A278DA38-1CE0-41D3-B500-005DFFEDB05C}"/>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Conditionnement</a:t>
            </a:r>
            <a:endParaRPr lang="en-CA" sz="1400" dirty="0">
              <a:solidFill>
                <a:schemeClr val="tx1">
                  <a:lumMod val="75000"/>
                  <a:lumOff val="25000"/>
                </a:schemeClr>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46181"/>
            <a:ext cx="7611110" cy="584775"/>
          </a:xfrm>
          <a:prstGeom prst="rect">
            <a:avLst/>
          </a:prstGeom>
          <a:noFill/>
        </p:spPr>
        <p:txBody>
          <a:bodyPr wrap="square" rtlCol="0">
            <a:spAutoFit/>
          </a:bodyPr>
          <a:lstStyle/>
          <a:p>
            <a:r>
              <a:rPr lang="en-CA" sz="3200" b="1" spc="-10" dirty="0" err="1">
                <a:latin typeface="+mj-lt"/>
                <a:ea typeface="Century Gothic" charset="0"/>
                <a:cs typeface="Century Gothic" charset="0"/>
              </a:rPr>
              <a:t>Conditionnement</a:t>
            </a:r>
            <a:r>
              <a:rPr lang="en-CA" sz="3200" b="1" spc="-10" dirty="0">
                <a:latin typeface="+mj-lt"/>
                <a:ea typeface="Century Gothic" charset="0"/>
                <a:cs typeface="Century Gothic" charset="0"/>
              </a:rPr>
              <a:t> (1)</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grpSp>
        <p:nvGrpSpPr>
          <p:cNvPr id="8" name="Group 7">
            <a:extLst>
              <a:ext uri="{FF2B5EF4-FFF2-40B4-BE49-F238E27FC236}">
                <a16:creationId xmlns:a16="http://schemas.microsoft.com/office/drawing/2014/main" id="{41E2EE9A-CEAC-4952-BCE6-DA9C0470AD4D}"/>
              </a:ext>
            </a:extLst>
          </p:cNvPr>
          <p:cNvGrpSpPr>
            <a:grpSpLocks noGrp="1" noUngrp="1" noRot="1" noMove="1" noResize="1"/>
          </p:cNvGrpSpPr>
          <p:nvPr/>
        </p:nvGrpSpPr>
        <p:grpSpPr>
          <a:xfrm>
            <a:off x="396508" y="908305"/>
            <a:ext cx="8747492" cy="5526781"/>
            <a:chOff x="396508" y="908305"/>
            <a:chExt cx="8747492" cy="5526781"/>
          </a:xfrm>
        </p:grpSpPr>
        <p:sp>
          <p:nvSpPr>
            <p:cNvPr id="25" name="Content Placeholder 5">
              <a:extLst>
                <a:ext uri="{FF2B5EF4-FFF2-40B4-BE49-F238E27FC236}">
                  <a16:creationId xmlns:a16="http://schemas.microsoft.com/office/drawing/2014/main" id="{D15D9D54-E6FF-4262-9C22-A4DF03B5B1FF}"/>
                </a:ext>
              </a:extLst>
            </p:cNvPr>
            <p:cNvSpPr txBox="1">
              <a:spLocks noGrp="1" noRot="1" noMove="1" noResize="1" noEditPoints="1" noAdjustHandles="1" noChangeArrowheads="1" noChangeShapeType="1"/>
            </p:cNvSpPr>
            <p:nvPr/>
          </p:nvSpPr>
          <p:spPr>
            <a:xfrm>
              <a:off x="396508" y="908305"/>
              <a:ext cx="8747492" cy="55267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en-CA" sz="2400" b="1" u="sng" spc="-50" dirty="0">
                  <a:latin typeface="+mj-lt"/>
                  <a:cs typeface="Tahoma"/>
                </a:rPr>
                <a:t>La </a:t>
              </a:r>
              <a:r>
                <a:rPr lang="en-CA" sz="2400" b="1" u="sng" spc="-50" dirty="0" err="1">
                  <a:latin typeface="+mj-lt"/>
                  <a:cs typeface="Tahoma"/>
                </a:rPr>
                <a:t>connaissance</a:t>
              </a:r>
              <a:r>
                <a:rPr lang="en-CA" sz="2400" b="1" u="sng" spc="-50" dirty="0">
                  <a:latin typeface="+mj-lt"/>
                  <a:cs typeface="Tahoma"/>
                </a:rPr>
                <a:t> de </a:t>
              </a:r>
              <a:r>
                <a:rPr lang="en-CA" sz="2400" b="1" i="1" u="sng" spc="-50" dirty="0">
                  <a:latin typeface="+mj-lt"/>
                  <a:cs typeface="Tahoma"/>
                </a:rPr>
                <a:t>F </a:t>
              </a:r>
              <a:r>
                <a:rPr lang="en-CA" sz="2400" b="1" u="sng" spc="-50" dirty="0" err="1">
                  <a:latin typeface="+mj-lt"/>
                  <a:cs typeface="Tahoma"/>
                </a:rPr>
                <a:t>renseigne</a:t>
              </a:r>
              <a:r>
                <a:rPr lang="en-CA" sz="2400" b="1" u="sng" spc="-50" dirty="0">
                  <a:latin typeface="+mj-lt"/>
                  <a:cs typeface="Tahoma"/>
                </a:rPr>
                <a:t>-t-</a:t>
              </a:r>
              <a:r>
                <a:rPr lang="en-CA" sz="2400" b="1" u="sng" spc="-50" dirty="0" err="1">
                  <a:latin typeface="+mj-lt"/>
                  <a:cs typeface="Tahoma"/>
                </a:rPr>
                <a:t>elle</a:t>
              </a:r>
              <a:r>
                <a:rPr lang="en-CA" sz="2400" b="1" u="sng" spc="-50" dirty="0">
                  <a:latin typeface="+mj-lt"/>
                  <a:cs typeface="Tahoma"/>
                </a:rPr>
                <a:t> sur les </a:t>
              </a:r>
              <a:r>
                <a:rPr lang="en-CA" sz="2400" b="1" u="sng" spc="-50" dirty="0" err="1">
                  <a:latin typeface="+mj-lt"/>
                  <a:cs typeface="Tahoma"/>
                </a:rPr>
                <a:t>valeurs</a:t>
              </a:r>
              <a:r>
                <a:rPr lang="en-CA" sz="2400" b="1" u="sng" spc="-50" dirty="0">
                  <a:latin typeface="+mj-lt"/>
                  <a:cs typeface="Tahoma"/>
                </a:rPr>
                <a:t> </a:t>
              </a:r>
              <a:r>
                <a:rPr lang="en-CA" sz="2400" b="1" u="sng" spc="-50" dirty="0" err="1">
                  <a:latin typeface="+mj-lt"/>
                  <a:cs typeface="Tahoma"/>
                </a:rPr>
                <a:t>plausibles</a:t>
              </a:r>
              <a:r>
                <a:rPr lang="en-CA" sz="2400" b="1" u="sng" spc="-50" dirty="0">
                  <a:latin typeface="+mj-lt"/>
                  <a:cs typeface="Tahoma"/>
                </a:rPr>
                <a:t> de </a:t>
              </a:r>
              <a:r>
                <a:rPr lang="en-CA" sz="2400" b="1" i="1" u="sng" spc="-50" dirty="0">
                  <a:latin typeface="+mj-lt"/>
                  <a:cs typeface="Tahoma"/>
                </a:rPr>
                <a:t>G ?</a:t>
              </a:r>
            </a:p>
            <a:p>
              <a:pPr marL="252000" lvl="1" indent="0">
                <a:lnSpc>
                  <a:spcPct val="100000"/>
                </a:lnSpc>
                <a:spcBef>
                  <a:spcPts val="600"/>
                </a:spcBef>
                <a:buSzPct val="135000"/>
                <a:buNone/>
              </a:pPr>
              <a:endParaRPr lang="en-CA" i="1" dirty="0">
                <a:latin typeface="+mj-lt"/>
                <a:ea typeface="Tahoma" panose="020B0604030504040204" pitchFamily="34" charset="0"/>
                <a:cs typeface="Tahoma" panose="020B0604030504040204" pitchFamily="34" charset="0"/>
              </a:endParaRPr>
            </a:p>
          </p:txBody>
        </p:sp>
        <p:grpSp>
          <p:nvGrpSpPr>
            <p:cNvPr id="5" name="Group 4">
              <a:extLst>
                <a:ext uri="{FF2B5EF4-FFF2-40B4-BE49-F238E27FC236}">
                  <a16:creationId xmlns:a16="http://schemas.microsoft.com/office/drawing/2014/main" id="{18E1E4FE-F884-4611-B848-9372A9DD4E2D}"/>
                </a:ext>
              </a:extLst>
            </p:cNvPr>
            <p:cNvGrpSpPr>
              <a:grpSpLocks noGrp="1" noUngrp="1" noRot="1" noMove="1" noResize="1"/>
            </p:cNvGrpSpPr>
            <p:nvPr/>
          </p:nvGrpSpPr>
          <p:grpSpPr>
            <a:xfrm>
              <a:off x="812500" y="1482417"/>
              <a:ext cx="7541860" cy="4872550"/>
              <a:chOff x="801070" y="1482417"/>
              <a:chExt cx="7541860" cy="4872550"/>
            </a:xfrm>
          </p:grpSpPr>
          <p:pic>
            <p:nvPicPr>
              <p:cNvPr id="3" name="Picture 2">
                <a:extLst>
                  <a:ext uri="{FF2B5EF4-FFF2-40B4-BE49-F238E27FC236}">
                    <a16:creationId xmlns:a16="http://schemas.microsoft.com/office/drawing/2014/main" id="{51C89564-6879-4865-B3A1-BD1CA921DC8D}"/>
                  </a:ext>
                </a:extLst>
              </p:cNvPr>
              <p:cNvPicPr>
                <a:picLocks noGrp="1" noRot="1" noChangeAspect="1" noMove="1" noResize="1" noEditPoints="1" noAdjustHandles="1" noChangeArrowheads="1" noChangeShapeType="1" noCrop="1"/>
              </p:cNvPicPr>
              <p:nvPr/>
            </p:nvPicPr>
            <p:blipFill>
              <a:blip r:embed="rId3"/>
              <a:stretch>
                <a:fillRect/>
              </a:stretch>
            </p:blipFill>
            <p:spPr>
              <a:xfrm>
                <a:off x="801070" y="1482417"/>
                <a:ext cx="7541860" cy="4872550"/>
              </a:xfrm>
              <a:prstGeom prst="rect">
                <a:avLst/>
              </a:prstGeom>
            </p:spPr>
          </p:pic>
          <p:sp>
            <p:nvSpPr>
              <p:cNvPr id="4" name="Rectangle 3">
                <a:extLst>
                  <a:ext uri="{FF2B5EF4-FFF2-40B4-BE49-F238E27FC236}">
                    <a16:creationId xmlns:a16="http://schemas.microsoft.com/office/drawing/2014/main" id="{E9B8BADA-C69A-4E24-95E1-F3D3EF911B2A}"/>
                  </a:ext>
                </a:extLst>
              </p:cNvPr>
              <p:cNvSpPr>
                <a:spLocks noGrp="1" noRot="1" noMove="1" noResize="1" noEditPoints="1" noAdjustHandles="1" noChangeArrowheads="1" noChangeShapeType="1"/>
              </p:cNvSpPr>
              <p:nvPr/>
            </p:nvSpPr>
            <p:spPr>
              <a:xfrm>
                <a:off x="801070" y="1482417"/>
                <a:ext cx="7541860" cy="4872550"/>
              </a:xfrm>
              <a:prstGeom prst="rect">
                <a:avLst/>
              </a:prstGeom>
              <a:no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2" name="Rectangle 1">
            <a:extLst>
              <a:ext uri="{FF2B5EF4-FFF2-40B4-BE49-F238E27FC236}">
                <a16:creationId xmlns:a16="http://schemas.microsoft.com/office/drawing/2014/main" id="{BF66F879-1D09-854A-AA95-A818A5354BA8}"/>
              </a:ext>
            </a:extLst>
          </p:cNvPr>
          <p:cNvSpPr>
            <a:spLocks noGrp="1" noRot="1" noMove="1" noResize="1" noEditPoints="1" noAdjustHandles="1" noChangeArrowheads="1" noChangeShapeType="1"/>
          </p:cNvSpPr>
          <p:nvPr/>
        </p:nvSpPr>
        <p:spPr>
          <a:xfrm>
            <a:off x="4572000" y="3918692"/>
            <a:ext cx="3327538" cy="2408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371618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690BFE-6991-4211-81F1-F00AC55FE66A}"/>
              </a:ext>
            </a:extLst>
          </p:cNvPr>
          <p:cNvSpPr txBox="1"/>
          <p:nvPr/>
        </p:nvSpPr>
        <p:spPr>
          <a:xfrm>
            <a:off x="355600" y="233356"/>
            <a:ext cx="6306992" cy="584775"/>
          </a:xfrm>
          <a:prstGeom prst="rect">
            <a:avLst/>
          </a:prstGeom>
          <a:noFill/>
        </p:spPr>
        <p:txBody>
          <a:bodyPr wrap="square" rtlCol="0">
            <a:spAutoFit/>
          </a:bodyPr>
          <a:lstStyle/>
          <a:p>
            <a:r>
              <a:rPr lang="en-CA" sz="3200" b="1" spc="-10" dirty="0">
                <a:latin typeface="+mj-lt"/>
                <a:ea typeface="Century Gothic" charset="0"/>
                <a:cs typeface="Century Gothic" charset="0"/>
              </a:rPr>
              <a:t>Position du </a:t>
            </a:r>
            <a:r>
              <a:rPr lang="en-CA" sz="3200" b="1" spc="-10" dirty="0" err="1">
                <a:latin typeface="+mj-lt"/>
                <a:ea typeface="Century Gothic" charset="0"/>
                <a:cs typeface="Century Gothic" charset="0"/>
              </a:rPr>
              <a:t>problème</a:t>
            </a:r>
            <a:r>
              <a:rPr lang="en-CA" sz="3200" b="1" spc="-10" dirty="0">
                <a:latin typeface="+mj-lt"/>
                <a:ea typeface="Century Gothic" charset="0"/>
                <a:cs typeface="Century Gothic" charset="0"/>
              </a:rPr>
              <a:t> (1)</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TextBox 4">
            <a:extLst>
              <a:ext uri="{FF2B5EF4-FFF2-40B4-BE49-F238E27FC236}">
                <a16:creationId xmlns:a16="http://schemas.microsoft.com/office/drawing/2014/main" id="{2405BD66-3ADB-4637-B326-34C14BD2CA8B}"/>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   Introduction</a:t>
            </a:r>
          </a:p>
        </p:txBody>
      </p:sp>
      <mc:AlternateContent xmlns:mc="http://schemas.openxmlformats.org/markup-compatibility/2006" xmlns:a14="http://schemas.microsoft.com/office/drawing/2010/main">
        <mc:Choice Requires="a14">
          <p:sp>
            <p:nvSpPr>
              <p:cNvPr id="10" name="Content Placeholder 5">
                <a:extLst>
                  <a:ext uri="{FF2B5EF4-FFF2-40B4-BE49-F238E27FC236}">
                    <a16:creationId xmlns:a16="http://schemas.microsoft.com/office/drawing/2014/main" id="{8FB46B10-9D9D-4AC3-8E17-648C706BD8A9}"/>
                  </a:ext>
                </a:extLst>
              </p:cNvPr>
              <p:cNvSpPr txBox="1">
                <a:spLocks/>
              </p:cNvSpPr>
              <p:nvPr/>
            </p:nvSpPr>
            <p:spPr>
              <a:xfrm>
                <a:off x="487948" y="1034036"/>
                <a:ext cx="8633792" cy="54010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135000"/>
                  <a:buNone/>
                </a:pPr>
                <a:r>
                  <a:rPr lang="fr-CA" sz="2600" b="1" u="sng" spc="-50" dirty="0">
                    <a:latin typeface="+mj-lt"/>
                    <a:cs typeface="Tahoma"/>
                  </a:rPr>
                  <a:t>Restauration d’images</a:t>
                </a:r>
              </a:p>
              <a:p>
                <a:pPr marL="0" indent="0">
                  <a:spcBef>
                    <a:spcPts val="0"/>
                  </a:spcBef>
                  <a:buSzPct val="135000"/>
                  <a:buNone/>
                </a:pPr>
                <a:endParaRPr lang="fr-CA" sz="2600" b="1" u="sng" spc="-50" dirty="0">
                  <a:latin typeface="+mj-lt"/>
                  <a:cs typeface="Tahoma"/>
                </a:endParaRPr>
              </a:p>
              <a:p>
                <a:pPr marL="482400" lvl="1" indent="-230400">
                  <a:lnSpc>
                    <a:spcPct val="100000"/>
                  </a:lnSpc>
                  <a:spcBef>
                    <a:spcPts val="600"/>
                  </a:spcBef>
                  <a:buSzPct val="135000"/>
                </a:pPr>
                <a:r>
                  <a:rPr lang="fr-CA" sz="2200" dirty="0">
                    <a:latin typeface="+mj-lt"/>
                    <a:ea typeface="Tahoma" panose="020B0604030504040204" pitchFamily="34" charset="0"/>
                    <a:cs typeface="Tahoma" panose="020B0604030504040204" pitchFamily="34" charset="0"/>
                  </a:rPr>
                  <a:t>Modèle de formation d’images</a:t>
                </a:r>
              </a:p>
              <a:p>
                <a:pPr marL="482400" lvl="1" indent="-230400">
                  <a:lnSpc>
                    <a:spcPct val="100000"/>
                  </a:lnSpc>
                  <a:spcBef>
                    <a:spcPts val="600"/>
                  </a:spcBef>
                  <a:buSzPct val="135000"/>
                </a:pPr>
                <a:endParaRPr lang="fr-CA" sz="2200" dirty="0">
                  <a:latin typeface="+mj-lt"/>
                  <a:ea typeface="Tahoma" panose="020B0604030504040204" pitchFamily="34" charset="0"/>
                  <a:cs typeface="Tahoma" panose="020B0604030504040204" pitchFamily="34" charset="0"/>
                </a:endParaRPr>
              </a:p>
              <a:p>
                <a:pPr marL="252000" lvl="1" indent="0">
                  <a:lnSpc>
                    <a:spcPct val="100000"/>
                  </a:lnSpc>
                  <a:spcBef>
                    <a:spcPts val="600"/>
                  </a:spcBef>
                  <a:buSzPct val="135000"/>
                  <a:buNone/>
                </a:pPr>
                <a:endParaRPr lang="fr-CA" sz="2200" dirty="0">
                  <a:latin typeface="+mj-lt"/>
                  <a:ea typeface="Tahoma" panose="020B0604030504040204" pitchFamily="34" charset="0"/>
                  <a:cs typeface="Tahoma" panose="020B0604030504040204" pitchFamily="34" charset="0"/>
                </a:endParaRPr>
              </a:p>
              <a:p>
                <a:pPr marL="252000" lvl="1" indent="0">
                  <a:lnSpc>
                    <a:spcPct val="100000"/>
                  </a:lnSpc>
                  <a:spcBef>
                    <a:spcPts val="600"/>
                  </a:spcBef>
                  <a:buSzPct val="135000"/>
                  <a:buNone/>
                </a:pPr>
                <a:endParaRPr lang="fr-CA" sz="2200" dirty="0">
                  <a:latin typeface="+mj-lt"/>
                  <a:ea typeface="Tahoma" panose="020B0604030504040204" pitchFamily="34" charset="0"/>
                  <a:cs typeface="Tahoma" panose="020B0604030504040204" pitchFamily="34" charset="0"/>
                </a:endParaRPr>
              </a:p>
              <a:p>
                <a:pPr marL="252000" lvl="1" indent="0">
                  <a:lnSpc>
                    <a:spcPct val="100000"/>
                  </a:lnSpc>
                  <a:spcBef>
                    <a:spcPts val="600"/>
                  </a:spcBef>
                  <a:buSzPct val="135000"/>
                  <a:buNone/>
                </a:pPr>
                <a:endParaRPr lang="fr-CA" sz="2200" dirty="0">
                  <a:latin typeface="+mj-lt"/>
                  <a:ea typeface="Tahoma" panose="020B0604030504040204" pitchFamily="34" charset="0"/>
                  <a:cs typeface="Tahoma" panose="020B0604030504040204" pitchFamily="34" charset="0"/>
                </a:endParaRPr>
              </a:p>
              <a:p>
                <a:pPr marL="252000" lvl="1" indent="0">
                  <a:lnSpc>
                    <a:spcPct val="100000"/>
                  </a:lnSpc>
                  <a:spcBef>
                    <a:spcPts val="600"/>
                  </a:spcBef>
                  <a:buSzPct val="135000"/>
                  <a:buNone/>
                </a:pPr>
                <a:endParaRPr lang="fr-CA" sz="2200" dirty="0">
                  <a:latin typeface="+mj-lt"/>
                  <a:ea typeface="Tahoma" panose="020B0604030504040204" pitchFamily="34" charset="0"/>
                  <a:cs typeface="Tahoma" panose="020B0604030504040204" pitchFamily="34" charset="0"/>
                </a:endParaRPr>
              </a:p>
              <a:p>
                <a:pPr marL="252000" lvl="1" indent="0">
                  <a:lnSpc>
                    <a:spcPct val="100000"/>
                  </a:lnSpc>
                  <a:spcBef>
                    <a:spcPts val="600"/>
                  </a:spcBef>
                  <a:buSzPct val="135000"/>
                  <a:buNone/>
                </a:pPr>
                <a:endParaRPr lang="fr-CA" sz="2200" dirty="0">
                  <a:latin typeface="+mj-lt"/>
                  <a:ea typeface="Tahoma" panose="020B0604030504040204" pitchFamily="34" charset="0"/>
                  <a:cs typeface="Tahoma" panose="020B0604030504040204" pitchFamily="34" charset="0"/>
                </a:endParaRPr>
              </a:p>
              <a:p>
                <a:pPr marL="252000" lvl="1" indent="0">
                  <a:lnSpc>
                    <a:spcPct val="100000"/>
                  </a:lnSpc>
                  <a:spcBef>
                    <a:spcPts val="600"/>
                  </a:spcBef>
                  <a:buSzPct val="135000"/>
                  <a:buNone/>
                </a:pPr>
                <a:endParaRPr lang="fr-CA" sz="2200" dirty="0">
                  <a:latin typeface="+mj-lt"/>
                  <a:ea typeface="Tahoma" panose="020B0604030504040204" pitchFamily="34" charset="0"/>
                  <a:cs typeface="Tahoma" panose="020B0604030504040204" pitchFamily="34" charset="0"/>
                </a:endParaRPr>
              </a:p>
              <a:p>
                <a:pPr marL="482400" lvl="1" indent="-230400">
                  <a:lnSpc>
                    <a:spcPct val="100000"/>
                  </a:lnSpc>
                  <a:spcBef>
                    <a:spcPts val="600"/>
                  </a:spcBef>
                  <a:buSzPct val="135000"/>
                </a:pPr>
                <a:r>
                  <a:rPr lang="fr-CA" sz="2200" dirty="0">
                    <a:latin typeface="+mj-lt"/>
                    <a:ea typeface="Tahoma" panose="020B0604030504040204" pitchFamily="34" charset="0"/>
                    <a:cs typeface="Tahoma" panose="020B0604030504040204" pitchFamily="34" charset="0"/>
                  </a:rPr>
                  <a:t>Objectif : trouver  </a:t>
                </a:r>
                <a14:m>
                  <m:oMath xmlns:m="http://schemas.openxmlformats.org/officeDocument/2006/math">
                    <m:acc>
                      <m:accPr>
                        <m:chr m:val="̂"/>
                        <m:ctrlPr>
                          <a:rPr lang="fr-CA" sz="2200" i="1" smtClean="0">
                            <a:latin typeface="Cambria Math" panose="02040503050406030204" pitchFamily="18" charset="0"/>
                            <a:ea typeface="Tahoma" panose="020B0604030504040204" pitchFamily="34" charset="0"/>
                            <a:cs typeface="Tahoma" panose="020B0604030504040204" pitchFamily="34" charset="0"/>
                          </a:rPr>
                        </m:ctrlPr>
                      </m:accPr>
                      <m:e>
                        <m:r>
                          <m:rPr>
                            <m:nor/>
                          </m:rPr>
                          <a:rPr lang="fr-CA" sz="2200" i="1" smtClean="0">
                            <a:latin typeface="+mj-lt"/>
                            <a:ea typeface="Tahoma" panose="020B0604030504040204" pitchFamily="34" charset="0"/>
                            <a:cs typeface="Tahoma" panose="020B0604030504040204" pitchFamily="34" charset="0"/>
                          </a:rPr>
                          <m:t>f</m:t>
                        </m:r>
                      </m:e>
                    </m:acc>
                  </m:oMath>
                </a14:m>
                <a:r>
                  <a:rPr lang="fr-CA" sz="2200" dirty="0">
                    <a:latin typeface="+mj-lt"/>
                    <a:ea typeface="Tahoma" panose="020B0604030504040204" pitchFamily="34" charset="0"/>
                    <a:cs typeface="Tahoma" panose="020B0604030504040204" pitchFamily="34" charset="0"/>
                  </a:rPr>
                  <a:t> proche de </a:t>
                </a:r>
                <a:r>
                  <a:rPr lang="fr-CA" sz="2200" i="1" dirty="0">
                    <a:latin typeface="+mj-lt"/>
                    <a:ea typeface="Tahoma" panose="020B0604030504040204" pitchFamily="34" charset="0"/>
                    <a:cs typeface="Tahoma" panose="020B0604030504040204" pitchFamily="34" charset="0"/>
                  </a:rPr>
                  <a:t>f</a:t>
                </a:r>
              </a:p>
              <a:p>
                <a:pPr marL="482400" lvl="1" indent="-230400">
                  <a:lnSpc>
                    <a:spcPct val="100000"/>
                  </a:lnSpc>
                  <a:spcBef>
                    <a:spcPts val="600"/>
                  </a:spcBef>
                  <a:buSzPct val="135000"/>
                </a:pPr>
                <a:r>
                  <a:rPr lang="fr-CA" sz="2200" dirty="0">
                    <a:latin typeface="+mj-lt"/>
                    <a:ea typeface="Tahoma" panose="020B0604030504040204" pitchFamily="34" charset="0"/>
                    <a:cs typeface="Tahoma" panose="020B0604030504040204" pitchFamily="34" charset="0"/>
                  </a:rPr>
                  <a:t>Quantification de la qualité du résultat : </a:t>
                </a:r>
                <a14:m>
                  <m:oMath xmlns:m="http://schemas.openxmlformats.org/officeDocument/2006/math">
                    <m:d>
                      <m:dPr>
                        <m:begChr m:val="‖"/>
                        <m:endChr m:val="‖"/>
                        <m:ctrlPr>
                          <a:rPr lang="fr-CA" sz="2200" i="1" smtClean="0">
                            <a:latin typeface="Cambria Math" panose="02040503050406030204" pitchFamily="18" charset="0"/>
                            <a:ea typeface="Tahoma" panose="020B0604030504040204" pitchFamily="34" charset="0"/>
                            <a:cs typeface="Tahoma" panose="020B0604030504040204" pitchFamily="34" charset="0"/>
                          </a:rPr>
                        </m:ctrlPr>
                      </m:dPr>
                      <m:e>
                        <m:r>
                          <a:rPr lang="fr-CA" sz="2200" i="1" smtClean="0">
                            <a:latin typeface="Cambria Math" panose="02040503050406030204" pitchFamily="18" charset="0"/>
                            <a:ea typeface="Tahoma" panose="020B0604030504040204" pitchFamily="34" charset="0"/>
                            <a:cs typeface="Tahoma" panose="020B0604030504040204" pitchFamily="34" charset="0"/>
                          </a:rPr>
                          <m:t> </m:t>
                        </m:r>
                        <m:acc>
                          <m:accPr>
                            <m:chr m:val="̂"/>
                            <m:ctrlPr>
                              <a:rPr lang="fr-CA" sz="2200" i="1" smtClean="0">
                                <a:latin typeface="Cambria Math" panose="02040503050406030204" pitchFamily="18" charset="0"/>
                                <a:ea typeface="Tahoma" panose="020B0604030504040204" pitchFamily="34" charset="0"/>
                                <a:cs typeface="Tahoma" panose="020B0604030504040204" pitchFamily="34" charset="0"/>
                              </a:rPr>
                            </m:ctrlPr>
                          </m:accPr>
                          <m:e>
                            <m:r>
                              <m:rPr>
                                <m:nor/>
                              </m:rPr>
                              <a:rPr lang="fr-CA" sz="2200" i="1" smtClean="0">
                                <a:latin typeface="+mj-lt"/>
                                <a:ea typeface="Tahoma" panose="020B0604030504040204" pitchFamily="34" charset="0"/>
                                <a:cs typeface="Tahoma" panose="020B0604030504040204" pitchFamily="34" charset="0"/>
                              </a:rPr>
                              <m:t>f</m:t>
                            </m:r>
                          </m:e>
                        </m:acc>
                        <m:r>
                          <m:rPr>
                            <m:nor/>
                          </m:rPr>
                          <a:rPr lang="fr-CA" sz="2200" smtClean="0">
                            <a:latin typeface="+mj-lt"/>
                            <a:ea typeface="Tahoma" panose="020B0604030504040204" pitchFamily="34" charset="0"/>
                            <a:cs typeface="Tahoma" panose="020B0604030504040204" pitchFamily="34" charset="0"/>
                          </a:rPr>
                          <m:t> </m:t>
                        </m:r>
                        <m:r>
                          <a:rPr lang="fr-CA" sz="2200" i="1" smtClean="0">
                            <a:latin typeface="Cambria Math" panose="02040503050406030204" pitchFamily="18" charset="0"/>
                            <a:ea typeface="Cambria Math" panose="02040503050406030204" pitchFamily="18" charset="0"/>
                            <a:cs typeface="Tahoma" panose="020B0604030504040204" pitchFamily="34" charset="0"/>
                          </a:rPr>
                          <m:t>−</m:t>
                        </m:r>
                        <m:r>
                          <m:rPr>
                            <m:nor/>
                          </m:rPr>
                          <a:rPr lang="fr-CA" sz="2200" smtClean="0">
                            <a:latin typeface="+mj-lt"/>
                            <a:ea typeface="Tahoma" panose="020B0604030504040204" pitchFamily="34" charset="0"/>
                            <a:cs typeface="Tahoma" panose="020B0604030504040204" pitchFamily="34" charset="0"/>
                          </a:rPr>
                          <m:t> </m:t>
                        </m:r>
                        <m:r>
                          <m:rPr>
                            <m:nor/>
                          </m:rPr>
                          <a:rPr lang="fr-CA" sz="2200" i="1" smtClean="0">
                            <a:latin typeface="+mj-lt"/>
                            <a:ea typeface="Tahoma" panose="020B0604030504040204" pitchFamily="34" charset="0"/>
                            <a:cs typeface="Tahoma" panose="020B0604030504040204" pitchFamily="34" charset="0"/>
                          </a:rPr>
                          <m:t>f</m:t>
                        </m:r>
                        <m:r>
                          <m:rPr>
                            <m:nor/>
                          </m:rPr>
                          <a:rPr lang="fr-CA" sz="2200" i="1" smtClean="0">
                            <a:latin typeface="+mj-lt"/>
                            <a:ea typeface="Tahoma" panose="020B0604030504040204" pitchFamily="34" charset="0"/>
                            <a:cs typeface="Tahoma" panose="020B0604030504040204" pitchFamily="34" charset="0"/>
                          </a:rPr>
                          <m:t> </m:t>
                        </m:r>
                      </m:e>
                    </m:d>
                  </m:oMath>
                </a14:m>
                <a:endParaRPr lang="fr-CA" sz="2200" dirty="0">
                  <a:latin typeface="+mj-lt"/>
                  <a:ea typeface="Tahoma" panose="020B0604030504040204" pitchFamily="34" charset="0"/>
                  <a:cs typeface="Tahoma" panose="020B0604030504040204" pitchFamily="34" charset="0"/>
                </a:endParaRPr>
              </a:p>
            </p:txBody>
          </p:sp>
        </mc:Choice>
        <mc:Fallback xmlns="">
          <p:sp>
            <p:nvSpPr>
              <p:cNvPr id="10" name="Content Placeholder 5">
                <a:extLst>
                  <a:ext uri="{FF2B5EF4-FFF2-40B4-BE49-F238E27FC236}">
                    <a16:creationId xmlns:a16="http://schemas.microsoft.com/office/drawing/2014/main" id="{8FB46B10-9D9D-4AC3-8E17-648C706BD8A9}"/>
                  </a:ext>
                </a:extLst>
              </p:cNvPr>
              <p:cNvSpPr txBox="1">
                <a:spLocks noRot="1" noChangeAspect="1" noMove="1" noResize="1" noEditPoints="1" noAdjustHandles="1" noChangeArrowheads="1" noChangeShapeType="1" noTextEdit="1"/>
              </p:cNvSpPr>
              <p:nvPr/>
            </p:nvSpPr>
            <p:spPr>
              <a:xfrm>
                <a:off x="487948" y="1034036"/>
                <a:ext cx="8633792" cy="5401054"/>
              </a:xfrm>
              <a:prstGeom prst="rect">
                <a:avLst/>
              </a:prstGeom>
              <a:blipFill>
                <a:blip r:embed="rId3"/>
                <a:stretch>
                  <a:fillRect l="-1322" t="-1878"/>
                </a:stretch>
              </a:blipFill>
            </p:spPr>
            <p:txBody>
              <a:bodyPr/>
              <a:lstStyle/>
              <a:p>
                <a:r>
                  <a:rPr lang="fr-CA">
                    <a:noFill/>
                  </a:rPr>
                  <a:t> </a:t>
                </a:r>
              </a:p>
            </p:txBody>
          </p:sp>
        </mc:Fallback>
      </mc:AlternateContent>
      <p:pic>
        <p:nvPicPr>
          <p:cNvPr id="3" name="Picture 2" descr="A black text with stars and a star&#10;&#10;Description automatically generated with medium confidence">
            <a:extLst>
              <a:ext uri="{FF2B5EF4-FFF2-40B4-BE49-F238E27FC236}">
                <a16:creationId xmlns:a16="http://schemas.microsoft.com/office/drawing/2014/main" id="{8B6E030B-2891-DEA2-1F9F-42DB54701DDE}"/>
              </a:ext>
            </a:extLst>
          </p:cNvPr>
          <p:cNvPicPr>
            <a:picLocks noChangeAspect="1"/>
          </p:cNvPicPr>
          <p:nvPr/>
        </p:nvPicPr>
        <p:blipFill>
          <a:blip r:embed="rId4"/>
          <a:stretch>
            <a:fillRect/>
          </a:stretch>
        </p:blipFill>
        <p:spPr>
          <a:xfrm>
            <a:off x="4700873" y="1816698"/>
            <a:ext cx="2971167" cy="452358"/>
          </a:xfrm>
          <a:prstGeom prst="rect">
            <a:avLst/>
          </a:prstGeom>
        </p:spPr>
      </p:pic>
      <p:pic>
        <p:nvPicPr>
          <p:cNvPr id="7" name="Picture 6" descr="A diagram of a function&#10;&#10;Description automatically generated">
            <a:extLst>
              <a:ext uri="{FF2B5EF4-FFF2-40B4-BE49-F238E27FC236}">
                <a16:creationId xmlns:a16="http://schemas.microsoft.com/office/drawing/2014/main" id="{0F915275-51A0-B025-CAFD-3588BFBDD190}"/>
              </a:ext>
            </a:extLst>
          </p:cNvPr>
          <p:cNvPicPr>
            <a:picLocks noChangeAspect="1"/>
          </p:cNvPicPr>
          <p:nvPr/>
        </p:nvPicPr>
        <p:blipFill>
          <a:blip r:embed="rId5"/>
          <a:stretch>
            <a:fillRect/>
          </a:stretch>
        </p:blipFill>
        <p:spPr>
          <a:xfrm>
            <a:off x="1524079" y="2956479"/>
            <a:ext cx="6227954" cy="2022754"/>
          </a:xfrm>
          <a:prstGeom prst="rect">
            <a:avLst/>
          </a:prstGeom>
        </p:spPr>
      </p:pic>
      <p:cxnSp>
        <p:nvCxnSpPr>
          <p:cNvPr id="14" name="Curved Connector 13">
            <a:extLst>
              <a:ext uri="{FF2B5EF4-FFF2-40B4-BE49-F238E27FC236}">
                <a16:creationId xmlns:a16="http://schemas.microsoft.com/office/drawing/2014/main" id="{DE49E8EE-53A7-B7F5-BFE3-495838D60851}"/>
              </a:ext>
            </a:extLst>
          </p:cNvPr>
          <p:cNvCxnSpPr>
            <a:cxnSpLocks/>
          </p:cNvCxnSpPr>
          <p:nvPr/>
        </p:nvCxnSpPr>
        <p:spPr>
          <a:xfrm rot="10800000" flipV="1">
            <a:off x="5798635" y="1217530"/>
            <a:ext cx="680224" cy="600119"/>
          </a:xfrm>
          <a:prstGeom prst="curvedConnector3">
            <a:avLst>
              <a:gd name="adj1" fmla="val 100820"/>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D0A27CC-4C44-A236-86BB-CE99FE52A866}"/>
              </a:ext>
            </a:extLst>
          </p:cNvPr>
          <p:cNvSpPr txBox="1"/>
          <p:nvPr/>
        </p:nvSpPr>
        <p:spPr>
          <a:xfrm>
            <a:off x="6478859" y="1018102"/>
            <a:ext cx="2460587" cy="523220"/>
          </a:xfrm>
          <a:prstGeom prst="rect">
            <a:avLst/>
          </a:prstGeom>
          <a:noFill/>
        </p:spPr>
        <p:txBody>
          <a:bodyPr wrap="square" rtlCol="0">
            <a:spAutoFit/>
          </a:bodyPr>
          <a:lstStyle/>
          <a:p>
            <a:r>
              <a:rPr lang="fr-CA" sz="1400" dirty="0">
                <a:latin typeface="+mj-lt"/>
              </a:rPr>
              <a:t>Représentation spatiale de la fonction de dégradation</a:t>
            </a:r>
            <a:r>
              <a:rPr lang="fr-CA" sz="1400" dirty="0">
                <a:effectLst/>
                <a:latin typeface="+mj-lt"/>
              </a:rPr>
              <a:t> </a:t>
            </a:r>
            <a:endParaRPr lang="fr-CA" sz="1400" dirty="0">
              <a:latin typeface="+mj-lt"/>
            </a:endParaRPr>
          </a:p>
        </p:txBody>
      </p:sp>
      <p:cxnSp>
        <p:nvCxnSpPr>
          <p:cNvPr id="18" name="Curved Connector 17">
            <a:extLst>
              <a:ext uri="{FF2B5EF4-FFF2-40B4-BE49-F238E27FC236}">
                <a16:creationId xmlns:a16="http://schemas.microsoft.com/office/drawing/2014/main" id="{8335127A-53F1-FEE0-0908-084FB7A20DBA}"/>
              </a:ext>
            </a:extLst>
          </p:cNvPr>
          <p:cNvCxnSpPr>
            <a:cxnSpLocks/>
          </p:cNvCxnSpPr>
          <p:nvPr/>
        </p:nvCxnSpPr>
        <p:spPr>
          <a:xfrm rot="10800000">
            <a:off x="7025269" y="2173945"/>
            <a:ext cx="1014796" cy="403941"/>
          </a:xfrm>
          <a:prstGeom prst="curvedConnector3">
            <a:avLst>
              <a:gd name="adj1" fmla="val 100548"/>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9AFC81C-53D6-7A15-BA67-D45E44223624}"/>
              </a:ext>
            </a:extLst>
          </p:cNvPr>
          <p:cNvSpPr txBox="1"/>
          <p:nvPr/>
        </p:nvSpPr>
        <p:spPr>
          <a:xfrm>
            <a:off x="8040065" y="2412845"/>
            <a:ext cx="604836" cy="307777"/>
          </a:xfrm>
          <a:prstGeom prst="rect">
            <a:avLst/>
          </a:prstGeom>
          <a:noFill/>
        </p:spPr>
        <p:txBody>
          <a:bodyPr wrap="square" rtlCol="0">
            <a:spAutoFit/>
          </a:bodyPr>
          <a:lstStyle/>
          <a:p>
            <a:r>
              <a:rPr lang="fr-CA" sz="1400" dirty="0">
                <a:latin typeface="+mj-lt"/>
              </a:rPr>
              <a:t>bruit</a:t>
            </a:r>
          </a:p>
        </p:txBody>
      </p:sp>
      <p:cxnSp>
        <p:nvCxnSpPr>
          <p:cNvPr id="30" name="Curved Connector 29">
            <a:extLst>
              <a:ext uri="{FF2B5EF4-FFF2-40B4-BE49-F238E27FC236}">
                <a16:creationId xmlns:a16="http://schemas.microsoft.com/office/drawing/2014/main" id="{BC34E6A4-437E-39C6-35CB-B3D8A860B946}"/>
              </a:ext>
            </a:extLst>
          </p:cNvPr>
          <p:cNvCxnSpPr>
            <a:cxnSpLocks/>
          </p:cNvCxnSpPr>
          <p:nvPr/>
        </p:nvCxnSpPr>
        <p:spPr>
          <a:xfrm rot="10800000" flipV="1">
            <a:off x="3144836" y="2740573"/>
            <a:ext cx="680224" cy="444787"/>
          </a:xfrm>
          <a:prstGeom prst="curvedConnector3">
            <a:avLst>
              <a:gd name="adj1" fmla="val 99180"/>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041FC7F6-AAC7-18A0-564E-ADDA265AB78C}"/>
                  </a:ext>
                </a:extLst>
              </p:cNvPr>
              <p:cNvSpPr txBox="1"/>
              <p:nvPr/>
            </p:nvSpPr>
            <p:spPr>
              <a:xfrm>
                <a:off x="3825060" y="2452721"/>
                <a:ext cx="2460587" cy="523220"/>
              </a:xfrm>
              <a:prstGeom prst="rect">
                <a:avLst/>
              </a:prstGeom>
              <a:noFill/>
            </p:spPr>
            <p:txBody>
              <a:bodyPr wrap="square" rtlCol="0">
                <a:spAutoFit/>
              </a:bodyPr>
              <a:lstStyle/>
              <a:p>
                <a:r>
                  <a:rPr lang="fr-CA" sz="1400" dirty="0">
                    <a:latin typeface="+mj-lt"/>
                    <a:ea typeface="Cambria Math" panose="02040503050406030204" pitchFamily="18" charset="0"/>
                  </a:rPr>
                  <a:t>Operateur</a:t>
                </a:r>
                <a:r>
                  <a:rPr lang="fr-CA" sz="1400" dirty="0">
                    <a:ea typeface="Cambria Math" panose="02040503050406030204" pitchFamily="18" charset="0"/>
                  </a:rPr>
                  <a:t> « </a:t>
                </a:r>
                <a14:m>
                  <m:oMath xmlns:m="http://schemas.openxmlformats.org/officeDocument/2006/math">
                    <m:r>
                      <a:rPr lang="fr-CA" sz="1400" i="1" smtClean="0">
                        <a:latin typeface="Cambria Math" panose="02040503050406030204" pitchFamily="18" charset="0"/>
                        <a:ea typeface="Cambria Math" panose="02040503050406030204" pitchFamily="18" charset="0"/>
                      </a:rPr>
                      <m:t>ℋ</m:t>
                    </m:r>
                  </m:oMath>
                </a14:m>
                <a:r>
                  <a:rPr lang="fr-CA" sz="1400" dirty="0">
                    <a:latin typeface="+mj-lt"/>
                  </a:rPr>
                  <a:t> » : dégradation linéaire, invariante par positon </a:t>
                </a:r>
              </a:p>
            </p:txBody>
          </p:sp>
        </mc:Choice>
        <mc:Fallback xmlns="">
          <p:sp>
            <p:nvSpPr>
              <p:cNvPr id="31" name="TextBox 30">
                <a:extLst>
                  <a:ext uri="{FF2B5EF4-FFF2-40B4-BE49-F238E27FC236}">
                    <a16:creationId xmlns:a16="http://schemas.microsoft.com/office/drawing/2014/main" id="{041FC7F6-AAC7-18A0-564E-ADDA265AB78C}"/>
                  </a:ext>
                </a:extLst>
              </p:cNvPr>
              <p:cNvSpPr txBox="1">
                <a:spLocks noRot="1" noChangeAspect="1" noMove="1" noResize="1" noEditPoints="1" noAdjustHandles="1" noChangeArrowheads="1" noChangeShapeType="1" noTextEdit="1"/>
              </p:cNvSpPr>
              <p:nvPr/>
            </p:nvSpPr>
            <p:spPr>
              <a:xfrm>
                <a:off x="3825060" y="2452721"/>
                <a:ext cx="2460587" cy="523220"/>
              </a:xfrm>
              <a:prstGeom prst="rect">
                <a:avLst/>
              </a:prstGeom>
              <a:blipFill>
                <a:blip r:embed="rId6"/>
                <a:stretch>
                  <a:fillRect l="-513" b="-11628"/>
                </a:stretch>
              </a:blipFill>
            </p:spPr>
            <p:txBody>
              <a:bodyPr/>
              <a:lstStyle/>
              <a:p>
                <a:r>
                  <a:rPr lang="fr-CA">
                    <a:noFill/>
                  </a:rPr>
                  <a:t> </a:t>
                </a:r>
              </a:p>
            </p:txBody>
          </p:sp>
        </mc:Fallback>
      </mc:AlternateContent>
      <p:sp>
        <p:nvSpPr>
          <p:cNvPr id="2" name="TextBox 1">
            <a:extLst>
              <a:ext uri="{FF2B5EF4-FFF2-40B4-BE49-F238E27FC236}">
                <a16:creationId xmlns:a16="http://schemas.microsoft.com/office/drawing/2014/main" id="{E8888465-17BF-DB3E-3985-6F21E8CB08BA}"/>
              </a:ext>
            </a:extLst>
          </p:cNvPr>
          <p:cNvSpPr txBox="1"/>
          <p:nvPr/>
        </p:nvSpPr>
        <p:spPr>
          <a:xfrm>
            <a:off x="5439943" y="3736424"/>
            <a:ext cx="1215397" cy="307777"/>
          </a:xfrm>
          <a:prstGeom prst="rect">
            <a:avLst/>
          </a:prstGeom>
          <a:noFill/>
        </p:spPr>
        <p:txBody>
          <a:bodyPr wrap="none" rtlCol="0">
            <a:spAutoFit/>
          </a:bodyPr>
          <a:lstStyle/>
          <a:p>
            <a:r>
              <a:rPr lang="fr-CA" sz="1400" dirty="0">
                <a:solidFill>
                  <a:srgbClr val="FF0000"/>
                </a:solidFill>
                <a:latin typeface="+mj-lt"/>
              </a:rPr>
              <a:t>Ou estimateur</a:t>
            </a:r>
          </a:p>
        </p:txBody>
      </p:sp>
    </p:spTree>
    <p:extLst>
      <p:ext uri="{BB962C8B-B14F-4D97-AF65-F5344CB8AC3E}">
        <p14:creationId xmlns:p14="http://schemas.microsoft.com/office/powerpoint/2010/main" val="1130809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Vecteurs</a:t>
            </a:r>
            <a:r>
              <a:rPr lang="en-CA" sz="1400" b="1" dirty="0">
                <a:solidFill>
                  <a:schemeClr val="bg1"/>
                </a:solidFill>
                <a:latin typeface="+mj-lt"/>
              </a:rPr>
              <a:t> </a:t>
            </a:r>
            <a:r>
              <a:rPr lang="en-CA" sz="1400" b="1" dirty="0" err="1">
                <a:solidFill>
                  <a:schemeClr val="bg1"/>
                </a:solidFill>
                <a:latin typeface="+mj-lt"/>
              </a:rPr>
              <a:t>aléatoires</a:t>
            </a:r>
            <a:endParaRPr lang="en-CA" sz="1400" b="1" dirty="0">
              <a:solidFill>
                <a:schemeClr val="bg1"/>
              </a:solidFill>
              <a:latin typeface="+mj-lt"/>
            </a:endParaRPr>
          </a:p>
        </p:txBody>
      </p:sp>
      <p:sp>
        <p:nvSpPr>
          <p:cNvPr id="18" name="TextBox 17">
            <a:extLst>
              <a:ext uri="{FF2B5EF4-FFF2-40B4-BE49-F238E27FC236}">
                <a16:creationId xmlns:a16="http://schemas.microsoft.com/office/drawing/2014/main" id="{A278DA38-1CE0-41D3-B500-005DFFEDB05C}"/>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Conditionnement</a:t>
            </a:r>
            <a:endParaRPr lang="en-CA" sz="1400" dirty="0">
              <a:solidFill>
                <a:schemeClr val="tx1">
                  <a:lumMod val="75000"/>
                  <a:lumOff val="25000"/>
                </a:schemeClr>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46181"/>
            <a:ext cx="7611110" cy="584775"/>
          </a:xfrm>
          <a:prstGeom prst="rect">
            <a:avLst/>
          </a:prstGeom>
          <a:noFill/>
        </p:spPr>
        <p:txBody>
          <a:bodyPr wrap="square" rtlCol="0">
            <a:spAutoFit/>
          </a:bodyPr>
          <a:lstStyle/>
          <a:p>
            <a:r>
              <a:rPr lang="en-CA" sz="3200" b="1" spc="-10" dirty="0" err="1">
                <a:latin typeface="+mj-lt"/>
                <a:ea typeface="Century Gothic" charset="0"/>
                <a:cs typeface="Century Gothic" charset="0"/>
              </a:rPr>
              <a:t>Conditionnement</a:t>
            </a:r>
            <a:r>
              <a:rPr lang="en-CA" sz="3200" b="1" spc="-10" dirty="0">
                <a:latin typeface="+mj-lt"/>
                <a:ea typeface="Century Gothic" charset="0"/>
                <a:cs typeface="Century Gothic" charset="0"/>
              </a:rPr>
              <a:t> (2)</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grpSp>
        <p:nvGrpSpPr>
          <p:cNvPr id="13" name="Group 12">
            <a:extLst>
              <a:ext uri="{FF2B5EF4-FFF2-40B4-BE49-F238E27FC236}">
                <a16:creationId xmlns:a16="http://schemas.microsoft.com/office/drawing/2014/main" id="{F877AFDB-7666-49BF-92D1-13370304ECFF}"/>
              </a:ext>
            </a:extLst>
          </p:cNvPr>
          <p:cNvGrpSpPr/>
          <p:nvPr/>
        </p:nvGrpSpPr>
        <p:grpSpPr>
          <a:xfrm>
            <a:off x="396508" y="1708406"/>
            <a:ext cx="8644622" cy="2977894"/>
            <a:chOff x="396508" y="908306"/>
            <a:chExt cx="8747492" cy="2977894"/>
          </a:xfrm>
        </p:grpSpPr>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396508" y="908306"/>
              <a:ext cx="8747492" cy="29778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en-CA" sz="2600" b="1" u="sng" spc="-50" dirty="0">
                  <a:latin typeface="+mj-lt"/>
                  <a:cs typeface="Tahoma"/>
                </a:rPr>
                <a:t>Formalisation</a:t>
              </a:r>
              <a:endParaRPr lang="en-CA" sz="2600" b="1" i="1" u="sng" spc="-50" dirty="0">
                <a:latin typeface="+mj-lt"/>
                <a:cs typeface="Tahoma"/>
              </a:endParaRPr>
            </a:p>
            <a:p>
              <a:pPr marL="482400" lvl="1" indent="-230400">
                <a:lnSpc>
                  <a:spcPct val="100000"/>
                </a:lnSpc>
                <a:spcBef>
                  <a:spcPts val="1800"/>
                </a:spcBef>
                <a:buSzPct val="135000"/>
              </a:pPr>
              <a:r>
                <a:rPr lang="en-CA" sz="2200" dirty="0">
                  <a:latin typeface="+mj-lt"/>
                  <a:ea typeface="Cambria Math" panose="02040503050406030204" pitchFamily="18" charset="0"/>
                  <a:cs typeface="Tahoma" panose="020B0604030504040204" pitchFamily="34" charset="0"/>
                </a:rPr>
                <a:t>   </a:t>
              </a:r>
            </a:p>
            <a:p>
              <a:pPr marL="482400" lvl="1" indent="-230400">
                <a:lnSpc>
                  <a:spcPct val="100000"/>
                </a:lnSpc>
                <a:spcBef>
                  <a:spcPts val="1200"/>
                </a:spcBef>
                <a:buSzPct val="135000"/>
              </a:pPr>
              <a:r>
                <a:rPr lang="en-CA" sz="2200" dirty="0">
                  <a:ea typeface="Cambria Math" panose="02040503050406030204" pitchFamily="18" charset="0"/>
                  <a:cs typeface="Tahoma" panose="020B0604030504040204" pitchFamily="34" charset="0"/>
                </a:rPr>
                <a:t>                     </a:t>
              </a:r>
              <a:r>
                <a:rPr lang="en-CA" sz="2200" dirty="0">
                  <a:latin typeface="+mj-lt"/>
                  <a:ea typeface="Cambria Math" panose="02040503050406030204" pitchFamily="18" charset="0"/>
                  <a:cs typeface="Tahoma" panose="020B0604030504040204" pitchFamily="34" charset="0"/>
                </a:rPr>
                <a:t>: </a:t>
              </a:r>
              <a:r>
                <a:rPr lang="en-CA" sz="2200" dirty="0" err="1">
                  <a:latin typeface="+mj-lt"/>
                  <a:ea typeface="Cambria Math" panose="02040503050406030204" pitchFamily="18" charset="0"/>
                  <a:cs typeface="Tahoma" panose="020B0604030504040204" pitchFamily="34" charset="0"/>
                </a:rPr>
                <a:t>loi</a:t>
              </a:r>
              <a:r>
                <a:rPr lang="en-CA" sz="2200" dirty="0">
                  <a:latin typeface="+mj-lt"/>
                  <a:ea typeface="Cambria Math" panose="02040503050406030204" pitchFamily="18" charset="0"/>
                  <a:cs typeface="Tahoma" panose="020B0604030504040204" pitchFamily="34" charset="0"/>
                </a:rPr>
                <a:t> </a:t>
              </a:r>
              <a:r>
                <a:rPr lang="en-CA" sz="2200" dirty="0" err="1">
                  <a:latin typeface="+mj-lt"/>
                  <a:ea typeface="Cambria Math" panose="02040503050406030204" pitchFamily="18" charset="0"/>
                  <a:cs typeface="Tahoma" panose="020B0604030504040204" pitchFamily="34" charset="0"/>
                </a:rPr>
                <a:t>conditionnelle</a:t>
              </a:r>
              <a:r>
                <a:rPr lang="en-CA" sz="2200" dirty="0">
                  <a:latin typeface="+mj-lt"/>
                  <a:ea typeface="Cambria Math" panose="02040503050406030204" pitchFamily="18" charset="0"/>
                  <a:cs typeface="Tahoma" panose="020B0604030504040204" pitchFamily="34" charset="0"/>
                </a:rPr>
                <a:t> de </a:t>
              </a:r>
              <a:r>
                <a:rPr lang="en-CA" sz="2200" i="1" dirty="0">
                  <a:latin typeface="+mj-lt"/>
                  <a:ea typeface="Cambria Math" panose="02040503050406030204" pitchFamily="18" charset="0"/>
                  <a:cs typeface="Tahoma" panose="020B0604030504040204" pitchFamily="34" charset="0"/>
                </a:rPr>
                <a:t>G </a:t>
              </a:r>
              <a:r>
                <a:rPr lang="en-CA" sz="2200" dirty="0" err="1">
                  <a:latin typeface="+mj-lt"/>
                  <a:ea typeface="Cambria Math" panose="02040503050406030204" pitchFamily="18" charset="0"/>
                  <a:cs typeface="Tahoma" panose="020B0604030504040204" pitchFamily="34" charset="0"/>
                </a:rPr>
                <a:t>sachant</a:t>
              </a:r>
              <a:r>
                <a:rPr lang="en-CA" sz="2200" dirty="0">
                  <a:latin typeface="+mj-lt"/>
                  <a:ea typeface="Cambria Math" panose="02040503050406030204" pitchFamily="18" charset="0"/>
                  <a:cs typeface="Tahoma" panose="020B0604030504040204" pitchFamily="34" charset="0"/>
                </a:rPr>
                <a:t> que </a:t>
              </a:r>
              <a:r>
                <a:rPr lang="en-CA" sz="2200" i="1" dirty="0">
                  <a:latin typeface="+mj-lt"/>
                  <a:ea typeface="Cambria Math" panose="02040503050406030204" pitchFamily="18" charset="0"/>
                  <a:cs typeface="Tahoma" panose="020B0604030504040204" pitchFamily="34" charset="0"/>
                </a:rPr>
                <a:t>F </a:t>
              </a:r>
              <a:r>
                <a:rPr lang="en-CA" sz="2200" dirty="0" err="1">
                  <a:latin typeface="+mj-lt"/>
                  <a:ea typeface="Cambria Math" panose="02040503050406030204" pitchFamily="18" charset="0"/>
                  <a:cs typeface="Tahoma" panose="020B0604030504040204" pitchFamily="34" charset="0"/>
                </a:rPr>
                <a:t>vaut</a:t>
              </a:r>
              <a:r>
                <a:rPr lang="en-CA" sz="2200" dirty="0">
                  <a:latin typeface="+mj-lt"/>
                  <a:ea typeface="Cambria Math" panose="02040503050406030204" pitchFamily="18" charset="0"/>
                  <a:cs typeface="Tahoma" panose="020B0604030504040204" pitchFamily="34" charset="0"/>
                </a:rPr>
                <a:t> </a:t>
              </a:r>
              <a:r>
                <a:rPr lang="en-CA" sz="2200" i="1" dirty="0">
                  <a:latin typeface="+mj-lt"/>
                  <a:ea typeface="Cambria Math" panose="02040503050406030204" pitchFamily="18" charset="0"/>
                  <a:cs typeface="Tahoma" panose="020B0604030504040204" pitchFamily="34" charset="0"/>
                </a:rPr>
                <a:t>f</a:t>
              </a:r>
              <a:r>
                <a:rPr lang="en-CA" sz="2200" dirty="0">
                  <a:latin typeface="+mj-lt"/>
                  <a:ea typeface="Cambria Math" panose="02040503050406030204" pitchFamily="18" charset="0"/>
                  <a:cs typeface="Tahoma" panose="020B0604030504040204" pitchFamily="34" charset="0"/>
                </a:rPr>
                <a:t> </a:t>
              </a:r>
            </a:p>
            <a:p>
              <a:pPr marL="482400" lvl="1" indent="-230400">
                <a:lnSpc>
                  <a:spcPct val="100000"/>
                </a:lnSpc>
                <a:spcBef>
                  <a:spcPts val="1200"/>
                </a:spcBef>
                <a:buSzPct val="135000"/>
              </a:pPr>
              <a:r>
                <a:rPr lang="en-CA" sz="2200" dirty="0" err="1">
                  <a:solidFill>
                    <a:srgbClr val="FF0000"/>
                  </a:solidFill>
                  <a:latin typeface="+mj-lt"/>
                  <a:ea typeface="Cambria Math" panose="02040503050406030204" pitchFamily="18" charset="0"/>
                  <a:cs typeface="Tahoma" panose="020B0604030504040204" pitchFamily="34" charset="0"/>
                </a:rPr>
                <a:t>Règle</a:t>
              </a:r>
              <a:r>
                <a:rPr lang="en-CA" sz="2200" dirty="0">
                  <a:solidFill>
                    <a:srgbClr val="FF0000"/>
                  </a:solidFill>
                  <a:latin typeface="+mj-lt"/>
                  <a:ea typeface="Cambria Math" panose="02040503050406030204" pitchFamily="18" charset="0"/>
                  <a:cs typeface="Tahoma" panose="020B0604030504040204" pitchFamily="34" charset="0"/>
                </a:rPr>
                <a:t> de Bayes   </a:t>
              </a:r>
            </a:p>
            <a:p>
              <a:pPr marL="482400" lvl="1" indent="-230400">
                <a:lnSpc>
                  <a:spcPct val="100000"/>
                </a:lnSpc>
                <a:spcBef>
                  <a:spcPts val="0"/>
                </a:spcBef>
                <a:buSzPct val="135000"/>
              </a:pPr>
              <a:endParaRPr lang="en-CA" sz="2200" dirty="0">
                <a:latin typeface="+mj-lt"/>
                <a:ea typeface="Cambria Math" panose="02040503050406030204" pitchFamily="18" charset="0"/>
                <a:cs typeface="Tahoma" panose="020B0604030504040204" pitchFamily="34" charset="0"/>
              </a:endParaRPr>
            </a:p>
            <a:p>
              <a:pPr marL="252000" lvl="1" indent="0">
                <a:lnSpc>
                  <a:spcPct val="100000"/>
                </a:lnSpc>
                <a:spcBef>
                  <a:spcPts val="0"/>
                </a:spcBef>
                <a:buSzPct val="135000"/>
                <a:buNone/>
              </a:pPr>
              <a:endParaRPr lang="en-CA" sz="2200" dirty="0">
                <a:latin typeface="+mj-lt"/>
                <a:ea typeface="Cambria Math" panose="02040503050406030204" pitchFamily="18" charset="0"/>
                <a:cs typeface="Tahoma" panose="020B0604030504040204" pitchFamily="34" charset="0"/>
              </a:endParaRPr>
            </a:p>
          </p:txBody>
        </p:sp>
        <p:pic>
          <p:nvPicPr>
            <p:cNvPr id="9" name="Picture 8">
              <a:extLst>
                <a:ext uri="{FF2B5EF4-FFF2-40B4-BE49-F238E27FC236}">
                  <a16:creationId xmlns:a16="http://schemas.microsoft.com/office/drawing/2014/main" id="{0FE9C487-46EB-412E-B682-C902F4E9C7F9}"/>
                </a:ext>
              </a:extLst>
            </p:cNvPr>
            <p:cNvPicPr>
              <a:picLocks noChangeAspect="1"/>
            </p:cNvPicPr>
            <p:nvPr/>
          </p:nvPicPr>
          <p:blipFill>
            <a:blip r:embed="rId3"/>
            <a:stretch>
              <a:fillRect/>
            </a:stretch>
          </p:blipFill>
          <p:spPr>
            <a:xfrm>
              <a:off x="1020721" y="1509512"/>
              <a:ext cx="2785202" cy="345610"/>
            </a:xfrm>
            <a:prstGeom prst="rect">
              <a:avLst/>
            </a:prstGeom>
          </p:spPr>
        </p:pic>
        <p:pic>
          <p:nvPicPr>
            <p:cNvPr id="11" name="Picture 10">
              <a:extLst>
                <a:ext uri="{FF2B5EF4-FFF2-40B4-BE49-F238E27FC236}">
                  <a16:creationId xmlns:a16="http://schemas.microsoft.com/office/drawing/2014/main" id="{4D9CC712-EF19-4326-98E4-FB2E9617ADD9}"/>
                </a:ext>
              </a:extLst>
            </p:cNvPr>
            <p:cNvPicPr>
              <a:picLocks noChangeAspect="1"/>
            </p:cNvPicPr>
            <p:nvPr/>
          </p:nvPicPr>
          <p:blipFill>
            <a:blip r:embed="rId4"/>
            <a:stretch>
              <a:fillRect/>
            </a:stretch>
          </p:blipFill>
          <p:spPr>
            <a:xfrm>
              <a:off x="2449158" y="2929452"/>
              <a:ext cx="2905742" cy="698850"/>
            </a:xfrm>
            <a:prstGeom prst="rect">
              <a:avLst/>
            </a:prstGeom>
          </p:spPr>
        </p:pic>
        <p:pic>
          <p:nvPicPr>
            <p:cNvPr id="12" name="Picture 11">
              <a:extLst>
                <a:ext uri="{FF2B5EF4-FFF2-40B4-BE49-F238E27FC236}">
                  <a16:creationId xmlns:a16="http://schemas.microsoft.com/office/drawing/2014/main" id="{4036611A-AA11-4B43-BB33-B046801718F0}"/>
                </a:ext>
              </a:extLst>
            </p:cNvPr>
            <p:cNvPicPr>
              <a:picLocks noChangeAspect="1"/>
            </p:cNvPicPr>
            <p:nvPr/>
          </p:nvPicPr>
          <p:blipFill>
            <a:blip r:embed="rId5"/>
            <a:stretch>
              <a:fillRect/>
            </a:stretch>
          </p:blipFill>
          <p:spPr>
            <a:xfrm>
              <a:off x="1020721" y="2038176"/>
              <a:ext cx="1246814" cy="348786"/>
            </a:xfrm>
            <a:prstGeom prst="rect">
              <a:avLst/>
            </a:prstGeom>
          </p:spPr>
        </p:pic>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DE68072-5A4B-D1B0-E015-A86D5A445318}"/>
                  </a:ext>
                </a:extLst>
              </p:cNvPr>
              <p:cNvSpPr txBox="1"/>
              <p:nvPr/>
            </p:nvSpPr>
            <p:spPr>
              <a:xfrm>
                <a:off x="1367058" y="4686300"/>
                <a:ext cx="265143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ea typeface="Cambria Math" panose="02040503050406030204" pitchFamily="18" charset="0"/>
                        </a:rPr>
                        <m:t>𝑝</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𝐺</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𝐹</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𝑝</m:t>
                      </m:r>
                      <m:r>
                        <a:rPr lang="en-CA" i="1" smtClean="0">
                          <a:latin typeface="Cambria Math" panose="02040503050406030204" pitchFamily="18" charset="0"/>
                        </a:rPr>
                        <m:t> </m:t>
                      </m:r>
                      <m:r>
                        <a:rPr lang="en-CA" i="1">
                          <a:latin typeface="Cambria Math" panose="02040503050406030204" pitchFamily="18" charset="0"/>
                        </a:rPr>
                        <m:t>(</m:t>
                      </m:r>
                      <m:r>
                        <a:rPr lang="en-CA" b="0" i="1" smtClean="0">
                          <a:latin typeface="Cambria Math" panose="02040503050406030204" pitchFamily="18" charset="0"/>
                        </a:rPr>
                        <m:t>𝐹</m:t>
                      </m:r>
                      <m:r>
                        <a:rPr lang="en-CA" i="1">
                          <a:latin typeface="Cambria Math" panose="02040503050406030204" pitchFamily="18" charset="0"/>
                        </a:rPr>
                        <m:t>)</m:t>
                      </m:r>
                      <m:r>
                        <a:rPr lang="en-CA" b="0" i="1" smtClean="0">
                          <a:latin typeface="Cambria Math" panose="02040503050406030204" pitchFamily="18" charset="0"/>
                        </a:rPr>
                        <m:t>=</m:t>
                      </m:r>
                      <m:r>
                        <a:rPr lang="en-CA" b="0" i="1" smtClean="0">
                          <a:latin typeface="Cambria Math" panose="02040503050406030204" pitchFamily="18" charset="0"/>
                        </a:rPr>
                        <m:t>𝑝</m:t>
                      </m:r>
                      <m:r>
                        <a:rPr lang="en-CA" i="1">
                          <a:latin typeface="Cambria Math" panose="02040503050406030204" pitchFamily="18" charset="0"/>
                        </a:rPr>
                        <m:t>(</m:t>
                      </m:r>
                      <m:r>
                        <a:rPr lang="en-CA" b="0" i="1" smtClean="0">
                          <a:latin typeface="Cambria Math" panose="02040503050406030204" pitchFamily="18" charset="0"/>
                        </a:rPr>
                        <m:t>𝐹</m:t>
                      </m:r>
                      <m:r>
                        <a:rPr lang="en-CA" i="1">
                          <a:latin typeface="Cambria Math" panose="02040503050406030204" pitchFamily="18" charset="0"/>
                        </a:rPr>
                        <m:t>,</m:t>
                      </m:r>
                      <m:r>
                        <a:rPr lang="en-CA" b="0" i="1" smtClean="0">
                          <a:latin typeface="Cambria Math" panose="02040503050406030204" pitchFamily="18" charset="0"/>
                        </a:rPr>
                        <m:t>𝐺</m:t>
                      </m:r>
                      <m:r>
                        <a:rPr lang="en-CA" i="1">
                          <a:latin typeface="Cambria Math" panose="02040503050406030204" pitchFamily="18" charset="0"/>
                        </a:rPr>
                        <m:t>)</m:t>
                      </m:r>
                    </m:oMath>
                  </m:oMathPara>
                </a14:m>
                <a:endParaRPr lang="fr-CA" dirty="0"/>
              </a:p>
            </p:txBody>
          </p:sp>
        </mc:Choice>
        <mc:Fallback xmlns="">
          <p:sp>
            <p:nvSpPr>
              <p:cNvPr id="3" name="TextBox 2">
                <a:extLst>
                  <a:ext uri="{FF2B5EF4-FFF2-40B4-BE49-F238E27FC236}">
                    <a16:creationId xmlns:a16="http://schemas.microsoft.com/office/drawing/2014/main" id="{0DE68072-5A4B-D1B0-E015-A86D5A445318}"/>
                  </a:ext>
                </a:extLst>
              </p:cNvPr>
              <p:cNvSpPr txBox="1">
                <a:spLocks noRot="1" noChangeAspect="1" noMove="1" noResize="1" noEditPoints="1" noAdjustHandles="1" noChangeArrowheads="1" noChangeShapeType="1" noTextEdit="1"/>
              </p:cNvSpPr>
              <p:nvPr/>
            </p:nvSpPr>
            <p:spPr>
              <a:xfrm>
                <a:off x="1367058" y="4686300"/>
                <a:ext cx="2651431" cy="369332"/>
              </a:xfrm>
              <a:prstGeom prst="rect">
                <a:avLst/>
              </a:prstGeom>
              <a:blipFill>
                <a:blip r:embed="rId6"/>
                <a:stretch>
                  <a:fillRect b="-17241"/>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3EFCC90-1F78-21E9-12DE-0422172343F5}"/>
                  </a:ext>
                </a:extLst>
              </p:cNvPr>
              <p:cNvSpPr txBox="1"/>
              <p:nvPr/>
            </p:nvSpPr>
            <p:spPr>
              <a:xfrm>
                <a:off x="3783496" y="4691874"/>
                <a:ext cx="294510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i="1" smtClean="0">
                          <a:latin typeface="Cambria Math" panose="02040503050406030204" pitchFamily="18" charset="0"/>
                        </a:rPr>
                        <m:t>=</m:t>
                      </m:r>
                      <m:r>
                        <a:rPr lang="en-CA" i="1" smtClean="0">
                          <a:latin typeface="Cambria Math" panose="02040503050406030204" pitchFamily="18" charset="0"/>
                        </a:rPr>
                        <m:t>𝑝</m:t>
                      </m:r>
                      <m:d>
                        <m:dPr>
                          <m:ctrlPr>
                            <a:rPr lang="en-CA" i="1">
                              <a:latin typeface="Cambria Math" panose="02040503050406030204" pitchFamily="18" charset="0"/>
                            </a:rPr>
                          </m:ctrlPr>
                        </m:dPr>
                        <m:e>
                          <m:r>
                            <a:rPr lang="en-CA" i="1">
                              <a:latin typeface="Cambria Math" panose="02040503050406030204" pitchFamily="18" charset="0"/>
                            </a:rPr>
                            <m:t>𝐺</m:t>
                          </m:r>
                          <m:r>
                            <a:rPr lang="en-CA" i="1">
                              <a:latin typeface="Cambria Math" panose="02040503050406030204" pitchFamily="18" charset="0"/>
                            </a:rPr>
                            <m:t>,</m:t>
                          </m:r>
                          <m:r>
                            <a:rPr lang="en-CA" i="1">
                              <a:latin typeface="Cambria Math" panose="02040503050406030204" pitchFamily="18" charset="0"/>
                            </a:rPr>
                            <m:t>𝐹</m:t>
                          </m:r>
                        </m:e>
                      </m:d>
                      <m:r>
                        <a:rPr lang="en-CA" b="0" i="1" smtClean="0">
                          <a:latin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𝑝</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𝐹</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𝐺</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𝑝</m:t>
                      </m:r>
                      <m:r>
                        <a:rPr lang="en-CA" i="1" smtClean="0">
                          <a:latin typeface="Cambria Math" panose="02040503050406030204" pitchFamily="18" charset="0"/>
                        </a:rPr>
                        <m:t> </m:t>
                      </m:r>
                      <m:r>
                        <a:rPr lang="en-CA" i="1">
                          <a:latin typeface="Cambria Math" panose="02040503050406030204" pitchFamily="18" charset="0"/>
                        </a:rPr>
                        <m:t>(</m:t>
                      </m:r>
                      <m:r>
                        <a:rPr lang="en-CA" b="0" i="1" smtClean="0">
                          <a:latin typeface="Cambria Math" panose="02040503050406030204" pitchFamily="18" charset="0"/>
                        </a:rPr>
                        <m:t>𝐺</m:t>
                      </m:r>
                      <m:r>
                        <a:rPr lang="en-CA" i="1">
                          <a:latin typeface="Cambria Math" panose="02040503050406030204" pitchFamily="18" charset="0"/>
                        </a:rPr>
                        <m:t>)</m:t>
                      </m:r>
                    </m:oMath>
                  </m:oMathPara>
                </a14:m>
                <a:endParaRPr lang="fr-CA" dirty="0"/>
              </a:p>
            </p:txBody>
          </p:sp>
        </mc:Choice>
        <mc:Fallback xmlns="">
          <p:sp>
            <p:nvSpPr>
              <p:cNvPr id="4" name="TextBox 3">
                <a:extLst>
                  <a:ext uri="{FF2B5EF4-FFF2-40B4-BE49-F238E27FC236}">
                    <a16:creationId xmlns:a16="http://schemas.microsoft.com/office/drawing/2014/main" id="{63EFCC90-1F78-21E9-12DE-0422172343F5}"/>
                  </a:ext>
                </a:extLst>
              </p:cNvPr>
              <p:cNvSpPr txBox="1">
                <a:spLocks noRot="1" noChangeAspect="1" noMove="1" noResize="1" noEditPoints="1" noAdjustHandles="1" noChangeArrowheads="1" noChangeShapeType="1" noTextEdit="1"/>
              </p:cNvSpPr>
              <p:nvPr/>
            </p:nvSpPr>
            <p:spPr>
              <a:xfrm>
                <a:off x="3783496" y="4691874"/>
                <a:ext cx="2945102" cy="369332"/>
              </a:xfrm>
              <a:prstGeom prst="rect">
                <a:avLst/>
              </a:prstGeom>
              <a:blipFill>
                <a:blip r:embed="rId7"/>
                <a:stretch>
                  <a:fillRect b="-16667"/>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EDA80F5-8849-C1E5-4857-FC73EDB2DC30}"/>
                  </a:ext>
                </a:extLst>
              </p:cNvPr>
              <p:cNvSpPr txBox="1"/>
              <p:nvPr/>
            </p:nvSpPr>
            <p:spPr>
              <a:xfrm>
                <a:off x="2461980" y="5357536"/>
                <a:ext cx="2643031" cy="666593"/>
              </a:xfrm>
              <a:prstGeom prst="rect">
                <a:avLst/>
              </a:prstGeom>
              <a:noFill/>
              <a:ln w="19050">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𝑝</m:t>
                      </m:r>
                      <m:d>
                        <m:dPr>
                          <m:ctrlPr>
                            <a:rPr lang="en-CA" b="0" i="1" smtClean="0">
                              <a:latin typeface="Cambria Math" panose="02040503050406030204" pitchFamily="18" charset="0"/>
                            </a:rPr>
                          </m:ctrlPr>
                        </m:dPr>
                        <m:e>
                          <m:r>
                            <a:rPr lang="en-CA" b="0" i="1" smtClean="0">
                              <a:latin typeface="Cambria Math" panose="02040503050406030204" pitchFamily="18" charset="0"/>
                            </a:rPr>
                            <m:t>𝐺</m:t>
                          </m:r>
                        </m:e>
                        <m:e>
                          <m:r>
                            <a:rPr lang="en-CA" b="0" i="1" smtClean="0">
                              <a:latin typeface="Cambria Math" panose="02040503050406030204" pitchFamily="18" charset="0"/>
                            </a:rPr>
                            <m:t>𝐹</m:t>
                          </m:r>
                        </m:e>
                      </m:d>
                      <m:r>
                        <a:rPr lang="en-CA" b="0" i="1" smtClean="0">
                          <a:latin typeface="Cambria Math" panose="02040503050406030204" pitchFamily="18" charset="0"/>
                        </a:rPr>
                        <m:t>= </m:t>
                      </m:r>
                      <m:f>
                        <m:fPr>
                          <m:ctrlPr>
                            <a:rPr lang="en-CA" b="0" i="1" smtClean="0">
                              <a:latin typeface="Cambria Math" panose="02040503050406030204" pitchFamily="18" charset="0"/>
                            </a:rPr>
                          </m:ctrlPr>
                        </m:fPr>
                        <m:num>
                          <m:r>
                            <a:rPr lang="en-CA" b="0" i="1" smtClean="0">
                              <a:latin typeface="Cambria Math" panose="02040503050406030204" pitchFamily="18" charset="0"/>
                            </a:rPr>
                            <m:t>𝑝</m:t>
                          </m:r>
                          <m:r>
                            <a:rPr lang="en-CA" b="0" i="1" smtClean="0">
                              <a:latin typeface="Cambria Math" panose="02040503050406030204" pitchFamily="18" charset="0"/>
                            </a:rPr>
                            <m:t>(</m:t>
                          </m:r>
                          <m:r>
                            <a:rPr lang="en-CA" b="0" i="1" smtClean="0">
                              <a:latin typeface="Cambria Math" panose="02040503050406030204" pitchFamily="18" charset="0"/>
                            </a:rPr>
                            <m:t>𝐹</m:t>
                          </m:r>
                          <m:r>
                            <a:rPr lang="en-CA" b="0" i="1" smtClean="0">
                              <a:latin typeface="Cambria Math" panose="02040503050406030204" pitchFamily="18" charset="0"/>
                            </a:rPr>
                            <m:t>|</m:t>
                          </m:r>
                          <m:r>
                            <a:rPr lang="en-CA" b="0" i="1" smtClean="0">
                              <a:latin typeface="Cambria Math" panose="02040503050406030204" pitchFamily="18" charset="0"/>
                            </a:rPr>
                            <m:t>𝐺</m:t>
                          </m:r>
                          <m:r>
                            <a:rPr lang="en-CA" b="0" i="1" smtClean="0">
                              <a:latin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𝑝</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𝐺</m:t>
                          </m:r>
                          <m:r>
                            <a:rPr lang="en-CA" b="0" i="1" smtClean="0">
                              <a:latin typeface="Cambria Math" panose="02040503050406030204" pitchFamily="18" charset="0"/>
                              <a:ea typeface="Cambria Math" panose="02040503050406030204" pitchFamily="18" charset="0"/>
                            </a:rPr>
                            <m:t>)</m:t>
                          </m:r>
                        </m:num>
                        <m:den>
                          <m:r>
                            <a:rPr lang="en-CA" b="0" i="1" smtClean="0">
                              <a:latin typeface="Cambria Math" panose="02040503050406030204" pitchFamily="18" charset="0"/>
                            </a:rPr>
                            <m:t>𝑝</m:t>
                          </m:r>
                          <m:r>
                            <a:rPr lang="en-CA" b="0" i="1" smtClean="0">
                              <a:latin typeface="Cambria Math" panose="02040503050406030204" pitchFamily="18" charset="0"/>
                            </a:rPr>
                            <m:t>(</m:t>
                          </m:r>
                          <m:r>
                            <a:rPr lang="en-CA" b="0" i="1" smtClean="0">
                              <a:latin typeface="Cambria Math" panose="02040503050406030204" pitchFamily="18" charset="0"/>
                            </a:rPr>
                            <m:t>𝐹</m:t>
                          </m:r>
                          <m:r>
                            <a:rPr lang="en-CA" b="0" i="1" smtClean="0">
                              <a:latin typeface="Cambria Math" panose="02040503050406030204" pitchFamily="18" charset="0"/>
                            </a:rPr>
                            <m:t>)</m:t>
                          </m:r>
                        </m:den>
                      </m:f>
                    </m:oMath>
                  </m:oMathPara>
                </a14:m>
                <a:endParaRPr lang="fr-CA" dirty="0"/>
              </a:p>
            </p:txBody>
          </p:sp>
        </mc:Choice>
        <mc:Fallback xmlns="">
          <p:sp>
            <p:nvSpPr>
              <p:cNvPr id="5" name="TextBox 4">
                <a:extLst>
                  <a:ext uri="{FF2B5EF4-FFF2-40B4-BE49-F238E27FC236}">
                    <a16:creationId xmlns:a16="http://schemas.microsoft.com/office/drawing/2014/main" id="{6EDA80F5-8849-C1E5-4857-FC73EDB2DC30}"/>
                  </a:ext>
                </a:extLst>
              </p:cNvPr>
              <p:cNvSpPr txBox="1">
                <a:spLocks noRot="1" noChangeAspect="1" noMove="1" noResize="1" noEditPoints="1" noAdjustHandles="1" noChangeArrowheads="1" noChangeShapeType="1" noTextEdit="1"/>
              </p:cNvSpPr>
              <p:nvPr/>
            </p:nvSpPr>
            <p:spPr>
              <a:xfrm>
                <a:off x="2461980" y="5357536"/>
                <a:ext cx="2643031" cy="666593"/>
              </a:xfrm>
              <a:prstGeom prst="rect">
                <a:avLst/>
              </a:prstGeom>
              <a:blipFill>
                <a:blip r:embed="rId8"/>
                <a:stretch>
                  <a:fillRect b="-7273"/>
                </a:stretch>
              </a:blipFill>
              <a:ln w="19050">
                <a:solidFill>
                  <a:srgbClr val="FF0000"/>
                </a:solidFill>
              </a:ln>
            </p:spPr>
            <p:txBody>
              <a:bodyPr/>
              <a:lstStyle/>
              <a:p>
                <a:r>
                  <a:rPr lang="fr-CA">
                    <a:noFill/>
                  </a:rPr>
                  <a:t> </a:t>
                </a:r>
              </a:p>
            </p:txBody>
          </p:sp>
        </mc:Fallback>
      </mc:AlternateContent>
      <p:sp>
        <p:nvSpPr>
          <p:cNvPr id="8" name="Rectangle 7">
            <a:extLst>
              <a:ext uri="{FF2B5EF4-FFF2-40B4-BE49-F238E27FC236}">
                <a16:creationId xmlns:a16="http://schemas.microsoft.com/office/drawing/2014/main" id="{E68A58EE-79E2-6E28-5874-C777B7FC0E80}"/>
              </a:ext>
            </a:extLst>
          </p:cNvPr>
          <p:cNvSpPr/>
          <p:nvPr/>
        </p:nvSpPr>
        <p:spPr>
          <a:xfrm>
            <a:off x="1367058" y="4686300"/>
            <a:ext cx="878474" cy="369332"/>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414530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Vecteurs</a:t>
            </a:r>
            <a:r>
              <a:rPr lang="en-CA" sz="1400" b="1" dirty="0">
                <a:solidFill>
                  <a:schemeClr val="bg1"/>
                </a:solidFill>
                <a:latin typeface="+mj-lt"/>
              </a:rPr>
              <a:t> </a:t>
            </a:r>
            <a:r>
              <a:rPr lang="en-CA" sz="1400" b="1" dirty="0" err="1">
                <a:solidFill>
                  <a:schemeClr val="bg1"/>
                </a:solidFill>
                <a:latin typeface="+mj-lt"/>
              </a:rPr>
              <a:t>aléatoires</a:t>
            </a:r>
            <a:endParaRPr lang="en-CA" sz="1400" b="1" dirty="0">
              <a:solidFill>
                <a:schemeClr val="bg1"/>
              </a:solidFill>
              <a:latin typeface="+mj-lt"/>
            </a:endParaRPr>
          </a:p>
        </p:txBody>
      </p:sp>
      <p:sp>
        <p:nvSpPr>
          <p:cNvPr id="18" name="TextBox 17">
            <a:extLst>
              <a:ext uri="{FF2B5EF4-FFF2-40B4-BE49-F238E27FC236}">
                <a16:creationId xmlns:a16="http://schemas.microsoft.com/office/drawing/2014/main" id="{A278DA38-1CE0-41D3-B500-005DFFEDB05C}"/>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Conditionnement</a:t>
            </a:r>
            <a:endParaRPr lang="en-CA" sz="1400" dirty="0">
              <a:solidFill>
                <a:schemeClr val="tx1">
                  <a:lumMod val="75000"/>
                  <a:lumOff val="25000"/>
                </a:schemeClr>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46181"/>
            <a:ext cx="7611110" cy="584775"/>
          </a:xfrm>
          <a:prstGeom prst="rect">
            <a:avLst/>
          </a:prstGeom>
          <a:noFill/>
        </p:spPr>
        <p:txBody>
          <a:bodyPr wrap="square" rtlCol="0">
            <a:spAutoFit/>
          </a:bodyPr>
          <a:lstStyle/>
          <a:p>
            <a:r>
              <a:rPr lang="en-CA" sz="3200" b="1" spc="-10" dirty="0" err="1">
                <a:latin typeface="+mj-lt"/>
                <a:ea typeface="Century Gothic" charset="0"/>
                <a:cs typeface="Century Gothic" charset="0"/>
              </a:rPr>
              <a:t>Conditionnement</a:t>
            </a:r>
            <a:r>
              <a:rPr lang="en-CA" sz="3200" b="1" spc="-10" dirty="0">
                <a:latin typeface="+mj-lt"/>
                <a:ea typeface="Century Gothic" charset="0"/>
                <a:cs typeface="Century Gothic" charset="0"/>
              </a:rPr>
              <a:t> (3)</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01E1CA09-0BF4-544F-B614-62366C06E02E}"/>
              </a:ext>
            </a:extLst>
          </p:cNvPr>
          <p:cNvSpPr txBox="1"/>
          <p:nvPr/>
        </p:nvSpPr>
        <p:spPr>
          <a:xfrm>
            <a:off x="516943" y="1077138"/>
            <a:ext cx="8110113" cy="3970318"/>
          </a:xfrm>
          <a:prstGeom prst="rect">
            <a:avLst/>
          </a:prstGeom>
          <a:noFill/>
        </p:spPr>
        <p:txBody>
          <a:bodyPr wrap="square" rtlCol="0">
            <a:spAutoFit/>
          </a:bodyPr>
          <a:lstStyle/>
          <a:p>
            <a:r>
              <a:rPr lang="en-CA" sz="2800" dirty="0">
                <a:solidFill>
                  <a:srgbClr val="FF0000"/>
                </a:solidFill>
                <a:latin typeface="+mj-lt"/>
                <a:ea typeface="Cambria Math" panose="02040503050406030204" pitchFamily="18" charset="0"/>
                <a:cs typeface="Tahoma" panose="020B0604030504040204" pitchFamily="34" charset="0"/>
              </a:rPr>
              <a:t>Scenario</a:t>
            </a:r>
            <a:endParaRPr lang="fr-CA" sz="2400" dirty="0">
              <a:latin typeface="+mj-lt"/>
            </a:endParaRPr>
          </a:p>
          <a:p>
            <a:endParaRPr lang="fr-CA" sz="2200" dirty="0">
              <a:latin typeface="+mj-lt"/>
            </a:endParaRPr>
          </a:p>
          <a:p>
            <a:r>
              <a:rPr lang="fr-CA" sz="2200" dirty="0">
                <a:latin typeface="+mj-lt"/>
              </a:rPr>
              <a:t>Tu te sent malade. Un médecin t’offre un test diagnostic. Il te dit que le taux de faux positifs est de 2% et le taux de faux négatifs est de 1%. </a:t>
            </a:r>
          </a:p>
          <a:p>
            <a:endParaRPr lang="fr-CA" sz="2200" dirty="0">
              <a:latin typeface="+mj-lt"/>
            </a:endParaRPr>
          </a:p>
          <a:p>
            <a:r>
              <a:rPr lang="fr-CA" sz="2200" dirty="0">
                <a:latin typeface="+mj-lt"/>
              </a:rPr>
              <a:t>Ton test est positif. </a:t>
            </a:r>
          </a:p>
          <a:p>
            <a:endParaRPr lang="fr-CA" sz="2200" dirty="0">
              <a:latin typeface="+mj-lt"/>
            </a:endParaRPr>
          </a:p>
          <a:p>
            <a:pPr marL="0" indent="0">
              <a:buFontTx/>
              <a:buNone/>
            </a:pPr>
            <a:r>
              <a:rPr lang="fr-CA" sz="1600" noProof="0" dirty="0">
                <a:latin typeface="+mj-lt"/>
                <a:sym typeface="Wingdings" pitchFamily="2" charset="2"/>
              </a:rPr>
              <a:t>P(</a:t>
            </a:r>
            <a:r>
              <a:rPr lang="fr-CA" sz="1600" noProof="0" dirty="0" err="1">
                <a:latin typeface="+mj-lt"/>
                <a:sym typeface="Wingdings" pitchFamily="2" charset="2"/>
              </a:rPr>
              <a:t>T</a:t>
            </a:r>
            <a:r>
              <a:rPr lang="fr-CA" sz="1600" noProof="0" dirty="0">
                <a:latin typeface="+mj-lt"/>
                <a:sym typeface="Wingdings" pitchFamily="2" charset="2"/>
              </a:rPr>
              <a:t>|~M) = 2%  probabilité d’un test positif si pas malade</a:t>
            </a:r>
          </a:p>
          <a:p>
            <a:pPr marL="0" indent="0">
              <a:buFontTx/>
              <a:buNone/>
            </a:pPr>
            <a:r>
              <a:rPr lang="fr-CA" sz="1600" noProof="0" dirty="0">
                <a:latin typeface="+mj-lt"/>
                <a:sym typeface="Wingdings" pitchFamily="2" charset="2"/>
              </a:rPr>
              <a:t>P(~T|M) = 1%  probabilité d’un test négatif si malade</a:t>
            </a:r>
            <a:endParaRPr lang="fr-CA" sz="2200" dirty="0">
              <a:latin typeface="+mj-lt"/>
            </a:endParaRPr>
          </a:p>
          <a:p>
            <a:r>
              <a:rPr lang="fr-CA" sz="1600" noProof="0" dirty="0">
                <a:latin typeface="+mj-lt"/>
              </a:rPr>
              <a:t>P(T|M) = 1-0.01 = 99% </a:t>
            </a:r>
            <a:r>
              <a:rPr lang="fr-CA" sz="1600" noProof="0" dirty="0">
                <a:latin typeface="+mj-lt"/>
                <a:sym typeface="Wingdings" pitchFamily="2" charset="2"/>
              </a:rPr>
              <a:t> probabilité d’un test positif si malade</a:t>
            </a:r>
            <a:endParaRPr lang="fr-CA" sz="1600" dirty="0">
              <a:latin typeface="+mj-lt"/>
            </a:endParaRPr>
          </a:p>
          <a:p>
            <a:endParaRPr lang="fr-CA" sz="2200" dirty="0">
              <a:latin typeface="+mj-lt"/>
            </a:endParaRPr>
          </a:p>
          <a:p>
            <a:r>
              <a:rPr lang="fr-CA" sz="2200" dirty="0">
                <a:latin typeface="+mj-lt"/>
              </a:rPr>
              <a:t>Quelle est la probabilité que tu as la maladie?</a:t>
            </a:r>
          </a:p>
        </p:txBody>
      </p:sp>
      <p:pic>
        <p:nvPicPr>
          <p:cNvPr id="3" name="Picture 2">
            <a:extLst>
              <a:ext uri="{FF2B5EF4-FFF2-40B4-BE49-F238E27FC236}">
                <a16:creationId xmlns:a16="http://schemas.microsoft.com/office/drawing/2014/main" id="{56152AD5-4257-D2C5-9A33-9AC95570F53E}"/>
              </a:ext>
            </a:extLst>
          </p:cNvPr>
          <p:cNvPicPr>
            <a:picLocks noChangeAspect="1"/>
          </p:cNvPicPr>
          <p:nvPr/>
        </p:nvPicPr>
        <p:blipFill>
          <a:blip r:embed="rId3"/>
          <a:stretch>
            <a:fillRect/>
          </a:stretch>
        </p:blipFill>
        <p:spPr>
          <a:xfrm>
            <a:off x="4161611" y="3950583"/>
            <a:ext cx="2729975" cy="3532909"/>
          </a:xfrm>
          <a:prstGeom prst="rect">
            <a:avLst/>
          </a:prstGeom>
        </p:spPr>
      </p:pic>
      <p:pic>
        <p:nvPicPr>
          <p:cNvPr id="4" name="Picture 3" descr="Icon&#10;&#10;Description automatically generated">
            <a:extLst>
              <a:ext uri="{FF2B5EF4-FFF2-40B4-BE49-F238E27FC236}">
                <a16:creationId xmlns:a16="http://schemas.microsoft.com/office/drawing/2014/main" id="{5B9493A3-368F-5833-671E-F404FFE04353}"/>
              </a:ext>
            </a:extLst>
          </p:cNvPr>
          <p:cNvPicPr>
            <a:picLocks noChangeAspect="1"/>
          </p:cNvPicPr>
          <p:nvPr/>
        </p:nvPicPr>
        <p:blipFill>
          <a:blip r:embed="rId4"/>
          <a:stretch>
            <a:fillRect/>
          </a:stretch>
        </p:blipFill>
        <p:spPr>
          <a:xfrm>
            <a:off x="2757725" y="5399529"/>
            <a:ext cx="1409700" cy="533400"/>
          </a:xfrm>
          <a:prstGeom prst="rect">
            <a:avLst/>
          </a:prstGeom>
        </p:spPr>
      </p:pic>
      <p:pic>
        <p:nvPicPr>
          <p:cNvPr id="5" name="Graphic 4" descr="Right pointing backhand index with solid fill">
            <a:extLst>
              <a:ext uri="{FF2B5EF4-FFF2-40B4-BE49-F238E27FC236}">
                <a16:creationId xmlns:a16="http://schemas.microsoft.com/office/drawing/2014/main" id="{9102750E-7F27-36E6-DDAF-3CC3C57B77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67425" y="5434424"/>
            <a:ext cx="533401" cy="533401"/>
          </a:xfrm>
          <a:prstGeom prst="rect">
            <a:avLst/>
          </a:prstGeom>
        </p:spPr>
      </p:pic>
    </p:spTree>
    <p:extLst>
      <p:ext uri="{BB962C8B-B14F-4D97-AF65-F5344CB8AC3E}">
        <p14:creationId xmlns:p14="http://schemas.microsoft.com/office/powerpoint/2010/main" val="2633563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Vecteurs</a:t>
            </a:r>
            <a:r>
              <a:rPr lang="en-CA" sz="1400" b="1" dirty="0">
                <a:solidFill>
                  <a:schemeClr val="bg1"/>
                </a:solidFill>
                <a:latin typeface="+mj-lt"/>
              </a:rPr>
              <a:t> </a:t>
            </a:r>
            <a:r>
              <a:rPr lang="en-CA" sz="1400" b="1" dirty="0" err="1">
                <a:solidFill>
                  <a:schemeClr val="bg1"/>
                </a:solidFill>
                <a:latin typeface="+mj-lt"/>
              </a:rPr>
              <a:t>aléatoires</a:t>
            </a:r>
            <a:endParaRPr lang="en-CA" sz="1400" b="1" dirty="0">
              <a:solidFill>
                <a:schemeClr val="bg1"/>
              </a:solidFill>
              <a:latin typeface="+mj-lt"/>
            </a:endParaRPr>
          </a:p>
        </p:txBody>
      </p:sp>
      <p:sp>
        <p:nvSpPr>
          <p:cNvPr id="18" name="TextBox 17">
            <a:extLst>
              <a:ext uri="{FF2B5EF4-FFF2-40B4-BE49-F238E27FC236}">
                <a16:creationId xmlns:a16="http://schemas.microsoft.com/office/drawing/2014/main" id="{A278DA38-1CE0-41D3-B500-005DFFEDB05C}"/>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Conditionnement</a:t>
            </a:r>
            <a:endParaRPr lang="en-CA" sz="1400" dirty="0">
              <a:solidFill>
                <a:schemeClr val="tx1">
                  <a:lumMod val="75000"/>
                  <a:lumOff val="25000"/>
                </a:schemeClr>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46181"/>
            <a:ext cx="7611110" cy="584775"/>
          </a:xfrm>
          <a:prstGeom prst="rect">
            <a:avLst/>
          </a:prstGeom>
          <a:noFill/>
        </p:spPr>
        <p:txBody>
          <a:bodyPr wrap="square" rtlCol="0">
            <a:spAutoFit/>
          </a:bodyPr>
          <a:lstStyle/>
          <a:p>
            <a:r>
              <a:rPr lang="en-CA" sz="3200" b="1" spc="-10" dirty="0" err="1">
                <a:latin typeface="+mj-lt"/>
                <a:ea typeface="Century Gothic" charset="0"/>
                <a:cs typeface="Century Gothic" charset="0"/>
              </a:rPr>
              <a:t>Conditionnement</a:t>
            </a:r>
            <a:r>
              <a:rPr lang="en-CA" sz="3200" b="1" spc="-10" dirty="0">
                <a:latin typeface="+mj-lt"/>
                <a:ea typeface="Century Gothic" charset="0"/>
                <a:cs typeface="Century Gothic" charset="0"/>
              </a:rPr>
              <a:t> (4)</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186B038-CA01-5544-A562-C4A4CBD81494}"/>
                  </a:ext>
                </a:extLst>
              </p:cNvPr>
              <p:cNvSpPr txBox="1"/>
              <p:nvPr/>
            </p:nvSpPr>
            <p:spPr>
              <a:xfrm>
                <a:off x="496957" y="3794422"/>
                <a:ext cx="7427546" cy="8745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𝑃</m:t>
                      </m:r>
                      <m:d>
                        <m:dPr>
                          <m:ctrlPr>
                            <a:rPr lang="en-CA" sz="2400" b="0" i="1" smtClean="0">
                              <a:latin typeface="Cambria Math" panose="02040503050406030204" pitchFamily="18" charset="0"/>
                            </a:rPr>
                          </m:ctrlPr>
                        </m:dPr>
                        <m:e>
                          <m:r>
                            <a:rPr lang="en-CA" sz="2400" b="0" i="1" smtClean="0">
                              <a:latin typeface="Cambria Math" panose="02040503050406030204" pitchFamily="18" charset="0"/>
                            </a:rPr>
                            <m:t>𝑀</m:t>
                          </m:r>
                        </m:e>
                        <m:e>
                          <m:r>
                            <a:rPr lang="en-CA" sz="2400" b="0" i="1" smtClean="0">
                              <a:latin typeface="Cambria Math" panose="02040503050406030204" pitchFamily="18" charset="0"/>
                            </a:rPr>
                            <m:t>𝑇</m:t>
                          </m:r>
                        </m:e>
                      </m:d>
                      <m:r>
                        <a:rPr lang="en-CA" sz="2400" i="1">
                          <a:latin typeface="Cambria Math" panose="02040503050406030204" pitchFamily="18" charset="0"/>
                        </a:rPr>
                        <m:t>= </m:t>
                      </m:r>
                      <m:f>
                        <m:fPr>
                          <m:ctrlPr>
                            <a:rPr lang="en-CA" sz="2400" i="1">
                              <a:latin typeface="Cambria Math" panose="02040503050406030204" pitchFamily="18" charset="0"/>
                            </a:rPr>
                          </m:ctrlPr>
                        </m:fPr>
                        <m:num>
                          <m:r>
                            <a:rPr lang="en-CA" sz="2400" i="1">
                              <a:latin typeface="Cambria Math" panose="02040503050406030204" pitchFamily="18" charset="0"/>
                            </a:rPr>
                            <m:t>𝑃</m:t>
                          </m:r>
                          <m:r>
                            <a:rPr lang="en-CA" sz="2400" i="1">
                              <a:latin typeface="Cambria Math" panose="02040503050406030204" pitchFamily="18" charset="0"/>
                            </a:rPr>
                            <m:t>(</m:t>
                          </m:r>
                          <m:r>
                            <a:rPr lang="en-CA" sz="2400" i="1">
                              <a:latin typeface="Cambria Math" panose="02040503050406030204" pitchFamily="18" charset="0"/>
                            </a:rPr>
                            <m:t>𝑀</m:t>
                          </m:r>
                          <m:r>
                            <a:rPr lang="en-CA" sz="2400" i="1">
                              <a:latin typeface="Cambria Math" panose="02040503050406030204" pitchFamily="18" charset="0"/>
                            </a:rPr>
                            <m:t>,</m:t>
                          </m:r>
                          <m:r>
                            <a:rPr lang="en-CA" sz="2400" i="1">
                              <a:latin typeface="Cambria Math" panose="02040503050406030204" pitchFamily="18" charset="0"/>
                            </a:rPr>
                            <m:t>𝑇</m:t>
                          </m:r>
                          <m:r>
                            <a:rPr lang="en-CA" sz="2400" i="1">
                              <a:latin typeface="Cambria Math" panose="02040503050406030204" pitchFamily="18" charset="0"/>
                            </a:rPr>
                            <m:t>)</m:t>
                          </m:r>
                        </m:num>
                        <m:den>
                          <m:r>
                            <a:rPr lang="en-CA" sz="2400" i="1">
                              <a:latin typeface="Cambria Math" panose="02040503050406030204" pitchFamily="18" charset="0"/>
                            </a:rPr>
                            <m:t>𝑃</m:t>
                          </m:r>
                          <m:r>
                            <a:rPr lang="en-CA" sz="2400" i="1">
                              <a:latin typeface="Cambria Math" panose="02040503050406030204" pitchFamily="18" charset="0"/>
                            </a:rPr>
                            <m:t>(</m:t>
                          </m:r>
                          <m:r>
                            <a:rPr lang="en-CA" sz="2400" i="1">
                              <a:latin typeface="Cambria Math" panose="02040503050406030204" pitchFamily="18" charset="0"/>
                            </a:rPr>
                            <m:t>𝑇</m:t>
                          </m:r>
                          <m:r>
                            <a:rPr lang="en-CA" sz="2400" i="1">
                              <a:latin typeface="Cambria Math" panose="02040503050406030204" pitchFamily="18" charset="0"/>
                            </a:rPr>
                            <m:t>)</m:t>
                          </m:r>
                        </m:den>
                      </m:f>
                      <m:r>
                        <a:rPr lang="en-CA" sz="2400" b="0" i="1" smtClean="0">
                          <a:latin typeface="Cambria Math" panose="02040503050406030204" pitchFamily="18" charset="0"/>
                        </a:rPr>
                        <m:t>=</m:t>
                      </m:r>
                      <m:f>
                        <m:fPr>
                          <m:ctrlPr>
                            <a:rPr lang="en-CA" sz="2400" b="0" i="1" smtClean="0">
                              <a:latin typeface="Cambria Math" panose="02040503050406030204" pitchFamily="18" charset="0"/>
                            </a:rPr>
                          </m:ctrlPr>
                        </m:fPr>
                        <m:num>
                          <m:r>
                            <a:rPr lang="en-CA" sz="2400" b="0" i="1" smtClean="0">
                              <a:latin typeface="Cambria Math" panose="02040503050406030204" pitchFamily="18" charset="0"/>
                            </a:rPr>
                            <m:t>𝑃</m:t>
                          </m:r>
                          <m:d>
                            <m:dPr>
                              <m:ctrlPr>
                                <a:rPr lang="en-CA" sz="2400" b="0" i="1" smtClean="0">
                                  <a:latin typeface="Cambria Math" panose="02040503050406030204" pitchFamily="18" charset="0"/>
                                </a:rPr>
                              </m:ctrlPr>
                            </m:dPr>
                            <m:e>
                              <m:r>
                                <a:rPr lang="en-CA" sz="2400" b="0" i="1" smtClean="0">
                                  <a:latin typeface="Cambria Math" panose="02040503050406030204" pitchFamily="18" charset="0"/>
                                </a:rPr>
                                <m:t>𝑇</m:t>
                              </m:r>
                            </m:e>
                            <m:e>
                              <m:r>
                                <a:rPr lang="en-CA" sz="2400" b="0" i="1" smtClean="0">
                                  <a:latin typeface="Cambria Math" panose="02040503050406030204" pitchFamily="18" charset="0"/>
                                </a:rPr>
                                <m:t>𝑀</m:t>
                              </m:r>
                            </m:e>
                          </m:d>
                          <m:r>
                            <a:rPr lang="en-CA" sz="2400" b="0" i="1" smtClean="0">
                              <a:latin typeface="Cambria Math" panose="02040503050406030204" pitchFamily="18" charset="0"/>
                            </a:rPr>
                            <m:t>𝑃</m:t>
                          </m:r>
                          <m:r>
                            <a:rPr lang="en-CA" sz="2400" b="0" i="1" smtClean="0">
                              <a:latin typeface="Cambria Math" panose="02040503050406030204" pitchFamily="18" charset="0"/>
                            </a:rPr>
                            <m:t>(</m:t>
                          </m:r>
                          <m:r>
                            <a:rPr lang="en-CA" sz="2400" b="0" i="1" smtClean="0">
                              <a:latin typeface="Cambria Math" panose="02040503050406030204" pitchFamily="18" charset="0"/>
                            </a:rPr>
                            <m:t>𝑀</m:t>
                          </m:r>
                          <m:r>
                            <a:rPr lang="en-CA" sz="2400" b="0" i="1" smtClean="0">
                              <a:latin typeface="Cambria Math" panose="02040503050406030204" pitchFamily="18" charset="0"/>
                            </a:rPr>
                            <m:t>)</m:t>
                          </m:r>
                        </m:num>
                        <m:den>
                          <m:r>
                            <a:rPr lang="en-CA" sz="2400" b="0" i="1" smtClean="0">
                              <a:latin typeface="Cambria Math" panose="02040503050406030204" pitchFamily="18" charset="0"/>
                            </a:rPr>
                            <m:t>𝑃</m:t>
                          </m:r>
                          <m:d>
                            <m:dPr>
                              <m:ctrlPr>
                                <a:rPr lang="en-CA" sz="2400" b="0" i="1" smtClean="0">
                                  <a:latin typeface="Cambria Math" panose="02040503050406030204" pitchFamily="18" charset="0"/>
                                </a:rPr>
                              </m:ctrlPr>
                            </m:dPr>
                            <m:e>
                              <m:r>
                                <a:rPr lang="en-CA" sz="2400" b="0" i="1" smtClean="0">
                                  <a:latin typeface="Cambria Math" panose="02040503050406030204" pitchFamily="18" charset="0"/>
                                </a:rPr>
                                <m:t>𝑇</m:t>
                              </m:r>
                            </m:e>
                            <m:e>
                              <m:r>
                                <a:rPr lang="en-CA" sz="2400" b="0" i="1" smtClean="0">
                                  <a:latin typeface="Cambria Math" panose="02040503050406030204" pitchFamily="18" charset="0"/>
                                </a:rPr>
                                <m:t>𝑀</m:t>
                              </m:r>
                            </m:e>
                          </m:d>
                          <m:r>
                            <a:rPr lang="en-CA" sz="2400" b="0" i="1" smtClean="0">
                              <a:latin typeface="Cambria Math" panose="02040503050406030204" pitchFamily="18" charset="0"/>
                            </a:rPr>
                            <m:t>𝑃</m:t>
                          </m:r>
                          <m:d>
                            <m:dPr>
                              <m:ctrlPr>
                                <a:rPr lang="en-CA" sz="2400" b="0" i="1" smtClean="0">
                                  <a:latin typeface="Cambria Math" panose="02040503050406030204" pitchFamily="18" charset="0"/>
                                </a:rPr>
                              </m:ctrlPr>
                            </m:dPr>
                            <m:e>
                              <m:r>
                                <a:rPr lang="en-CA" sz="2400" b="0" i="1" smtClean="0">
                                  <a:latin typeface="Cambria Math" panose="02040503050406030204" pitchFamily="18" charset="0"/>
                                </a:rPr>
                                <m:t>𝑀</m:t>
                              </m:r>
                            </m:e>
                          </m:d>
                          <m:r>
                            <a:rPr lang="en-CA" sz="2400" b="0" i="1" smtClean="0">
                              <a:latin typeface="Cambria Math" panose="02040503050406030204" pitchFamily="18" charset="0"/>
                            </a:rPr>
                            <m:t>+</m:t>
                          </m:r>
                          <m:r>
                            <a:rPr lang="en-CA" sz="2400" b="0" i="1" smtClean="0">
                              <a:latin typeface="Cambria Math" panose="02040503050406030204" pitchFamily="18" charset="0"/>
                            </a:rPr>
                            <m:t>𝑃</m:t>
                          </m:r>
                          <m:d>
                            <m:dPr>
                              <m:ctrlPr>
                                <a:rPr lang="en-CA" sz="2400" b="0" i="1" smtClean="0">
                                  <a:latin typeface="Cambria Math" panose="02040503050406030204" pitchFamily="18" charset="0"/>
                                </a:rPr>
                              </m:ctrlPr>
                            </m:dPr>
                            <m:e>
                              <m:r>
                                <a:rPr lang="en-CA" sz="2400" b="0" i="1" smtClean="0">
                                  <a:latin typeface="Cambria Math" panose="02040503050406030204" pitchFamily="18" charset="0"/>
                                </a:rPr>
                                <m:t>𝑇</m:t>
                              </m:r>
                            </m:e>
                            <m:e>
                              <m:r>
                                <a:rPr lang="en-CA" sz="2400" b="0" i="1" smtClean="0">
                                  <a:latin typeface="Cambria Math" panose="02040503050406030204" pitchFamily="18" charset="0"/>
                                </a:rPr>
                                <m:t>~</m:t>
                              </m:r>
                              <m:r>
                                <a:rPr lang="en-CA" sz="2400" b="0" i="1" smtClean="0">
                                  <a:latin typeface="Cambria Math" panose="02040503050406030204" pitchFamily="18" charset="0"/>
                                </a:rPr>
                                <m:t>𝑀</m:t>
                              </m:r>
                            </m:e>
                          </m:d>
                          <m:r>
                            <a:rPr lang="en-CA" sz="2400" b="0" i="1" smtClean="0">
                              <a:latin typeface="Cambria Math" panose="02040503050406030204" pitchFamily="18" charset="0"/>
                            </a:rPr>
                            <m:t>𝑃</m:t>
                          </m:r>
                          <m:r>
                            <a:rPr lang="en-CA" sz="2400" b="0" i="1" smtClean="0">
                              <a:latin typeface="Cambria Math" panose="02040503050406030204" pitchFamily="18" charset="0"/>
                            </a:rPr>
                            <m:t>(~</m:t>
                          </m:r>
                          <m:r>
                            <a:rPr lang="en-CA" sz="2400" b="0" i="1" smtClean="0">
                              <a:latin typeface="Cambria Math" panose="02040503050406030204" pitchFamily="18" charset="0"/>
                            </a:rPr>
                            <m:t>𝑀</m:t>
                          </m:r>
                          <m:r>
                            <a:rPr lang="en-CA" sz="2400" b="0" i="1" smtClean="0">
                              <a:latin typeface="Cambria Math" panose="02040503050406030204" pitchFamily="18" charset="0"/>
                            </a:rPr>
                            <m:t>)</m:t>
                          </m:r>
                        </m:den>
                      </m:f>
                    </m:oMath>
                  </m:oMathPara>
                </a14:m>
                <a:endParaRPr lang="fr-CA" sz="2400" dirty="0"/>
              </a:p>
            </p:txBody>
          </p:sp>
        </mc:Choice>
        <mc:Fallback xmlns="">
          <p:sp>
            <p:nvSpPr>
              <p:cNvPr id="2" name="TextBox 1">
                <a:extLst>
                  <a:ext uri="{FF2B5EF4-FFF2-40B4-BE49-F238E27FC236}">
                    <a16:creationId xmlns:a16="http://schemas.microsoft.com/office/drawing/2014/main" id="{0186B038-CA01-5544-A562-C4A4CBD81494}"/>
                  </a:ext>
                </a:extLst>
              </p:cNvPr>
              <p:cNvSpPr txBox="1">
                <a:spLocks noRot="1" noChangeAspect="1" noMove="1" noResize="1" noEditPoints="1" noAdjustHandles="1" noChangeArrowheads="1" noChangeShapeType="1" noTextEdit="1"/>
              </p:cNvSpPr>
              <p:nvPr/>
            </p:nvSpPr>
            <p:spPr>
              <a:xfrm>
                <a:off x="496957" y="3794422"/>
                <a:ext cx="7427546" cy="874598"/>
              </a:xfrm>
              <a:prstGeom prst="rect">
                <a:avLst/>
              </a:prstGeom>
              <a:blipFill>
                <a:blip r:embed="rId4"/>
                <a:stretch>
                  <a:fillRect b="-10000"/>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273FB71-308B-EF48-8223-C27F77716896}"/>
                  </a:ext>
                </a:extLst>
              </p:cNvPr>
              <p:cNvSpPr txBox="1"/>
              <p:nvPr/>
            </p:nvSpPr>
            <p:spPr>
              <a:xfrm>
                <a:off x="1512545" y="4910491"/>
                <a:ext cx="5970802" cy="1200329"/>
              </a:xfrm>
              <a:prstGeom prst="rect">
                <a:avLst/>
              </a:prstGeom>
              <a:noFill/>
            </p:spPr>
            <p:txBody>
              <a:bodyPr wrap="none" rtlCol="0">
                <a:spAutoFit/>
              </a:bodyPr>
              <a:lstStyle/>
              <a:p>
                <a14:m>
                  <m:oMath xmlns:m="http://schemas.openxmlformats.org/officeDocument/2006/math">
                    <m:r>
                      <a:rPr lang="en-CA" b="0" i="1" smtClean="0">
                        <a:latin typeface="Cambria Math" panose="02040503050406030204" pitchFamily="18" charset="0"/>
                      </a:rPr>
                      <m:t>𝑃</m:t>
                    </m:r>
                    <m:r>
                      <a:rPr lang="en-CA" b="0" i="1" smtClean="0">
                        <a:latin typeface="Cambria Math" panose="02040503050406030204" pitchFamily="18" charset="0"/>
                      </a:rPr>
                      <m:t>(</m:t>
                    </m:r>
                    <m:r>
                      <a:rPr lang="en-CA" b="0" i="1" smtClean="0">
                        <a:latin typeface="Cambria Math" panose="02040503050406030204" pitchFamily="18" charset="0"/>
                      </a:rPr>
                      <m:t>𝑀</m:t>
                    </m:r>
                    <m:r>
                      <a:rPr lang="en-CA" b="0" i="1" smtClean="0">
                        <a:latin typeface="Cambria Math" panose="02040503050406030204" pitchFamily="18" charset="0"/>
                      </a:rPr>
                      <m:t>|</m:t>
                    </m:r>
                    <m:r>
                      <a:rPr lang="en-CA" b="0" i="1" smtClean="0">
                        <a:latin typeface="Cambria Math" panose="02040503050406030204" pitchFamily="18" charset="0"/>
                      </a:rPr>
                      <m:t>𝑇</m:t>
                    </m:r>
                    <m:r>
                      <a:rPr lang="en-CA" b="0" i="1" smtClean="0">
                        <a:latin typeface="Cambria Math" panose="02040503050406030204" pitchFamily="18" charset="0"/>
                      </a:rPr>
                      <m:t>)</m:t>
                    </m:r>
                  </m:oMath>
                </a14:m>
                <a:r>
                  <a:rPr lang="fr-CA" dirty="0">
                    <a:latin typeface="+mj-lt"/>
                  </a:rPr>
                  <a:t>: probabilité d’une maladie (M) si un test est positif (</a:t>
                </a:r>
                <a:r>
                  <a:rPr lang="fr-CA" dirty="0" err="1">
                    <a:latin typeface="+mj-lt"/>
                  </a:rPr>
                  <a:t>T</a:t>
                </a:r>
                <a:r>
                  <a:rPr lang="fr-CA" dirty="0">
                    <a:latin typeface="+mj-lt"/>
                  </a:rPr>
                  <a:t>)</a:t>
                </a:r>
              </a:p>
              <a:p>
                <a14:m>
                  <m:oMath xmlns:m="http://schemas.openxmlformats.org/officeDocument/2006/math">
                    <m:r>
                      <a:rPr lang="en-CA" b="0" i="1" smtClean="0">
                        <a:latin typeface="Cambria Math" panose="02040503050406030204" pitchFamily="18" charset="0"/>
                      </a:rPr>
                      <m:t>𝑃</m:t>
                    </m:r>
                    <m:r>
                      <a:rPr lang="en-CA" b="0" i="1" smtClean="0">
                        <a:latin typeface="Cambria Math" panose="02040503050406030204" pitchFamily="18" charset="0"/>
                      </a:rPr>
                      <m:t>(</m:t>
                    </m:r>
                    <m:r>
                      <a:rPr lang="en-CA" b="0" i="1" smtClean="0">
                        <a:latin typeface="Cambria Math" panose="02040503050406030204" pitchFamily="18" charset="0"/>
                      </a:rPr>
                      <m:t>𝑇</m:t>
                    </m:r>
                    <m:r>
                      <a:rPr lang="en-CA" b="0" i="1" smtClean="0">
                        <a:latin typeface="Cambria Math" panose="02040503050406030204" pitchFamily="18" charset="0"/>
                      </a:rPr>
                      <m:t>|</m:t>
                    </m:r>
                    <m:r>
                      <a:rPr lang="en-CA" b="0" i="1" smtClean="0">
                        <a:latin typeface="Cambria Math" panose="02040503050406030204" pitchFamily="18" charset="0"/>
                      </a:rPr>
                      <m:t>𝑀</m:t>
                    </m:r>
                    <m:r>
                      <a:rPr lang="en-CA" b="0" i="1" smtClean="0">
                        <a:latin typeface="Cambria Math" panose="02040503050406030204" pitchFamily="18" charset="0"/>
                      </a:rPr>
                      <m:t>)</m:t>
                    </m:r>
                  </m:oMath>
                </a14:m>
                <a:r>
                  <a:rPr lang="fr-CA" dirty="0">
                    <a:latin typeface="+mj-lt"/>
                  </a:rPr>
                  <a:t>: probabilité d’un test positif, si une maladie</a:t>
                </a:r>
              </a:p>
              <a:p>
                <a14:m>
                  <m:oMath xmlns:m="http://schemas.openxmlformats.org/officeDocument/2006/math">
                    <m:r>
                      <a:rPr lang="en-CA" b="0" i="1" smtClean="0">
                        <a:solidFill>
                          <a:srgbClr val="F20000"/>
                        </a:solidFill>
                        <a:latin typeface="Cambria Math" panose="02040503050406030204" pitchFamily="18" charset="0"/>
                      </a:rPr>
                      <m:t>𝑃</m:t>
                    </m:r>
                    <m:r>
                      <a:rPr lang="en-CA" b="0" i="1" smtClean="0">
                        <a:solidFill>
                          <a:srgbClr val="F20000"/>
                        </a:solidFill>
                        <a:latin typeface="Cambria Math" panose="02040503050406030204" pitchFamily="18" charset="0"/>
                      </a:rPr>
                      <m:t>(</m:t>
                    </m:r>
                    <m:r>
                      <a:rPr lang="en-CA" b="0" i="1" smtClean="0">
                        <a:solidFill>
                          <a:srgbClr val="F20000"/>
                        </a:solidFill>
                        <a:latin typeface="Cambria Math" panose="02040503050406030204" pitchFamily="18" charset="0"/>
                      </a:rPr>
                      <m:t>𝑀</m:t>
                    </m:r>
                    <m:r>
                      <a:rPr lang="en-CA" b="0" i="1" smtClean="0">
                        <a:solidFill>
                          <a:srgbClr val="F20000"/>
                        </a:solidFill>
                        <a:latin typeface="Cambria Math" panose="02040503050406030204" pitchFamily="18" charset="0"/>
                      </a:rPr>
                      <m:t>)</m:t>
                    </m:r>
                  </m:oMath>
                </a14:m>
                <a:r>
                  <a:rPr lang="fr-CA" dirty="0">
                    <a:solidFill>
                      <a:srgbClr val="F20000"/>
                    </a:solidFill>
                    <a:latin typeface="+mj-lt"/>
                  </a:rPr>
                  <a:t>: probabilité de maladie (incidence)</a:t>
                </a:r>
              </a:p>
              <a:p>
                <a14:m>
                  <m:oMath xmlns:m="http://schemas.openxmlformats.org/officeDocument/2006/math">
                    <m:r>
                      <a:rPr lang="en-CA" b="0" i="1" smtClean="0">
                        <a:latin typeface="Cambria Math" panose="02040503050406030204" pitchFamily="18" charset="0"/>
                      </a:rPr>
                      <m:t>𝑃</m:t>
                    </m:r>
                    <m:r>
                      <a:rPr lang="en-CA" b="0" i="1" smtClean="0">
                        <a:latin typeface="Cambria Math" panose="02040503050406030204" pitchFamily="18" charset="0"/>
                      </a:rPr>
                      <m:t>(</m:t>
                    </m:r>
                    <m:r>
                      <a:rPr lang="en-CA" b="0" i="1" smtClean="0">
                        <a:latin typeface="Cambria Math" panose="02040503050406030204" pitchFamily="18" charset="0"/>
                      </a:rPr>
                      <m:t>𝑇</m:t>
                    </m:r>
                    <m:r>
                      <a:rPr lang="en-CA" b="0" i="1" smtClean="0">
                        <a:latin typeface="Cambria Math" panose="02040503050406030204" pitchFamily="18" charset="0"/>
                      </a:rPr>
                      <m:t>|~</m:t>
                    </m:r>
                    <m:r>
                      <a:rPr lang="en-CA" b="0" i="1" smtClean="0">
                        <a:latin typeface="Cambria Math" panose="02040503050406030204" pitchFamily="18" charset="0"/>
                      </a:rPr>
                      <m:t>𝑀</m:t>
                    </m:r>
                    <m:r>
                      <a:rPr lang="en-CA" b="0" i="1" smtClean="0">
                        <a:latin typeface="Cambria Math" panose="02040503050406030204" pitchFamily="18" charset="0"/>
                      </a:rPr>
                      <m:t>)</m:t>
                    </m:r>
                  </m:oMath>
                </a14:m>
                <a:r>
                  <a:rPr lang="fr-CA" dirty="0">
                    <a:latin typeface="+mj-lt"/>
                  </a:rPr>
                  <a:t>: probabilité d’un test positif si pas de maladie (~M)</a:t>
                </a:r>
              </a:p>
            </p:txBody>
          </p:sp>
        </mc:Choice>
        <mc:Fallback xmlns="">
          <p:sp>
            <p:nvSpPr>
              <p:cNvPr id="3" name="TextBox 2">
                <a:extLst>
                  <a:ext uri="{FF2B5EF4-FFF2-40B4-BE49-F238E27FC236}">
                    <a16:creationId xmlns:a16="http://schemas.microsoft.com/office/drawing/2014/main" id="{C273FB71-308B-EF48-8223-C27F77716896}"/>
                  </a:ext>
                </a:extLst>
              </p:cNvPr>
              <p:cNvSpPr txBox="1">
                <a:spLocks noRot="1" noChangeAspect="1" noMove="1" noResize="1" noEditPoints="1" noAdjustHandles="1" noChangeArrowheads="1" noChangeShapeType="1" noTextEdit="1"/>
              </p:cNvSpPr>
              <p:nvPr/>
            </p:nvSpPr>
            <p:spPr>
              <a:xfrm>
                <a:off x="1512545" y="4910491"/>
                <a:ext cx="5970802" cy="1200329"/>
              </a:xfrm>
              <a:prstGeom prst="rect">
                <a:avLst/>
              </a:prstGeom>
              <a:blipFill>
                <a:blip r:embed="rId5"/>
                <a:stretch>
                  <a:fillRect t="-2105" b="-8421"/>
                </a:stretch>
              </a:blipFill>
            </p:spPr>
            <p:txBody>
              <a:bodyPr/>
              <a:lstStyle/>
              <a:p>
                <a:r>
                  <a:rPr lang="fr-CA">
                    <a:noFill/>
                  </a:rPr>
                  <a:t> </a:t>
                </a:r>
              </a:p>
            </p:txBody>
          </p:sp>
        </mc:Fallback>
      </mc:AlternateContent>
      <p:sp>
        <p:nvSpPr>
          <p:cNvPr id="8" name="Rectangle 7">
            <a:extLst>
              <a:ext uri="{FF2B5EF4-FFF2-40B4-BE49-F238E27FC236}">
                <a16:creationId xmlns:a16="http://schemas.microsoft.com/office/drawing/2014/main" id="{FFC7A073-3695-DD41-A98C-6A7688FDFFB5}"/>
              </a:ext>
            </a:extLst>
          </p:cNvPr>
          <p:cNvSpPr/>
          <p:nvPr/>
        </p:nvSpPr>
        <p:spPr>
          <a:xfrm>
            <a:off x="792777" y="944618"/>
            <a:ext cx="1930272" cy="430887"/>
          </a:xfrm>
          <a:prstGeom prst="rect">
            <a:avLst/>
          </a:prstGeom>
        </p:spPr>
        <p:txBody>
          <a:bodyPr wrap="none">
            <a:spAutoFit/>
          </a:bodyPr>
          <a:lstStyle/>
          <a:p>
            <a:r>
              <a:rPr lang="en-CA" sz="2200" dirty="0" err="1">
                <a:solidFill>
                  <a:srgbClr val="FF0000"/>
                </a:solidFill>
                <a:latin typeface="+mj-lt"/>
                <a:ea typeface="Cambria Math" panose="02040503050406030204" pitchFamily="18" charset="0"/>
                <a:cs typeface="Tahoma" panose="020B0604030504040204" pitchFamily="34" charset="0"/>
              </a:rPr>
              <a:t>Règle</a:t>
            </a:r>
            <a:r>
              <a:rPr lang="en-CA" sz="2200" dirty="0">
                <a:solidFill>
                  <a:srgbClr val="FF0000"/>
                </a:solidFill>
                <a:latin typeface="+mj-lt"/>
                <a:ea typeface="Cambria Math" panose="02040503050406030204" pitchFamily="18" charset="0"/>
                <a:cs typeface="Tahoma" panose="020B0604030504040204" pitchFamily="34" charset="0"/>
              </a:rPr>
              <a:t> de Bayes </a:t>
            </a:r>
            <a:endParaRPr lang="fr-CA" sz="2200" dirty="0">
              <a:latin typeface="+mj-lt"/>
            </a:endParaRPr>
          </a:p>
        </p:txBody>
      </p:sp>
      <p:cxnSp>
        <p:nvCxnSpPr>
          <p:cNvPr id="11" name="Straight Arrow Connector 10">
            <a:extLst>
              <a:ext uri="{FF2B5EF4-FFF2-40B4-BE49-F238E27FC236}">
                <a16:creationId xmlns:a16="http://schemas.microsoft.com/office/drawing/2014/main" id="{0A5DC16B-C0FE-A64D-90C9-EC2696D7DD96}"/>
              </a:ext>
            </a:extLst>
          </p:cNvPr>
          <p:cNvCxnSpPr>
            <a:cxnSpLocks/>
          </p:cNvCxnSpPr>
          <p:nvPr/>
        </p:nvCxnSpPr>
        <p:spPr>
          <a:xfrm>
            <a:off x="1272208" y="2067338"/>
            <a:ext cx="0" cy="63204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57C7CF9-D8A6-4545-84D9-DB9257A0B6E2}"/>
              </a:ext>
            </a:extLst>
          </p:cNvPr>
          <p:cNvSpPr txBox="1"/>
          <p:nvPr/>
        </p:nvSpPr>
        <p:spPr>
          <a:xfrm>
            <a:off x="792777" y="2685339"/>
            <a:ext cx="2878417" cy="461665"/>
          </a:xfrm>
          <a:prstGeom prst="rect">
            <a:avLst/>
          </a:prstGeom>
          <a:noFill/>
        </p:spPr>
        <p:txBody>
          <a:bodyPr wrap="none" rtlCol="0">
            <a:spAutoFit/>
          </a:bodyPr>
          <a:lstStyle/>
          <a:p>
            <a:r>
              <a:rPr lang="fr-CA" sz="2400" dirty="0">
                <a:latin typeface="+mj-lt"/>
              </a:rPr>
              <a:t>G = maladie présente </a:t>
            </a:r>
          </a:p>
        </p:txBody>
      </p:sp>
      <p:cxnSp>
        <p:nvCxnSpPr>
          <p:cNvPr id="20" name="Straight Arrow Connector 19">
            <a:extLst>
              <a:ext uri="{FF2B5EF4-FFF2-40B4-BE49-F238E27FC236}">
                <a16:creationId xmlns:a16="http://schemas.microsoft.com/office/drawing/2014/main" id="{CF20FC8C-7712-CB4D-915B-F888EC4E5132}"/>
              </a:ext>
            </a:extLst>
          </p:cNvPr>
          <p:cNvCxnSpPr/>
          <p:nvPr/>
        </p:nvCxnSpPr>
        <p:spPr>
          <a:xfrm>
            <a:off x="1512820" y="2018049"/>
            <a:ext cx="344557" cy="47707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795ED24-D76B-B044-8D75-F8779A55D0ED}"/>
              </a:ext>
            </a:extLst>
          </p:cNvPr>
          <p:cNvSpPr txBox="1"/>
          <p:nvPr/>
        </p:nvSpPr>
        <p:spPr>
          <a:xfrm>
            <a:off x="1898414" y="2317602"/>
            <a:ext cx="1918730" cy="461665"/>
          </a:xfrm>
          <a:prstGeom prst="rect">
            <a:avLst/>
          </a:prstGeom>
          <a:noFill/>
        </p:spPr>
        <p:txBody>
          <a:bodyPr wrap="none" rtlCol="0">
            <a:spAutoFit/>
          </a:bodyPr>
          <a:lstStyle/>
          <a:p>
            <a:r>
              <a:rPr lang="fr-CA" sz="2400" dirty="0">
                <a:latin typeface="+mj-lt"/>
              </a:rPr>
              <a:t>F = test positif</a:t>
            </a:r>
          </a:p>
        </p:txBody>
      </p:sp>
      <p:cxnSp>
        <p:nvCxnSpPr>
          <p:cNvPr id="23" name="Straight Arrow Connector 22">
            <a:extLst>
              <a:ext uri="{FF2B5EF4-FFF2-40B4-BE49-F238E27FC236}">
                <a16:creationId xmlns:a16="http://schemas.microsoft.com/office/drawing/2014/main" id="{98563F81-5FF7-5B4F-B524-2D8296516574}"/>
              </a:ext>
            </a:extLst>
          </p:cNvPr>
          <p:cNvCxnSpPr>
            <a:cxnSpLocks/>
          </p:cNvCxnSpPr>
          <p:nvPr/>
        </p:nvCxnSpPr>
        <p:spPr>
          <a:xfrm>
            <a:off x="3817144" y="1856110"/>
            <a:ext cx="200863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183BB46-B249-3E4F-9636-FE57E03EF4EC}"/>
              </a:ext>
            </a:extLst>
          </p:cNvPr>
          <p:cNvSpPr txBox="1"/>
          <p:nvPr/>
        </p:nvSpPr>
        <p:spPr>
          <a:xfrm>
            <a:off x="6080238" y="1417884"/>
            <a:ext cx="2806217" cy="1200329"/>
          </a:xfrm>
          <a:prstGeom prst="rect">
            <a:avLst/>
          </a:prstGeom>
          <a:noFill/>
        </p:spPr>
        <p:txBody>
          <a:bodyPr wrap="square" rtlCol="0">
            <a:spAutoFit/>
          </a:bodyPr>
          <a:lstStyle/>
          <a:p>
            <a:r>
              <a:rPr lang="fr-CA" sz="2400" dirty="0">
                <a:latin typeface="+mj-lt"/>
              </a:rPr>
              <a:t>Probabilité d’avoir une maladie, donné en test positif</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FAD5D72-1456-1CA9-3880-21D1E5D88D99}"/>
                  </a:ext>
                </a:extLst>
              </p:cNvPr>
              <p:cNvSpPr txBox="1"/>
              <p:nvPr/>
            </p:nvSpPr>
            <p:spPr>
              <a:xfrm>
                <a:off x="857756" y="1502102"/>
                <a:ext cx="2643031" cy="666593"/>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𝑝</m:t>
                      </m:r>
                      <m:d>
                        <m:dPr>
                          <m:ctrlPr>
                            <a:rPr lang="en-CA" b="0" i="1" smtClean="0">
                              <a:latin typeface="Cambria Math" panose="02040503050406030204" pitchFamily="18" charset="0"/>
                            </a:rPr>
                          </m:ctrlPr>
                        </m:dPr>
                        <m:e>
                          <m:r>
                            <a:rPr lang="en-CA" b="0" i="1" smtClean="0">
                              <a:latin typeface="Cambria Math" panose="02040503050406030204" pitchFamily="18" charset="0"/>
                            </a:rPr>
                            <m:t>𝐺</m:t>
                          </m:r>
                        </m:e>
                        <m:e>
                          <m:r>
                            <a:rPr lang="en-CA" b="0" i="1" smtClean="0">
                              <a:latin typeface="Cambria Math" panose="02040503050406030204" pitchFamily="18" charset="0"/>
                            </a:rPr>
                            <m:t>𝐹</m:t>
                          </m:r>
                        </m:e>
                      </m:d>
                      <m:r>
                        <a:rPr lang="en-CA" b="0" i="1" smtClean="0">
                          <a:latin typeface="Cambria Math" panose="02040503050406030204" pitchFamily="18" charset="0"/>
                        </a:rPr>
                        <m:t>= </m:t>
                      </m:r>
                      <m:f>
                        <m:fPr>
                          <m:ctrlPr>
                            <a:rPr lang="en-CA" b="0" i="1" smtClean="0">
                              <a:latin typeface="Cambria Math" panose="02040503050406030204" pitchFamily="18" charset="0"/>
                            </a:rPr>
                          </m:ctrlPr>
                        </m:fPr>
                        <m:num>
                          <m:r>
                            <a:rPr lang="en-CA" b="0" i="1" smtClean="0">
                              <a:latin typeface="Cambria Math" panose="02040503050406030204" pitchFamily="18" charset="0"/>
                            </a:rPr>
                            <m:t>𝑝</m:t>
                          </m:r>
                          <m:r>
                            <a:rPr lang="en-CA" b="0" i="1" smtClean="0">
                              <a:latin typeface="Cambria Math" panose="02040503050406030204" pitchFamily="18" charset="0"/>
                            </a:rPr>
                            <m:t>(</m:t>
                          </m:r>
                          <m:r>
                            <a:rPr lang="en-CA" b="0" i="1" smtClean="0">
                              <a:latin typeface="Cambria Math" panose="02040503050406030204" pitchFamily="18" charset="0"/>
                            </a:rPr>
                            <m:t>𝐹</m:t>
                          </m:r>
                          <m:r>
                            <a:rPr lang="en-CA" b="0" i="1" smtClean="0">
                              <a:latin typeface="Cambria Math" panose="02040503050406030204" pitchFamily="18" charset="0"/>
                            </a:rPr>
                            <m:t>|</m:t>
                          </m:r>
                          <m:r>
                            <a:rPr lang="en-CA" b="0" i="1" smtClean="0">
                              <a:latin typeface="Cambria Math" panose="02040503050406030204" pitchFamily="18" charset="0"/>
                            </a:rPr>
                            <m:t>𝐺</m:t>
                          </m:r>
                          <m:r>
                            <a:rPr lang="en-CA" b="0" i="1" smtClean="0">
                              <a:latin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𝑝</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𝐺</m:t>
                          </m:r>
                          <m:r>
                            <a:rPr lang="en-CA" b="0" i="1" smtClean="0">
                              <a:latin typeface="Cambria Math" panose="02040503050406030204" pitchFamily="18" charset="0"/>
                              <a:ea typeface="Cambria Math" panose="02040503050406030204" pitchFamily="18" charset="0"/>
                            </a:rPr>
                            <m:t>)</m:t>
                          </m:r>
                        </m:num>
                        <m:den>
                          <m:r>
                            <a:rPr lang="en-CA" b="0" i="1" smtClean="0">
                              <a:latin typeface="Cambria Math" panose="02040503050406030204" pitchFamily="18" charset="0"/>
                            </a:rPr>
                            <m:t>𝑝</m:t>
                          </m:r>
                          <m:r>
                            <a:rPr lang="en-CA" b="0" i="1" smtClean="0">
                              <a:latin typeface="Cambria Math" panose="02040503050406030204" pitchFamily="18" charset="0"/>
                            </a:rPr>
                            <m:t>(</m:t>
                          </m:r>
                          <m:r>
                            <a:rPr lang="en-CA" b="0" i="1" smtClean="0">
                              <a:latin typeface="Cambria Math" panose="02040503050406030204" pitchFamily="18" charset="0"/>
                            </a:rPr>
                            <m:t>𝐹</m:t>
                          </m:r>
                          <m:r>
                            <a:rPr lang="en-CA" b="0" i="1" smtClean="0">
                              <a:latin typeface="Cambria Math" panose="02040503050406030204" pitchFamily="18" charset="0"/>
                            </a:rPr>
                            <m:t>)</m:t>
                          </m:r>
                        </m:den>
                      </m:f>
                    </m:oMath>
                  </m:oMathPara>
                </a14:m>
                <a:endParaRPr lang="fr-CA" dirty="0"/>
              </a:p>
            </p:txBody>
          </p:sp>
        </mc:Choice>
        <mc:Fallback xmlns="">
          <p:sp>
            <p:nvSpPr>
              <p:cNvPr id="4" name="TextBox 3">
                <a:extLst>
                  <a:ext uri="{FF2B5EF4-FFF2-40B4-BE49-F238E27FC236}">
                    <a16:creationId xmlns:a16="http://schemas.microsoft.com/office/drawing/2014/main" id="{AFAD5D72-1456-1CA9-3880-21D1E5D88D99}"/>
                  </a:ext>
                </a:extLst>
              </p:cNvPr>
              <p:cNvSpPr txBox="1">
                <a:spLocks noRot="1" noChangeAspect="1" noMove="1" noResize="1" noEditPoints="1" noAdjustHandles="1" noChangeArrowheads="1" noChangeShapeType="1" noTextEdit="1"/>
              </p:cNvSpPr>
              <p:nvPr/>
            </p:nvSpPr>
            <p:spPr>
              <a:xfrm>
                <a:off x="857756" y="1502102"/>
                <a:ext cx="2643031" cy="666593"/>
              </a:xfrm>
              <a:prstGeom prst="rect">
                <a:avLst/>
              </a:prstGeom>
              <a:blipFill>
                <a:blip r:embed="rId6"/>
                <a:stretch>
                  <a:fillRect b="-9434"/>
                </a:stretch>
              </a:blipFill>
              <a:ln w="19050">
                <a:noFill/>
              </a:ln>
            </p:spPr>
            <p:txBody>
              <a:bodyPr/>
              <a:lstStyle/>
              <a:p>
                <a:r>
                  <a:rPr lang="fr-CA">
                    <a:noFill/>
                  </a:rPr>
                  <a:t> </a:t>
                </a:r>
              </a:p>
            </p:txBody>
          </p:sp>
        </mc:Fallback>
      </mc:AlternateContent>
      <p:sp>
        <p:nvSpPr>
          <p:cNvPr id="9" name="TextBox 8">
            <a:extLst>
              <a:ext uri="{FF2B5EF4-FFF2-40B4-BE49-F238E27FC236}">
                <a16:creationId xmlns:a16="http://schemas.microsoft.com/office/drawing/2014/main" id="{163E5532-5DDE-CB67-CC40-5ABF4427DF67}"/>
              </a:ext>
            </a:extLst>
          </p:cNvPr>
          <p:cNvSpPr txBox="1"/>
          <p:nvPr/>
        </p:nvSpPr>
        <p:spPr>
          <a:xfrm>
            <a:off x="799405" y="2678714"/>
            <a:ext cx="2945743" cy="461665"/>
          </a:xfrm>
          <a:prstGeom prst="rect">
            <a:avLst/>
          </a:prstGeom>
          <a:noFill/>
        </p:spPr>
        <p:txBody>
          <a:bodyPr wrap="none" rtlCol="0">
            <a:spAutoFit/>
          </a:bodyPr>
          <a:lstStyle/>
          <a:p>
            <a:r>
              <a:rPr lang="fr-CA" sz="2400" dirty="0">
                <a:latin typeface="+mj-lt"/>
              </a:rPr>
              <a:t>M = maladie présente </a:t>
            </a:r>
          </a:p>
        </p:txBody>
      </p:sp>
      <p:sp>
        <p:nvSpPr>
          <p:cNvPr id="10" name="TextBox 9">
            <a:extLst>
              <a:ext uri="{FF2B5EF4-FFF2-40B4-BE49-F238E27FC236}">
                <a16:creationId xmlns:a16="http://schemas.microsoft.com/office/drawing/2014/main" id="{D03BE0D5-1D4A-F57A-55FD-C79EDB3CC07D}"/>
              </a:ext>
            </a:extLst>
          </p:cNvPr>
          <p:cNvSpPr txBox="1"/>
          <p:nvPr/>
        </p:nvSpPr>
        <p:spPr>
          <a:xfrm>
            <a:off x="1905042" y="2310977"/>
            <a:ext cx="1925527" cy="461665"/>
          </a:xfrm>
          <a:prstGeom prst="rect">
            <a:avLst/>
          </a:prstGeom>
          <a:noFill/>
        </p:spPr>
        <p:txBody>
          <a:bodyPr wrap="none" rtlCol="0">
            <a:spAutoFit/>
          </a:bodyPr>
          <a:lstStyle/>
          <a:p>
            <a:r>
              <a:rPr lang="fr-CA" sz="2400" dirty="0">
                <a:latin typeface="+mj-lt"/>
              </a:rPr>
              <a:t>T = test positif</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154433F-9D9E-0432-A660-CE54F024BF5F}"/>
                  </a:ext>
                </a:extLst>
              </p:cNvPr>
              <p:cNvSpPr txBox="1"/>
              <p:nvPr/>
            </p:nvSpPr>
            <p:spPr>
              <a:xfrm>
                <a:off x="864384" y="1495477"/>
                <a:ext cx="2769091" cy="669094"/>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𝑝</m:t>
                      </m:r>
                      <m:d>
                        <m:dPr>
                          <m:ctrlPr>
                            <a:rPr lang="en-CA" b="0" i="1" smtClean="0">
                              <a:latin typeface="Cambria Math" panose="02040503050406030204" pitchFamily="18" charset="0"/>
                            </a:rPr>
                          </m:ctrlPr>
                        </m:dPr>
                        <m:e>
                          <m:r>
                            <a:rPr lang="en-CA" b="0" i="1" smtClean="0">
                              <a:latin typeface="Cambria Math" panose="02040503050406030204" pitchFamily="18" charset="0"/>
                            </a:rPr>
                            <m:t>𝑀</m:t>
                          </m:r>
                        </m:e>
                        <m:e>
                          <m:r>
                            <a:rPr lang="en-CA" b="0" i="1" smtClean="0">
                              <a:latin typeface="Cambria Math" panose="02040503050406030204" pitchFamily="18" charset="0"/>
                            </a:rPr>
                            <m:t>𝑇</m:t>
                          </m:r>
                        </m:e>
                      </m:d>
                      <m:r>
                        <a:rPr lang="en-CA" b="0" i="1" smtClean="0">
                          <a:latin typeface="Cambria Math" panose="02040503050406030204" pitchFamily="18" charset="0"/>
                        </a:rPr>
                        <m:t>= </m:t>
                      </m:r>
                      <m:f>
                        <m:fPr>
                          <m:ctrlPr>
                            <a:rPr lang="en-CA" b="0" i="1" smtClean="0">
                              <a:latin typeface="Cambria Math" panose="02040503050406030204" pitchFamily="18" charset="0"/>
                            </a:rPr>
                          </m:ctrlPr>
                        </m:fPr>
                        <m:num>
                          <m:r>
                            <a:rPr lang="en-CA" b="0" i="1" smtClean="0">
                              <a:latin typeface="Cambria Math" panose="02040503050406030204" pitchFamily="18" charset="0"/>
                            </a:rPr>
                            <m:t>𝑝</m:t>
                          </m:r>
                          <m:r>
                            <a:rPr lang="en-CA" b="0" i="1" smtClean="0">
                              <a:latin typeface="Cambria Math" panose="02040503050406030204" pitchFamily="18" charset="0"/>
                            </a:rPr>
                            <m:t>(</m:t>
                          </m:r>
                          <m:r>
                            <a:rPr lang="en-CA" b="0" i="1" smtClean="0">
                              <a:latin typeface="Cambria Math" panose="02040503050406030204" pitchFamily="18" charset="0"/>
                            </a:rPr>
                            <m:t>𝑇</m:t>
                          </m:r>
                          <m:r>
                            <a:rPr lang="en-CA" b="0" i="1" smtClean="0">
                              <a:latin typeface="Cambria Math" panose="02040503050406030204" pitchFamily="18" charset="0"/>
                            </a:rPr>
                            <m:t>|</m:t>
                          </m:r>
                          <m:r>
                            <a:rPr lang="en-CA" b="0" i="1" smtClean="0">
                              <a:latin typeface="Cambria Math" panose="02040503050406030204" pitchFamily="18" charset="0"/>
                            </a:rPr>
                            <m:t>𝑀</m:t>
                          </m:r>
                          <m:r>
                            <a:rPr lang="en-CA" b="0" i="1" smtClean="0">
                              <a:latin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𝑝</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𝑀</m:t>
                          </m:r>
                          <m:r>
                            <a:rPr lang="en-CA" b="0" i="1" smtClean="0">
                              <a:latin typeface="Cambria Math" panose="02040503050406030204" pitchFamily="18" charset="0"/>
                              <a:ea typeface="Cambria Math" panose="02040503050406030204" pitchFamily="18" charset="0"/>
                            </a:rPr>
                            <m:t>)</m:t>
                          </m:r>
                        </m:num>
                        <m:den>
                          <m:r>
                            <a:rPr lang="en-CA" b="0" i="1" smtClean="0">
                              <a:latin typeface="Cambria Math" panose="02040503050406030204" pitchFamily="18" charset="0"/>
                            </a:rPr>
                            <m:t>𝑝</m:t>
                          </m:r>
                          <m:r>
                            <a:rPr lang="en-CA" b="0" i="1" smtClean="0">
                              <a:latin typeface="Cambria Math" panose="02040503050406030204" pitchFamily="18" charset="0"/>
                            </a:rPr>
                            <m:t>(</m:t>
                          </m:r>
                          <m:r>
                            <a:rPr lang="en-CA" b="0" i="1" smtClean="0">
                              <a:latin typeface="Cambria Math" panose="02040503050406030204" pitchFamily="18" charset="0"/>
                            </a:rPr>
                            <m:t>𝑇</m:t>
                          </m:r>
                          <m:r>
                            <a:rPr lang="en-CA" b="0" i="1" smtClean="0">
                              <a:latin typeface="Cambria Math" panose="02040503050406030204" pitchFamily="18" charset="0"/>
                            </a:rPr>
                            <m:t>)</m:t>
                          </m:r>
                        </m:den>
                      </m:f>
                    </m:oMath>
                  </m:oMathPara>
                </a14:m>
                <a:endParaRPr lang="fr-CA" dirty="0"/>
              </a:p>
            </p:txBody>
          </p:sp>
        </mc:Choice>
        <mc:Fallback xmlns="">
          <p:sp>
            <p:nvSpPr>
              <p:cNvPr id="12" name="TextBox 11">
                <a:extLst>
                  <a:ext uri="{FF2B5EF4-FFF2-40B4-BE49-F238E27FC236}">
                    <a16:creationId xmlns:a16="http://schemas.microsoft.com/office/drawing/2014/main" id="{C154433F-9D9E-0432-A660-CE54F024BF5F}"/>
                  </a:ext>
                </a:extLst>
              </p:cNvPr>
              <p:cNvSpPr txBox="1">
                <a:spLocks noRot="1" noChangeAspect="1" noMove="1" noResize="1" noEditPoints="1" noAdjustHandles="1" noChangeArrowheads="1" noChangeShapeType="1" noTextEdit="1"/>
              </p:cNvSpPr>
              <p:nvPr/>
            </p:nvSpPr>
            <p:spPr>
              <a:xfrm>
                <a:off x="864384" y="1495477"/>
                <a:ext cx="2769091" cy="669094"/>
              </a:xfrm>
              <a:prstGeom prst="rect">
                <a:avLst/>
              </a:prstGeom>
              <a:blipFill>
                <a:blip r:embed="rId7"/>
                <a:stretch>
                  <a:fillRect b="-9259"/>
                </a:stretch>
              </a:blipFill>
              <a:ln w="19050">
                <a:noFill/>
              </a:ln>
            </p:spPr>
            <p:txBody>
              <a:bodyPr/>
              <a:lstStyle/>
              <a:p>
                <a:r>
                  <a:rPr lang="fr-CA">
                    <a:noFill/>
                  </a:rPr>
                  <a:t> </a:t>
                </a:r>
              </a:p>
            </p:txBody>
          </p:sp>
        </mc:Fallback>
      </mc:AlternateContent>
      <p:sp>
        <p:nvSpPr>
          <p:cNvPr id="15" name="Oval 14">
            <a:extLst>
              <a:ext uri="{FF2B5EF4-FFF2-40B4-BE49-F238E27FC236}">
                <a16:creationId xmlns:a16="http://schemas.microsoft.com/office/drawing/2014/main" id="{8A15FAE6-01B0-727D-2F11-13DC0337411D}"/>
              </a:ext>
            </a:extLst>
          </p:cNvPr>
          <p:cNvSpPr/>
          <p:nvPr/>
        </p:nvSpPr>
        <p:spPr>
          <a:xfrm>
            <a:off x="2425019" y="1856110"/>
            <a:ext cx="649485" cy="400478"/>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Oval 15">
            <a:extLst>
              <a:ext uri="{FF2B5EF4-FFF2-40B4-BE49-F238E27FC236}">
                <a16:creationId xmlns:a16="http://schemas.microsoft.com/office/drawing/2014/main" id="{A316704C-6E98-D800-E009-77A33B73786D}"/>
              </a:ext>
            </a:extLst>
          </p:cNvPr>
          <p:cNvSpPr/>
          <p:nvPr/>
        </p:nvSpPr>
        <p:spPr>
          <a:xfrm>
            <a:off x="3346451" y="4172865"/>
            <a:ext cx="4620259" cy="551031"/>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43086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p:bldP spid="21" grpId="0"/>
      <p:bldP spid="4" grpId="0"/>
      <p:bldP spid="9" grpId="0"/>
      <p:bldP spid="10" grpId="0"/>
      <p:bldP spid="12" grpId="0"/>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Vecteurs</a:t>
            </a:r>
            <a:r>
              <a:rPr lang="en-CA" sz="1400" b="1" dirty="0">
                <a:solidFill>
                  <a:schemeClr val="bg1"/>
                </a:solidFill>
                <a:latin typeface="+mj-lt"/>
              </a:rPr>
              <a:t> </a:t>
            </a:r>
            <a:r>
              <a:rPr lang="en-CA" sz="1400" b="1" dirty="0" err="1">
                <a:solidFill>
                  <a:schemeClr val="bg1"/>
                </a:solidFill>
                <a:latin typeface="+mj-lt"/>
              </a:rPr>
              <a:t>aléatoires</a:t>
            </a:r>
            <a:endParaRPr lang="en-CA" sz="1400" b="1" dirty="0">
              <a:solidFill>
                <a:schemeClr val="bg1"/>
              </a:solidFill>
              <a:latin typeface="+mj-lt"/>
            </a:endParaRPr>
          </a:p>
        </p:txBody>
      </p:sp>
      <p:sp>
        <p:nvSpPr>
          <p:cNvPr id="18" name="TextBox 17">
            <a:extLst>
              <a:ext uri="{FF2B5EF4-FFF2-40B4-BE49-F238E27FC236}">
                <a16:creationId xmlns:a16="http://schemas.microsoft.com/office/drawing/2014/main" id="{A278DA38-1CE0-41D3-B500-005DFFEDB05C}"/>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Conditionnement</a:t>
            </a:r>
            <a:endParaRPr lang="en-CA" sz="1400" dirty="0">
              <a:solidFill>
                <a:schemeClr val="tx1">
                  <a:lumMod val="75000"/>
                  <a:lumOff val="25000"/>
                </a:schemeClr>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46181"/>
            <a:ext cx="7611110" cy="584775"/>
          </a:xfrm>
          <a:prstGeom prst="rect">
            <a:avLst/>
          </a:prstGeom>
          <a:noFill/>
        </p:spPr>
        <p:txBody>
          <a:bodyPr wrap="square" rtlCol="0">
            <a:spAutoFit/>
          </a:bodyPr>
          <a:lstStyle/>
          <a:p>
            <a:r>
              <a:rPr lang="en-CA" sz="3200" b="1" spc="-10" dirty="0" err="1">
                <a:latin typeface="+mj-lt"/>
                <a:ea typeface="Century Gothic" charset="0"/>
                <a:cs typeface="Century Gothic" charset="0"/>
              </a:rPr>
              <a:t>Conditionnement</a:t>
            </a:r>
            <a:r>
              <a:rPr lang="en-CA" sz="3200" b="1" spc="-10" dirty="0">
                <a:latin typeface="+mj-lt"/>
                <a:ea typeface="Century Gothic" charset="0"/>
                <a:cs typeface="Century Gothic" charset="0"/>
              </a:rPr>
              <a:t> (5)</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C584F36-048D-E846-A7E5-F8B369DAFA3E}"/>
                  </a:ext>
                </a:extLst>
              </p:cNvPr>
              <p:cNvSpPr txBox="1"/>
              <p:nvPr/>
            </p:nvSpPr>
            <p:spPr>
              <a:xfrm>
                <a:off x="355600" y="4663675"/>
                <a:ext cx="7248305" cy="114807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200" i="1" smtClean="0">
                          <a:latin typeface="Cambria Math" panose="02040503050406030204" pitchFamily="18" charset="0"/>
                        </a:rPr>
                        <m:t>𝑃</m:t>
                      </m:r>
                      <m:d>
                        <m:dPr>
                          <m:ctrlPr>
                            <a:rPr lang="en-CA" sz="2200" i="1">
                              <a:latin typeface="Cambria Math" panose="02040503050406030204" pitchFamily="18" charset="0"/>
                            </a:rPr>
                          </m:ctrlPr>
                        </m:dPr>
                        <m:e>
                          <m:r>
                            <a:rPr lang="en-CA" sz="2200" i="1">
                              <a:latin typeface="Cambria Math" panose="02040503050406030204" pitchFamily="18" charset="0"/>
                            </a:rPr>
                            <m:t>𝑀</m:t>
                          </m:r>
                        </m:e>
                        <m:e>
                          <m:r>
                            <a:rPr lang="en-CA" sz="2200" i="1">
                              <a:latin typeface="Cambria Math" panose="02040503050406030204" pitchFamily="18" charset="0"/>
                            </a:rPr>
                            <m:t>𝑇</m:t>
                          </m:r>
                        </m:e>
                      </m:d>
                      <m:r>
                        <a:rPr lang="en-CA" sz="2200" i="1">
                          <a:latin typeface="Cambria Math" panose="02040503050406030204" pitchFamily="18" charset="0"/>
                        </a:rPr>
                        <m:t>= </m:t>
                      </m:r>
                      <m:f>
                        <m:fPr>
                          <m:ctrlPr>
                            <a:rPr lang="en-CA" sz="2200" i="1">
                              <a:latin typeface="Cambria Math" panose="02040503050406030204" pitchFamily="18" charset="0"/>
                            </a:rPr>
                          </m:ctrlPr>
                        </m:fPr>
                        <m:num>
                          <m:d>
                            <m:dPr>
                              <m:ctrlPr>
                                <a:rPr lang="en-CA" sz="2200" b="0" i="1" smtClean="0">
                                  <a:latin typeface="Cambria Math" panose="02040503050406030204" pitchFamily="18" charset="0"/>
                                </a:rPr>
                              </m:ctrlPr>
                            </m:dPr>
                            <m:e>
                              <m:r>
                                <a:rPr lang="en-CA" sz="2200" b="0" i="1" smtClean="0">
                                  <a:latin typeface="Cambria Math" panose="02040503050406030204" pitchFamily="18" charset="0"/>
                                </a:rPr>
                                <m:t>1−0.01</m:t>
                              </m:r>
                            </m:e>
                          </m:d>
                          <m:r>
                            <a:rPr lang="en-CA" sz="2200" b="0" i="1" smtClean="0">
                              <a:latin typeface="Cambria Math" panose="02040503050406030204" pitchFamily="18" charset="0"/>
                            </a:rPr>
                            <m:t>∗0.0001</m:t>
                          </m:r>
                        </m:num>
                        <m:den>
                          <m:r>
                            <a:rPr lang="en-CA" sz="2200" i="1">
                              <a:latin typeface="Cambria Math" panose="02040503050406030204" pitchFamily="18" charset="0"/>
                            </a:rPr>
                            <m:t>𝑃</m:t>
                          </m:r>
                          <m:d>
                            <m:dPr>
                              <m:ctrlPr>
                                <a:rPr lang="en-CA" sz="2200" i="1">
                                  <a:latin typeface="Cambria Math" panose="02040503050406030204" pitchFamily="18" charset="0"/>
                                </a:rPr>
                              </m:ctrlPr>
                            </m:dPr>
                            <m:e>
                              <m:r>
                                <a:rPr lang="en-CA" sz="2200" i="1">
                                  <a:latin typeface="Cambria Math" panose="02040503050406030204" pitchFamily="18" charset="0"/>
                                </a:rPr>
                                <m:t>1−0.01</m:t>
                              </m:r>
                            </m:e>
                          </m:d>
                          <m:r>
                            <a:rPr lang="en-CA" sz="2200" i="1">
                              <a:latin typeface="Cambria Math" panose="02040503050406030204" pitchFamily="18" charset="0"/>
                            </a:rPr>
                            <m:t>∗0.0001+</m:t>
                          </m:r>
                          <m:r>
                            <a:rPr lang="en-CA" sz="2200" b="0" i="1" smtClean="0">
                              <a:latin typeface="Cambria Math" panose="02040503050406030204" pitchFamily="18" charset="0"/>
                            </a:rPr>
                            <m:t>0.02∗(1−0.0001)</m:t>
                          </m:r>
                        </m:den>
                      </m:f>
                    </m:oMath>
                  </m:oMathPara>
                </a14:m>
                <a:endParaRPr lang="en-CA" sz="2200" dirty="0">
                  <a:latin typeface="+mj-lt"/>
                </a:endParaRPr>
              </a:p>
              <a:p>
                <a:r>
                  <a:rPr lang="fr-CA" sz="2200" dirty="0">
                    <a:latin typeface="+mj-lt"/>
                  </a:rPr>
                  <a:t>	= 0.0049</a:t>
                </a:r>
              </a:p>
            </p:txBody>
          </p:sp>
        </mc:Choice>
        <mc:Fallback xmlns="">
          <p:sp>
            <p:nvSpPr>
              <p:cNvPr id="5" name="TextBox 4">
                <a:extLst>
                  <a:ext uri="{FF2B5EF4-FFF2-40B4-BE49-F238E27FC236}">
                    <a16:creationId xmlns:a16="http://schemas.microsoft.com/office/drawing/2014/main" id="{6C584F36-048D-E846-A7E5-F8B369DAFA3E}"/>
                  </a:ext>
                </a:extLst>
              </p:cNvPr>
              <p:cNvSpPr txBox="1">
                <a:spLocks noRot="1" noChangeAspect="1" noMove="1" noResize="1" noEditPoints="1" noAdjustHandles="1" noChangeArrowheads="1" noChangeShapeType="1" noTextEdit="1"/>
              </p:cNvSpPr>
              <p:nvPr/>
            </p:nvSpPr>
            <p:spPr>
              <a:xfrm>
                <a:off x="355600" y="4663675"/>
                <a:ext cx="7248305" cy="1148071"/>
              </a:xfrm>
              <a:prstGeom prst="rect">
                <a:avLst/>
              </a:prstGeom>
              <a:blipFill>
                <a:blip r:embed="rId3"/>
                <a:stretch>
                  <a:fillRect b="-10989"/>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1E1CA09-0BF4-544F-B614-62366C06E02E}"/>
                  </a:ext>
                </a:extLst>
              </p:cNvPr>
              <p:cNvSpPr txBox="1"/>
              <p:nvPr/>
            </p:nvSpPr>
            <p:spPr>
              <a:xfrm>
                <a:off x="355600" y="1077138"/>
                <a:ext cx="7980017" cy="3631763"/>
              </a:xfrm>
              <a:prstGeom prst="rect">
                <a:avLst/>
              </a:prstGeom>
              <a:noFill/>
            </p:spPr>
            <p:txBody>
              <a:bodyPr wrap="square" rtlCol="0">
                <a:spAutoFit/>
              </a:bodyPr>
              <a:lstStyle/>
              <a:p>
                <a:r>
                  <a:rPr lang="en-CA" sz="2400" dirty="0">
                    <a:solidFill>
                      <a:srgbClr val="FF0000"/>
                    </a:solidFill>
                    <a:latin typeface="+mj-lt"/>
                    <a:ea typeface="Cambria Math" panose="02040503050406030204" pitchFamily="18" charset="0"/>
                    <a:cs typeface="Tahoma" panose="020B0604030504040204" pitchFamily="34" charset="0"/>
                  </a:rPr>
                  <a:t>Scenario</a:t>
                </a:r>
              </a:p>
              <a:p>
                <a:endParaRPr lang="fr-CA" sz="2200" dirty="0">
                  <a:latin typeface="+mj-lt"/>
                </a:endParaRPr>
              </a:p>
              <a:p>
                <a:r>
                  <a:rPr lang="fr-CA" sz="2200" dirty="0">
                    <a:latin typeface="+mj-lt"/>
                  </a:rPr>
                  <a:t>L’information qui nous manquait: </a:t>
                </a:r>
                <a:r>
                  <a:rPr lang="fr-CA" sz="2200" dirty="0">
                    <a:solidFill>
                      <a:srgbClr val="FF0000"/>
                    </a:solidFill>
                    <a:latin typeface="+mj-lt"/>
                  </a:rPr>
                  <a:t>Le taux d’incidence. </a:t>
                </a:r>
              </a:p>
              <a:p>
                <a:pPr marL="342900" indent="-342900">
                  <a:buFont typeface="Arial" panose="020B0604020202020204" pitchFamily="34" charset="0"/>
                  <a:buChar char="•"/>
                </a:pPr>
                <a:r>
                  <a:rPr lang="fr-CA" sz="2200" dirty="0">
                    <a:latin typeface="+mj-lt"/>
                  </a:rPr>
                  <a:t>La maladie affecte 1/10,000 personnes dans la population. </a:t>
                </a:r>
                <a:endParaRPr lang="en-CA" sz="2000" i="1" dirty="0">
                  <a:latin typeface="Cambria Math" panose="02040503050406030204" pitchFamily="18" charset="0"/>
                </a:endParaRPr>
              </a:p>
              <a:p>
                <a:pPr marL="342900" indent="-342900">
                  <a:buFont typeface="Arial" panose="020B0604020202020204" pitchFamily="34" charset="0"/>
                  <a:buChar char="•"/>
                </a:pPr>
                <a14:m>
                  <m:oMath xmlns:m="http://schemas.openxmlformats.org/officeDocument/2006/math">
                    <m:r>
                      <a:rPr lang="en-CA" sz="2000" i="1">
                        <a:latin typeface="Cambria Math" panose="02040503050406030204" pitchFamily="18" charset="0"/>
                      </a:rPr>
                      <m:t>𝑃</m:t>
                    </m:r>
                    <m:r>
                      <a:rPr lang="en-CA" sz="2000" i="1">
                        <a:latin typeface="Cambria Math" panose="02040503050406030204" pitchFamily="18" charset="0"/>
                      </a:rPr>
                      <m:t>(</m:t>
                    </m:r>
                    <m:r>
                      <a:rPr lang="en-CA" sz="2000" i="1">
                        <a:latin typeface="Cambria Math" panose="02040503050406030204" pitchFamily="18" charset="0"/>
                      </a:rPr>
                      <m:t>𝑀</m:t>
                    </m:r>
                    <m:r>
                      <a:rPr lang="en-CA" sz="2000" i="1">
                        <a:latin typeface="Cambria Math" panose="02040503050406030204" pitchFamily="18" charset="0"/>
                      </a:rPr>
                      <m:t>)</m:t>
                    </m:r>
                  </m:oMath>
                </a14:m>
                <a:r>
                  <a:rPr lang="fr-CA" sz="2000" dirty="0">
                    <a:latin typeface="+mj-lt"/>
                  </a:rPr>
                  <a:t>: 1/10,000</a:t>
                </a:r>
                <a:endParaRPr lang="fr-CA" sz="2200" dirty="0">
                  <a:latin typeface="+mj-lt"/>
                </a:endParaRPr>
              </a:p>
              <a:p>
                <a:endParaRPr lang="fr-CA" sz="2400" dirty="0"/>
              </a:p>
              <a:p>
                <a:endParaRPr lang="fr-CA" sz="2400" dirty="0"/>
              </a:p>
              <a:p>
                <a:r>
                  <a:rPr lang="fr-CA" sz="2400" dirty="0"/>
                  <a:t> </a:t>
                </a:r>
              </a:p>
              <a:p>
                <a:endParaRPr lang="fr-CA" sz="2400" dirty="0"/>
              </a:p>
              <a:p>
                <a:endParaRPr lang="fr-CA" sz="2400" dirty="0"/>
              </a:p>
            </p:txBody>
          </p:sp>
        </mc:Choice>
        <mc:Fallback xmlns="">
          <p:sp>
            <p:nvSpPr>
              <p:cNvPr id="8" name="TextBox 7">
                <a:extLst>
                  <a:ext uri="{FF2B5EF4-FFF2-40B4-BE49-F238E27FC236}">
                    <a16:creationId xmlns:a16="http://schemas.microsoft.com/office/drawing/2014/main" id="{01E1CA09-0BF4-544F-B614-62366C06E02E}"/>
                  </a:ext>
                </a:extLst>
              </p:cNvPr>
              <p:cNvSpPr txBox="1">
                <a:spLocks noRot="1" noChangeAspect="1" noMove="1" noResize="1" noEditPoints="1" noAdjustHandles="1" noChangeArrowheads="1" noChangeShapeType="1" noTextEdit="1"/>
              </p:cNvSpPr>
              <p:nvPr/>
            </p:nvSpPr>
            <p:spPr>
              <a:xfrm>
                <a:off x="355600" y="1077138"/>
                <a:ext cx="7980017" cy="3631763"/>
              </a:xfrm>
              <a:prstGeom prst="rect">
                <a:avLst/>
              </a:prstGeom>
              <a:blipFill>
                <a:blip r:embed="rId4"/>
                <a:stretch>
                  <a:fillRect l="-1111" t="-1045"/>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51983CB-F2E8-CCB4-2FBF-ACE96D6040ED}"/>
                  </a:ext>
                </a:extLst>
              </p:cNvPr>
              <p:cNvSpPr txBox="1"/>
              <p:nvPr/>
            </p:nvSpPr>
            <p:spPr>
              <a:xfrm>
                <a:off x="542128" y="3156071"/>
                <a:ext cx="5520742" cy="8095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2200" b="0" i="1" smtClean="0">
                          <a:latin typeface="Cambria Math" panose="02040503050406030204" pitchFamily="18" charset="0"/>
                        </a:rPr>
                        <m:t>𝑃</m:t>
                      </m:r>
                      <m:d>
                        <m:dPr>
                          <m:ctrlPr>
                            <a:rPr lang="en-CA" sz="2200" b="0" i="1" smtClean="0">
                              <a:latin typeface="Cambria Math" panose="02040503050406030204" pitchFamily="18" charset="0"/>
                            </a:rPr>
                          </m:ctrlPr>
                        </m:dPr>
                        <m:e>
                          <m:r>
                            <a:rPr lang="en-CA" sz="2200" b="0" i="1" smtClean="0">
                              <a:latin typeface="Cambria Math" panose="02040503050406030204" pitchFamily="18" charset="0"/>
                            </a:rPr>
                            <m:t>𝑀</m:t>
                          </m:r>
                        </m:e>
                        <m:e>
                          <m:r>
                            <a:rPr lang="en-CA" sz="2200" b="0" i="1" smtClean="0">
                              <a:latin typeface="Cambria Math" panose="02040503050406030204" pitchFamily="18" charset="0"/>
                            </a:rPr>
                            <m:t>𝑇</m:t>
                          </m:r>
                        </m:e>
                      </m:d>
                      <m:r>
                        <a:rPr lang="en-CA" sz="2200" i="1">
                          <a:latin typeface="Cambria Math" panose="02040503050406030204" pitchFamily="18" charset="0"/>
                        </a:rPr>
                        <m:t>= </m:t>
                      </m:r>
                      <m:f>
                        <m:fPr>
                          <m:ctrlPr>
                            <a:rPr lang="en-CA" sz="2200" b="0" i="1" smtClean="0">
                              <a:latin typeface="Cambria Math" panose="02040503050406030204" pitchFamily="18" charset="0"/>
                            </a:rPr>
                          </m:ctrlPr>
                        </m:fPr>
                        <m:num>
                          <m:r>
                            <a:rPr lang="en-CA" sz="2200" b="0" i="1" smtClean="0">
                              <a:latin typeface="Cambria Math" panose="02040503050406030204" pitchFamily="18" charset="0"/>
                            </a:rPr>
                            <m:t>𝑃</m:t>
                          </m:r>
                          <m:d>
                            <m:dPr>
                              <m:ctrlPr>
                                <a:rPr lang="en-CA" sz="2200" b="0" i="1" smtClean="0">
                                  <a:latin typeface="Cambria Math" panose="02040503050406030204" pitchFamily="18" charset="0"/>
                                </a:rPr>
                              </m:ctrlPr>
                            </m:dPr>
                            <m:e>
                              <m:r>
                                <a:rPr lang="en-CA" sz="2200" b="0" i="1" smtClean="0">
                                  <a:latin typeface="Cambria Math" panose="02040503050406030204" pitchFamily="18" charset="0"/>
                                </a:rPr>
                                <m:t>𝑇</m:t>
                              </m:r>
                            </m:e>
                            <m:e>
                              <m:r>
                                <a:rPr lang="en-CA" sz="2200" b="0" i="1" smtClean="0">
                                  <a:latin typeface="Cambria Math" panose="02040503050406030204" pitchFamily="18" charset="0"/>
                                </a:rPr>
                                <m:t>𝑀</m:t>
                              </m:r>
                            </m:e>
                          </m:d>
                          <m:r>
                            <a:rPr lang="en-CA" sz="2200" b="0" i="1" smtClean="0">
                              <a:latin typeface="Cambria Math" panose="02040503050406030204" pitchFamily="18" charset="0"/>
                            </a:rPr>
                            <m:t>𝑃</m:t>
                          </m:r>
                          <m:r>
                            <a:rPr lang="en-CA" sz="2200" b="0" i="1" smtClean="0">
                              <a:latin typeface="Cambria Math" panose="02040503050406030204" pitchFamily="18" charset="0"/>
                            </a:rPr>
                            <m:t>(</m:t>
                          </m:r>
                          <m:r>
                            <a:rPr lang="en-CA" sz="2200" b="0" i="1" smtClean="0">
                              <a:latin typeface="Cambria Math" panose="02040503050406030204" pitchFamily="18" charset="0"/>
                            </a:rPr>
                            <m:t>𝑀</m:t>
                          </m:r>
                          <m:r>
                            <a:rPr lang="en-CA" sz="2200" b="0" i="1" smtClean="0">
                              <a:latin typeface="Cambria Math" panose="02040503050406030204" pitchFamily="18" charset="0"/>
                            </a:rPr>
                            <m:t>)</m:t>
                          </m:r>
                        </m:num>
                        <m:den>
                          <m:r>
                            <a:rPr lang="en-CA" sz="2200" b="0" i="1" smtClean="0">
                              <a:latin typeface="Cambria Math" panose="02040503050406030204" pitchFamily="18" charset="0"/>
                            </a:rPr>
                            <m:t>𝑃</m:t>
                          </m:r>
                          <m:d>
                            <m:dPr>
                              <m:ctrlPr>
                                <a:rPr lang="en-CA" sz="2200" b="0" i="1" smtClean="0">
                                  <a:latin typeface="Cambria Math" panose="02040503050406030204" pitchFamily="18" charset="0"/>
                                </a:rPr>
                              </m:ctrlPr>
                            </m:dPr>
                            <m:e>
                              <m:r>
                                <a:rPr lang="en-CA" sz="2200" b="0" i="1" smtClean="0">
                                  <a:latin typeface="Cambria Math" panose="02040503050406030204" pitchFamily="18" charset="0"/>
                                </a:rPr>
                                <m:t>𝑇</m:t>
                              </m:r>
                            </m:e>
                            <m:e>
                              <m:r>
                                <a:rPr lang="en-CA" sz="2200" b="0" i="1" smtClean="0">
                                  <a:latin typeface="Cambria Math" panose="02040503050406030204" pitchFamily="18" charset="0"/>
                                </a:rPr>
                                <m:t>𝑀</m:t>
                              </m:r>
                            </m:e>
                          </m:d>
                          <m:r>
                            <a:rPr lang="en-CA" sz="2200" b="0" i="1" smtClean="0">
                              <a:latin typeface="Cambria Math" panose="02040503050406030204" pitchFamily="18" charset="0"/>
                            </a:rPr>
                            <m:t>𝑃</m:t>
                          </m:r>
                          <m:d>
                            <m:dPr>
                              <m:ctrlPr>
                                <a:rPr lang="en-CA" sz="2200" b="0" i="1" smtClean="0">
                                  <a:latin typeface="Cambria Math" panose="02040503050406030204" pitchFamily="18" charset="0"/>
                                </a:rPr>
                              </m:ctrlPr>
                            </m:dPr>
                            <m:e>
                              <m:r>
                                <a:rPr lang="en-CA" sz="2200" b="0" i="1" smtClean="0">
                                  <a:latin typeface="Cambria Math" panose="02040503050406030204" pitchFamily="18" charset="0"/>
                                </a:rPr>
                                <m:t>𝑀</m:t>
                              </m:r>
                            </m:e>
                          </m:d>
                          <m:r>
                            <a:rPr lang="en-CA" sz="2200" b="0" i="1" smtClean="0">
                              <a:latin typeface="Cambria Math" panose="02040503050406030204" pitchFamily="18" charset="0"/>
                            </a:rPr>
                            <m:t>+</m:t>
                          </m:r>
                          <m:r>
                            <a:rPr lang="en-CA" sz="2200" b="0" i="1" smtClean="0">
                              <a:latin typeface="Cambria Math" panose="02040503050406030204" pitchFamily="18" charset="0"/>
                            </a:rPr>
                            <m:t>𝑃</m:t>
                          </m:r>
                          <m:d>
                            <m:dPr>
                              <m:ctrlPr>
                                <a:rPr lang="en-CA" sz="2200" b="0" i="1" smtClean="0">
                                  <a:latin typeface="Cambria Math" panose="02040503050406030204" pitchFamily="18" charset="0"/>
                                </a:rPr>
                              </m:ctrlPr>
                            </m:dPr>
                            <m:e>
                              <m:r>
                                <a:rPr lang="en-CA" sz="2200" b="0" i="1" smtClean="0">
                                  <a:latin typeface="Cambria Math" panose="02040503050406030204" pitchFamily="18" charset="0"/>
                                </a:rPr>
                                <m:t>𝑇</m:t>
                              </m:r>
                            </m:e>
                            <m:e>
                              <m:r>
                                <a:rPr lang="en-CA" sz="2200" b="0" i="1" smtClean="0">
                                  <a:latin typeface="Cambria Math" panose="02040503050406030204" pitchFamily="18" charset="0"/>
                                </a:rPr>
                                <m:t>~</m:t>
                              </m:r>
                              <m:r>
                                <a:rPr lang="en-CA" sz="2200" b="0" i="1" smtClean="0">
                                  <a:latin typeface="Cambria Math" panose="02040503050406030204" pitchFamily="18" charset="0"/>
                                </a:rPr>
                                <m:t>𝑀</m:t>
                              </m:r>
                            </m:e>
                          </m:d>
                          <m:r>
                            <a:rPr lang="en-CA" sz="2200" b="0" i="1" smtClean="0">
                              <a:latin typeface="Cambria Math" panose="02040503050406030204" pitchFamily="18" charset="0"/>
                            </a:rPr>
                            <m:t>𝑃</m:t>
                          </m:r>
                          <m:r>
                            <a:rPr lang="en-CA" sz="2200" b="0" i="1" smtClean="0">
                              <a:latin typeface="Cambria Math" panose="02040503050406030204" pitchFamily="18" charset="0"/>
                            </a:rPr>
                            <m:t>(~</m:t>
                          </m:r>
                          <m:r>
                            <a:rPr lang="en-CA" sz="2200" b="0" i="1" smtClean="0">
                              <a:latin typeface="Cambria Math" panose="02040503050406030204" pitchFamily="18" charset="0"/>
                            </a:rPr>
                            <m:t>𝑀</m:t>
                          </m:r>
                          <m:r>
                            <a:rPr lang="en-CA" sz="2200" b="0" i="1" smtClean="0">
                              <a:latin typeface="Cambria Math" panose="02040503050406030204" pitchFamily="18" charset="0"/>
                            </a:rPr>
                            <m:t>)</m:t>
                          </m:r>
                        </m:den>
                      </m:f>
                    </m:oMath>
                  </m:oMathPara>
                </a14:m>
                <a:endParaRPr lang="fr-CA" sz="2200" dirty="0"/>
              </a:p>
            </p:txBody>
          </p:sp>
        </mc:Choice>
        <mc:Fallback xmlns="">
          <p:sp>
            <p:nvSpPr>
              <p:cNvPr id="3" name="TextBox 2">
                <a:extLst>
                  <a:ext uri="{FF2B5EF4-FFF2-40B4-BE49-F238E27FC236}">
                    <a16:creationId xmlns:a16="http://schemas.microsoft.com/office/drawing/2014/main" id="{A51983CB-F2E8-CCB4-2FBF-ACE96D6040ED}"/>
                  </a:ext>
                </a:extLst>
              </p:cNvPr>
              <p:cNvSpPr txBox="1">
                <a:spLocks noRot="1" noChangeAspect="1" noMove="1" noResize="1" noEditPoints="1" noAdjustHandles="1" noChangeArrowheads="1" noChangeShapeType="1" noTextEdit="1"/>
              </p:cNvSpPr>
              <p:nvPr/>
            </p:nvSpPr>
            <p:spPr>
              <a:xfrm>
                <a:off x="542128" y="3156071"/>
                <a:ext cx="5520742" cy="809517"/>
              </a:xfrm>
              <a:prstGeom prst="rect">
                <a:avLst/>
              </a:prstGeom>
              <a:blipFill>
                <a:blip r:embed="rId5"/>
                <a:stretch>
                  <a:fillRect b="-9231"/>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6A9C316-9A70-67B4-7F1B-C6A3B3CE0045}"/>
                  </a:ext>
                </a:extLst>
              </p:cNvPr>
              <p:cNvSpPr txBox="1"/>
              <p:nvPr/>
            </p:nvSpPr>
            <p:spPr>
              <a:xfrm>
                <a:off x="6196389" y="2976577"/>
                <a:ext cx="2709072" cy="1200329"/>
              </a:xfrm>
              <a:prstGeom prst="rect">
                <a:avLst/>
              </a:prstGeom>
              <a:noFill/>
            </p:spPr>
            <p:txBody>
              <a:bodyPr wrap="square">
                <a:spAutoFit/>
              </a:bodyPr>
              <a:lstStyle/>
              <a:p>
                <a14:m>
                  <m:oMath xmlns:m="http://schemas.openxmlformats.org/officeDocument/2006/math">
                    <m:r>
                      <a:rPr lang="en-CA" i="1" smtClean="0">
                        <a:latin typeface="Cambria Math" panose="02040503050406030204" pitchFamily="18" charset="0"/>
                      </a:rPr>
                      <m:t>𝑃</m:t>
                    </m:r>
                    <m:r>
                      <a:rPr lang="en-CA" i="1" smtClean="0">
                        <a:latin typeface="Cambria Math" panose="02040503050406030204" pitchFamily="18" charset="0"/>
                      </a:rPr>
                      <m:t>(</m:t>
                    </m:r>
                    <m:r>
                      <a:rPr lang="en-CA" i="1" smtClean="0">
                        <a:latin typeface="Cambria Math" panose="02040503050406030204" pitchFamily="18" charset="0"/>
                      </a:rPr>
                      <m:t>𝑀</m:t>
                    </m:r>
                    <m:r>
                      <a:rPr lang="en-CA" i="1" smtClean="0">
                        <a:latin typeface="Cambria Math" panose="02040503050406030204" pitchFamily="18" charset="0"/>
                      </a:rPr>
                      <m:t>)</m:t>
                    </m:r>
                  </m:oMath>
                </a14:m>
                <a:r>
                  <a:rPr lang="fr-CA" dirty="0">
                    <a:latin typeface="+mj-lt"/>
                  </a:rPr>
                  <a:t>: 1/10,000</a:t>
                </a:r>
                <a:endParaRPr lang="en-CA" i="1" dirty="0">
                  <a:latin typeface="+mj-lt"/>
                </a:endParaRPr>
              </a:p>
              <a:p>
                <a14:m>
                  <m:oMath xmlns:m="http://schemas.openxmlformats.org/officeDocument/2006/math">
                    <m:r>
                      <a:rPr lang="en-CA" i="1">
                        <a:latin typeface="Cambria Math" panose="02040503050406030204" pitchFamily="18" charset="0"/>
                      </a:rPr>
                      <m:t>𝑃</m:t>
                    </m:r>
                    <m:d>
                      <m:dPr>
                        <m:ctrlPr>
                          <a:rPr lang="en-CA" i="1">
                            <a:latin typeface="Cambria Math" panose="02040503050406030204" pitchFamily="18" charset="0"/>
                          </a:rPr>
                        </m:ctrlPr>
                      </m:dPr>
                      <m:e>
                        <m:r>
                          <a:rPr lang="en-CA" i="1">
                            <a:latin typeface="Cambria Math" panose="02040503050406030204" pitchFamily="18" charset="0"/>
                          </a:rPr>
                          <m:t>𝑇</m:t>
                        </m:r>
                      </m:e>
                      <m:e>
                        <m:r>
                          <a:rPr lang="en-CA" i="1">
                            <a:latin typeface="Cambria Math" panose="02040503050406030204" pitchFamily="18" charset="0"/>
                          </a:rPr>
                          <m:t>~</m:t>
                        </m:r>
                        <m:r>
                          <a:rPr lang="en-CA" i="1">
                            <a:latin typeface="Cambria Math" panose="02040503050406030204" pitchFamily="18" charset="0"/>
                          </a:rPr>
                          <m:t>𝑀</m:t>
                        </m:r>
                      </m:e>
                    </m:d>
                  </m:oMath>
                </a14:m>
                <a:r>
                  <a:rPr lang="fr-CA" dirty="0">
                    <a:latin typeface="+mj-lt"/>
                  </a:rPr>
                  <a:t>: 0.02</a:t>
                </a:r>
                <a:endParaRPr lang="en-CA" i="1" dirty="0">
                  <a:latin typeface="+mj-lt"/>
                </a:endParaRPr>
              </a:p>
              <a:p>
                <a14:m>
                  <m:oMath xmlns:m="http://schemas.openxmlformats.org/officeDocument/2006/math">
                    <m:r>
                      <a:rPr lang="en-CA" i="1" smtClean="0">
                        <a:latin typeface="Cambria Math" panose="02040503050406030204" pitchFamily="18" charset="0"/>
                      </a:rPr>
                      <m:t>𝑃</m:t>
                    </m:r>
                    <m:d>
                      <m:dPr>
                        <m:ctrlPr>
                          <a:rPr lang="en-CA" i="1">
                            <a:latin typeface="Cambria Math" panose="02040503050406030204" pitchFamily="18" charset="0"/>
                          </a:rPr>
                        </m:ctrlPr>
                      </m:dPr>
                      <m:e>
                        <m:r>
                          <a:rPr lang="en-CA" i="1">
                            <a:latin typeface="Cambria Math" panose="02040503050406030204" pitchFamily="18" charset="0"/>
                          </a:rPr>
                          <m:t>𝑇</m:t>
                        </m:r>
                      </m:e>
                      <m:e>
                        <m:r>
                          <a:rPr lang="en-CA" i="1">
                            <a:latin typeface="Cambria Math" panose="02040503050406030204" pitchFamily="18" charset="0"/>
                          </a:rPr>
                          <m:t>𝑀</m:t>
                        </m:r>
                      </m:e>
                    </m:d>
                  </m:oMath>
                </a14:m>
                <a:r>
                  <a:rPr lang="fr-CA" dirty="0">
                    <a:latin typeface="+mj-lt"/>
                  </a:rPr>
                  <a:t>: (1-0.01)</a:t>
                </a:r>
              </a:p>
              <a:p>
                <a14:m>
                  <m:oMath xmlns:m="http://schemas.openxmlformats.org/officeDocument/2006/math">
                    <m:r>
                      <a:rPr lang="en-CA" i="1">
                        <a:latin typeface="Cambria Math" panose="02040503050406030204" pitchFamily="18" charset="0"/>
                      </a:rPr>
                      <m:t>𝑃</m:t>
                    </m:r>
                    <m:r>
                      <a:rPr lang="en-CA" i="1">
                        <a:latin typeface="Cambria Math" panose="02040503050406030204" pitchFamily="18" charset="0"/>
                      </a:rPr>
                      <m:t>(~</m:t>
                    </m:r>
                    <m:r>
                      <a:rPr lang="en-CA" i="1">
                        <a:latin typeface="Cambria Math" panose="02040503050406030204" pitchFamily="18" charset="0"/>
                      </a:rPr>
                      <m:t>𝑀</m:t>
                    </m:r>
                    <m:r>
                      <a:rPr lang="en-CA" i="1">
                        <a:latin typeface="Cambria Math" panose="02040503050406030204" pitchFamily="18" charset="0"/>
                      </a:rPr>
                      <m:t>)</m:t>
                    </m:r>
                  </m:oMath>
                </a14:m>
                <a:r>
                  <a:rPr lang="fr-CA" dirty="0">
                    <a:latin typeface="+mj-lt"/>
                  </a:rPr>
                  <a:t>: 1-(1/10,000)</a:t>
                </a:r>
              </a:p>
            </p:txBody>
          </p:sp>
        </mc:Choice>
        <mc:Fallback xmlns="">
          <p:sp>
            <p:nvSpPr>
              <p:cNvPr id="9" name="TextBox 8">
                <a:extLst>
                  <a:ext uri="{FF2B5EF4-FFF2-40B4-BE49-F238E27FC236}">
                    <a16:creationId xmlns:a16="http://schemas.microsoft.com/office/drawing/2014/main" id="{A6A9C316-9A70-67B4-7F1B-C6A3B3CE0045}"/>
                  </a:ext>
                </a:extLst>
              </p:cNvPr>
              <p:cNvSpPr txBox="1">
                <a:spLocks noRot="1" noChangeAspect="1" noMove="1" noResize="1" noEditPoints="1" noAdjustHandles="1" noChangeArrowheads="1" noChangeShapeType="1" noTextEdit="1"/>
              </p:cNvSpPr>
              <p:nvPr/>
            </p:nvSpPr>
            <p:spPr>
              <a:xfrm>
                <a:off x="6196389" y="2976577"/>
                <a:ext cx="2709072" cy="1200329"/>
              </a:xfrm>
              <a:prstGeom prst="rect">
                <a:avLst/>
              </a:prstGeom>
              <a:blipFill>
                <a:blip r:embed="rId6"/>
                <a:stretch>
                  <a:fillRect t="-2105" b="-7368"/>
                </a:stretch>
              </a:blipFill>
            </p:spPr>
            <p:txBody>
              <a:bodyPr/>
              <a:lstStyle/>
              <a:p>
                <a:r>
                  <a:rPr lang="fr-CA">
                    <a:noFill/>
                  </a:rPr>
                  <a:t> </a:t>
                </a:r>
              </a:p>
            </p:txBody>
          </p:sp>
        </mc:Fallback>
      </mc:AlternateContent>
      <p:sp>
        <p:nvSpPr>
          <p:cNvPr id="10" name="Oval 9">
            <a:extLst>
              <a:ext uri="{FF2B5EF4-FFF2-40B4-BE49-F238E27FC236}">
                <a16:creationId xmlns:a16="http://schemas.microsoft.com/office/drawing/2014/main" id="{90F6394D-915F-A4E8-E338-D08ED93331CD}"/>
              </a:ext>
            </a:extLst>
          </p:cNvPr>
          <p:cNvSpPr/>
          <p:nvPr/>
        </p:nvSpPr>
        <p:spPr>
          <a:xfrm>
            <a:off x="1500339" y="5380384"/>
            <a:ext cx="938062" cy="400478"/>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TextBox 10">
            <a:extLst>
              <a:ext uri="{FF2B5EF4-FFF2-40B4-BE49-F238E27FC236}">
                <a16:creationId xmlns:a16="http://schemas.microsoft.com/office/drawing/2014/main" id="{568E1222-3CCC-5891-86F9-C9DB7BCEDF90}"/>
              </a:ext>
            </a:extLst>
          </p:cNvPr>
          <p:cNvSpPr txBox="1"/>
          <p:nvPr/>
        </p:nvSpPr>
        <p:spPr>
          <a:xfrm>
            <a:off x="2438401" y="5627080"/>
            <a:ext cx="893193" cy="430887"/>
          </a:xfrm>
          <a:prstGeom prst="rect">
            <a:avLst/>
          </a:prstGeom>
          <a:noFill/>
        </p:spPr>
        <p:txBody>
          <a:bodyPr wrap="none" rtlCol="0">
            <a:spAutoFit/>
          </a:bodyPr>
          <a:lstStyle/>
          <a:p>
            <a:r>
              <a:rPr lang="fr-CA" sz="2200" dirty="0">
                <a:solidFill>
                  <a:srgbClr val="F20000"/>
                </a:solidFill>
                <a:latin typeface="+mj-lt"/>
              </a:rPr>
              <a:t>0.5% !</a:t>
            </a:r>
          </a:p>
        </p:txBody>
      </p:sp>
    </p:spTree>
    <p:extLst>
      <p:ext uri="{BB962C8B-B14F-4D97-AF65-F5344CB8AC3E}">
        <p14:creationId xmlns:p14="http://schemas.microsoft.com/office/powerpoint/2010/main" val="272640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9" grpId="0"/>
      <p:bldP spid="10" grpId="0" animBg="1"/>
      <p:bldP spid="10" grpId="1"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Vecteurs</a:t>
            </a:r>
            <a:r>
              <a:rPr lang="en-CA" sz="1400" b="1" dirty="0">
                <a:solidFill>
                  <a:schemeClr val="bg1"/>
                </a:solidFill>
                <a:latin typeface="+mj-lt"/>
              </a:rPr>
              <a:t> </a:t>
            </a:r>
            <a:r>
              <a:rPr lang="en-CA" sz="1400" b="1" dirty="0" err="1">
                <a:solidFill>
                  <a:schemeClr val="bg1"/>
                </a:solidFill>
                <a:latin typeface="+mj-lt"/>
              </a:rPr>
              <a:t>aléatoires</a:t>
            </a:r>
            <a:endParaRPr lang="en-CA" sz="1400" b="1" dirty="0">
              <a:solidFill>
                <a:schemeClr val="bg1"/>
              </a:solidFill>
              <a:latin typeface="+mj-lt"/>
            </a:endParaRPr>
          </a:p>
        </p:txBody>
      </p:sp>
      <p:sp>
        <p:nvSpPr>
          <p:cNvPr id="18" name="TextBox 17">
            <a:extLst>
              <a:ext uri="{FF2B5EF4-FFF2-40B4-BE49-F238E27FC236}">
                <a16:creationId xmlns:a16="http://schemas.microsoft.com/office/drawing/2014/main" id="{A278DA38-1CE0-41D3-B500-005DFFEDB05C}"/>
              </a:ext>
            </a:extLst>
          </p:cNvPr>
          <p:cNvSpPr txBox="1"/>
          <p:nvPr/>
        </p:nvSpPr>
        <p:spPr>
          <a:xfrm>
            <a:off x="4639172" y="-48017"/>
            <a:ext cx="4504828" cy="307777"/>
          </a:xfrm>
          <a:prstGeom prst="rect">
            <a:avLst/>
          </a:prstGeom>
          <a:noFill/>
        </p:spPr>
        <p:txBody>
          <a:bodyPr wrap="square" rtlCol="0">
            <a:spAutoFit/>
          </a:bodyPr>
          <a:lstStyle/>
          <a:p>
            <a:r>
              <a:rPr lang="en-CA" sz="1400" dirty="0">
                <a:solidFill>
                  <a:schemeClr val="tx1">
                    <a:lumMod val="75000"/>
                    <a:lumOff val="25000"/>
                  </a:schemeClr>
                </a:solidFill>
                <a:latin typeface="+mj-lt"/>
              </a:rPr>
              <a:t>Distribution </a:t>
            </a:r>
            <a:r>
              <a:rPr lang="en-CA" sz="1400" dirty="0" err="1">
                <a:solidFill>
                  <a:schemeClr val="tx1">
                    <a:lumMod val="75000"/>
                    <a:lumOff val="25000"/>
                  </a:schemeClr>
                </a:solidFill>
                <a:latin typeface="+mj-lt"/>
              </a:rPr>
              <a:t>particulières</a:t>
            </a:r>
            <a:endParaRPr lang="en-CA" sz="1400" dirty="0">
              <a:solidFill>
                <a:schemeClr val="tx1">
                  <a:lumMod val="75000"/>
                  <a:lumOff val="25000"/>
                </a:schemeClr>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46181"/>
            <a:ext cx="7611110" cy="584775"/>
          </a:xfrm>
          <a:prstGeom prst="rect">
            <a:avLst/>
          </a:prstGeom>
          <a:noFill/>
        </p:spPr>
        <p:txBody>
          <a:bodyPr wrap="square" rtlCol="0">
            <a:spAutoFit/>
          </a:bodyPr>
          <a:lstStyle/>
          <a:p>
            <a:r>
              <a:rPr lang="en-CA" sz="3200" b="1" spc="-10" dirty="0">
                <a:latin typeface="+mj-lt"/>
                <a:ea typeface="Century Gothic" charset="0"/>
                <a:cs typeface="Century Gothic" charset="0"/>
              </a:rPr>
              <a:t>Couples de variables </a:t>
            </a:r>
            <a:r>
              <a:rPr lang="en-CA" sz="3200" b="1" spc="-10" dirty="0" err="1">
                <a:latin typeface="+mj-lt"/>
                <a:ea typeface="Century Gothic" charset="0"/>
                <a:cs typeface="Century Gothic" charset="0"/>
              </a:rPr>
              <a:t>aléatoires</a:t>
            </a:r>
            <a:r>
              <a:rPr lang="en-CA" sz="3200" b="1" spc="-10" dirty="0">
                <a:latin typeface="+mj-lt"/>
                <a:ea typeface="Century Gothic" charset="0"/>
                <a:cs typeface="Century Gothic" charset="0"/>
              </a:rPr>
              <a:t> </a:t>
            </a:r>
            <a:r>
              <a:rPr lang="en-CA" sz="3200" b="1" spc="-10" dirty="0" err="1">
                <a:latin typeface="+mj-lt"/>
                <a:ea typeface="Century Gothic" charset="0"/>
                <a:cs typeface="Century Gothic" charset="0"/>
              </a:rPr>
              <a:t>gaussiennes</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396508" y="1091185"/>
                <a:ext cx="8644622" cy="530961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400"/>
                  </a:spcBef>
                  <a:buSzPct val="135000"/>
                  <a:buNone/>
                </a:pPr>
                <a:endParaRPr lang="en-CA" sz="2600" b="1" u="sng" spc="-50" dirty="0">
                  <a:latin typeface="+mj-lt"/>
                  <a:cs typeface="Tahoma"/>
                </a:endParaRPr>
              </a:p>
              <a:p>
                <a:pPr marL="0" indent="0">
                  <a:spcBef>
                    <a:spcPts val="2400"/>
                  </a:spcBef>
                  <a:buSzPct val="135000"/>
                  <a:buNone/>
                </a:pPr>
                <a:endParaRPr lang="en-CA" sz="2600" b="1" u="sng" spc="-50" dirty="0">
                  <a:latin typeface="+mj-lt"/>
                  <a:cs typeface="Tahoma"/>
                </a:endParaRPr>
              </a:p>
              <a:p>
                <a:pPr marL="0" indent="0">
                  <a:spcBef>
                    <a:spcPts val="2400"/>
                  </a:spcBef>
                  <a:buSzPct val="135000"/>
                  <a:buNone/>
                </a:pPr>
                <a:endParaRPr lang="en-CA" sz="2600" b="1" u="sng" spc="-50" dirty="0">
                  <a:latin typeface="+mj-lt"/>
                  <a:cs typeface="Tahoma"/>
                </a:endParaRPr>
              </a:p>
              <a:p>
                <a:pPr marL="0" indent="0">
                  <a:spcBef>
                    <a:spcPts val="2400"/>
                  </a:spcBef>
                  <a:buSzPct val="135000"/>
                  <a:buNone/>
                </a:pPr>
                <a:r>
                  <a:rPr lang="en-CA" sz="2600" b="1" u="sng" spc="-50" dirty="0" err="1">
                    <a:latin typeface="+mj-lt"/>
                    <a:cs typeface="Tahoma"/>
                  </a:rPr>
                  <a:t>Propriétés</a:t>
                </a:r>
                <a:endParaRPr lang="en-CA" sz="2600" b="1" u="sng" spc="-50" dirty="0">
                  <a:latin typeface="+mj-lt"/>
                  <a:cs typeface="Tahoma"/>
                </a:endParaRPr>
              </a:p>
              <a:p>
                <a:pPr marL="0" indent="0">
                  <a:buSzPct val="135000"/>
                  <a:buNone/>
                </a:pPr>
                <a:r>
                  <a:rPr lang="en-CA" sz="2200" spc="-50" dirty="0">
                    <a:latin typeface="+mj-lt"/>
                    <a:cs typeface="Tahoma"/>
                  </a:rPr>
                  <a:t>Si le couple </a:t>
                </a:r>
                <a14:m>
                  <m:oMath xmlns:m="http://schemas.openxmlformats.org/officeDocument/2006/math">
                    <m:d>
                      <m:dPr>
                        <m:ctrlPr>
                          <a:rPr lang="en-CA" sz="2200" i="1" spc="-50" smtClean="0">
                            <a:latin typeface="Cambria Math" panose="02040503050406030204" pitchFamily="18" charset="0"/>
                            <a:cs typeface="Tahoma"/>
                          </a:rPr>
                        </m:ctrlPr>
                      </m:dPr>
                      <m:e>
                        <m:r>
                          <m:rPr>
                            <m:nor/>
                          </m:rPr>
                          <a:rPr lang="en-CA" sz="2200" i="1" spc="-50" dirty="0">
                            <a:cs typeface="Tahoma"/>
                          </a:rPr>
                          <m:t>F</m:t>
                        </m:r>
                        <m:r>
                          <m:rPr>
                            <m:nor/>
                          </m:rPr>
                          <a:rPr lang="en-CA" sz="2200" spc="-50" dirty="0">
                            <a:cs typeface="Tahoma"/>
                          </a:rPr>
                          <m:t> , </m:t>
                        </m:r>
                        <m:r>
                          <m:rPr>
                            <m:nor/>
                          </m:rPr>
                          <a:rPr lang="en-CA" sz="2200" i="1" spc="-50" dirty="0">
                            <a:cs typeface="Tahoma"/>
                          </a:rPr>
                          <m:t>G</m:t>
                        </m:r>
                      </m:e>
                    </m:d>
                  </m:oMath>
                </a14:m>
                <a:r>
                  <a:rPr lang="en-CA" sz="2200" spc="-50" dirty="0">
                    <a:latin typeface="+mj-lt"/>
                    <a:cs typeface="Tahoma"/>
                  </a:rPr>
                  <a:t> suit </a:t>
                </a:r>
                <a:r>
                  <a:rPr lang="en-CA" sz="2200" spc="-50" dirty="0" err="1">
                    <a:latin typeface="+mj-lt"/>
                    <a:cs typeface="Tahoma"/>
                  </a:rPr>
                  <a:t>une</a:t>
                </a:r>
                <a:r>
                  <a:rPr lang="en-CA" sz="2200" spc="-50" dirty="0">
                    <a:latin typeface="+mj-lt"/>
                    <a:cs typeface="Tahoma"/>
                  </a:rPr>
                  <a:t> </a:t>
                </a:r>
                <a:r>
                  <a:rPr lang="en-CA" sz="2200" spc="-50" dirty="0" err="1">
                    <a:latin typeface="+mj-lt"/>
                    <a:cs typeface="Tahoma"/>
                  </a:rPr>
                  <a:t>loi</a:t>
                </a:r>
                <a:r>
                  <a:rPr lang="en-CA" sz="2200" spc="-50" dirty="0">
                    <a:latin typeface="+mj-lt"/>
                    <a:cs typeface="Tahoma"/>
                  </a:rPr>
                  <a:t> </a:t>
                </a:r>
                <a:r>
                  <a:rPr lang="en-CA" sz="2200" spc="-50" dirty="0" err="1">
                    <a:latin typeface="+mj-lt"/>
                    <a:cs typeface="Tahoma"/>
                  </a:rPr>
                  <a:t>gaussienne</a:t>
                </a:r>
                <a:endParaRPr lang="en-CA" sz="2200" spc="-50" dirty="0">
                  <a:latin typeface="+mj-lt"/>
                  <a:cs typeface="Tahoma"/>
                </a:endParaRPr>
              </a:p>
              <a:p>
                <a:pPr marL="482400" lvl="1" indent="-230400">
                  <a:lnSpc>
                    <a:spcPct val="100000"/>
                  </a:lnSpc>
                  <a:spcBef>
                    <a:spcPts val="1200"/>
                  </a:spcBef>
                  <a:buSzPct val="135000"/>
                </a:pPr>
                <a:r>
                  <a:rPr lang="en-CA" sz="2200" dirty="0" err="1">
                    <a:latin typeface="+mj-lt"/>
                    <a:ea typeface="Cambria Math" panose="02040503050406030204" pitchFamily="18" charset="0"/>
                    <a:cs typeface="Tahoma" panose="020B0604030504040204" pitchFamily="34" charset="0"/>
                  </a:rPr>
                  <a:t>Chacune</a:t>
                </a:r>
                <a:r>
                  <a:rPr lang="en-CA" sz="2200" dirty="0">
                    <a:latin typeface="+mj-lt"/>
                    <a:ea typeface="Cambria Math" panose="02040503050406030204" pitchFamily="18" charset="0"/>
                    <a:cs typeface="Tahoma" panose="020B0604030504040204" pitchFamily="34" charset="0"/>
                  </a:rPr>
                  <a:t> des variables </a:t>
                </a:r>
                <a:r>
                  <a:rPr lang="en-CA" sz="2200" dirty="0" err="1">
                    <a:latin typeface="+mj-lt"/>
                    <a:ea typeface="Cambria Math" panose="02040503050406030204" pitchFamily="18" charset="0"/>
                    <a:cs typeface="Tahoma" panose="020B0604030504040204" pitchFamily="34" charset="0"/>
                  </a:rPr>
                  <a:t>est</a:t>
                </a:r>
                <a:r>
                  <a:rPr lang="en-CA" sz="2200" dirty="0">
                    <a:latin typeface="+mj-lt"/>
                    <a:ea typeface="Cambria Math" panose="02040503050406030204" pitchFamily="18" charset="0"/>
                    <a:cs typeface="Tahoma" panose="020B0604030504040204" pitchFamily="34" charset="0"/>
                  </a:rPr>
                  <a:t> </a:t>
                </a:r>
                <a:r>
                  <a:rPr lang="en-CA" sz="2200" dirty="0" err="1">
                    <a:latin typeface="+mj-lt"/>
                    <a:ea typeface="Cambria Math" panose="02040503050406030204" pitchFamily="18" charset="0"/>
                    <a:cs typeface="Tahoma" panose="020B0604030504040204" pitchFamily="34" charset="0"/>
                  </a:rPr>
                  <a:t>gaussienne</a:t>
                </a:r>
                <a:endParaRPr lang="en-CA" sz="2200" dirty="0">
                  <a:latin typeface="+mj-lt"/>
                  <a:ea typeface="Cambria Math" panose="02040503050406030204" pitchFamily="18" charset="0"/>
                  <a:cs typeface="Tahoma" panose="020B0604030504040204" pitchFamily="34" charset="0"/>
                </a:endParaRPr>
              </a:p>
              <a:p>
                <a:pPr marL="482400" lvl="1" indent="-230400">
                  <a:lnSpc>
                    <a:spcPct val="100000"/>
                  </a:lnSpc>
                  <a:spcBef>
                    <a:spcPts val="1200"/>
                  </a:spcBef>
                  <a:buSzPct val="135000"/>
                </a:pPr>
                <a:r>
                  <a:rPr lang="en-CA" sz="2200" dirty="0">
                    <a:latin typeface="+mj-lt"/>
                    <a:ea typeface="Cambria Math" panose="02040503050406030204" pitchFamily="18" charset="0"/>
                    <a:cs typeface="Tahoma" panose="020B0604030504040204" pitchFamily="34" charset="0"/>
                  </a:rPr>
                  <a:t>Les </a:t>
                </a:r>
                <a:r>
                  <a:rPr lang="en-CA" sz="2200" dirty="0" err="1">
                    <a:latin typeface="+mj-lt"/>
                    <a:ea typeface="Cambria Math" panose="02040503050406030204" pitchFamily="18" charset="0"/>
                    <a:cs typeface="Tahoma" panose="020B0604030504040204" pitchFamily="34" charset="0"/>
                  </a:rPr>
                  <a:t>lois</a:t>
                </a:r>
                <a:r>
                  <a:rPr lang="en-CA" sz="2200" dirty="0">
                    <a:latin typeface="+mj-lt"/>
                    <a:ea typeface="Cambria Math" panose="02040503050406030204" pitchFamily="18" charset="0"/>
                    <a:cs typeface="Tahoma" panose="020B0604030504040204" pitchFamily="34" charset="0"/>
                  </a:rPr>
                  <a:t> </a:t>
                </a:r>
                <a:r>
                  <a:rPr lang="en-CA" sz="2200" dirty="0" err="1">
                    <a:latin typeface="+mj-lt"/>
                    <a:ea typeface="Cambria Math" panose="02040503050406030204" pitchFamily="18" charset="0"/>
                    <a:cs typeface="Tahoma" panose="020B0604030504040204" pitchFamily="34" charset="0"/>
                  </a:rPr>
                  <a:t>conditionnelles</a:t>
                </a:r>
                <a:r>
                  <a:rPr lang="en-CA" sz="2200" dirty="0">
                    <a:latin typeface="+mj-lt"/>
                    <a:ea typeface="Cambria Math" panose="02040503050406030204" pitchFamily="18" charset="0"/>
                    <a:cs typeface="Tahoma" panose="020B0604030504040204" pitchFamily="34" charset="0"/>
                  </a:rPr>
                  <a:t> </a:t>
                </a:r>
                <a:r>
                  <a:rPr lang="en-CA" sz="2200" dirty="0" err="1">
                    <a:latin typeface="+mj-lt"/>
                    <a:ea typeface="Cambria Math" panose="02040503050406030204" pitchFamily="18" charset="0"/>
                    <a:cs typeface="Tahoma" panose="020B0604030504040204" pitchFamily="34" charset="0"/>
                  </a:rPr>
                  <a:t>sont</a:t>
                </a:r>
                <a:r>
                  <a:rPr lang="en-CA" sz="2200" dirty="0">
                    <a:latin typeface="+mj-lt"/>
                    <a:ea typeface="Cambria Math" panose="02040503050406030204" pitchFamily="18" charset="0"/>
                    <a:cs typeface="Tahoma" panose="020B0604030504040204" pitchFamily="34" charset="0"/>
                  </a:rPr>
                  <a:t> </a:t>
                </a:r>
                <a:r>
                  <a:rPr lang="en-CA" sz="2200" dirty="0" err="1">
                    <a:latin typeface="+mj-lt"/>
                    <a:ea typeface="Cambria Math" panose="02040503050406030204" pitchFamily="18" charset="0"/>
                    <a:cs typeface="Tahoma" panose="020B0604030504040204" pitchFamily="34" charset="0"/>
                  </a:rPr>
                  <a:t>gaussiennes</a:t>
                </a:r>
                <a:endParaRPr lang="en-CA" sz="2200" b="1" u="sng" spc="-50" dirty="0">
                  <a:latin typeface="+mj-lt"/>
                  <a:cs typeface="Tahoma"/>
                </a:endParaRPr>
              </a:p>
              <a:p>
                <a:pPr marL="0" indent="0">
                  <a:spcBef>
                    <a:spcPts val="2400"/>
                  </a:spcBef>
                  <a:buSzPct val="135000"/>
                  <a:buNone/>
                </a:pPr>
                <a:r>
                  <a:rPr lang="en-CA" sz="2600" b="1" u="sng" spc="-50" dirty="0">
                    <a:latin typeface="+mj-lt"/>
                    <a:cs typeface="Tahoma"/>
                  </a:rPr>
                  <a:t>Importance pratique</a:t>
                </a:r>
                <a:endParaRPr lang="en-CA" sz="2600" dirty="0">
                  <a:latin typeface="+mj-lt"/>
                  <a:ea typeface="Cambria Math" panose="02040503050406030204" pitchFamily="18" charset="0"/>
                  <a:cs typeface="Tahoma" panose="020B0604030504040204" pitchFamily="34" charset="0"/>
                </a:endParaRPr>
              </a:p>
              <a:p>
                <a:pPr marL="482400" lvl="1" indent="-230400">
                  <a:lnSpc>
                    <a:spcPct val="100000"/>
                  </a:lnSpc>
                  <a:spcBef>
                    <a:spcPts val="1200"/>
                  </a:spcBef>
                  <a:buSzPct val="135000"/>
                </a:pPr>
                <a:r>
                  <a:rPr lang="en-CA" sz="2200" dirty="0">
                    <a:latin typeface="+mj-lt"/>
                    <a:ea typeface="Cambria Math" panose="02040503050406030204" pitchFamily="18" charset="0"/>
                    <a:cs typeface="Tahoma" panose="020B0604030504040204" pitchFamily="34" charset="0"/>
                  </a:rPr>
                  <a:t>Choix </a:t>
                </a:r>
                <a:r>
                  <a:rPr lang="en-CA" sz="2200" dirty="0" err="1">
                    <a:latin typeface="+mj-lt"/>
                    <a:ea typeface="Cambria Math" panose="02040503050406030204" pitchFamily="18" charset="0"/>
                    <a:cs typeface="Tahoma" panose="020B0604030504040204" pitchFamily="34" charset="0"/>
                  </a:rPr>
                  <a:t>raisonable</a:t>
                </a:r>
                <a:r>
                  <a:rPr lang="en-CA" sz="2200" dirty="0">
                    <a:latin typeface="+mj-lt"/>
                    <a:ea typeface="Cambria Math" panose="02040503050406030204" pitchFamily="18" charset="0"/>
                    <a:cs typeface="Tahoma" panose="020B0604030504040204" pitchFamily="34" charset="0"/>
                  </a:rPr>
                  <a:t> </a:t>
                </a:r>
                <a:r>
                  <a:rPr lang="en-CA" sz="2200" dirty="0" err="1">
                    <a:latin typeface="+mj-lt"/>
                    <a:ea typeface="Cambria Math" panose="02040503050406030204" pitchFamily="18" charset="0"/>
                    <a:cs typeface="Tahoma" panose="020B0604030504040204" pitchFamily="34" charset="0"/>
                  </a:rPr>
                  <a:t>si</a:t>
                </a:r>
                <a:r>
                  <a:rPr lang="en-CA" sz="2200" dirty="0">
                    <a:latin typeface="+mj-lt"/>
                    <a:ea typeface="Cambria Math" panose="02040503050406030204" pitchFamily="18" charset="0"/>
                    <a:cs typeface="Tahoma" panose="020B0604030504040204" pitchFamily="34" charset="0"/>
                  </a:rPr>
                  <a:t> </a:t>
                </a:r>
                <a14:m>
                  <m:oMath xmlns:m="http://schemas.openxmlformats.org/officeDocument/2006/math">
                    <m:d>
                      <m:dPr>
                        <m:ctrlPr>
                          <a:rPr lang="en-CA" sz="2200" i="1" spc="-50">
                            <a:latin typeface="Cambria Math" panose="02040503050406030204" pitchFamily="18" charset="0"/>
                            <a:cs typeface="Tahoma"/>
                          </a:rPr>
                        </m:ctrlPr>
                      </m:dPr>
                      <m:e>
                        <m:r>
                          <m:rPr>
                            <m:nor/>
                          </m:rPr>
                          <a:rPr lang="en-CA" sz="2200" i="1" spc="-50" dirty="0">
                            <a:cs typeface="Tahoma"/>
                          </a:rPr>
                          <m:t>F</m:t>
                        </m:r>
                        <m:r>
                          <m:rPr>
                            <m:nor/>
                          </m:rPr>
                          <a:rPr lang="en-CA" sz="2200" spc="-50" dirty="0">
                            <a:cs typeface="Tahoma"/>
                          </a:rPr>
                          <m:t> , </m:t>
                        </m:r>
                        <m:r>
                          <m:rPr>
                            <m:nor/>
                          </m:rPr>
                          <a:rPr lang="en-CA" sz="2200" i="1" spc="-50" dirty="0">
                            <a:cs typeface="Tahoma"/>
                          </a:rPr>
                          <m:t>G</m:t>
                        </m:r>
                      </m:e>
                    </m:d>
                    <m:r>
                      <a:rPr lang="en-CA" sz="2200" i="1" spc="-50" dirty="0">
                        <a:latin typeface="Cambria Math" panose="02040503050406030204" pitchFamily="18" charset="0"/>
                        <a:cs typeface="Tahoma"/>
                      </a:rPr>
                      <m:t> </m:t>
                    </m:r>
                  </m:oMath>
                </a14:m>
                <a:r>
                  <a:rPr lang="en-CA" sz="2200" dirty="0" err="1">
                    <a:latin typeface="+mj-lt"/>
                    <a:ea typeface="Cambria Math" panose="02040503050406030204" pitchFamily="18" charset="0"/>
                    <a:cs typeface="Tahoma" panose="020B0604030504040204" pitchFamily="34" charset="0"/>
                  </a:rPr>
                  <a:t>n’est</a:t>
                </a:r>
                <a:r>
                  <a:rPr lang="en-CA" sz="2200" dirty="0">
                    <a:latin typeface="+mj-lt"/>
                    <a:ea typeface="Cambria Math" panose="02040503050406030204" pitchFamily="18" charset="0"/>
                    <a:cs typeface="Tahoma" panose="020B0604030504040204" pitchFamily="34" charset="0"/>
                  </a:rPr>
                  <a:t> </a:t>
                </a:r>
                <a:r>
                  <a:rPr lang="en-CA" sz="2200" dirty="0" err="1">
                    <a:latin typeface="+mj-lt"/>
                    <a:ea typeface="Cambria Math" panose="02040503050406030204" pitchFamily="18" charset="0"/>
                    <a:cs typeface="Tahoma" panose="020B0604030504040204" pitchFamily="34" charset="0"/>
                  </a:rPr>
                  <a:t>connu</a:t>
                </a:r>
                <a:r>
                  <a:rPr lang="en-CA" sz="2200" dirty="0">
                    <a:latin typeface="+mj-lt"/>
                    <a:ea typeface="Cambria Math" panose="02040503050406030204" pitchFamily="18" charset="0"/>
                    <a:cs typeface="Tahoma" panose="020B0604030504040204" pitchFamily="34" charset="0"/>
                  </a:rPr>
                  <a:t> que par </a:t>
                </a:r>
                <a:r>
                  <a:rPr lang="en-CA" sz="2200" dirty="0" err="1">
                    <a:latin typeface="+mj-lt"/>
                    <a:ea typeface="Cambria Math" panose="02040503050406030204" pitchFamily="18" charset="0"/>
                    <a:cs typeface="Tahoma" panose="020B0604030504040204" pitchFamily="34" charset="0"/>
                  </a:rPr>
                  <a:t>sa</a:t>
                </a:r>
                <a:r>
                  <a:rPr lang="en-CA" sz="2200" dirty="0">
                    <a:latin typeface="+mj-lt"/>
                    <a:ea typeface="Cambria Math" panose="02040503050406030204" pitchFamily="18" charset="0"/>
                    <a:cs typeface="Tahoma" panose="020B0604030504040204" pitchFamily="34" charset="0"/>
                  </a:rPr>
                  <a:t> </a:t>
                </a:r>
                <a:r>
                  <a:rPr lang="en-CA" sz="2200" dirty="0" err="1">
                    <a:latin typeface="+mj-lt"/>
                    <a:ea typeface="Cambria Math" panose="02040503050406030204" pitchFamily="18" charset="0"/>
                    <a:cs typeface="Tahoma" panose="020B0604030504040204" pitchFamily="34" charset="0"/>
                  </a:rPr>
                  <a:t>moyenne</a:t>
                </a:r>
                <a:r>
                  <a:rPr lang="en-CA" sz="2200" dirty="0">
                    <a:latin typeface="+mj-lt"/>
                    <a:ea typeface="Cambria Math" panose="02040503050406030204" pitchFamily="18" charset="0"/>
                    <a:cs typeface="Tahoma" panose="020B0604030504040204" pitchFamily="34" charset="0"/>
                  </a:rPr>
                  <a:t> et </a:t>
                </a:r>
                <a:r>
                  <a:rPr lang="en-CA" sz="2200" dirty="0" err="1">
                    <a:latin typeface="+mj-lt"/>
                    <a:ea typeface="Cambria Math" panose="02040503050406030204" pitchFamily="18" charset="0"/>
                    <a:cs typeface="Tahoma" panose="020B0604030504040204" pitchFamily="34" charset="0"/>
                  </a:rPr>
                  <a:t>sa</a:t>
                </a:r>
                <a:r>
                  <a:rPr lang="en-CA" sz="2200" dirty="0">
                    <a:latin typeface="+mj-lt"/>
                    <a:ea typeface="Cambria Math" panose="02040503050406030204" pitchFamily="18" charset="0"/>
                    <a:cs typeface="Tahoma" panose="020B0604030504040204" pitchFamily="34" charset="0"/>
                  </a:rPr>
                  <a:t> </a:t>
                </a:r>
                <a:r>
                  <a:rPr lang="en-CA" sz="2200" dirty="0" err="1">
                    <a:latin typeface="+mj-lt"/>
                    <a:ea typeface="Cambria Math" panose="02040503050406030204" pitchFamily="18" charset="0"/>
                    <a:cs typeface="Tahoma" panose="020B0604030504040204" pitchFamily="34" charset="0"/>
                  </a:rPr>
                  <a:t>matrice</a:t>
                </a:r>
                <a:r>
                  <a:rPr lang="en-CA" sz="2200" dirty="0">
                    <a:latin typeface="+mj-lt"/>
                    <a:ea typeface="Cambria Math" panose="02040503050406030204" pitchFamily="18" charset="0"/>
                    <a:cs typeface="Tahoma" panose="020B0604030504040204" pitchFamily="34" charset="0"/>
                  </a:rPr>
                  <a:t> de covariance</a:t>
                </a:r>
              </a:p>
              <a:p>
                <a:pPr marL="482400" lvl="1" indent="-230400">
                  <a:lnSpc>
                    <a:spcPct val="100000"/>
                  </a:lnSpc>
                  <a:spcBef>
                    <a:spcPts val="1200"/>
                  </a:spcBef>
                  <a:buSzPct val="135000"/>
                </a:pPr>
                <a:r>
                  <a:rPr lang="en-CA" sz="2200" dirty="0" err="1">
                    <a:latin typeface="+mj-lt"/>
                    <a:ea typeface="Cambria Math" panose="02040503050406030204" pitchFamily="18" charset="0"/>
                    <a:cs typeface="Tahoma" panose="020B0604030504040204" pitchFamily="34" charset="0"/>
                  </a:rPr>
                  <a:t>Représente</a:t>
                </a:r>
                <a:r>
                  <a:rPr lang="en-CA" sz="2200" dirty="0">
                    <a:latin typeface="+mj-lt"/>
                    <a:ea typeface="Cambria Math" panose="02040503050406030204" pitchFamily="18" charset="0"/>
                    <a:cs typeface="Tahoma" panose="020B0604030504040204" pitchFamily="34" charset="0"/>
                  </a:rPr>
                  <a:t> </a:t>
                </a:r>
                <a:r>
                  <a:rPr lang="en-CA" sz="2200" dirty="0" err="1">
                    <a:latin typeface="+mj-lt"/>
                    <a:ea typeface="Cambria Math" panose="02040503050406030204" pitchFamily="18" charset="0"/>
                    <a:cs typeface="Tahoma" panose="020B0604030504040204" pitchFamily="34" charset="0"/>
                  </a:rPr>
                  <a:t>une</a:t>
                </a:r>
                <a:r>
                  <a:rPr lang="en-CA" sz="2200" dirty="0">
                    <a:latin typeface="+mj-lt"/>
                    <a:ea typeface="Cambria Math" panose="02040503050406030204" pitchFamily="18" charset="0"/>
                    <a:cs typeface="Tahoma" panose="020B0604030504040204" pitchFamily="34" charset="0"/>
                  </a:rPr>
                  <a:t> large </a:t>
                </a:r>
                <a:r>
                  <a:rPr lang="en-CA" sz="2200" dirty="0" err="1">
                    <a:latin typeface="+mj-lt"/>
                    <a:ea typeface="Cambria Math" panose="02040503050406030204" pitchFamily="18" charset="0"/>
                    <a:cs typeface="Tahoma" panose="020B0604030504040204" pitchFamily="34" charset="0"/>
                  </a:rPr>
                  <a:t>gamme</a:t>
                </a:r>
                <a:r>
                  <a:rPr lang="en-CA" sz="2200" dirty="0">
                    <a:latin typeface="+mj-lt"/>
                    <a:ea typeface="Cambria Math" panose="02040503050406030204" pitchFamily="18" charset="0"/>
                    <a:cs typeface="Tahoma" panose="020B0604030504040204" pitchFamily="34" charset="0"/>
                  </a:rPr>
                  <a:t> de </a:t>
                </a:r>
                <a:r>
                  <a:rPr lang="en-CA" sz="2200" dirty="0" err="1">
                    <a:latin typeface="+mj-lt"/>
                    <a:ea typeface="Cambria Math" panose="02040503050406030204" pitchFamily="18" charset="0"/>
                    <a:cs typeface="Tahoma" panose="020B0604030504040204" pitchFamily="34" charset="0"/>
                  </a:rPr>
                  <a:t>phénomènes</a:t>
                </a:r>
                <a:endParaRPr lang="en-CA" sz="2200" dirty="0">
                  <a:latin typeface="+mj-lt"/>
                  <a:ea typeface="Cambria Math" panose="02040503050406030204" pitchFamily="18" charset="0"/>
                  <a:cs typeface="Tahoma" panose="020B0604030504040204" pitchFamily="34" charset="0"/>
                </a:endParaRPr>
              </a:p>
              <a:p>
                <a:pPr marL="252000" lvl="1" indent="0">
                  <a:lnSpc>
                    <a:spcPct val="100000"/>
                  </a:lnSpc>
                  <a:spcBef>
                    <a:spcPts val="0"/>
                  </a:spcBef>
                  <a:buSzPct val="135000"/>
                  <a:buNone/>
                </a:pPr>
                <a:endParaRPr lang="en-CA" sz="2200" dirty="0">
                  <a:latin typeface="+mj-lt"/>
                  <a:ea typeface="Cambria Math" panose="02040503050406030204" pitchFamily="18" charset="0"/>
                  <a:cs typeface="Tahoma" panose="020B0604030504040204" pitchFamily="34" charset="0"/>
                </a:endParaRPr>
              </a:p>
            </p:txBody>
          </p:sp>
        </mc:Choice>
        <mc:Fallback xmlns="">
          <p:sp>
            <p:nvSpPr>
              <p:cNvPr id="25" name="Content Placeholder 5">
                <a:extLst>
                  <a:ext uri="{FF2B5EF4-FFF2-40B4-BE49-F238E27FC236}">
                    <a16:creationId xmlns:a16="http://schemas.microsoft.com/office/drawing/2014/main" id="{D15D9D54-E6FF-4262-9C22-A4DF03B5B1FF}"/>
                  </a:ext>
                </a:extLst>
              </p:cNvPr>
              <p:cNvSpPr txBox="1">
                <a:spLocks noRot="1" noChangeAspect="1" noMove="1" noResize="1" noEditPoints="1" noAdjustHandles="1" noChangeArrowheads="1" noChangeShapeType="1" noTextEdit="1"/>
              </p:cNvSpPr>
              <p:nvPr/>
            </p:nvSpPr>
            <p:spPr>
              <a:xfrm>
                <a:off x="396508" y="1091185"/>
                <a:ext cx="8644622" cy="5309614"/>
              </a:xfrm>
              <a:prstGeom prst="rect">
                <a:avLst/>
              </a:prstGeom>
              <a:blipFill>
                <a:blip r:embed="rId3"/>
                <a:stretch>
                  <a:fillRect l="-1175"/>
                </a:stretch>
              </a:blipFill>
            </p:spPr>
            <p:txBody>
              <a:bodyPr/>
              <a:lstStyle/>
              <a:p>
                <a:r>
                  <a:rPr lang="fr-CA">
                    <a:noFill/>
                  </a:rPr>
                  <a:t> </a:t>
                </a:r>
              </a:p>
            </p:txBody>
          </p:sp>
        </mc:Fallback>
      </mc:AlternateContent>
      <p:pic>
        <p:nvPicPr>
          <p:cNvPr id="13" name="Picture 12">
            <a:extLst>
              <a:ext uri="{FF2B5EF4-FFF2-40B4-BE49-F238E27FC236}">
                <a16:creationId xmlns:a16="http://schemas.microsoft.com/office/drawing/2014/main" id="{266CDC60-6E3F-9B27-D5FC-499DA697A921}"/>
              </a:ext>
            </a:extLst>
          </p:cNvPr>
          <p:cNvPicPr>
            <a:picLocks noChangeAspect="1"/>
          </p:cNvPicPr>
          <p:nvPr/>
        </p:nvPicPr>
        <p:blipFill>
          <a:blip r:embed="rId4"/>
          <a:stretch>
            <a:fillRect/>
          </a:stretch>
        </p:blipFill>
        <p:spPr>
          <a:xfrm>
            <a:off x="809746" y="1171883"/>
            <a:ext cx="2871571" cy="698850"/>
          </a:xfrm>
          <a:prstGeom prst="rect">
            <a:avLst/>
          </a:prstGeom>
        </p:spPr>
      </p:pic>
      <p:sp>
        <p:nvSpPr>
          <p:cNvPr id="15" name="Oval 14">
            <a:extLst>
              <a:ext uri="{FF2B5EF4-FFF2-40B4-BE49-F238E27FC236}">
                <a16:creationId xmlns:a16="http://schemas.microsoft.com/office/drawing/2014/main" id="{52FA2CEF-6D1F-1E8F-F589-2F75D649CCEE}"/>
              </a:ext>
            </a:extLst>
          </p:cNvPr>
          <p:cNvSpPr/>
          <p:nvPr/>
        </p:nvSpPr>
        <p:spPr>
          <a:xfrm>
            <a:off x="2341851" y="1120830"/>
            <a:ext cx="1339466" cy="400478"/>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6" name="Picture 15">
            <a:extLst>
              <a:ext uri="{FF2B5EF4-FFF2-40B4-BE49-F238E27FC236}">
                <a16:creationId xmlns:a16="http://schemas.microsoft.com/office/drawing/2014/main" id="{0CB1D874-F3A9-9AC6-F958-2009BC1B8215}"/>
              </a:ext>
            </a:extLst>
          </p:cNvPr>
          <p:cNvPicPr>
            <a:picLocks noChangeAspect="1"/>
          </p:cNvPicPr>
          <p:nvPr/>
        </p:nvPicPr>
        <p:blipFill rotWithShape="1">
          <a:blip r:embed="rId5"/>
          <a:srcRect l="23656"/>
          <a:stretch/>
        </p:blipFill>
        <p:spPr>
          <a:xfrm>
            <a:off x="2245531" y="2113324"/>
            <a:ext cx="5568545" cy="800827"/>
          </a:xfrm>
          <a:prstGeom prst="rect">
            <a:avLst/>
          </a:prstGeom>
        </p:spPr>
      </p:pic>
      <p:cxnSp>
        <p:nvCxnSpPr>
          <p:cNvPr id="21" name="Curved Connector 20">
            <a:extLst>
              <a:ext uri="{FF2B5EF4-FFF2-40B4-BE49-F238E27FC236}">
                <a16:creationId xmlns:a16="http://schemas.microsoft.com/office/drawing/2014/main" id="{04D93592-EE9B-32FA-B51C-AD70E65A50BD}"/>
              </a:ext>
            </a:extLst>
          </p:cNvPr>
          <p:cNvCxnSpPr>
            <a:cxnSpLocks/>
            <a:stCxn id="15" idx="2"/>
          </p:cNvCxnSpPr>
          <p:nvPr/>
        </p:nvCxnSpPr>
        <p:spPr>
          <a:xfrm rot="10800000" flipH="1" flipV="1">
            <a:off x="2341851" y="1321068"/>
            <a:ext cx="83168" cy="931797"/>
          </a:xfrm>
          <a:prstGeom prst="curvedConnector4">
            <a:avLst>
              <a:gd name="adj1" fmla="val -274865"/>
              <a:gd name="adj2" fmla="val 60745"/>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08748A5B-642A-7970-20A8-2F4BB90A3593}"/>
              </a:ext>
            </a:extLst>
          </p:cNvPr>
          <p:cNvCxnSpPr>
            <a:cxnSpLocks/>
            <a:stCxn id="27" idx="1"/>
          </p:cNvCxnSpPr>
          <p:nvPr/>
        </p:nvCxnSpPr>
        <p:spPr>
          <a:xfrm rot="10800000">
            <a:off x="4227446" y="2914158"/>
            <a:ext cx="1435525" cy="360955"/>
          </a:xfrm>
          <a:prstGeom prst="curvedConnector3">
            <a:avLst>
              <a:gd name="adj1" fmla="val 9985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E85D2F7-9D3B-AF81-B907-7AD45B5C9834}"/>
              </a:ext>
            </a:extLst>
          </p:cNvPr>
          <p:cNvSpPr txBox="1"/>
          <p:nvPr/>
        </p:nvSpPr>
        <p:spPr>
          <a:xfrm>
            <a:off x="5662970" y="3121223"/>
            <a:ext cx="1122144" cy="307777"/>
          </a:xfrm>
          <a:prstGeom prst="rect">
            <a:avLst/>
          </a:prstGeom>
          <a:noFill/>
        </p:spPr>
        <p:txBody>
          <a:bodyPr wrap="square" rtlCol="0">
            <a:spAutoFit/>
          </a:bodyPr>
          <a:lstStyle/>
          <a:p>
            <a:r>
              <a:rPr lang="fr-CA" sz="1400" dirty="0">
                <a:latin typeface="+mj-lt"/>
              </a:rPr>
              <a:t>covariance</a:t>
            </a:r>
          </a:p>
        </p:txBody>
      </p:sp>
    </p:spTree>
    <p:extLst>
      <p:ext uri="{BB962C8B-B14F-4D97-AF65-F5344CB8AC3E}">
        <p14:creationId xmlns:p14="http://schemas.microsoft.com/office/powerpoint/2010/main" val="297117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Vecteurs</a:t>
            </a:r>
            <a:r>
              <a:rPr lang="en-CA" sz="1400" b="1" dirty="0">
                <a:solidFill>
                  <a:schemeClr val="bg1"/>
                </a:solidFill>
                <a:latin typeface="+mj-lt"/>
              </a:rPr>
              <a:t> </a:t>
            </a:r>
            <a:r>
              <a:rPr lang="en-CA" sz="1400" b="1" dirty="0" err="1">
                <a:solidFill>
                  <a:schemeClr val="bg1"/>
                </a:solidFill>
                <a:latin typeface="+mj-lt"/>
              </a:rPr>
              <a:t>aléatoires</a:t>
            </a:r>
            <a:endParaRPr lang="en-CA" sz="1400" b="1" dirty="0">
              <a:solidFill>
                <a:schemeClr val="bg1"/>
              </a:solidFill>
              <a:latin typeface="+mj-lt"/>
            </a:endParaRPr>
          </a:p>
        </p:txBody>
      </p:sp>
      <p:sp>
        <p:nvSpPr>
          <p:cNvPr id="18" name="TextBox 17">
            <a:extLst>
              <a:ext uri="{FF2B5EF4-FFF2-40B4-BE49-F238E27FC236}">
                <a16:creationId xmlns:a16="http://schemas.microsoft.com/office/drawing/2014/main" id="{A278DA38-1CE0-41D3-B500-005DFFEDB05C}"/>
              </a:ext>
            </a:extLst>
          </p:cNvPr>
          <p:cNvSpPr txBox="1"/>
          <p:nvPr/>
        </p:nvSpPr>
        <p:spPr>
          <a:xfrm>
            <a:off x="4639172" y="-48017"/>
            <a:ext cx="4504828" cy="307777"/>
          </a:xfrm>
          <a:prstGeom prst="rect">
            <a:avLst/>
          </a:prstGeom>
          <a:noFill/>
        </p:spPr>
        <p:txBody>
          <a:bodyPr wrap="square" rtlCol="0">
            <a:spAutoFit/>
          </a:bodyPr>
          <a:lstStyle/>
          <a:p>
            <a:r>
              <a:rPr lang="en-CA" sz="1400" dirty="0">
                <a:solidFill>
                  <a:schemeClr val="tx1">
                    <a:lumMod val="75000"/>
                    <a:lumOff val="25000"/>
                  </a:schemeClr>
                </a:solidFill>
                <a:latin typeface="+mj-lt"/>
              </a:rPr>
              <a:t>Distribution </a:t>
            </a:r>
            <a:r>
              <a:rPr lang="en-CA" sz="1400" dirty="0" err="1">
                <a:solidFill>
                  <a:schemeClr val="tx1">
                    <a:lumMod val="75000"/>
                    <a:lumOff val="25000"/>
                  </a:schemeClr>
                </a:solidFill>
                <a:latin typeface="+mj-lt"/>
              </a:rPr>
              <a:t>particulières</a:t>
            </a:r>
            <a:endParaRPr lang="en-CA" sz="1400" dirty="0">
              <a:solidFill>
                <a:schemeClr val="tx1">
                  <a:lumMod val="75000"/>
                  <a:lumOff val="25000"/>
                </a:schemeClr>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46181"/>
            <a:ext cx="7611110" cy="584775"/>
          </a:xfrm>
          <a:prstGeom prst="rect">
            <a:avLst/>
          </a:prstGeom>
          <a:noFill/>
        </p:spPr>
        <p:txBody>
          <a:bodyPr wrap="square" rtlCol="0">
            <a:spAutoFit/>
          </a:bodyPr>
          <a:lstStyle/>
          <a:p>
            <a:r>
              <a:rPr lang="en-CA" sz="3200" b="1" spc="-10" dirty="0" err="1">
                <a:latin typeface="+mj-lt"/>
                <a:ea typeface="Century Gothic" charset="0"/>
                <a:cs typeface="Century Gothic" charset="0"/>
              </a:rPr>
              <a:t>Vecteurs</a:t>
            </a:r>
            <a:r>
              <a:rPr lang="en-CA" sz="3200" b="1" spc="-10" dirty="0">
                <a:latin typeface="+mj-lt"/>
                <a:ea typeface="Century Gothic" charset="0"/>
                <a:cs typeface="Century Gothic" charset="0"/>
              </a:rPr>
              <a:t> </a:t>
            </a:r>
            <a:r>
              <a:rPr lang="en-CA" sz="3200" b="1" spc="-10" dirty="0" err="1">
                <a:latin typeface="+mj-lt"/>
                <a:ea typeface="Century Gothic" charset="0"/>
                <a:cs typeface="Century Gothic" charset="0"/>
              </a:rPr>
              <a:t>aléatoires</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396508" y="1776985"/>
            <a:ext cx="8644622" cy="32750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en-CA" sz="2600" b="1" u="sng" spc="-50" dirty="0" err="1">
                <a:latin typeface="+mj-lt"/>
                <a:cs typeface="Tahoma"/>
              </a:rPr>
              <a:t>Définition</a:t>
            </a:r>
            <a:r>
              <a:rPr lang="en-CA" sz="2600" b="1" u="sng" spc="-50" dirty="0">
                <a:latin typeface="+mj-lt"/>
                <a:cs typeface="Tahoma"/>
              </a:rPr>
              <a:t> et </a:t>
            </a:r>
            <a:r>
              <a:rPr lang="en-CA" sz="2600" b="1" u="sng" spc="-50" dirty="0" err="1">
                <a:latin typeface="+mj-lt"/>
                <a:cs typeface="Tahoma"/>
              </a:rPr>
              <a:t>propriétés</a:t>
            </a:r>
            <a:endParaRPr lang="en-CA" sz="2600" b="1" u="sng" spc="-50" dirty="0">
              <a:latin typeface="+mj-lt"/>
              <a:cs typeface="Tahoma"/>
            </a:endParaRPr>
          </a:p>
          <a:p>
            <a:pPr marL="0" indent="0" algn="ctr">
              <a:buSzPct val="135000"/>
              <a:buNone/>
            </a:pPr>
            <a:r>
              <a:rPr lang="en-CA" sz="2400" spc="-50" dirty="0">
                <a:latin typeface="+mj-lt"/>
                <a:cs typeface="Tahoma"/>
              </a:rPr>
              <a:t>Extension </a:t>
            </a:r>
            <a:r>
              <a:rPr lang="en-CA" sz="2400" spc="-50" dirty="0" err="1">
                <a:latin typeface="+mj-lt"/>
                <a:cs typeface="Tahoma"/>
              </a:rPr>
              <a:t>directe</a:t>
            </a:r>
            <a:r>
              <a:rPr lang="en-CA" sz="2400" spc="-50" dirty="0">
                <a:latin typeface="+mj-lt"/>
                <a:cs typeface="Tahoma"/>
              </a:rPr>
              <a:t> des </a:t>
            </a:r>
            <a:r>
              <a:rPr lang="en-CA" sz="2400" spc="-50" dirty="0" err="1">
                <a:latin typeface="+mj-lt"/>
                <a:cs typeface="Tahoma"/>
              </a:rPr>
              <a:t>propriétés</a:t>
            </a:r>
            <a:r>
              <a:rPr lang="en-CA" sz="2400" spc="-50" dirty="0">
                <a:latin typeface="+mj-lt"/>
                <a:cs typeface="Tahoma"/>
              </a:rPr>
              <a:t> des couples de variables </a:t>
            </a:r>
            <a:r>
              <a:rPr lang="en-CA" sz="2400" spc="-50" dirty="0" err="1">
                <a:latin typeface="+mj-lt"/>
                <a:cs typeface="Tahoma"/>
              </a:rPr>
              <a:t>aléatoires</a:t>
            </a:r>
            <a:endParaRPr lang="en-CA" sz="2600" b="1" u="sng" spc="-50" dirty="0">
              <a:latin typeface="+mj-lt"/>
              <a:cs typeface="Tahoma"/>
            </a:endParaRPr>
          </a:p>
          <a:p>
            <a:pPr marL="0" indent="0">
              <a:spcBef>
                <a:spcPts val="2400"/>
              </a:spcBef>
              <a:buSzPct val="135000"/>
              <a:buNone/>
            </a:pPr>
            <a:r>
              <a:rPr lang="en-CA" sz="2600" b="1" u="sng" spc="-50" dirty="0">
                <a:latin typeface="+mj-lt"/>
                <a:cs typeface="Tahoma"/>
              </a:rPr>
              <a:t>Est-</a:t>
            </a:r>
            <a:r>
              <a:rPr lang="en-CA" sz="2600" b="1" u="sng" spc="-50" dirty="0" err="1">
                <a:latin typeface="+mj-lt"/>
                <a:cs typeface="Tahoma"/>
              </a:rPr>
              <a:t>ce</a:t>
            </a:r>
            <a:r>
              <a:rPr lang="en-CA" sz="2600" b="1" u="sng" spc="-50" dirty="0">
                <a:latin typeface="+mj-lt"/>
                <a:cs typeface="Tahoma"/>
              </a:rPr>
              <a:t> </a:t>
            </a:r>
            <a:r>
              <a:rPr lang="en-CA" sz="2600" b="1" u="sng" spc="-50" dirty="0" err="1">
                <a:latin typeface="+mj-lt"/>
                <a:cs typeface="Tahoma"/>
              </a:rPr>
              <a:t>suffisant</a:t>
            </a:r>
            <a:r>
              <a:rPr lang="en-CA" sz="2600" b="1" u="sng" spc="-50" dirty="0">
                <a:latin typeface="+mj-lt"/>
                <a:cs typeface="Tahoma"/>
              </a:rPr>
              <a:t>?</a:t>
            </a:r>
            <a:endParaRPr lang="en-CA" sz="2200" spc="-50" dirty="0">
              <a:latin typeface="+mj-lt"/>
              <a:cs typeface="Tahoma"/>
            </a:endParaRPr>
          </a:p>
          <a:p>
            <a:pPr marL="482400" lvl="1" indent="-230400">
              <a:lnSpc>
                <a:spcPct val="100000"/>
              </a:lnSpc>
              <a:spcBef>
                <a:spcPts val="1200"/>
              </a:spcBef>
              <a:buSzPct val="135000"/>
            </a:pPr>
            <a:r>
              <a:rPr lang="en-CA" sz="2200" dirty="0" err="1">
                <a:latin typeface="+mj-lt"/>
                <a:ea typeface="Cambria Math" panose="02040503050406030204" pitchFamily="18" charset="0"/>
                <a:cs typeface="Tahoma" panose="020B0604030504040204" pitchFamily="34" charset="0"/>
              </a:rPr>
              <a:t>Représentation</a:t>
            </a:r>
            <a:r>
              <a:rPr lang="en-CA" sz="2200" dirty="0">
                <a:latin typeface="+mj-lt"/>
                <a:ea typeface="Cambria Math" panose="02040503050406030204" pitchFamily="18" charset="0"/>
                <a:cs typeface="Tahoma" panose="020B0604030504040204" pitchFamily="34" charset="0"/>
              </a:rPr>
              <a:t> </a:t>
            </a:r>
            <a:r>
              <a:rPr lang="en-CA" sz="2200" dirty="0" err="1">
                <a:latin typeface="+mj-lt"/>
                <a:ea typeface="Cambria Math" panose="02040503050406030204" pitchFamily="18" charset="0"/>
                <a:cs typeface="Tahoma" panose="020B0604030504040204" pitchFamily="34" charset="0"/>
              </a:rPr>
              <a:t>d’incertitudes</a:t>
            </a:r>
            <a:r>
              <a:rPr lang="en-CA" sz="2200" dirty="0">
                <a:latin typeface="+mj-lt"/>
                <a:ea typeface="Cambria Math" panose="02040503050406030204" pitchFamily="18" charset="0"/>
                <a:cs typeface="Tahoma" panose="020B0604030504040204" pitchFamily="34" charset="0"/>
              </a:rPr>
              <a:t> dans des images de </a:t>
            </a:r>
            <a:r>
              <a:rPr lang="en-CA" sz="2200" dirty="0" err="1">
                <a:latin typeface="+mj-lt"/>
                <a:ea typeface="Cambria Math" panose="02040503050406030204" pitchFamily="18" charset="0"/>
                <a:cs typeface="Tahoma" panose="020B0604030504040204" pitchFamily="34" charset="0"/>
              </a:rPr>
              <a:t>taille</a:t>
            </a:r>
            <a:r>
              <a:rPr lang="en-CA" sz="2200" dirty="0">
                <a:latin typeface="+mj-lt"/>
                <a:ea typeface="Cambria Math" panose="02040503050406030204" pitchFamily="18" charset="0"/>
                <a:cs typeface="Tahoma" panose="020B0604030504040204" pitchFamily="34" charset="0"/>
              </a:rPr>
              <a:t> </a:t>
            </a:r>
            <a:r>
              <a:rPr lang="en-CA" sz="2200" dirty="0" err="1">
                <a:latin typeface="+mj-lt"/>
                <a:ea typeface="Cambria Math" panose="02040503050406030204" pitchFamily="18" charset="0"/>
                <a:cs typeface="Tahoma" panose="020B0604030504040204" pitchFamily="34" charset="0"/>
              </a:rPr>
              <a:t>finie</a:t>
            </a:r>
            <a:r>
              <a:rPr lang="en-CA" sz="2200" dirty="0">
                <a:latin typeface="+mj-lt"/>
                <a:ea typeface="Cambria Math" panose="02040503050406030204" pitchFamily="18" charset="0"/>
                <a:cs typeface="Tahoma" panose="020B0604030504040204" pitchFamily="34" charset="0"/>
              </a:rPr>
              <a:t>: OK</a:t>
            </a:r>
          </a:p>
          <a:p>
            <a:pPr marL="482400" lvl="1" indent="-230400">
              <a:lnSpc>
                <a:spcPct val="100000"/>
              </a:lnSpc>
              <a:spcBef>
                <a:spcPts val="1200"/>
              </a:spcBef>
              <a:buClr>
                <a:srgbClr val="FF0000"/>
              </a:buClr>
              <a:buSzPct val="135000"/>
            </a:pPr>
            <a:r>
              <a:rPr lang="en-CA" sz="2200" dirty="0" err="1">
                <a:solidFill>
                  <a:srgbClr val="FF0000"/>
                </a:solidFill>
                <a:latin typeface="+mj-lt"/>
                <a:ea typeface="Cambria Math" panose="02040503050406030204" pitchFamily="18" charset="0"/>
                <a:cs typeface="Tahoma" panose="020B0604030504040204" pitchFamily="34" charset="0"/>
              </a:rPr>
              <a:t>Opérations</a:t>
            </a:r>
            <a:r>
              <a:rPr lang="en-CA" sz="2200" dirty="0">
                <a:solidFill>
                  <a:srgbClr val="FF0000"/>
                </a:solidFill>
                <a:latin typeface="+mj-lt"/>
                <a:ea typeface="Cambria Math" panose="02040503050406030204" pitchFamily="18" charset="0"/>
                <a:cs typeface="Tahoma" panose="020B0604030504040204" pitchFamily="34" charset="0"/>
              </a:rPr>
              <a:t> </a:t>
            </a:r>
            <a:r>
              <a:rPr lang="en-CA" sz="2200" dirty="0" err="1">
                <a:solidFill>
                  <a:srgbClr val="FF0000"/>
                </a:solidFill>
                <a:latin typeface="+mj-lt"/>
                <a:ea typeface="Cambria Math" panose="02040503050406030204" pitchFamily="18" charset="0"/>
                <a:cs typeface="Tahoma" panose="020B0604030504040204" pitchFamily="34" charset="0"/>
              </a:rPr>
              <a:t>usuelles</a:t>
            </a:r>
            <a:r>
              <a:rPr lang="en-CA" sz="2200" dirty="0">
                <a:solidFill>
                  <a:srgbClr val="FF0000"/>
                </a:solidFill>
                <a:latin typeface="+mj-lt"/>
                <a:ea typeface="Cambria Math" panose="02040503050406030204" pitchFamily="18" charset="0"/>
                <a:cs typeface="Tahoma" panose="020B0604030504040204" pitchFamily="34" charset="0"/>
              </a:rPr>
              <a:t> (e.g., convolution, representation </a:t>
            </a:r>
            <a:r>
              <a:rPr lang="en-CA" sz="2200" dirty="0" err="1">
                <a:solidFill>
                  <a:srgbClr val="FF0000"/>
                </a:solidFill>
                <a:latin typeface="+mj-lt"/>
                <a:ea typeface="Cambria Math" panose="02040503050406030204" pitchFamily="18" charset="0"/>
                <a:cs typeface="Tahoma" panose="020B0604030504040204" pitchFamily="34" charset="0"/>
              </a:rPr>
              <a:t>fréquentielle</a:t>
            </a:r>
            <a:r>
              <a:rPr lang="en-CA" sz="2200" dirty="0">
                <a:solidFill>
                  <a:srgbClr val="FF0000"/>
                </a:solidFill>
                <a:latin typeface="+mj-lt"/>
                <a:ea typeface="Cambria Math" panose="02040503050406030204" pitchFamily="18" charset="0"/>
                <a:cs typeface="Tahoma" panose="020B0604030504040204" pitchFamily="34" charset="0"/>
              </a:rPr>
              <a:t>)</a:t>
            </a:r>
            <a:endParaRPr lang="en-CA" sz="2200" b="1" u="sng" spc="-50" dirty="0">
              <a:solidFill>
                <a:srgbClr val="FF0000"/>
              </a:solidFill>
              <a:latin typeface="+mj-lt"/>
              <a:cs typeface="Tahoma"/>
            </a:endParaRPr>
          </a:p>
          <a:p>
            <a:pPr marL="252000" lvl="1" indent="0">
              <a:lnSpc>
                <a:spcPct val="100000"/>
              </a:lnSpc>
              <a:spcBef>
                <a:spcPts val="0"/>
              </a:spcBef>
              <a:buSzPct val="135000"/>
              <a:buNone/>
            </a:pPr>
            <a:endParaRPr lang="en-CA" sz="2200" dirty="0">
              <a:latin typeface="+mj-lt"/>
              <a:ea typeface="Cambria Math" panose="02040503050406030204" pitchFamily="18" charset="0"/>
              <a:cs typeface="Tahoma" panose="020B0604030504040204" pitchFamily="34" charset="0"/>
            </a:endParaRPr>
          </a:p>
        </p:txBody>
      </p:sp>
      <p:sp>
        <p:nvSpPr>
          <p:cNvPr id="2" name="Rectangle 1">
            <a:extLst>
              <a:ext uri="{FF2B5EF4-FFF2-40B4-BE49-F238E27FC236}">
                <a16:creationId xmlns:a16="http://schemas.microsoft.com/office/drawing/2014/main" id="{180C9EF1-58EC-47DC-B966-ED30489DDEA4}"/>
              </a:ext>
            </a:extLst>
          </p:cNvPr>
          <p:cNvSpPr/>
          <p:nvPr/>
        </p:nvSpPr>
        <p:spPr>
          <a:xfrm>
            <a:off x="7342127" y="1899173"/>
            <a:ext cx="1641854" cy="300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22259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3B8085-85D7-4069-BD18-BCA4BA2C62C9}"/>
              </a:ext>
            </a:extLst>
          </p:cNvPr>
          <p:cNvSpPr>
            <a:spLocks noGrp="1"/>
          </p:cNvSpPr>
          <p:nvPr>
            <p:ph idx="1"/>
          </p:nvPr>
        </p:nvSpPr>
        <p:spPr>
          <a:xfrm>
            <a:off x="436146" y="1130928"/>
            <a:ext cx="8518283" cy="5191813"/>
          </a:xfrm>
        </p:spPr>
        <p:txBody>
          <a:bodyPr>
            <a:normAutofit/>
          </a:bodyPr>
          <a:lstStyle/>
          <a:p>
            <a:pPr marL="514350" indent="-514350">
              <a:lnSpc>
                <a:spcPct val="150000"/>
              </a:lnSpc>
              <a:spcBef>
                <a:spcPts val="0"/>
              </a:spcBef>
              <a:buClr>
                <a:schemeClr val="tx1"/>
              </a:buClr>
              <a:buSzPct val="80000"/>
              <a:buAutoNum type="arabicPeriod"/>
            </a:pPr>
            <a:r>
              <a:rPr lang="fr-FR" sz="2400" b="1" spc="-45" dirty="0">
                <a:latin typeface="+mj-lt"/>
                <a:cs typeface="Tahoma"/>
              </a:rPr>
              <a:t>͏͏Variables aléatoires</a:t>
            </a:r>
          </a:p>
          <a:p>
            <a:pPr marL="514350" indent="-514350">
              <a:lnSpc>
                <a:spcPct val="150000"/>
              </a:lnSpc>
              <a:spcBef>
                <a:spcPts val="1200"/>
              </a:spcBef>
              <a:buClr>
                <a:schemeClr val="tx1"/>
              </a:buClr>
              <a:buSzPct val="80000"/>
              <a:buAutoNum type="arabicPeriod"/>
            </a:pPr>
            <a:r>
              <a:rPr lang="fr-FR" sz="2400" b="1" spc="-45" dirty="0">
                <a:latin typeface="+mj-lt"/>
                <a:cs typeface="Tahoma"/>
              </a:rPr>
              <a:t>Vecteurs aléatoires</a:t>
            </a:r>
          </a:p>
          <a:p>
            <a:pPr marL="514350" indent="-514350">
              <a:lnSpc>
                <a:spcPct val="150000"/>
              </a:lnSpc>
              <a:spcBef>
                <a:spcPts val="1200"/>
              </a:spcBef>
              <a:buClr>
                <a:schemeClr val="tx1"/>
              </a:buClr>
              <a:buSzPct val="80000"/>
              <a:buAutoNum type="arabicPeriod"/>
            </a:pPr>
            <a:r>
              <a:rPr lang="en-CA" sz="2400" b="1" spc="-45" dirty="0">
                <a:latin typeface="+mj-lt"/>
                <a:cs typeface="Tahoma"/>
              </a:rPr>
              <a:t>Aspects </a:t>
            </a:r>
            <a:r>
              <a:rPr lang="en-CA" sz="2400" b="1" spc="-45" dirty="0" err="1">
                <a:latin typeface="+mj-lt"/>
                <a:cs typeface="Tahoma"/>
              </a:rPr>
              <a:t>fréquentiels</a:t>
            </a:r>
            <a:r>
              <a:rPr lang="en-CA" sz="2400" b="1" spc="-45" dirty="0">
                <a:latin typeface="+mj-lt"/>
                <a:cs typeface="Tahoma"/>
              </a:rPr>
              <a:t> : </a:t>
            </a:r>
            <a:r>
              <a:rPr lang="en-CA" sz="2400" b="1" spc="-45" dirty="0" err="1">
                <a:latin typeface="+mj-lt"/>
                <a:cs typeface="Tahoma"/>
              </a:rPr>
              <a:t>signaux</a:t>
            </a:r>
            <a:r>
              <a:rPr lang="en-CA" sz="2400" b="1" spc="-45" dirty="0">
                <a:latin typeface="+mj-lt"/>
                <a:cs typeface="Tahoma"/>
              </a:rPr>
              <a:t> </a:t>
            </a:r>
            <a:r>
              <a:rPr lang="en-CA" sz="2400" b="1" spc="-45" dirty="0" err="1">
                <a:latin typeface="+mj-lt"/>
                <a:cs typeface="Tahoma"/>
              </a:rPr>
              <a:t>aléatoires</a:t>
            </a:r>
            <a:r>
              <a:rPr lang="en-CA" sz="2400" b="1" spc="-45" dirty="0">
                <a:latin typeface="+mj-lt"/>
                <a:cs typeface="Tahoma"/>
              </a:rPr>
              <a:t> </a:t>
            </a:r>
            <a:r>
              <a:rPr lang="en-CA" sz="2400" b="1" spc="-45" dirty="0" err="1">
                <a:latin typeface="+mj-lt"/>
                <a:cs typeface="Tahoma"/>
              </a:rPr>
              <a:t>stationnaires</a:t>
            </a:r>
            <a:r>
              <a:rPr lang="en-CA" sz="2400" b="1" spc="-45" dirty="0">
                <a:latin typeface="+mj-lt"/>
                <a:cs typeface="Tahoma"/>
              </a:rPr>
              <a:t> </a:t>
            </a:r>
            <a:r>
              <a:rPr lang="en-CA" sz="2400" b="1" spc="-45" dirty="0" err="1">
                <a:latin typeface="+mj-lt"/>
                <a:cs typeface="Tahoma"/>
              </a:rPr>
              <a:t>d’ordre</a:t>
            </a:r>
            <a:r>
              <a:rPr lang="en-CA" sz="2400" b="1" spc="-45" dirty="0">
                <a:latin typeface="+mj-lt"/>
                <a:cs typeface="Tahoma"/>
              </a:rPr>
              <a:t> 2</a:t>
            </a:r>
            <a:endParaRPr lang="fr-FR" sz="2400" b="1" spc="-45" dirty="0">
              <a:latin typeface="+mj-lt"/>
              <a:cs typeface="Tahoma"/>
            </a:endParaRPr>
          </a:p>
          <a:p>
            <a:pPr marL="514350" indent="-514350">
              <a:lnSpc>
                <a:spcPct val="150000"/>
              </a:lnSpc>
              <a:spcBef>
                <a:spcPts val="1200"/>
              </a:spcBef>
              <a:buClr>
                <a:schemeClr val="tx1"/>
              </a:buClr>
              <a:buSzPct val="80000"/>
              <a:buAutoNum type="arabicPeriod"/>
            </a:pPr>
            <a:r>
              <a:rPr lang="fr-FR" sz="2400" b="1" spc="-45" dirty="0">
                <a:latin typeface="+mj-lt"/>
                <a:cs typeface="Tahoma"/>
              </a:rPr>
              <a:t>Estimation</a:t>
            </a:r>
          </a:p>
          <a:p>
            <a:pPr marL="514350" indent="-514350">
              <a:lnSpc>
                <a:spcPct val="150000"/>
              </a:lnSpc>
              <a:spcBef>
                <a:spcPts val="1200"/>
              </a:spcBef>
              <a:buClr>
                <a:schemeClr val="tx1"/>
              </a:buClr>
              <a:buSzPct val="80000"/>
              <a:buAutoNum type="arabicPeriod"/>
            </a:pPr>
            <a:r>
              <a:rPr lang="fr-FR" sz="2400" b="1" spc="-45" dirty="0">
                <a:latin typeface="+mj-lt"/>
                <a:cs typeface="Tahoma"/>
              </a:rPr>
              <a:t>Estimateurs classiques</a:t>
            </a:r>
          </a:p>
          <a:p>
            <a:pPr marL="514350" indent="-514350">
              <a:lnSpc>
                <a:spcPct val="150000"/>
              </a:lnSpc>
              <a:spcBef>
                <a:spcPts val="1200"/>
              </a:spcBef>
              <a:buClr>
                <a:schemeClr val="tx1"/>
              </a:buClr>
              <a:buSzPct val="80000"/>
              <a:buAutoNum type="arabicPeriod"/>
            </a:pPr>
            <a:r>
              <a:rPr lang="en-CA" sz="2400" b="1" spc="-45" dirty="0" err="1">
                <a:latin typeface="+mj-lt"/>
                <a:cs typeface="Tahoma"/>
              </a:rPr>
              <a:t>Caractéristiques</a:t>
            </a:r>
            <a:r>
              <a:rPr lang="en-CA" sz="2400" b="1" spc="-45" dirty="0">
                <a:latin typeface="+mj-lt"/>
                <a:cs typeface="Tahoma"/>
              </a:rPr>
              <a:t> des </a:t>
            </a:r>
            <a:r>
              <a:rPr lang="en-CA" sz="2400" b="1" spc="-45" dirty="0" err="1">
                <a:latin typeface="+mj-lt"/>
                <a:cs typeface="Tahoma"/>
              </a:rPr>
              <a:t>estimateurs</a:t>
            </a:r>
            <a:endParaRPr lang="en-CA" sz="2400" b="1" spc="-45" dirty="0">
              <a:latin typeface="+mj-lt"/>
              <a:cs typeface="Tahoma"/>
            </a:endParaRPr>
          </a:p>
          <a:p>
            <a:pPr marL="514350" indent="-514350">
              <a:lnSpc>
                <a:spcPct val="150000"/>
              </a:lnSpc>
              <a:spcBef>
                <a:spcPts val="1200"/>
              </a:spcBef>
              <a:buClr>
                <a:schemeClr val="tx1"/>
              </a:buClr>
              <a:buSzPct val="80000"/>
              <a:buAutoNum type="arabicPeriod"/>
            </a:pPr>
            <a:r>
              <a:rPr lang="en-CA" sz="2400" b="1" spc="-45" dirty="0">
                <a:latin typeface="+mj-lt"/>
                <a:cs typeface="Tahoma"/>
              </a:rPr>
              <a:t>Estimation MAP dans le </a:t>
            </a:r>
            <a:r>
              <a:rPr lang="en-CA" sz="2400" b="1" spc="-45" dirty="0" err="1">
                <a:latin typeface="+mj-lt"/>
                <a:cs typeface="Tahoma"/>
              </a:rPr>
              <a:t>cas</a:t>
            </a:r>
            <a:r>
              <a:rPr lang="en-CA" sz="2400" b="1" spc="-45" dirty="0">
                <a:latin typeface="+mj-lt"/>
                <a:cs typeface="Tahoma"/>
              </a:rPr>
              <a:t> </a:t>
            </a:r>
            <a:r>
              <a:rPr lang="en-CA" sz="2400" b="1" spc="-45" dirty="0" err="1">
                <a:latin typeface="+mj-lt"/>
                <a:cs typeface="Tahoma"/>
              </a:rPr>
              <a:t>linéaire</a:t>
            </a:r>
            <a:r>
              <a:rPr lang="en-CA" sz="2400" b="1" spc="-45" dirty="0">
                <a:latin typeface="+mj-lt"/>
                <a:cs typeface="Tahoma"/>
              </a:rPr>
              <a:t> et </a:t>
            </a:r>
            <a:r>
              <a:rPr lang="en-CA" sz="2400" b="1" spc="-45" dirty="0" err="1">
                <a:latin typeface="+mj-lt"/>
                <a:cs typeface="Tahoma"/>
              </a:rPr>
              <a:t>gaussien</a:t>
            </a:r>
            <a:endParaRPr lang="en-CA" sz="2400" b="1" spc="-45" dirty="0">
              <a:latin typeface="+mj-lt"/>
              <a:cs typeface="Tahoma"/>
            </a:endParaRPr>
          </a:p>
        </p:txBody>
      </p:sp>
      <p:sp>
        <p:nvSpPr>
          <p:cNvPr id="8" name="TextBox 7">
            <a:extLst>
              <a:ext uri="{FF2B5EF4-FFF2-40B4-BE49-F238E27FC236}">
                <a16:creationId xmlns:a16="http://schemas.microsoft.com/office/drawing/2014/main" id="{B7690BFE-6991-4211-81F1-F00AC55FE66A}"/>
              </a:ext>
            </a:extLst>
          </p:cNvPr>
          <p:cNvSpPr txBox="1"/>
          <p:nvPr/>
        </p:nvSpPr>
        <p:spPr>
          <a:xfrm>
            <a:off x="355600" y="233356"/>
            <a:ext cx="7611110" cy="584775"/>
          </a:xfrm>
          <a:prstGeom prst="rect">
            <a:avLst/>
          </a:prstGeom>
          <a:noFill/>
        </p:spPr>
        <p:txBody>
          <a:bodyPr wrap="square" rtlCol="0">
            <a:spAutoFit/>
          </a:bodyPr>
          <a:lstStyle/>
          <a:p>
            <a:r>
              <a:rPr lang="en-CA" sz="3200" b="1" spc="-10" dirty="0">
                <a:latin typeface="+mj-lt"/>
                <a:ea typeface="Century Gothic" charset="0"/>
                <a:cs typeface="Century Gothic" charset="0"/>
              </a:rPr>
              <a:t>Rappels: </a:t>
            </a:r>
            <a:r>
              <a:rPr lang="en-CA" sz="3200" b="1" spc="-10" dirty="0" err="1">
                <a:latin typeface="+mj-lt"/>
                <a:ea typeface="Century Gothic" charset="0"/>
                <a:cs typeface="Century Gothic" charset="0"/>
              </a:rPr>
              <a:t>probabilités</a:t>
            </a:r>
            <a:r>
              <a:rPr lang="en-CA" sz="3200" b="1" spc="-10" dirty="0">
                <a:latin typeface="+mj-lt"/>
                <a:ea typeface="Century Gothic" charset="0"/>
                <a:cs typeface="Century Gothic" charset="0"/>
              </a:rPr>
              <a:t> et signal </a:t>
            </a:r>
            <a:r>
              <a:rPr lang="en-CA" sz="3200" b="1" spc="-10" dirty="0" err="1">
                <a:latin typeface="+mj-lt"/>
                <a:ea typeface="Century Gothic" charset="0"/>
                <a:cs typeface="Century Gothic" charset="0"/>
              </a:rPr>
              <a:t>aléatoire</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0" name="Rectangle 9">
            <a:hlinkClick r:id="rId3" action="ppaction://hlinksldjump"/>
            <a:extLst>
              <a:ext uri="{FF2B5EF4-FFF2-40B4-BE49-F238E27FC236}">
                <a16:creationId xmlns:a16="http://schemas.microsoft.com/office/drawing/2014/main" id="{AA6A0D3B-2932-4027-B693-A8C88B22AFE3}"/>
              </a:ext>
            </a:extLst>
          </p:cNvPr>
          <p:cNvSpPr/>
          <p:nvPr/>
        </p:nvSpPr>
        <p:spPr>
          <a:xfrm>
            <a:off x="1046747" y="5291191"/>
            <a:ext cx="5744471" cy="267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ounded Rectangle 1">
            <a:extLst>
              <a:ext uri="{FF2B5EF4-FFF2-40B4-BE49-F238E27FC236}">
                <a16:creationId xmlns:a16="http://schemas.microsoft.com/office/drawing/2014/main" id="{086C8FD9-F1E7-6541-BDA4-DF675213353F}"/>
              </a:ext>
            </a:extLst>
          </p:cNvPr>
          <p:cNvSpPr/>
          <p:nvPr/>
        </p:nvSpPr>
        <p:spPr>
          <a:xfrm>
            <a:off x="848007" y="2682429"/>
            <a:ext cx="7994910" cy="420117"/>
          </a:xfrm>
          <a:prstGeom prst="round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70536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Signaux</a:t>
            </a:r>
            <a:r>
              <a:rPr lang="en-CA" sz="1400" b="1" dirty="0">
                <a:solidFill>
                  <a:schemeClr val="bg1"/>
                </a:solidFill>
                <a:latin typeface="+mj-lt"/>
              </a:rPr>
              <a:t> </a:t>
            </a:r>
            <a:r>
              <a:rPr lang="en-CA" sz="1400" b="1" dirty="0" err="1">
                <a:solidFill>
                  <a:schemeClr val="bg1"/>
                </a:solidFill>
                <a:latin typeface="+mj-lt"/>
              </a:rPr>
              <a:t>aléatoires</a:t>
            </a:r>
            <a:r>
              <a:rPr lang="en-CA" sz="1400" b="1" dirty="0">
                <a:solidFill>
                  <a:schemeClr val="bg1"/>
                </a:solidFill>
                <a:latin typeface="+mj-lt"/>
              </a:rPr>
              <a:t> </a:t>
            </a:r>
            <a:r>
              <a:rPr lang="en-CA" sz="1400" b="1" dirty="0" err="1">
                <a:solidFill>
                  <a:schemeClr val="bg1"/>
                </a:solidFill>
                <a:latin typeface="+mj-lt"/>
              </a:rPr>
              <a:t>stationnaires</a:t>
            </a:r>
            <a:r>
              <a:rPr lang="en-CA" sz="1400" b="1" dirty="0">
                <a:solidFill>
                  <a:schemeClr val="bg1"/>
                </a:solidFill>
                <a:latin typeface="+mj-lt"/>
              </a:rPr>
              <a:t> </a:t>
            </a:r>
            <a:r>
              <a:rPr lang="en-CA" sz="1400" b="1" dirty="0" err="1">
                <a:solidFill>
                  <a:schemeClr val="bg1"/>
                </a:solidFill>
                <a:latin typeface="+mj-lt"/>
              </a:rPr>
              <a:t>d’ordre</a:t>
            </a:r>
            <a:r>
              <a:rPr lang="en-CA" sz="1400" b="1" dirty="0">
                <a:solidFill>
                  <a:schemeClr val="bg1"/>
                </a:solidFill>
                <a:latin typeface="+mj-lt"/>
              </a:rPr>
              <a:t> deux</a:t>
            </a:r>
          </a:p>
        </p:txBody>
      </p:sp>
      <p:sp>
        <p:nvSpPr>
          <p:cNvPr id="18" name="TextBox 17">
            <a:extLst>
              <a:ext uri="{FF2B5EF4-FFF2-40B4-BE49-F238E27FC236}">
                <a16:creationId xmlns:a16="http://schemas.microsoft.com/office/drawing/2014/main" id="{A278DA38-1CE0-41D3-B500-005DFFEDB05C}"/>
              </a:ext>
            </a:extLst>
          </p:cNvPr>
          <p:cNvSpPr txBox="1"/>
          <p:nvPr/>
        </p:nvSpPr>
        <p:spPr>
          <a:xfrm>
            <a:off x="4639172" y="-48017"/>
            <a:ext cx="4504828" cy="307777"/>
          </a:xfrm>
          <a:prstGeom prst="rect">
            <a:avLst/>
          </a:prstGeom>
          <a:noFill/>
        </p:spPr>
        <p:txBody>
          <a:bodyPr wrap="square" rtlCol="0">
            <a:spAutoFit/>
          </a:bodyPr>
          <a:lstStyle/>
          <a:p>
            <a:r>
              <a:rPr lang="en-CA" sz="1400" dirty="0">
                <a:solidFill>
                  <a:schemeClr val="tx1">
                    <a:lumMod val="75000"/>
                    <a:lumOff val="25000"/>
                  </a:schemeClr>
                </a:solidFill>
                <a:latin typeface="+mj-lt"/>
              </a:rPr>
              <a:t>Position du </a:t>
            </a:r>
            <a:r>
              <a:rPr lang="en-CA" sz="1400" dirty="0" err="1">
                <a:solidFill>
                  <a:schemeClr val="tx1">
                    <a:lumMod val="75000"/>
                    <a:lumOff val="25000"/>
                  </a:schemeClr>
                </a:solidFill>
                <a:latin typeface="+mj-lt"/>
              </a:rPr>
              <a:t>problème</a:t>
            </a:r>
            <a:endParaRPr lang="en-CA" sz="1400" dirty="0">
              <a:solidFill>
                <a:schemeClr val="tx1">
                  <a:lumMod val="75000"/>
                  <a:lumOff val="25000"/>
                </a:schemeClr>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46181"/>
            <a:ext cx="7611110" cy="584775"/>
          </a:xfrm>
          <a:prstGeom prst="rect">
            <a:avLst/>
          </a:prstGeom>
          <a:noFill/>
        </p:spPr>
        <p:txBody>
          <a:bodyPr wrap="square" rtlCol="0">
            <a:spAutoFit/>
          </a:bodyPr>
          <a:lstStyle/>
          <a:p>
            <a:r>
              <a:rPr lang="en-CA" sz="3200" b="1" spc="-10" dirty="0" err="1">
                <a:latin typeface="+mj-lt"/>
                <a:ea typeface="Century Gothic" charset="0"/>
                <a:cs typeface="Century Gothic" charset="0"/>
              </a:rPr>
              <a:t>Signaux</a:t>
            </a:r>
            <a:r>
              <a:rPr lang="en-CA" sz="3200" b="1" spc="-10" dirty="0">
                <a:latin typeface="+mj-lt"/>
                <a:ea typeface="Century Gothic" charset="0"/>
                <a:cs typeface="Century Gothic" charset="0"/>
              </a:rPr>
              <a:t> </a:t>
            </a:r>
            <a:r>
              <a:rPr lang="en-CA" sz="3200" b="1" spc="-10" dirty="0" err="1">
                <a:latin typeface="+mj-lt"/>
                <a:ea typeface="Century Gothic" charset="0"/>
                <a:cs typeface="Century Gothic" charset="0"/>
              </a:rPr>
              <a:t>aléatoires</a:t>
            </a:r>
            <a:r>
              <a:rPr lang="en-CA" sz="3200" b="1" spc="-10" dirty="0">
                <a:latin typeface="+mj-lt"/>
                <a:ea typeface="Century Gothic" charset="0"/>
                <a:cs typeface="Century Gothic" charset="0"/>
              </a:rPr>
              <a:t> à temps </a:t>
            </a:r>
            <a:r>
              <a:rPr lang="en-CA" sz="3200" b="1" spc="-10" dirty="0" err="1">
                <a:latin typeface="+mj-lt"/>
                <a:ea typeface="Century Gothic" charset="0"/>
                <a:cs typeface="Century Gothic" charset="0"/>
              </a:rPr>
              <a:t>discret</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396508" y="1033536"/>
                <a:ext cx="8118842" cy="565779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fr-CA" sz="3100" b="1" u="sng" spc="-50" dirty="0">
                    <a:latin typeface="+mj-lt"/>
                    <a:cs typeface="Tahoma"/>
                  </a:rPr>
                  <a:t>Définition </a:t>
                </a:r>
              </a:p>
              <a:p>
                <a:pPr marL="482400">
                  <a:lnSpc>
                    <a:spcPct val="100000"/>
                  </a:lnSpc>
                  <a:spcBef>
                    <a:spcPts val="1200"/>
                  </a:spcBef>
                  <a:buClr>
                    <a:schemeClr val="tx1"/>
                  </a:buClr>
                  <a:buSzPct val="135000"/>
                </a:pPr>
                <a:r>
                  <a:rPr lang="fr-CA" sz="2600" i="1" spc="-50" dirty="0">
                    <a:solidFill>
                      <a:schemeClr val="tx1"/>
                    </a:solidFill>
                    <a:latin typeface="+mj-lt"/>
                    <a:cs typeface="Tahoma"/>
                  </a:rPr>
                  <a:t>F  </a:t>
                </a:r>
                <a14:m>
                  <m:oMath xmlns:m="http://schemas.openxmlformats.org/officeDocument/2006/math">
                    <m:r>
                      <a:rPr lang="fr-CA" sz="2600" b="0" i="1" spc="-50" smtClean="0">
                        <a:solidFill>
                          <a:schemeClr val="tx1"/>
                        </a:solidFill>
                        <a:latin typeface="Cambria Math" panose="02040503050406030204" pitchFamily="18" charset="0"/>
                        <a:ea typeface="Cambria Math" panose="02040503050406030204" pitchFamily="18" charset="0"/>
                        <a:cs typeface="Tahoma"/>
                      </a:rPr>
                      <m:t>=</m:t>
                    </m:r>
                    <m:d>
                      <m:dPr>
                        <m:begChr m:val="{"/>
                        <m:endChr m:val="}"/>
                        <m:ctrlPr>
                          <a:rPr lang="fr-CA" sz="2600" i="1" spc="-50" smtClean="0">
                            <a:solidFill>
                              <a:schemeClr val="tx1"/>
                            </a:solidFill>
                            <a:latin typeface="Cambria Math" panose="02040503050406030204" pitchFamily="18" charset="0"/>
                            <a:cs typeface="Tahoma"/>
                          </a:rPr>
                        </m:ctrlPr>
                      </m:dPr>
                      <m:e>
                        <m:sSub>
                          <m:sSubPr>
                            <m:ctrlPr>
                              <a:rPr lang="fr-CA" sz="2600" i="1" spc="-50">
                                <a:solidFill>
                                  <a:schemeClr val="tx1"/>
                                </a:solidFill>
                                <a:latin typeface="Cambria Math" panose="02040503050406030204" pitchFamily="18" charset="0"/>
                                <a:cs typeface="Tahoma"/>
                              </a:rPr>
                            </m:ctrlPr>
                          </m:sSubPr>
                          <m:e>
                            <m:r>
                              <m:rPr>
                                <m:nor/>
                              </m:rPr>
                              <a:rPr lang="fr-CA" sz="2600" i="1" spc="-50">
                                <a:solidFill>
                                  <a:schemeClr val="tx1"/>
                                </a:solidFill>
                                <a:latin typeface="+mj-lt"/>
                                <a:cs typeface="Tahoma"/>
                              </a:rPr>
                              <m:t> </m:t>
                            </m:r>
                            <m:r>
                              <m:rPr>
                                <m:nor/>
                              </m:rPr>
                              <a:rPr lang="fr-CA" sz="2600" i="1" spc="-50">
                                <a:solidFill>
                                  <a:schemeClr val="tx1"/>
                                </a:solidFill>
                                <a:latin typeface="+mj-lt"/>
                                <a:cs typeface="Tahoma"/>
                              </a:rPr>
                              <m:t>F</m:t>
                            </m:r>
                          </m:e>
                          <m:sub>
                            <m:r>
                              <m:rPr>
                                <m:nor/>
                              </m:rPr>
                              <a:rPr lang="fr-CA" sz="2600" i="1" spc="-50">
                                <a:solidFill>
                                  <a:schemeClr val="tx1"/>
                                </a:solidFill>
                                <a:latin typeface="+mj-lt"/>
                                <a:cs typeface="Tahoma"/>
                              </a:rPr>
                              <m:t>n</m:t>
                            </m:r>
                          </m:sub>
                        </m:sSub>
                        <m:r>
                          <m:rPr>
                            <m:nor/>
                          </m:rPr>
                          <a:rPr lang="fr-CA" sz="2600" i="1" spc="-50">
                            <a:solidFill>
                              <a:schemeClr val="tx1"/>
                            </a:solidFill>
                            <a:latin typeface="+mj-lt"/>
                            <a:cs typeface="Tahoma"/>
                          </a:rPr>
                          <m:t> </m:t>
                        </m:r>
                        <m:r>
                          <m:rPr>
                            <m:nor/>
                          </m:rPr>
                          <a:rPr lang="fr-CA" sz="2600" spc="-50">
                            <a:solidFill>
                              <a:schemeClr val="tx1"/>
                            </a:solidFill>
                            <a:latin typeface="+mj-lt"/>
                            <a:cs typeface="Tahoma"/>
                          </a:rPr>
                          <m:t>;</m:t>
                        </m:r>
                        <m:r>
                          <m:rPr>
                            <m:nor/>
                          </m:rPr>
                          <a:rPr lang="fr-CA" sz="2600" i="1" spc="-50">
                            <a:solidFill>
                              <a:schemeClr val="tx1"/>
                            </a:solidFill>
                            <a:latin typeface="+mj-lt"/>
                            <a:cs typeface="Tahoma"/>
                          </a:rPr>
                          <m:t> </m:t>
                        </m:r>
                        <m:r>
                          <m:rPr>
                            <m:nor/>
                          </m:rPr>
                          <a:rPr lang="fr-CA" sz="2600" i="1" spc="-50">
                            <a:solidFill>
                              <a:schemeClr val="tx1"/>
                            </a:solidFill>
                            <a:latin typeface="+mj-lt"/>
                            <a:cs typeface="Tahoma"/>
                          </a:rPr>
                          <m:t>n</m:t>
                        </m:r>
                        <m:r>
                          <m:rPr>
                            <m:nor/>
                          </m:rPr>
                          <a:rPr lang="fr-CA" sz="2600" i="1" spc="-50">
                            <a:solidFill>
                              <a:schemeClr val="tx1"/>
                            </a:solidFill>
                            <a:latin typeface="+mj-lt"/>
                            <a:cs typeface="Tahoma"/>
                          </a:rPr>
                          <m:t> </m:t>
                        </m:r>
                        <m:r>
                          <a:rPr lang="fr-CA" sz="2600" b="0" i="1" spc="-50">
                            <a:solidFill>
                              <a:schemeClr val="tx1"/>
                            </a:solidFill>
                            <a:latin typeface="Cambria Math" panose="02040503050406030204" pitchFamily="18" charset="0"/>
                            <a:ea typeface="Cambria Math" panose="02040503050406030204" pitchFamily="18" charset="0"/>
                            <a:cs typeface="Tahoma"/>
                          </a:rPr>
                          <m:t>∈</m:t>
                        </m:r>
                        <m:r>
                          <m:rPr>
                            <m:nor/>
                          </m:rPr>
                          <a:rPr lang="fr-CA" sz="2600" i="1" spc="-50">
                            <a:solidFill>
                              <a:schemeClr val="tx1"/>
                            </a:solidFill>
                            <a:latin typeface="+mj-lt"/>
                            <a:cs typeface="Tahoma"/>
                          </a:rPr>
                          <m:t> </m:t>
                        </m:r>
                        <m:r>
                          <a:rPr lang="fr-CA" sz="2600" b="0" i="1" spc="-50">
                            <a:solidFill>
                              <a:schemeClr val="tx1"/>
                            </a:solidFill>
                            <a:latin typeface="Cambria Math" panose="02040503050406030204" pitchFamily="18" charset="0"/>
                            <a:cs typeface="Tahoma"/>
                          </a:rPr>
                          <m:t>ℤ</m:t>
                        </m:r>
                      </m:e>
                    </m:d>
                  </m:oMath>
                </a14:m>
                <a:r>
                  <a:rPr lang="fr-CA" sz="2600" i="1" spc="-50" dirty="0">
                    <a:solidFill>
                      <a:schemeClr val="tx1"/>
                    </a:solidFill>
                    <a:latin typeface="+mj-lt"/>
                    <a:cs typeface="Tahoma"/>
                  </a:rPr>
                  <a:t> </a:t>
                </a:r>
                <a:r>
                  <a:rPr lang="fr-CA" sz="2600" spc="-50" dirty="0">
                    <a:solidFill>
                      <a:schemeClr val="tx1"/>
                    </a:solidFill>
                    <a:latin typeface="+mj-lt"/>
                    <a:cs typeface="Tahoma"/>
                  </a:rPr>
                  <a:t>signal aléatoire  (ensemble de variables aléatoires)</a:t>
                </a:r>
              </a:p>
              <a:p>
                <a:pPr marL="482400">
                  <a:lnSpc>
                    <a:spcPct val="100000"/>
                  </a:lnSpc>
                  <a:spcBef>
                    <a:spcPts val="1200"/>
                  </a:spcBef>
                  <a:buClr>
                    <a:schemeClr val="tx1"/>
                  </a:buClr>
                  <a:buSzPct val="135000"/>
                </a:pPr>
                <a14:m>
                  <m:oMath xmlns:m="http://schemas.openxmlformats.org/officeDocument/2006/math">
                    <m:sSub>
                      <m:sSubPr>
                        <m:ctrlPr>
                          <a:rPr lang="fr-CA" sz="2600" i="1" spc="-50">
                            <a:latin typeface="Cambria Math" panose="02040503050406030204" pitchFamily="18" charset="0"/>
                            <a:cs typeface="Tahoma"/>
                          </a:rPr>
                        </m:ctrlPr>
                      </m:sSubPr>
                      <m:e>
                        <m:r>
                          <m:rPr>
                            <m:nor/>
                          </m:rPr>
                          <a:rPr lang="fr-CA" sz="2600" i="1" spc="-50">
                            <a:latin typeface="+mj-lt"/>
                            <a:cs typeface="Tahoma"/>
                          </a:rPr>
                          <m:t>p</m:t>
                        </m:r>
                      </m:e>
                      <m:sub>
                        <m:sSub>
                          <m:sSubPr>
                            <m:ctrlPr>
                              <a:rPr lang="fr-CA" sz="2600" i="1" spc="-50">
                                <a:latin typeface="Cambria Math" panose="02040503050406030204" pitchFamily="18" charset="0"/>
                                <a:cs typeface="Tahoma"/>
                              </a:rPr>
                            </m:ctrlPr>
                          </m:sSubPr>
                          <m:e>
                            <m:r>
                              <m:rPr>
                                <m:nor/>
                              </m:rPr>
                              <a:rPr lang="fr-CA" sz="2600" i="1" spc="-50">
                                <a:latin typeface="+mj-lt"/>
                                <a:cs typeface="Tahoma"/>
                              </a:rPr>
                              <m:t>F</m:t>
                            </m:r>
                          </m:e>
                          <m:sub>
                            <m:r>
                              <m:rPr>
                                <m:nor/>
                              </m:rPr>
                              <a:rPr lang="fr-CA" sz="2600" i="1" spc="-50">
                                <a:latin typeface="+mj-lt"/>
                                <a:cs typeface="Tahoma"/>
                              </a:rPr>
                              <m:t>n</m:t>
                            </m:r>
                          </m:sub>
                        </m:sSub>
                      </m:sub>
                    </m:sSub>
                    <m:d>
                      <m:dPr>
                        <m:ctrlPr>
                          <a:rPr lang="fr-CA" sz="2600" i="1">
                            <a:latin typeface="Cambria Math" panose="02040503050406030204" pitchFamily="18" charset="0"/>
                            <a:ea typeface="Tahoma" panose="020B0604030504040204" pitchFamily="34" charset="0"/>
                            <a:cs typeface="Tahoma" panose="020B0604030504040204" pitchFamily="34" charset="0"/>
                          </a:rPr>
                        </m:ctrlPr>
                      </m:dPr>
                      <m:e>
                        <m:sSub>
                          <m:sSubPr>
                            <m:ctrlPr>
                              <a:rPr lang="fr-CA" sz="2600" i="1" spc="-50">
                                <a:latin typeface="Cambria Math" panose="02040503050406030204" pitchFamily="18" charset="0"/>
                                <a:cs typeface="Tahoma"/>
                              </a:rPr>
                            </m:ctrlPr>
                          </m:sSubPr>
                          <m:e>
                            <m:r>
                              <m:rPr>
                                <m:nor/>
                              </m:rPr>
                              <a:rPr lang="fr-CA" sz="2600" i="1">
                                <a:latin typeface="+mj-lt"/>
                                <a:ea typeface="Tahoma" panose="020B0604030504040204" pitchFamily="34" charset="0"/>
                                <a:cs typeface="Tahoma" panose="020B0604030504040204" pitchFamily="34" charset="0"/>
                              </a:rPr>
                              <m:t>f</m:t>
                            </m:r>
                          </m:e>
                          <m:sub>
                            <m:r>
                              <m:rPr>
                                <m:nor/>
                              </m:rPr>
                              <a:rPr lang="fr-CA" sz="2600" i="1" baseline="-25000">
                                <a:latin typeface="+mj-lt"/>
                                <a:ea typeface="Cambria Math" panose="02040503050406030204" pitchFamily="18" charset="0"/>
                                <a:cs typeface="Tahoma" panose="020B0604030504040204" pitchFamily="34" charset="0"/>
                              </a:rPr>
                              <m:t>n</m:t>
                            </m:r>
                          </m:sub>
                        </m:sSub>
                      </m:e>
                    </m:d>
                  </m:oMath>
                </a14:m>
                <a:r>
                  <a:rPr lang="fr-CA" sz="2600" spc="-50" dirty="0">
                    <a:latin typeface="+mj-lt"/>
                    <a:cs typeface="Tahoma"/>
                  </a:rPr>
                  <a:t> ;  </a:t>
                </a:r>
                <a14:m>
                  <m:oMath xmlns:m="http://schemas.openxmlformats.org/officeDocument/2006/math">
                    <m:r>
                      <m:rPr>
                        <m:nor/>
                      </m:rPr>
                      <a:rPr lang="fr-CA" sz="2600" i="1" spc="-50">
                        <a:latin typeface="+mj-lt"/>
                        <a:cs typeface="Tahoma"/>
                      </a:rPr>
                      <m:t>n</m:t>
                    </m:r>
                    <m:r>
                      <m:rPr>
                        <m:nor/>
                      </m:rPr>
                      <a:rPr lang="fr-CA" sz="2600" i="1" spc="-50">
                        <a:latin typeface="+mj-lt"/>
                        <a:cs typeface="Tahoma"/>
                      </a:rPr>
                      <m:t> </m:t>
                    </m:r>
                    <m:r>
                      <a:rPr lang="fr-CA" sz="2600" i="1" spc="-50">
                        <a:latin typeface="Cambria Math" panose="02040503050406030204" pitchFamily="18" charset="0"/>
                        <a:ea typeface="Cambria Math" panose="02040503050406030204" pitchFamily="18" charset="0"/>
                        <a:cs typeface="Tahoma"/>
                      </a:rPr>
                      <m:t>∈</m:t>
                    </m:r>
                  </m:oMath>
                </a14:m>
                <a:r>
                  <a:rPr lang="fr-CA" sz="2600" spc="-50" dirty="0">
                    <a:latin typeface="+mj-lt"/>
                    <a:cs typeface="Tahoma"/>
                  </a:rPr>
                  <a:t> </a:t>
                </a:r>
                <a:r>
                  <a:rPr lang="fr-CA" sz="2600" spc="-50" dirty="0" err="1">
                    <a:latin typeface="+mj-lt"/>
                    <a:ea typeface="Cambria Math" panose="02040503050406030204" pitchFamily="18" charset="0"/>
                    <a:cs typeface="Tahoma"/>
                  </a:rPr>
                  <a:t>ℤ</a:t>
                </a:r>
                <a:r>
                  <a:rPr lang="fr-CA" sz="2600" spc="-50" dirty="0">
                    <a:latin typeface="+mj-lt"/>
                    <a:ea typeface="Cambria Math" panose="02040503050406030204" pitchFamily="18" charset="0"/>
                    <a:cs typeface="Tahoma"/>
                  </a:rPr>
                  <a:t>  </a:t>
                </a:r>
                <a:r>
                  <a:rPr lang="fr-CA" sz="2600" spc="-50" dirty="0">
                    <a:solidFill>
                      <a:srgbClr val="FF0000"/>
                    </a:solidFill>
                    <a:latin typeface="+mj-lt"/>
                    <a:ea typeface="Cambria Math" panose="02040503050406030204" pitchFamily="18" charset="0"/>
                    <a:cs typeface="Tahoma"/>
                  </a:rPr>
                  <a:t>impossible à définir </a:t>
                </a:r>
              </a:p>
              <a:p>
                <a:pPr marL="482400">
                  <a:lnSpc>
                    <a:spcPct val="100000"/>
                  </a:lnSpc>
                  <a:spcBef>
                    <a:spcPts val="1200"/>
                  </a:spcBef>
                  <a:buClr>
                    <a:schemeClr val="tx1"/>
                  </a:buClr>
                  <a:buSzPct val="135000"/>
                </a:pPr>
                <a:r>
                  <a:rPr lang="fr-CA" sz="2600" spc="-50" dirty="0">
                    <a:latin typeface="+mj-lt"/>
                    <a:cs typeface="Tahoma"/>
                  </a:rPr>
                  <a:t>Comportement de </a:t>
                </a:r>
                <a:r>
                  <a:rPr lang="fr-CA" sz="2600" i="1" spc="-50" dirty="0">
                    <a:latin typeface="+mj-lt"/>
                    <a:cs typeface="Tahoma"/>
                  </a:rPr>
                  <a:t>F </a:t>
                </a:r>
                <a:r>
                  <a:rPr lang="fr-CA" sz="2600" spc="-50" dirty="0">
                    <a:latin typeface="+mj-lt"/>
                    <a:cs typeface="Tahoma"/>
                  </a:rPr>
                  <a:t>défini à partir de la loi conjointe de tout sous ensemble </a:t>
                </a:r>
                <a:r>
                  <a:rPr lang="fr-CA" sz="2600" spc="-50" dirty="0">
                    <a:solidFill>
                      <a:srgbClr val="FF0000"/>
                    </a:solidFill>
                    <a:latin typeface="+mj-lt"/>
                    <a:cs typeface="Tahoma"/>
                  </a:rPr>
                  <a:t>fini</a:t>
                </a:r>
                <a:r>
                  <a:rPr lang="fr-CA" sz="2600" spc="-50" dirty="0">
                    <a:latin typeface="+mj-lt"/>
                    <a:cs typeface="Tahoma"/>
                  </a:rPr>
                  <a:t> de ses composantes</a:t>
                </a:r>
                <a:endParaRPr lang="fr-CA" sz="2600" spc="-50" dirty="0">
                  <a:solidFill>
                    <a:schemeClr val="tx1"/>
                  </a:solidFill>
                  <a:latin typeface="+mj-lt"/>
                  <a:cs typeface="Tahoma"/>
                </a:endParaRPr>
              </a:p>
              <a:p>
                <a:pPr marL="482400">
                  <a:lnSpc>
                    <a:spcPct val="100000"/>
                  </a:lnSpc>
                  <a:spcBef>
                    <a:spcPts val="1200"/>
                  </a:spcBef>
                  <a:buClr>
                    <a:schemeClr val="tx1"/>
                  </a:buClr>
                  <a:buSzPct val="135000"/>
                </a:pPr>
                <a:endParaRPr lang="fr-CA" sz="2600" spc="-50" dirty="0">
                  <a:solidFill>
                    <a:srgbClr val="FF0000"/>
                  </a:solidFill>
                  <a:latin typeface="+mj-lt"/>
                  <a:cs typeface="Tahoma"/>
                </a:endParaRPr>
              </a:p>
              <a:p>
                <a:pPr marL="0" indent="0">
                  <a:spcBef>
                    <a:spcPts val="1800"/>
                  </a:spcBef>
                  <a:buSzPct val="135000"/>
                  <a:buNone/>
                </a:pPr>
                <a:r>
                  <a:rPr lang="fr-CA" sz="3100" b="1" u="sng" spc="-50" dirty="0">
                    <a:latin typeface="+mj-lt"/>
                    <a:cs typeface="Tahoma"/>
                  </a:rPr>
                  <a:t>Caractéristiques importantes</a:t>
                </a:r>
              </a:p>
              <a:p>
                <a:pPr marL="482400" lvl="1" indent="-230400">
                  <a:lnSpc>
                    <a:spcPct val="100000"/>
                  </a:lnSpc>
                  <a:spcBef>
                    <a:spcPts val="1200"/>
                  </a:spcBef>
                  <a:buSzPct val="135000"/>
                </a:pPr>
                <a:r>
                  <a:rPr lang="fr-CA" sz="2600" b="1" dirty="0">
                    <a:latin typeface="+mj-lt"/>
                    <a:ea typeface="Cambria Math" panose="02040503050406030204" pitchFamily="18" charset="0"/>
                    <a:cs typeface="Tahoma" panose="020B0604030504040204" pitchFamily="34" charset="0"/>
                  </a:rPr>
                  <a:t>Caractéristiques </a:t>
                </a:r>
                <a:r>
                  <a:rPr lang="fr-CA" sz="2600" b="1" i="1" dirty="0">
                    <a:latin typeface="+mj-lt"/>
                    <a:ea typeface="Cambria Math" panose="02040503050406030204" pitchFamily="18" charset="0"/>
                    <a:cs typeface="Tahoma" panose="020B0604030504040204" pitchFamily="34" charset="0"/>
                  </a:rPr>
                  <a:t>instantanées</a:t>
                </a:r>
                <a:r>
                  <a:rPr lang="fr-CA" sz="2600" b="1" dirty="0">
                    <a:latin typeface="+mj-lt"/>
                    <a:ea typeface="Cambria Math" panose="02040503050406030204" pitchFamily="18" charset="0"/>
                    <a:cs typeface="Tahoma" panose="020B0604030504040204" pitchFamily="34" charset="0"/>
                  </a:rPr>
                  <a:t> </a:t>
                </a:r>
                <a:r>
                  <a:rPr lang="fr-CA" sz="2600" dirty="0">
                    <a:latin typeface="+mj-lt"/>
                    <a:ea typeface="Cambria Math" panose="02040503050406030204" pitchFamily="18" charset="0"/>
                    <a:cs typeface="Tahoma" panose="020B0604030504040204" pitchFamily="34" charset="0"/>
                  </a:rPr>
                  <a:t>: caractéristiques de tout échantillon (pris indépendamment des autres)</a:t>
                </a:r>
              </a:p>
              <a:p>
                <a:pPr marL="252000" lvl="1" indent="0">
                  <a:lnSpc>
                    <a:spcPct val="100000"/>
                  </a:lnSpc>
                  <a:spcBef>
                    <a:spcPts val="600"/>
                  </a:spcBef>
                  <a:buSzPct val="135000"/>
                  <a:buNone/>
                </a:pPr>
                <a14:m>
                  <m:oMath xmlns:m="http://schemas.openxmlformats.org/officeDocument/2006/math">
                    <m:r>
                      <a:rPr lang="fr-CA" sz="2600" b="0" i="1" spc="-50" smtClean="0">
                        <a:latin typeface="Cambria Math" panose="02040503050406030204" pitchFamily="18" charset="0"/>
                        <a:cs typeface="Tahoma"/>
                      </a:rPr>
                      <m:t>     </m:t>
                    </m:r>
                    <m:sSub>
                      <m:sSubPr>
                        <m:ctrlPr>
                          <a:rPr lang="fr-CA" sz="2600" i="1" spc="-50">
                            <a:latin typeface="Cambria Math" panose="02040503050406030204" pitchFamily="18" charset="0"/>
                            <a:cs typeface="Tahoma"/>
                          </a:rPr>
                        </m:ctrlPr>
                      </m:sSubPr>
                      <m:e>
                        <m:r>
                          <m:rPr>
                            <m:nor/>
                          </m:rPr>
                          <a:rPr lang="fr-CA" sz="2600" i="1" spc="-50">
                            <a:latin typeface="+mj-lt"/>
                            <a:cs typeface="Tahoma"/>
                          </a:rPr>
                          <m:t>p</m:t>
                        </m:r>
                      </m:e>
                      <m:sub>
                        <m:sSub>
                          <m:sSubPr>
                            <m:ctrlPr>
                              <a:rPr lang="fr-CA" sz="2600" i="1" spc="-50">
                                <a:latin typeface="Cambria Math" panose="02040503050406030204" pitchFamily="18" charset="0"/>
                                <a:cs typeface="Tahoma"/>
                              </a:rPr>
                            </m:ctrlPr>
                          </m:sSubPr>
                          <m:e>
                            <m:r>
                              <m:rPr>
                                <m:nor/>
                              </m:rPr>
                              <a:rPr lang="fr-CA" sz="2600" i="1" spc="-50">
                                <a:latin typeface="+mj-lt"/>
                                <a:cs typeface="Tahoma"/>
                              </a:rPr>
                              <m:t>F</m:t>
                            </m:r>
                          </m:e>
                          <m:sub>
                            <m:r>
                              <m:rPr>
                                <m:nor/>
                              </m:rPr>
                              <a:rPr lang="fr-CA" sz="2600" i="1" spc="-50">
                                <a:latin typeface="+mj-lt"/>
                                <a:cs typeface="Tahoma"/>
                              </a:rPr>
                              <m:t>n</m:t>
                            </m:r>
                          </m:sub>
                        </m:sSub>
                      </m:sub>
                    </m:sSub>
                    <m:d>
                      <m:dPr>
                        <m:ctrlPr>
                          <a:rPr lang="fr-CA" sz="2600" i="1">
                            <a:latin typeface="Cambria Math" panose="02040503050406030204" pitchFamily="18" charset="0"/>
                            <a:ea typeface="Tahoma" panose="020B0604030504040204" pitchFamily="34" charset="0"/>
                            <a:cs typeface="Tahoma" panose="020B0604030504040204" pitchFamily="34" charset="0"/>
                          </a:rPr>
                        </m:ctrlPr>
                      </m:dPr>
                      <m:e>
                        <m:sSub>
                          <m:sSubPr>
                            <m:ctrlPr>
                              <a:rPr lang="fr-CA" sz="2600" i="1" spc="-50">
                                <a:latin typeface="Cambria Math" panose="02040503050406030204" pitchFamily="18" charset="0"/>
                                <a:cs typeface="Tahoma"/>
                              </a:rPr>
                            </m:ctrlPr>
                          </m:sSubPr>
                          <m:e>
                            <m:r>
                              <m:rPr>
                                <m:nor/>
                              </m:rPr>
                              <a:rPr lang="fr-CA" sz="2600" i="1">
                                <a:latin typeface="+mj-lt"/>
                                <a:ea typeface="Tahoma" panose="020B0604030504040204" pitchFamily="34" charset="0"/>
                                <a:cs typeface="Tahoma" panose="020B0604030504040204" pitchFamily="34" charset="0"/>
                              </a:rPr>
                              <m:t>f</m:t>
                            </m:r>
                          </m:e>
                          <m:sub>
                            <m:r>
                              <m:rPr>
                                <m:nor/>
                              </m:rPr>
                              <a:rPr lang="fr-CA" sz="2600" i="1" baseline="-25000">
                                <a:latin typeface="+mj-lt"/>
                                <a:ea typeface="Cambria Math" panose="02040503050406030204" pitchFamily="18" charset="0"/>
                                <a:cs typeface="Tahoma" panose="020B0604030504040204" pitchFamily="34" charset="0"/>
                              </a:rPr>
                              <m:t>n</m:t>
                            </m:r>
                          </m:sub>
                        </m:sSub>
                      </m:e>
                    </m:d>
                  </m:oMath>
                </a14:m>
                <a:r>
                  <a:rPr lang="fr-CA" sz="2600" dirty="0">
                    <a:latin typeface="+mj-lt"/>
                    <a:ea typeface="Cambria Math" panose="02040503050406030204" pitchFamily="18" charset="0"/>
                    <a:cs typeface="Tahoma" panose="020B0604030504040204" pitchFamily="34" charset="0"/>
                  </a:rPr>
                  <a:t> ;  </a:t>
                </a:r>
                <a14:m>
                  <m:oMath xmlns:m="http://schemas.openxmlformats.org/officeDocument/2006/math">
                    <m:sSub>
                      <m:sSubPr>
                        <m:ctrlPr>
                          <a:rPr lang="fr-CA" sz="2600" i="1">
                            <a:latin typeface="Cambria Math" panose="02040503050406030204" pitchFamily="18" charset="0"/>
                            <a:ea typeface="Cambria Math" panose="02040503050406030204" pitchFamily="18" charset="0"/>
                            <a:cs typeface="Tahoma" panose="020B0604030504040204" pitchFamily="34" charset="0"/>
                          </a:rPr>
                        </m:ctrlPr>
                      </m:sSubPr>
                      <m:e>
                        <m:r>
                          <m:rPr>
                            <m:nor/>
                          </m:rPr>
                          <a:rPr lang="fr-CA" sz="2600" i="1">
                            <a:latin typeface="+mj-lt"/>
                            <a:ea typeface="Cambria Math" panose="02040503050406030204" pitchFamily="18" charset="0"/>
                            <a:cs typeface="Tahoma" panose="020B0604030504040204" pitchFamily="34" charset="0"/>
                          </a:rPr>
                          <m:t>m</m:t>
                        </m:r>
                      </m:e>
                      <m:sub>
                        <m:r>
                          <m:rPr>
                            <m:nor/>
                          </m:rPr>
                          <a:rPr lang="fr-CA" sz="2600" i="1">
                            <a:latin typeface="+mj-lt"/>
                            <a:ea typeface="Cambria Math" panose="02040503050406030204" pitchFamily="18" charset="0"/>
                            <a:cs typeface="Tahoma" panose="020B0604030504040204" pitchFamily="34" charset="0"/>
                          </a:rPr>
                          <m:t>n</m:t>
                        </m:r>
                      </m:sub>
                    </m:sSub>
                    <m:r>
                      <a:rPr lang="fr-CA" sz="2600" i="1" spc="-50" smtClean="0">
                        <a:latin typeface="Cambria Math" panose="02040503050406030204" pitchFamily="18" charset="0"/>
                        <a:ea typeface="Cambria Math" panose="02040503050406030204" pitchFamily="18" charset="0"/>
                        <a:cs typeface="Tahoma"/>
                      </a:rPr>
                      <m:t>=</m:t>
                    </m:r>
                  </m:oMath>
                </a14:m>
                <a:r>
                  <a:rPr lang="fr-CA" sz="2600" i="1" dirty="0">
                    <a:latin typeface="+mj-lt"/>
                    <a:ea typeface="Cambria Math" panose="02040503050406030204" pitchFamily="18" charset="0"/>
                    <a:cs typeface="Tahoma" panose="020B0604030504040204" pitchFamily="34" charset="0"/>
                  </a:rPr>
                  <a:t> </a:t>
                </a:r>
                <a:r>
                  <a:rPr lang="fr-CA" sz="2600" dirty="0">
                    <a:latin typeface="+mj-lt"/>
                    <a:ea typeface="Cambria Math" panose="02040503050406030204" pitchFamily="18" charset="0"/>
                    <a:cs typeface="Tahoma" panose="020B0604030504040204" pitchFamily="34" charset="0"/>
                  </a:rPr>
                  <a:t>E</a:t>
                </a:r>
                <a14:m>
                  <m:oMath xmlns:m="http://schemas.openxmlformats.org/officeDocument/2006/math">
                    <m:d>
                      <m:dPr>
                        <m:begChr m:val="["/>
                        <m:endChr m:val="]"/>
                        <m:ctrlPr>
                          <a:rPr lang="fr-CA" sz="2600" i="1" smtClean="0">
                            <a:latin typeface="Cambria Math" panose="02040503050406030204" pitchFamily="18" charset="0"/>
                            <a:ea typeface="Cambria Math" panose="02040503050406030204" pitchFamily="18" charset="0"/>
                            <a:cs typeface="Tahoma" panose="020B0604030504040204" pitchFamily="34" charset="0"/>
                          </a:rPr>
                        </m:ctrlPr>
                      </m:dPr>
                      <m:e>
                        <m:sSub>
                          <m:sSubPr>
                            <m:ctrlPr>
                              <a:rPr lang="fr-CA" sz="2600" i="1" spc="-50">
                                <a:latin typeface="Cambria Math" panose="02040503050406030204" pitchFamily="18" charset="0"/>
                                <a:cs typeface="Tahoma"/>
                              </a:rPr>
                            </m:ctrlPr>
                          </m:sSubPr>
                          <m:e>
                            <m:r>
                              <m:rPr>
                                <m:nor/>
                              </m:rPr>
                              <a:rPr lang="fr-CA" sz="2600" i="1" spc="-50">
                                <a:latin typeface="+mj-lt"/>
                                <a:cs typeface="Tahoma"/>
                              </a:rPr>
                              <m:t>F</m:t>
                            </m:r>
                          </m:e>
                          <m:sub>
                            <m:r>
                              <m:rPr>
                                <m:nor/>
                              </m:rPr>
                              <a:rPr lang="fr-CA" sz="2600" i="1" spc="-50">
                                <a:latin typeface="+mj-lt"/>
                                <a:cs typeface="Tahoma"/>
                              </a:rPr>
                              <m:t>n</m:t>
                            </m:r>
                          </m:sub>
                        </m:sSub>
                      </m:e>
                    </m:d>
                    <m:r>
                      <a:rPr lang="fr-CA" sz="2600" b="0" i="0" smtClean="0">
                        <a:latin typeface="Cambria Math" panose="02040503050406030204" pitchFamily="18" charset="0"/>
                        <a:ea typeface="Cambria Math" panose="02040503050406030204" pitchFamily="18" charset="0"/>
                        <a:cs typeface="Tahoma" panose="020B0604030504040204" pitchFamily="34" charset="0"/>
                      </a:rPr>
                      <m:t>  ;</m:t>
                    </m:r>
                    <m:sSubSup>
                      <m:sSubSupPr>
                        <m:ctrlPr>
                          <a:rPr lang="fr-CA" sz="2600" i="1">
                            <a:latin typeface="Cambria Math" panose="02040503050406030204" pitchFamily="18" charset="0"/>
                            <a:ea typeface="Cambria Math" panose="02040503050406030204" pitchFamily="18" charset="0"/>
                            <a:cs typeface="Tahoma" panose="020B0604030504040204" pitchFamily="34" charset="0"/>
                          </a:rPr>
                        </m:ctrlPr>
                      </m:sSubSupPr>
                      <m:e>
                        <m:r>
                          <a:rPr lang="fr-CA" sz="2600" b="0" i="1" smtClean="0">
                            <a:latin typeface="Cambria Math" panose="02040503050406030204" pitchFamily="18" charset="0"/>
                            <a:ea typeface="Cambria Math" panose="02040503050406030204" pitchFamily="18" charset="0"/>
                            <a:cs typeface="Tahoma" panose="020B0604030504040204" pitchFamily="34" charset="0"/>
                          </a:rPr>
                          <m:t> </m:t>
                        </m:r>
                        <m:r>
                          <a:rPr lang="fr-CA" sz="2600" i="1">
                            <a:latin typeface="Cambria Math" panose="02040503050406030204" pitchFamily="18" charset="0"/>
                            <a:ea typeface="Cambria Math" panose="02040503050406030204" pitchFamily="18" charset="0"/>
                            <a:cs typeface="Tahoma" panose="020B0604030504040204" pitchFamily="34" charset="0"/>
                          </a:rPr>
                          <m:t>𝜎</m:t>
                        </m:r>
                      </m:e>
                      <m:sub>
                        <m:r>
                          <m:rPr>
                            <m:nor/>
                          </m:rPr>
                          <a:rPr lang="fr-CA" sz="2600" i="1">
                            <a:latin typeface="+mj-lt"/>
                            <a:ea typeface="Cambria Math" panose="02040503050406030204" pitchFamily="18" charset="0"/>
                            <a:cs typeface="Tahoma" panose="020B0604030504040204" pitchFamily="34" charset="0"/>
                          </a:rPr>
                          <m:t>n</m:t>
                        </m:r>
                      </m:sub>
                      <m:sup>
                        <m:r>
                          <m:rPr>
                            <m:nor/>
                          </m:rPr>
                          <a:rPr lang="fr-CA" sz="2600">
                            <a:latin typeface="+mj-lt"/>
                            <a:ea typeface="Cambria Math" panose="02040503050406030204" pitchFamily="18" charset="0"/>
                            <a:cs typeface="Tahoma" panose="020B0604030504040204" pitchFamily="34" charset="0"/>
                          </a:rPr>
                          <m:t>2</m:t>
                        </m:r>
                      </m:sup>
                    </m:sSubSup>
                    <m:r>
                      <a:rPr lang="fr-CA" sz="2600" b="0" i="1" smtClean="0">
                        <a:latin typeface="Cambria Math" panose="02040503050406030204" pitchFamily="18" charset="0"/>
                        <a:ea typeface="Cambria Math" panose="02040503050406030204" pitchFamily="18" charset="0"/>
                        <a:cs typeface="Tahoma" panose="020B0604030504040204" pitchFamily="34" charset="0"/>
                      </a:rPr>
                      <m:t> </m:t>
                    </m:r>
                    <m:r>
                      <a:rPr lang="fr-CA" sz="2600" i="1" spc="-50">
                        <a:latin typeface="Cambria Math" panose="02040503050406030204" pitchFamily="18" charset="0"/>
                        <a:ea typeface="Cambria Math" panose="02040503050406030204" pitchFamily="18" charset="0"/>
                        <a:cs typeface="Tahoma"/>
                      </a:rPr>
                      <m:t>=</m:t>
                    </m:r>
                    <m:r>
                      <m:rPr>
                        <m:nor/>
                      </m:rPr>
                      <a:rPr lang="fr-CA" sz="2600">
                        <a:latin typeface="+mj-lt"/>
                        <a:ea typeface="Cambria Math" panose="02040503050406030204" pitchFamily="18" charset="0"/>
                        <a:cs typeface="Tahoma" panose="020B0604030504040204" pitchFamily="34" charset="0"/>
                      </a:rPr>
                      <m:t>Var</m:t>
                    </m:r>
                    <m:d>
                      <m:dPr>
                        <m:begChr m:val="["/>
                        <m:endChr m:val="]"/>
                        <m:ctrlPr>
                          <a:rPr lang="fr-CA" sz="2600" i="1">
                            <a:latin typeface="Cambria Math" panose="02040503050406030204" pitchFamily="18" charset="0"/>
                            <a:ea typeface="Cambria Math" panose="02040503050406030204" pitchFamily="18" charset="0"/>
                            <a:cs typeface="Tahoma" panose="020B0604030504040204" pitchFamily="34" charset="0"/>
                          </a:rPr>
                        </m:ctrlPr>
                      </m:dPr>
                      <m:e>
                        <m:sSub>
                          <m:sSubPr>
                            <m:ctrlPr>
                              <a:rPr lang="fr-CA" sz="2600" i="1" spc="-50">
                                <a:latin typeface="Cambria Math" panose="02040503050406030204" pitchFamily="18" charset="0"/>
                                <a:cs typeface="Tahoma"/>
                              </a:rPr>
                            </m:ctrlPr>
                          </m:sSubPr>
                          <m:e>
                            <m:r>
                              <m:rPr>
                                <m:nor/>
                              </m:rPr>
                              <a:rPr lang="fr-CA" sz="2600" i="1" spc="-50">
                                <a:latin typeface="+mj-lt"/>
                                <a:cs typeface="Tahoma"/>
                              </a:rPr>
                              <m:t>F</m:t>
                            </m:r>
                          </m:e>
                          <m:sub>
                            <m:r>
                              <m:rPr>
                                <m:nor/>
                              </m:rPr>
                              <a:rPr lang="fr-CA" sz="2600" i="1" spc="-50">
                                <a:latin typeface="+mj-lt"/>
                                <a:cs typeface="Tahoma"/>
                              </a:rPr>
                              <m:t>n</m:t>
                            </m:r>
                          </m:sub>
                        </m:sSub>
                      </m:e>
                    </m:d>
                    <m:r>
                      <a:rPr lang="fr-CA" sz="2600" b="0" i="0" spc="-50" smtClean="0">
                        <a:latin typeface="Cambria Math" panose="02040503050406030204" pitchFamily="18" charset="0"/>
                        <a:cs typeface="Tahoma"/>
                      </a:rPr>
                      <m:t> …</m:t>
                    </m:r>
                  </m:oMath>
                </a14:m>
                <a:endParaRPr lang="fr-CA" sz="2600" dirty="0">
                  <a:latin typeface="+mj-lt"/>
                  <a:ea typeface="Cambria Math" panose="02040503050406030204" pitchFamily="18" charset="0"/>
                  <a:cs typeface="Tahoma" panose="020B0604030504040204" pitchFamily="34" charset="0"/>
                </a:endParaRPr>
              </a:p>
              <a:p>
                <a:pPr marL="482400" lvl="1" indent="-230400">
                  <a:lnSpc>
                    <a:spcPct val="100000"/>
                  </a:lnSpc>
                  <a:spcBef>
                    <a:spcPts val="600"/>
                  </a:spcBef>
                  <a:buClr>
                    <a:schemeClr val="tx1"/>
                  </a:buClr>
                  <a:buSzPct val="135000"/>
                </a:pPr>
                <a:endParaRPr lang="fr-CA" sz="2600" dirty="0">
                  <a:latin typeface="+mj-lt"/>
                  <a:ea typeface="Cambria Math" panose="02040503050406030204" pitchFamily="18" charset="0"/>
                  <a:cs typeface="Tahoma" panose="020B0604030504040204" pitchFamily="34" charset="0"/>
                </a:endParaRPr>
              </a:p>
              <a:p>
                <a:pPr marL="482400" lvl="1" indent="-230400">
                  <a:lnSpc>
                    <a:spcPct val="100000"/>
                  </a:lnSpc>
                  <a:spcBef>
                    <a:spcPts val="600"/>
                  </a:spcBef>
                  <a:buClr>
                    <a:schemeClr val="tx1"/>
                  </a:buClr>
                  <a:buSzPct val="135000"/>
                </a:pPr>
                <a:r>
                  <a:rPr lang="fr-CA" sz="2600" b="1" dirty="0">
                    <a:latin typeface="+mj-lt"/>
                    <a:ea typeface="Cambria Math" panose="02040503050406030204" pitchFamily="18" charset="0"/>
                    <a:cs typeface="Tahoma" panose="020B0604030504040204" pitchFamily="34" charset="0"/>
                  </a:rPr>
                  <a:t>Caractéristiques du </a:t>
                </a:r>
                <a:r>
                  <a:rPr lang="fr-CA" sz="2600" b="1" i="1" dirty="0">
                    <a:latin typeface="+mj-lt"/>
                    <a:ea typeface="Cambria Math" panose="02040503050406030204" pitchFamily="18" charset="0"/>
                    <a:cs typeface="Tahoma" panose="020B0604030504040204" pitchFamily="34" charset="0"/>
                  </a:rPr>
                  <a:t>deuxième ordre</a:t>
                </a:r>
                <a:r>
                  <a:rPr lang="fr-CA" sz="2600" dirty="0">
                    <a:latin typeface="+mj-lt"/>
                    <a:ea typeface="Cambria Math" panose="02040503050406030204" pitchFamily="18" charset="0"/>
                    <a:cs typeface="Tahoma" panose="020B0604030504040204" pitchFamily="34" charset="0"/>
                  </a:rPr>
                  <a:t> : caractéristiques de tout couple d’échantillons</a:t>
                </a:r>
              </a:p>
              <a:p>
                <a:pPr marL="252000" lvl="1" indent="0">
                  <a:lnSpc>
                    <a:spcPct val="100000"/>
                  </a:lnSpc>
                  <a:spcBef>
                    <a:spcPts val="600"/>
                  </a:spcBef>
                  <a:buClr>
                    <a:schemeClr val="tx1"/>
                  </a:buClr>
                  <a:buSzPct val="135000"/>
                  <a:buNone/>
                </a:pPr>
                <a:r>
                  <a:rPr lang="fr-CA" sz="2600" dirty="0">
                    <a:latin typeface="+mj-lt"/>
                    <a:ea typeface="Cambria Math" panose="02040503050406030204" pitchFamily="18" charset="0"/>
                    <a:cs typeface="Tahoma" panose="020B0604030504040204" pitchFamily="34" charset="0"/>
                  </a:rPr>
                  <a:t>   Covariance : </a:t>
                </a:r>
                <a14:m>
                  <m:oMath xmlns:m="http://schemas.openxmlformats.org/officeDocument/2006/math">
                    <m:sSub>
                      <m:sSubPr>
                        <m:ctrlPr>
                          <a:rPr lang="fr-CA" sz="2600" i="1">
                            <a:latin typeface="Cambria Math" panose="02040503050406030204" pitchFamily="18" charset="0"/>
                            <a:ea typeface="Cambria Math" panose="02040503050406030204" pitchFamily="18" charset="0"/>
                            <a:cs typeface="Tahoma" panose="020B0604030504040204" pitchFamily="34" charset="0"/>
                          </a:rPr>
                        </m:ctrlPr>
                      </m:sSubPr>
                      <m:e>
                        <m:r>
                          <m:rPr>
                            <m:nor/>
                          </m:rPr>
                          <a:rPr lang="fr-CA" sz="2600" i="1">
                            <a:latin typeface="+mj-lt"/>
                            <a:ea typeface="Cambria Math" panose="02040503050406030204" pitchFamily="18" charset="0"/>
                            <a:cs typeface="Tahoma" panose="020B0604030504040204" pitchFamily="34" charset="0"/>
                          </a:rPr>
                          <m:t>r</m:t>
                        </m:r>
                      </m:e>
                      <m:sub>
                        <m:r>
                          <m:rPr>
                            <m:nor/>
                          </m:rPr>
                          <a:rPr lang="fr-CA" sz="2600" i="1">
                            <a:latin typeface="+mj-lt"/>
                            <a:ea typeface="Cambria Math" panose="02040503050406030204" pitchFamily="18" charset="0"/>
                            <a:cs typeface="Tahoma" panose="020B0604030504040204" pitchFamily="34" charset="0"/>
                          </a:rPr>
                          <m:t>F</m:t>
                        </m:r>
                      </m:sub>
                    </m:sSub>
                  </m:oMath>
                </a14:m>
                <a:r>
                  <a:rPr lang="fr-CA" sz="2600" dirty="0">
                    <a:latin typeface="+mj-lt"/>
                    <a:ea typeface="Cambria Math" panose="02040503050406030204" pitchFamily="18" charset="0"/>
                    <a:cs typeface="Tahoma" panose="020B0604030504040204" pitchFamily="34" charset="0"/>
                  </a:rPr>
                  <a:t> </a:t>
                </a:r>
                <a14:m>
                  <m:oMath xmlns:m="http://schemas.openxmlformats.org/officeDocument/2006/math">
                    <m:d>
                      <m:dPr>
                        <m:ctrlPr>
                          <a:rPr lang="fr-CA" sz="2600" i="1">
                            <a:latin typeface="Cambria Math" panose="02040503050406030204" pitchFamily="18" charset="0"/>
                            <a:ea typeface="Tahoma" panose="020B0604030504040204" pitchFamily="34" charset="0"/>
                            <a:cs typeface="Tahoma" panose="020B0604030504040204" pitchFamily="34" charset="0"/>
                          </a:rPr>
                        </m:ctrlPr>
                      </m:dPr>
                      <m:e>
                        <m:r>
                          <m:rPr>
                            <m:nor/>
                          </m:rPr>
                          <a:rPr lang="fr-CA" sz="2600" i="1">
                            <a:latin typeface="+mj-lt"/>
                            <a:ea typeface="Cambria Math" panose="02040503050406030204" pitchFamily="18" charset="0"/>
                            <a:cs typeface="Tahoma" panose="020B0604030504040204" pitchFamily="34" charset="0"/>
                          </a:rPr>
                          <m:t>n</m:t>
                        </m:r>
                        <m:r>
                          <m:rPr>
                            <m:nor/>
                          </m:rPr>
                          <a:rPr lang="fr-CA" sz="2600" i="1">
                            <a:latin typeface="+mj-lt"/>
                            <a:ea typeface="Cambria Math" panose="02040503050406030204" pitchFamily="18" charset="0"/>
                            <a:cs typeface="Tahoma" panose="020B0604030504040204" pitchFamily="34" charset="0"/>
                          </a:rPr>
                          <m:t> </m:t>
                        </m:r>
                        <m:r>
                          <m:rPr>
                            <m:nor/>
                          </m:rPr>
                          <a:rPr lang="fr-CA" sz="2600">
                            <a:latin typeface="+mj-lt"/>
                            <a:ea typeface="Cambria Math" panose="02040503050406030204" pitchFamily="18" charset="0"/>
                            <a:cs typeface="Tahoma" panose="020B0604030504040204" pitchFamily="34" charset="0"/>
                          </a:rPr>
                          <m:t>,</m:t>
                        </m:r>
                        <m:r>
                          <m:rPr>
                            <m:nor/>
                          </m:rPr>
                          <a:rPr lang="fr-CA" sz="2600" i="1">
                            <a:latin typeface="+mj-lt"/>
                            <a:ea typeface="Cambria Math" panose="02040503050406030204" pitchFamily="18" charset="0"/>
                            <a:cs typeface="Tahoma" panose="020B0604030504040204" pitchFamily="34" charset="0"/>
                          </a:rPr>
                          <m:t> </m:t>
                        </m:r>
                        <m:r>
                          <m:rPr>
                            <m:nor/>
                          </m:rPr>
                          <a:rPr lang="fr-CA" sz="2600" i="1">
                            <a:latin typeface="+mj-lt"/>
                            <a:ea typeface="Cambria Math" panose="02040503050406030204" pitchFamily="18" charset="0"/>
                            <a:cs typeface="Tahoma" panose="020B0604030504040204" pitchFamily="34" charset="0"/>
                          </a:rPr>
                          <m:t>p</m:t>
                        </m:r>
                      </m:e>
                    </m:d>
                  </m:oMath>
                </a14:m>
                <a:r>
                  <a:rPr lang="fr-CA" sz="2600" dirty="0">
                    <a:latin typeface="+mj-lt"/>
                    <a:ea typeface="Cambria Math" panose="02040503050406030204" pitchFamily="18" charset="0"/>
                    <a:cs typeface="Tahoma" panose="020B0604030504040204" pitchFamily="34" charset="0"/>
                  </a:rPr>
                  <a:t> </a:t>
                </a:r>
                <a14:m>
                  <m:oMath xmlns:m="http://schemas.openxmlformats.org/officeDocument/2006/math">
                    <m:r>
                      <a:rPr lang="fr-CA" sz="2600" i="1" spc="-50">
                        <a:latin typeface="Cambria Math" panose="02040503050406030204" pitchFamily="18" charset="0"/>
                        <a:ea typeface="Cambria Math" panose="02040503050406030204" pitchFamily="18" charset="0"/>
                        <a:cs typeface="Tahoma"/>
                      </a:rPr>
                      <m:t>=</m:t>
                    </m:r>
                    <m:r>
                      <m:rPr>
                        <m:nor/>
                      </m:rPr>
                      <a:rPr lang="fr-CA" sz="2600">
                        <a:latin typeface="+mj-lt"/>
                        <a:ea typeface="Cambria Math" panose="02040503050406030204" pitchFamily="18" charset="0"/>
                        <a:cs typeface="Tahoma" panose="020B0604030504040204" pitchFamily="34" charset="0"/>
                      </a:rPr>
                      <m:t>Cov</m:t>
                    </m:r>
                  </m:oMath>
                </a14:m>
                <a:r>
                  <a:rPr lang="fr-CA" sz="2600" dirty="0">
                    <a:latin typeface="+mj-lt"/>
                    <a:ea typeface="Cambria Math" panose="02040503050406030204" pitchFamily="18" charset="0"/>
                    <a:cs typeface="Tahoma" panose="020B0604030504040204" pitchFamily="34" charset="0"/>
                  </a:rPr>
                  <a:t> </a:t>
                </a:r>
                <a14:m>
                  <m:oMath xmlns:m="http://schemas.openxmlformats.org/officeDocument/2006/math">
                    <m:d>
                      <m:dPr>
                        <m:begChr m:val="["/>
                        <m:endChr m:val="]"/>
                        <m:ctrlPr>
                          <a:rPr lang="fr-CA" sz="2600" i="1">
                            <a:latin typeface="Cambria Math" panose="02040503050406030204" pitchFamily="18" charset="0"/>
                            <a:ea typeface="Cambria Math" panose="02040503050406030204" pitchFamily="18" charset="0"/>
                            <a:cs typeface="Tahoma" panose="020B0604030504040204" pitchFamily="34" charset="0"/>
                          </a:rPr>
                        </m:ctrlPr>
                      </m:dPr>
                      <m:e>
                        <m:sSub>
                          <m:sSubPr>
                            <m:ctrlPr>
                              <a:rPr lang="fr-CA" sz="2600" i="1" spc="-50">
                                <a:latin typeface="Cambria Math" panose="02040503050406030204" pitchFamily="18" charset="0"/>
                                <a:cs typeface="Tahoma"/>
                              </a:rPr>
                            </m:ctrlPr>
                          </m:sSubPr>
                          <m:e>
                            <m:r>
                              <m:rPr>
                                <m:nor/>
                              </m:rPr>
                              <a:rPr lang="fr-CA" sz="2600" i="1" spc="-50">
                                <a:latin typeface="+mj-lt"/>
                                <a:cs typeface="Tahoma"/>
                              </a:rPr>
                              <m:t>F</m:t>
                            </m:r>
                          </m:e>
                          <m:sub>
                            <m:r>
                              <m:rPr>
                                <m:nor/>
                              </m:rPr>
                              <a:rPr lang="fr-CA" sz="2600" i="1" spc="-50">
                                <a:latin typeface="+mj-lt"/>
                                <a:cs typeface="Tahoma"/>
                              </a:rPr>
                              <m:t>n</m:t>
                            </m:r>
                            <m:r>
                              <m:rPr>
                                <m:nor/>
                              </m:rPr>
                              <a:rPr lang="fr-CA" sz="2600" i="1" spc="-50">
                                <a:latin typeface="+mj-lt"/>
                                <a:cs typeface="Tahoma"/>
                              </a:rPr>
                              <m:t> </m:t>
                            </m:r>
                          </m:sub>
                        </m:sSub>
                        <m:r>
                          <a:rPr lang="fr-CA" sz="2600" i="1" spc="-50">
                            <a:latin typeface="Cambria Math" panose="02040503050406030204" pitchFamily="18" charset="0"/>
                            <a:cs typeface="Tahoma"/>
                          </a:rPr>
                          <m:t>,</m:t>
                        </m:r>
                        <m:sSub>
                          <m:sSubPr>
                            <m:ctrlPr>
                              <a:rPr lang="fr-CA" sz="2600" i="1" spc="-50">
                                <a:latin typeface="Cambria Math" panose="02040503050406030204" pitchFamily="18" charset="0"/>
                                <a:cs typeface="Tahoma"/>
                              </a:rPr>
                            </m:ctrlPr>
                          </m:sSubPr>
                          <m:e>
                            <m:r>
                              <m:rPr>
                                <m:nor/>
                              </m:rPr>
                              <a:rPr lang="fr-CA" sz="2600" i="1" spc="-50">
                                <a:latin typeface="+mj-lt"/>
                                <a:cs typeface="Tahoma"/>
                              </a:rPr>
                              <m:t>F</m:t>
                            </m:r>
                          </m:e>
                          <m:sub>
                            <m:r>
                              <m:rPr>
                                <m:nor/>
                              </m:rPr>
                              <a:rPr lang="fr-CA" sz="2600" i="1" spc="-50">
                                <a:latin typeface="+mj-lt"/>
                                <a:cs typeface="Tahoma"/>
                              </a:rPr>
                              <m:t>p</m:t>
                            </m:r>
                          </m:sub>
                        </m:sSub>
                      </m:e>
                    </m:d>
                  </m:oMath>
                </a14:m>
                <a:endParaRPr lang="fr-CA" sz="2600" dirty="0">
                  <a:latin typeface="+mj-lt"/>
                  <a:ea typeface="Cambria Math" panose="02040503050406030204" pitchFamily="18" charset="0"/>
                  <a:cs typeface="Tahoma" panose="020B0604030504040204" pitchFamily="34" charset="0"/>
                </a:endParaRPr>
              </a:p>
            </p:txBody>
          </p:sp>
        </mc:Choice>
        <mc:Fallback xmlns="">
          <p:sp>
            <p:nvSpPr>
              <p:cNvPr id="25" name="Content Placeholder 5">
                <a:extLst>
                  <a:ext uri="{FF2B5EF4-FFF2-40B4-BE49-F238E27FC236}">
                    <a16:creationId xmlns:a16="http://schemas.microsoft.com/office/drawing/2014/main" id="{D15D9D54-E6FF-4262-9C22-A4DF03B5B1FF}"/>
                  </a:ext>
                </a:extLst>
              </p:cNvPr>
              <p:cNvSpPr txBox="1">
                <a:spLocks noRot="1" noChangeAspect="1" noMove="1" noResize="1" noEditPoints="1" noAdjustHandles="1" noChangeArrowheads="1" noChangeShapeType="1" noTextEdit="1"/>
              </p:cNvSpPr>
              <p:nvPr/>
            </p:nvSpPr>
            <p:spPr>
              <a:xfrm>
                <a:off x="396508" y="1033536"/>
                <a:ext cx="8118842" cy="5657795"/>
              </a:xfrm>
              <a:prstGeom prst="rect">
                <a:avLst/>
              </a:prstGeom>
              <a:blipFill>
                <a:blip r:embed="rId3"/>
                <a:stretch>
                  <a:fillRect l="-1406" t="-2685"/>
                </a:stretch>
              </a:blipFill>
            </p:spPr>
            <p:txBody>
              <a:bodyPr/>
              <a:lstStyle/>
              <a:p>
                <a:r>
                  <a:rPr lang="fr-CA">
                    <a:noFill/>
                  </a:rPr>
                  <a:t> </a:t>
                </a:r>
              </a:p>
            </p:txBody>
          </p:sp>
        </mc:Fallback>
      </mc:AlternateContent>
      <p:sp>
        <p:nvSpPr>
          <p:cNvPr id="2" name="Rectangle 1">
            <a:extLst>
              <a:ext uri="{FF2B5EF4-FFF2-40B4-BE49-F238E27FC236}">
                <a16:creationId xmlns:a16="http://schemas.microsoft.com/office/drawing/2014/main" id="{180C9EF1-58EC-47DC-B966-ED30489DDEA4}"/>
              </a:ext>
            </a:extLst>
          </p:cNvPr>
          <p:cNvSpPr/>
          <p:nvPr/>
        </p:nvSpPr>
        <p:spPr>
          <a:xfrm>
            <a:off x="7342127" y="1899173"/>
            <a:ext cx="1641854" cy="300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4501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Signaux</a:t>
            </a:r>
            <a:r>
              <a:rPr lang="en-CA" sz="1400" b="1" dirty="0">
                <a:solidFill>
                  <a:schemeClr val="bg1"/>
                </a:solidFill>
                <a:latin typeface="+mj-lt"/>
              </a:rPr>
              <a:t> </a:t>
            </a:r>
            <a:r>
              <a:rPr lang="en-CA" sz="1400" b="1" dirty="0" err="1">
                <a:solidFill>
                  <a:schemeClr val="bg1"/>
                </a:solidFill>
                <a:latin typeface="+mj-lt"/>
              </a:rPr>
              <a:t>aléatoires</a:t>
            </a:r>
            <a:r>
              <a:rPr lang="en-CA" sz="1400" b="1" dirty="0">
                <a:solidFill>
                  <a:schemeClr val="bg1"/>
                </a:solidFill>
                <a:latin typeface="+mj-lt"/>
              </a:rPr>
              <a:t> </a:t>
            </a:r>
            <a:r>
              <a:rPr lang="en-CA" sz="1400" b="1" dirty="0" err="1">
                <a:solidFill>
                  <a:schemeClr val="bg1"/>
                </a:solidFill>
                <a:latin typeface="+mj-lt"/>
              </a:rPr>
              <a:t>stationnaires</a:t>
            </a:r>
            <a:r>
              <a:rPr lang="en-CA" sz="1400" b="1" dirty="0">
                <a:solidFill>
                  <a:schemeClr val="bg1"/>
                </a:solidFill>
                <a:latin typeface="+mj-lt"/>
              </a:rPr>
              <a:t> </a:t>
            </a:r>
            <a:r>
              <a:rPr lang="en-CA" sz="1400" b="1" dirty="0" err="1">
                <a:solidFill>
                  <a:schemeClr val="bg1"/>
                </a:solidFill>
                <a:latin typeface="+mj-lt"/>
              </a:rPr>
              <a:t>d’ordre</a:t>
            </a:r>
            <a:r>
              <a:rPr lang="en-CA" sz="1400" b="1" dirty="0">
                <a:solidFill>
                  <a:schemeClr val="bg1"/>
                </a:solidFill>
                <a:latin typeface="+mj-lt"/>
              </a:rPr>
              <a:t> deux</a:t>
            </a:r>
          </a:p>
        </p:txBody>
      </p:sp>
      <p:sp>
        <p:nvSpPr>
          <p:cNvPr id="18" name="TextBox 17">
            <a:extLst>
              <a:ext uri="{FF2B5EF4-FFF2-40B4-BE49-F238E27FC236}">
                <a16:creationId xmlns:a16="http://schemas.microsoft.com/office/drawing/2014/main" id="{A278DA38-1CE0-41D3-B500-005DFFEDB05C}"/>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Définition</a:t>
            </a:r>
            <a:r>
              <a:rPr lang="en-CA" sz="1400" dirty="0">
                <a:solidFill>
                  <a:schemeClr val="tx1">
                    <a:lumMod val="75000"/>
                    <a:lumOff val="25000"/>
                  </a:schemeClr>
                </a:solidFill>
                <a:latin typeface="+mj-lt"/>
              </a:rPr>
              <a:t> et </a:t>
            </a:r>
            <a:r>
              <a:rPr lang="en-CA" sz="1400" dirty="0" err="1">
                <a:solidFill>
                  <a:schemeClr val="tx1">
                    <a:lumMod val="75000"/>
                    <a:lumOff val="25000"/>
                  </a:schemeClr>
                </a:solidFill>
                <a:latin typeface="+mj-lt"/>
              </a:rPr>
              <a:t>propriétés</a:t>
            </a:r>
            <a:endParaRPr lang="en-CA" sz="1400" dirty="0">
              <a:solidFill>
                <a:schemeClr val="tx1">
                  <a:lumMod val="75000"/>
                  <a:lumOff val="25000"/>
                </a:schemeClr>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46181"/>
            <a:ext cx="7611110" cy="584775"/>
          </a:xfrm>
          <a:prstGeom prst="rect">
            <a:avLst/>
          </a:prstGeom>
          <a:noFill/>
        </p:spPr>
        <p:txBody>
          <a:bodyPr wrap="square" rtlCol="0">
            <a:spAutoFit/>
          </a:bodyPr>
          <a:lstStyle/>
          <a:p>
            <a:r>
              <a:rPr lang="en-CA" sz="3200" b="1" spc="-10" dirty="0" err="1">
                <a:latin typeface="+mj-lt"/>
                <a:ea typeface="Century Gothic" charset="0"/>
                <a:cs typeface="Century Gothic" charset="0"/>
              </a:rPr>
              <a:t>Signaux</a:t>
            </a:r>
            <a:r>
              <a:rPr lang="en-CA" sz="3200" b="1" spc="-10" dirty="0">
                <a:latin typeface="+mj-lt"/>
                <a:ea typeface="Century Gothic" charset="0"/>
                <a:cs typeface="Century Gothic" charset="0"/>
              </a:rPr>
              <a:t> </a:t>
            </a:r>
            <a:r>
              <a:rPr lang="en-CA" sz="3200" b="1" spc="-10" dirty="0" err="1">
                <a:latin typeface="+mj-lt"/>
                <a:ea typeface="Century Gothic" charset="0"/>
                <a:cs typeface="Century Gothic" charset="0"/>
              </a:rPr>
              <a:t>aléatoires</a:t>
            </a:r>
            <a:r>
              <a:rPr lang="en-CA" sz="3200" b="1" spc="-10" dirty="0">
                <a:latin typeface="+mj-lt"/>
                <a:ea typeface="Century Gothic" charset="0"/>
                <a:cs typeface="Century Gothic" charset="0"/>
              </a:rPr>
              <a:t> </a:t>
            </a:r>
            <a:r>
              <a:rPr lang="en-CA" sz="3200" b="1" spc="-10" dirty="0" err="1">
                <a:latin typeface="+mj-lt"/>
                <a:ea typeface="Century Gothic" charset="0"/>
                <a:cs typeface="Century Gothic" charset="0"/>
              </a:rPr>
              <a:t>stationnaires</a:t>
            </a:r>
            <a:r>
              <a:rPr lang="en-CA" sz="3200" b="1" spc="-10" dirty="0">
                <a:latin typeface="+mj-lt"/>
                <a:ea typeface="Century Gothic" charset="0"/>
                <a:cs typeface="Century Gothic" charset="0"/>
              </a:rPr>
              <a:t> </a:t>
            </a:r>
            <a:r>
              <a:rPr lang="en-CA" sz="3200" b="1" spc="-10" dirty="0" err="1">
                <a:latin typeface="+mj-lt"/>
                <a:ea typeface="Century Gothic" charset="0"/>
                <a:cs typeface="Century Gothic" charset="0"/>
              </a:rPr>
              <a:t>d’ordre</a:t>
            </a:r>
            <a:r>
              <a:rPr lang="en-CA" sz="3200" b="1" spc="-10" dirty="0">
                <a:latin typeface="+mj-lt"/>
                <a:ea typeface="Century Gothic" charset="0"/>
                <a:cs typeface="Century Gothic" charset="0"/>
              </a:rPr>
              <a:t> 2</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396508" y="954026"/>
                <a:ext cx="8118842" cy="31476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en-CA" sz="2600" b="1" u="sng" spc="-50" dirty="0">
                    <a:latin typeface="+mj-lt"/>
                    <a:cs typeface="Tahoma"/>
                  </a:rPr>
                  <a:t>Définition </a:t>
                </a:r>
              </a:p>
              <a:p>
                <a:pPr marL="482400">
                  <a:lnSpc>
                    <a:spcPct val="100000"/>
                  </a:lnSpc>
                  <a:spcBef>
                    <a:spcPts val="600"/>
                  </a:spcBef>
                  <a:buClr>
                    <a:schemeClr val="tx1"/>
                  </a:buClr>
                  <a:buSzPct val="135000"/>
                </a:pPr>
                <a:r>
                  <a:rPr lang="en-CA" sz="2200" spc="-50" dirty="0" err="1">
                    <a:solidFill>
                      <a:srgbClr val="F20000"/>
                    </a:solidFill>
                    <a:latin typeface="+mj-lt"/>
                    <a:cs typeface="Tahoma"/>
                  </a:rPr>
                  <a:t>Stationnarité</a:t>
                </a:r>
                <a:r>
                  <a:rPr lang="en-CA" sz="2200" spc="-50" dirty="0">
                    <a:solidFill>
                      <a:schemeClr val="tx1"/>
                    </a:solidFill>
                    <a:latin typeface="+mj-lt"/>
                    <a:cs typeface="Tahoma"/>
                  </a:rPr>
                  <a:t> : </a:t>
                </a:r>
                <a:r>
                  <a:rPr lang="en-CA" sz="2200" spc="-50" dirty="0" err="1">
                    <a:solidFill>
                      <a:schemeClr val="tx1"/>
                    </a:solidFill>
                    <a:latin typeface="+mj-lt"/>
                    <a:cs typeface="Tahoma"/>
                  </a:rPr>
                  <a:t>propriétés</a:t>
                </a:r>
                <a:r>
                  <a:rPr lang="en-CA" sz="2200" spc="-50" dirty="0">
                    <a:solidFill>
                      <a:schemeClr val="tx1"/>
                    </a:solidFill>
                    <a:latin typeface="+mj-lt"/>
                    <a:cs typeface="Tahoma"/>
                  </a:rPr>
                  <a:t> </a:t>
                </a:r>
                <a:r>
                  <a:rPr lang="en-CA" sz="2200" spc="-50" dirty="0" err="1">
                    <a:solidFill>
                      <a:schemeClr val="tx1"/>
                    </a:solidFill>
                    <a:latin typeface="+mj-lt"/>
                    <a:cs typeface="Tahoma"/>
                  </a:rPr>
                  <a:t>statistiques</a:t>
                </a:r>
                <a:r>
                  <a:rPr lang="en-CA" sz="2200" spc="-50" dirty="0">
                    <a:solidFill>
                      <a:schemeClr val="tx1"/>
                    </a:solidFill>
                    <a:latin typeface="+mj-lt"/>
                    <a:cs typeface="Tahoma"/>
                  </a:rPr>
                  <a:t> </a:t>
                </a:r>
                <a:r>
                  <a:rPr lang="en-CA" sz="2200" i="1" spc="-50" dirty="0" err="1">
                    <a:solidFill>
                      <a:schemeClr val="tx1"/>
                    </a:solidFill>
                    <a:latin typeface="+mj-lt"/>
                    <a:cs typeface="Tahoma"/>
                  </a:rPr>
                  <a:t>invariantes</a:t>
                </a:r>
                <a:r>
                  <a:rPr lang="en-CA" sz="2200" i="1" spc="-50" dirty="0">
                    <a:solidFill>
                      <a:schemeClr val="tx1"/>
                    </a:solidFill>
                    <a:latin typeface="+mj-lt"/>
                    <a:cs typeface="Tahoma"/>
                  </a:rPr>
                  <a:t> par </a:t>
                </a:r>
                <a:r>
                  <a:rPr lang="en-CA" sz="2200" i="1" spc="-50" dirty="0" err="1">
                    <a:solidFill>
                      <a:schemeClr val="tx1"/>
                    </a:solidFill>
                    <a:latin typeface="+mj-lt"/>
                    <a:cs typeface="Tahoma"/>
                  </a:rPr>
                  <a:t>décalage</a:t>
                </a:r>
                <a:endParaRPr lang="en-CA" sz="2200" i="1" spc="-50" dirty="0">
                  <a:solidFill>
                    <a:schemeClr val="tx1"/>
                  </a:solidFill>
                  <a:latin typeface="+mj-lt"/>
                  <a:cs typeface="Tahoma"/>
                </a:endParaRPr>
              </a:p>
              <a:p>
                <a:pPr marL="482400">
                  <a:lnSpc>
                    <a:spcPct val="100000"/>
                  </a:lnSpc>
                  <a:spcBef>
                    <a:spcPts val="600"/>
                  </a:spcBef>
                  <a:buClr>
                    <a:schemeClr val="tx1"/>
                  </a:buClr>
                  <a:buSzPct val="135000"/>
                </a:pPr>
                <a:r>
                  <a:rPr lang="en-CA" sz="2200" spc="-50" dirty="0">
                    <a:solidFill>
                      <a:schemeClr val="tx1"/>
                    </a:solidFill>
                    <a:latin typeface="+mj-lt"/>
                    <a:cs typeface="Tahoma"/>
                  </a:rPr>
                  <a:t>Signal </a:t>
                </a:r>
                <a:r>
                  <a:rPr lang="en-CA" sz="2200" spc="-50" dirty="0" err="1">
                    <a:solidFill>
                      <a:schemeClr val="tx1"/>
                    </a:solidFill>
                    <a:latin typeface="+mj-lt"/>
                    <a:cs typeface="Tahoma"/>
                  </a:rPr>
                  <a:t>aléatoire</a:t>
                </a:r>
                <a:r>
                  <a:rPr lang="en-CA" sz="2200" spc="-50" dirty="0">
                    <a:solidFill>
                      <a:schemeClr val="tx1"/>
                    </a:solidFill>
                    <a:latin typeface="+mj-lt"/>
                    <a:cs typeface="Tahoma"/>
                  </a:rPr>
                  <a:t> </a:t>
                </a:r>
                <a:r>
                  <a:rPr lang="en-CA" sz="2200" spc="-50" dirty="0" err="1">
                    <a:solidFill>
                      <a:srgbClr val="F20000"/>
                    </a:solidFill>
                    <a:latin typeface="+mj-lt"/>
                    <a:cs typeface="Tahoma"/>
                  </a:rPr>
                  <a:t>stationnaire</a:t>
                </a:r>
                <a:r>
                  <a:rPr lang="en-CA" sz="2200" spc="-50" dirty="0">
                    <a:solidFill>
                      <a:schemeClr val="tx1"/>
                    </a:solidFill>
                    <a:latin typeface="+mj-lt"/>
                    <a:cs typeface="Tahoma"/>
                  </a:rPr>
                  <a:t> </a:t>
                </a:r>
                <a:r>
                  <a:rPr lang="en-CA" sz="2200" spc="-50" dirty="0" err="1">
                    <a:solidFill>
                      <a:schemeClr val="tx1"/>
                    </a:solidFill>
                    <a:latin typeface="+mj-lt"/>
                    <a:cs typeface="Tahoma"/>
                  </a:rPr>
                  <a:t>d’ordre</a:t>
                </a:r>
                <a:r>
                  <a:rPr lang="en-CA" sz="2200" spc="-50" dirty="0">
                    <a:solidFill>
                      <a:schemeClr val="tx1"/>
                    </a:solidFill>
                    <a:latin typeface="+mj-lt"/>
                    <a:cs typeface="Tahoma"/>
                  </a:rPr>
                  <a:t> deux :</a:t>
                </a:r>
              </a:p>
              <a:p>
                <a:pPr marL="939600" lvl="1">
                  <a:lnSpc>
                    <a:spcPct val="100000"/>
                  </a:lnSpc>
                  <a:spcBef>
                    <a:spcPts val="600"/>
                  </a:spcBef>
                  <a:buClr>
                    <a:schemeClr val="tx1"/>
                  </a:buClr>
                  <a:buSzPct val="135000"/>
                </a:pPr>
                <a:r>
                  <a:rPr lang="en-CA" sz="1900" spc="-50" dirty="0">
                    <a:latin typeface="+mj-lt"/>
                    <a:cs typeface="Tahoma"/>
                  </a:rPr>
                  <a:t>La </a:t>
                </a:r>
                <a:r>
                  <a:rPr lang="en-CA" sz="1900" spc="-50" dirty="0" err="1">
                    <a:latin typeface="+mj-lt"/>
                    <a:cs typeface="Tahoma"/>
                  </a:rPr>
                  <a:t>moyenne</a:t>
                </a:r>
                <a:r>
                  <a:rPr lang="en-CA" sz="1900" spc="-50" dirty="0">
                    <a:latin typeface="+mj-lt"/>
                    <a:cs typeface="Tahoma"/>
                  </a:rPr>
                  <a:t> </a:t>
                </a:r>
                <a14:m>
                  <m:oMath xmlns:m="http://schemas.openxmlformats.org/officeDocument/2006/math">
                    <m:sSub>
                      <m:sSubPr>
                        <m:ctrlPr>
                          <a:rPr lang="en-CA" sz="1900" i="1" dirty="0">
                            <a:latin typeface="Cambria Math" panose="02040503050406030204" pitchFamily="18" charset="0"/>
                            <a:ea typeface="Cambria Math" panose="02040503050406030204" pitchFamily="18" charset="0"/>
                            <a:cs typeface="Tahoma" panose="020B0604030504040204" pitchFamily="34" charset="0"/>
                          </a:rPr>
                        </m:ctrlPr>
                      </m:sSubPr>
                      <m:e>
                        <m:r>
                          <m:rPr>
                            <m:nor/>
                          </m:rPr>
                          <a:rPr lang="en-CA" sz="1900" i="1" dirty="0">
                            <a:latin typeface="+mj-lt"/>
                            <a:ea typeface="Cambria Math" panose="02040503050406030204" pitchFamily="18" charset="0"/>
                            <a:cs typeface="Tahoma" panose="020B0604030504040204" pitchFamily="34" charset="0"/>
                          </a:rPr>
                          <m:t>m</m:t>
                        </m:r>
                      </m:e>
                      <m:sub>
                        <m:r>
                          <m:rPr>
                            <m:nor/>
                          </m:rPr>
                          <a:rPr lang="en-CA" sz="1900" i="1" dirty="0">
                            <a:latin typeface="+mj-lt"/>
                            <a:ea typeface="Cambria Math" panose="02040503050406030204" pitchFamily="18" charset="0"/>
                            <a:cs typeface="Tahoma" panose="020B0604030504040204" pitchFamily="34" charset="0"/>
                          </a:rPr>
                          <m:t>n</m:t>
                        </m:r>
                      </m:sub>
                    </m:sSub>
                    <m:r>
                      <a:rPr lang="en-CA" sz="1900" i="1" spc="-50" dirty="0">
                        <a:latin typeface="Cambria Math" panose="02040503050406030204" pitchFamily="18" charset="0"/>
                        <a:ea typeface="Cambria Math" panose="02040503050406030204" pitchFamily="18" charset="0"/>
                        <a:cs typeface="Tahoma"/>
                      </a:rPr>
                      <m:t>=</m:t>
                    </m:r>
                  </m:oMath>
                </a14:m>
                <a:r>
                  <a:rPr lang="en-CA" sz="1900" i="1" dirty="0">
                    <a:latin typeface="+mj-lt"/>
                    <a:ea typeface="Cambria Math" panose="02040503050406030204" pitchFamily="18" charset="0"/>
                    <a:cs typeface="Tahoma" panose="020B0604030504040204" pitchFamily="34" charset="0"/>
                  </a:rPr>
                  <a:t> </a:t>
                </a:r>
                <a:r>
                  <a:rPr lang="en-CA" sz="1900" dirty="0">
                    <a:latin typeface="+mj-lt"/>
                    <a:ea typeface="Cambria Math" panose="02040503050406030204" pitchFamily="18" charset="0"/>
                    <a:cs typeface="Tahoma" panose="020B0604030504040204" pitchFamily="34" charset="0"/>
                  </a:rPr>
                  <a:t>E</a:t>
                </a:r>
                <a14:m>
                  <m:oMath xmlns:m="http://schemas.openxmlformats.org/officeDocument/2006/math">
                    <m:d>
                      <m:dPr>
                        <m:begChr m:val="["/>
                        <m:endChr m:val="]"/>
                        <m:ctrlPr>
                          <a:rPr lang="en-CA" sz="1900" i="1">
                            <a:latin typeface="Cambria Math" panose="02040503050406030204" pitchFamily="18" charset="0"/>
                            <a:ea typeface="Cambria Math" panose="02040503050406030204" pitchFamily="18" charset="0"/>
                            <a:cs typeface="Tahoma" panose="020B0604030504040204" pitchFamily="34" charset="0"/>
                          </a:rPr>
                        </m:ctrlPr>
                      </m:dPr>
                      <m:e>
                        <m:sSub>
                          <m:sSubPr>
                            <m:ctrlPr>
                              <a:rPr lang="en-CA" sz="1900" i="1" spc="-50" dirty="0">
                                <a:latin typeface="Cambria Math" panose="02040503050406030204" pitchFamily="18" charset="0"/>
                                <a:cs typeface="Tahoma"/>
                              </a:rPr>
                            </m:ctrlPr>
                          </m:sSubPr>
                          <m:e>
                            <m:r>
                              <m:rPr>
                                <m:nor/>
                              </m:rPr>
                              <a:rPr lang="en-CA" sz="1900" i="1" spc="-50" dirty="0">
                                <a:latin typeface="+mj-lt"/>
                                <a:cs typeface="Tahoma"/>
                              </a:rPr>
                              <m:t>F</m:t>
                            </m:r>
                          </m:e>
                          <m:sub>
                            <m:r>
                              <m:rPr>
                                <m:nor/>
                              </m:rPr>
                              <a:rPr lang="en-CA" sz="1900" i="1" spc="-50" dirty="0">
                                <a:latin typeface="+mj-lt"/>
                                <a:cs typeface="Tahoma"/>
                              </a:rPr>
                              <m:t>n</m:t>
                            </m:r>
                          </m:sub>
                        </m:sSub>
                      </m:e>
                    </m:d>
                  </m:oMath>
                </a14:m>
                <a:r>
                  <a:rPr lang="en-CA" sz="1900" spc="-50" dirty="0">
                    <a:solidFill>
                      <a:schemeClr val="tx1"/>
                    </a:solidFill>
                    <a:latin typeface="+mj-lt"/>
                    <a:cs typeface="Tahoma"/>
                  </a:rPr>
                  <a:t> et la covariance </a:t>
                </a:r>
                <a14:m>
                  <m:oMath xmlns:m="http://schemas.openxmlformats.org/officeDocument/2006/math">
                    <m:sSub>
                      <m:sSubPr>
                        <m:ctrlPr>
                          <a:rPr lang="en-CA" sz="1900" i="1" dirty="0">
                            <a:latin typeface="Cambria Math" panose="02040503050406030204" pitchFamily="18" charset="0"/>
                            <a:ea typeface="Cambria Math" panose="02040503050406030204" pitchFamily="18" charset="0"/>
                            <a:cs typeface="Tahoma" panose="020B0604030504040204" pitchFamily="34" charset="0"/>
                          </a:rPr>
                        </m:ctrlPr>
                      </m:sSubPr>
                      <m:e>
                        <m:r>
                          <m:rPr>
                            <m:nor/>
                          </m:rPr>
                          <a:rPr lang="en-CA" sz="1900" i="1" dirty="0">
                            <a:latin typeface="+mj-lt"/>
                            <a:ea typeface="Cambria Math" panose="02040503050406030204" pitchFamily="18" charset="0"/>
                            <a:cs typeface="Tahoma" panose="020B0604030504040204" pitchFamily="34" charset="0"/>
                          </a:rPr>
                          <m:t>r</m:t>
                        </m:r>
                      </m:e>
                      <m:sub>
                        <m:r>
                          <m:rPr>
                            <m:nor/>
                          </m:rPr>
                          <a:rPr lang="en-CA" sz="1900" i="1" dirty="0">
                            <a:latin typeface="+mj-lt"/>
                            <a:ea typeface="Cambria Math" panose="02040503050406030204" pitchFamily="18" charset="0"/>
                            <a:cs typeface="Tahoma" panose="020B0604030504040204" pitchFamily="34" charset="0"/>
                          </a:rPr>
                          <m:t>F</m:t>
                        </m:r>
                      </m:sub>
                    </m:sSub>
                  </m:oMath>
                </a14:m>
                <a:r>
                  <a:rPr lang="en-CA" sz="1900" dirty="0">
                    <a:latin typeface="+mj-lt"/>
                    <a:ea typeface="Cambria Math" panose="02040503050406030204" pitchFamily="18" charset="0"/>
                    <a:cs typeface="Tahoma" panose="020B0604030504040204" pitchFamily="34" charset="0"/>
                  </a:rPr>
                  <a:t> </a:t>
                </a:r>
                <a14:m>
                  <m:oMath xmlns:m="http://schemas.openxmlformats.org/officeDocument/2006/math">
                    <m:d>
                      <m:dPr>
                        <m:ctrlPr>
                          <a:rPr lang="en-CA" sz="1900" i="1">
                            <a:latin typeface="Cambria Math" panose="02040503050406030204" pitchFamily="18" charset="0"/>
                            <a:ea typeface="Tahoma" panose="020B0604030504040204" pitchFamily="34" charset="0"/>
                            <a:cs typeface="Tahoma" panose="020B0604030504040204" pitchFamily="34" charset="0"/>
                          </a:rPr>
                        </m:ctrlPr>
                      </m:dPr>
                      <m:e>
                        <m:r>
                          <m:rPr>
                            <m:nor/>
                          </m:rPr>
                          <a:rPr lang="en-CA" sz="1900" i="1" dirty="0">
                            <a:latin typeface="+mj-lt"/>
                            <a:ea typeface="Cambria Math" panose="02040503050406030204" pitchFamily="18" charset="0"/>
                            <a:cs typeface="Tahoma" panose="020B0604030504040204" pitchFamily="34" charset="0"/>
                          </a:rPr>
                          <m:t>n</m:t>
                        </m:r>
                        <m:r>
                          <m:rPr>
                            <m:nor/>
                          </m:rPr>
                          <a:rPr lang="en-CA" sz="1900" dirty="0">
                            <a:latin typeface="+mj-lt"/>
                            <a:ea typeface="Cambria Math" panose="02040503050406030204" pitchFamily="18" charset="0"/>
                            <a:cs typeface="Tahoma" panose="020B0604030504040204" pitchFamily="34" charset="0"/>
                          </a:rPr>
                          <m:t>,</m:t>
                        </m:r>
                        <m:r>
                          <m:rPr>
                            <m:nor/>
                          </m:rPr>
                          <a:rPr lang="en-CA" sz="1900" i="1" dirty="0">
                            <a:latin typeface="+mj-lt"/>
                            <a:ea typeface="Cambria Math" panose="02040503050406030204" pitchFamily="18" charset="0"/>
                            <a:cs typeface="Tahoma" panose="020B0604030504040204" pitchFamily="34" charset="0"/>
                          </a:rPr>
                          <m:t> </m:t>
                        </m:r>
                        <m:r>
                          <m:rPr>
                            <m:nor/>
                          </m:rPr>
                          <a:rPr lang="en-CA" sz="1900" i="1" dirty="0">
                            <a:latin typeface="+mj-lt"/>
                            <a:ea typeface="Cambria Math" panose="02040503050406030204" pitchFamily="18" charset="0"/>
                            <a:cs typeface="Tahoma" panose="020B0604030504040204" pitchFamily="34" charset="0"/>
                          </a:rPr>
                          <m:t>p</m:t>
                        </m:r>
                      </m:e>
                    </m:d>
                  </m:oMath>
                </a14:m>
                <a:r>
                  <a:rPr lang="en-CA" sz="1900" spc="-50" dirty="0">
                    <a:solidFill>
                      <a:schemeClr val="tx1"/>
                    </a:solidFill>
                    <a:latin typeface="+mj-lt"/>
                    <a:cs typeface="Tahoma"/>
                  </a:rPr>
                  <a:t> existent </a:t>
                </a:r>
              </a:p>
              <a:p>
                <a:pPr marL="939600" lvl="1">
                  <a:lnSpc>
                    <a:spcPct val="100000"/>
                  </a:lnSpc>
                  <a:spcBef>
                    <a:spcPts val="600"/>
                  </a:spcBef>
                  <a:buClr>
                    <a:schemeClr val="tx1"/>
                  </a:buClr>
                  <a:buSzPct val="135000"/>
                </a:pPr>
                <a:r>
                  <a:rPr lang="en-CA" sz="1900" spc="-50" dirty="0" err="1">
                    <a:solidFill>
                      <a:schemeClr val="tx1"/>
                    </a:solidFill>
                    <a:latin typeface="+mj-lt"/>
                    <a:cs typeface="Tahoma"/>
                  </a:rPr>
                  <a:t>Ces</a:t>
                </a:r>
                <a:r>
                  <a:rPr lang="en-CA" sz="1900" spc="-50" dirty="0">
                    <a:solidFill>
                      <a:schemeClr val="tx1"/>
                    </a:solidFill>
                    <a:latin typeface="+mj-lt"/>
                    <a:cs typeface="Tahoma"/>
                  </a:rPr>
                  <a:t> </a:t>
                </a:r>
                <a:r>
                  <a:rPr lang="en-CA" sz="1900" spc="-50" dirty="0" err="1">
                    <a:solidFill>
                      <a:schemeClr val="tx1"/>
                    </a:solidFill>
                    <a:latin typeface="+mj-lt"/>
                    <a:cs typeface="Tahoma"/>
                  </a:rPr>
                  <a:t>quantités</a:t>
                </a:r>
                <a:r>
                  <a:rPr lang="en-CA" sz="1900" spc="-50" dirty="0">
                    <a:solidFill>
                      <a:schemeClr val="tx1"/>
                    </a:solidFill>
                    <a:latin typeface="+mj-lt"/>
                    <a:cs typeface="Tahoma"/>
                  </a:rPr>
                  <a:t> </a:t>
                </a:r>
                <a:r>
                  <a:rPr lang="en-CA" sz="1900" spc="-50" dirty="0" err="1">
                    <a:solidFill>
                      <a:schemeClr val="tx1"/>
                    </a:solidFill>
                    <a:latin typeface="+mj-lt"/>
                    <a:cs typeface="Tahoma"/>
                  </a:rPr>
                  <a:t>sont</a:t>
                </a:r>
                <a:r>
                  <a:rPr lang="en-CA" sz="1900" spc="-50" dirty="0">
                    <a:solidFill>
                      <a:schemeClr val="tx1"/>
                    </a:solidFill>
                    <a:latin typeface="+mj-lt"/>
                    <a:cs typeface="Tahoma"/>
                  </a:rPr>
                  <a:t> </a:t>
                </a:r>
                <a:r>
                  <a:rPr lang="en-CA" sz="1900" spc="-50" dirty="0" err="1">
                    <a:solidFill>
                      <a:schemeClr val="tx1"/>
                    </a:solidFill>
                    <a:latin typeface="+mj-lt"/>
                    <a:cs typeface="Tahoma"/>
                  </a:rPr>
                  <a:t>invariantes</a:t>
                </a:r>
                <a:r>
                  <a:rPr lang="en-CA" sz="1900" spc="-50" dirty="0">
                    <a:solidFill>
                      <a:schemeClr val="tx1"/>
                    </a:solidFill>
                    <a:latin typeface="+mj-lt"/>
                    <a:cs typeface="Tahoma"/>
                  </a:rPr>
                  <a:t> par </a:t>
                </a:r>
                <a:r>
                  <a:rPr lang="en-CA" sz="1900" spc="-50" dirty="0" err="1">
                    <a:solidFill>
                      <a:schemeClr val="tx1"/>
                    </a:solidFill>
                    <a:latin typeface="+mj-lt"/>
                    <a:cs typeface="Tahoma"/>
                  </a:rPr>
                  <a:t>décalage</a:t>
                </a:r>
                <a:r>
                  <a:rPr lang="en-CA" sz="1900" spc="-50" dirty="0">
                    <a:solidFill>
                      <a:schemeClr val="tx1"/>
                    </a:solidFill>
                    <a:latin typeface="+mj-lt"/>
                    <a:cs typeface="Tahoma"/>
                  </a:rPr>
                  <a:t> :</a:t>
                </a:r>
              </a:p>
              <a:p>
                <a:pPr marL="711000" lvl="1" indent="0" algn="ctr">
                  <a:lnSpc>
                    <a:spcPct val="100000"/>
                  </a:lnSpc>
                  <a:spcBef>
                    <a:spcPts val="600"/>
                  </a:spcBef>
                  <a:buClr>
                    <a:schemeClr val="tx1"/>
                  </a:buClr>
                  <a:buSzPct val="135000"/>
                  <a:buNone/>
                </a:pPr>
                <a:r>
                  <a:rPr lang="en-CA" sz="1900" dirty="0">
                    <a:latin typeface="+mj-lt"/>
                    <a:ea typeface="Cambria Math" panose="02040503050406030204" pitchFamily="18" charset="0"/>
                    <a:cs typeface="Tahoma" panose="020B0604030504040204" pitchFamily="34" charset="0"/>
                  </a:rPr>
                  <a:t>      </a:t>
                </a:r>
                <a14:m>
                  <m:oMath xmlns:m="http://schemas.openxmlformats.org/officeDocument/2006/math">
                    <m:sSub>
                      <m:sSubPr>
                        <m:ctrlPr>
                          <a:rPr lang="en-CA" sz="1900" i="1" dirty="0">
                            <a:latin typeface="Cambria Math" panose="02040503050406030204" pitchFamily="18" charset="0"/>
                            <a:ea typeface="Cambria Math" panose="02040503050406030204" pitchFamily="18" charset="0"/>
                            <a:cs typeface="Tahoma" panose="020B0604030504040204" pitchFamily="34" charset="0"/>
                          </a:rPr>
                        </m:ctrlPr>
                      </m:sSubPr>
                      <m:e>
                        <m:r>
                          <m:rPr>
                            <m:nor/>
                          </m:rPr>
                          <a:rPr lang="en-CA" sz="1900" i="1" dirty="0">
                            <a:latin typeface="+mj-lt"/>
                            <a:ea typeface="Cambria Math" panose="02040503050406030204" pitchFamily="18" charset="0"/>
                            <a:cs typeface="Tahoma" panose="020B0604030504040204" pitchFamily="34" charset="0"/>
                          </a:rPr>
                          <m:t>m</m:t>
                        </m:r>
                      </m:e>
                      <m:sub>
                        <m:r>
                          <m:rPr>
                            <m:nor/>
                          </m:rPr>
                          <a:rPr lang="en-CA" sz="1900" i="1" dirty="0">
                            <a:latin typeface="+mj-lt"/>
                            <a:ea typeface="Cambria Math" panose="02040503050406030204" pitchFamily="18" charset="0"/>
                            <a:cs typeface="Tahoma" panose="020B0604030504040204" pitchFamily="34" charset="0"/>
                          </a:rPr>
                          <m:t>n</m:t>
                        </m:r>
                      </m:sub>
                    </m:sSub>
                  </m:oMath>
                </a14:m>
                <a:r>
                  <a:rPr lang="en-CA" sz="1900" spc="-50" dirty="0">
                    <a:latin typeface="+mj-lt"/>
                    <a:cs typeface="Tahoma"/>
                  </a:rPr>
                  <a:t> </a:t>
                </a:r>
                <a14:m>
                  <m:oMath xmlns:m="http://schemas.openxmlformats.org/officeDocument/2006/math">
                    <m:r>
                      <a:rPr lang="en-CA" sz="1900" i="1" spc="-50" dirty="0">
                        <a:latin typeface="Cambria Math" panose="02040503050406030204" pitchFamily="18" charset="0"/>
                        <a:ea typeface="Cambria Math" panose="02040503050406030204" pitchFamily="18" charset="0"/>
                        <a:cs typeface="Tahoma"/>
                      </a:rPr>
                      <m:t>= </m:t>
                    </m:r>
                  </m:oMath>
                </a14:m>
                <a:r>
                  <a:rPr lang="en-CA" sz="1900" i="1" spc="-50" dirty="0">
                    <a:latin typeface="+mj-lt"/>
                    <a:cs typeface="Tahoma"/>
                  </a:rPr>
                  <a:t>m          </a:t>
                </a:r>
                <a:r>
                  <a:rPr lang="en-CA" sz="1900" spc="-50" dirty="0">
                    <a:latin typeface="+mj-lt"/>
                    <a:cs typeface="Tahoma"/>
                  </a:rPr>
                  <a:t>; </a:t>
                </a:r>
                <a:r>
                  <a:rPr lang="en-CA" sz="1900" dirty="0">
                    <a:latin typeface="+mj-lt"/>
                    <a:ea typeface="Cambria Math" panose="02040503050406030204" pitchFamily="18" charset="0"/>
                    <a:cs typeface="Tahoma" panose="020B0604030504040204" pitchFamily="34" charset="0"/>
                  </a:rPr>
                  <a:t>       </a:t>
                </a:r>
                <a14:m>
                  <m:oMath xmlns:m="http://schemas.openxmlformats.org/officeDocument/2006/math">
                    <m:sSub>
                      <m:sSubPr>
                        <m:ctrlPr>
                          <a:rPr lang="en-CA" sz="1900" i="1" dirty="0">
                            <a:latin typeface="Cambria Math" panose="02040503050406030204" pitchFamily="18" charset="0"/>
                            <a:ea typeface="Cambria Math" panose="02040503050406030204" pitchFamily="18" charset="0"/>
                            <a:cs typeface="Tahoma" panose="020B0604030504040204" pitchFamily="34" charset="0"/>
                          </a:rPr>
                        </m:ctrlPr>
                      </m:sSubPr>
                      <m:e>
                        <m:r>
                          <m:rPr>
                            <m:nor/>
                          </m:rPr>
                          <a:rPr lang="en-CA" sz="1900" i="1" dirty="0">
                            <a:latin typeface="+mj-lt"/>
                            <a:ea typeface="Cambria Math" panose="02040503050406030204" pitchFamily="18" charset="0"/>
                            <a:cs typeface="Tahoma" panose="020B0604030504040204" pitchFamily="34" charset="0"/>
                          </a:rPr>
                          <m:t>r</m:t>
                        </m:r>
                      </m:e>
                      <m:sub>
                        <m:r>
                          <m:rPr>
                            <m:nor/>
                          </m:rPr>
                          <a:rPr lang="en-CA" sz="1900" i="1" dirty="0">
                            <a:latin typeface="+mj-lt"/>
                            <a:ea typeface="Cambria Math" panose="02040503050406030204" pitchFamily="18" charset="0"/>
                            <a:cs typeface="Tahoma" panose="020B0604030504040204" pitchFamily="34" charset="0"/>
                          </a:rPr>
                          <m:t>F</m:t>
                        </m:r>
                      </m:sub>
                    </m:sSub>
                  </m:oMath>
                </a14:m>
                <a:r>
                  <a:rPr lang="en-CA" sz="1900" dirty="0">
                    <a:latin typeface="+mj-lt"/>
                    <a:ea typeface="Cambria Math" panose="02040503050406030204" pitchFamily="18" charset="0"/>
                    <a:cs typeface="Tahoma" panose="020B0604030504040204" pitchFamily="34" charset="0"/>
                  </a:rPr>
                  <a:t> </a:t>
                </a:r>
                <a14:m>
                  <m:oMath xmlns:m="http://schemas.openxmlformats.org/officeDocument/2006/math">
                    <m:d>
                      <m:dPr>
                        <m:ctrlPr>
                          <a:rPr lang="en-CA" sz="1900" i="1">
                            <a:latin typeface="Cambria Math" panose="02040503050406030204" pitchFamily="18" charset="0"/>
                            <a:ea typeface="Tahoma" panose="020B0604030504040204" pitchFamily="34" charset="0"/>
                            <a:cs typeface="Tahoma" panose="020B0604030504040204" pitchFamily="34" charset="0"/>
                          </a:rPr>
                        </m:ctrlPr>
                      </m:dPr>
                      <m:e>
                        <m:r>
                          <m:rPr>
                            <m:nor/>
                          </m:rPr>
                          <a:rPr lang="en-CA" sz="1900" i="1" dirty="0">
                            <a:latin typeface="+mj-lt"/>
                            <a:ea typeface="Cambria Math" panose="02040503050406030204" pitchFamily="18" charset="0"/>
                            <a:cs typeface="Tahoma" panose="020B0604030504040204" pitchFamily="34" charset="0"/>
                          </a:rPr>
                          <m:t>n</m:t>
                        </m:r>
                        <m:r>
                          <m:rPr>
                            <m:nor/>
                          </m:rPr>
                          <a:rPr lang="en-CA" sz="1900" dirty="0">
                            <a:latin typeface="+mj-lt"/>
                            <a:ea typeface="Cambria Math" panose="02040503050406030204" pitchFamily="18" charset="0"/>
                            <a:cs typeface="Tahoma" panose="020B0604030504040204" pitchFamily="34" charset="0"/>
                          </a:rPr>
                          <m:t>,</m:t>
                        </m:r>
                        <m:r>
                          <m:rPr>
                            <m:nor/>
                          </m:rPr>
                          <a:rPr lang="en-CA" sz="1900" i="1" dirty="0">
                            <a:latin typeface="+mj-lt"/>
                            <a:ea typeface="Cambria Math" panose="02040503050406030204" pitchFamily="18" charset="0"/>
                            <a:cs typeface="Tahoma" panose="020B0604030504040204" pitchFamily="34" charset="0"/>
                          </a:rPr>
                          <m:t> </m:t>
                        </m:r>
                        <m:r>
                          <m:rPr>
                            <m:nor/>
                          </m:rPr>
                          <a:rPr lang="en-CA" sz="1900" i="1" dirty="0">
                            <a:latin typeface="+mj-lt"/>
                            <a:ea typeface="Cambria Math" panose="02040503050406030204" pitchFamily="18" charset="0"/>
                            <a:cs typeface="Tahoma" panose="020B0604030504040204" pitchFamily="34" charset="0"/>
                          </a:rPr>
                          <m:t>p</m:t>
                        </m:r>
                      </m:e>
                    </m:d>
                  </m:oMath>
                </a14:m>
                <a:r>
                  <a:rPr lang="en-CA" sz="1900" spc="-50" dirty="0">
                    <a:latin typeface="+mj-lt"/>
                    <a:cs typeface="Tahoma"/>
                  </a:rPr>
                  <a:t> </a:t>
                </a:r>
                <a14:m>
                  <m:oMath xmlns:m="http://schemas.openxmlformats.org/officeDocument/2006/math">
                    <m:r>
                      <a:rPr lang="en-CA" sz="1900" i="1" spc="-50" dirty="0">
                        <a:latin typeface="Cambria Math" panose="02040503050406030204" pitchFamily="18" charset="0"/>
                        <a:ea typeface="Cambria Math" panose="02040503050406030204" pitchFamily="18" charset="0"/>
                        <a:cs typeface="Tahoma"/>
                      </a:rPr>
                      <m:t>=</m:t>
                    </m:r>
                  </m:oMath>
                </a14:m>
                <a:r>
                  <a:rPr lang="en-CA" sz="1900" spc="-50" dirty="0">
                    <a:latin typeface="+mj-lt"/>
                    <a:cs typeface="Tahoma"/>
                  </a:rPr>
                  <a:t> </a:t>
                </a:r>
                <a14:m>
                  <m:oMath xmlns:m="http://schemas.openxmlformats.org/officeDocument/2006/math">
                    <m:sSub>
                      <m:sSubPr>
                        <m:ctrlPr>
                          <a:rPr lang="en-CA" sz="1900" i="1" dirty="0">
                            <a:latin typeface="Cambria Math" panose="02040503050406030204" pitchFamily="18" charset="0"/>
                            <a:ea typeface="Cambria Math" panose="02040503050406030204" pitchFamily="18" charset="0"/>
                            <a:cs typeface="Tahoma" panose="020B0604030504040204" pitchFamily="34" charset="0"/>
                          </a:rPr>
                        </m:ctrlPr>
                      </m:sSubPr>
                      <m:e>
                        <m:r>
                          <m:rPr>
                            <m:nor/>
                          </m:rPr>
                          <a:rPr lang="en-CA" sz="1900" i="1" dirty="0">
                            <a:latin typeface="+mj-lt"/>
                            <a:ea typeface="Cambria Math" panose="02040503050406030204" pitchFamily="18" charset="0"/>
                            <a:cs typeface="Tahoma" panose="020B0604030504040204" pitchFamily="34" charset="0"/>
                          </a:rPr>
                          <m:t>r</m:t>
                        </m:r>
                      </m:e>
                      <m:sub>
                        <m:r>
                          <m:rPr>
                            <m:nor/>
                          </m:rPr>
                          <a:rPr lang="en-CA" sz="1900" i="1" dirty="0">
                            <a:latin typeface="+mj-lt"/>
                            <a:ea typeface="Cambria Math" panose="02040503050406030204" pitchFamily="18" charset="0"/>
                            <a:cs typeface="Tahoma" panose="020B0604030504040204" pitchFamily="34" charset="0"/>
                          </a:rPr>
                          <m:t>F</m:t>
                        </m:r>
                      </m:sub>
                    </m:sSub>
                  </m:oMath>
                </a14:m>
                <a:r>
                  <a:rPr lang="en-CA" sz="1900" dirty="0">
                    <a:latin typeface="+mj-lt"/>
                    <a:ea typeface="Cambria Math" panose="02040503050406030204" pitchFamily="18" charset="0"/>
                    <a:cs typeface="Tahoma" panose="020B0604030504040204" pitchFamily="34" charset="0"/>
                  </a:rPr>
                  <a:t> </a:t>
                </a:r>
                <a14:m>
                  <m:oMath xmlns:m="http://schemas.openxmlformats.org/officeDocument/2006/math">
                    <m:d>
                      <m:dPr>
                        <m:ctrlPr>
                          <a:rPr lang="en-CA" sz="1900" i="1">
                            <a:latin typeface="Cambria Math" panose="02040503050406030204" pitchFamily="18" charset="0"/>
                            <a:ea typeface="Tahoma" panose="020B0604030504040204" pitchFamily="34" charset="0"/>
                            <a:cs typeface="Tahoma" panose="020B0604030504040204" pitchFamily="34" charset="0"/>
                          </a:rPr>
                        </m:ctrlPr>
                      </m:dPr>
                      <m:e>
                        <m:r>
                          <m:rPr>
                            <m:nor/>
                          </m:rPr>
                          <a:rPr lang="en-CA" sz="1900" i="1" spc="-50" dirty="0">
                            <a:latin typeface="+mj-lt"/>
                            <a:cs typeface="Tahoma"/>
                          </a:rPr>
                          <m:t>p</m:t>
                        </m:r>
                        <m:r>
                          <a:rPr lang="en-CA" sz="1900" i="1" spc="-50">
                            <a:latin typeface="Cambria Math" panose="02040503050406030204" pitchFamily="18" charset="0"/>
                            <a:ea typeface="Cambria Math" panose="02040503050406030204" pitchFamily="18" charset="0"/>
                            <a:cs typeface="Tahoma"/>
                          </a:rPr>
                          <m:t>−</m:t>
                        </m:r>
                        <m:r>
                          <m:rPr>
                            <m:nor/>
                          </m:rPr>
                          <a:rPr lang="en-CA" sz="1900" i="1" spc="-50" dirty="0">
                            <a:latin typeface="+mj-lt"/>
                            <a:cs typeface="Tahoma"/>
                          </a:rPr>
                          <m:t>n</m:t>
                        </m:r>
                        <m:r>
                          <m:rPr>
                            <m:nor/>
                          </m:rPr>
                          <a:rPr lang="en-CA" sz="1900" spc="-50" dirty="0">
                            <a:latin typeface="+mj-lt"/>
                            <a:cs typeface="Tahoma"/>
                          </a:rPr>
                          <m:t> </m:t>
                        </m:r>
                      </m:e>
                    </m:d>
                  </m:oMath>
                </a14:m>
                <a:endParaRPr lang="en-CA" sz="1900" spc="-50" dirty="0">
                  <a:solidFill>
                    <a:schemeClr val="tx1"/>
                  </a:solidFill>
                  <a:latin typeface="+mj-lt"/>
                  <a:cs typeface="Tahoma"/>
                </a:endParaRPr>
              </a:p>
              <a:p>
                <a:pPr marL="939600" lvl="1">
                  <a:lnSpc>
                    <a:spcPct val="100000"/>
                  </a:lnSpc>
                  <a:spcBef>
                    <a:spcPts val="600"/>
                  </a:spcBef>
                  <a:buClr>
                    <a:schemeClr val="tx1"/>
                  </a:buClr>
                  <a:buSzPct val="135000"/>
                </a:pPr>
                <a14:m>
                  <m:oMath xmlns:m="http://schemas.openxmlformats.org/officeDocument/2006/math">
                    <m:sSub>
                      <m:sSubPr>
                        <m:ctrlPr>
                          <a:rPr lang="en-CA" sz="1900" i="1" dirty="0">
                            <a:latin typeface="Cambria Math" panose="02040503050406030204" pitchFamily="18" charset="0"/>
                            <a:ea typeface="Cambria Math" panose="02040503050406030204" pitchFamily="18" charset="0"/>
                            <a:cs typeface="Tahoma" panose="020B0604030504040204" pitchFamily="34" charset="0"/>
                          </a:rPr>
                        </m:ctrlPr>
                      </m:sSubPr>
                      <m:e>
                        <m:r>
                          <m:rPr>
                            <m:nor/>
                          </m:rPr>
                          <a:rPr lang="en-CA" sz="1900" i="1" dirty="0">
                            <a:latin typeface="+mj-lt"/>
                            <a:ea typeface="Cambria Math" panose="02040503050406030204" pitchFamily="18" charset="0"/>
                            <a:cs typeface="Tahoma" panose="020B0604030504040204" pitchFamily="34" charset="0"/>
                          </a:rPr>
                          <m:t>r</m:t>
                        </m:r>
                      </m:e>
                      <m:sub>
                        <m:r>
                          <m:rPr>
                            <m:nor/>
                          </m:rPr>
                          <a:rPr lang="en-CA" sz="1900" i="1" dirty="0">
                            <a:latin typeface="+mj-lt"/>
                            <a:ea typeface="Cambria Math" panose="02040503050406030204" pitchFamily="18" charset="0"/>
                            <a:cs typeface="Tahoma" panose="020B0604030504040204" pitchFamily="34" charset="0"/>
                          </a:rPr>
                          <m:t>F</m:t>
                        </m:r>
                      </m:sub>
                    </m:sSub>
                  </m:oMath>
                </a14:m>
                <a:r>
                  <a:rPr lang="en-CA" sz="1900" dirty="0">
                    <a:latin typeface="+mj-lt"/>
                    <a:ea typeface="Cambria Math" panose="02040503050406030204" pitchFamily="18" charset="0"/>
                    <a:cs typeface="Tahoma" panose="020B0604030504040204" pitchFamily="34" charset="0"/>
                  </a:rPr>
                  <a:t> </a:t>
                </a:r>
                <a14:m>
                  <m:oMath xmlns:m="http://schemas.openxmlformats.org/officeDocument/2006/math">
                    <m:d>
                      <m:dPr>
                        <m:ctrlPr>
                          <a:rPr lang="en-CA" sz="1900" i="1">
                            <a:latin typeface="Cambria Math" panose="02040503050406030204" pitchFamily="18" charset="0"/>
                            <a:ea typeface="Tahoma" panose="020B0604030504040204" pitchFamily="34" charset="0"/>
                            <a:cs typeface="Tahoma" panose="020B0604030504040204" pitchFamily="34" charset="0"/>
                          </a:rPr>
                        </m:ctrlPr>
                      </m:dPr>
                      <m:e>
                        <m:r>
                          <m:rPr>
                            <m:nor/>
                          </m:rPr>
                          <a:rPr lang="en-CA" sz="1900" i="1" spc="-50" dirty="0">
                            <a:latin typeface="+mj-lt"/>
                            <a:cs typeface="Tahoma"/>
                          </a:rPr>
                          <m:t>p</m:t>
                        </m:r>
                        <m:r>
                          <a:rPr lang="en-CA" sz="1900" i="1" spc="-50">
                            <a:latin typeface="Cambria Math" panose="02040503050406030204" pitchFamily="18" charset="0"/>
                            <a:ea typeface="Cambria Math" panose="02040503050406030204" pitchFamily="18" charset="0"/>
                            <a:cs typeface="Tahoma"/>
                          </a:rPr>
                          <m:t>−</m:t>
                        </m:r>
                        <m:r>
                          <m:rPr>
                            <m:nor/>
                          </m:rPr>
                          <a:rPr lang="en-CA" sz="1900" i="1" spc="-50" dirty="0">
                            <a:latin typeface="+mj-lt"/>
                            <a:cs typeface="Tahoma"/>
                          </a:rPr>
                          <m:t>n</m:t>
                        </m:r>
                        <m:r>
                          <m:rPr>
                            <m:nor/>
                          </m:rPr>
                          <a:rPr lang="en-CA" sz="1900" spc="-50" dirty="0">
                            <a:latin typeface="+mj-lt"/>
                            <a:cs typeface="Tahoma"/>
                          </a:rPr>
                          <m:t> </m:t>
                        </m:r>
                      </m:e>
                    </m:d>
                  </m:oMath>
                </a14:m>
                <a:r>
                  <a:rPr lang="en-CA" sz="1900" spc="-50" dirty="0">
                    <a:solidFill>
                      <a:schemeClr val="tx1"/>
                    </a:solidFill>
                    <a:latin typeface="+mj-lt"/>
                    <a:cs typeface="Tahoma"/>
                  </a:rPr>
                  <a:t> </a:t>
                </a:r>
                <a14:m>
                  <m:oMath xmlns:m="http://schemas.openxmlformats.org/officeDocument/2006/math">
                    <m:r>
                      <a:rPr lang="en-CA" sz="1900" i="1" spc="-50" dirty="0">
                        <a:latin typeface="Cambria Math" panose="02040503050406030204" pitchFamily="18" charset="0"/>
                        <a:ea typeface="Cambria Math" panose="02040503050406030204" pitchFamily="18" charset="0"/>
                        <a:cs typeface="Tahoma"/>
                      </a:rPr>
                      <m:t>=</m:t>
                    </m:r>
                  </m:oMath>
                </a14:m>
                <a:r>
                  <a:rPr lang="en-CA" sz="1900" spc="-50" dirty="0">
                    <a:solidFill>
                      <a:schemeClr val="tx1"/>
                    </a:solidFill>
                    <a:latin typeface="+mj-lt"/>
                    <a:cs typeface="Tahoma"/>
                  </a:rPr>
                  <a:t> </a:t>
                </a:r>
                <a14:m>
                  <m:oMath xmlns:m="http://schemas.openxmlformats.org/officeDocument/2006/math">
                    <m:sSub>
                      <m:sSubPr>
                        <m:ctrlPr>
                          <a:rPr lang="en-CA" sz="1900" i="1" dirty="0">
                            <a:latin typeface="Cambria Math" panose="02040503050406030204" pitchFamily="18" charset="0"/>
                            <a:ea typeface="Cambria Math" panose="02040503050406030204" pitchFamily="18" charset="0"/>
                            <a:cs typeface="Tahoma" panose="020B0604030504040204" pitchFamily="34" charset="0"/>
                          </a:rPr>
                        </m:ctrlPr>
                      </m:sSubPr>
                      <m:e>
                        <m:r>
                          <m:rPr>
                            <m:nor/>
                          </m:rPr>
                          <a:rPr lang="en-CA" sz="1900" i="1" dirty="0">
                            <a:latin typeface="+mj-lt"/>
                            <a:ea typeface="Cambria Math" panose="02040503050406030204" pitchFamily="18" charset="0"/>
                            <a:cs typeface="Tahoma" panose="020B0604030504040204" pitchFamily="34" charset="0"/>
                          </a:rPr>
                          <m:t>r</m:t>
                        </m:r>
                      </m:e>
                      <m:sub>
                        <m:r>
                          <m:rPr>
                            <m:nor/>
                          </m:rPr>
                          <a:rPr lang="en-CA" sz="1900" i="1" dirty="0">
                            <a:latin typeface="+mj-lt"/>
                            <a:ea typeface="Cambria Math" panose="02040503050406030204" pitchFamily="18" charset="0"/>
                            <a:cs typeface="Tahoma" panose="020B0604030504040204" pitchFamily="34" charset="0"/>
                          </a:rPr>
                          <m:t>F</m:t>
                        </m:r>
                      </m:sub>
                    </m:sSub>
                    <m:d>
                      <m:dPr>
                        <m:ctrlPr>
                          <a:rPr lang="en-CA" sz="1900" i="1">
                            <a:latin typeface="Cambria Math" panose="02040503050406030204" pitchFamily="18" charset="0"/>
                            <a:ea typeface="Tahoma" panose="020B0604030504040204" pitchFamily="34" charset="0"/>
                            <a:cs typeface="Tahoma" panose="020B0604030504040204" pitchFamily="34" charset="0"/>
                          </a:rPr>
                        </m:ctrlPr>
                      </m:dPr>
                      <m:e>
                        <m:r>
                          <m:rPr>
                            <m:nor/>
                          </m:rPr>
                          <a:rPr lang="en-CA" sz="1900" i="1" spc="-50" dirty="0">
                            <a:latin typeface="+mj-lt"/>
                            <a:cs typeface="Tahoma"/>
                          </a:rPr>
                          <m:t>k</m:t>
                        </m:r>
                      </m:e>
                    </m:d>
                  </m:oMath>
                </a14:m>
                <a:r>
                  <a:rPr lang="en-CA" sz="1900" spc="-50" dirty="0">
                    <a:solidFill>
                      <a:srgbClr val="FF0000"/>
                    </a:solidFill>
                    <a:latin typeface="+mj-lt"/>
                    <a:cs typeface="Tahoma"/>
                  </a:rPr>
                  <a:t>  </a:t>
                </a:r>
                <a:r>
                  <a:rPr lang="en-CA" sz="1900" spc="-50" dirty="0" err="1">
                    <a:latin typeface="+mj-lt"/>
                    <a:cs typeface="Tahoma"/>
                  </a:rPr>
                  <a:t>fonction</a:t>
                </a:r>
                <a:r>
                  <a:rPr lang="en-CA" sz="1900" spc="-50" dirty="0">
                    <a:latin typeface="+mj-lt"/>
                    <a:cs typeface="Tahoma"/>
                  </a:rPr>
                  <a:t> </a:t>
                </a:r>
                <a:r>
                  <a:rPr lang="en-CA" sz="1900" spc="-50" dirty="0" err="1">
                    <a:latin typeface="+mj-lt"/>
                    <a:cs typeface="Tahoma"/>
                  </a:rPr>
                  <a:t>d’autocorrélation</a:t>
                </a:r>
                <a:endParaRPr lang="en-CA" sz="1900" spc="-50" dirty="0">
                  <a:solidFill>
                    <a:srgbClr val="FF0000"/>
                  </a:solidFill>
                  <a:latin typeface="+mj-lt"/>
                  <a:cs typeface="Tahoma"/>
                </a:endParaRPr>
              </a:p>
            </p:txBody>
          </p:sp>
        </mc:Choice>
        <mc:Fallback xmlns="">
          <p:sp>
            <p:nvSpPr>
              <p:cNvPr id="25" name="Content Placeholder 5">
                <a:extLst>
                  <a:ext uri="{FF2B5EF4-FFF2-40B4-BE49-F238E27FC236}">
                    <a16:creationId xmlns:a16="http://schemas.microsoft.com/office/drawing/2014/main" id="{D15D9D54-E6FF-4262-9C22-A4DF03B5B1FF}"/>
                  </a:ext>
                </a:extLst>
              </p:cNvPr>
              <p:cNvSpPr txBox="1">
                <a:spLocks noRot="1" noChangeAspect="1" noMove="1" noResize="1" noEditPoints="1" noAdjustHandles="1" noChangeArrowheads="1" noChangeShapeType="1" noTextEdit="1"/>
              </p:cNvSpPr>
              <p:nvPr/>
            </p:nvSpPr>
            <p:spPr>
              <a:xfrm>
                <a:off x="396508" y="954026"/>
                <a:ext cx="8118842" cy="3147620"/>
              </a:xfrm>
              <a:prstGeom prst="rect">
                <a:avLst/>
              </a:prstGeom>
              <a:blipFill>
                <a:blip r:embed="rId3"/>
                <a:stretch>
                  <a:fillRect l="-1406" t="-3213"/>
                </a:stretch>
              </a:blipFill>
            </p:spPr>
            <p:txBody>
              <a:bodyPr/>
              <a:lstStyle/>
              <a:p>
                <a:r>
                  <a:rPr lang="fr-CA">
                    <a:noFill/>
                  </a:rPr>
                  <a:t> </a:t>
                </a:r>
              </a:p>
            </p:txBody>
          </p:sp>
        </mc:Fallback>
      </mc:AlternateContent>
      <p:cxnSp>
        <p:nvCxnSpPr>
          <p:cNvPr id="4" name="Curved Connector 3">
            <a:extLst>
              <a:ext uri="{FF2B5EF4-FFF2-40B4-BE49-F238E27FC236}">
                <a16:creationId xmlns:a16="http://schemas.microsoft.com/office/drawing/2014/main" id="{BE217F36-AE60-1DA1-D6AA-58A33213D51A}"/>
              </a:ext>
            </a:extLst>
          </p:cNvPr>
          <p:cNvCxnSpPr>
            <a:cxnSpLocks/>
          </p:cNvCxnSpPr>
          <p:nvPr/>
        </p:nvCxnSpPr>
        <p:spPr>
          <a:xfrm rot="10800000">
            <a:off x="6606214" y="951110"/>
            <a:ext cx="1172812" cy="207064"/>
          </a:xfrm>
          <a:prstGeom prst="curvedConnector3">
            <a:avLst>
              <a:gd name="adj1" fmla="val 99718"/>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4C5601B-9087-5766-9330-6E0AB65D2E34}"/>
              </a:ext>
            </a:extLst>
          </p:cNvPr>
          <p:cNvSpPr txBox="1"/>
          <p:nvPr/>
        </p:nvSpPr>
        <p:spPr>
          <a:xfrm>
            <a:off x="7761368" y="896564"/>
            <a:ext cx="1122144" cy="523220"/>
          </a:xfrm>
          <a:prstGeom prst="rect">
            <a:avLst/>
          </a:prstGeom>
          <a:noFill/>
        </p:spPr>
        <p:txBody>
          <a:bodyPr wrap="square" rtlCol="0">
            <a:spAutoFit/>
          </a:bodyPr>
          <a:lstStyle/>
          <a:p>
            <a:r>
              <a:rPr lang="fr-CA" sz="1400" dirty="0">
                <a:latin typeface="+mj-lt"/>
              </a:rPr>
              <a:t>La plupart des images</a:t>
            </a:r>
          </a:p>
        </p:txBody>
      </p:sp>
      <p:cxnSp>
        <p:nvCxnSpPr>
          <p:cNvPr id="10" name="Curved Connector 9">
            <a:extLst>
              <a:ext uri="{FF2B5EF4-FFF2-40B4-BE49-F238E27FC236}">
                <a16:creationId xmlns:a16="http://schemas.microsoft.com/office/drawing/2014/main" id="{EDAF6100-1AC8-F181-8E3C-712C5F969456}"/>
              </a:ext>
            </a:extLst>
          </p:cNvPr>
          <p:cNvCxnSpPr>
            <a:cxnSpLocks/>
          </p:cNvCxnSpPr>
          <p:nvPr/>
        </p:nvCxnSpPr>
        <p:spPr>
          <a:xfrm rot="10800000">
            <a:off x="4863553" y="3740692"/>
            <a:ext cx="1172812" cy="207064"/>
          </a:xfrm>
          <a:prstGeom prst="curvedConnector3">
            <a:avLst>
              <a:gd name="adj1" fmla="val 99718"/>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7DCFA4A-B330-5961-F456-2F2849F1A5F6}"/>
              </a:ext>
            </a:extLst>
          </p:cNvPr>
          <p:cNvSpPr txBox="1"/>
          <p:nvPr/>
        </p:nvSpPr>
        <p:spPr>
          <a:xfrm>
            <a:off x="6153713" y="3793868"/>
            <a:ext cx="1122144" cy="307777"/>
          </a:xfrm>
          <a:prstGeom prst="rect">
            <a:avLst/>
          </a:prstGeom>
          <a:noFill/>
        </p:spPr>
        <p:txBody>
          <a:bodyPr wrap="square" rtlCol="0">
            <a:spAutoFit/>
          </a:bodyPr>
          <a:lstStyle/>
          <a:p>
            <a:r>
              <a:rPr lang="fr-CA" sz="1400" dirty="0" err="1">
                <a:latin typeface="+mj-lt"/>
              </a:rPr>
              <a:t>deterministe</a:t>
            </a:r>
            <a:endParaRPr lang="fr-CA" sz="1400" dirty="0">
              <a:latin typeface="+mj-lt"/>
            </a:endParaRPr>
          </a:p>
        </p:txBody>
      </p:sp>
      <p:sp>
        <p:nvSpPr>
          <p:cNvPr id="2" name="Content Placeholder 5">
            <a:extLst>
              <a:ext uri="{FF2B5EF4-FFF2-40B4-BE49-F238E27FC236}">
                <a16:creationId xmlns:a16="http://schemas.microsoft.com/office/drawing/2014/main" id="{22480382-B27B-5CDD-B4DC-A9FE62B95B4C}"/>
              </a:ext>
            </a:extLst>
          </p:cNvPr>
          <p:cNvSpPr txBox="1">
            <a:spLocks/>
          </p:cNvSpPr>
          <p:nvPr/>
        </p:nvSpPr>
        <p:spPr>
          <a:xfrm>
            <a:off x="579751" y="3935300"/>
            <a:ext cx="8118842" cy="22402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fr-CA" sz="2600" b="1" u="sng" spc="-50" dirty="0">
                <a:latin typeface="+mj-lt"/>
                <a:cs typeface="Tahoma"/>
              </a:rPr>
              <a:t>Ex: </a:t>
            </a:r>
          </a:p>
          <a:p>
            <a:pPr marL="0" indent="0">
              <a:buSzPct val="135000"/>
              <a:buNone/>
            </a:pPr>
            <a:r>
              <a:rPr lang="fr-CA" sz="2200" spc="-50" dirty="0">
                <a:latin typeface="+mj-lt"/>
                <a:cs typeface="Tahoma"/>
              </a:rPr>
              <a:t>Bruit blanc = bruit non-corrélé</a:t>
            </a:r>
          </a:p>
          <a:p>
            <a:pPr marL="0" indent="0">
              <a:buSzPct val="135000"/>
              <a:buNone/>
            </a:pPr>
            <a:r>
              <a:rPr lang="fr-CA" sz="2200" spc="-50" dirty="0">
                <a:latin typeface="+mj-lt"/>
                <a:cs typeface="Tahoma"/>
              </a:rPr>
              <a:t>Quelle sera la fonction d’autocorrélation?   </a:t>
            </a:r>
            <a:endParaRPr lang="fr-CA" sz="2200" u="sng" spc="-50" dirty="0">
              <a:latin typeface="+mj-lt"/>
              <a:cs typeface="Tahoma"/>
            </a:endParaRPr>
          </a:p>
        </p:txBody>
      </p:sp>
      <p:pic>
        <p:nvPicPr>
          <p:cNvPr id="3" name="Picture 2">
            <a:extLst>
              <a:ext uri="{FF2B5EF4-FFF2-40B4-BE49-F238E27FC236}">
                <a16:creationId xmlns:a16="http://schemas.microsoft.com/office/drawing/2014/main" id="{4922E6B6-7448-C5CA-1954-7D4862E2DF50}"/>
              </a:ext>
            </a:extLst>
          </p:cNvPr>
          <p:cNvPicPr>
            <a:picLocks noChangeAspect="1"/>
          </p:cNvPicPr>
          <p:nvPr/>
        </p:nvPicPr>
        <p:blipFill>
          <a:blip r:embed="rId4"/>
          <a:stretch>
            <a:fillRect/>
          </a:stretch>
        </p:blipFill>
        <p:spPr>
          <a:xfrm>
            <a:off x="5968618" y="3935300"/>
            <a:ext cx="2729975" cy="3532909"/>
          </a:xfrm>
          <a:prstGeom prst="rect">
            <a:avLst/>
          </a:prstGeom>
        </p:spPr>
      </p:pic>
      <p:pic>
        <p:nvPicPr>
          <p:cNvPr id="8" name="Picture 7" descr="Icon&#10;&#10;Description automatically generated">
            <a:extLst>
              <a:ext uri="{FF2B5EF4-FFF2-40B4-BE49-F238E27FC236}">
                <a16:creationId xmlns:a16="http://schemas.microsoft.com/office/drawing/2014/main" id="{D5980CD2-8651-97FB-7721-2109BA5C39F4}"/>
              </a:ext>
            </a:extLst>
          </p:cNvPr>
          <p:cNvPicPr>
            <a:picLocks noChangeAspect="1"/>
          </p:cNvPicPr>
          <p:nvPr/>
        </p:nvPicPr>
        <p:blipFill>
          <a:blip r:embed="rId5"/>
          <a:stretch>
            <a:fillRect/>
          </a:stretch>
        </p:blipFill>
        <p:spPr>
          <a:xfrm>
            <a:off x="4564732" y="5384246"/>
            <a:ext cx="1409700" cy="533400"/>
          </a:xfrm>
          <a:prstGeom prst="rect">
            <a:avLst/>
          </a:prstGeom>
        </p:spPr>
      </p:pic>
      <p:pic>
        <p:nvPicPr>
          <p:cNvPr id="9" name="Graphic 8" descr="Right pointing backhand index with solid fill">
            <a:extLst>
              <a:ext uri="{FF2B5EF4-FFF2-40B4-BE49-F238E27FC236}">
                <a16:creationId xmlns:a16="http://schemas.microsoft.com/office/drawing/2014/main" id="{77E97F22-4591-EF82-87C7-D6C37A878B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74432" y="5419141"/>
            <a:ext cx="533401" cy="533401"/>
          </a:xfrm>
          <a:prstGeom prst="rect">
            <a:avLst/>
          </a:prstGeom>
        </p:spPr>
      </p:pic>
    </p:spTree>
    <p:extLst>
      <p:ext uri="{BB962C8B-B14F-4D97-AF65-F5344CB8AC3E}">
        <p14:creationId xmlns:p14="http://schemas.microsoft.com/office/powerpoint/2010/main" val="332793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F6F0D-4AF2-7608-DB14-F012CD8A408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46FBDE6-3D93-A4B4-AB83-DA0A97EB8EF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A639A9E6-28D2-129D-3D89-94219DA40D52}"/>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2F4BB4E9-E726-40CE-B1A5-A5297070C3EA}"/>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Signaux</a:t>
            </a:r>
            <a:r>
              <a:rPr lang="en-CA" sz="1400" b="1" dirty="0">
                <a:solidFill>
                  <a:schemeClr val="bg1"/>
                </a:solidFill>
                <a:latin typeface="+mj-lt"/>
              </a:rPr>
              <a:t> </a:t>
            </a:r>
            <a:r>
              <a:rPr lang="en-CA" sz="1400" b="1" dirty="0" err="1">
                <a:solidFill>
                  <a:schemeClr val="bg1"/>
                </a:solidFill>
                <a:latin typeface="+mj-lt"/>
              </a:rPr>
              <a:t>aléatoires</a:t>
            </a:r>
            <a:r>
              <a:rPr lang="en-CA" sz="1400" b="1" dirty="0">
                <a:solidFill>
                  <a:schemeClr val="bg1"/>
                </a:solidFill>
                <a:latin typeface="+mj-lt"/>
              </a:rPr>
              <a:t> </a:t>
            </a:r>
            <a:r>
              <a:rPr lang="en-CA" sz="1400" b="1" dirty="0" err="1">
                <a:solidFill>
                  <a:schemeClr val="bg1"/>
                </a:solidFill>
                <a:latin typeface="+mj-lt"/>
              </a:rPr>
              <a:t>stationnaires</a:t>
            </a:r>
            <a:r>
              <a:rPr lang="en-CA" sz="1400" b="1" dirty="0">
                <a:solidFill>
                  <a:schemeClr val="bg1"/>
                </a:solidFill>
                <a:latin typeface="+mj-lt"/>
              </a:rPr>
              <a:t> </a:t>
            </a:r>
            <a:r>
              <a:rPr lang="en-CA" sz="1400" b="1" dirty="0" err="1">
                <a:solidFill>
                  <a:schemeClr val="bg1"/>
                </a:solidFill>
                <a:latin typeface="+mj-lt"/>
              </a:rPr>
              <a:t>d’ordre</a:t>
            </a:r>
            <a:r>
              <a:rPr lang="en-CA" sz="1400" b="1" dirty="0">
                <a:solidFill>
                  <a:schemeClr val="bg1"/>
                </a:solidFill>
                <a:latin typeface="+mj-lt"/>
              </a:rPr>
              <a:t> deux</a:t>
            </a:r>
          </a:p>
        </p:txBody>
      </p:sp>
      <p:sp>
        <p:nvSpPr>
          <p:cNvPr id="18" name="TextBox 17">
            <a:extLst>
              <a:ext uri="{FF2B5EF4-FFF2-40B4-BE49-F238E27FC236}">
                <a16:creationId xmlns:a16="http://schemas.microsoft.com/office/drawing/2014/main" id="{9A630921-40E4-A7E2-DCEC-431676ED7322}"/>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Définition</a:t>
            </a:r>
            <a:r>
              <a:rPr lang="en-CA" sz="1400" dirty="0">
                <a:solidFill>
                  <a:schemeClr val="tx1">
                    <a:lumMod val="75000"/>
                    <a:lumOff val="25000"/>
                  </a:schemeClr>
                </a:solidFill>
                <a:latin typeface="+mj-lt"/>
              </a:rPr>
              <a:t> et </a:t>
            </a:r>
            <a:r>
              <a:rPr lang="en-CA" sz="1400" dirty="0" err="1">
                <a:solidFill>
                  <a:schemeClr val="tx1">
                    <a:lumMod val="75000"/>
                    <a:lumOff val="25000"/>
                  </a:schemeClr>
                </a:solidFill>
                <a:latin typeface="+mj-lt"/>
              </a:rPr>
              <a:t>propriétés</a:t>
            </a:r>
            <a:endParaRPr lang="en-CA" sz="1400" dirty="0">
              <a:solidFill>
                <a:schemeClr val="tx1">
                  <a:lumMod val="75000"/>
                  <a:lumOff val="25000"/>
                </a:schemeClr>
              </a:solidFill>
              <a:latin typeface="+mj-lt"/>
            </a:endParaRPr>
          </a:p>
        </p:txBody>
      </p:sp>
      <p:sp>
        <p:nvSpPr>
          <p:cNvPr id="14" name="TextBox 13">
            <a:extLst>
              <a:ext uri="{FF2B5EF4-FFF2-40B4-BE49-F238E27FC236}">
                <a16:creationId xmlns:a16="http://schemas.microsoft.com/office/drawing/2014/main" id="{12748AC9-65D9-BD43-1A52-D11D7ECDD48A}"/>
              </a:ext>
            </a:extLst>
          </p:cNvPr>
          <p:cNvSpPr txBox="1"/>
          <p:nvPr/>
        </p:nvSpPr>
        <p:spPr>
          <a:xfrm>
            <a:off x="355600" y="246181"/>
            <a:ext cx="7611110" cy="584775"/>
          </a:xfrm>
          <a:prstGeom prst="rect">
            <a:avLst/>
          </a:prstGeom>
          <a:noFill/>
        </p:spPr>
        <p:txBody>
          <a:bodyPr wrap="square" rtlCol="0">
            <a:spAutoFit/>
          </a:bodyPr>
          <a:lstStyle/>
          <a:p>
            <a:r>
              <a:rPr lang="en-CA" sz="3200" b="1" spc="-10" dirty="0" err="1">
                <a:latin typeface="+mj-lt"/>
                <a:ea typeface="Century Gothic" charset="0"/>
                <a:cs typeface="Century Gothic" charset="0"/>
              </a:rPr>
              <a:t>Signaux</a:t>
            </a:r>
            <a:r>
              <a:rPr lang="en-CA" sz="3200" b="1" spc="-10" dirty="0">
                <a:latin typeface="+mj-lt"/>
                <a:ea typeface="Century Gothic" charset="0"/>
                <a:cs typeface="Century Gothic" charset="0"/>
              </a:rPr>
              <a:t> </a:t>
            </a:r>
            <a:r>
              <a:rPr lang="en-CA" sz="3200" b="1" spc="-10" dirty="0" err="1">
                <a:latin typeface="+mj-lt"/>
                <a:ea typeface="Century Gothic" charset="0"/>
                <a:cs typeface="Century Gothic" charset="0"/>
              </a:rPr>
              <a:t>aléatoires</a:t>
            </a:r>
            <a:r>
              <a:rPr lang="en-CA" sz="3200" b="1" spc="-10" dirty="0">
                <a:latin typeface="+mj-lt"/>
                <a:ea typeface="Century Gothic" charset="0"/>
                <a:cs typeface="Century Gothic" charset="0"/>
              </a:rPr>
              <a:t> </a:t>
            </a:r>
            <a:r>
              <a:rPr lang="en-CA" sz="3200" b="1" spc="-10" dirty="0" err="1">
                <a:latin typeface="+mj-lt"/>
                <a:ea typeface="Century Gothic" charset="0"/>
                <a:cs typeface="Century Gothic" charset="0"/>
              </a:rPr>
              <a:t>stationnaires</a:t>
            </a:r>
            <a:r>
              <a:rPr lang="en-CA" sz="3200" b="1" spc="-10" dirty="0">
                <a:latin typeface="+mj-lt"/>
                <a:ea typeface="Century Gothic" charset="0"/>
                <a:cs typeface="Century Gothic" charset="0"/>
              </a:rPr>
              <a:t> </a:t>
            </a:r>
            <a:r>
              <a:rPr lang="en-CA" sz="3200" b="1" spc="-10" dirty="0" err="1">
                <a:latin typeface="+mj-lt"/>
                <a:ea typeface="Century Gothic" charset="0"/>
                <a:cs typeface="Century Gothic" charset="0"/>
              </a:rPr>
              <a:t>d’ordre</a:t>
            </a:r>
            <a:r>
              <a:rPr lang="en-CA" sz="3200" b="1" spc="-10" dirty="0">
                <a:latin typeface="+mj-lt"/>
                <a:ea typeface="Century Gothic" charset="0"/>
                <a:cs typeface="Century Gothic" charset="0"/>
              </a:rPr>
              <a:t> 2</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35C56FF4-0464-9D84-3DC0-9388D5FF2AF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5" name="Content Placeholder 5">
                <a:extLst>
                  <a:ext uri="{FF2B5EF4-FFF2-40B4-BE49-F238E27FC236}">
                    <a16:creationId xmlns:a16="http://schemas.microsoft.com/office/drawing/2014/main" id="{1D2972F2-A61C-47A0-86F4-0A55B878A6A1}"/>
                  </a:ext>
                </a:extLst>
              </p:cNvPr>
              <p:cNvSpPr txBox="1">
                <a:spLocks/>
              </p:cNvSpPr>
              <p:nvPr/>
            </p:nvSpPr>
            <p:spPr>
              <a:xfrm>
                <a:off x="396508" y="954025"/>
                <a:ext cx="8118842" cy="53500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en-CA" sz="2600" b="1" u="sng" spc="-50" dirty="0">
                    <a:latin typeface="+mj-lt"/>
                    <a:cs typeface="Tahoma"/>
                  </a:rPr>
                  <a:t>Définition </a:t>
                </a:r>
              </a:p>
              <a:p>
                <a:pPr marL="482400">
                  <a:lnSpc>
                    <a:spcPct val="100000"/>
                  </a:lnSpc>
                  <a:spcBef>
                    <a:spcPts val="600"/>
                  </a:spcBef>
                  <a:buClr>
                    <a:schemeClr val="tx1"/>
                  </a:buClr>
                  <a:buSzPct val="135000"/>
                </a:pPr>
                <a:r>
                  <a:rPr lang="en-CA" sz="2200" spc="-50" dirty="0" err="1">
                    <a:solidFill>
                      <a:srgbClr val="F20000"/>
                    </a:solidFill>
                    <a:latin typeface="+mj-lt"/>
                    <a:cs typeface="Tahoma"/>
                  </a:rPr>
                  <a:t>Stationnarité</a:t>
                </a:r>
                <a:r>
                  <a:rPr lang="en-CA" sz="2200" spc="-50" dirty="0">
                    <a:solidFill>
                      <a:schemeClr val="tx1"/>
                    </a:solidFill>
                    <a:latin typeface="+mj-lt"/>
                    <a:cs typeface="Tahoma"/>
                  </a:rPr>
                  <a:t> : </a:t>
                </a:r>
                <a:r>
                  <a:rPr lang="en-CA" sz="2200" spc="-50" dirty="0" err="1">
                    <a:solidFill>
                      <a:schemeClr val="tx1"/>
                    </a:solidFill>
                    <a:latin typeface="+mj-lt"/>
                    <a:cs typeface="Tahoma"/>
                  </a:rPr>
                  <a:t>propriétés</a:t>
                </a:r>
                <a:r>
                  <a:rPr lang="en-CA" sz="2200" spc="-50" dirty="0">
                    <a:solidFill>
                      <a:schemeClr val="tx1"/>
                    </a:solidFill>
                    <a:latin typeface="+mj-lt"/>
                    <a:cs typeface="Tahoma"/>
                  </a:rPr>
                  <a:t> </a:t>
                </a:r>
                <a:r>
                  <a:rPr lang="en-CA" sz="2200" spc="-50" dirty="0" err="1">
                    <a:solidFill>
                      <a:schemeClr val="tx1"/>
                    </a:solidFill>
                    <a:latin typeface="+mj-lt"/>
                    <a:cs typeface="Tahoma"/>
                  </a:rPr>
                  <a:t>statistiques</a:t>
                </a:r>
                <a:r>
                  <a:rPr lang="en-CA" sz="2200" spc="-50" dirty="0">
                    <a:solidFill>
                      <a:schemeClr val="tx1"/>
                    </a:solidFill>
                    <a:latin typeface="+mj-lt"/>
                    <a:cs typeface="Tahoma"/>
                  </a:rPr>
                  <a:t> </a:t>
                </a:r>
                <a:r>
                  <a:rPr lang="en-CA" sz="2200" i="1" spc="-50" dirty="0" err="1">
                    <a:solidFill>
                      <a:schemeClr val="tx1"/>
                    </a:solidFill>
                    <a:latin typeface="+mj-lt"/>
                    <a:cs typeface="Tahoma"/>
                  </a:rPr>
                  <a:t>invariantes</a:t>
                </a:r>
                <a:r>
                  <a:rPr lang="en-CA" sz="2200" i="1" spc="-50" dirty="0">
                    <a:solidFill>
                      <a:schemeClr val="tx1"/>
                    </a:solidFill>
                    <a:latin typeface="+mj-lt"/>
                    <a:cs typeface="Tahoma"/>
                  </a:rPr>
                  <a:t> par </a:t>
                </a:r>
                <a:r>
                  <a:rPr lang="en-CA" sz="2200" i="1" spc="-50" dirty="0" err="1">
                    <a:solidFill>
                      <a:schemeClr val="tx1"/>
                    </a:solidFill>
                    <a:latin typeface="+mj-lt"/>
                    <a:cs typeface="Tahoma"/>
                  </a:rPr>
                  <a:t>décalage</a:t>
                </a:r>
                <a:endParaRPr lang="en-CA" sz="2200" i="1" spc="-50" dirty="0">
                  <a:solidFill>
                    <a:schemeClr val="tx1"/>
                  </a:solidFill>
                  <a:latin typeface="+mj-lt"/>
                  <a:cs typeface="Tahoma"/>
                </a:endParaRPr>
              </a:p>
              <a:p>
                <a:pPr marL="482400">
                  <a:lnSpc>
                    <a:spcPct val="100000"/>
                  </a:lnSpc>
                  <a:spcBef>
                    <a:spcPts val="600"/>
                  </a:spcBef>
                  <a:buClr>
                    <a:schemeClr val="tx1"/>
                  </a:buClr>
                  <a:buSzPct val="135000"/>
                </a:pPr>
                <a:r>
                  <a:rPr lang="en-CA" sz="2200" spc="-50" dirty="0">
                    <a:solidFill>
                      <a:schemeClr val="tx1"/>
                    </a:solidFill>
                    <a:latin typeface="+mj-lt"/>
                    <a:cs typeface="Tahoma"/>
                  </a:rPr>
                  <a:t>Signal </a:t>
                </a:r>
                <a:r>
                  <a:rPr lang="en-CA" sz="2200" spc="-50" dirty="0" err="1">
                    <a:solidFill>
                      <a:schemeClr val="tx1"/>
                    </a:solidFill>
                    <a:latin typeface="+mj-lt"/>
                    <a:cs typeface="Tahoma"/>
                  </a:rPr>
                  <a:t>aléatoire</a:t>
                </a:r>
                <a:r>
                  <a:rPr lang="en-CA" sz="2200" spc="-50" dirty="0">
                    <a:solidFill>
                      <a:schemeClr val="tx1"/>
                    </a:solidFill>
                    <a:latin typeface="+mj-lt"/>
                    <a:cs typeface="Tahoma"/>
                  </a:rPr>
                  <a:t> </a:t>
                </a:r>
                <a:r>
                  <a:rPr lang="en-CA" sz="2200" spc="-50" dirty="0" err="1">
                    <a:solidFill>
                      <a:srgbClr val="F20000"/>
                    </a:solidFill>
                    <a:latin typeface="+mj-lt"/>
                    <a:cs typeface="Tahoma"/>
                  </a:rPr>
                  <a:t>stationnaire</a:t>
                </a:r>
                <a:r>
                  <a:rPr lang="en-CA" sz="2200" spc="-50" dirty="0">
                    <a:solidFill>
                      <a:schemeClr val="tx1"/>
                    </a:solidFill>
                    <a:latin typeface="+mj-lt"/>
                    <a:cs typeface="Tahoma"/>
                  </a:rPr>
                  <a:t> </a:t>
                </a:r>
                <a:r>
                  <a:rPr lang="en-CA" sz="2200" spc="-50" dirty="0" err="1">
                    <a:solidFill>
                      <a:schemeClr val="tx1"/>
                    </a:solidFill>
                    <a:latin typeface="+mj-lt"/>
                    <a:cs typeface="Tahoma"/>
                  </a:rPr>
                  <a:t>d’ordre</a:t>
                </a:r>
                <a:r>
                  <a:rPr lang="en-CA" sz="2200" spc="-50" dirty="0">
                    <a:solidFill>
                      <a:schemeClr val="tx1"/>
                    </a:solidFill>
                    <a:latin typeface="+mj-lt"/>
                    <a:cs typeface="Tahoma"/>
                  </a:rPr>
                  <a:t> deux :</a:t>
                </a:r>
              </a:p>
              <a:p>
                <a:pPr marL="939600" lvl="1">
                  <a:lnSpc>
                    <a:spcPct val="100000"/>
                  </a:lnSpc>
                  <a:spcBef>
                    <a:spcPts val="600"/>
                  </a:spcBef>
                  <a:buClr>
                    <a:schemeClr val="tx1"/>
                  </a:buClr>
                  <a:buSzPct val="135000"/>
                </a:pPr>
                <a:r>
                  <a:rPr lang="en-CA" sz="1900" spc="-50" dirty="0">
                    <a:latin typeface="+mj-lt"/>
                    <a:cs typeface="Tahoma"/>
                  </a:rPr>
                  <a:t>La </a:t>
                </a:r>
                <a:r>
                  <a:rPr lang="en-CA" sz="1900" spc="-50" dirty="0" err="1">
                    <a:latin typeface="+mj-lt"/>
                    <a:cs typeface="Tahoma"/>
                  </a:rPr>
                  <a:t>moyenne</a:t>
                </a:r>
                <a:r>
                  <a:rPr lang="en-CA" sz="1900" spc="-50" dirty="0">
                    <a:latin typeface="+mj-lt"/>
                    <a:cs typeface="Tahoma"/>
                  </a:rPr>
                  <a:t> </a:t>
                </a:r>
                <a14:m>
                  <m:oMath xmlns:m="http://schemas.openxmlformats.org/officeDocument/2006/math">
                    <m:sSub>
                      <m:sSubPr>
                        <m:ctrlPr>
                          <a:rPr lang="en-CA" sz="1900" i="1" dirty="0">
                            <a:latin typeface="Cambria Math" panose="02040503050406030204" pitchFamily="18" charset="0"/>
                            <a:ea typeface="Cambria Math" panose="02040503050406030204" pitchFamily="18" charset="0"/>
                            <a:cs typeface="Tahoma" panose="020B0604030504040204" pitchFamily="34" charset="0"/>
                          </a:rPr>
                        </m:ctrlPr>
                      </m:sSubPr>
                      <m:e>
                        <m:r>
                          <m:rPr>
                            <m:nor/>
                          </m:rPr>
                          <a:rPr lang="en-CA" sz="1900" i="1" dirty="0">
                            <a:latin typeface="+mj-lt"/>
                            <a:ea typeface="Cambria Math" panose="02040503050406030204" pitchFamily="18" charset="0"/>
                            <a:cs typeface="Tahoma" panose="020B0604030504040204" pitchFamily="34" charset="0"/>
                          </a:rPr>
                          <m:t>m</m:t>
                        </m:r>
                      </m:e>
                      <m:sub>
                        <m:r>
                          <m:rPr>
                            <m:nor/>
                          </m:rPr>
                          <a:rPr lang="en-CA" sz="1900" i="1" dirty="0">
                            <a:latin typeface="+mj-lt"/>
                            <a:ea typeface="Cambria Math" panose="02040503050406030204" pitchFamily="18" charset="0"/>
                            <a:cs typeface="Tahoma" panose="020B0604030504040204" pitchFamily="34" charset="0"/>
                          </a:rPr>
                          <m:t>n</m:t>
                        </m:r>
                      </m:sub>
                    </m:sSub>
                    <m:r>
                      <a:rPr lang="en-CA" sz="1900" i="1" spc="-50" dirty="0">
                        <a:latin typeface="Cambria Math" panose="02040503050406030204" pitchFamily="18" charset="0"/>
                        <a:ea typeface="Cambria Math" panose="02040503050406030204" pitchFamily="18" charset="0"/>
                        <a:cs typeface="Tahoma"/>
                      </a:rPr>
                      <m:t>=</m:t>
                    </m:r>
                  </m:oMath>
                </a14:m>
                <a:r>
                  <a:rPr lang="en-CA" sz="1900" i="1" dirty="0">
                    <a:latin typeface="+mj-lt"/>
                    <a:ea typeface="Cambria Math" panose="02040503050406030204" pitchFamily="18" charset="0"/>
                    <a:cs typeface="Tahoma" panose="020B0604030504040204" pitchFamily="34" charset="0"/>
                  </a:rPr>
                  <a:t> </a:t>
                </a:r>
                <a:r>
                  <a:rPr lang="en-CA" sz="1900" dirty="0">
                    <a:latin typeface="+mj-lt"/>
                    <a:ea typeface="Cambria Math" panose="02040503050406030204" pitchFamily="18" charset="0"/>
                    <a:cs typeface="Tahoma" panose="020B0604030504040204" pitchFamily="34" charset="0"/>
                  </a:rPr>
                  <a:t>E</a:t>
                </a:r>
                <a14:m>
                  <m:oMath xmlns:m="http://schemas.openxmlformats.org/officeDocument/2006/math">
                    <m:d>
                      <m:dPr>
                        <m:begChr m:val="["/>
                        <m:endChr m:val="]"/>
                        <m:ctrlPr>
                          <a:rPr lang="en-CA" sz="1900" i="1">
                            <a:latin typeface="Cambria Math" panose="02040503050406030204" pitchFamily="18" charset="0"/>
                            <a:ea typeface="Cambria Math" panose="02040503050406030204" pitchFamily="18" charset="0"/>
                            <a:cs typeface="Tahoma" panose="020B0604030504040204" pitchFamily="34" charset="0"/>
                          </a:rPr>
                        </m:ctrlPr>
                      </m:dPr>
                      <m:e>
                        <m:sSub>
                          <m:sSubPr>
                            <m:ctrlPr>
                              <a:rPr lang="en-CA" sz="1900" i="1" spc="-50" dirty="0">
                                <a:latin typeface="Cambria Math" panose="02040503050406030204" pitchFamily="18" charset="0"/>
                                <a:cs typeface="Tahoma"/>
                              </a:rPr>
                            </m:ctrlPr>
                          </m:sSubPr>
                          <m:e>
                            <m:r>
                              <m:rPr>
                                <m:nor/>
                              </m:rPr>
                              <a:rPr lang="en-CA" sz="1900" i="1" spc="-50" dirty="0">
                                <a:latin typeface="+mj-lt"/>
                                <a:cs typeface="Tahoma"/>
                              </a:rPr>
                              <m:t>F</m:t>
                            </m:r>
                          </m:e>
                          <m:sub>
                            <m:r>
                              <m:rPr>
                                <m:nor/>
                              </m:rPr>
                              <a:rPr lang="en-CA" sz="1900" i="1" spc="-50" dirty="0">
                                <a:latin typeface="+mj-lt"/>
                                <a:cs typeface="Tahoma"/>
                              </a:rPr>
                              <m:t>n</m:t>
                            </m:r>
                          </m:sub>
                        </m:sSub>
                      </m:e>
                    </m:d>
                  </m:oMath>
                </a14:m>
                <a:r>
                  <a:rPr lang="en-CA" sz="1900" spc="-50" dirty="0">
                    <a:solidFill>
                      <a:schemeClr val="tx1"/>
                    </a:solidFill>
                    <a:latin typeface="+mj-lt"/>
                    <a:cs typeface="Tahoma"/>
                  </a:rPr>
                  <a:t> et la covariance </a:t>
                </a:r>
                <a14:m>
                  <m:oMath xmlns:m="http://schemas.openxmlformats.org/officeDocument/2006/math">
                    <m:sSub>
                      <m:sSubPr>
                        <m:ctrlPr>
                          <a:rPr lang="en-CA" sz="1900" i="1" dirty="0">
                            <a:latin typeface="Cambria Math" panose="02040503050406030204" pitchFamily="18" charset="0"/>
                            <a:ea typeface="Cambria Math" panose="02040503050406030204" pitchFamily="18" charset="0"/>
                            <a:cs typeface="Tahoma" panose="020B0604030504040204" pitchFamily="34" charset="0"/>
                          </a:rPr>
                        </m:ctrlPr>
                      </m:sSubPr>
                      <m:e>
                        <m:r>
                          <m:rPr>
                            <m:nor/>
                          </m:rPr>
                          <a:rPr lang="en-CA" sz="1900" i="1" dirty="0">
                            <a:latin typeface="+mj-lt"/>
                            <a:ea typeface="Cambria Math" panose="02040503050406030204" pitchFamily="18" charset="0"/>
                            <a:cs typeface="Tahoma" panose="020B0604030504040204" pitchFamily="34" charset="0"/>
                          </a:rPr>
                          <m:t>r</m:t>
                        </m:r>
                      </m:e>
                      <m:sub>
                        <m:r>
                          <m:rPr>
                            <m:nor/>
                          </m:rPr>
                          <a:rPr lang="en-CA" sz="1900" i="1" dirty="0">
                            <a:latin typeface="+mj-lt"/>
                            <a:ea typeface="Cambria Math" panose="02040503050406030204" pitchFamily="18" charset="0"/>
                            <a:cs typeface="Tahoma" panose="020B0604030504040204" pitchFamily="34" charset="0"/>
                          </a:rPr>
                          <m:t>F</m:t>
                        </m:r>
                      </m:sub>
                    </m:sSub>
                  </m:oMath>
                </a14:m>
                <a:r>
                  <a:rPr lang="en-CA" sz="1900" dirty="0">
                    <a:latin typeface="+mj-lt"/>
                    <a:ea typeface="Cambria Math" panose="02040503050406030204" pitchFamily="18" charset="0"/>
                    <a:cs typeface="Tahoma" panose="020B0604030504040204" pitchFamily="34" charset="0"/>
                  </a:rPr>
                  <a:t> </a:t>
                </a:r>
                <a14:m>
                  <m:oMath xmlns:m="http://schemas.openxmlformats.org/officeDocument/2006/math">
                    <m:d>
                      <m:dPr>
                        <m:ctrlPr>
                          <a:rPr lang="en-CA" sz="1900" i="1">
                            <a:latin typeface="Cambria Math" panose="02040503050406030204" pitchFamily="18" charset="0"/>
                            <a:ea typeface="Tahoma" panose="020B0604030504040204" pitchFamily="34" charset="0"/>
                            <a:cs typeface="Tahoma" panose="020B0604030504040204" pitchFamily="34" charset="0"/>
                          </a:rPr>
                        </m:ctrlPr>
                      </m:dPr>
                      <m:e>
                        <m:r>
                          <m:rPr>
                            <m:nor/>
                          </m:rPr>
                          <a:rPr lang="en-CA" sz="1900" i="1" dirty="0">
                            <a:latin typeface="+mj-lt"/>
                            <a:ea typeface="Cambria Math" panose="02040503050406030204" pitchFamily="18" charset="0"/>
                            <a:cs typeface="Tahoma" panose="020B0604030504040204" pitchFamily="34" charset="0"/>
                          </a:rPr>
                          <m:t>n</m:t>
                        </m:r>
                        <m:r>
                          <m:rPr>
                            <m:nor/>
                          </m:rPr>
                          <a:rPr lang="en-CA" sz="1900" dirty="0">
                            <a:latin typeface="+mj-lt"/>
                            <a:ea typeface="Cambria Math" panose="02040503050406030204" pitchFamily="18" charset="0"/>
                            <a:cs typeface="Tahoma" panose="020B0604030504040204" pitchFamily="34" charset="0"/>
                          </a:rPr>
                          <m:t>,</m:t>
                        </m:r>
                        <m:r>
                          <m:rPr>
                            <m:nor/>
                          </m:rPr>
                          <a:rPr lang="en-CA" sz="1900" i="1" dirty="0">
                            <a:latin typeface="+mj-lt"/>
                            <a:ea typeface="Cambria Math" panose="02040503050406030204" pitchFamily="18" charset="0"/>
                            <a:cs typeface="Tahoma" panose="020B0604030504040204" pitchFamily="34" charset="0"/>
                          </a:rPr>
                          <m:t> </m:t>
                        </m:r>
                        <m:r>
                          <m:rPr>
                            <m:nor/>
                          </m:rPr>
                          <a:rPr lang="en-CA" sz="1900" i="1" dirty="0">
                            <a:latin typeface="+mj-lt"/>
                            <a:ea typeface="Cambria Math" panose="02040503050406030204" pitchFamily="18" charset="0"/>
                            <a:cs typeface="Tahoma" panose="020B0604030504040204" pitchFamily="34" charset="0"/>
                          </a:rPr>
                          <m:t>p</m:t>
                        </m:r>
                      </m:e>
                    </m:d>
                  </m:oMath>
                </a14:m>
                <a:r>
                  <a:rPr lang="en-CA" sz="1900" spc="-50" dirty="0">
                    <a:solidFill>
                      <a:schemeClr val="tx1"/>
                    </a:solidFill>
                    <a:latin typeface="+mj-lt"/>
                    <a:cs typeface="Tahoma"/>
                  </a:rPr>
                  <a:t> existent </a:t>
                </a:r>
              </a:p>
              <a:p>
                <a:pPr marL="939600" lvl="1">
                  <a:lnSpc>
                    <a:spcPct val="100000"/>
                  </a:lnSpc>
                  <a:spcBef>
                    <a:spcPts val="600"/>
                  </a:spcBef>
                  <a:buClr>
                    <a:schemeClr val="tx1"/>
                  </a:buClr>
                  <a:buSzPct val="135000"/>
                </a:pPr>
                <a:r>
                  <a:rPr lang="en-CA" sz="1900" spc="-50" dirty="0" err="1">
                    <a:solidFill>
                      <a:schemeClr val="tx1"/>
                    </a:solidFill>
                    <a:latin typeface="+mj-lt"/>
                    <a:cs typeface="Tahoma"/>
                  </a:rPr>
                  <a:t>Ces</a:t>
                </a:r>
                <a:r>
                  <a:rPr lang="en-CA" sz="1900" spc="-50" dirty="0">
                    <a:solidFill>
                      <a:schemeClr val="tx1"/>
                    </a:solidFill>
                    <a:latin typeface="+mj-lt"/>
                    <a:cs typeface="Tahoma"/>
                  </a:rPr>
                  <a:t> </a:t>
                </a:r>
                <a:r>
                  <a:rPr lang="en-CA" sz="1900" spc="-50" dirty="0" err="1">
                    <a:solidFill>
                      <a:schemeClr val="tx1"/>
                    </a:solidFill>
                    <a:latin typeface="+mj-lt"/>
                    <a:cs typeface="Tahoma"/>
                  </a:rPr>
                  <a:t>quantités</a:t>
                </a:r>
                <a:r>
                  <a:rPr lang="en-CA" sz="1900" spc="-50" dirty="0">
                    <a:solidFill>
                      <a:schemeClr val="tx1"/>
                    </a:solidFill>
                    <a:latin typeface="+mj-lt"/>
                    <a:cs typeface="Tahoma"/>
                  </a:rPr>
                  <a:t> </a:t>
                </a:r>
                <a:r>
                  <a:rPr lang="en-CA" sz="1900" spc="-50" dirty="0" err="1">
                    <a:solidFill>
                      <a:schemeClr val="tx1"/>
                    </a:solidFill>
                    <a:latin typeface="+mj-lt"/>
                    <a:cs typeface="Tahoma"/>
                  </a:rPr>
                  <a:t>sont</a:t>
                </a:r>
                <a:r>
                  <a:rPr lang="en-CA" sz="1900" spc="-50" dirty="0">
                    <a:solidFill>
                      <a:schemeClr val="tx1"/>
                    </a:solidFill>
                    <a:latin typeface="+mj-lt"/>
                    <a:cs typeface="Tahoma"/>
                  </a:rPr>
                  <a:t> </a:t>
                </a:r>
                <a:r>
                  <a:rPr lang="en-CA" sz="1900" spc="-50" dirty="0" err="1">
                    <a:solidFill>
                      <a:schemeClr val="tx1"/>
                    </a:solidFill>
                    <a:latin typeface="+mj-lt"/>
                    <a:cs typeface="Tahoma"/>
                  </a:rPr>
                  <a:t>invariantes</a:t>
                </a:r>
                <a:r>
                  <a:rPr lang="en-CA" sz="1900" spc="-50" dirty="0">
                    <a:solidFill>
                      <a:schemeClr val="tx1"/>
                    </a:solidFill>
                    <a:latin typeface="+mj-lt"/>
                    <a:cs typeface="Tahoma"/>
                  </a:rPr>
                  <a:t> par </a:t>
                </a:r>
                <a:r>
                  <a:rPr lang="en-CA" sz="1900" spc="-50" dirty="0" err="1">
                    <a:solidFill>
                      <a:schemeClr val="tx1"/>
                    </a:solidFill>
                    <a:latin typeface="+mj-lt"/>
                    <a:cs typeface="Tahoma"/>
                  </a:rPr>
                  <a:t>décalage</a:t>
                </a:r>
                <a:r>
                  <a:rPr lang="en-CA" sz="1900" spc="-50" dirty="0">
                    <a:solidFill>
                      <a:schemeClr val="tx1"/>
                    </a:solidFill>
                    <a:latin typeface="+mj-lt"/>
                    <a:cs typeface="Tahoma"/>
                  </a:rPr>
                  <a:t> :</a:t>
                </a:r>
              </a:p>
              <a:p>
                <a:pPr marL="711000" lvl="1" indent="0" algn="ctr">
                  <a:lnSpc>
                    <a:spcPct val="100000"/>
                  </a:lnSpc>
                  <a:spcBef>
                    <a:spcPts val="600"/>
                  </a:spcBef>
                  <a:buClr>
                    <a:schemeClr val="tx1"/>
                  </a:buClr>
                  <a:buSzPct val="135000"/>
                  <a:buNone/>
                </a:pPr>
                <a:r>
                  <a:rPr lang="en-CA" sz="1900" dirty="0">
                    <a:latin typeface="+mj-lt"/>
                    <a:ea typeface="Cambria Math" panose="02040503050406030204" pitchFamily="18" charset="0"/>
                    <a:cs typeface="Tahoma" panose="020B0604030504040204" pitchFamily="34" charset="0"/>
                  </a:rPr>
                  <a:t>      </a:t>
                </a:r>
                <a14:m>
                  <m:oMath xmlns:m="http://schemas.openxmlformats.org/officeDocument/2006/math">
                    <m:sSub>
                      <m:sSubPr>
                        <m:ctrlPr>
                          <a:rPr lang="en-CA" sz="1900" i="1" dirty="0">
                            <a:latin typeface="Cambria Math" panose="02040503050406030204" pitchFamily="18" charset="0"/>
                            <a:ea typeface="Cambria Math" panose="02040503050406030204" pitchFamily="18" charset="0"/>
                            <a:cs typeface="Tahoma" panose="020B0604030504040204" pitchFamily="34" charset="0"/>
                          </a:rPr>
                        </m:ctrlPr>
                      </m:sSubPr>
                      <m:e>
                        <m:r>
                          <m:rPr>
                            <m:nor/>
                          </m:rPr>
                          <a:rPr lang="en-CA" sz="1900" i="1" dirty="0">
                            <a:latin typeface="+mj-lt"/>
                            <a:ea typeface="Cambria Math" panose="02040503050406030204" pitchFamily="18" charset="0"/>
                            <a:cs typeface="Tahoma" panose="020B0604030504040204" pitchFamily="34" charset="0"/>
                          </a:rPr>
                          <m:t>m</m:t>
                        </m:r>
                      </m:e>
                      <m:sub>
                        <m:r>
                          <m:rPr>
                            <m:nor/>
                          </m:rPr>
                          <a:rPr lang="en-CA" sz="1900" i="1" dirty="0">
                            <a:latin typeface="+mj-lt"/>
                            <a:ea typeface="Cambria Math" panose="02040503050406030204" pitchFamily="18" charset="0"/>
                            <a:cs typeface="Tahoma" panose="020B0604030504040204" pitchFamily="34" charset="0"/>
                          </a:rPr>
                          <m:t>n</m:t>
                        </m:r>
                      </m:sub>
                    </m:sSub>
                  </m:oMath>
                </a14:m>
                <a:r>
                  <a:rPr lang="en-CA" sz="1900" spc="-50" dirty="0">
                    <a:latin typeface="+mj-lt"/>
                    <a:cs typeface="Tahoma"/>
                  </a:rPr>
                  <a:t> </a:t>
                </a:r>
                <a14:m>
                  <m:oMath xmlns:m="http://schemas.openxmlformats.org/officeDocument/2006/math">
                    <m:r>
                      <a:rPr lang="en-CA" sz="1900" i="1" spc="-50" dirty="0">
                        <a:latin typeface="Cambria Math" panose="02040503050406030204" pitchFamily="18" charset="0"/>
                        <a:ea typeface="Cambria Math" panose="02040503050406030204" pitchFamily="18" charset="0"/>
                        <a:cs typeface="Tahoma"/>
                      </a:rPr>
                      <m:t>= </m:t>
                    </m:r>
                  </m:oMath>
                </a14:m>
                <a:r>
                  <a:rPr lang="en-CA" sz="1900" i="1" spc="-50" dirty="0">
                    <a:latin typeface="+mj-lt"/>
                    <a:cs typeface="Tahoma"/>
                  </a:rPr>
                  <a:t>m          </a:t>
                </a:r>
                <a:r>
                  <a:rPr lang="en-CA" sz="1900" spc="-50" dirty="0">
                    <a:latin typeface="+mj-lt"/>
                    <a:cs typeface="Tahoma"/>
                  </a:rPr>
                  <a:t>; </a:t>
                </a:r>
                <a:r>
                  <a:rPr lang="en-CA" sz="1900" dirty="0">
                    <a:latin typeface="+mj-lt"/>
                    <a:ea typeface="Cambria Math" panose="02040503050406030204" pitchFamily="18" charset="0"/>
                    <a:cs typeface="Tahoma" panose="020B0604030504040204" pitchFamily="34" charset="0"/>
                  </a:rPr>
                  <a:t>       </a:t>
                </a:r>
                <a14:m>
                  <m:oMath xmlns:m="http://schemas.openxmlformats.org/officeDocument/2006/math">
                    <m:sSub>
                      <m:sSubPr>
                        <m:ctrlPr>
                          <a:rPr lang="en-CA" sz="1900" i="1" dirty="0">
                            <a:latin typeface="Cambria Math" panose="02040503050406030204" pitchFamily="18" charset="0"/>
                            <a:ea typeface="Cambria Math" panose="02040503050406030204" pitchFamily="18" charset="0"/>
                            <a:cs typeface="Tahoma" panose="020B0604030504040204" pitchFamily="34" charset="0"/>
                          </a:rPr>
                        </m:ctrlPr>
                      </m:sSubPr>
                      <m:e>
                        <m:r>
                          <m:rPr>
                            <m:nor/>
                          </m:rPr>
                          <a:rPr lang="en-CA" sz="1900" i="1" dirty="0">
                            <a:latin typeface="+mj-lt"/>
                            <a:ea typeface="Cambria Math" panose="02040503050406030204" pitchFamily="18" charset="0"/>
                            <a:cs typeface="Tahoma" panose="020B0604030504040204" pitchFamily="34" charset="0"/>
                          </a:rPr>
                          <m:t>r</m:t>
                        </m:r>
                      </m:e>
                      <m:sub>
                        <m:r>
                          <m:rPr>
                            <m:nor/>
                          </m:rPr>
                          <a:rPr lang="en-CA" sz="1900" i="1" dirty="0">
                            <a:latin typeface="+mj-lt"/>
                            <a:ea typeface="Cambria Math" panose="02040503050406030204" pitchFamily="18" charset="0"/>
                            <a:cs typeface="Tahoma" panose="020B0604030504040204" pitchFamily="34" charset="0"/>
                          </a:rPr>
                          <m:t>F</m:t>
                        </m:r>
                      </m:sub>
                    </m:sSub>
                  </m:oMath>
                </a14:m>
                <a:r>
                  <a:rPr lang="en-CA" sz="1900" dirty="0">
                    <a:latin typeface="+mj-lt"/>
                    <a:ea typeface="Cambria Math" panose="02040503050406030204" pitchFamily="18" charset="0"/>
                    <a:cs typeface="Tahoma" panose="020B0604030504040204" pitchFamily="34" charset="0"/>
                  </a:rPr>
                  <a:t> </a:t>
                </a:r>
                <a14:m>
                  <m:oMath xmlns:m="http://schemas.openxmlformats.org/officeDocument/2006/math">
                    <m:d>
                      <m:dPr>
                        <m:ctrlPr>
                          <a:rPr lang="en-CA" sz="1900" i="1">
                            <a:latin typeface="Cambria Math" panose="02040503050406030204" pitchFamily="18" charset="0"/>
                            <a:ea typeface="Tahoma" panose="020B0604030504040204" pitchFamily="34" charset="0"/>
                            <a:cs typeface="Tahoma" panose="020B0604030504040204" pitchFamily="34" charset="0"/>
                          </a:rPr>
                        </m:ctrlPr>
                      </m:dPr>
                      <m:e>
                        <m:r>
                          <m:rPr>
                            <m:nor/>
                          </m:rPr>
                          <a:rPr lang="en-CA" sz="1900" i="1" dirty="0">
                            <a:latin typeface="+mj-lt"/>
                            <a:ea typeface="Cambria Math" panose="02040503050406030204" pitchFamily="18" charset="0"/>
                            <a:cs typeface="Tahoma" panose="020B0604030504040204" pitchFamily="34" charset="0"/>
                          </a:rPr>
                          <m:t>n</m:t>
                        </m:r>
                        <m:r>
                          <m:rPr>
                            <m:nor/>
                          </m:rPr>
                          <a:rPr lang="en-CA" sz="1900" dirty="0">
                            <a:latin typeface="+mj-lt"/>
                            <a:ea typeface="Cambria Math" panose="02040503050406030204" pitchFamily="18" charset="0"/>
                            <a:cs typeface="Tahoma" panose="020B0604030504040204" pitchFamily="34" charset="0"/>
                          </a:rPr>
                          <m:t>,</m:t>
                        </m:r>
                        <m:r>
                          <m:rPr>
                            <m:nor/>
                          </m:rPr>
                          <a:rPr lang="en-CA" sz="1900" i="1" dirty="0">
                            <a:latin typeface="+mj-lt"/>
                            <a:ea typeface="Cambria Math" panose="02040503050406030204" pitchFamily="18" charset="0"/>
                            <a:cs typeface="Tahoma" panose="020B0604030504040204" pitchFamily="34" charset="0"/>
                          </a:rPr>
                          <m:t> </m:t>
                        </m:r>
                        <m:r>
                          <m:rPr>
                            <m:nor/>
                          </m:rPr>
                          <a:rPr lang="en-CA" sz="1900" i="1" dirty="0">
                            <a:latin typeface="+mj-lt"/>
                            <a:ea typeface="Cambria Math" panose="02040503050406030204" pitchFamily="18" charset="0"/>
                            <a:cs typeface="Tahoma" panose="020B0604030504040204" pitchFamily="34" charset="0"/>
                          </a:rPr>
                          <m:t>p</m:t>
                        </m:r>
                      </m:e>
                    </m:d>
                  </m:oMath>
                </a14:m>
                <a:r>
                  <a:rPr lang="en-CA" sz="1900" spc="-50" dirty="0">
                    <a:latin typeface="+mj-lt"/>
                    <a:cs typeface="Tahoma"/>
                  </a:rPr>
                  <a:t> </a:t>
                </a:r>
                <a14:m>
                  <m:oMath xmlns:m="http://schemas.openxmlformats.org/officeDocument/2006/math">
                    <m:r>
                      <a:rPr lang="en-CA" sz="1900" i="1" spc="-50" dirty="0">
                        <a:latin typeface="Cambria Math" panose="02040503050406030204" pitchFamily="18" charset="0"/>
                        <a:ea typeface="Cambria Math" panose="02040503050406030204" pitchFamily="18" charset="0"/>
                        <a:cs typeface="Tahoma"/>
                      </a:rPr>
                      <m:t>=</m:t>
                    </m:r>
                  </m:oMath>
                </a14:m>
                <a:r>
                  <a:rPr lang="en-CA" sz="1900" spc="-50" dirty="0">
                    <a:latin typeface="+mj-lt"/>
                    <a:cs typeface="Tahoma"/>
                  </a:rPr>
                  <a:t> </a:t>
                </a:r>
                <a14:m>
                  <m:oMath xmlns:m="http://schemas.openxmlformats.org/officeDocument/2006/math">
                    <m:sSub>
                      <m:sSubPr>
                        <m:ctrlPr>
                          <a:rPr lang="en-CA" sz="1900" i="1" dirty="0">
                            <a:latin typeface="Cambria Math" panose="02040503050406030204" pitchFamily="18" charset="0"/>
                            <a:ea typeface="Cambria Math" panose="02040503050406030204" pitchFamily="18" charset="0"/>
                            <a:cs typeface="Tahoma" panose="020B0604030504040204" pitchFamily="34" charset="0"/>
                          </a:rPr>
                        </m:ctrlPr>
                      </m:sSubPr>
                      <m:e>
                        <m:r>
                          <m:rPr>
                            <m:nor/>
                          </m:rPr>
                          <a:rPr lang="en-CA" sz="1900" i="1" dirty="0">
                            <a:latin typeface="+mj-lt"/>
                            <a:ea typeface="Cambria Math" panose="02040503050406030204" pitchFamily="18" charset="0"/>
                            <a:cs typeface="Tahoma" panose="020B0604030504040204" pitchFamily="34" charset="0"/>
                          </a:rPr>
                          <m:t>r</m:t>
                        </m:r>
                      </m:e>
                      <m:sub>
                        <m:r>
                          <m:rPr>
                            <m:nor/>
                          </m:rPr>
                          <a:rPr lang="en-CA" sz="1900" i="1" dirty="0">
                            <a:latin typeface="+mj-lt"/>
                            <a:ea typeface="Cambria Math" panose="02040503050406030204" pitchFamily="18" charset="0"/>
                            <a:cs typeface="Tahoma" panose="020B0604030504040204" pitchFamily="34" charset="0"/>
                          </a:rPr>
                          <m:t>F</m:t>
                        </m:r>
                      </m:sub>
                    </m:sSub>
                  </m:oMath>
                </a14:m>
                <a:r>
                  <a:rPr lang="en-CA" sz="1900" dirty="0">
                    <a:latin typeface="+mj-lt"/>
                    <a:ea typeface="Cambria Math" panose="02040503050406030204" pitchFamily="18" charset="0"/>
                    <a:cs typeface="Tahoma" panose="020B0604030504040204" pitchFamily="34" charset="0"/>
                  </a:rPr>
                  <a:t> </a:t>
                </a:r>
                <a14:m>
                  <m:oMath xmlns:m="http://schemas.openxmlformats.org/officeDocument/2006/math">
                    <m:d>
                      <m:dPr>
                        <m:ctrlPr>
                          <a:rPr lang="en-CA" sz="1900" i="1">
                            <a:latin typeface="Cambria Math" panose="02040503050406030204" pitchFamily="18" charset="0"/>
                            <a:ea typeface="Tahoma" panose="020B0604030504040204" pitchFamily="34" charset="0"/>
                            <a:cs typeface="Tahoma" panose="020B0604030504040204" pitchFamily="34" charset="0"/>
                          </a:rPr>
                        </m:ctrlPr>
                      </m:dPr>
                      <m:e>
                        <m:r>
                          <m:rPr>
                            <m:nor/>
                          </m:rPr>
                          <a:rPr lang="en-CA" sz="1900" i="1" spc="-50" dirty="0">
                            <a:latin typeface="+mj-lt"/>
                            <a:cs typeface="Tahoma"/>
                          </a:rPr>
                          <m:t>p</m:t>
                        </m:r>
                        <m:r>
                          <a:rPr lang="en-CA" sz="1900" i="1" spc="-50">
                            <a:latin typeface="Cambria Math" panose="02040503050406030204" pitchFamily="18" charset="0"/>
                            <a:ea typeface="Cambria Math" panose="02040503050406030204" pitchFamily="18" charset="0"/>
                            <a:cs typeface="Tahoma"/>
                          </a:rPr>
                          <m:t>−</m:t>
                        </m:r>
                        <m:r>
                          <m:rPr>
                            <m:nor/>
                          </m:rPr>
                          <a:rPr lang="en-CA" sz="1900" i="1" spc="-50" dirty="0">
                            <a:latin typeface="+mj-lt"/>
                            <a:cs typeface="Tahoma"/>
                          </a:rPr>
                          <m:t>n</m:t>
                        </m:r>
                        <m:r>
                          <m:rPr>
                            <m:nor/>
                          </m:rPr>
                          <a:rPr lang="en-CA" sz="1900" spc="-50" dirty="0">
                            <a:latin typeface="+mj-lt"/>
                            <a:cs typeface="Tahoma"/>
                          </a:rPr>
                          <m:t> </m:t>
                        </m:r>
                      </m:e>
                    </m:d>
                  </m:oMath>
                </a14:m>
                <a:endParaRPr lang="en-CA" sz="1900" spc="-50" dirty="0">
                  <a:solidFill>
                    <a:schemeClr val="tx1"/>
                  </a:solidFill>
                  <a:latin typeface="+mj-lt"/>
                  <a:cs typeface="Tahoma"/>
                </a:endParaRPr>
              </a:p>
              <a:p>
                <a:pPr marL="939600" lvl="1">
                  <a:lnSpc>
                    <a:spcPct val="100000"/>
                  </a:lnSpc>
                  <a:spcBef>
                    <a:spcPts val="600"/>
                  </a:spcBef>
                  <a:buClr>
                    <a:schemeClr val="tx1"/>
                  </a:buClr>
                  <a:buSzPct val="135000"/>
                </a:pPr>
                <a14:m>
                  <m:oMath xmlns:m="http://schemas.openxmlformats.org/officeDocument/2006/math">
                    <m:sSub>
                      <m:sSubPr>
                        <m:ctrlPr>
                          <a:rPr lang="en-CA" sz="1900" i="1" dirty="0">
                            <a:latin typeface="Cambria Math" panose="02040503050406030204" pitchFamily="18" charset="0"/>
                            <a:ea typeface="Cambria Math" panose="02040503050406030204" pitchFamily="18" charset="0"/>
                            <a:cs typeface="Tahoma" panose="020B0604030504040204" pitchFamily="34" charset="0"/>
                          </a:rPr>
                        </m:ctrlPr>
                      </m:sSubPr>
                      <m:e>
                        <m:r>
                          <m:rPr>
                            <m:nor/>
                          </m:rPr>
                          <a:rPr lang="en-CA" sz="1900" i="1" dirty="0">
                            <a:latin typeface="+mj-lt"/>
                            <a:ea typeface="Cambria Math" panose="02040503050406030204" pitchFamily="18" charset="0"/>
                            <a:cs typeface="Tahoma" panose="020B0604030504040204" pitchFamily="34" charset="0"/>
                          </a:rPr>
                          <m:t>r</m:t>
                        </m:r>
                      </m:e>
                      <m:sub>
                        <m:r>
                          <m:rPr>
                            <m:nor/>
                          </m:rPr>
                          <a:rPr lang="en-CA" sz="1900" i="1" dirty="0">
                            <a:latin typeface="+mj-lt"/>
                            <a:ea typeface="Cambria Math" panose="02040503050406030204" pitchFamily="18" charset="0"/>
                            <a:cs typeface="Tahoma" panose="020B0604030504040204" pitchFamily="34" charset="0"/>
                          </a:rPr>
                          <m:t>F</m:t>
                        </m:r>
                      </m:sub>
                    </m:sSub>
                  </m:oMath>
                </a14:m>
                <a:r>
                  <a:rPr lang="en-CA" sz="1900" dirty="0">
                    <a:latin typeface="+mj-lt"/>
                    <a:ea typeface="Cambria Math" panose="02040503050406030204" pitchFamily="18" charset="0"/>
                    <a:cs typeface="Tahoma" panose="020B0604030504040204" pitchFamily="34" charset="0"/>
                  </a:rPr>
                  <a:t> </a:t>
                </a:r>
                <a14:m>
                  <m:oMath xmlns:m="http://schemas.openxmlformats.org/officeDocument/2006/math">
                    <m:d>
                      <m:dPr>
                        <m:ctrlPr>
                          <a:rPr lang="en-CA" sz="1900" i="1">
                            <a:latin typeface="Cambria Math" panose="02040503050406030204" pitchFamily="18" charset="0"/>
                            <a:ea typeface="Tahoma" panose="020B0604030504040204" pitchFamily="34" charset="0"/>
                            <a:cs typeface="Tahoma" panose="020B0604030504040204" pitchFamily="34" charset="0"/>
                          </a:rPr>
                        </m:ctrlPr>
                      </m:dPr>
                      <m:e>
                        <m:r>
                          <m:rPr>
                            <m:nor/>
                          </m:rPr>
                          <a:rPr lang="en-CA" sz="1900" i="1" spc="-50" dirty="0">
                            <a:latin typeface="+mj-lt"/>
                            <a:cs typeface="Tahoma"/>
                          </a:rPr>
                          <m:t>p</m:t>
                        </m:r>
                        <m:r>
                          <a:rPr lang="en-CA" sz="1900" i="1" spc="-50">
                            <a:latin typeface="Cambria Math" panose="02040503050406030204" pitchFamily="18" charset="0"/>
                            <a:ea typeface="Cambria Math" panose="02040503050406030204" pitchFamily="18" charset="0"/>
                            <a:cs typeface="Tahoma"/>
                          </a:rPr>
                          <m:t>−</m:t>
                        </m:r>
                        <m:r>
                          <m:rPr>
                            <m:nor/>
                          </m:rPr>
                          <a:rPr lang="en-CA" sz="1900" i="1" spc="-50" dirty="0">
                            <a:latin typeface="+mj-lt"/>
                            <a:cs typeface="Tahoma"/>
                          </a:rPr>
                          <m:t>n</m:t>
                        </m:r>
                        <m:r>
                          <m:rPr>
                            <m:nor/>
                          </m:rPr>
                          <a:rPr lang="en-CA" sz="1900" spc="-50" dirty="0">
                            <a:latin typeface="+mj-lt"/>
                            <a:cs typeface="Tahoma"/>
                          </a:rPr>
                          <m:t> </m:t>
                        </m:r>
                      </m:e>
                    </m:d>
                  </m:oMath>
                </a14:m>
                <a:r>
                  <a:rPr lang="en-CA" sz="1900" spc="-50" dirty="0">
                    <a:solidFill>
                      <a:schemeClr val="tx1"/>
                    </a:solidFill>
                    <a:latin typeface="+mj-lt"/>
                    <a:cs typeface="Tahoma"/>
                  </a:rPr>
                  <a:t> </a:t>
                </a:r>
                <a14:m>
                  <m:oMath xmlns:m="http://schemas.openxmlformats.org/officeDocument/2006/math">
                    <m:r>
                      <a:rPr lang="en-CA" sz="1900" i="1" spc="-50" dirty="0">
                        <a:latin typeface="Cambria Math" panose="02040503050406030204" pitchFamily="18" charset="0"/>
                        <a:ea typeface="Cambria Math" panose="02040503050406030204" pitchFamily="18" charset="0"/>
                        <a:cs typeface="Tahoma"/>
                      </a:rPr>
                      <m:t>=</m:t>
                    </m:r>
                  </m:oMath>
                </a14:m>
                <a:r>
                  <a:rPr lang="en-CA" sz="1900" spc="-50" dirty="0">
                    <a:solidFill>
                      <a:schemeClr val="tx1"/>
                    </a:solidFill>
                    <a:latin typeface="+mj-lt"/>
                    <a:cs typeface="Tahoma"/>
                  </a:rPr>
                  <a:t> </a:t>
                </a:r>
                <a14:m>
                  <m:oMath xmlns:m="http://schemas.openxmlformats.org/officeDocument/2006/math">
                    <m:sSub>
                      <m:sSubPr>
                        <m:ctrlPr>
                          <a:rPr lang="en-CA" sz="1900" i="1" dirty="0">
                            <a:latin typeface="Cambria Math" panose="02040503050406030204" pitchFamily="18" charset="0"/>
                            <a:ea typeface="Cambria Math" panose="02040503050406030204" pitchFamily="18" charset="0"/>
                            <a:cs typeface="Tahoma" panose="020B0604030504040204" pitchFamily="34" charset="0"/>
                          </a:rPr>
                        </m:ctrlPr>
                      </m:sSubPr>
                      <m:e>
                        <m:r>
                          <m:rPr>
                            <m:nor/>
                          </m:rPr>
                          <a:rPr lang="en-CA" sz="1900" i="1" dirty="0">
                            <a:latin typeface="+mj-lt"/>
                            <a:ea typeface="Cambria Math" panose="02040503050406030204" pitchFamily="18" charset="0"/>
                            <a:cs typeface="Tahoma" panose="020B0604030504040204" pitchFamily="34" charset="0"/>
                          </a:rPr>
                          <m:t>r</m:t>
                        </m:r>
                      </m:e>
                      <m:sub>
                        <m:r>
                          <m:rPr>
                            <m:nor/>
                          </m:rPr>
                          <a:rPr lang="en-CA" sz="1900" i="1" dirty="0">
                            <a:latin typeface="+mj-lt"/>
                            <a:ea typeface="Cambria Math" panose="02040503050406030204" pitchFamily="18" charset="0"/>
                            <a:cs typeface="Tahoma" panose="020B0604030504040204" pitchFamily="34" charset="0"/>
                          </a:rPr>
                          <m:t>F</m:t>
                        </m:r>
                      </m:sub>
                    </m:sSub>
                    <m:d>
                      <m:dPr>
                        <m:ctrlPr>
                          <a:rPr lang="en-CA" sz="1900" i="1">
                            <a:latin typeface="Cambria Math" panose="02040503050406030204" pitchFamily="18" charset="0"/>
                            <a:ea typeface="Tahoma" panose="020B0604030504040204" pitchFamily="34" charset="0"/>
                            <a:cs typeface="Tahoma" panose="020B0604030504040204" pitchFamily="34" charset="0"/>
                          </a:rPr>
                        </m:ctrlPr>
                      </m:dPr>
                      <m:e>
                        <m:r>
                          <m:rPr>
                            <m:nor/>
                          </m:rPr>
                          <a:rPr lang="en-CA" sz="1900" i="1" spc="-50" dirty="0">
                            <a:latin typeface="+mj-lt"/>
                            <a:cs typeface="Tahoma"/>
                          </a:rPr>
                          <m:t>k</m:t>
                        </m:r>
                      </m:e>
                    </m:d>
                  </m:oMath>
                </a14:m>
                <a:r>
                  <a:rPr lang="en-CA" sz="1900" spc="-50" dirty="0">
                    <a:solidFill>
                      <a:srgbClr val="FF0000"/>
                    </a:solidFill>
                    <a:latin typeface="+mj-lt"/>
                    <a:cs typeface="Tahoma"/>
                  </a:rPr>
                  <a:t>  </a:t>
                </a:r>
                <a:r>
                  <a:rPr lang="en-CA" sz="1900" spc="-50" dirty="0">
                    <a:latin typeface="+mj-lt"/>
                    <a:cs typeface="Tahoma"/>
                  </a:rPr>
                  <a:t>fonction </a:t>
                </a:r>
                <a:r>
                  <a:rPr lang="en-CA" sz="1900" spc="-50" dirty="0" err="1">
                    <a:latin typeface="+mj-lt"/>
                    <a:cs typeface="Tahoma"/>
                  </a:rPr>
                  <a:t>d’autocorrélation</a:t>
                </a:r>
                <a:endParaRPr lang="en-CA" sz="1900" spc="-50" dirty="0">
                  <a:solidFill>
                    <a:srgbClr val="FF0000"/>
                  </a:solidFill>
                  <a:latin typeface="+mj-lt"/>
                  <a:cs typeface="Tahoma"/>
                </a:endParaRPr>
              </a:p>
              <a:p>
                <a:pPr marL="0" indent="0">
                  <a:spcBef>
                    <a:spcPts val="2400"/>
                  </a:spcBef>
                  <a:buSzPct val="135000"/>
                  <a:buNone/>
                </a:pPr>
                <a:r>
                  <a:rPr lang="en-CA" sz="2600" b="1" u="sng" spc="-50" dirty="0" err="1">
                    <a:latin typeface="+mj-lt"/>
                    <a:cs typeface="Tahoma"/>
                  </a:rPr>
                  <a:t>Propriétés</a:t>
                </a:r>
                <a:r>
                  <a:rPr lang="en-CA" sz="2600" b="1" u="sng" spc="-50" dirty="0">
                    <a:latin typeface="+mj-lt"/>
                    <a:cs typeface="Tahoma"/>
                  </a:rPr>
                  <a:t> </a:t>
                </a:r>
                <a:r>
                  <a:rPr lang="en-CA" sz="2600" b="1" u="sng" spc="-50" dirty="0" err="1">
                    <a:latin typeface="+mj-lt"/>
                    <a:cs typeface="Tahoma"/>
                  </a:rPr>
                  <a:t>importantes</a:t>
                </a:r>
                <a:endParaRPr lang="en-CA" sz="2600" b="1" u="sng" spc="-50" dirty="0">
                  <a:latin typeface="+mj-lt"/>
                  <a:cs typeface="Tahoma"/>
                </a:endParaRPr>
              </a:p>
              <a:p>
                <a:pPr marL="0" indent="0">
                  <a:spcBef>
                    <a:spcPts val="600"/>
                  </a:spcBef>
                  <a:buSzPct val="135000"/>
                  <a:buNone/>
                </a:pPr>
                <a:r>
                  <a:rPr lang="en-CA" sz="2200" spc="-50" dirty="0">
                    <a:latin typeface="+mj-lt"/>
                    <a:cs typeface="Tahoma"/>
                  </a:rPr>
                  <a:t>Pour les </a:t>
                </a:r>
                <a:r>
                  <a:rPr lang="en-CA" sz="2200" spc="-50" dirty="0" err="1">
                    <a:latin typeface="+mj-lt"/>
                    <a:cs typeface="Tahoma"/>
                  </a:rPr>
                  <a:t>signaux</a:t>
                </a:r>
                <a:r>
                  <a:rPr lang="en-CA" sz="2200" spc="-50" dirty="0">
                    <a:latin typeface="+mj-lt"/>
                    <a:cs typeface="Tahoma"/>
                  </a:rPr>
                  <a:t> </a:t>
                </a:r>
                <a:r>
                  <a:rPr lang="en-CA" sz="2200" spc="-50" dirty="0" err="1">
                    <a:latin typeface="+mj-lt"/>
                    <a:cs typeface="Tahoma"/>
                  </a:rPr>
                  <a:t>aléatoires</a:t>
                </a:r>
                <a:r>
                  <a:rPr lang="en-CA" sz="2200" spc="-50" dirty="0">
                    <a:latin typeface="+mj-lt"/>
                    <a:cs typeface="Tahoma"/>
                  </a:rPr>
                  <a:t> </a:t>
                </a:r>
                <a:r>
                  <a:rPr lang="en-CA" sz="2200" spc="-50" dirty="0" err="1">
                    <a:latin typeface="+mj-lt"/>
                    <a:cs typeface="Tahoma"/>
                  </a:rPr>
                  <a:t>stationnaires</a:t>
                </a:r>
                <a:r>
                  <a:rPr lang="en-CA" sz="2200" spc="-50" dirty="0">
                    <a:latin typeface="+mj-lt"/>
                    <a:cs typeface="Tahoma"/>
                  </a:rPr>
                  <a:t> </a:t>
                </a:r>
                <a:r>
                  <a:rPr lang="en-CA" sz="2200" spc="-50" dirty="0" err="1">
                    <a:latin typeface="+mj-lt"/>
                    <a:cs typeface="Tahoma"/>
                  </a:rPr>
                  <a:t>d’ordre</a:t>
                </a:r>
                <a:r>
                  <a:rPr lang="en-CA" sz="2200" spc="-50" dirty="0">
                    <a:latin typeface="+mj-lt"/>
                    <a:cs typeface="Tahoma"/>
                  </a:rPr>
                  <a:t> deux, on </a:t>
                </a:r>
                <a:r>
                  <a:rPr lang="en-CA" sz="2200" spc="-50" dirty="0" err="1">
                    <a:latin typeface="+mj-lt"/>
                    <a:cs typeface="Tahoma"/>
                  </a:rPr>
                  <a:t>peut</a:t>
                </a:r>
                <a:r>
                  <a:rPr lang="en-CA" sz="2200" spc="-50" dirty="0">
                    <a:latin typeface="+mj-lt"/>
                    <a:cs typeface="Tahoma"/>
                  </a:rPr>
                  <a:t> </a:t>
                </a:r>
                <a:r>
                  <a:rPr lang="en-CA" sz="2200" spc="-50" dirty="0" err="1">
                    <a:latin typeface="+mj-lt"/>
                    <a:cs typeface="Tahoma"/>
                  </a:rPr>
                  <a:t>définir</a:t>
                </a:r>
                <a:r>
                  <a:rPr lang="en-CA" sz="2200" spc="-50" dirty="0">
                    <a:latin typeface="+mj-lt"/>
                    <a:cs typeface="Tahoma"/>
                  </a:rPr>
                  <a:t> </a:t>
                </a:r>
              </a:p>
              <a:p>
                <a:pPr marL="482400" lvl="1" indent="-230400">
                  <a:lnSpc>
                    <a:spcPct val="100000"/>
                  </a:lnSpc>
                  <a:spcBef>
                    <a:spcPts val="600"/>
                  </a:spcBef>
                  <a:buClr>
                    <a:schemeClr val="tx1"/>
                  </a:buClr>
                  <a:buSzPct val="135000"/>
                </a:pPr>
                <a:r>
                  <a:rPr lang="en-CA" sz="2200" dirty="0">
                    <a:latin typeface="+mj-lt"/>
                    <a:ea typeface="Cambria Math" panose="02040503050406030204" pitchFamily="18" charset="0"/>
                    <a:cs typeface="Tahoma" panose="020B0604030504040204" pitchFamily="34" charset="0"/>
                  </a:rPr>
                  <a:t>La notion de </a:t>
                </a:r>
                <a:r>
                  <a:rPr lang="en-CA" sz="2200" dirty="0" err="1">
                    <a:latin typeface="+mj-lt"/>
                    <a:ea typeface="Cambria Math" panose="02040503050406030204" pitchFamily="18" charset="0"/>
                    <a:cs typeface="Tahoma" panose="020B0604030504040204" pitchFamily="34" charset="0"/>
                  </a:rPr>
                  <a:t>filtrage</a:t>
                </a:r>
                <a:endParaRPr lang="en-CA" sz="2200" dirty="0">
                  <a:latin typeface="+mj-lt"/>
                  <a:ea typeface="Cambria Math" panose="02040503050406030204" pitchFamily="18" charset="0"/>
                  <a:cs typeface="Tahoma" panose="020B0604030504040204" pitchFamily="34" charset="0"/>
                </a:endParaRPr>
              </a:p>
              <a:p>
                <a:pPr marL="482400" lvl="1" indent="-230400">
                  <a:lnSpc>
                    <a:spcPct val="100000"/>
                  </a:lnSpc>
                  <a:spcBef>
                    <a:spcPts val="600"/>
                  </a:spcBef>
                  <a:buClr>
                    <a:schemeClr val="tx1"/>
                  </a:buClr>
                  <a:buSzPct val="135000"/>
                </a:pPr>
                <a:r>
                  <a:rPr lang="en-CA" sz="2200" dirty="0">
                    <a:latin typeface="+mj-lt"/>
                    <a:ea typeface="Cambria Math" panose="02040503050406030204" pitchFamily="18" charset="0"/>
                    <a:cs typeface="Tahoma" panose="020B0604030504040204" pitchFamily="34" charset="0"/>
                  </a:rPr>
                  <a:t>La notion de </a:t>
                </a:r>
                <a:r>
                  <a:rPr lang="en-CA" sz="2200" dirty="0" err="1">
                    <a:latin typeface="+mj-lt"/>
                    <a:ea typeface="Cambria Math" panose="02040503050406030204" pitchFamily="18" charset="0"/>
                    <a:cs typeface="Tahoma" panose="020B0604030504040204" pitchFamily="34" charset="0"/>
                  </a:rPr>
                  <a:t>représentation</a:t>
                </a:r>
                <a:r>
                  <a:rPr lang="en-CA" sz="2200" dirty="0">
                    <a:latin typeface="+mj-lt"/>
                    <a:ea typeface="Cambria Math" panose="02040503050406030204" pitchFamily="18" charset="0"/>
                    <a:cs typeface="Tahoma" panose="020B0604030504040204" pitchFamily="34" charset="0"/>
                  </a:rPr>
                  <a:t> </a:t>
                </a:r>
                <a:r>
                  <a:rPr lang="en-CA" sz="2200" dirty="0" err="1">
                    <a:latin typeface="+mj-lt"/>
                    <a:ea typeface="Cambria Math" panose="02040503050406030204" pitchFamily="18" charset="0"/>
                    <a:cs typeface="Tahoma" panose="020B0604030504040204" pitchFamily="34" charset="0"/>
                  </a:rPr>
                  <a:t>fréquentielle</a:t>
                </a:r>
                <a:endParaRPr lang="en-CA" sz="2200" dirty="0">
                  <a:latin typeface="+mj-lt"/>
                  <a:ea typeface="Cambria Math" panose="02040503050406030204" pitchFamily="18" charset="0"/>
                  <a:cs typeface="Tahoma" panose="020B0604030504040204" pitchFamily="34" charset="0"/>
                </a:endParaRPr>
              </a:p>
            </p:txBody>
          </p:sp>
        </mc:Choice>
        <mc:Fallback xmlns="">
          <p:sp>
            <p:nvSpPr>
              <p:cNvPr id="25" name="Content Placeholder 5">
                <a:extLst>
                  <a:ext uri="{FF2B5EF4-FFF2-40B4-BE49-F238E27FC236}">
                    <a16:creationId xmlns:a16="http://schemas.microsoft.com/office/drawing/2014/main" id="{D15D9D54-E6FF-4262-9C22-A4DF03B5B1FF}"/>
                  </a:ext>
                </a:extLst>
              </p:cNvPr>
              <p:cNvSpPr txBox="1">
                <a:spLocks noRot="1" noChangeAspect="1" noMove="1" noResize="1" noEditPoints="1" noAdjustHandles="1" noChangeArrowheads="1" noChangeShapeType="1" noTextEdit="1"/>
              </p:cNvSpPr>
              <p:nvPr/>
            </p:nvSpPr>
            <p:spPr>
              <a:xfrm>
                <a:off x="396508" y="954025"/>
                <a:ext cx="8118842" cy="5350013"/>
              </a:xfrm>
              <a:prstGeom prst="rect">
                <a:avLst/>
              </a:prstGeom>
              <a:blipFill>
                <a:blip r:embed="rId3"/>
                <a:stretch>
                  <a:fillRect l="-1406" t="-1896"/>
                </a:stretch>
              </a:blipFill>
            </p:spPr>
            <p:txBody>
              <a:bodyPr/>
              <a:lstStyle/>
              <a:p>
                <a:r>
                  <a:rPr lang="fr-CA">
                    <a:noFill/>
                  </a:rPr>
                  <a:t> </a:t>
                </a:r>
              </a:p>
            </p:txBody>
          </p:sp>
        </mc:Fallback>
      </mc:AlternateContent>
      <p:cxnSp>
        <p:nvCxnSpPr>
          <p:cNvPr id="4" name="Curved Connector 3">
            <a:extLst>
              <a:ext uri="{FF2B5EF4-FFF2-40B4-BE49-F238E27FC236}">
                <a16:creationId xmlns:a16="http://schemas.microsoft.com/office/drawing/2014/main" id="{3166517D-473D-57D6-95E6-F11352AADB10}"/>
              </a:ext>
            </a:extLst>
          </p:cNvPr>
          <p:cNvCxnSpPr>
            <a:cxnSpLocks/>
          </p:cNvCxnSpPr>
          <p:nvPr/>
        </p:nvCxnSpPr>
        <p:spPr>
          <a:xfrm rot="10800000">
            <a:off x="6606214" y="951110"/>
            <a:ext cx="1172812" cy="207064"/>
          </a:xfrm>
          <a:prstGeom prst="curvedConnector3">
            <a:avLst>
              <a:gd name="adj1" fmla="val 99718"/>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5AC9F78-0797-3860-BE03-D6CC921F0C98}"/>
              </a:ext>
            </a:extLst>
          </p:cNvPr>
          <p:cNvSpPr txBox="1"/>
          <p:nvPr/>
        </p:nvSpPr>
        <p:spPr>
          <a:xfrm>
            <a:off x="7761368" y="896564"/>
            <a:ext cx="1122144" cy="523220"/>
          </a:xfrm>
          <a:prstGeom prst="rect">
            <a:avLst/>
          </a:prstGeom>
          <a:noFill/>
        </p:spPr>
        <p:txBody>
          <a:bodyPr wrap="square" rtlCol="0">
            <a:spAutoFit/>
          </a:bodyPr>
          <a:lstStyle/>
          <a:p>
            <a:r>
              <a:rPr lang="fr-CA" sz="1400" dirty="0">
                <a:latin typeface="+mj-lt"/>
              </a:rPr>
              <a:t>La plupart des images</a:t>
            </a:r>
          </a:p>
        </p:txBody>
      </p:sp>
      <p:cxnSp>
        <p:nvCxnSpPr>
          <p:cNvPr id="10" name="Curved Connector 9">
            <a:extLst>
              <a:ext uri="{FF2B5EF4-FFF2-40B4-BE49-F238E27FC236}">
                <a16:creationId xmlns:a16="http://schemas.microsoft.com/office/drawing/2014/main" id="{65B0E634-FE28-86F0-3EF2-A37F77774F28}"/>
              </a:ext>
            </a:extLst>
          </p:cNvPr>
          <p:cNvCxnSpPr>
            <a:cxnSpLocks/>
          </p:cNvCxnSpPr>
          <p:nvPr/>
        </p:nvCxnSpPr>
        <p:spPr>
          <a:xfrm rot="10800000">
            <a:off x="4863553" y="3740692"/>
            <a:ext cx="1172812" cy="207064"/>
          </a:xfrm>
          <a:prstGeom prst="curvedConnector3">
            <a:avLst>
              <a:gd name="adj1" fmla="val 99718"/>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81ED51C-1CDC-49BD-A080-79B5E0E89BCD}"/>
              </a:ext>
            </a:extLst>
          </p:cNvPr>
          <p:cNvSpPr txBox="1"/>
          <p:nvPr/>
        </p:nvSpPr>
        <p:spPr>
          <a:xfrm>
            <a:off x="6153713" y="3793868"/>
            <a:ext cx="1122144" cy="307777"/>
          </a:xfrm>
          <a:prstGeom prst="rect">
            <a:avLst/>
          </a:prstGeom>
          <a:noFill/>
        </p:spPr>
        <p:txBody>
          <a:bodyPr wrap="square" rtlCol="0">
            <a:spAutoFit/>
          </a:bodyPr>
          <a:lstStyle/>
          <a:p>
            <a:r>
              <a:rPr lang="fr-CA" sz="1400" dirty="0" err="1">
                <a:latin typeface="+mj-lt"/>
              </a:rPr>
              <a:t>deterministe</a:t>
            </a:r>
            <a:endParaRPr lang="fr-CA" sz="1400" dirty="0">
              <a:latin typeface="+mj-lt"/>
            </a:endParaRPr>
          </a:p>
        </p:txBody>
      </p:sp>
    </p:spTree>
    <p:extLst>
      <p:ext uri="{BB962C8B-B14F-4D97-AF65-F5344CB8AC3E}">
        <p14:creationId xmlns:p14="http://schemas.microsoft.com/office/powerpoint/2010/main" val="3044597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690BFE-6991-4211-81F1-F00AC55FE66A}"/>
              </a:ext>
            </a:extLst>
          </p:cNvPr>
          <p:cNvSpPr txBox="1"/>
          <p:nvPr/>
        </p:nvSpPr>
        <p:spPr>
          <a:xfrm>
            <a:off x="339990" y="317873"/>
            <a:ext cx="6306992" cy="584775"/>
          </a:xfrm>
          <a:prstGeom prst="rect">
            <a:avLst/>
          </a:prstGeom>
          <a:noFill/>
        </p:spPr>
        <p:txBody>
          <a:bodyPr wrap="square" rtlCol="0">
            <a:spAutoFit/>
          </a:bodyPr>
          <a:lstStyle/>
          <a:p>
            <a:r>
              <a:rPr lang="en-CA" sz="3200" b="1" spc="-10" dirty="0">
                <a:latin typeface="+mj-lt"/>
                <a:ea typeface="Century Gothic" charset="0"/>
                <a:cs typeface="Century Gothic" charset="0"/>
              </a:rPr>
              <a:t>Position du </a:t>
            </a:r>
            <a:r>
              <a:rPr lang="en-CA" sz="3200" b="1" spc="-10" dirty="0" err="1">
                <a:latin typeface="+mj-lt"/>
                <a:ea typeface="Century Gothic" charset="0"/>
                <a:cs typeface="Century Gothic" charset="0"/>
              </a:rPr>
              <a:t>problème</a:t>
            </a:r>
            <a:r>
              <a:rPr lang="en-CA" sz="3200" b="1" spc="-10" dirty="0">
                <a:latin typeface="+mj-lt"/>
                <a:ea typeface="Century Gothic" charset="0"/>
                <a:cs typeface="Century Gothic" charset="0"/>
              </a:rPr>
              <a:t> (1)</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TextBox 4">
            <a:extLst>
              <a:ext uri="{FF2B5EF4-FFF2-40B4-BE49-F238E27FC236}">
                <a16:creationId xmlns:a16="http://schemas.microsoft.com/office/drawing/2014/main" id="{2405BD66-3ADB-4637-B326-34C14BD2CA8B}"/>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   Introduction</a:t>
            </a:r>
          </a:p>
        </p:txBody>
      </p:sp>
      <p:sp>
        <p:nvSpPr>
          <p:cNvPr id="10" name="Content Placeholder 5">
            <a:extLst>
              <a:ext uri="{FF2B5EF4-FFF2-40B4-BE49-F238E27FC236}">
                <a16:creationId xmlns:a16="http://schemas.microsoft.com/office/drawing/2014/main" id="{8FB46B10-9D9D-4AC3-8E17-648C706BD8A9}"/>
              </a:ext>
            </a:extLst>
          </p:cNvPr>
          <p:cNvSpPr txBox="1">
            <a:spLocks/>
          </p:cNvSpPr>
          <p:nvPr/>
        </p:nvSpPr>
        <p:spPr>
          <a:xfrm>
            <a:off x="487948" y="1022885"/>
            <a:ext cx="8633792" cy="54010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SzPct val="135000"/>
              <a:buNone/>
            </a:pPr>
            <a:r>
              <a:rPr lang="fr-FR" sz="2600" b="1" u="sng" spc="-50" dirty="0">
                <a:latin typeface="+mj-lt"/>
                <a:cs typeface="Tahoma"/>
              </a:rPr>
              <a:t>Restauration</a:t>
            </a:r>
            <a:r>
              <a:rPr lang="fr-FR" sz="2600" b="1" u="sng" spc="-50" dirty="0">
                <a:latin typeface="+mj-lt"/>
                <a:ea typeface="Cambria Math" panose="02040503050406030204" pitchFamily="18" charset="0"/>
                <a:cs typeface="Tahoma"/>
              </a:rPr>
              <a:t> d’images uniquement affecté par du bruit</a:t>
            </a:r>
          </a:p>
          <a:p>
            <a:pPr marL="0" indent="0">
              <a:spcBef>
                <a:spcPts val="1200"/>
              </a:spcBef>
              <a:buSzPct val="135000"/>
              <a:buNone/>
            </a:pPr>
            <a:endParaRPr lang="en-CA" sz="1400" dirty="0">
              <a:latin typeface="+mj-lt"/>
              <a:ea typeface="Cambria Math" panose="02040503050406030204" pitchFamily="18" charset="0"/>
              <a:cs typeface="Tahoma" panose="020B0604030504040204" pitchFamily="34" charset="0"/>
            </a:endParaRPr>
          </a:p>
          <a:p>
            <a:pPr marL="482400" lvl="1" indent="-230400">
              <a:lnSpc>
                <a:spcPct val="100000"/>
              </a:lnSpc>
              <a:spcBef>
                <a:spcPts val="600"/>
              </a:spcBef>
              <a:buSzPct val="135000"/>
            </a:pPr>
            <a:r>
              <a:rPr lang="fr-CA" sz="2200" dirty="0">
                <a:latin typeface="+mj-lt"/>
                <a:ea typeface="Cambria Math" panose="02040503050406030204" pitchFamily="18" charset="0"/>
                <a:cs typeface="Tahoma" panose="020B0604030504040204" pitchFamily="34" charset="0"/>
              </a:rPr>
              <a:t>Modèle de formation d’images: </a:t>
            </a:r>
          </a:p>
          <a:p>
            <a:pPr marL="482400" lvl="1" indent="-230400">
              <a:lnSpc>
                <a:spcPct val="100000"/>
              </a:lnSpc>
              <a:spcBef>
                <a:spcPts val="600"/>
              </a:spcBef>
              <a:buSzPct val="135000"/>
            </a:pPr>
            <a:endParaRPr lang="en-CA" sz="2200" dirty="0">
              <a:solidFill>
                <a:srgbClr val="FF0000"/>
              </a:solidFill>
              <a:latin typeface="+mj-lt"/>
              <a:ea typeface="Cambria Math" panose="02040503050406030204" pitchFamily="18" charset="0"/>
              <a:cs typeface="Tahoma" panose="020B0604030504040204" pitchFamily="34" charset="0"/>
            </a:endParaRPr>
          </a:p>
          <a:p>
            <a:pPr marL="482400" lvl="1" indent="-230400">
              <a:lnSpc>
                <a:spcPct val="100000"/>
              </a:lnSpc>
              <a:spcBef>
                <a:spcPts val="600"/>
              </a:spcBef>
              <a:buSzPct val="135000"/>
            </a:pPr>
            <a:endParaRPr lang="en-CA" sz="2200" dirty="0">
              <a:solidFill>
                <a:srgbClr val="FF0000"/>
              </a:solidFill>
              <a:latin typeface="+mj-lt"/>
              <a:ea typeface="Cambria Math" panose="02040503050406030204" pitchFamily="18" charset="0"/>
              <a:cs typeface="Tahoma" panose="020B0604030504040204" pitchFamily="34" charset="0"/>
            </a:endParaRPr>
          </a:p>
          <a:p>
            <a:pPr marL="482400" lvl="1" indent="-230400">
              <a:lnSpc>
                <a:spcPct val="100000"/>
              </a:lnSpc>
              <a:spcBef>
                <a:spcPts val="600"/>
              </a:spcBef>
              <a:buSzPct val="135000"/>
            </a:pPr>
            <a:endParaRPr lang="en-CA" sz="2200" dirty="0">
              <a:solidFill>
                <a:srgbClr val="FF0000"/>
              </a:solidFill>
              <a:latin typeface="+mj-lt"/>
              <a:ea typeface="Cambria Math" panose="02040503050406030204" pitchFamily="18" charset="0"/>
              <a:cs typeface="Tahoma" panose="020B0604030504040204" pitchFamily="34" charset="0"/>
            </a:endParaRPr>
          </a:p>
          <a:p>
            <a:pPr marL="482400" lvl="1" indent="-230400">
              <a:lnSpc>
                <a:spcPct val="100000"/>
              </a:lnSpc>
              <a:spcBef>
                <a:spcPts val="600"/>
              </a:spcBef>
              <a:buSzPct val="135000"/>
            </a:pPr>
            <a:endParaRPr lang="en-CA" sz="2200" dirty="0">
              <a:solidFill>
                <a:srgbClr val="FF0000"/>
              </a:solidFill>
              <a:latin typeface="+mj-lt"/>
              <a:ea typeface="Cambria Math" panose="02040503050406030204" pitchFamily="18" charset="0"/>
              <a:cs typeface="Tahoma" panose="020B0604030504040204" pitchFamily="34" charset="0"/>
            </a:endParaRPr>
          </a:p>
          <a:p>
            <a:pPr marL="482400" lvl="1" indent="-230400">
              <a:lnSpc>
                <a:spcPct val="100000"/>
              </a:lnSpc>
              <a:spcBef>
                <a:spcPts val="600"/>
              </a:spcBef>
              <a:buSzPct val="135000"/>
            </a:pPr>
            <a:endParaRPr lang="en-CA" sz="2200" dirty="0">
              <a:solidFill>
                <a:srgbClr val="FF0000"/>
              </a:solidFill>
              <a:latin typeface="+mj-lt"/>
              <a:ea typeface="Cambria Math" panose="02040503050406030204" pitchFamily="18" charset="0"/>
              <a:cs typeface="Tahoma" panose="020B0604030504040204" pitchFamily="34" charset="0"/>
            </a:endParaRPr>
          </a:p>
          <a:p>
            <a:pPr marL="482400" lvl="1" indent="-230400">
              <a:lnSpc>
                <a:spcPct val="100000"/>
              </a:lnSpc>
              <a:spcBef>
                <a:spcPts val="600"/>
              </a:spcBef>
              <a:buSzPct val="135000"/>
            </a:pPr>
            <a:endParaRPr lang="en-CA" sz="2200" dirty="0">
              <a:solidFill>
                <a:srgbClr val="FF0000"/>
              </a:solidFill>
              <a:latin typeface="+mj-lt"/>
              <a:ea typeface="Cambria Math" panose="02040503050406030204" pitchFamily="18" charset="0"/>
              <a:cs typeface="Tahoma" panose="020B0604030504040204" pitchFamily="34" charset="0"/>
            </a:endParaRPr>
          </a:p>
          <a:p>
            <a:pPr marL="482400" lvl="1" indent="-230400">
              <a:lnSpc>
                <a:spcPct val="100000"/>
              </a:lnSpc>
              <a:spcBef>
                <a:spcPts val="600"/>
              </a:spcBef>
              <a:buSzPct val="135000"/>
            </a:pPr>
            <a:endParaRPr lang="en-CA" sz="2200" dirty="0">
              <a:solidFill>
                <a:srgbClr val="FF0000"/>
              </a:solidFill>
              <a:latin typeface="+mj-lt"/>
              <a:ea typeface="Cambria Math" panose="02040503050406030204" pitchFamily="18" charset="0"/>
              <a:cs typeface="Tahoma" panose="020B0604030504040204" pitchFamily="34" charset="0"/>
            </a:endParaRPr>
          </a:p>
          <a:p>
            <a:pPr marL="252000" lvl="1" indent="0">
              <a:lnSpc>
                <a:spcPct val="100000"/>
              </a:lnSpc>
              <a:spcBef>
                <a:spcPts val="600"/>
              </a:spcBef>
              <a:buSzPct val="135000"/>
              <a:buNone/>
            </a:pPr>
            <a:endParaRPr lang="en-CA" sz="2200" dirty="0">
              <a:solidFill>
                <a:srgbClr val="FF0000"/>
              </a:solidFill>
              <a:latin typeface="+mj-lt"/>
              <a:ea typeface="Cambria Math" panose="02040503050406030204" pitchFamily="18" charset="0"/>
              <a:cs typeface="Tahoma" panose="020B0604030504040204" pitchFamily="34" charset="0"/>
            </a:endParaRPr>
          </a:p>
        </p:txBody>
      </p:sp>
      <p:sp>
        <p:nvSpPr>
          <p:cNvPr id="4" name="object 24">
            <a:extLst>
              <a:ext uri="{FF2B5EF4-FFF2-40B4-BE49-F238E27FC236}">
                <a16:creationId xmlns:a16="http://schemas.microsoft.com/office/drawing/2014/main" id="{2A5B9465-175E-61FF-6BED-2D3EDBB565BC}"/>
              </a:ext>
            </a:extLst>
          </p:cNvPr>
          <p:cNvSpPr/>
          <p:nvPr/>
        </p:nvSpPr>
        <p:spPr>
          <a:xfrm>
            <a:off x="1201126" y="2721387"/>
            <a:ext cx="1508620" cy="1203842"/>
          </a:xfrm>
          <a:prstGeom prst="rect">
            <a:avLst/>
          </a:prstGeom>
          <a:blipFill>
            <a:blip r:embed="rId3" cstate="print"/>
            <a:stretch>
              <a:fillRect r="-199956"/>
            </a:stretch>
          </a:blipFill>
        </p:spPr>
        <p:txBody>
          <a:bodyPr wrap="square" lIns="0" tIns="0" rIns="0" bIns="0" rtlCol="0"/>
          <a:lstStyle/>
          <a:p>
            <a:endParaRPr dirty="0"/>
          </a:p>
        </p:txBody>
      </p:sp>
      <p:grpSp>
        <p:nvGrpSpPr>
          <p:cNvPr id="9" name="Group 8">
            <a:extLst>
              <a:ext uri="{FF2B5EF4-FFF2-40B4-BE49-F238E27FC236}">
                <a16:creationId xmlns:a16="http://schemas.microsoft.com/office/drawing/2014/main" id="{DA89E3B5-6B8C-04E9-2C18-693F8E123D46}"/>
              </a:ext>
            </a:extLst>
          </p:cNvPr>
          <p:cNvGrpSpPr/>
          <p:nvPr/>
        </p:nvGrpSpPr>
        <p:grpSpPr>
          <a:xfrm>
            <a:off x="1513638" y="2621027"/>
            <a:ext cx="6392106" cy="1655465"/>
            <a:chOff x="320394" y="1773535"/>
            <a:chExt cx="8754674" cy="2923186"/>
          </a:xfrm>
        </p:grpSpPr>
        <p:sp>
          <p:nvSpPr>
            <p:cNvPr id="12" name="object 24">
              <a:extLst>
                <a:ext uri="{FF2B5EF4-FFF2-40B4-BE49-F238E27FC236}">
                  <a16:creationId xmlns:a16="http://schemas.microsoft.com/office/drawing/2014/main" id="{CB24A828-1612-4499-44A5-38A5BFD5FF89}"/>
                </a:ext>
              </a:extLst>
            </p:cNvPr>
            <p:cNvSpPr/>
            <p:nvPr/>
          </p:nvSpPr>
          <p:spPr>
            <a:xfrm>
              <a:off x="6930292" y="1950962"/>
              <a:ext cx="2144776" cy="2125290"/>
            </a:xfrm>
            <a:prstGeom prst="rect">
              <a:avLst/>
            </a:prstGeom>
            <a:blipFill>
              <a:blip r:embed="rId3" cstate="print"/>
              <a:stretch>
                <a:fillRect l="-203696"/>
              </a:stretch>
            </a:blipFill>
            <a:ln>
              <a:noFill/>
            </a:ln>
          </p:spPr>
          <p:txBody>
            <a:bodyPr wrap="square" lIns="0" tIns="0" rIns="0" bIns="0" rtlCol="0"/>
            <a:lstStyle/>
            <a:p>
              <a:endParaRPr dirty="0"/>
            </a:p>
          </p:txBody>
        </p:sp>
        <p:sp>
          <p:nvSpPr>
            <p:cNvPr id="13" name="Rectangle 12">
              <a:extLst>
                <a:ext uri="{FF2B5EF4-FFF2-40B4-BE49-F238E27FC236}">
                  <a16:creationId xmlns:a16="http://schemas.microsoft.com/office/drawing/2014/main" id="{15780E1C-DF8F-9583-785D-AF82753E7822}"/>
                </a:ext>
              </a:extLst>
            </p:cNvPr>
            <p:cNvSpPr/>
            <p:nvPr/>
          </p:nvSpPr>
          <p:spPr>
            <a:xfrm>
              <a:off x="320394" y="1773535"/>
              <a:ext cx="8488320" cy="292318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14" name="Picture 13">
            <a:extLst>
              <a:ext uri="{FF2B5EF4-FFF2-40B4-BE49-F238E27FC236}">
                <a16:creationId xmlns:a16="http://schemas.microsoft.com/office/drawing/2014/main" id="{3F439EF7-1E4A-1054-F14F-1DB50D6FCA7F}"/>
              </a:ext>
            </a:extLst>
          </p:cNvPr>
          <p:cNvPicPr>
            <a:picLocks noChangeAspect="1"/>
          </p:cNvPicPr>
          <p:nvPr/>
        </p:nvPicPr>
        <p:blipFill>
          <a:blip r:embed="rId4"/>
          <a:stretch>
            <a:fillRect/>
          </a:stretch>
        </p:blipFill>
        <p:spPr>
          <a:xfrm>
            <a:off x="1172446" y="4337263"/>
            <a:ext cx="1565979" cy="1760024"/>
          </a:xfrm>
          <a:prstGeom prst="rect">
            <a:avLst/>
          </a:prstGeom>
        </p:spPr>
      </p:pic>
      <p:pic>
        <p:nvPicPr>
          <p:cNvPr id="15" name="Picture 14">
            <a:extLst>
              <a:ext uri="{FF2B5EF4-FFF2-40B4-BE49-F238E27FC236}">
                <a16:creationId xmlns:a16="http://schemas.microsoft.com/office/drawing/2014/main" id="{7051A3BA-84F9-5DFC-CBD3-61079D268B83}"/>
              </a:ext>
            </a:extLst>
          </p:cNvPr>
          <p:cNvPicPr>
            <a:picLocks noChangeAspect="1"/>
          </p:cNvPicPr>
          <p:nvPr/>
        </p:nvPicPr>
        <p:blipFill>
          <a:blip r:embed="rId5"/>
          <a:stretch>
            <a:fillRect/>
          </a:stretch>
        </p:blipFill>
        <p:spPr>
          <a:xfrm>
            <a:off x="6297742" y="4320021"/>
            <a:ext cx="1650021" cy="1760023"/>
          </a:xfrm>
          <a:prstGeom prst="rect">
            <a:avLst/>
          </a:prstGeom>
        </p:spPr>
      </p:pic>
      <p:sp>
        <p:nvSpPr>
          <p:cNvPr id="16" name="TextBox 15">
            <a:extLst>
              <a:ext uri="{FF2B5EF4-FFF2-40B4-BE49-F238E27FC236}">
                <a16:creationId xmlns:a16="http://schemas.microsoft.com/office/drawing/2014/main" id="{A41A6484-37AE-263C-6FB5-EB4AC6500B4B}"/>
              </a:ext>
            </a:extLst>
          </p:cNvPr>
          <p:cNvSpPr txBox="1"/>
          <p:nvPr/>
        </p:nvSpPr>
        <p:spPr>
          <a:xfrm>
            <a:off x="3178140" y="3836020"/>
            <a:ext cx="2580023" cy="646331"/>
          </a:xfrm>
          <a:prstGeom prst="rect">
            <a:avLst/>
          </a:prstGeom>
          <a:noFill/>
          <a:ln w="19050">
            <a:solidFill>
              <a:srgbClr val="FF0000"/>
            </a:solidFill>
          </a:ln>
        </p:spPr>
        <p:txBody>
          <a:bodyPr wrap="square" rtlCol="0">
            <a:spAutoFit/>
          </a:bodyPr>
          <a:lstStyle/>
          <a:p>
            <a:pPr algn="ctr"/>
            <a:r>
              <a:rPr lang="fr-CA" sz="1800" dirty="0">
                <a:latin typeface="+mj-lt"/>
                <a:ea typeface="Cambria Math" panose="02040503050406030204" pitchFamily="18" charset="0"/>
                <a:cs typeface="Tahoma" panose="020B0604030504040204" pitchFamily="34" charset="0"/>
              </a:rPr>
              <a:t>Correction des défauts par diverses techniques</a:t>
            </a:r>
          </a:p>
        </p:txBody>
      </p:sp>
      <p:sp>
        <p:nvSpPr>
          <p:cNvPr id="17" name="Right Arrow 16">
            <a:extLst>
              <a:ext uri="{FF2B5EF4-FFF2-40B4-BE49-F238E27FC236}">
                <a16:creationId xmlns:a16="http://schemas.microsoft.com/office/drawing/2014/main" id="{577D5FCF-47BD-BB30-7EB6-9672CCE361FE}"/>
              </a:ext>
            </a:extLst>
          </p:cNvPr>
          <p:cNvSpPr/>
          <p:nvPr/>
        </p:nvSpPr>
        <p:spPr>
          <a:xfrm>
            <a:off x="3547867" y="4902713"/>
            <a:ext cx="1756750" cy="248358"/>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Right Arrow 17">
            <a:extLst>
              <a:ext uri="{FF2B5EF4-FFF2-40B4-BE49-F238E27FC236}">
                <a16:creationId xmlns:a16="http://schemas.microsoft.com/office/drawing/2014/main" id="{83D27E46-0B8C-B6E4-DED2-A421BE578365}"/>
              </a:ext>
            </a:extLst>
          </p:cNvPr>
          <p:cNvSpPr/>
          <p:nvPr/>
        </p:nvSpPr>
        <p:spPr>
          <a:xfrm>
            <a:off x="3547867" y="3138901"/>
            <a:ext cx="1756750" cy="248358"/>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TextBox 18">
            <a:extLst>
              <a:ext uri="{FF2B5EF4-FFF2-40B4-BE49-F238E27FC236}">
                <a16:creationId xmlns:a16="http://schemas.microsoft.com/office/drawing/2014/main" id="{969FD7C7-DFC5-B385-3685-64EF446E7982}"/>
              </a:ext>
            </a:extLst>
          </p:cNvPr>
          <p:cNvSpPr txBox="1"/>
          <p:nvPr/>
        </p:nvSpPr>
        <p:spPr>
          <a:xfrm>
            <a:off x="471941" y="3613048"/>
            <a:ext cx="735971" cy="307777"/>
          </a:xfrm>
          <a:prstGeom prst="rect">
            <a:avLst/>
          </a:prstGeom>
          <a:noFill/>
        </p:spPr>
        <p:txBody>
          <a:bodyPr wrap="none" rtlCol="0">
            <a:spAutoFit/>
          </a:bodyPr>
          <a:lstStyle/>
          <a:p>
            <a:r>
              <a:rPr lang="fr-CA" sz="1400" dirty="0">
                <a:latin typeface="+mj-lt"/>
              </a:rPr>
              <a:t>Leçon</a:t>
            </a:r>
            <a:r>
              <a:rPr lang="fr-CA" sz="1200" dirty="0">
                <a:latin typeface="+mj-lt"/>
              </a:rPr>
              <a:t> </a:t>
            </a:r>
            <a:r>
              <a:rPr lang="fr-CA" sz="1400" dirty="0">
                <a:latin typeface="+mj-lt"/>
              </a:rPr>
              <a:t>2</a:t>
            </a:r>
            <a:endParaRPr lang="fr-CA" sz="1200" dirty="0">
              <a:latin typeface="+mj-lt"/>
            </a:endParaRPr>
          </a:p>
        </p:txBody>
      </p:sp>
      <p:sp>
        <p:nvSpPr>
          <p:cNvPr id="20" name="TextBox 19">
            <a:extLst>
              <a:ext uri="{FF2B5EF4-FFF2-40B4-BE49-F238E27FC236}">
                <a16:creationId xmlns:a16="http://schemas.microsoft.com/office/drawing/2014/main" id="{9CB5EFBD-99E3-A4E1-6D19-A318C4899392}"/>
              </a:ext>
            </a:extLst>
          </p:cNvPr>
          <p:cNvSpPr txBox="1"/>
          <p:nvPr/>
        </p:nvSpPr>
        <p:spPr>
          <a:xfrm>
            <a:off x="471941" y="5810490"/>
            <a:ext cx="740780" cy="307777"/>
          </a:xfrm>
          <a:prstGeom prst="rect">
            <a:avLst/>
          </a:prstGeom>
          <a:noFill/>
        </p:spPr>
        <p:txBody>
          <a:bodyPr wrap="none" rtlCol="0">
            <a:spAutoFit/>
          </a:bodyPr>
          <a:lstStyle/>
          <a:p>
            <a:r>
              <a:rPr lang="fr-CA" sz="1400" dirty="0">
                <a:latin typeface="+mj-lt"/>
              </a:rPr>
              <a:t>Leçon 4</a:t>
            </a:r>
          </a:p>
        </p:txBody>
      </p:sp>
      <p:sp>
        <p:nvSpPr>
          <p:cNvPr id="21" name="TextBox 20">
            <a:extLst>
              <a:ext uri="{FF2B5EF4-FFF2-40B4-BE49-F238E27FC236}">
                <a16:creationId xmlns:a16="http://schemas.microsoft.com/office/drawing/2014/main" id="{28F593B6-AFBF-89B6-122C-388562E2CDBA}"/>
              </a:ext>
            </a:extLst>
          </p:cNvPr>
          <p:cNvSpPr txBox="1"/>
          <p:nvPr/>
        </p:nvSpPr>
        <p:spPr>
          <a:xfrm>
            <a:off x="1277921" y="2449846"/>
            <a:ext cx="1540806" cy="307777"/>
          </a:xfrm>
          <a:prstGeom prst="rect">
            <a:avLst/>
          </a:prstGeom>
          <a:noFill/>
        </p:spPr>
        <p:txBody>
          <a:bodyPr wrap="none" rtlCol="0">
            <a:spAutoFit/>
          </a:bodyPr>
          <a:lstStyle/>
          <a:p>
            <a:r>
              <a:rPr lang="fr-CA" sz="1400" dirty="0">
                <a:latin typeface="+mj-lt"/>
              </a:rPr>
              <a:t>Bruit impulsionnel </a:t>
            </a:r>
            <a:endParaRPr lang="fr-CA" sz="1200" dirty="0">
              <a:latin typeface="+mj-lt"/>
            </a:endParaRPr>
          </a:p>
        </p:txBody>
      </p:sp>
      <p:sp>
        <p:nvSpPr>
          <p:cNvPr id="22" name="TextBox 21">
            <a:extLst>
              <a:ext uri="{FF2B5EF4-FFF2-40B4-BE49-F238E27FC236}">
                <a16:creationId xmlns:a16="http://schemas.microsoft.com/office/drawing/2014/main" id="{35A07E0B-1BF6-8423-F602-13EDA1B99597}"/>
              </a:ext>
            </a:extLst>
          </p:cNvPr>
          <p:cNvSpPr txBox="1"/>
          <p:nvPr/>
        </p:nvSpPr>
        <p:spPr>
          <a:xfrm>
            <a:off x="6554040" y="2467138"/>
            <a:ext cx="1137427" cy="307777"/>
          </a:xfrm>
          <a:prstGeom prst="rect">
            <a:avLst/>
          </a:prstGeom>
          <a:noFill/>
        </p:spPr>
        <p:txBody>
          <a:bodyPr wrap="none" rtlCol="0">
            <a:spAutoFit/>
          </a:bodyPr>
          <a:lstStyle/>
          <a:p>
            <a:r>
              <a:rPr lang="fr-CA" sz="1400" dirty="0">
                <a:latin typeface="+mj-lt"/>
              </a:rPr>
              <a:t>Filtre médian</a:t>
            </a:r>
            <a:endParaRPr lang="fr-CA" sz="1200" dirty="0">
              <a:latin typeface="+mj-lt"/>
            </a:endParaRPr>
          </a:p>
        </p:txBody>
      </p:sp>
      <p:sp>
        <p:nvSpPr>
          <p:cNvPr id="23" name="TextBox 22">
            <a:extLst>
              <a:ext uri="{FF2B5EF4-FFF2-40B4-BE49-F238E27FC236}">
                <a16:creationId xmlns:a16="http://schemas.microsoft.com/office/drawing/2014/main" id="{65A914B3-21EF-BB59-AC0E-4ECC0D2FDD54}"/>
              </a:ext>
            </a:extLst>
          </p:cNvPr>
          <p:cNvSpPr txBox="1"/>
          <p:nvPr/>
        </p:nvSpPr>
        <p:spPr>
          <a:xfrm>
            <a:off x="828813" y="4121265"/>
            <a:ext cx="2271327" cy="307777"/>
          </a:xfrm>
          <a:prstGeom prst="rect">
            <a:avLst/>
          </a:prstGeom>
          <a:noFill/>
        </p:spPr>
        <p:txBody>
          <a:bodyPr wrap="none" rtlCol="0">
            <a:spAutoFit/>
          </a:bodyPr>
          <a:lstStyle/>
          <a:p>
            <a:r>
              <a:rPr lang="fr-CA" sz="1400" noProof="0" dirty="0">
                <a:latin typeface="+mj-lt"/>
              </a:rPr>
              <a:t>Artefact typique de « raster »</a:t>
            </a:r>
          </a:p>
        </p:txBody>
      </p:sp>
      <p:sp>
        <p:nvSpPr>
          <p:cNvPr id="24" name="TextBox 23">
            <a:extLst>
              <a:ext uri="{FF2B5EF4-FFF2-40B4-BE49-F238E27FC236}">
                <a16:creationId xmlns:a16="http://schemas.microsoft.com/office/drawing/2014/main" id="{53E557D6-3A82-8544-87D2-691B85326689}"/>
              </a:ext>
            </a:extLst>
          </p:cNvPr>
          <p:cNvSpPr txBox="1"/>
          <p:nvPr/>
        </p:nvSpPr>
        <p:spPr>
          <a:xfrm>
            <a:off x="5836163" y="4076605"/>
            <a:ext cx="2679451" cy="307777"/>
          </a:xfrm>
          <a:prstGeom prst="rect">
            <a:avLst/>
          </a:prstGeom>
          <a:noFill/>
        </p:spPr>
        <p:txBody>
          <a:bodyPr wrap="none" rtlCol="0">
            <a:spAutoFit/>
          </a:bodyPr>
          <a:lstStyle/>
          <a:p>
            <a:r>
              <a:rPr lang="fr-CA" sz="1400" noProof="0" dirty="0" err="1">
                <a:latin typeface="+mj-lt"/>
              </a:rPr>
              <a:t>Détramage</a:t>
            </a:r>
            <a:r>
              <a:rPr lang="fr-CA" sz="1400" noProof="0" dirty="0">
                <a:latin typeface="+mj-lt"/>
              </a:rPr>
              <a:t> dans le </a:t>
            </a:r>
            <a:r>
              <a:rPr lang="fr-CA" sz="1400" noProof="0" dirty="0" err="1">
                <a:latin typeface="+mj-lt"/>
              </a:rPr>
              <a:t>domain</a:t>
            </a:r>
            <a:r>
              <a:rPr lang="fr-CA" sz="1400" noProof="0" dirty="0">
                <a:latin typeface="+mj-lt"/>
              </a:rPr>
              <a:t> Fourier</a:t>
            </a:r>
          </a:p>
        </p:txBody>
      </p:sp>
      <p:pic>
        <p:nvPicPr>
          <p:cNvPr id="26" name="Picture 25" descr="A black text on a white background&#10;&#10;Description automatically generated">
            <a:extLst>
              <a:ext uri="{FF2B5EF4-FFF2-40B4-BE49-F238E27FC236}">
                <a16:creationId xmlns:a16="http://schemas.microsoft.com/office/drawing/2014/main" id="{B6D5C956-B202-4E19-2474-C5400EC79F8F}"/>
              </a:ext>
            </a:extLst>
          </p:cNvPr>
          <p:cNvPicPr>
            <a:picLocks noChangeAspect="1"/>
          </p:cNvPicPr>
          <p:nvPr/>
        </p:nvPicPr>
        <p:blipFill>
          <a:blip r:embed="rId6"/>
          <a:stretch>
            <a:fillRect/>
          </a:stretch>
        </p:blipFill>
        <p:spPr>
          <a:xfrm>
            <a:off x="4696829" y="1787017"/>
            <a:ext cx="2479059" cy="459481"/>
          </a:xfrm>
          <a:prstGeom prst="rect">
            <a:avLst/>
          </a:prstGeom>
        </p:spPr>
      </p:pic>
    </p:spTree>
    <p:extLst>
      <p:ext uri="{BB962C8B-B14F-4D97-AF65-F5344CB8AC3E}">
        <p14:creationId xmlns:p14="http://schemas.microsoft.com/office/powerpoint/2010/main" val="2438900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Signaux</a:t>
            </a:r>
            <a:r>
              <a:rPr lang="en-CA" sz="1400" b="1" dirty="0">
                <a:solidFill>
                  <a:schemeClr val="bg1"/>
                </a:solidFill>
                <a:latin typeface="+mj-lt"/>
              </a:rPr>
              <a:t> </a:t>
            </a:r>
            <a:r>
              <a:rPr lang="en-CA" sz="1400" b="1" dirty="0" err="1">
                <a:solidFill>
                  <a:schemeClr val="bg1"/>
                </a:solidFill>
                <a:latin typeface="+mj-lt"/>
              </a:rPr>
              <a:t>aléatoires</a:t>
            </a:r>
            <a:r>
              <a:rPr lang="en-CA" sz="1400" b="1" dirty="0">
                <a:solidFill>
                  <a:schemeClr val="bg1"/>
                </a:solidFill>
                <a:latin typeface="+mj-lt"/>
              </a:rPr>
              <a:t> </a:t>
            </a:r>
            <a:r>
              <a:rPr lang="en-CA" sz="1400" b="1" dirty="0" err="1">
                <a:solidFill>
                  <a:schemeClr val="bg1"/>
                </a:solidFill>
                <a:latin typeface="+mj-lt"/>
              </a:rPr>
              <a:t>stationnaires</a:t>
            </a:r>
            <a:r>
              <a:rPr lang="en-CA" sz="1400" b="1" dirty="0">
                <a:solidFill>
                  <a:schemeClr val="bg1"/>
                </a:solidFill>
                <a:latin typeface="+mj-lt"/>
              </a:rPr>
              <a:t> </a:t>
            </a:r>
            <a:r>
              <a:rPr lang="en-CA" sz="1400" b="1" dirty="0" err="1">
                <a:solidFill>
                  <a:schemeClr val="bg1"/>
                </a:solidFill>
                <a:latin typeface="+mj-lt"/>
              </a:rPr>
              <a:t>d’ordre</a:t>
            </a:r>
            <a:r>
              <a:rPr lang="en-CA" sz="1400" b="1" dirty="0">
                <a:solidFill>
                  <a:schemeClr val="bg1"/>
                </a:solidFill>
                <a:latin typeface="+mj-lt"/>
              </a:rPr>
              <a:t> deux</a:t>
            </a:r>
          </a:p>
        </p:txBody>
      </p:sp>
      <p:sp>
        <p:nvSpPr>
          <p:cNvPr id="18" name="TextBox 17">
            <a:extLst>
              <a:ext uri="{FF2B5EF4-FFF2-40B4-BE49-F238E27FC236}">
                <a16:creationId xmlns:a16="http://schemas.microsoft.com/office/drawing/2014/main" id="{A278DA38-1CE0-41D3-B500-005DFFEDB05C}"/>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Représentation</a:t>
            </a:r>
            <a:r>
              <a:rPr lang="en-CA" sz="1400" dirty="0">
                <a:solidFill>
                  <a:schemeClr val="tx1">
                    <a:lumMod val="75000"/>
                    <a:lumOff val="25000"/>
                  </a:schemeClr>
                </a:solidFill>
                <a:latin typeface="+mj-lt"/>
              </a:rPr>
              <a:t> </a:t>
            </a:r>
            <a:r>
              <a:rPr lang="en-CA" sz="1400" dirty="0" err="1">
                <a:solidFill>
                  <a:schemeClr val="tx1">
                    <a:lumMod val="75000"/>
                    <a:lumOff val="25000"/>
                  </a:schemeClr>
                </a:solidFill>
                <a:latin typeface="+mj-lt"/>
              </a:rPr>
              <a:t>fréquentielle</a:t>
            </a:r>
            <a:r>
              <a:rPr lang="en-CA" sz="1400" dirty="0">
                <a:solidFill>
                  <a:schemeClr val="tx1">
                    <a:lumMod val="75000"/>
                    <a:lumOff val="25000"/>
                  </a:schemeClr>
                </a:solidFill>
                <a:latin typeface="+mj-lt"/>
              </a:rPr>
              <a:t> et </a:t>
            </a:r>
            <a:r>
              <a:rPr lang="en-CA" sz="1400" dirty="0" err="1">
                <a:solidFill>
                  <a:schemeClr val="tx1">
                    <a:lumMod val="75000"/>
                    <a:lumOff val="25000"/>
                  </a:schemeClr>
                </a:solidFill>
                <a:latin typeface="+mj-lt"/>
              </a:rPr>
              <a:t>filtrage</a:t>
            </a:r>
            <a:endParaRPr lang="en-CA" sz="1400" dirty="0">
              <a:solidFill>
                <a:schemeClr val="tx1">
                  <a:lumMod val="75000"/>
                  <a:lumOff val="25000"/>
                </a:schemeClr>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46181"/>
            <a:ext cx="7611110" cy="584775"/>
          </a:xfrm>
          <a:prstGeom prst="rect">
            <a:avLst/>
          </a:prstGeom>
          <a:noFill/>
        </p:spPr>
        <p:txBody>
          <a:bodyPr wrap="square" rtlCol="0">
            <a:spAutoFit/>
          </a:bodyPr>
          <a:lstStyle/>
          <a:p>
            <a:r>
              <a:rPr lang="en-CA" sz="3200" b="1" spc="-10" dirty="0" err="1">
                <a:latin typeface="+mj-lt"/>
                <a:ea typeface="Century Gothic" charset="0"/>
                <a:cs typeface="Century Gothic" charset="0"/>
              </a:rPr>
              <a:t>Représentation</a:t>
            </a:r>
            <a:r>
              <a:rPr lang="en-CA" sz="3200" b="1" spc="-10" dirty="0">
                <a:latin typeface="+mj-lt"/>
                <a:ea typeface="Century Gothic" charset="0"/>
                <a:cs typeface="Century Gothic" charset="0"/>
              </a:rPr>
              <a:t> </a:t>
            </a:r>
            <a:r>
              <a:rPr lang="en-CA" sz="3200" b="1" spc="-10" dirty="0" err="1">
                <a:latin typeface="+mj-lt"/>
                <a:ea typeface="Century Gothic" charset="0"/>
                <a:cs typeface="Century Gothic" charset="0"/>
              </a:rPr>
              <a:t>fréquentielle</a:t>
            </a:r>
            <a:r>
              <a:rPr lang="en-CA" sz="3200" b="1" spc="-10" dirty="0">
                <a:latin typeface="+mj-lt"/>
                <a:ea typeface="Century Gothic" charset="0"/>
                <a:cs typeface="Century Gothic" charset="0"/>
              </a:rPr>
              <a:t> et </a:t>
            </a:r>
            <a:r>
              <a:rPr lang="en-CA" sz="3200" b="1" spc="-10" dirty="0" err="1">
                <a:latin typeface="+mj-lt"/>
                <a:ea typeface="Century Gothic" charset="0"/>
                <a:cs typeface="Century Gothic" charset="0"/>
              </a:rPr>
              <a:t>filtrage</a:t>
            </a:r>
            <a:r>
              <a:rPr lang="en-CA" sz="3200" b="1" spc="-10" dirty="0">
                <a:latin typeface="+mj-lt"/>
                <a:ea typeface="Century Gothic" charset="0"/>
                <a:cs typeface="Century Gothic" charset="0"/>
              </a:rPr>
              <a:t> (1)</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424014" y="1125154"/>
                <a:ext cx="8430315" cy="37071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en-CA" sz="2600" b="1" u="sng" spc="-50" dirty="0">
                    <a:latin typeface="+mj-lt"/>
                    <a:cs typeface="Tahoma"/>
                  </a:rPr>
                  <a:t>Rappel</a:t>
                </a:r>
              </a:p>
              <a:p>
                <a:pPr marL="0" indent="0">
                  <a:buSzPct val="135000"/>
                  <a:buNone/>
                </a:pPr>
                <a:r>
                  <a:rPr lang="en-CA" sz="2200" i="1" spc="-50" dirty="0">
                    <a:latin typeface="+mj-lt"/>
                    <a:cs typeface="Tahoma"/>
                  </a:rPr>
                  <a:t>F </a:t>
                </a:r>
                <a:r>
                  <a:rPr lang="en-CA" sz="2200" spc="-50" dirty="0" err="1">
                    <a:latin typeface="+mj-lt"/>
                    <a:cs typeface="Tahoma"/>
                  </a:rPr>
                  <a:t>stationnaire</a:t>
                </a:r>
                <a:r>
                  <a:rPr lang="en-CA" sz="2200" spc="-50" dirty="0">
                    <a:latin typeface="+mj-lt"/>
                    <a:cs typeface="Tahoma"/>
                  </a:rPr>
                  <a:t> </a:t>
                </a:r>
                <a:r>
                  <a:rPr lang="en-CA" sz="2200" spc="-50" dirty="0" err="1">
                    <a:latin typeface="+mj-lt"/>
                    <a:cs typeface="Tahoma"/>
                  </a:rPr>
                  <a:t>d’ordre</a:t>
                </a:r>
                <a:r>
                  <a:rPr lang="en-CA" sz="2200" spc="-50" dirty="0">
                    <a:latin typeface="+mj-lt"/>
                    <a:cs typeface="Tahoma"/>
                  </a:rPr>
                  <a:t> 2 : </a:t>
                </a:r>
                <a:r>
                  <a:rPr lang="en-CA" sz="2200" i="1" spc="-50" dirty="0">
                    <a:latin typeface="+mj-lt"/>
                    <a:cs typeface="Tahoma"/>
                  </a:rPr>
                  <a:t>F</a:t>
                </a:r>
                <a:r>
                  <a:rPr lang="en-CA" sz="2200" spc="-50" dirty="0">
                    <a:latin typeface="+mj-lt"/>
                    <a:cs typeface="Tahoma"/>
                  </a:rPr>
                  <a:t> </a:t>
                </a:r>
                <a:r>
                  <a:rPr lang="en-CA" sz="2200" spc="-50" dirty="0" err="1">
                    <a:latin typeface="+mj-lt"/>
                    <a:cs typeface="Tahoma"/>
                  </a:rPr>
                  <a:t>défini</a:t>
                </a:r>
                <a:r>
                  <a:rPr lang="en-CA" sz="2200" spc="-50" dirty="0">
                    <a:latin typeface="+mj-lt"/>
                    <a:cs typeface="Tahoma"/>
                  </a:rPr>
                  <a:t> </a:t>
                </a:r>
                <a:r>
                  <a:rPr lang="en-CA" sz="2200" spc="-50" dirty="0" err="1">
                    <a:latin typeface="+mj-lt"/>
                    <a:cs typeface="Tahoma"/>
                  </a:rPr>
                  <a:t>complètement</a:t>
                </a:r>
                <a:r>
                  <a:rPr lang="en-CA" sz="2200" spc="-50" dirty="0">
                    <a:latin typeface="+mj-lt"/>
                    <a:cs typeface="Tahoma"/>
                  </a:rPr>
                  <a:t> par </a:t>
                </a:r>
                <a:r>
                  <a:rPr lang="en-CA" sz="2200" spc="-50" dirty="0" err="1">
                    <a:latin typeface="+mj-lt"/>
                    <a:cs typeface="Tahoma"/>
                  </a:rPr>
                  <a:t>sa</a:t>
                </a:r>
                <a:r>
                  <a:rPr lang="en-CA" sz="2200" spc="-50" dirty="0">
                    <a:latin typeface="+mj-lt"/>
                    <a:cs typeface="Tahoma"/>
                  </a:rPr>
                  <a:t> </a:t>
                </a:r>
                <a:r>
                  <a:rPr lang="en-CA" sz="2200" spc="-50" dirty="0" err="1">
                    <a:latin typeface="+mj-lt"/>
                    <a:cs typeface="Tahoma"/>
                  </a:rPr>
                  <a:t>moyenne</a:t>
                </a:r>
                <a:r>
                  <a:rPr lang="en-CA" sz="2200" spc="-50" dirty="0">
                    <a:latin typeface="+mj-lt"/>
                    <a:cs typeface="Tahoma"/>
                  </a:rPr>
                  <a:t> et </a:t>
                </a:r>
                <a:r>
                  <a:rPr lang="en-CA" sz="2200" spc="-50" dirty="0" err="1">
                    <a:latin typeface="+mj-lt"/>
                    <a:cs typeface="Tahoma"/>
                  </a:rPr>
                  <a:t>sa</a:t>
                </a:r>
                <a:r>
                  <a:rPr lang="en-CA" sz="2200" spc="-50" dirty="0">
                    <a:latin typeface="+mj-lt"/>
                    <a:cs typeface="Tahoma"/>
                  </a:rPr>
                  <a:t> </a:t>
                </a:r>
                <a:r>
                  <a:rPr lang="en-CA" sz="2200" spc="-50" dirty="0" err="1">
                    <a:latin typeface="+mj-lt"/>
                    <a:cs typeface="Tahoma"/>
                  </a:rPr>
                  <a:t>fonction</a:t>
                </a:r>
                <a:r>
                  <a:rPr lang="en-CA" sz="2200" spc="-50" dirty="0">
                    <a:latin typeface="+mj-lt"/>
                    <a:cs typeface="Tahoma"/>
                  </a:rPr>
                  <a:t> de </a:t>
                </a:r>
                <a:r>
                  <a:rPr lang="en-CA" sz="2200" spc="-50" dirty="0" err="1">
                    <a:latin typeface="+mj-lt"/>
                    <a:cs typeface="Tahoma"/>
                  </a:rPr>
                  <a:t>autocorrélation</a:t>
                </a:r>
                <a:endParaRPr lang="en-CA" sz="2200" b="1" i="1" u="sng" spc="-50" dirty="0">
                  <a:latin typeface="+mj-lt"/>
                  <a:cs typeface="Tahoma"/>
                </a:endParaRPr>
              </a:p>
              <a:p>
                <a:pPr marL="0" indent="0">
                  <a:spcBef>
                    <a:spcPts val="2400"/>
                  </a:spcBef>
                  <a:buSzPct val="135000"/>
                  <a:buNone/>
                </a:pPr>
                <a:r>
                  <a:rPr lang="en-CA" sz="2600" b="1" u="sng" spc="-50" dirty="0" err="1">
                    <a:latin typeface="+mj-lt"/>
                    <a:cs typeface="Tahoma"/>
                  </a:rPr>
                  <a:t>Représentation</a:t>
                </a:r>
                <a:r>
                  <a:rPr lang="en-CA" sz="2600" b="1" u="sng" spc="-50" dirty="0">
                    <a:latin typeface="+mj-lt"/>
                    <a:cs typeface="Tahoma"/>
                  </a:rPr>
                  <a:t> </a:t>
                </a:r>
                <a:r>
                  <a:rPr lang="en-CA" sz="2600" b="1" u="sng" spc="-50" dirty="0" err="1">
                    <a:latin typeface="+mj-lt"/>
                    <a:cs typeface="Tahoma"/>
                  </a:rPr>
                  <a:t>fréquentielle</a:t>
                </a:r>
                <a:endParaRPr lang="en-CA" sz="2600" b="1" i="1" u="sng" spc="-50" dirty="0">
                  <a:latin typeface="+mj-lt"/>
                  <a:cs typeface="Tahoma"/>
                </a:endParaRPr>
              </a:p>
              <a:p>
                <a:pPr marL="482400">
                  <a:lnSpc>
                    <a:spcPct val="100000"/>
                  </a:lnSpc>
                  <a:spcBef>
                    <a:spcPts val="600"/>
                  </a:spcBef>
                  <a:buClr>
                    <a:schemeClr val="tx1"/>
                  </a:buClr>
                  <a:buSzPct val="135000"/>
                </a:pPr>
                <a:r>
                  <a:rPr lang="en-CA" sz="2200" spc="-50" dirty="0" err="1">
                    <a:solidFill>
                      <a:schemeClr val="tx1"/>
                    </a:solidFill>
                    <a:latin typeface="+mj-lt"/>
                    <a:cs typeface="Tahoma"/>
                  </a:rPr>
                  <a:t>Représentation</a:t>
                </a:r>
                <a:r>
                  <a:rPr lang="en-CA" sz="2200" spc="-50" dirty="0">
                    <a:solidFill>
                      <a:schemeClr val="tx1"/>
                    </a:solidFill>
                    <a:latin typeface="+mj-lt"/>
                    <a:cs typeface="Tahoma"/>
                  </a:rPr>
                  <a:t> </a:t>
                </a:r>
                <a:r>
                  <a:rPr lang="en-CA" sz="2200" spc="-50" dirty="0" err="1">
                    <a:solidFill>
                      <a:schemeClr val="tx1"/>
                    </a:solidFill>
                    <a:latin typeface="+mj-lt"/>
                    <a:cs typeface="Tahoma"/>
                  </a:rPr>
                  <a:t>spectrale</a:t>
                </a:r>
                <a:r>
                  <a:rPr lang="en-CA" sz="2200" spc="-50" dirty="0">
                    <a:solidFill>
                      <a:schemeClr val="tx1"/>
                    </a:solidFill>
                    <a:latin typeface="+mj-lt"/>
                    <a:cs typeface="Tahoma"/>
                  </a:rPr>
                  <a:t>    </a:t>
                </a:r>
                <a:r>
                  <a:rPr lang="en-CA" sz="2200" i="1" spc="-50" dirty="0">
                    <a:latin typeface="+mj-lt"/>
                    <a:cs typeface="Tahoma"/>
                  </a:rPr>
                  <a:t>u</a:t>
                </a:r>
                <a14:m>
                  <m:oMath xmlns:m="http://schemas.openxmlformats.org/officeDocument/2006/math">
                    <m:d>
                      <m:dPr>
                        <m:ctrlPr>
                          <a:rPr lang="en-CA" sz="2200" i="1" spc="-50">
                            <a:latin typeface="Cambria Math" panose="02040503050406030204" pitchFamily="18" charset="0"/>
                            <a:cs typeface="Tahoma"/>
                          </a:rPr>
                        </m:ctrlPr>
                      </m:dPr>
                      <m:e>
                        <m:r>
                          <a:rPr lang="en-CA" sz="2200" b="0" i="1" spc="-50">
                            <a:latin typeface="Cambria Math" panose="02040503050406030204" pitchFamily="18" charset="0"/>
                            <a:cs typeface="Tahoma"/>
                          </a:rPr>
                          <m:t>𝑣</m:t>
                        </m:r>
                      </m:e>
                    </m:d>
                  </m:oMath>
                </a14:m>
                <a:r>
                  <a:rPr lang="en-CA" sz="2200" spc="-50" dirty="0">
                    <a:latin typeface="+mj-lt"/>
                    <a:cs typeface="Tahoma"/>
                  </a:rPr>
                  <a:t>  :    </a:t>
                </a:r>
                <a14:m>
                  <m:oMath xmlns:m="http://schemas.openxmlformats.org/officeDocument/2006/math">
                    <m:sSub>
                      <m:sSubPr>
                        <m:ctrlPr>
                          <a:rPr lang="en-CA" sz="2200" i="1" spc="-50" dirty="0">
                            <a:latin typeface="Cambria Math" panose="02040503050406030204" pitchFamily="18" charset="0"/>
                            <a:cs typeface="Tahoma"/>
                          </a:rPr>
                        </m:ctrlPr>
                      </m:sSubPr>
                      <m:e>
                        <m:r>
                          <m:rPr>
                            <m:nor/>
                          </m:rPr>
                          <a:rPr lang="en-CA" sz="2200" i="1" spc="-50" dirty="0">
                            <a:latin typeface="+mj-lt"/>
                            <a:cs typeface="Tahoma"/>
                          </a:rPr>
                          <m:t>F</m:t>
                        </m:r>
                      </m:e>
                      <m:sub>
                        <m:r>
                          <m:rPr>
                            <m:nor/>
                          </m:rPr>
                          <a:rPr lang="en-CA" sz="2200" i="1" spc="-50" dirty="0">
                            <a:latin typeface="+mj-lt"/>
                            <a:cs typeface="Tahoma"/>
                          </a:rPr>
                          <m:t>n</m:t>
                        </m:r>
                      </m:sub>
                    </m:sSub>
                  </m:oMath>
                </a14:m>
                <a:r>
                  <a:rPr lang="en-CA" sz="2200" spc="-50" dirty="0">
                    <a:solidFill>
                      <a:schemeClr val="tx1"/>
                    </a:solidFill>
                    <a:latin typeface="+mj-lt"/>
                    <a:cs typeface="Tahoma"/>
                  </a:rPr>
                  <a:t>  </a:t>
                </a:r>
                <a14:m>
                  <m:oMath xmlns:m="http://schemas.openxmlformats.org/officeDocument/2006/math">
                    <m:r>
                      <a:rPr lang="en-CA" sz="2200" b="0" i="1" spc="-50" dirty="0">
                        <a:latin typeface="Cambria Math" panose="02040503050406030204" pitchFamily="18" charset="0"/>
                        <a:ea typeface="Cambria Math" panose="02040503050406030204" pitchFamily="18" charset="0"/>
                        <a:cs typeface="Tahoma"/>
                      </a:rPr>
                      <m:t>=</m:t>
                    </m:r>
                  </m:oMath>
                </a14:m>
                <a:r>
                  <a:rPr lang="en-CA" sz="2200" spc="-50" dirty="0">
                    <a:solidFill>
                      <a:schemeClr val="tx1"/>
                    </a:solidFill>
                    <a:latin typeface="+mj-lt"/>
                    <a:cs typeface="Tahoma"/>
                  </a:rPr>
                  <a:t>   </a:t>
                </a:r>
                <a14:m>
                  <m:oMath xmlns:m="http://schemas.openxmlformats.org/officeDocument/2006/math">
                    <m:nary>
                      <m:naryPr>
                        <m:limLoc m:val="undOvr"/>
                        <m:subHide m:val="on"/>
                        <m:supHide m:val="on"/>
                        <m:ctrlPr>
                          <a:rPr lang="en-CA" sz="2200" i="1" spc="-50" dirty="0" smtClean="0">
                            <a:solidFill>
                              <a:schemeClr val="tx1"/>
                            </a:solidFill>
                            <a:latin typeface="Cambria Math" panose="02040503050406030204" pitchFamily="18" charset="0"/>
                            <a:cs typeface="Tahoma"/>
                          </a:rPr>
                        </m:ctrlPr>
                      </m:naryPr>
                      <m:sub/>
                      <m:sup/>
                      <m:e>
                        <m:r>
                          <m:rPr>
                            <m:nor/>
                          </m:rPr>
                          <a:rPr lang="en-CA" sz="2200" i="1" spc="-50" dirty="0">
                            <a:latin typeface="+mj-lt"/>
                            <a:cs typeface="Tahoma"/>
                          </a:rPr>
                          <m:t>u</m:t>
                        </m:r>
                        <m:d>
                          <m:dPr>
                            <m:ctrlPr>
                              <a:rPr lang="en-CA" sz="2200" i="1" spc="-50">
                                <a:latin typeface="Cambria Math" panose="02040503050406030204" pitchFamily="18" charset="0"/>
                                <a:cs typeface="Tahoma"/>
                              </a:rPr>
                            </m:ctrlPr>
                          </m:dPr>
                          <m:e>
                            <m:r>
                              <a:rPr lang="en-CA" sz="2200" b="0" i="1" spc="-50">
                                <a:latin typeface="Cambria Math" panose="02040503050406030204" pitchFamily="18" charset="0"/>
                                <a:cs typeface="Tahoma"/>
                              </a:rPr>
                              <m:t>𝑣</m:t>
                            </m:r>
                          </m:e>
                        </m:d>
                        <m:sSup>
                          <m:sSupPr>
                            <m:ctrlPr>
                              <a:rPr lang="en-CA" sz="2200" i="1" spc="-50" dirty="0">
                                <a:latin typeface="Cambria Math" panose="02040503050406030204" pitchFamily="18" charset="0"/>
                                <a:cs typeface="Tahoma"/>
                              </a:rPr>
                            </m:ctrlPr>
                          </m:sSupPr>
                          <m:e>
                            <m:r>
                              <a:rPr lang="en-CA" sz="2200" b="0" i="1" spc="-50" dirty="0">
                                <a:latin typeface="Cambria Math" panose="02040503050406030204" pitchFamily="18" charset="0"/>
                                <a:cs typeface="Tahoma"/>
                              </a:rPr>
                              <m:t>𝑒</m:t>
                            </m:r>
                          </m:e>
                          <m:sup>
                            <m:r>
                              <m:rPr>
                                <m:nor/>
                              </m:rPr>
                              <a:rPr lang="en-CA" sz="2200" spc="-50" dirty="0">
                                <a:latin typeface="+mj-lt"/>
                                <a:cs typeface="Tahoma"/>
                              </a:rPr>
                              <m:t>2</m:t>
                            </m:r>
                            <m:r>
                              <m:rPr>
                                <m:nor/>
                              </m:rPr>
                              <a:rPr lang="en-CA" sz="2200" i="1" spc="-50" dirty="0">
                                <a:latin typeface="+mj-lt"/>
                                <a:cs typeface="Tahoma"/>
                              </a:rPr>
                              <m:t>i</m:t>
                            </m:r>
                            <m:r>
                              <a:rPr lang="el-GR" sz="2200" b="0" i="1" spc="-50">
                                <a:latin typeface="Cambria Math" panose="02040503050406030204" pitchFamily="18" charset="0"/>
                                <a:ea typeface="Cambria Math" panose="02040503050406030204" pitchFamily="18" charset="0"/>
                                <a:cs typeface="Tahoma"/>
                              </a:rPr>
                              <m:t>𝜋</m:t>
                            </m:r>
                            <m:r>
                              <a:rPr lang="en-CA" sz="2200" b="0" i="1" spc="-50">
                                <a:latin typeface="Cambria Math" panose="02040503050406030204" pitchFamily="18" charset="0"/>
                                <a:cs typeface="Tahoma"/>
                              </a:rPr>
                              <m:t>𝑣</m:t>
                            </m:r>
                            <m:r>
                              <m:rPr>
                                <m:nor/>
                              </m:rPr>
                              <a:rPr lang="en-CA" sz="2200" i="1" spc="-50" dirty="0">
                                <a:latin typeface="+mj-lt"/>
                                <a:cs typeface="Tahoma"/>
                              </a:rPr>
                              <m:t>n</m:t>
                            </m:r>
                          </m:sup>
                        </m:sSup>
                        <m:r>
                          <m:rPr>
                            <m:nor/>
                          </m:rPr>
                          <a:rPr lang="en-CA" sz="2200" spc="-50" dirty="0">
                            <a:latin typeface="+mj-lt"/>
                            <a:cs typeface="Tahoma"/>
                          </a:rPr>
                          <m:t> </m:t>
                        </m:r>
                        <m:r>
                          <a:rPr lang="en-CA" sz="2200" b="0" i="1" spc="-50">
                            <a:latin typeface="Cambria Math" panose="02040503050406030204" pitchFamily="18" charset="0"/>
                            <a:cs typeface="Tahoma"/>
                          </a:rPr>
                          <m:t>𝑑𝑣</m:t>
                        </m:r>
                      </m:e>
                    </m:nary>
                  </m:oMath>
                </a14:m>
                <a:endParaRPr lang="en-CA" sz="2200" spc="-50" dirty="0">
                  <a:solidFill>
                    <a:schemeClr val="tx1"/>
                  </a:solidFill>
                  <a:latin typeface="+mj-lt"/>
                  <a:cs typeface="Tahoma"/>
                </a:endParaRPr>
              </a:p>
              <a:p>
                <a:pPr marL="482400">
                  <a:lnSpc>
                    <a:spcPct val="100000"/>
                  </a:lnSpc>
                  <a:spcBef>
                    <a:spcPts val="600"/>
                  </a:spcBef>
                  <a:buClr>
                    <a:schemeClr val="tx1"/>
                  </a:buClr>
                  <a:buSzPct val="135000"/>
                </a:pPr>
                <a14:m>
                  <m:oMath xmlns:m="http://schemas.openxmlformats.org/officeDocument/2006/math">
                    <m:sSub>
                      <m:sSubPr>
                        <m:ctrlPr>
                          <a:rPr lang="en-CA" sz="2200" i="1" dirty="0" smtClean="0">
                            <a:latin typeface="Cambria Math" panose="02040503050406030204" pitchFamily="18" charset="0"/>
                            <a:ea typeface="Cambria Math" panose="02040503050406030204" pitchFamily="18" charset="0"/>
                            <a:cs typeface="Tahoma" panose="020B0604030504040204" pitchFamily="34" charset="0"/>
                          </a:rPr>
                        </m:ctrlPr>
                      </m:sSubPr>
                      <m:e>
                        <m:r>
                          <m:rPr>
                            <m:nor/>
                          </m:rPr>
                          <a:rPr lang="en-CA" sz="2200" i="1" dirty="0">
                            <a:latin typeface="+mj-lt"/>
                            <a:ea typeface="Cambria Math" panose="02040503050406030204" pitchFamily="18" charset="0"/>
                            <a:cs typeface="Tahoma" panose="020B0604030504040204" pitchFamily="34" charset="0"/>
                          </a:rPr>
                          <m:t>r</m:t>
                        </m:r>
                      </m:e>
                      <m:sub>
                        <m:r>
                          <m:rPr>
                            <m:nor/>
                          </m:rPr>
                          <a:rPr lang="en-CA" sz="2200" i="1" dirty="0">
                            <a:latin typeface="+mj-lt"/>
                            <a:ea typeface="Cambria Math" panose="02040503050406030204" pitchFamily="18" charset="0"/>
                            <a:cs typeface="Tahoma" panose="020B0604030504040204" pitchFamily="34" charset="0"/>
                          </a:rPr>
                          <m:t>F</m:t>
                        </m:r>
                      </m:sub>
                    </m:sSub>
                    <m:d>
                      <m:dPr>
                        <m:ctrlPr>
                          <a:rPr lang="en-CA" sz="2200" i="1">
                            <a:latin typeface="Cambria Math" panose="02040503050406030204" pitchFamily="18" charset="0"/>
                            <a:ea typeface="Tahoma" panose="020B0604030504040204" pitchFamily="34" charset="0"/>
                            <a:cs typeface="Tahoma" panose="020B0604030504040204" pitchFamily="34" charset="0"/>
                          </a:rPr>
                        </m:ctrlPr>
                      </m:dPr>
                      <m:e>
                        <m:r>
                          <m:rPr>
                            <m:nor/>
                          </m:rPr>
                          <a:rPr lang="en-CA" sz="2200" i="1" spc="-50" dirty="0">
                            <a:latin typeface="+mj-lt"/>
                            <a:cs typeface="Tahoma"/>
                          </a:rPr>
                          <m:t>k</m:t>
                        </m:r>
                      </m:e>
                    </m:d>
                  </m:oMath>
                </a14:m>
                <a:r>
                  <a:rPr lang="en-CA" sz="2200" spc="-50" dirty="0">
                    <a:latin typeface="+mj-lt"/>
                    <a:cs typeface="Tahoma"/>
                  </a:rPr>
                  <a:t>  : </a:t>
                </a:r>
                <a:r>
                  <a:rPr lang="en-CA" sz="2200" spc="-50" dirty="0" err="1">
                    <a:latin typeface="+mj-lt"/>
                    <a:cs typeface="Tahoma"/>
                  </a:rPr>
                  <a:t>fonction</a:t>
                </a:r>
                <a:r>
                  <a:rPr lang="en-CA" sz="2200" spc="-50" dirty="0">
                    <a:latin typeface="+mj-lt"/>
                    <a:cs typeface="Tahoma"/>
                  </a:rPr>
                  <a:t> </a:t>
                </a:r>
                <a:r>
                  <a:rPr lang="en-CA" sz="2200" spc="-50" dirty="0" err="1">
                    <a:latin typeface="+mj-lt"/>
                    <a:cs typeface="Tahoma"/>
                  </a:rPr>
                  <a:t>d’autocorrélation</a:t>
                </a:r>
                <a:r>
                  <a:rPr lang="en-CA" sz="2200" spc="-50" dirty="0">
                    <a:latin typeface="+mj-lt"/>
                    <a:cs typeface="Tahoma"/>
                  </a:rPr>
                  <a:t> de </a:t>
                </a:r>
                <a:r>
                  <a:rPr lang="en-CA" sz="2200" i="1" spc="-50" dirty="0">
                    <a:latin typeface="+mj-lt"/>
                    <a:cs typeface="Tahoma"/>
                  </a:rPr>
                  <a:t>F</a:t>
                </a:r>
              </a:p>
              <a:p>
                <a:pPr marL="482400">
                  <a:lnSpc>
                    <a:spcPct val="100000"/>
                  </a:lnSpc>
                  <a:spcBef>
                    <a:spcPts val="600"/>
                  </a:spcBef>
                  <a:buClr>
                    <a:schemeClr val="tx1"/>
                  </a:buClr>
                  <a:buSzPct val="135000"/>
                </a:pPr>
                <a14:m>
                  <m:oMath xmlns:m="http://schemas.openxmlformats.org/officeDocument/2006/math">
                    <m:r>
                      <a:rPr lang="en-CA" sz="2200" i="1" spc="-50" dirty="0" smtClean="0">
                        <a:latin typeface="Cambria Math" panose="02040503050406030204" pitchFamily="18" charset="0"/>
                        <a:ea typeface="Cambria Math" panose="02040503050406030204" pitchFamily="18" charset="0"/>
                        <a:cs typeface="Tahoma"/>
                      </a:rPr>
                      <m:t>ℱ</m:t>
                    </m:r>
                    <m:d>
                      <m:dPr>
                        <m:ctrlPr>
                          <a:rPr lang="en-CA" sz="2200" i="1" spc="-50" dirty="0" smtClean="0">
                            <a:latin typeface="Cambria Math" panose="02040503050406030204" pitchFamily="18" charset="0"/>
                            <a:cs typeface="Tahoma"/>
                          </a:rPr>
                        </m:ctrlPr>
                      </m:dPr>
                      <m:e>
                        <m:sSub>
                          <m:sSubPr>
                            <m:ctrlPr>
                              <a:rPr lang="en-CA" sz="2200" i="1" dirty="0">
                                <a:latin typeface="Cambria Math" panose="02040503050406030204" pitchFamily="18" charset="0"/>
                                <a:ea typeface="Cambria Math" panose="02040503050406030204" pitchFamily="18" charset="0"/>
                                <a:cs typeface="Tahoma" panose="020B0604030504040204" pitchFamily="34" charset="0"/>
                              </a:rPr>
                            </m:ctrlPr>
                          </m:sSubPr>
                          <m:e>
                            <m:r>
                              <m:rPr>
                                <m:nor/>
                              </m:rPr>
                              <a:rPr lang="en-CA" sz="2200" i="1" dirty="0">
                                <a:latin typeface="+mj-lt"/>
                                <a:ea typeface="Cambria Math" panose="02040503050406030204" pitchFamily="18" charset="0"/>
                                <a:cs typeface="Tahoma" panose="020B0604030504040204" pitchFamily="34" charset="0"/>
                              </a:rPr>
                              <m:t>r</m:t>
                            </m:r>
                          </m:e>
                          <m:sub>
                            <m:r>
                              <m:rPr>
                                <m:nor/>
                              </m:rPr>
                              <a:rPr lang="en-CA" sz="2200" i="1" dirty="0">
                                <a:latin typeface="+mj-lt"/>
                                <a:ea typeface="Cambria Math" panose="02040503050406030204" pitchFamily="18" charset="0"/>
                                <a:cs typeface="Tahoma" panose="020B0604030504040204" pitchFamily="34" charset="0"/>
                              </a:rPr>
                              <m:t>F</m:t>
                            </m:r>
                          </m:sub>
                        </m:sSub>
                        <m:d>
                          <m:dPr>
                            <m:ctrlPr>
                              <a:rPr lang="en-CA" sz="2200" i="1">
                                <a:latin typeface="Cambria Math" panose="02040503050406030204" pitchFamily="18" charset="0"/>
                                <a:ea typeface="Tahoma" panose="020B0604030504040204" pitchFamily="34" charset="0"/>
                                <a:cs typeface="Tahoma" panose="020B0604030504040204" pitchFamily="34" charset="0"/>
                              </a:rPr>
                            </m:ctrlPr>
                          </m:dPr>
                          <m:e>
                            <m:r>
                              <m:rPr>
                                <m:nor/>
                              </m:rPr>
                              <a:rPr lang="en-CA" sz="2200" i="1" spc="-50" dirty="0">
                                <a:latin typeface="+mj-lt"/>
                                <a:cs typeface="Tahoma"/>
                              </a:rPr>
                              <m:t>k</m:t>
                            </m:r>
                          </m:e>
                        </m:d>
                      </m:e>
                    </m:d>
                    <m:r>
                      <a:rPr lang="en-CA" sz="2200" b="0" i="1" spc="-50" dirty="0" smtClean="0">
                        <a:latin typeface="Cambria Math" panose="02040503050406030204" pitchFamily="18" charset="0"/>
                        <a:cs typeface="Tahoma"/>
                      </a:rPr>
                      <m:t>= </m:t>
                    </m:r>
                  </m:oMath>
                </a14:m>
                <a:r>
                  <a:rPr lang="en-CA" sz="2200" spc="-50" dirty="0">
                    <a:cs typeface="Tahoma"/>
                  </a:rPr>
                  <a:t>E </a:t>
                </a:r>
                <a14:m>
                  <m:oMath xmlns:m="http://schemas.openxmlformats.org/officeDocument/2006/math">
                    <m:d>
                      <m:dPr>
                        <m:begChr m:val="["/>
                        <m:endChr m:val="]"/>
                        <m:ctrlPr>
                          <a:rPr lang="en-CA" sz="2200" i="1" spc="-50" dirty="0">
                            <a:latin typeface="Cambria Math" panose="02040503050406030204" pitchFamily="18" charset="0"/>
                            <a:cs typeface="Tahoma"/>
                          </a:rPr>
                        </m:ctrlPr>
                      </m:dPr>
                      <m:e>
                        <m:sSup>
                          <m:sSupPr>
                            <m:ctrlPr>
                              <a:rPr lang="en-CA" sz="2200" i="1" spc="-50" dirty="0">
                                <a:latin typeface="Cambria Math" panose="02040503050406030204" pitchFamily="18" charset="0"/>
                                <a:cs typeface="Tahoma"/>
                              </a:rPr>
                            </m:ctrlPr>
                          </m:sSupPr>
                          <m:e>
                            <m:d>
                              <m:dPr>
                                <m:begChr m:val="|"/>
                                <m:endChr m:val="|"/>
                                <m:ctrlPr>
                                  <a:rPr lang="en-CA" sz="2200" i="1" spc="-50" dirty="0">
                                    <a:latin typeface="Cambria Math" panose="02040503050406030204" pitchFamily="18" charset="0"/>
                                    <a:cs typeface="Tahoma"/>
                                  </a:rPr>
                                </m:ctrlPr>
                              </m:dPr>
                              <m:e>
                                <m:r>
                                  <m:rPr>
                                    <m:nor/>
                                  </m:rPr>
                                  <a:rPr lang="en-CA" sz="2200" i="1" spc="-50" dirty="0">
                                    <a:cs typeface="Tahoma"/>
                                  </a:rPr>
                                  <m:t>u</m:t>
                                </m:r>
                                <m:d>
                                  <m:dPr>
                                    <m:ctrlPr>
                                      <a:rPr lang="en-CA" sz="2200" i="1" spc="-50">
                                        <a:latin typeface="Cambria Math" panose="02040503050406030204" pitchFamily="18" charset="0"/>
                                        <a:cs typeface="Tahoma"/>
                                      </a:rPr>
                                    </m:ctrlPr>
                                  </m:dPr>
                                  <m:e>
                                    <m:r>
                                      <a:rPr lang="en-CA" sz="2200" i="1" spc="-50">
                                        <a:latin typeface="Cambria Math" panose="02040503050406030204" pitchFamily="18" charset="0"/>
                                        <a:cs typeface="Tahoma"/>
                                      </a:rPr>
                                      <m:t>𝑣</m:t>
                                    </m:r>
                                  </m:e>
                                </m:d>
                              </m:e>
                            </m:d>
                          </m:e>
                          <m:sup>
                            <m:r>
                              <a:rPr lang="en-CA" sz="2200" i="1" spc="-50" dirty="0">
                                <a:latin typeface="Cambria Math" panose="02040503050406030204" pitchFamily="18" charset="0"/>
                                <a:cs typeface="Tahoma"/>
                              </a:rPr>
                              <m:t>2</m:t>
                            </m:r>
                          </m:sup>
                        </m:sSup>
                      </m:e>
                    </m:d>
                  </m:oMath>
                </a14:m>
                <a:r>
                  <a:rPr lang="en-CA" sz="2200" spc="-50" dirty="0">
                    <a:cs typeface="Tahoma"/>
                  </a:rPr>
                  <a:t> </a:t>
                </a:r>
                <a:endParaRPr lang="en-CA" sz="2200" i="1" spc="-50" dirty="0">
                  <a:latin typeface="+mj-lt"/>
                  <a:cs typeface="Tahoma"/>
                </a:endParaRPr>
              </a:p>
            </p:txBody>
          </p:sp>
        </mc:Choice>
        <mc:Fallback xmlns="">
          <p:sp>
            <p:nvSpPr>
              <p:cNvPr id="25" name="Content Placeholder 5">
                <a:extLst>
                  <a:ext uri="{FF2B5EF4-FFF2-40B4-BE49-F238E27FC236}">
                    <a16:creationId xmlns:a16="http://schemas.microsoft.com/office/drawing/2014/main" id="{D15D9D54-E6FF-4262-9C22-A4DF03B5B1FF}"/>
                  </a:ext>
                </a:extLst>
              </p:cNvPr>
              <p:cNvSpPr txBox="1">
                <a:spLocks noRot="1" noChangeAspect="1" noMove="1" noResize="1" noEditPoints="1" noAdjustHandles="1" noChangeArrowheads="1" noChangeShapeType="1" noTextEdit="1"/>
              </p:cNvSpPr>
              <p:nvPr/>
            </p:nvSpPr>
            <p:spPr>
              <a:xfrm>
                <a:off x="424014" y="1125154"/>
                <a:ext cx="8430315" cy="3707184"/>
              </a:xfrm>
              <a:prstGeom prst="rect">
                <a:avLst/>
              </a:prstGeom>
              <a:blipFill>
                <a:blip r:embed="rId3"/>
                <a:stretch>
                  <a:fillRect l="-1355" t="-2389"/>
                </a:stretch>
              </a:blipFill>
            </p:spPr>
            <p:txBody>
              <a:bodyPr/>
              <a:lstStyle/>
              <a:p>
                <a:r>
                  <a:rPr lang="fr-CA">
                    <a:noFill/>
                  </a:rPr>
                  <a:t> </a:t>
                </a:r>
              </a:p>
            </p:txBody>
          </p:sp>
        </mc:Fallback>
      </mc:AlternateContent>
      <p:cxnSp>
        <p:nvCxnSpPr>
          <p:cNvPr id="2" name="Curved Connector 1">
            <a:extLst>
              <a:ext uri="{FF2B5EF4-FFF2-40B4-BE49-F238E27FC236}">
                <a16:creationId xmlns:a16="http://schemas.microsoft.com/office/drawing/2014/main" id="{81198D44-503A-9636-A3AC-84388497F4C2}"/>
              </a:ext>
            </a:extLst>
          </p:cNvPr>
          <p:cNvCxnSpPr>
            <a:cxnSpLocks/>
          </p:cNvCxnSpPr>
          <p:nvPr/>
        </p:nvCxnSpPr>
        <p:spPr>
          <a:xfrm rot="10800000" flipV="1">
            <a:off x="6038913" y="2626583"/>
            <a:ext cx="561072" cy="281324"/>
          </a:xfrm>
          <a:prstGeom prst="curvedConnector3">
            <a:avLst>
              <a:gd name="adj1" fmla="val 97239"/>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82E258E-9C3E-71CE-0FE4-D3F59C573339}"/>
              </a:ext>
            </a:extLst>
          </p:cNvPr>
          <p:cNvSpPr txBox="1"/>
          <p:nvPr/>
        </p:nvSpPr>
        <p:spPr>
          <a:xfrm>
            <a:off x="6611735" y="2459468"/>
            <a:ext cx="1122144" cy="307777"/>
          </a:xfrm>
          <a:prstGeom prst="rect">
            <a:avLst/>
          </a:prstGeom>
          <a:noFill/>
        </p:spPr>
        <p:txBody>
          <a:bodyPr wrap="square" rtlCol="0">
            <a:spAutoFit/>
          </a:bodyPr>
          <a:lstStyle/>
          <a:p>
            <a:r>
              <a:rPr lang="fr-CA" sz="1400" dirty="0">
                <a:solidFill>
                  <a:srgbClr val="FF0000"/>
                </a:solidFill>
                <a:latin typeface="+mj-lt"/>
              </a:rPr>
              <a:t>aléatoire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F8B94F6-3709-38DA-9BD5-17DBBB410F09}"/>
                  </a:ext>
                </a:extLst>
              </p:cNvPr>
              <p:cNvSpPr txBox="1"/>
              <p:nvPr/>
            </p:nvSpPr>
            <p:spPr>
              <a:xfrm>
                <a:off x="4298486" y="3943905"/>
                <a:ext cx="4732514" cy="649537"/>
              </a:xfrm>
              <a:prstGeom prst="rect">
                <a:avLst/>
              </a:prstGeom>
              <a:noFill/>
            </p:spPr>
            <p:txBody>
              <a:bodyPr wrap="none" rtlCol="0">
                <a:spAutoFit/>
              </a:bodyPr>
              <a:lstStyle/>
              <a:p>
                <a:r>
                  <a:rPr lang="en-CA" sz="1800" spc="-50" dirty="0">
                    <a:latin typeface="+mj-lt"/>
                    <a:cs typeface="Andalus" panose="02020603050405020304" pitchFamily="18" charset="-78"/>
                  </a:rPr>
                  <a:t>densité </a:t>
                </a:r>
                <a:r>
                  <a:rPr lang="en-CA" sz="1800" spc="-50" dirty="0" err="1">
                    <a:latin typeface="+mj-lt"/>
                    <a:cs typeface="Andalus" panose="02020603050405020304" pitchFamily="18" charset="-78"/>
                  </a:rPr>
                  <a:t>spectrale</a:t>
                </a:r>
                <a:r>
                  <a:rPr lang="en-CA" sz="1800" spc="-50" dirty="0">
                    <a:latin typeface="+mj-lt"/>
                    <a:cs typeface="Andalus" panose="02020603050405020304" pitchFamily="18" charset="-78"/>
                  </a:rPr>
                  <a:t> de puissance (spectre) de </a:t>
                </a:r>
                <a:r>
                  <a:rPr lang="en-CA" sz="1800" i="1" spc="-50" dirty="0">
                    <a:latin typeface="+mj-lt"/>
                    <a:cs typeface="Andalus" panose="02020603050405020304" pitchFamily="18" charset="-78"/>
                  </a:rPr>
                  <a:t>F, </a:t>
                </a:r>
                <a14:m>
                  <m:oMath xmlns:m="http://schemas.openxmlformats.org/officeDocument/2006/math">
                    <m:sSub>
                      <m:sSubPr>
                        <m:ctrlPr>
                          <a:rPr lang="en-CA" sz="1800" i="1" dirty="0">
                            <a:latin typeface="Cambria Math" panose="02040503050406030204" pitchFamily="18" charset="0"/>
                            <a:ea typeface="Cambria Math" panose="02040503050406030204" pitchFamily="18" charset="0"/>
                            <a:cs typeface="Tahoma" panose="020B0604030504040204" pitchFamily="34" charset="0"/>
                          </a:rPr>
                        </m:ctrlPr>
                      </m:sSubPr>
                      <m:e>
                        <m:r>
                          <m:rPr>
                            <m:nor/>
                          </m:rPr>
                          <a:rPr lang="el-GR" sz="1800" spc="-80" dirty="0">
                            <a:cs typeface="Arial Black"/>
                          </a:rPr>
                          <m:t>Γ</m:t>
                        </m:r>
                        <m:r>
                          <m:rPr>
                            <m:nor/>
                          </m:rPr>
                          <a:rPr lang="en-CA" sz="1800" spc="-50" dirty="0">
                            <a:cs typeface="Tahoma"/>
                          </a:rPr>
                          <m:t> </m:t>
                        </m:r>
                      </m:e>
                      <m:sub>
                        <m:r>
                          <m:rPr>
                            <m:nor/>
                          </m:rPr>
                          <a:rPr lang="en-CA" sz="1800" i="1" dirty="0">
                            <a:ea typeface="Cambria Math" panose="02040503050406030204" pitchFamily="18" charset="0"/>
                            <a:cs typeface="Tahoma" panose="020B0604030504040204" pitchFamily="34" charset="0"/>
                          </a:rPr>
                          <m:t>F</m:t>
                        </m:r>
                      </m:sub>
                    </m:sSub>
                    <m:d>
                      <m:dPr>
                        <m:ctrlPr>
                          <a:rPr lang="en-CA" sz="1800" i="1">
                            <a:latin typeface="Cambria Math" panose="02040503050406030204" pitchFamily="18" charset="0"/>
                            <a:ea typeface="Tahoma" panose="020B0604030504040204" pitchFamily="34" charset="0"/>
                            <a:cs typeface="Tahoma" panose="020B0604030504040204" pitchFamily="34" charset="0"/>
                          </a:rPr>
                        </m:ctrlPr>
                      </m:dPr>
                      <m:e>
                        <m:r>
                          <a:rPr lang="en-CA" sz="1800" i="1" spc="-50">
                            <a:latin typeface="Cambria Math" panose="02040503050406030204" pitchFamily="18" charset="0"/>
                            <a:cs typeface="Tahoma"/>
                          </a:rPr>
                          <m:t>𝑣</m:t>
                        </m:r>
                      </m:e>
                    </m:d>
                  </m:oMath>
                </a14:m>
                <a:r>
                  <a:rPr lang="en-CA" sz="1800" i="1" spc="-50" dirty="0">
                    <a:cs typeface="Andalus" panose="02020603050405020304" pitchFamily="18" charset="-78"/>
                  </a:rPr>
                  <a:t> </a:t>
                </a:r>
                <a:endParaRPr lang="en-CA" sz="1800" i="1" spc="-50" dirty="0">
                  <a:latin typeface="Vijaya" panose="02020604020202020204" pitchFamily="18" charset="0"/>
                  <a:cs typeface="Vijaya" panose="02020604020202020204" pitchFamily="18" charset="0"/>
                </a:endParaRPr>
              </a:p>
              <a:p>
                <a:endParaRPr lang="fr-CA" dirty="0"/>
              </a:p>
            </p:txBody>
          </p:sp>
        </mc:Choice>
        <mc:Fallback xmlns="">
          <p:sp>
            <p:nvSpPr>
              <p:cNvPr id="8" name="TextBox 7">
                <a:extLst>
                  <a:ext uri="{FF2B5EF4-FFF2-40B4-BE49-F238E27FC236}">
                    <a16:creationId xmlns:a16="http://schemas.microsoft.com/office/drawing/2014/main" id="{9F8B94F6-3709-38DA-9BD5-17DBBB410F09}"/>
                  </a:ext>
                </a:extLst>
              </p:cNvPr>
              <p:cNvSpPr txBox="1">
                <a:spLocks noRot="1" noChangeAspect="1" noMove="1" noResize="1" noEditPoints="1" noAdjustHandles="1" noChangeArrowheads="1" noChangeShapeType="1" noTextEdit="1"/>
              </p:cNvSpPr>
              <p:nvPr/>
            </p:nvSpPr>
            <p:spPr>
              <a:xfrm>
                <a:off x="4298486" y="3943905"/>
                <a:ext cx="4732514" cy="649537"/>
              </a:xfrm>
              <a:prstGeom prst="rect">
                <a:avLst/>
              </a:prstGeom>
              <a:blipFill>
                <a:blip r:embed="rId4"/>
                <a:stretch>
                  <a:fillRect l="-1072" t="-5769" r="-268"/>
                </a:stretch>
              </a:blipFill>
            </p:spPr>
            <p:txBody>
              <a:bodyPr/>
              <a:lstStyle/>
              <a:p>
                <a:r>
                  <a:rPr lang="fr-CA">
                    <a:noFill/>
                  </a:rPr>
                  <a:t> </a:t>
                </a:r>
              </a:p>
            </p:txBody>
          </p:sp>
        </mc:Fallback>
      </mc:AlternateContent>
      <p:cxnSp>
        <p:nvCxnSpPr>
          <p:cNvPr id="23" name="Straight Arrow Connector 22">
            <a:extLst>
              <a:ext uri="{FF2B5EF4-FFF2-40B4-BE49-F238E27FC236}">
                <a16:creationId xmlns:a16="http://schemas.microsoft.com/office/drawing/2014/main" id="{58993D8A-99FD-F7F9-2284-C806651E25CC}"/>
              </a:ext>
            </a:extLst>
          </p:cNvPr>
          <p:cNvCxnSpPr/>
          <p:nvPr/>
        </p:nvCxnSpPr>
        <p:spPr>
          <a:xfrm flipH="1">
            <a:off x="3670852" y="4108174"/>
            <a:ext cx="62763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Content Placeholder 5">
            <a:extLst>
              <a:ext uri="{FF2B5EF4-FFF2-40B4-BE49-F238E27FC236}">
                <a16:creationId xmlns:a16="http://schemas.microsoft.com/office/drawing/2014/main" id="{EEDE5A3F-C274-F3E8-FBE0-FA895BCF4653}"/>
              </a:ext>
            </a:extLst>
          </p:cNvPr>
          <p:cNvSpPr txBox="1">
            <a:spLocks/>
          </p:cNvSpPr>
          <p:nvPr/>
        </p:nvSpPr>
        <p:spPr>
          <a:xfrm>
            <a:off x="496957" y="4465890"/>
            <a:ext cx="8118842" cy="18541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fr-CA" sz="2600" b="1" u="sng" spc="-50" dirty="0">
                <a:latin typeface="+mj-lt"/>
                <a:cs typeface="Tahoma"/>
              </a:rPr>
              <a:t>Ex: </a:t>
            </a:r>
          </a:p>
          <a:p>
            <a:pPr marL="0" indent="0">
              <a:buSzPct val="135000"/>
              <a:buNone/>
            </a:pPr>
            <a:r>
              <a:rPr lang="fr-CA" sz="2200" spc="-50" dirty="0">
                <a:latin typeface="+mj-lt"/>
                <a:cs typeface="Tahoma"/>
              </a:rPr>
              <a:t>Bruit blanc = bruit non-corrélé</a:t>
            </a:r>
          </a:p>
          <a:p>
            <a:pPr marL="0" indent="0">
              <a:buSzPct val="135000"/>
              <a:buNone/>
            </a:pPr>
            <a:r>
              <a:rPr lang="fr-CA" sz="2200" spc="-50" dirty="0">
                <a:latin typeface="+mj-lt"/>
                <a:cs typeface="Tahoma"/>
              </a:rPr>
              <a:t>Quelle sera la densité spectrale?   </a:t>
            </a:r>
            <a:endParaRPr lang="fr-CA" sz="2200" u="sng" spc="-50" dirty="0">
              <a:latin typeface="+mj-lt"/>
              <a:cs typeface="Tahoma"/>
            </a:endParaRPr>
          </a:p>
        </p:txBody>
      </p:sp>
      <p:pic>
        <p:nvPicPr>
          <p:cNvPr id="26" name="Picture 25">
            <a:extLst>
              <a:ext uri="{FF2B5EF4-FFF2-40B4-BE49-F238E27FC236}">
                <a16:creationId xmlns:a16="http://schemas.microsoft.com/office/drawing/2014/main" id="{EE7FAEC3-4783-F76A-BED5-CE06D6E2F5EB}"/>
              </a:ext>
            </a:extLst>
          </p:cNvPr>
          <p:cNvPicPr>
            <a:picLocks noChangeAspect="1"/>
          </p:cNvPicPr>
          <p:nvPr/>
        </p:nvPicPr>
        <p:blipFill>
          <a:blip r:embed="rId5"/>
          <a:stretch>
            <a:fillRect/>
          </a:stretch>
        </p:blipFill>
        <p:spPr>
          <a:xfrm>
            <a:off x="6737949" y="3671857"/>
            <a:ext cx="2729975" cy="3532909"/>
          </a:xfrm>
          <a:prstGeom prst="rect">
            <a:avLst/>
          </a:prstGeom>
        </p:spPr>
      </p:pic>
      <p:pic>
        <p:nvPicPr>
          <p:cNvPr id="27" name="Picture 26" descr="Icon&#10;&#10;Description automatically generated">
            <a:extLst>
              <a:ext uri="{FF2B5EF4-FFF2-40B4-BE49-F238E27FC236}">
                <a16:creationId xmlns:a16="http://schemas.microsoft.com/office/drawing/2014/main" id="{2EF8A669-DABA-92E4-28DF-661C6951A8AE}"/>
              </a:ext>
            </a:extLst>
          </p:cNvPr>
          <p:cNvPicPr>
            <a:picLocks noChangeAspect="1"/>
          </p:cNvPicPr>
          <p:nvPr/>
        </p:nvPicPr>
        <p:blipFill>
          <a:blip r:embed="rId6"/>
          <a:stretch>
            <a:fillRect/>
          </a:stretch>
        </p:blipFill>
        <p:spPr>
          <a:xfrm>
            <a:off x="5334063" y="5120803"/>
            <a:ext cx="1409700" cy="533400"/>
          </a:xfrm>
          <a:prstGeom prst="rect">
            <a:avLst/>
          </a:prstGeom>
        </p:spPr>
      </p:pic>
      <p:pic>
        <p:nvPicPr>
          <p:cNvPr id="28" name="Graphic 27" descr="Right pointing backhand index with solid fill">
            <a:extLst>
              <a:ext uri="{FF2B5EF4-FFF2-40B4-BE49-F238E27FC236}">
                <a16:creationId xmlns:a16="http://schemas.microsoft.com/office/drawing/2014/main" id="{4F6BEB83-E7A2-C75A-F548-3FE396775F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43763" y="5155698"/>
            <a:ext cx="533401" cy="533401"/>
          </a:xfrm>
          <a:prstGeom prst="rect">
            <a:avLst/>
          </a:prstGeom>
        </p:spPr>
      </p:pic>
    </p:spTree>
    <p:extLst>
      <p:ext uri="{BB962C8B-B14F-4D97-AF65-F5344CB8AC3E}">
        <p14:creationId xmlns:p14="http://schemas.microsoft.com/office/powerpoint/2010/main" val="219034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Signaux</a:t>
            </a:r>
            <a:r>
              <a:rPr lang="en-CA" sz="1400" b="1" dirty="0">
                <a:solidFill>
                  <a:schemeClr val="bg1"/>
                </a:solidFill>
                <a:latin typeface="+mj-lt"/>
              </a:rPr>
              <a:t> </a:t>
            </a:r>
            <a:r>
              <a:rPr lang="en-CA" sz="1400" b="1" dirty="0" err="1">
                <a:solidFill>
                  <a:schemeClr val="bg1"/>
                </a:solidFill>
                <a:latin typeface="+mj-lt"/>
              </a:rPr>
              <a:t>aléatoires</a:t>
            </a:r>
            <a:r>
              <a:rPr lang="en-CA" sz="1400" b="1" dirty="0">
                <a:solidFill>
                  <a:schemeClr val="bg1"/>
                </a:solidFill>
                <a:latin typeface="+mj-lt"/>
              </a:rPr>
              <a:t> </a:t>
            </a:r>
            <a:r>
              <a:rPr lang="en-CA" sz="1400" b="1" dirty="0" err="1">
                <a:solidFill>
                  <a:schemeClr val="bg1"/>
                </a:solidFill>
                <a:latin typeface="+mj-lt"/>
              </a:rPr>
              <a:t>stationnaires</a:t>
            </a:r>
            <a:r>
              <a:rPr lang="en-CA" sz="1400" b="1" dirty="0">
                <a:solidFill>
                  <a:schemeClr val="bg1"/>
                </a:solidFill>
                <a:latin typeface="+mj-lt"/>
              </a:rPr>
              <a:t> </a:t>
            </a:r>
            <a:r>
              <a:rPr lang="en-CA" sz="1400" b="1" dirty="0" err="1">
                <a:solidFill>
                  <a:schemeClr val="bg1"/>
                </a:solidFill>
                <a:latin typeface="+mj-lt"/>
              </a:rPr>
              <a:t>d’ordre</a:t>
            </a:r>
            <a:r>
              <a:rPr lang="en-CA" sz="1400" b="1" dirty="0">
                <a:solidFill>
                  <a:schemeClr val="bg1"/>
                </a:solidFill>
                <a:latin typeface="+mj-lt"/>
              </a:rPr>
              <a:t> deux</a:t>
            </a:r>
          </a:p>
        </p:txBody>
      </p:sp>
      <p:sp>
        <p:nvSpPr>
          <p:cNvPr id="18" name="TextBox 17">
            <a:extLst>
              <a:ext uri="{FF2B5EF4-FFF2-40B4-BE49-F238E27FC236}">
                <a16:creationId xmlns:a16="http://schemas.microsoft.com/office/drawing/2014/main" id="{A278DA38-1CE0-41D3-B500-005DFFEDB05C}"/>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Représentation</a:t>
            </a:r>
            <a:r>
              <a:rPr lang="en-CA" sz="1400" dirty="0">
                <a:solidFill>
                  <a:schemeClr val="tx1">
                    <a:lumMod val="75000"/>
                    <a:lumOff val="25000"/>
                  </a:schemeClr>
                </a:solidFill>
                <a:latin typeface="+mj-lt"/>
              </a:rPr>
              <a:t> </a:t>
            </a:r>
            <a:r>
              <a:rPr lang="en-CA" sz="1400" dirty="0" err="1">
                <a:solidFill>
                  <a:schemeClr val="tx1">
                    <a:lumMod val="75000"/>
                    <a:lumOff val="25000"/>
                  </a:schemeClr>
                </a:solidFill>
                <a:latin typeface="+mj-lt"/>
              </a:rPr>
              <a:t>fréquentielle</a:t>
            </a:r>
            <a:r>
              <a:rPr lang="en-CA" sz="1400" dirty="0">
                <a:solidFill>
                  <a:schemeClr val="tx1">
                    <a:lumMod val="75000"/>
                    <a:lumOff val="25000"/>
                  </a:schemeClr>
                </a:solidFill>
                <a:latin typeface="+mj-lt"/>
              </a:rPr>
              <a:t> et </a:t>
            </a:r>
            <a:r>
              <a:rPr lang="en-CA" sz="1400" dirty="0" err="1">
                <a:solidFill>
                  <a:schemeClr val="tx1">
                    <a:lumMod val="75000"/>
                    <a:lumOff val="25000"/>
                  </a:schemeClr>
                </a:solidFill>
                <a:latin typeface="+mj-lt"/>
              </a:rPr>
              <a:t>filtrage</a:t>
            </a:r>
            <a:endParaRPr lang="en-CA" sz="1400" dirty="0">
              <a:solidFill>
                <a:schemeClr val="tx1">
                  <a:lumMod val="75000"/>
                  <a:lumOff val="25000"/>
                </a:schemeClr>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23877"/>
            <a:ext cx="7611110" cy="584775"/>
          </a:xfrm>
          <a:prstGeom prst="rect">
            <a:avLst/>
          </a:prstGeom>
          <a:noFill/>
        </p:spPr>
        <p:txBody>
          <a:bodyPr wrap="square" rtlCol="0">
            <a:spAutoFit/>
          </a:bodyPr>
          <a:lstStyle/>
          <a:p>
            <a:r>
              <a:rPr lang="en-CA" sz="3200" b="1" spc="-10" dirty="0" err="1">
                <a:latin typeface="+mj-lt"/>
                <a:ea typeface="Century Gothic" charset="0"/>
                <a:cs typeface="Century Gothic" charset="0"/>
              </a:rPr>
              <a:t>Représentation</a:t>
            </a:r>
            <a:r>
              <a:rPr lang="en-CA" sz="3200" b="1" spc="-10" dirty="0">
                <a:latin typeface="+mj-lt"/>
                <a:ea typeface="Century Gothic" charset="0"/>
                <a:cs typeface="Century Gothic" charset="0"/>
              </a:rPr>
              <a:t> </a:t>
            </a:r>
            <a:r>
              <a:rPr lang="en-CA" sz="3200" b="1" spc="-10" dirty="0" err="1">
                <a:latin typeface="+mj-lt"/>
                <a:ea typeface="Century Gothic" charset="0"/>
                <a:cs typeface="Century Gothic" charset="0"/>
              </a:rPr>
              <a:t>fréquentielle</a:t>
            </a:r>
            <a:r>
              <a:rPr lang="en-CA" sz="3200" b="1" spc="-10" dirty="0">
                <a:latin typeface="+mj-lt"/>
                <a:ea typeface="Century Gothic" charset="0"/>
                <a:cs typeface="Century Gothic" charset="0"/>
              </a:rPr>
              <a:t> et </a:t>
            </a:r>
            <a:r>
              <a:rPr lang="en-CA" sz="3200" b="1" spc="-10" dirty="0" err="1">
                <a:latin typeface="+mj-lt"/>
                <a:ea typeface="Century Gothic" charset="0"/>
                <a:cs typeface="Century Gothic" charset="0"/>
              </a:rPr>
              <a:t>filtrage</a:t>
            </a:r>
            <a:r>
              <a:rPr lang="en-CA" sz="3200" b="1" spc="-10" dirty="0">
                <a:latin typeface="+mj-lt"/>
                <a:ea typeface="Century Gothic" charset="0"/>
                <a:cs typeface="Century Gothic" charset="0"/>
              </a:rPr>
              <a:t> (2)</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412601" y="1266261"/>
                <a:ext cx="8430315" cy="501187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en-CA" b="1" u="sng" spc="-50" dirty="0">
                    <a:latin typeface="+mj-lt"/>
                    <a:cs typeface="Tahoma"/>
                  </a:rPr>
                  <a:t>Filtrage</a:t>
                </a:r>
              </a:p>
              <a:p>
                <a:pPr marL="482400">
                  <a:lnSpc>
                    <a:spcPct val="100000"/>
                  </a:lnSpc>
                  <a:spcBef>
                    <a:spcPts val="600"/>
                  </a:spcBef>
                  <a:buClr>
                    <a:schemeClr val="tx1"/>
                  </a:buClr>
                  <a:buSzPct val="135000"/>
                </a:pPr>
                <a:r>
                  <a:rPr lang="en-CA" sz="2400" spc="-50" dirty="0" err="1">
                    <a:latin typeface="+mj-lt"/>
                    <a:cs typeface="Tahoma"/>
                  </a:rPr>
                  <a:t>Difficulté</a:t>
                </a:r>
                <a:r>
                  <a:rPr lang="en-CA" sz="2400" spc="-50" dirty="0">
                    <a:latin typeface="+mj-lt"/>
                    <a:cs typeface="Tahoma"/>
                  </a:rPr>
                  <a:t> : donner un </a:t>
                </a:r>
                <a:r>
                  <a:rPr lang="en-CA" sz="2400" spc="-50" dirty="0" err="1">
                    <a:latin typeface="+mj-lt"/>
                    <a:cs typeface="Tahoma"/>
                  </a:rPr>
                  <a:t>sens</a:t>
                </a:r>
                <a:r>
                  <a:rPr lang="en-CA" sz="2400" spc="-50" dirty="0">
                    <a:latin typeface="+mj-lt"/>
                    <a:cs typeface="Tahoma"/>
                  </a:rPr>
                  <a:t> au </a:t>
                </a:r>
                <a:r>
                  <a:rPr lang="en-CA" sz="2400" spc="-50" dirty="0" err="1">
                    <a:latin typeface="+mj-lt"/>
                    <a:cs typeface="Tahoma"/>
                  </a:rPr>
                  <a:t>produit</a:t>
                </a:r>
                <a:r>
                  <a:rPr lang="en-CA" sz="2400" spc="-50" dirty="0">
                    <a:latin typeface="+mj-lt"/>
                    <a:cs typeface="Tahoma"/>
                  </a:rPr>
                  <a:t> de convolution:</a:t>
                </a:r>
              </a:p>
              <a:p>
                <a:pPr marL="253800" indent="0" algn="ctr">
                  <a:lnSpc>
                    <a:spcPct val="100000"/>
                  </a:lnSpc>
                  <a:spcBef>
                    <a:spcPts val="600"/>
                  </a:spcBef>
                  <a:buClr>
                    <a:schemeClr val="tx1"/>
                  </a:buClr>
                  <a:buSzPct val="135000"/>
                  <a:buNone/>
                </a:pPr>
                <a:r>
                  <a:rPr lang="fr-FR" sz="2400" i="1" spc="-10" dirty="0">
                    <a:latin typeface="+mj-lt"/>
                    <a:cs typeface="Times New Roman"/>
                  </a:rPr>
                  <a:t>G</a:t>
                </a:r>
                <a14:m>
                  <m:oMath xmlns:m="http://schemas.openxmlformats.org/officeDocument/2006/math">
                    <m:d>
                      <m:dPr>
                        <m:ctrlPr>
                          <a:rPr lang="en-CA" sz="2400" i="1" spc="-50" dirty="0">
                            <a:latin typeface="Cambria Math" panose="02040503050406030204" pitchFamily="18" charset="0"/>
                            <a:cs typeface="Tahoma"/>
                          </a:rPr>
                        </m:ctrlPr>
                      </m:dPr>
                      <m:e>
                        <m:r>
                          <m:rPr>
                            <m:nor/>
                          </m:rPr>
                          <a:rPr lang="en-CA" sz="2400" i="1" spc="-50" dirty="0">
                            <a:latin typeface="+mj-lt"/>
                            <a:cs typeface="Tahoma"/>
                          </a:rPr>
                          <m:t>n</m:t>
                        </m:r>
                      </m:e>
                    </m:d>
                  </m:oMath>
                </a14:m>
                <a:r>
                  <a:rPr lang="en-CA" sz="2400" spc="-50" dirty="0">
                    <a:latin typeface="+mj-lt"/>
                    <a:cs typeface="Tahoma"/>
                  </a:rPr>
                  <a:t> </a:t>
                </a:r>
                <a14:m>
                  <m:oMath xmlns:m="http://schemas.openxmlformats.org/officeDocument/2006/math">
                    <m:r>
                      <a:rPr lang="en-CA" sz="2400" i="1" spc="-50" dirty="0">
                        <a:latin typeface="Cambria Math" panose="02040503050406030204" pitchFamily="18" charset="0"/>
                        <a:ea typeface="Cambria Math" panose="02040503050406030204" pitchFamily="18" charset="0"/>
                        <a:cs typeface="Tahoma"/>
                      </a:rPr>
                      <m:t>=</m:t>
                    </m:r>
                  </m:oMath>
                </a14:m>
                <a:r>
                  <a:rPr lang="en-CA" sz="2400" spc="-50" dirty="0">
                    <a:latin typeface="+mj-lt"/>
                    <a:cs typeface="Tahoma"/>
                  </a:rPr>
                  <a:t>  </a:t>
                </a:r>
                <a14:m>
                  <m:oMath xmlns:m="http://schemas.openxmlformats.org/officeDocument/2006/math">
                    <m:d>
                      <m:dPr>
                        <m:ctrlPr>
                          <a:rPr lang="en-CA" sz="2400" i="1" spc="-50" dirty="0">
                            <a:latin typeface="Cambria Math" panose="02040503050406030204" pitchFamily="18" charset="0"/>
                            <a:cs typeface="Tahoma"/>
                          </a:rPr>
                        </m:ctrlPr>
                      </m:dPr>
                      <m:e>
                        <m:r>
                          <m:rPr>
                            <m:nor/>
                          </m:rPr>
                          <a:rPr lang="en-CA" sz="2400" i="1" spc="-50" dirty="0">
                            <a:latin typeface="+mj-lt"/>
                            <a:cs typeface="Tahoma"/>
                          </a:rPr>
                          <m:t>h</m:t>
                        </m:r>
                        <m:r>
                          <a:rPr lang="en-CA" sz="2400" i="1" spc="-50" smtClean="0">
                            <a:latin typeface="Cambria Math" panose="02040503050406030204" pitchFamily="18" charset="0"/>
                            <a:ea typeface="Cambria Math" panose="02040503050406030204" pitchFamily="18" charset="0"/>
                            <a:cs typeface="Tahoma"/>
                          </a:rPr>
                          <m:t>∗</m:t>
                        </m:r>
                        <m:r>
                          <m:rPr>
                            <m:nor/>
                          </m:rPr>
                          <a:rPr lang="en-CA" sz="2400" i="1" spc="-50" dirty="0">
                            <a:latin typeface="+mj-lt"/>
                            <a:cs typeface="Tahoma"/>
                          </a:rPr>
                          <m:t>F</m:t>
                        </m:r>
                      </m:e>
                    </m:d>
                    <m:d>
                      <m:dPr>
                        <m:ctrlPr>
                          <a:rPr lang="en-CA" sz="2400" i="1" spc="-50" dirty="0">
                            <a:latin typeface="Cambria Math" panose="02040503050406030204" pitchFamily="18" charset="0"/>
                            <a:cs typeface="Tahoma"/>
                          </a:rPr>
                        </m:ctrlPr>
                      </m:dPr>
                      <m:e>
                        <m:r>
                          <m:rPr>
                            <m:nor/>
                          </m:rPr>
                          <a:rPr lang="en-CA" sz="2400" i="1" spc="-50" dirty="0">
                            <a:latin typeface="+mj-lt"/>
                            <a:cs typeface="Tahoma"/>
                          </a:rPr>
                          <m:t>n</m:t>
                        </m:r>
                      </m:e>
                    </m:d>
                  </m:oMath>
                </a14:m>
                <a:endParaRPr lang="en-CA" sz="2400" spc="-50" dirty="0">
                  <a:latin typeface="+mj-lt"/>
                  <a:cs typeface="Tahoma"/>
                </a:endParaRPr>
              </a:p>
              <a:p>
                <a:pPr marL="482400">
                  <a:lnSpc>
                    <a:spcPct val="100000"/>
                  </a:lnSpc>
                  <a:spcBef>
                    <a:spcPts val="600"/>
                  </a:spcBef>
                  <a:buClr>
                    <a:schemeClr val="tx1"/>
                  </a:buClr>
                  <a:buSzPct val="135000"/>
                </a:pPr>
                <a:r>
                  <a:rPr lang="en-CA" sz="2400" spc="-50" dirty="0">
                    <a:latin typeface="+mj-lt"/>
                    <a:cs typeface="Tahoma"/>
                  </a:rPr>
                  <a:t>On </a:t>
                </a:r>
                <a:r>
                  <a:rPr lang="en-CA" sz="2400" spc="-50" dirty="0" err="1">
                    <a:latin typeface="+mj-lt"/>
                    <a:cs typeface="Tahoma"/>
                  </a:rPr>
                  <a:t>peut</a:t>
                </a:r>
                <a:r>
                  <a:rPr lang="en-CA" sz="2400" spc="-50" dirty="0">
                    <a:latin typeface="+mj-lt"/>
                    <a:cs typeface="Tahoma"/>
                  </a:rPr>
                  <a:t> </a:t>
                </a:r>
                <a:r>
                  <a:rPr lang="en-CA" sz="2400" spc="-50" dirty="0" err="1">
                    <a:latin typeface="+mj-lt"/>
                    <a:cs typeface="Tahoma"/>
                  </a:rPr>
                  <a:t>montrer</a:t>
                </a:r>
                <a:r>
                  <a:rPr lang="en-CA" sz="2400" spc="-50" dirty="0">
                    <a:latin typeface="+mj-lt"/>
                    <a:cs typeface="Tahoma"/>
                  </a:rPr>
                  <a:t> que : </a:t>
                </a:r>
              </a:p>
              <a:p>
                <a:pPr marL="253800" indent="0">
                  <a:lnSpc>
                    <a:spcPct val="100000"/>
                  </a:lnSpc>
                  <a:spcBef>
                    <a:spcPts val="1800"/>
                  </a:spcBef>
                  <a:buClr>
                    <a:schemeClr val="tx1"/>
                  </a:buClr>
                  <a:buSzPct val="135000"/>
                  <a:buNone/>
                </a:pPr>
                <a:r>
                  <a:rPr lang="en-CA" sz="2400" dirty="0">
                    <a:latin typeface="+mj-lt"/>
                    <a:ea typeface="Cambria Math" panose="02040503050406030204" pitchFamily="18" charset="0"/>
                    <a:cs typeface="Tahoma" panose="020B0604030504040204" pitchFamily="34" charset="0"/>
                  </a:rPr>
                  <a:t>		</a:t>
                </a:r>
                <a14:m>
                  <m:oMath xmlns:m="http://schemas.openxmlformats.org/officeDocument/2006/math">
                    <m:sSub>
                      <m:sSubPr>
                        <m:ctrlPr>
                          <a:rPr lang="en-CA" sz="2400" i="1" dirty="0">
                            <a:latin typeface="Cambria Math" panose="02040503050406030204" pitchFamily="18" charset="0"/>
                            <a:ea typeface="Cambria Math" panose="02040503050406030204" pitchFamily="18" charset="0"/>
                            <a:cs typeface="Tahoma" panose="020B0604030504040204" pitchFamily="34" charset="0"/>
                          </a:rPr>
                        </m:ctrlPr>
                      </m:sSubPr>
                      <m:e>
                        <m:r>
                          <m:rPr>
                            <m:nor/>
                          </m:rPr>
                          <a:rPr lang="en-CA" sz="2400" i="1" dirty="0">
                            <a:latin typeface="+mj-lt"/>
                            <a:ea typeface="Cambria Math" panose="02040503050406030204" pitchFamily="18" charset="0"/>
                            <a:cs typeface="Tahoma" panose="020B0604030504040204" pitchFamily="34" charset="0"/>
                          </a:rPr>
                          <m:t>r</m:t>
                        </m:r>
                      </m:e>
                      <m:sub>
                        <m:r>
                          <m:rPr>
                            <m:nor/>
                          </m:rPr>
                          <a:rPr lang="en-CA" sz="2400" b="0" i="1" dirty="0" smtClean="0">
                            <a:latin typeface="+mj-lt"/>
                            <a:ea typeface="Cambria Math" panose="02040503050406030204" pitchFamily="18" charset="0"/>
                            <a:cs typeface="Tahoma" panose="020B0604030504040204" pitchFamily="34" charset="0"/>
                          </a:rPr>
                          <m:t>G</m:t>
                        </m:r>
                      </m:sub>
                    </m:sSub>
                    <m:d>
                      <m:dPr>
                        <m:ctrlPr>
                          <a:rPr lang="en-CA" sz="2400" i="1">
                            <a:latin typeface="Cambria Math" panose="02040503050406030204" pitchFamily="18" charset="0"/>
                            <a:ea typeface="Tahoma" panose="020B0604030504040204" pitchFamily="34" charset="0"/>
                            <a:cs typeface="Tahoma" panose="020B0604030504040204" pitchFamily="34" charset="0"/>
                          </a:rPr>
                        </m:ctrlPr>
                      </m:dPr>
                      <m:e>
                        <m:r>
                          <m:rPr>
                            <m:nor/>
                          </m:rPr>
                          <a:rPr lang="en-CA" sz="2400" i="1" spc="-50" dirty="0">
                            <a:latin typeface="+mj-lt"/>
                            <a:cs typeface="Tahoma"/>
                          </a:rPr>
                          <m:t>k</m:t>
                        </m:r>
                      </m:e>
                    </m:d>
                  </m:oMath>
                </a14:m>
                <a:r>
                  <a:rPr lang="en-CA" sz="2400" spc="-50" dirty="0">
                    <a:latin typeface="+mj-lt"/>
                    <a:cs typeface="Tahoma"/>
                  </a:rPr>
                  <a:t>   </a:t>
                </a:r>
                <a14:m>
                  <m:oMath xmlns:m="http://schemas.openxmlformats.org/officeDocument/2006/math">
                    <m:r>
                      <a:rPr lang="en-CA" sz="2400" b="0" i="0" spc="-50" dirty="0" smtClean="0">
                        <a:latin typeface="Cambria Math" panose="02040503050406030204" pitchFamily="18" charset="0"/>
                        <a:ea typeface="Cambria Math" panose="02040503050406030204" pitchFamily="18" charset="0"/>
                        <a:cs typeface="Tahoma"/>
                      </a:rPr>
                      <m:t> </m:t>
                    </m:r>
                    <m:r>
                      <a:rPr lang="en-CA" sz="2400" i="1" spc="-50" dirty="0">
                        <a:latin typeface="Cambria Math" panose="02040503050406030204" pitchFamily="18" charset="0"/>
                        <a:ea typeface="Cambria Math" panose="02040503050406030204" pitchFamily="18" charset="0"/>
                        <a:cs typeface="Tahoma"/>
                      </a:rPr>
                      <m:t>=</m:t>
                    </m:r>
                  </m:oMath>
                </a14:m>
                <a:r>
                  <a:rPr lang="en-CA" sz="2400" spc="-50" dirty="0">
                    <a:latin typeface="+mj-lt"/>
                    <a:cs typeface="Tahoma"/>
                  </a:rPr>
                  <a:t>    </a:t>
                </a:r>
                <a14:m>
                  <m:oMath xmlns:m="http://schemas.openxmlformats.org/officeDocument/2006/math">
                    <m:sSub>
                      <m:sSubPr>
                        <m:ctrlPr>
                          <a:rPr lang="en-CA" sz="2400" i="1" dirty="0">
                            <a:latin typeface="Cambria Math" panose="02040503050406030204" pitchFamily="18" charset="0"/>
                            <a:ea typeface="Cambria Math" panose="02040503050406030204" pitchFamily="18" charset="0"/>
                            <a:cs typeface="Tahoma" panose="020B0604030504040204" pitchFamily="34" charset="0"/>
                          </a:rPr>
                        </m:ctrlPr>
                      </m:sSubPr>
                      <m:e>
                        <m:r>
                          <m:rPr>
                            <m:nor/>
                          </m:rPr>
                          <a:rPr lang="en-CA" sz="2400" i="1" dirty="0">
                            <a:latin typeface="+mj-lt"/>
                            <a:ea typeface="Cambria Math" panose="02040503050406030204" pitchFamily="18" charset="0"/>
                            <a:cs typeface="Tahoma" panose="020B0604030504040204" pitchFamily="34" charset="0"/>
                          </a:rPr>
                          <m:t>r</m:t>
                        </m:r>
                      </m:e>
                      <m:sub>
                        <m:r>
                          <m:rPr>
                            <m:nor/>
                          </m:rPr>
                          <a:rPr lang="en-CA" sz="2400" i="1" dirty="0">
                            <a:latin typeface="+mj-lt"/>
                            <a:ea typeface="Cambria Math" panose="02040503050406030204" pitchFamily="18" charset="0"/>
                            <a:cs typeface="Tahoma" panose="020B0604030504040204" pitchFamily="34" charset="0"/>
                          </a:rPr>
                          <m:t>F</m:t>
                        </m:r>
                      </m:sub>
                    </m:sSub>
                    <m:d>
                      <m:dPr>
                        <m:ctrlPr>
                          <a:rPr lang="en-CA" sz="2400" i="1">
                            <a:latin typeface="Cambria Math" panose="02040503050406030204" pitchFamily="18" charset="0"/>
                            <a:ea typeface="Tahoma" panose="020B0604030504040204" pitchFamily="34" charset="0"/>
                            <a:cs typeface="Tahoma" panose="020B0604030504040204" pitchFamily="34" charset="0"/>
                          </a:rPr>
                        </m:ctrlPr>
                      </m:dPr>
                      <m:e>
                        <m:r>
                          <m:rPr>
                            <m:nor/>
                          </m:rPr>
                          <a:rPr lang="en-CA" sz="2400" i="1" spc="-50" dirty="0">
                            <a:latin typeface="+mj-lt"/>
                            <a:cs typeface="Tahoma"/>
                          </a:rPr>
                          <m:t>k</m:t>
                        </m:r>
                      </m:e>
                    </m:d>
                  </m:oMath>
                </a14:m>
                <a:r>
                  <a:rPr lang="en-CA" sz="2400" spc="-50" dirty="0">
                    <a:latin typeface="+mj-lt"/>
                    <a:cs typeface="Tahoma"/>
                  </a:rPr>
                  <a:t> </a:t>
                </a:r>
                <a14:m>
                  <m:oMath xmlns:m="http://schemas.openxmlformats.org/officeDocument/2006/math">
                    <m:r>
                      <a:rPr lang="en-CA" sz="2400" i="1" spc="-50">
                        <a:latin typeface="Cambria Math" panose="02040503050406030204" pitchFamily="18" charset="0"/>
                        <a:ea typeface="Cambria Math" panose="02040503050406030204" pitchFamily="18" charset="0"/>
                        <a:cs typeface="Tahoma"/>
                      </a:rPr>
                      <m:t>∗ </m:t>
                    </m:r>
                  </m:oMath>
                </a14:m>
                <a:r>
                  <a:rPr lang="en-CA" sz="2400" i="1" spc="-50" dirty="0">
                    <a:latin typeface="+mj-lt"/>
                    <a:cs typeface="Tahoma"/>
                  </a:rPr>
                  <a:t> h</a:t>
                </a:r>
                <a14:m>
                  <m:oMath xmlns:m="http://schemas.openxmlformats.org/officeDocument/2006/math">
                    <m:d>
                      <m:dPr>
                        <m:ctrlPr>
                          <a:rPr lang="en-CA" sz="2400" i="1" spc="-50" dirty="0">
                            <a:latin typeface="Cambria Math" panose="02040503050406030204" pitchFamily="18" charset="0"/>
                            <a:cs typeface="Tahoma"/>
                          </a:rPr>
                        </m:ctrlPr>
                      </m:dPr>
                      <m:e>
                        <m:r>
                          <m:rPr>
                            <m:nor/>
                          </m:rPr>
                          <a:rPr lang="en-CA" sz="2400" b="0" i="1" spc="-50" dirty="0" smtClean="0">
                            <a:latin typeface="+mj-lt"/>
                            <a:cs typeface="Tahoma"/>
                          </a:rPr>
                          <m:t>k</m:t>
                        </m:r>
                      </m:e>
                    </m:d>
                  </m:oMath>
                </a14:m>
                <a:r>
                  <a:rPr lang="en-CA" sz="2400" spc="-50" dirty="0">
                    <a:latin typeface="+mj-lt"/>
                    <a:cs typeface="Tahoma"/>
                  </a:rPr>
                  <a:t> </a:t>
                </a:r>
                <a14:m>
                  <m:oMath xmlns:m="http://schemas.openxmlformats.org/officeDocument/2006/math">
                    <m:r>
                      <a:rPr lang="en-CA" sz="2400" i="1" spc="-50">
                        <a:latin typeface="Cambria Math" panose="02040503050406030204" pitchFamily="18" charset="0"/>
                        <a:ea typeface="Cambria Math" panose="02040503050406030204" pitchFamily="18" charset="0"/>
                        <a:cs typeface="Tahoma"/>
                      </a:rPr>
                      <m:t>∗</m:t>
                    </m:r>
                  </m:oMath>
                </a14:m>
                <a:r>
                  <a:rPr lang="en-CA" sz="2400" spc="-50" dirty="0">
                    <a:latin typeface="+mj-lt"/>
                    <a:cs typeface="Tahoma"/>
                  </a:rPr>
                  <a:t> </a:t>
                </a:r>
                <a:r>
                  <a:rPr lang="en-CA" sz="2400" i="1" spc="-50" dirty="0">
                    <a:latin typeface="+mj-lt"/>
                    <a:cs typeface="Tahoma"/>
                  </a:rPr>
                  <a:t>h</a:t>
                </a:r>
                <a14:m>
                  <m:oMath xmlns:m="http://schemas.openxmlformats.org/officeDocument/2006/math">
                    <m:d>
                      <m:dPr>
                        <m:ctrlPr>
                          <a:rPr lang="en-CA" sz="2400" i="1" spc="-50" dirty="0">
                            <a:latin typeface="Cambria Math" panose="02040503050406030204" pitchFamily="18" charset="0"/>
                            <a:cs typeface="Tahoma"/>
                          </a:rPr>
                        </m:ctrlPr>
                      </m:dPr>
                      <m:e>
                        <m:r>
                          <a:rPr lang="en-CA" sz="2400" i="1" spc="-50" dirty="0">
                            <a:latin typeface="Cambria Math" panose="02040503050406030204" pitchFamily="18" charset="0"/>
                            <a:ea typeface="Cambria Math" panose="02040503050406030204" pitchFamily="18" charset="0"/>
                            <a:cs typeface="Tahoma"/>
                          </a:rPr>
                          <m:t>− </m:t>
                        </m:r>
                        <m:r>
                          <m:rPr>
                            <m:nor/>
                          </m:rPr>
                          <a:rPr lang="en-CA" sz="2400" i="1" spc="-50" dirty="0">
                            <a:latin typeface="+mj-lt"/>
                            <a:cs typeface="Tahoma"/>
                          </a:rPr>
                          <m:t>k</m:t>
                        </m:r>
                      </m:e>
                    </m:d>
                  </m:oMath>
                </a14:m>
                <a:r>
                  <a:rPr lang="en-CA" sz="2400" spc="-50" dirty="0">
                    <a:latin typeface="+mj-lt"/>
                    <a:cs typeface="Tahoma"/>
                  </a:rPr>
                  <a:t> </a:t>
                </a:r>
              </a:p>
              <a:p>
                <a:pPr marL="253800" indent="0">
                  <a:lnSpc>
                    <a:spcPct val="100000"/>
                  </a:lnSpc>
                  <a:spcBef>
                    <a:spcPts val="600"/>
                  </a:spcBef>
                  <a:buClr>
                    <a:schemeClr val="tx1"/>
                  </a:buClr>
                  <a:buSzPct val="135000"/>
                  <a:buNone/>
                </a:pPr>
                <a:r>
                  <a:rPr lang="en-CA" sz="2400" dirty="0">
                    <a:latin typeface="+mj-lt"/>
                    <a:ea typeface="Cambria Math" panose="02040503050406030204" pitchFamily="18" charset="0"/>
                    <a:cs typeface="Tahoma" panose="020B0604030504040204" pitchFamily="34" charset="0"/>
                  </a:rPr>
                  <a:t>		</a:t>
                </a:r>
                <a14:m>
                  <m:oMath xmlns:m="http://schemas.openxmlformats.org/officeDocument/2006/math">
                    <m:sSub>
                      <m:sSubPr>
                        <m:ctrlPr>
                          <a:rPr lang="en-CA" sz="2400" i="1" dirty="0">
                            <a:latin typeface="Cambria Math" panose="02040503050406030204" pitchFamily="18" charset="0"/>
                            <a:ea typeface="Cambria Math" panose="02040503050406030204" pitchFamily="18" charset="0"/>
                            <a:cs typeface="Tahoma" panose="020B0604030504040204" pitchFamily="34" charset="0"/>
                          </a:rPr>
                        </m:ctrlPr>
                      </m:sSubPr>
                      <m:e>
                        <m:r>
                          <m:rPr>
                            <m:nor/>
                          </m:rPr>
                          <a:rPr lang="el-GR" sz="2400" spc="-80" dirty="0">
                            <a:latin typeface="+mj-lt"/>
                            <a:cs typeface="Arial Black"/>
                          </a:rPr>
                          <m:t>Γ</m:t>
                        </m:r>
                      </m:e>
                      <m:sub>
                        <m:r>
                          <m:rPr>
                            <m:nor/>
                          </m:rPr>
                          <a:rPr lang="en-CA" sz="2400" i="1" dirty="0">
                            <a:latin typeface="+mj-lt"/>
                            <a:ea typeface="Cambria Math" panose="02040503050406030204" pitchFamily="18" charset="0"/>
                            <a:cs typeface="Tahoma" panose="020B0604030504040204" pitchFamily="34" charset="0"/>
                          </a:rPr>
                          <m:t>G</m:t>
                        </m:r>
                      </m:sub>
                    </m:sSub>
                    <m:d>
                      <m:dPr>
                        <m:ctrlPr>
                          <a:rPr lang="en-CA" sz="2400" i="1">
                            <a:latin typeface="Cambria Math" panose="02040503050406030204" pitchFamily="18" charset="0"/>
                            <a:ea typeface="Tahoma" panose="020B0604030504040204" pitchFamily="34" charset="0"/>
                            <a:cs typeface="Tahoma" panose="020B0604030504040204" pitchFamily="34" charset="0"/>
                          </a:rPr>
                        </m:ctrlPr>
                      </m:dPr>
                      <m:e>
                        <m:r>
                          <a:rPr lang="en-CA" sz="2400" i="1" spc="-50">
                            <a:latin typeface="Cambria Math" panose="02040503050406030204" pitchFamily="18" charset="0"/>
                            <a:cs typeface="Tahoma"/>
                          </a:rPr>
                          <m:t>𝑣</m:t>
                        </m:r>
                      </m:e>
                    </m:d>
                  </m:oMath>
                </a14:m>
                <a:r>
                  <a:rPr lang="en-CA" sz="2400" i="1" spc="-50" dirty="0">
                    <a:latin typeface="+mj-lt"/>
                    <a:cs typeface="Tahoma"/>
                  </a:rPr>
                  <a:t>   </a:t>
                </a:r>
                <a14:m>
                  <m:oMath xmlns:m="http://schemas.openxmlformats.org/officeDocument/2006/math">
                    <m:r>
                      <a:rPr lang="en-CA" sz="2400" i="1" spc="-50" dirty="0">
                        <a:latin typeface="Cambria Math" panose="02040503050406030204" pitchFamily="18" charset="0"/>
                        <a:ea typeface="Cambria Math" panose="02040503050406030204" pitchFamily="18" charset="0"/>
                        <a:cs typeface="Tahoma"/>
                      </a:rPr>
                      <m:t>=</m:t>
                    </m:r>
                  </m:oMath>
                </a14:m>
                <a:r>
                  <a:rPr lang="en-CA" sz="2400" i="1" spc="-50" dirty="0">
                    <a:latin typeface="+mj-lt"/>
                    <a:cs typeface="Tahoma"/>
                  </a:rPr>
                  <a:t>    </a:t>
                </a:r>
                <a14:m>
                  <m:oMath xmlns:m="http://schemas.openxmlformats.org/officeDocument/2006/math">
                    <m:sSup>
                      <m:sSupPr>
                        <m:ctrlPr>
                          <a:rPr lang="en-CA" sz="2400" i="1" spc="-50" dirty="0">
                            <a:latin typeface="Cambria Math" panose="02040503050406030204" pitchFamily="18" charset="0"/>
                            <a:cs typeface="Tahoma"/>
                          </a:rPr>
                        </m:ctrlPr>
                      </m:sSupPr>
                      <m:e>
                        <m:d>
                          <m:dPr>
                            <m:begChr m:val="|"/>
                            <m:endChr m:val="|"/>
                            <m:ctrlPr>
                              <a:rPr lang="en-CA" sz="2400" i="1" spc="-50" dirty="0">
                                <a:latin typeface="Cambria Math" panose="02040503050406030204" pitchFamily="18" charset="0"/>
                                <a:cs typeface="Tahoma"/>
                              </a:rPr>
                            </m:ctrlPr>
                          </m:dPr>
                          <m:e>
                            <m:r>
                              <m:rPr>
                                <m:nor/>
                              </m:rPr>
                              <a:rPr lang="en-CA" sz="2400" b="0" i="1" spc="-50" dirty="0" smtClean="0">
                                <a:latin typeface="+mj-lt"/>
                                <a:cs typeface="Tahoma"/>
                              </a:rPr>
                              <m:t>H</m:t>
                            </m:r>
                            <m:d>
                              <m:dPr>
                                <m:ctrlPr>
                                  <a:rPr lang="en-CA" sz="2400" i="1" spc="-50">
                                    <a:latin typeface="Cambria Math" panose="02040503050406030204" pitchFamily="18" charset="0"/>
                                    <a:cs typeface="Tahoma"/>
                                  </a:rPr>
                                </m:ctrlPr>
                              </m:dPr>
                              <m:e>
                                <m:r>
                                  <a:rPr lang="en-CA" sz="2400" i="1" spc="-50">
                                    <a:latin typeface="Cambria Math" panose="02040503050406030204" pitchFamily="18" charset="0"/>
                                    <a:cs typeface="Tahoma"/>
                                  </a:rPr>
                                  <m:t>𝑣</m:t>
                                </m:r>
                              </m:e>
                            </m:d>
                          </m:e>
                        </m:d>
                      </m:e>
                      <m:sup>
                        <m:r>
                          <a:rPr lang="en-CA" sz="2400" i="1" spc="-50" dirty="0">
                            <a:latin typeface="Cambria Math" panose="02040503050406030204" pitchFamily="18" charset="0"/>
                            <a:cs typeface="Tahoma"/>
                          </a:rPr>
                          <m:t>2</m:t>
                        </m:r>
                      </m:sup>
                    </m:sSup>
                    <m:sSub>
                      <m:sSubPr>
                        <m:ctrlPr>
                          <a:rPr lang="en-CA" sz="2400" i="1" dirty="0">
                            <a:latin typeface="Cambria Math" panose="02040503050406030204" pitchFamily="18" charset="0"/>
                            <a:ea typeface="Cambria Math" panose="02040503050406030204" pitchFamily="18" charset="0"/>
                            <a:cs typeface="Tahoma" panose="020B0604030504040204" pitchFamily="34" charset="0"/>
                          </a:rPr>
                        </m:ctrlPr>
                      </m:sSubPr>
                      <m:e>
                        <m:r>
                          <m:rPr>
                            <m:nor/>
                          </m:rPr>
                          <a:rPr lang="el-GR" sz="2400" spc="-80" dirty="0">
                            <a:latin typeface="+mj-lt"/>
                            <a:cs typeface="Arial Black"/>
                          </a:rPr>
                          <m:t>Γ</m:t>
                        </m:r>
                      </m:e>
                      <m:sub>
                        <m:r>
                          <m:rPr>
                            <m:nor/>
                          </m:rPr>
                          <a:rPr lang="en-CA" sz="2400" i="1" dirty="0">
                            <a:latin typeface="+mj-lt"/>
                            <a:ea typeface="Cambria Math" panose="02040503050406030204" pitchFamily="18" charset="0"/>
                            <a:cs typeface="Tahoma" panose="020B0604030504040204" pitchFamily="34" charset="0"/>
                          </a:rPr>
                          <m:t>F</m:t>
                        </m:r>
                      </m:sub>
                    </m:sSub>
                    <m:d>
                      <m:dPr>
                        <m:ctrlPr>
                          <a:rPr lang="en-CA" sz="2400" i="1">
                            <a:latin typeface="Cambria Math" panose="02040503050406030204" pitchFamily="18" charset="0"/>
                            <a:ea typeface="Tahoma" panose="020B0604030504040204" pitchFamily="34" charset="0"/>
                            <a:cs typeface="Tahoma" panose="020B0604030504040204" pitchFamily="34" charset="0"/>
                          </a:rPr>
                        </m:ctrlPr>
                      </m:dPr>
                      <m:e>
                        <m:r>
                          <a:rPr lang="en-CA" sz="2400" i="1" spc="-50">
                            <a:latin typeface="Cambria Math" panose="02040503050406030204" pitchFamily="18" charset="0"/>
                            <a:cs typeface="Tahoma"/>
                          </a:rPr>
                          <m:t>𝑣</m:t>
                        </m:r>
                      </m:e>
                    </m:d>
                  </m:oMath>
                </a14:m>
                <a:r>
                  <a:rPr lang="en-CA" sz="2400" i="1" spc="-50" dirty="0">
                    <a:latin typeface="+mj-lt"/>
                    <a:cs typeface="Andalus" panose="02020603050405020304" pitchFamily="18" charset="-78"/>
                  </a:rPr>
                  <a:t> </a:t>
                </a:r>
                <a:endParaRPr lang="en-CA" sz="2400" i="1" spc="-50" dirty="0">
                  <a:latin typeface="+mj-lt"/>
                  <a:cs typeface="Tahoma"/>
                </a:endParaRPr>
              </a:p>
              <a:p>
                <a:pPr marL="0" indent="0">
                  <a:spcBef>
                    <a:spcPts val="3600"/>
                  </a:spcBef>
                  <a:buSzPct val="135000"/>
                  <a:buNone/>
                </a:pPr>
                <a:r>
                  <a:rPr lang="en-CA" b="1" u="sng" spc="-50" dirty="0">
                    <a:latin typeface="+mj-lt"/>
                    <a:cs typeface="Tahoma"/>
                  </a:rPr>
                  <a:t>Lien avec la </a:t>
                </a:r>
                <a:r>
                  <a:rPr lang="en-CA" b="1" u="sng" spc="-50" dirty="0" err="1">
                    <a:latin typeface="+mj-lt"/>
                    <a:cs typeface="Tahoma"/>
                  </a:rPr>
                  <a:t>pratique</a:t>
                </a:r>
                <a:r>
                  <a:rPr lang="en-CA" b="1" u="sng" spc="-50" dirty="0">
                    <a:latin typeface="+mj-lt"/>
                    <a:cs typeface="Tahoma"/>
                  </a:rPr>
                  <a:t> ?</a:t>
                </a:r>
              </a:p>
              <a:p>
                <a:pPr marL="482400">
                  <a:lnSpc>
                    <a:spcPct val="100000"/>
                  </a:lnSpc>
                  <a:spcBef>
                    <a:spcPts val="1200"/>
                  </a:spcBef>
                  <a:buClr>
                    <a:schemeClr val="tx1"/>
                  </a:buClr>
                  <a:buSzPct val="135000"/>
                </a:pPr>
                <a:r>
                  <a:rPr lang="en-CA" sz="2400" spc="-50" dirty="0" err="1">
                    <a:latin typeface="+mj-lt"/>
                    <a:cs typeface="Tahoma"/>
                  </a:rPr>
                  <a:t>Représentation</a:t>
                </a:r>
                <a:r>
                  <a:rPr lang="en-CA" sz="2400" spc="-50" dirty="0">
                    <a:latin typeface="+mj-lt"/>
                    <a:cs typeface="Tahoma"/>
                  </a:rPr>
                  <a:t> </a:t>
                </a:r>
                <a:r>
                  <a:rPr lang="en-CA" sz="2400" spc="-50" dirty="0" err="1">
                    <a:latin typeface="+mj-lt"/>
                    <a:cs typeface="Tahoma"/>
                  </a:rPr>
                  <a:t>déterministe</a:t>
                </a:r>
                <a:r>
                  <a:rPr lang="en-CA" sz="2400" spc="-50" dirty="0">
                    <a:latin typeface="+mj-lt"/>
                    <a:cs typeface="Tahoma"/>
                  </a:rPr>
                  <a:t> </a:t>
                </a:r>
                <a:r>
                  <a:rPr lang="en-CA" sz="2400" spc="-50" dirty="0" err="1">
                    <a:latin typeface="+mj-lt"/>
                    <a:cs typeface="Tahoma"/>
                  </a:rPr>
                  <a:t>ou</a:t>
                </a:r>
                <a:r>
                  <a:rPr lang="en-CA" sz="2400" spc="-50" dirty="0">
                    <a:latin typeface="+mj-lt"/>
                    <a:cs typeface="Tahoma"/>
                  </a:rPr>
                  <a:t> </a:t>
                </a:r>
                <a:r>
                  <a:rPr lang="en-CA" sz="2400" spc="-50" dirty="0" err="1">
                    <a:latin typeface="+mj-lt"/>
                    <a:cs typeface="Tahoma"/>
                  </a:rPr>
                  <a:t>aléatoire</a:t>
                </a:r>
                <a:r>
                  <a:rPr lang="en-CA" sz="2400" spc="-50" dirty="0">
                    <a:latin typeface="+mj-lt"/>
                    <a:cs typeface="Tahoma"/>
                  </a:rPr>
                  <a:t> : </a:t>
                </a:r>
                <a:r>
                  <a:rPr lang="en-CA" sz="2400" spc="-50" dirty="0">
                    <a:solidFill>
                      <a:srgbClr val="FF0000"/>
                    </a:solidFill>
                    <a:latin typeface="+mj-lt"/>
                    <a:cs typeface="Tahoma"/>
                  </a:rPr>
                  <a:t>question de </a:t>
                </a:r>
                <a:r>
                  <a:rPr lang="en-CA" sz="2400" spc="-50" dirty="0" err="1">
                    <a:solidFill>
                      <a:srgbClr val="FF0000"/>
                    </a:solidFill>
                    <a:latin typeface="+mj-lt"/>
                    <a:cs typeface="Tahoma"/>
                  </a:rPr>
                  <a:t>modélisation</a:t>
                </a:r>
                <a:endParaRPr lang="en-CA" sz="2400" spc="-50" dirty="0">
                  <a:solidFill>
                    <a:srgbClr val="FF0000"/>
                  </a:solidFill>
                  <a:latin typeface="+mj-lt"/>
                  <a:cs typeface="Tahoma"/>
                </a:endParaRPr>
              </a:p>
              <a:p>
                <a:pPr marL="482400">
                  <a:lnSpc>
                    <a:spcPct val="100000"/>
                  </a:lnSpc>
                  <a:spcBef>
                    <a:spcPts val="600"/>
                  </a:spcBef>
                  <a:buClr>
                    <a:schemeClr val="tx1"/>
                  </a:buClr>
                  <a:buSzPct val="135000"/>
                </a:pPr>
                <a:r>
                  <a:rPr lang="en-CA" sz="2400" spc="-50" dirty="0" err="1">
                    <a:solidFill>
                      <a:schemeClr val="tx1"/>
                    </a:solidFill>
                    <a:latin typeface="+mj-lt"/>
                    <a:cs typeface="Tahoma"/>
                  </a:rPr>
                  <a:t>Représentation</a:t>
                </a:r>
                <a:r>
                  <a:rPr lang="en-CA" sz="2400" spc="-50" dirty="0">
                    <a:solidFill>
                      <a:schemeClr val="tx1"/>
                    </a:solidFill>
                    <a:latin typeface="+mj-lt"/>
                    <a:cs typeface="Tahoma"/>
                  </a:rPr>
                  <a:t> </a:t>
                </a:r>
                <a:r>
                  <a:rPr lang="en-CA" sz="2400" spc="-50" dirty="0" err="1">
                    <a:solidFill>
                      <a:schemeClr val="tx1"/>
                    </a:solidFill>
                    <a:latin typeface="+mj-lt"/>
                    <a:cs typeface="Tahoma"/>
                  </a:rPr>
                  <a:t>déterministe</a:t>
                </a:r>
                <a:r>
                  <a:rPr lang="en-CA" sz="2400" spc="-50" dirty="0">
                    <a:solidFill>
                      <a:schemeClr val="tx1"/>
                    </a:solidFill>
                    <a:latin typeface="+mj-lt"/>
                    <a:cs typeface="Tahoma"/>
                  </a:rPr>
                  <a:t> : simple, </a:t>
                </a:r>
                <a:r>
                  <a:rPr lang="en-CA" sz="2400" spc="-50" dirty="0" err="1">
                    <a:solidFill>
                      <a:schemeClr val="tx1"/>
                    </a:solidFill>
                    <a:latin typeface="+mj-lt"/>
                    <a:cs typeface="Tahoma"/>
                  </a:rPr>
                  <a:t>mais</a:t>
                </a:r>
                <a:r>
                  <a:rPr lang="en-CA" sz="2400" spc="-50" dirty="0">
                    <a:solidFill>
                      <a:schemeClr val="tx1"/>
                    </a:solidFill>
                    <a:latin typeface="+mj-lt"/>
                    <a:cs typeface="Tahoma"/>
                  </a:rPr>
                  <a:t> </a:t>
                </a:r>
                <a:r>
                  <a:rPr lang="en-CA" sz="2400" spc="-50" dirty="0" err="1">
                    <a:solidFill>
                      <a:schemeClr val="tx1"/>
                    </a:solidFill>
                    <a:latin typeface="+mj-lt"/>
                    <a:cs typeface="Tahoma"/>
                  </a:rPr>
                  <a:t>limitée</a:t>
                </a:r>
                <a:endParaRPr lang="en-CA" sz="2400" spc="-50" dirty="0">
                  <a:solidFill>
                    <a:schemeClr val="tx1"/>
                  </a:solidFill>
                  <a:latin typeface="+mj-lt"/>
                  <a:cs typeface="Tahoma"/>
                </a:endParaRPr>
              </a:p>
              <a:p>
                <a:pPr marL="482400">
                  <a:lnSpc>
                    <a:spcPct val="100000"/>
                  </a:lnSpc>
                  <a:spcBef>
                    <a:spcPts val="600"/>
                  </a:spcBef>
                  <a:buClr>
                    <a:schemeClr val="tx1"/>
                  </a:buClr>
                  <a:buSzPct val="135000"/>
                </a:pPr>
                <a:r>
                  <a:rPr lang="en-CA" sz="2400" spc="-50" dirty="0" err="1">
                    <a:solidFill>
                      <a:schemeClr val="tx1"/>
                    </a:solidFill>
                    <a:latin typeface="+mj-lt"/>
                    <a:cs typeface="Tahoma"/>
                  </a:rPr>
                  <a:t>Représentation</a:t>
                </a:r>
                <a:r>
                  <a:rPr lang="en-CA" sz="2400" spc="-50" dirty="0">
                    <a:solidFill>
                      <a:schemeClr val="tx1"/>
                    </a:solidFill>
                    <a:latin typeface="+mj-lt"/>
                    <a:cs typeface="Tahoma"/>
                  </a:rPr>
                  <a:t> </a:t>
                </a:r>
                <a:r>
                  <a:rPr lang="en-CA" sz="2400" spc="-50" dirty="0" err="1">
                    <a:solidFill>
                      <a:schemeClr val="tx1"/>
                    </a:solidFill>
                    <a:latin typeface="+mj-lt"/>
                    <a:cs typeface="Tahoma"/>
                  </a:rPr>
                  <a:t>aléatoire</a:t>
                </a:r>
                <a:r>
                  <a:rPr lang="en-CA" sz="2400" spc="-50" dirty="0">
                    <a:solidFill>
                      <a:schemeClr val="tx1"/>
                    </a:solidFill>
                    <a:latin typeface="+mj-lt"/>
                    <a:cs typeface="Tahoma"/>
                  </a:rPr>
                  <a:t> : </a:t>
                </a:r>
                <a:r>
                  <a:rPr lang="en-CA" sz="2400" spc="-50" dirty="0">
                    <a:solidFill>
                      <a:srgbClr val="FF0000"/>
                    </a:solidFill>
                    <a:latin typeface="+mj-lt"/>
                    <a:cs typeface="Tahoma"/>
                  </a:rPr>
                  <a:t>double </a:t>
                </a:r>
                <a:r>
                  <a:rPr lang="en-CA" sz="2400" spc="-50" dirty="0" err="1">
                    <a:solidFill>
                      <a:srgbClr val="FF0000"/>
                    </a:solidFill>
                    <a:latin typeface="+mj-lt"/>
                    <a:cs typeface="Tahoma"/>
                  </a:rPr>
                  <a:t>problème</a:t>
                </a:r>
                <a:r>
                  <a:rPr lang="en-CA" sz="2400" spc="-50" dirty="0">
                    <a:solidFill>
                      <a:srgbClr val="FF0000"/>
                    </a:solidFill>
                    <a:latin typeface="+mj-lt"/>
                    <a:cs typeface="Tahoma"/>
                  </a:rPr>
                  <a:t> </a:t>
                </a:r>
                <a:r>
                  <a:rPr lang="en-CA" sz="2400" spc="-50" dirty="0" err="1">
                    <a:solidFill>
                      <a:srgbClr val="FF0000"/>
                    </a:solidFill>
                    <a:latin typeface="+mj-lt"/>
                    <a:cs typeface="Tahoma"/>
                  </a:rPr>
                  <a:t>d’estimation</a:t>
                </a:r>
                <a:endParaRPr lang="en-CA" sz="2000" spc="-50" dirty="0">
                  <a:solidFill>
                    <a:srgbClr val="FF0000"/>
                  </a:solidFill>
                  <a:latin typeface="+mj-lt"/>
                  <a:cs typeface="Tahoma"/>
                </a:endParaRPr>
              </a:p>
              <a:p>
                <a:pPr marL="939600" lvl="1">
                  <a:lnSpc>
                    <a:spcPct val="100000"/>
                  </a:lnSpc>
                  <a:spcBef>
                    <a:spcPts val="600"/>
                  </a:spcBef>
                  <a:buClr>
                    <a:schemeClr val="tx1"/>
                  </a:buClr>
                  <a:buSzPct val="135000"/>
                </a:pPr>
                <a:r>
                  <a:rPr lang="en-CA" sz="2100" spc="-50" dirty="0">
                    <a:latin typeface="+mj-lt"/>
                    <a:cs typeface="Tahoma"/>
                  </a:rPr>
                  <a:t>e</a:t>
                </a:r>
                <a:r>
                  <a:rPr lang="en-CA" sz="2100" spc="-50" dirty="0">
                    <a:solidFill>
                      <a:schemeClr val="tx1"/>
                    </a:solidFill>
                    <a:latin typeface="+mj-lt"/>
                    <a:cs typeface="Tahoma"/>
                  </a:rPr>
                  <a:t>stimation des </a:t>
                </a:r>
                <a:r>
                  <a:rPr lang="en-CA" sz="2100" spc="-50" dirty="0" err="1">
                    <a:solidFill>
                      <a:schemeClr val="tx1"/>
                    </a:solidFill>
                    <a:latin typeface="+mj-lt"/>
                    <a:cs typeface="Tahoma"/>
                  </a:rPr>
                  <a:t>caractéristiques</a:t>
                </a:r>
                <a:r>
                  <a:rPr lang="en-CA" sz="2100" spc="-50" dirty="0">
                    <a:solidFill>
                      <a:schemeClr val="tx1"/>
                    </a:solidFill>
                    <a:latin typeface="+mj-lt"/>
                    <a:cs typeface="Tahoma"/>
                  </a:rPr>
                  <a:t> </a:t>
                </a:r>
                <a:r>
                  <a:rPr lang="en-CA" sz="2100" spc="-50" dirty="0" err="1">
                    <a:solidFill>
                      <a:schemeClr val="tx1"/>
                    </a:solidFill>
                    <a:latin typeface="+mj-lt"/>
                    <a:cs typeface="Tahoma"/>
                  </a:rPr>
                  <a:t>statistiques</a:t>
                </a:r>
                <a:r>
                  <a:rPr lang="en-CA" sz="2100" spc="-50" dirty="0">
                    <a:solidFill>
                      <a:schemeClr val="tx1"/>
                    </a:solidFill>
                    <a:latin typeface="+mj-lt"/>
                    <a:cs typeface="Tahoma"/>
                  </a:rPr>
                  <a:t> des </a:t>
                </a:r>
                <a:r>
                  <a:rPr lang="en-CA" sz="2100" spc="-50" dirty="0" err="1">
                    <a:solidFill>
                      <a:schemeClr val="tx1"/>
                    </a:solidFill>
                    <a:latin typeface="+mj-lt"/>
                    <a:cs typeface="Tahoma"/>
                  </a:rPr>
                  <a:t>signaux</a:t>
                </a:r>
                <a:endParaRPr lang="en-CA" sz="2100" spc="-50" dirty="0">
                  <a:solidFill>
                    <a:schemeClr val="tx1"/>
                  </a:solidFill>
                  <a:latin typeface="+mj-lt"/>
                  <a:cs typeface="Tahoma"/>
                </a:endParaRPr>
              </a:p>
              <a:p>
                <a:pPr marL="939600" lvl="1">
                  <a:lnSpc>
                    <a:spcPct val="100000"/>
                  </a:lnSpc>
                  <a:spcBef>
                    <a:spcPts val="600"/>
                  </a:spcBef>
                  <a:buClr>
                    <a:schemeClr val="tx1"/>
                  </a:buClr>
                  <a:buSzPct val="135000"/>
                </a:pPr>
                <a:r>
                  <a:rPr lang="en-CA" sz="2100" spc="-50" dirty="0">
                    <a:latin typeface="+mj-lt"/>
                    <a:cs typeface="Tahoma"/>
                  </a:rPr>
                  <a:t>estimation de la </a:t>
                </a:r>
                <a:r>
                  <a:rPr lang="en-CA" sz="2100" spc="-50" dirty="0" err="1">
                    <a:latin typeface="+mj-lt"/>
                    <a:cs typeface="Tahoma"/>
                  </a:rPr>
                  <a:t>quantité</a:t>
                </a:r>
                <a:r>
                  <a:rPr lang="en-CA" sz="2100" spc="-50" dirty="0">
                    <a:latin typeface="+mj-lt"/>
                    <a:cs typeface="Tahoma"/>
                  </a:rPr>
                  <a:t> </a:t>
                </a:r>
                <a:r>
                  <a:rPr lang="en-CA" sz="2100" spc="-50" dirty="0" err="1">
                    <a:latin typeface="+mj-lt"/>
                    <a:cs typeface="Tahoma"/>
                  </a:rPr>
                  <a:t>d’intérêt</a:t>
                </a:r>
                <a:endParaRPr lang="en-CA" sz="2100" spc="-50" dirty="0">
                  <a:solidFill>
                    <a:schemeClr val="tx1"/>
                  </a:solidFill>
                  <a:latin typeface="+mj-lt"/>
                  <a:cs typeface="Tahoma"/>
                </a:endParaRPr>
              </a:p>
              <a:p>
                <a:pPr marL="0" indent="0">
                  <a:spcBef>
                    <a:spcPts val="2400"/>
                  </a:spcBef>
                  <a:buSzPct val="135000"/>
                  <a:buNone/>
                </a:pPr>
                <a:endParaRPr lang="en-CA" sz="2200" dirty="0">
                  <a:latin typeface="+mj-lt"/>
                  <a:ea typeface="Cambria Math" panose="02040503050406030204" pitchFamily="18" charset="0"/>
                  <a:cs typeface="Tahoma" panose="020B0604030504040204" pitchFamily="34" charset="0"/>
                </a:endParaRPr>
              </a:p>
            </p:txBody>
          </p:sp>
        </mc:Choice>
        <mc:Fallback xmlns="">
          <p:sp>
            <p:nvSpPr>
              <p:cNvPr id="25" name="Content Placeholder 5">
                <a:extLst>
                  <a:ext uri="{FF2B5EF4-FFF2-40B4-BE49-F238E27FC236}">
                    <a16:creationId xmlns:a16="http://schemas.microsoft.com/office/drawing/2014/main" id="{D15D9D54-E6FF-4262-9C22-A4DF03B5B1FF}"/>
                  </a:ext>
                </a:extLst>
              </p:cNvPr>
              <p:cNvSpPr txBox="1">
                <a:spLocks noRot="1" noChangeAspect="1" noMove="1" noResize="1" noEditPoints="1" noAdjustHandles="1" noChangeArrowheads="1" noChangeShapeType="1" noTextEdit="1"/>
              </p:cNvSpPr>
              <p:nvPr/>
            </p:nvSpPr>
            <p:spPr>
              <a:xfrm>
                <a:off x="412601" y="1266261"/>
                <a:ext cx="8430315" cy="5011875"/>
              </a:xfrm>
              <a:prstGeom prst="rect">
                <a:avLst/>
              </a:prstGeom>
              <a:blipFill>
                <a:blip r:embed="rId3"/>
                <a:stretch>
                  <a:fillRect l="-1302" t="-3163"/>
                </a:stretch>
              </a:blipFill>
            </p:spPr>
            <p:txBody>
              <a:bodyPr/>
              <a:lstStyle/>
              <a:p>
                <a:r>
                  <a:rPr lang="en-CA">
                    <a:noFill/>
                  </a:rPr>
                  <a:t> </a:t>
                </a:r>
              </a:p>
            </p:txBody>
          </p:sp>
        </mc:Fallback>
      </mc:AlternateContent>
    </p:spTree>
    <p:extLst>
      <p:ext uri="{BB962C8B-B14F-4D97-AF65-F5344CB8AC3E}">
        <p14:creationId xmlns:p14="http://schemas.microsoft.com/office/powerpoint/2010/main" val="141473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3B8085-85D7-4069-BD18-BCA4BA2C62C9}"/>
              </a:ext>
            </a:extLst>
          </p:cNvPr>
          <p:cNvSpPr>
            <a:spLocks noGrp="1"/>
          </p:cNvSpPr>
          <p:nvPr>
            <p:ph idx="1"/>
          </p:nvPr>
        </p:nvSpPr>
        <p:spPr>
          <a:xfrm>
            <a:off x="436146" y="1130928"/>
            <a:ext cx="8518283" cy="5191813"/>
          </a:xfrm>
        </p:spPr>
        <p:txBody>
          <a:bodyPr>
            <a:normAutofit/>
          </a:bodyPr>
          <a:lstStyle/>
          <a:p>
            <a:pPr marL="514350" indent="-514350">
              <a:lnSpc>
                <a:spcPct val="150000"/>
              </a:lnSpc>
              <a:spcBef>
                <a:spcPts val="0"/>
              </a:spcBef>
              <a:buClr>
                <a:schemeClr val="tx1"/>
              </a:buClr>
              <a:buSzPct val="80000"/>
              <a:buAutoNum type="arabicPeriod"/>
            </a:pPr>
            <a:r>
              <a:rPr lang="fr-FR" sz="2400" b="1" spc="-45" dirty="0">
                <a:latin typeface="+mj-lt"/>
                <a:cs typeface="Tahoma"/>
              </a:rPr>
              <a:t>͏͏Variables aléatoires</a:t>
            </a:r>
          </a:p>
          <a:p>
            <a:pPr marL="514350" indent="-514350">
              <a:lnSpc>
                <a:spcPct val="150000"/>
              </a:lnSpc>
              <a:spcBef>
                <a:spcPts val="1200"/>
              </a:spcBef>
              <a:buClr>
                <a:schemeClr val="tx1"/>
              </a:buClr>
              <a:buSzPct val="80000"/>
              <a:buAutoNum type="arabicPeriod"/>
            </a:pPr>
            <a:r>
              <a:rPr lang="fr-FR" sz="2400" b="1" spc="-45" dirty="0">
                <a:latin typeface="+mj-lt"/>
                <a:cs typeface="Tahoma"/>
              </a:rPr>
              <a:t>Vecteurs aléatoires</a:t>
            </a:r>
          </a:p>
          <a:p>
            <a:pPr marL="514350" indent="-514350">
              <a:lnSpc>
                <a:spcPct val="150000"/>
              </a:lnSpc>
              <a:spcBef>
                <a:spcPts val="1200"/>
              </a:spcBef>
              <a:buClr>
                <a:schemeClr val="tx1"/>
              </a:buClr>
              <a:buSzPct val="80000"/>
              <a:buAutoNum type="arabicPeriod"/>
            </a:pPr>
            <a:r>
              <a:rPr lang="en-CA" sz="2400" b="1" spc="-45" dirty="0">
                <a:latin typeface="+mj-lt"/>
                <a:cs typeface="Tahoma"/>
              </a:rPr>
              <a:t>Aspects </a:t>
            </a:r>
            <a:r>
              <a:rPr lang="en-CA" sz="2400" b="1" spc="-45" dirty="0" err="1">
                <a:latin typeface="+mj-lt"/>
                <a:cs typeface="Tahoma"/>
              </a:rPr>
              <a:t>fréquentiels</a:t>
            </a:r>
            <a:r>
              <a:rPr lang="en-CA" sz="2400" b="1" spc="-45" dirty="0">
                <a:latin typeface="+mj-lt"/>
                <a:cs typeface="Tahoma"/>
              </a:rPr>
              <a:t> : </a:t>
            </a:r>
            <a:r>
              <a:rPr lang="en-CA" sz="2400" b="1" spc="-45" dirty="0" err="1">
                <a:latin typeface="+mj-lt"/>
                <a:cs typeface="Tahoma"/>
              </a:rPr>
              <a:t>signaux</a:t>
            </a:r>
            <a:r>
              <a:rPr lang="en-CA" sz="2400" b="1" spc="-45" dirty="0">
                <a:latin typeface="+mj-lt"/>
                <a:cs typeface="Tahoma"/>
              </a:rPr>
              <a:t> </a:t>
            </a:r>
            <a:r>
              <a:rPr lang="en-CA" sz="2400" b="1" spc="-45" dirty="0" err="1">
                <a:latin typeface="+mj-lt"/>
                <a:cs typeface="Tahoma"/>
              </a:rPr>
              <a:t>aléatoires</a:t>
            </a:r>
            <a:r>
              <a:rPr lang="en-CA" sz="2400" b="1" spc="-45" dirty="0">
                <a:latin typeface="+mj-lt"/>
                <a:cs typeface="Tahoma"/>
              </a:rPr>
              <a:t> </a:t>
            </a:r>
            <a:r>
              <a:rPr lang="en-CA" sz="2400" b="1" spc="-45" dirty="0" err="1">
                <a:latin typeface="+mj-lt"/>
                <a:cs typeface="Tahoma"/>
              </a:rPr>
              <a:t>stationnaires</a:t>
            </a:r>
            <a:r>
              <a:rPr lang="en-CA" sz="2400" b="1" spc="-45" dirty="0">
                <a:latin typeface="+mj-lt"/>
                <a:cs typeface="Tahoma"/>
              </a:rPr>
              <a:t> </a:t>
            </a:r>
            <a:r>
              <a:rPr lang="en-CA" sz="2400" b="1" spc="-45" dirty="0" err="1">
                <a:latin typeface="+mj-lt"/>
                <a:cs typeface="Tahoma"/>
              </a:rPr>
              <a:t>d’ordre</a:t>
            </a:r>
            <a:r>
              <a:rPr lang="en-CA" sz="2400" b="1" spc="-45" dirty="0">
                <a:latin typeface="+mj-lt"/>
                <a:cs typeface="Tahoma"/>
              </a:rPr>
              <a:t> 2</a:t>
            </a:r>
            <a:endParaRPr lang="fr-FR" sz="2400" b="1" spc="-45" dirty="0">
              <a:latin typeface="+mj-lt"/>
              <a:cs typeface="Tahoma"/>
            </a:endParaRPr>
          </a:p>
          <a:p>
            <a:pPr marL="514350" indent="-514350">
              <a:lnSpc>
                <a:spcPct val="150000"/>
              </a:lnSpc>
              <a:spcBef>
                <a:spcPts val="1200"/>
              </a:spcBef>
              <a:buClr>
                <a:schemeClr val="tx1"/>
              </a:buClr>
              <a:buSzPct val="80000"/>
              <a:buAutoNum type="arabicPeriod"/>
            </a:pPr>
            <a:r>
              <a:rPr lang="fr-FR" sz="2400" b="1" spc="-45" dirty="0">
                <a:latin typeface="+mj-lt"/>
                <a:cs typeface="Tahoma"/>
              </a:rPr>
              <a:t>Estimation</a:t>
            </a:r>
          </a:p>
          <a:p>
            <a:pPr marL="514350" indent="-514350">
              <a:lnSpc>
                <a:spcPct val="150000"/>
              </a:lnSpc>
              <a:spcBef>
                <a:spcPts val="1200"/>
              </a:spcBef>
              <a:buClr>
                <a:schemeClr val="tx1"/>
              </a:buClr>
              <a:buSzPct val="80000"/>
              <a:buAutoNum type="arabicPeriod"/>
            </a:pPr>
            <a:r>
              <a:rPr lang="fr-FR" sz="2400" b="1" spc="-45" dirty="0">
                <a:latin typeface="+mj-lt"/>
                <a:cs typeface="Tahoma"/>
              </a:rPr>
              <a:t>Estimateurs classiques</a:t>
            </a:r>
          </a:p>
          <a:p>
            <a:pPr marL="514350" indent="-514350">
              <a:lnSpc>
                <a:spcPct val="150000"/>
              </a:lnSpc>
              <a:spcBef>
                <a:spcPts val="1200"/>
              </a:spcBef>
              <a:buClr>
                <a:schemeClr val="tx1"/>
              </a:buClr>
              <a:buSzPct val="80000"/>
              <a:buAutoNum type="arabicPeriod"/>
            </a:pPr>
            <a:r>
              <a:rPr lang="en-CA" sz="2400" b="1" spc="-45" dirty="0" err="1">
                <a:latin typeface="+mj-lt"/>
                <a:cs typeface="Tahoma"/>
              </a:rPr>
              <a:t>Caractéristiques</a:t>
            </a:r>
            <a:r>
              <a:rPr lang="en-CA" sz="2400" b="1" spc="-45" dirty="0">
                <a:latin typeface="+mj-lt"/>
                <a:cs typeface="Tahoma"/>
              </a:rPr>
              <a:t> des </a:t>
            </a:r>
            <a:r>
              <a:rPr lang="en-CA" sz="2400" b="1" spc="-45" dirty="0" err="1">
                <a:latin typeface="+mj-lt"/>
                <a:cs typeface="Tahoma"/>
              </a:rPr>
              <a:t>estimateurs</a:t>
            </a:r>
            <a:endParaRPr lang="en-CA" sz="2400" b="1" spc="-45" dirty="0">
              <a:latin typeface="+mj-lt"/>
              <a:cs typeface="Tahoma"/>
            </a:endParaRPr>
          </a:p>
          <a:p>
            <a:pPr marL="514350" indent="-514350">
              <a:lnSpc>
                <a:spcPct val="150000"/>
              </a:lnSpc>
              <a:spcBef>
                <a:spcPts val="1200"/>
              </a:spcBef>
              <a:buClr>
                <a:schemeClr val="tx1"/>
              </a:buClr>
              <a:buSzPct val="80000"/>
              <a:buAutoNum type="arabicPeriod"/>
            </a:pPr>
            <a:r>
              <a:rPr lang="en-CA" sz="2400" b="1" spc="-45" dirty="0">
                <a:latin typeface="+mj-lt"/>
                <a:cs typeface="Tahoma"/>
              </a:rPr>
              <a:t>Estimation MAP dans le </a:t>
            </a:r>
            <a:r>
              <a:rPr lang="en-CA" sz="2400" b="1" spc="-45" dirty="0" err="1">
                <a:latin typeface="+mj-lt"/>
                <a:cs typeface="Tahoma"/>
              </a:rPr>
              <a:t>cas</a:t>
            </a:r>
            <a:r>
              <a:rPr lang="en-CA" sz="2400" b="1" spc="-45" dirty="0">
                <a:latin typeface="+mj-lt"/>
                <a:cs typeface="Tahoma"/>
              </a:rPr>
              <a:t> </a:t>
            </a:r>
            <a:r>
              <a:rPr lang="en-CA" sz="2400" b="1" spc="-45" dirty="0" err="1">
                <a:latin typeface="+mj-lt"/>
                <a:cs typeface="Tahoma"/>
              </a:rPr>
              <a:t>linéaire</a:t>
            </a:r>
            <a:r>
              <a:rPr lang="en-CA" sz="2400" b="1" spc="-45" dirty="0">
                <a:latin typeface="+mj-lt"/>
                <a:cs typeface="Tahoma"/>
              </a:rPr>
              <a:t> et </a:t>
            </a:r>
            <a:r>
              <a:rPr lang="en-CA" sz="2400" b="1" spc="-45" dirty="0" err="1">
                <a:latin typeface="+mj-lt"/>
                <a:cs typeface="Tahoma"/>
              </a:rPr>
              <a:t>gaussien</a:t>
            </a:r>
            <a:endParaRPr lang="en-CA" sz="2400" b="1" spc="-45" dirty="0">
              <a:latin typeface="+mj-lt"/>
              <a:cs typeface="Tahoma"/>
            </a:endParaRPr>
          </a:p>
        </p:txBody>
      </p:sp>
      <p:sp>
        <p:nvSpPr>
          <p:cNvPr id="8" name="TextBox 7">
            <a:extLst>
              <a:ext uri="{FF2B5EF4-FFF2-40B4-BE49-F238E27FC236}">
                <a16:creationId xmlns:a16="http://schemas.microsoft.com/office/drawing/2014/main" id="{B7690BFE-6991-4211-81F1-F00AC55FE66A}"/>
              </a:ext>
            </a:extLst>
          </p:cNvPr>
          <p:cNvSpPr txBox="1"/>
          <p:nvPr/>
        </p:nvSpPr>
        <p:spPr>
          <a:xfrm>
            <a:off x="355600" y="233356"/>
            <a:ext cx="7611110" cy="584775"/>
          </a:xfrm>
          <a:prstGeom prst="rect">
            <a:avLst/>
          </a:prstGeom>
          <a:noFill/>
        </p:spPr>
        <p:txBody>
          <a:bodyPr wrap="square" rtlCol="0">
            <a:spAutoFit/>
          </a:bodyPr>
          <a:lstStyle/>
          <a:p>
            <a:r>
              <a:rPr lang="en-CA" sz="3200" b="1" spc="-10" dirty="0">
                <a:latin typeface="+mj-lt"/>
                <a:ea typeface="Century Gothic" charset="0"/>
                <a:cs typeface="Century Gothic" charset="0"/>
              </a:rPr>
              <a:t>Rappels: </a:t>
            </a:r>
            <a:r>
              <a:rPr lang="en-CA" sz="3200" b="1" spc="-10" dirty="0" err="1">
                <a:latin typeface="+mj-lt"/>
                <a:ea typeface="Century Gothic" charset="0"/>
                <a:cs typeface="Century Gothic" charset="0"/>
              </a:rPr>
              <a:t>probabilités</a:t>
            </a:r>
            <a:r>
              <a:rPr lang="en-CA" sz="3200" b="1" spc="-10" dirty="0">
                <a:latin typeface="+mj-lt"/>
                <a:ea typeface="Century Gothic" charset="0"/>
                <a:cs typeface="Century Gothic" charset="0"/>
              </a:rPr>
              <a:t> et signal </a:t>
            </a:r>
            <a:r>
              <a:rPr lang="en-CA" sz="3200" b="1" spc="-10" dirty="0" err="1">
                <a:latin typeface="+mj-lt"/>
                <a:ea typeface="Century Gothic" charset="0"/>
                <a:cs typeface="Century Gothic" charset="0"/>
              </a:rPr>
              <a:t>aléatoire</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0" name="Rectangle 9">
            <a:hlinkClick r:id="rId3" action="ppaction://hlinksldjump"/>
            <a:extLst>
              <a:ext uri="{FF2B5EF4-FFF2-40B4-BE49-F238E27FC236}">
                <a16:creationId xmlns:a16="http://schemas.microsoft.com/office/drawing/2014/main" id="{AA6A0D3B-2932-4027-B693-A8C88B22AFE3}"/>
              </a:ext>
            </a:extLst>
          </p:cNvPr>
          <p:cNvSpPr/>
          <p:nvPr/>
        </p:nvSpPr>
        <p:spPr>
          <a:xfrm>
            <a:off x="1046747" y="5291191"/>
            <a:ext cx="5744471" cy="267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ounded Rectangle 1">
            <a:extLst>
              <a:ext uri="{FF2B5EF4-FFF2-40B4-BE49-F238E27FC236}">
                <a16:creationId xmlns:a16="http://schemas.microsoft.com/office/drawing/2014/main" id="{086C8FD9-F1E7-6541-BDA4-DF675213353F}"/>
              </a:ext>
            </a:extLst>
          </p:cNvPr>
          <p:cNvSpPr/>
          <p:nvPr/>
        </p:nvSpPr>
        <p:spPr>
          <a:xfrm>
            <a:off x="848007" y="3373802"/>
            <a:ext cx="7994910" cy="420117"/>
          </a:xfrm>
          <a:prstGeom prst="round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043739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Position du </a:t>
            </a:r>
            <a:r>
              <a:rPr lang="en-CA" sz="1400" b="1" dirty="0" err="1">
                <a:solidFill>
                  <a:schemeClr val="bg1"/>
                </a:solidFill>
                <a:latin typeface="+mj-lt"/>
              </a:rPr>
              <a:t>problème</a:t>
            </a:r>
            <a:endParaRPr lang="en-CA" sz="1400" b="1" dirty="0">
              <a:solidFill>
                <a:schemeClr val="bg1"/>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23877"/>
            <a:ext cx="7611110" cy="584775"/>
          </a:xfrm>
          <a:prstGeom prst="rect">
            <a:avLst/>
          </a:prstGeom>
          <a:noFill/>
        </p:spPr>
        <p:txBody>
          <a:bodyPr wrap="square" rtlCol="0">
            <a:spAutoFit/>
          </a:bodyPr>
          <a:lstStyle/>
          <a:p>
            <a:r>
              <a:rPr lang="en-CA" sz="3200" b="1" spc="-10" dirty="0">
                <a:latin typeface="+mj-lt"/>
                <a:ea typeface="Century Gothic" charset="0"/>
                <a:cs typeface="Century Gothic" charset="0"/>
              </a:rPr>
              <a:t>Estimation: Position du </a:t>
            </a:r>
            <a:r>
              <a:rPr lang="en-CA" sz="3200" b="1" spc="-10" dirty="0" err="1">
                <a:latin typeface="+mj-lt"/>
                <a:ea typeface="Century Gothic" charset="0"/>
                <a:cs typeface="Century Gothic" charset="0"/>
              </a:rPr>
              <a:t>problème</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425078" y="1032530"/>
                <a:ext cx="8430315" cy="54118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2400">
                  <a:lnSpc>
                    <a:spcPct val="100000"/>
                  </a:lnSpc>
                  <a:spcBef>
                    <a:spcPts val="600"/>
                  </a:spcBef>
                  <a:buClr>
                    <a:schemeClr val="tx1"/>
                  </a:buClr>
                  <a:buSzPct val="135000"/>
                </a:pPr>
                <a:r>
                  <a:rPr lang="fr-CA" sz="2200" spc="-50" dirty="0">
                    <a:latin typeface="+mj-lt"/>
                    <a:cs typeface="Tahoma"/>
                  </a:rPr>
                  <a:t>Une mesure avec un détecteur</a:t>
                </a:r>
              </a:p>
              <a:p>
                <a:pPr marL="482400">
                  <a:lnSpc>
                    <a:spcPct val="100000"/>
                  </a:lnSpc>
                  <a:spcBef>
                    <a:spcPts val="600"/>
                  </a:spcBef>
                  <a:buClr>
                    <a:schemeClr val="tx1"/>
                  </a:buClr>
                  <a:buSzPct val="135000"/>
                </a:pPr>
                <a:endParaRPr lang="fr-CA" sz="2200" spc="-50" dirty="0">
                  <a:latin typeface="+mj-lt"/>
                  <a:cs typeface="Tahoma"/>
                </a:endParaRPr>
              </a:p>
              <a:p>
                <a:pPr marL="482400">
                  <a:lnSpc>
                    <a:spcPct val="100000"/>
                  </a:lnSpc>
                  <a:spcBef>
                    <a:spcPts val="600"/>
                  </a:spcBef>
                  <a:buClr>
                    <a:schemeClr val="tx1"/>
                  </a:buClr>
                  <a:buSzPct val="135000"/>
                </a:pPr>
                <a:endParaRPr lang="fr-CA" sz="2200" spc="-50" dirty="0">
                  <a:latin typeface="+mj-lt"/>
                  <a:cs typeface="Tahoma"/>
                </a:endParaRPr>
              </a:p>
              <a:p>
                <a:pPr marL="482400">
                  <a:lnSpc>
                    <a:spcPct val="100000"/>
                  </a:lnSpc>
                  <a:spcBef>
                    <a:spcPts val="600"/>
                  </a:spcBef>
                  <a:buClr>
                    <a:schemeClr val="tx1"/>
                  </a:buClr>
                  <a:buSzPct val="135000"/>
                </a:pPr>
                <a:endParaRPr lang="fr-CA" sz="2200" spc="-50" dirty="0">
                  <a:latin typeface="+mj-lt"/>
                  <a:cs typeface="Tahoma"/>
                </a:endParaRPr>
              </a:p>
              <a:p>
                <a:pPr marL="253800" indent="0">
                  <a:lnSpc>
                    <a:spcPct val="100000"/>
                  </a:lnSpc>
                  <a:spcBef>
                    <a:spcPts val="600"/>
                  </a:spcBef>
                  <a:buClr>
                    <a:schemeClr val="tx1"/>
                  </a:buClr>
                  <a:buSzPct val="135000"/>
                  <a:buNone/>
                </a:pPr>
                <a:endParaRPr lang="fr-CA" sz="2200" spc="-50" dirty="0">
                  <a:latin typeface="+mj-lt"/>
                  <a:cs typeface="Tahoma"/>
                </a:endParaRPr>
              </a:p>
              <a:p>
                <a:pPr marL="482400">
                  <a:lnSpc>
                    <a:spcPct val="100000"/>
                  </a:lnSpc>
                  <a:spcBef>
                    <a:spcPts val="600"/>
                  </a:spcBef>
                  <a:buClr>
                    <a:schemeClr val="tx1"/>
                  </a:buClr>
                  <a:buSzPct val="135000"/>
                </a:pPr>
                <a:endParaRPr lang="fr-CA" sz="2200" spc="-50" dirty="0">
                  <a:latin typeface="+mj-lt"/>
                  <a:cs typeface="Tahoma"/>
                </a:endParaRPr>
              </a:p>
              <a:p>
                <a:pPr marL="482400">
                  <a:lnSpc>
                    <a:spcPct val="100000"/>
                  </a:lnSpc>
                  <a:spcBef>
                    <a:spcPts val="600"/>
                  </a:spcBef>
                  <a:buClr>
                    <a:schemeClr val="tx1"/>
                  </a:buClr>
                  <a:buSzPct val="135000"/>
                </a:pPr>
                <a:endParaRPr lang="fr-CA" sz="2200" spc="-50" dirty="0">
                  <a:latin typeface="+mj-lt"/>
                  <a:cs typeface="Tahoma"/>
                </a:endParaRPr>
              </a:p>
              <a:p>
                <a:pPr marL="482400">
                  <a:lnSpc>
                    <a:spcPct val="100000"/>
                  </a:lnSpc>
                  <a:spcBef>
                    <a:spcPts val="600"/>
                  </a:spcBef>
                  <a:buClr>
                    <a:schemeClr val="tx1"/>
                  </a:buClr>
                  <a:buSzPct val="135000"/>
                </a:pPr>
                <a:endParaRPr lang="fr-CA" sz="2200" spc="-50" dirty="0">
                  <a:latin typeface="+mj-lt"/>
                  <a:cs typeface="Tahoma"/>
                </a:endParaRPr>
              </a:p>
              <a:p>
                <a:pPr marL="482400">
                  <a:lnSpc>
                    <a:spcPct val="100000"/>
                  </a:lnSpc>
                  <a:spcBef>
                    <a:spcPts val="600"/>
                  </a:spcBef>
                  <a:buClr>
                    <a:schemeClr val="tx1"/>
                  </a:buClr>
                  <a:buSzPct val="135000"/>
                </a:pPr>
                <a:r>
                  <a:rPr lang="fr-CA" sz="2200" spc="-50" dirty="0">
                    <a:latin typeface="+mj-lt"/>
                    <a:cs typeface="Tahoma"/>
                  </a:rPr>
                  <a:t>Donné un ensemble de mesures </a:t>
                </a:r>
                <a:r>
                  <a:rPr lang="fr-CA" sz="2200" dirty="0">
                    <a:latin typeface="+mj-lt"/>
                  </a:rPr>
                  <a:t>g = (g</a:t>
                </a:r>
                <a:r>
                  <a:rPr lang="fr-CA" sz="2200" baseline="-25000" dirty="0">
                    <a:latin typeface="+mj-lt"/>
                  </a:rPr>
                  <a:t>1</a:t>
                </a:r>
                <a:r>
                  <a:rPr lang="fr-CA" sz="2200" dirty="0">
                    <a:latin typeface="+mj-lt"/>
                  </a:rPr>
                  <a:t>, g</a:t>
                </a:r>
                <a:r>
                  <a:rPr lang="fr-CA" sz="2200" baseline="-25000" dirty="0">
                    <a:latin typeface="+mj-lt"/>
                  </a:rPr>
                  <a:t>2</a:t>
                </a:r>
                <a:r>
                  <a:rPr lang="fr-CA" sz="2200" dirty="0">
                    <a:latin typeface="+mj-lt"/>
                  </a:rPr>
                  <a:t>, …, </a:t>
                </a:r>
                <a:r>
                  <a:rPr lang="fr-CA" sz="2200" dirty="0" err="1">
                    <a:latin typeface="+mj-lt"/>
                  </a:rPr>
                  <a:t>g</a:t>
                </a:r>
                <a:r>
                  <a:rPr lang="fr-CA" sz="2200" baseline="-25000" dirty="0" err="1">
                    <a:latin typeface="+mj-lt"/>
                  </a:rPr>
                  <a:t>n</a:t>
                </a:r>
                <a:r>
                  <a:rPr lang="fr-CA" sz="2200" dirty="0">
                    <a:latin typeface="+mj-lt"/>
                  </a:rPr>
                  <a:t>), quelle est la valeur de </a:t>
                </a:r>
                <a:r>
                  <a:rPr lang="fr-CA" sz="2200" i="1" dirty="0">
                    <a:latin typeface="+mj-lt"/>
                  </a:rPr>
                  <a:t>f</a:t>
                </a:r>
                <a:r>
                  <a:rPr lang="fr-CA" sz="2200" dirty="0">
                    <a:latin typeface="+mj-lt"/>
                  </a:rPr>
                  <a:t> ?</a:t>
                </a:r>
              </a:p>
              <a:p>
                <a:pPr marL="482400">
                  <a:lnSpc>
                    <a:spcPct val="100000"/>
                  </a:lnSpc>
                  <a:spcBef>
                    <a:spcPts val="600"/>
                  </a:spcBef>
                  <a:buClr>
                    <a:schemeClr val="tx1"/>
                  </a:buClr>
                  <a:buSzPct val="135000"/>
                </a:pPr>
                <a:r>
                  <a:rPr lang="fr-CA" sz="2200" dirty="0">
                    <a:solidFill>
                      <a:srgbClr val="FF0000"/>
                    </a:solidFill>
                    <a:latin typeface="+mj-lt"/>
                  </a:rPr>
                  <a:t>Estimateur: </a:t>
                </a:r>
              </a:p>
              <a:p>
                <a:pPr lvl="2"/>
                <a:r>
                  <a:rPr lang="fr-CA" sz="2200" dirty="0">
                    <a:latin typeface="+mj-lt"/>
                  </a:rPr>
                  <a:t>Une fonction </a:t>
                </a:r>
                <a14:m>
                  <m:oMath xmlns:m="http://schemas.openxmlformats.org/officeDocument/2006/math">
                    <m:r>
                      <m:rPr>
                        <m:sty m:val="p"/>
                      </m:rPr>
                      <a:rPr lang="el-GR" sz="2200" i="1">
                        <a:latin typeface="Cambria Math" panose="02040503050406030204" pitchFamily="18" charset="0"/>
                        <a:ea typeface="Cambria Math" panose="02040503050406030204" pitchFamily="18" charset="0"/>
                      </a:rPr>
                      <m:t>Ψ</m:t>
                    </m:r>
                    <m:d>
                      <m:dPr>
                        <m:ctrlPr>
                          <a:rPr lang="en-CA" sz="2200" i="1">
                            <a:latin typeface="Cambria Math" panose="02040503050406030204" pitchFamily="18" charset="0"/>
                            <a:ea typeface="Cambria Math" panose="02040503050406030204" pitchFamily="18" charset="0"/>
                          </a:rPr>
                        </m:ctrlPr>
                      </m:dPr>
                      <m:e>
                        <m:r>
                          <a:rPr lang="en-CA" sz="2200" i="1">
                            <a:latin typeface="Cambria Math" panose="02040503050406030204" pitchFamily="18" charset="0"/>
                            <a:ea typeface="Cambria Math" panose="02040503050406030204" pitchFamily="18" charset="0"/>
                          </a:rPr>
                          <m:t>𝑔</m:t>
                        </m:r>
                      </m:e>
                    </m:d>
                  </m:oMath>
                </a14:m>
                <a:r>
                  <a:rPr lang="fr-CA" sz="2200" dirty="0">
                    <a:latin typeface="+mj-lt"/>
                  </a:rPr>
                  <a:t> qui nous permet de estimer </a:t>
                </a:r>
                <a14:m>
                  <m:oMath xmlns:m="http://schemas.openxmlformats.org/officeDocument/2006/math">
                    <m:acc>
                      <m:accPr>
                        <m:chr m:val="̂"/>
                        <m:ctrlPr>
                          <a:rPr lang="fr-CA" sz="2200" i="1">
                            <a:latin typeface="Cambria Math" panose="02040503050406030204" pitchFamily="18" charset="0"/>
                          </a:rPr>
                        </m:ctrlPr>
                      </m:accPr>
                      <m:e>
                        <m:r>
                          <a:rPr lang="en-CA" sz="2200" i="1">
                            <a:latin typeface="Cambria Math" panose="02040503050406030204" pitchFamily="18" charset="0"/>
                          </a:rPr>
                          <m:t>𝑓</m:t>
                        </m:r>
                      </m:e>
                    </m:acc>
                    <m:r>
                      <a:rPr lang="en-CA" sz="2200" i="1">
                        <a:latin typeface="Cambria Math" panose="02040503050406030204" pitchFamily="18" charset="0"/>
                      </a:rPr>
                      <m:t>=</m:t>
                    </m:r>
                    <m:r>
                      <m:rPr>
                        <m:sty m:val="p"/>
                      </m:rPr>
                      <a:rPr lang="el-GR" sz="2200" i="1">
                        <a:latin typeface="Cambria Math" panose="02040503050406030204" pitchFamily="18" charset="0"/>
                        <a:ea typeface="Cambria Math" panose="02040503050406030204" pitchFamily="18" charset="0"/>
                      </a:rPr>
                      <m:t>Ψ</m:t>
                    </m:r>
                    <m:r>
                      <a:rPr lang="en-CA" sz="2200" i="1">
                        <a:latin typeface="Cambria Math" panose="02040503050406030204" pitchFamily="18" charset="0"/>
                        <a:ea typeface="Cambria Math" panose="02040503050406030204" pitchFamily="18" charset="0"/>
                      </a:rPr>
                      <m:t>(</m:t>
                    </m:r>
                    <m:r>
                      <a:rPr lang="en-CA" sz="2200" i="1">
                        <a:latin typeface="Cambria Math" panose="02040503050406030204" pitchFamily="18" charset="0"/>
                        <a:ea typeface="Cambria Math" panose="02040503050406030204" pitchFamily="18" charset="0"/>
                      </a:rPr>
                      <m:t>𝑔</m:t>
                    </m:r>
                    <m:r>
                      <a:rPr lang="en-CA" sz="2200" i="1">
                        <a:latin typeface="Cambria Math" panose="02040503050406030204" pitchFamily="18" charset="0"/>
                        <a:ea typeface="Cambria Math" panose="02040503050406030204" pitchFamily="18" charset="0"/>
                      </a:rPr>
                      <m:t>)</m:t>
                    </m:r>
                  </m:oMath>
                </a14:m>
                <a:r>
                  <a:rPr lang="fr-CA" sz="2200" spc="-50" dirty="0">
                    <a:latin typeface="+mj-lt"/>
                    <a:cs typeface="Tahoma"/>
                  </a:rPr>
                  <a:t> </a:t>
                </a:r>
              </a:p>
              <a:p>
                <a:pPr marL="482400">
                  <a:lnSpc>
                    <a:spcPct val="100000"/>
                  </a:lnSpc>
                  <a:spcBef>
                    <a:spcPts val="600"/>
                  </a:spcBef>
                  <a:buClr>
                    <a:schemeClr val="tx1"/>
                  </a:buClr>
                  <a:buSzPct val="135000"/>
                </a:pPr>
                <a:endParaRPr lang="fr-CA" sz="2200" spc="-50" dirty="0">
                  <a:latin typeface="+mj-lt"/>
                  <a:cs typeface="Tahoma"/>
                </a:endParaRPr>
              </a:p>
              <a:p>
                <a:pPr marL="253800" indent="0">
                  <a:lnSpc>
                    <a:spcPct val="100000"/>
                  </a:lnSpc>
                  <a:spcBef>
                    <a:spcPts val="600"/>
                  </a:spcBef>
                  <a:buClr>
                    <a:schemeClr val="tx1"/>
                  </a:buClr>
                  <a:buSzPct val="135000"/>
                  <a:buNone/>
                </a:pPr>
                <a:r>
                  <a:rPr lang="fr-CA" sz="2200" spc="-50" dirty="0">
                    <a:latin typeface="+mj-lt"/>
                    <a:cs typeface="Tahoma"/>
                  </a:rPr>
                  <a:t> </a:t>
                </a:r>
              </a:p>
              <a:p>
                <a:pPr marL="482400">
                  <a:lnSpc>
                    <a:spcPct val="100000"/>
                  </a:lnSpc>
                  <a:spcBef>
                    <a:spcPts val="600"/>
                  </a:spcBef>
                  <a:buClr>
                    <a:schemeClr val="tx1"/>
                  </a:buClr>
                  <a:buSzPct val="135000"/>
                </a:pPr>
                <a:endParaRPr lang="fr-CA" sz="2200" spc="-50" dirty="0">
                  <a:latin typeface="+mj-lt"/>
                  <a:cs typeface="Tahoma"/>
                </a:endParaRPr>
              </a:p>
              <a:p>
                <a:pPr marL="482400">
                  <a:lnSpc>
                    <a:spcPct val="100000"/>
                  </a:lnSpc>
                  <a:spcBef>
                    <a:spcPts val="600"/>
                  </a:spcBef>
                  <a:buClr>
                    <a:schemeClr val="tx1"/>
                  </a:buClr>
                  <a:buSzPct val="135000"/>
                </a:pPr>
                <a:endParaRPr lang="fr-CA" sz="2200" spc="-50" dirty="0">
                  <a:latin typeface="+mj-lt"/>
                  <a:cs typeface="Tahoma"/>
                </a:endParaRPr>
              </a:p>
              <a:p>
                <a:pPr marL="482400">
                  <a:lnSpc>
                    <a:spcPct val="100000"/>
                  </a:lnSpc>
                  <a:spcBef>
                    <a:spcPts val="600"/>
                  </a:spcBef>
                  <a:buClr>
                    <a:schemeClr val="tx1"/>
                  </a:buClr>
                  <a:buSzPct val="135000"/>
                </a:pPr>
                <a:endParaRPr lang="fr-CA" sz="2200" spc="-50" dirty="0">
                  <a:latin typeface="+mj-lt"/>
                  <a:cs typeface="Tahoma"/>
                </a:endParaRPr>
              </a:p>
              <a:p>
                <a:pPr marL="253800" indent="0">
                  <a:lnSpc>
                    <a:spcPct val="100000"/>
                  </a:lnSpc>
                  <a:spcBef>
                    <a:spcPts val="600"/>
                  </a:spcBef>
                  <a:buClr>
                    <a:schemeClr val="tx1"/>
                  </a:buClr>
                  <a:buSzPct val="135000"/>
                  <a:buNone/>
                </a:pPr>
                <a:endParaRPr lang="fr-CA" sz="2200" spc="-50" dirty="0">
                  <a:latin typeface="+mj-lt"/>
                  <a:cs typeface="Tahoma"/>
                </a:endParaRPr>
              </a:p>
            </p:txBody>
          </p:sp>
        </mc:Choice>
        <mc:Fallback xmlns="">
          <p:sp>
            <p:nvSpPr>
              <p:cNvPr id="25" name="Content Placeholder 5">
                <a:extLst>
                  <a:ext uri="{FF2B5EF4-FFF2-40B4-BE49-F238E27FC236}">
                    <a16:creationId xmlns:a16="http://schemas.microsoft.com/office/drawing/2014/main" id="{D15D9D54-E6FF-4262-9C22-A4DF03B5B1FF}"/>
                  </a:ext>
                </a:extLst>
              </p:cNvPr>
              <p:cNvSpPr txBox="1">
                <a:spLocks noRot="1" noChangeAspect="1" noMove="1" noResize="1" noEditPoints="1" noAdjustHandles="1" noChangeArrowheads="1" noChangeShapeType="1" noTextEdit="1"/>
              </p:cNvSpPr>
              <p:nvPr/>
            </p:nvSpPr>
            <p:spPr>
              <a:xfrm>
                <a:off x="425078" y="1032530"/>
                <a:ext cx="8430315" cy="5411811"/>
              </a:xfrm>
              <a:prstGeom prst="rect">
                <a:avLst/>
              </a:prstGeom>
              <a:blipFill>
                <a:blip r:embed="rId3"/>
                <a:stretch>
                  <a:fillRect t="-2576"/>
                </a:stretch>
              </a:blipFill>
            </p:spPr>
            <p:txBody>
              <a:bodyPr/>
              <a:lstStyle/>
              <a:p>
                <a:r>
                  <a:rPr lang="fr-CA">
                    <a:noFill/>
                  </a:rPr>
                  <a:t> </a:t>
                </a:r>
              </a:p>
            </p:txBody>
          </p:sp>
        </mc:Fallback>
      </mc:AlternateContent>
      <p:sp>
        <p:nvSpPr>
          <p:cNvPr id="11" name="TextBox 10">
            <a:extLst>
              <a:ext uri="{FF2B5EF4-FFF2-40B4-BE49-F238E27FC236}">
                <a16:creationId xmlns:a16="http://schemas.microsoft.com/office/drawing/2014/main" id="{B831FD68-A56E-8F4B-AF2C-E0F36467D5B0}"/>
              </a:ext>
            </a:extLst>
          </p:cNvPr>
          <p:cNvSpPr txBox="1"/>
          <p:nvPr/>
        </p:nvSpPr>
        <p:spPr>
          <a:xfrm>
            <a:off x="1916539" y="3470020"/>
            <a:ext cx="1918602" cy="430887"/>
          </a:xfrm>
          <a:prstGeom prst="rect">
            <a:avLst/>
          </a:prstGeom>
          <a:noFill/>
        </p:spPr>
        <p:txBody>
          <a:bodyPr wrap="none" rtlCol="0">
            <a:spAutoFit/>
          </a:bodyPr>
          <a:lstStyle/>
          <a:p>
            <a:r>
              <a:rPr lang="fr-CA" sz="2200" dirty="0">
                <a:latin typeface="+mj-lt"/>
              </a:rPr>
              <a:t>Vraisemblance:</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A3D03CF-E29F-3346-ACDC-01B917DF9284}"/>
                  </a:ext>
                </a:extLst>
              </p:cNvPr>
              <p:cNvSpPr txBox="1"/>
              <p:nvPr/>
            </p:nvSpPr>
            <p:spPr>
              <a:xfrm>
                <a:off x="3835141" y="3458890"/>
                <a:ext cx="3042179"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sz="2200" b="0" i="1" spc="-50" smtClean="0">
                          <a:latin typeface="Cambria Math" panose="02040503050406030204" pitchFamily="18" charset="0"/>
                          <a:ea typeface="Cambria Math" panose="02040503050406030204" pitchFamily="18" charset="0"/>
                          <a:cs typeface="Tahoma"/>
                        </a:rPr>
                        <m:t>ℒ</m:t>
                      </m:r>
                      <m:d>
                        <m:dPr>
                          <m:ctrlPr>
                            <a:rPr lang="en-CA" sz="2200" i="1" spc="-50">
                              <a:latin typeface="Cambria Math" panose="02040503050406030204" pitchFamily="18" charset="0"/>
                              <a:ea typeface="Cambria Math" panose="02040503050406030204" pitchFamily="18" charset="0"/>
                              <a:cs typeface="Tahoma"/>
                            </a:rPr>
                          </m:ctrlPr>
                        </m:dPr>
                        <m:e>
                          <m:r>
                            <a:rPr lang="en-CA" sz="2200" b="0" i="1" spc="-50">
                              <a:latin typeface="Cambria Math" panose="02040503050406030204" pitchFamily="18" charset="0"/>
                              <a:ea typeface="Cambria Math" panose="02040503050406030204" pitchFamily="18" charset="0"/>
                              <a:cs typeface="Tahoma"/>
                            </a:rPr>
                            <m:t>𝑓</m:t>
                          </m:r>
                        </m:e>
                      </m:d>
                      <m:r>
                        <a:rPr lang="en-CA" sz="2200" b="0" i="1" spc="-50" smtClean="0">
                          <a:latin typeface="Cambria Math" panose="02040503050406030204" pitchFamily="18" charset="0"/>
                          <a:ea typeface="Cambria Math" panose="02040503050406030204" pitchFamily="18" charset="0"/>
                          <a:cs typeface="Tahoma"/>
                        </a:rPr>
                        <m:t>= </m:t>
                      </m:r>
                      <m:r>
                        <a:rPr lang="en-CA" sz="2200" b="0" i="1" smtClean="0">
                          <a:latin typeface="Cambria Math" panose="02040503050406030204" pitchFamily="18" charset="0"/>
                          <a:ea typeface="Cambria Math" panose="02040503050406030204" pitchFamily="18" charset="0"/>
                        </a:rPr>
                        <m:t>𝑝</m:t>
                      </m:r>
                      <m:r>
                        <a:rPr lang="en-CA" sz="2200" b="0" i="1" smtClean="0">
                          <a:latin typeface="Cambria Math" panose="02040503050406030204" pitchFamily="18" charset="0"/>
                          <a:ea typeface="Cambria Math" panose="02040503050406030204" pitchFamily="18" charset="0"/>
                        </a:rPr>
                        <m:t>(</m:t>
                      </m:r>
                      <m:r>
                        <a:rPr lang="en-CA" sz="2200" b="0" i="1" smtClean="0">
                          <a:latin typeface="Cambria Math" panose="02040503050406030204" pitchFamily="18" charset="0"/>
                          <a:ea typeface="Cambria Math" panose="02040503050406030204" pitchFamily="18" charset="0"/>
                        </a:rPr>
                        <m:t>𝐺</m:t>
                      </m:r>
                      <m:r>
                        <a:rPr lang="en-CA" sz="2200" b="0" i="1" smtClean="0">
                          <a:latin typeface="Cambria Math" panose="02040503050406030204" pitchFamily="18" charset="0"/>
                          <a:ea typeface="Cambria Math" panose="02040503050406030204" pitchFamily="18" charset="0"/>
                        </a:rPr>
                        <m:t>|</m:t>
                      </m:r>
                      <m:r>
                        <a:rPr lang="en-CA" sz="2200" b="0" i="1" smtClean="0">
                          <a:latin typeface="Cambria Math" panose="02040503050406030204" pitchFamily="18" charset="0"/>
                          <a:ea typeface="Cambria Math" panose="02040503050406030204" pitchFamily="18" charset="0"/>
                        </a:rPr>
                        <m:t>𝐹</m:t>
                      </m:r>
                      <m:r>
                        <a:rPr lang="en-CA" sz="2200" b="0" i="1" smtClean="0">
                          <a:latin typeface="Cambria Math" panose="02040503050406030204" pitchFamily="18" charset="0"/>
                          <a:ea typeface="Cambria Math" panose="02040503050406030204" pitchFamily="18" charset="0"/>
                        </a:rPr>
                        <m:t>=</m:t>
                      </m:r>
                      <m:r>
                        <a:rPr lang="en-CA" sz="2200" b="0" i="1" smtClean="0">
                          <a:latin typeface="Cambria Math" panose="02040503050406030204" pitchFamily="18" charset="0"/>
                          <a:ea typeface="Cambria Math" panose="02040503050406030204" pitchFamily="18" charset="0"/>
                        </a:rPr>
                        <m:t>𝑓</m:t>
                      </m:r>
                      <m:r>
                        <a:rPr lang="en-CA" sz="2200" b="0" i="1" smtClean="0">
                          <a:latin typeface="Cambria Math" panose="02040503050406030204" pitchFamily="18" charset="0"/>
                          <a:ea typeface="Cambria Math" panose="02040503050406030204" pitchFamily="18" charset="0"/>
                        </a:rPr>
                        <m:t>)(</m:t>
                      </m:r>
                      <m:r>
                        <a:rPr lang="en-CA" sz="2200" b="0" i="1" smtClean="0">
                          <a:latin typeface="Cambria Math" panose="02040503050406030204" pitchFamily="18" charset="0"/>
                          <a:ea typeface="Cambria Math" panose="02040503050406030204" pitchFamily="18" charset="0"/>
                        </a:rPr>
                        <m:t>𝑔</m:t>
                      </m:r>
                      <m:r>
                        <a:rPr lang="en-CA" sz="2200" b="0" i="1" smtClean="0">
                          <a:latin typeface="Cambria Math" panose="02040503050406030204" pitchFamily="18" charset="0"/>
                          <a:ea typeface="Cambria Math" panose="02040503050406030204" pitchFamily="18" charset="0"/>
                        </a:rPr>
                        <m:t>)</m:t>
                      </m:r>
                    </m:oMath>
                  </m:oMathPara>
                </a14:m>
                <a:endParaRPr lang="fr-CA" sz="2200" dirty="0"/>
              </a:p>
            </p:txBody>
          </p:sp>
        </mc:Choice>
        <mc:Fallback xmlns="">
          <p:sp>
            <p:nvSpPr>
              <p:cNvPr id="27" name="TextBox 26">
                <a:extLst>
                  <a:ext uri="{FF2B5EF4-FFF2-40B4-BE49-F238E27FC236}">
                    <a16:creationId xmlns:a16="http://schemas.microsoft.com/office/drawing/2014/main" id="{CA3D03CF-E29F-3346-ACDC-01B917DF9284}"/>
                  </a:ext>
                </a:extLst>
              </p:cNvPr>
              <p:cNvSpPr txBox="1">
                <a:spLocks noRot="1" noChangeAspect="1" noMove="1" noResize="1" noEditPoints="1" noAdjustHandles="1" noChangeArrowheads="1" noChangeShapeType="1" noTextEdit="1"/>
              </p:cNvSpPr>
              <p:nvPr/>
            </p:nvSpPr>
            <p:spPr>
              <a:xfrm>
                <a:off x="3835141" y="3458890"/>
                <a:ext cx="3042179" cy="430887"/>
              </a:xfrm>
              <a:prstGeom prst="rect">
                <a:avLst/>
              </a:prstGeom>
              <a:blipFill>
                <a:blip r:embed="rId4"/>
                <a:stretch>
                  <a:fillRect b="-17143"/>
                </a:stretch>
              </a:blipFill>
            </p:spPr>
            <p:txBody>
              <a:bodyPr/>
              <a:lstStyle/>
              <a:p>
                <a:r>
                  <a:rPr lang="fr-CA">
                    <a:noFill/>
                  </a:rPr>
                  <a:t> </a:t>
                </a:r>
              </a:p>
            </p:txBody>
          </p:sp>
        </mc:Fallback>
      </mc:AlternateContent>
      <p:grpSp>
        <p:nvGrpSpPr>
          <p:cNvPr id="34" name="Group 33">
            <a:extLst>
              <a:ext uri="{FF2B5EF4-FFF2-40B4-BE49-F238E27FC236}">
                <a16:creationId xmlns:a16="http://schemas.microsoft.com/office/drawing/2014/main" id="{EA58FFD9-4420-C149-A5EE-CC72CEB4B3F7}"/>
              </a:ext>
            </a:extLst>
          </p:cNvPr>
          <p:cNvGrpSpPr/>
          <p:nvPr/>
        </p:nvGrpSpPr>
        <p:grpSpPr>
          <a:xfrm>
            <a:off x="1916539" y="1676626"/>
            <a:ext cx="3561722" cy="1569516"/>
            <a:chOff x="924814" y="2109526"/>
            <a:chExt cx="3561722" cy="1569516"/>
          </a:xfrm>
        </p:grpSpPr>
        <p:pic>
          <p:nvPicPr>
            <p:cNvPr id="4" name="Picture 3" descr="Chart, line chart&#10;&#10;Description automatically generated">
              <a:extLst>
                <a:ext uri="{FF2B5EF4-FFF2-40B4-BE49-F238E27FC236}">
                  <a16:creationId xmlns:a16="http://schemas.microsoft.com/office/drawing/2014/main" id="{1249509C-0651-E74E-8C18-05A314920367}"/>
                </a:ext>
              </a:extLst>
            </p:cNvPr>
            <p:cNvPicPr>
              <a:picLocks noChangeAspect="1"/>
            </p:cNvPicPr>
            <p:nvPr/>
          </p:nvPicPr>
          <p:blipFill>
            <a:blip r:embed="rId5"/>
            <a:stretch>
              <a:fillRect/>
            </a:stretch>
          </p:blipFill>
          <p:spPr>
            <a:xfrm>
              <a:off x="1028914" y="2109526"/>
              <a:ext cx="3457622" cy="1491202"/>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7D66A20-3DD1-844B-A9E2-FD699AA16292}"/>
                    </a:ext>
                  </a:extLst>
                </p:cNvPr>
                <p:cNvSpPr txBox="1"/>
                <p:nvPr/>
              </p:nvSpPr>
              <p:spPr>
                <a:xfrm>
                  <a:off x="924814" y="2505670"/>
                  <a:ext cx="1164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CA" i="1" spc="-40" dirty="0">
                            <a:cs typeface="Trebuchet MS"/>
                          </a:rPr>
                          <m:t>p</m:t>
                        </m:r>
                        <m:r>
                          <m:rPr>
                            <m:nor/>
                          </m:rPr>
                          <a:rPr lang="en-CA" i="1" spc="-60" baseline="-15873" dirty="0">
                            <a:cs typeface="Arial"/>
                          </a:rPr>
                          <m:t>G</m:t>
                        </m:r>
                        <m:r>
                          <m:rPr>
                            <m:nor/>
                          </m:rPr>
                          <a:rPr lang="en-CA" i="1" spc="-60" baseline="-15873" dirty="0">
                            <a:cs typeface="Arial"/>
                          </a:rPr>
                          <m:t> |</m:t>
                        </m:r>
                        <m:r>
                          <m:rPr>
                            <m:nor/>
                          </m:rPr>
                          <a:rPr lang="en-CA" i="1" spc="44" baseline="-15873" dirty="0">
                            <a:cs typeface="Arial"/>
                          </a:rPr>
                          <m:t>F</m:t>
                        </m:r>
                        <m:r>
                          <m:rPr>
                            <m:nor/>
                          </m:rPr>
                          <a:rPr lang="en-CA" i="1" spc="44" baseline="-15873" dirty="0">
                            <a:cs typeface="Arial"/>
                          </a:rPr>
                          <m:t> </m:t>
                        </m:r>
                        <m:r>
                          <m:rPr>
                            <m:nor/>
                          </m:rPr>
                          <a:rPr lang="en-CA" spc="150" baseline="-15873" dirty="0">
                            <a:cs typeface="Arial"/>
                          </a:rPr>
                          <m:t>= </m:t>
                        </m:r>
                        <m:r>
                          <m:rPr>
                            <m:nor/>
                          </m:rPr>
                          <a:rPr lang="en-CA" i="1" spc="150" baseline="-15873" dirty="0">
                            <a:cs typeface="Arial"/>
                          </a:rPr>
                          <m:t>f</m:t>
                        </m:r>
                        <m:r>
                          <m:rPr>
                            <m:nor/>
                          </m:rPr>
                          <a:rPr lang="en-CA" i="1" spc="150" baseline="-15873" dirty="0">
                            <a:cs typeface="Arial"/>
                          </a:rPr>
                          <m:t> </m:t>
                        </m:r>
                        <m:r>
                          <m:rPr>
                            <m:nor/>
                          </m:rPr>
                          <a:rPr lang="en-CA" spc="-10" dirty="0">
                            <a:cs typeface="Arial Black"/>
                          </a:rPr>
                          <m:t>(</m:t>
                        </m:r>
                        <m:r>
                          <m:rPr>
                            <m:nor/>
                          </m:rPr>
                          <a:rPr lang="en-CA" i="1" spc="-10" dirty="0">
                            <a:cs typeface="Trebuchet MS"/>
                          </a:rPr>
                          <m:t>g</m:t>
                        </m:r>
                        <m:r>
                          <m:rPr>
                            <m:nor/>
                          </m:rPr>
                          <a:rPr lang="en-CA" i="1" spc="-265" dirty="0">
                            <a:cs typeface="Trebuchet MS"/>
                          </a:rPr>
                          <m:t> </m:t>
                        </m:r>
                        <m:r>
                          <m:rPr>
                            <m:nor/>
                          </m:rPr>
                          <a:rPr lang="en-CA" spc="-5" dirty="0">
                            <a:cs typeface="Arial Black"/>
                          </a:rPr>
                          <m:t>)</m:t>
                        </m:r>
                      </m:oMath>
                    </m:oMathPara>
                  </a14:m>
                  <a:endParaRPr lang="fr-CA" dirty="0"/>
                </a:p>
              </p:txBody>
            </p:sp>
          </mc:Choice>
          <mc:Fallback xmlns="">
            <p:sp>
              <p:nvSpPr>
                <p:cNvPr id="22" name="TextBox 21">
                  <a:extLst>
                    <a:ext uri="{FF2B5EF4-FFF2-40B4-BE49-F238E27FC236}">
                      <a16:creationId xmlns:a16="http://schemas.microsoft.com/office/drawing/2014/main" id="{D7D66A20-3DD1-844B-A9E2-FD699AA16292}"/>
                    </a:ext>
                  </a:extLst>
                </p:cNvPr>
                <p:cNvSpPr txBox="1">
                  <a:spLocks noRot="1" noChangeAspect="1" noMove="1" noResize="1" noEditPoints="1" noAdjustHandles="1" noChangeArrowheads="1" noChangeShapeType="1" noTextEdit="1"/>
                </p:cNvSpPr>
                <p:nvPr/>
              </p:nvSpPr>
              <p:spPr>
                <a:xfrm>
                  <a:off x="924814" y="2505670"/>
                  <a:ext cx="1164357" cy="369332"/>
                </a:xfrm>
                <a:prstGeom prst="rect">
                  <a:avLst/>
                </a:prstGeom>
                <a:blipFill>
                  <a:blip r:embed="rId6"/>
                  <a:stretch>
                    <a:fillRect t="-6667" b="-16667"/>
                  </a:stretch>
                </a:blipFill>
              </p:spPr>
              <p:txBody>
                <a:bodyPr/>
                <a:lstStyle/>
                <a:p>
                  <a:r>
                    <a:rPr lang="fr-CA">
                      <a:noFill/>
                    </a:rPr>
                    <a:t> </a:t>
                  </a:r>
                </a:p>
              </p:txBody>
            </p:sp>
          </mc:Fallback>
        </mc:AlternateContent>
        <p:sp>
          <p:nvSpPr>
            <p:cNvPr id="24" name="TextBox 23">
              <a:extLst>
                <a:ext uri="{FF2B5EF4-FFF2-40B4-BE49-F238E27FC236}">
                  <a16:creationId xmlns:a16="http://schemas.microsoft.com/office/drawing/2014/main" id="{6EA4078F-6C45-D24D-BB38-E131513AB0A5}"/>
                </a:ext>
              </a:extLst>
            </p:cNvPr>
            <p:cNvSpPr txBox="1"/>
            <p:nvPr/>
          </p:nvSpPr>
          <p:spPr>
            <a:xfrm>
              <a:off x="3964153" y="3148169"/>
              <a:ext cx="303288" cy="369332"/>
            </a:xfrm>
            <a:prstGeom prst="rect">
              <a:avLst/>
            </a:prstGeom>
            <a:noFill/>
          </p:spPr>
          <p:txBody>
            <a:bodyPr wrap="none" rtlCol="0">
              <a:spAutoFit/>
            </a:bodyPr>
            <a:lstStyle/>
            <a:p>
              <a:r>
                <a:rPr lang="fr-CA" i="1" dirty="0"/>
                <a:t>g</a:t>
              </a:r>
            </a:p>
          </p:txBody>
        </p:sp>
        <p:sp>
          <p:nvSpPr>
            <p:cNvPr id="28" name="Rectangle 27">
              <a:extLst>
                <a:ext uri="{FF2B5EF4-FFF2-40B4-BE49-F238E27FC236}">
                  <a16:creationId xmlns:a16="http://schemas.microsoft.com/office/drawing/2014/main" id="{8EBD70BD-D023-DD48-9575-A60163ACA85D}"/>
                </a:ext>
              </a:extLst>
            </p:cNvPr>
            <p:cNvSpPr/>
            <p:nvPr/>
          </p:nvSpPr>
          <p:spPr>
            <a:xfrm>
              <a:off x="1177636" y="2321902"/>
              <a:ext cx="720437" cy="21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2" name="Rectangle 31">
              <a:extLst>
                <a:ext uri="{FF2B5EF4-FFF2-40B4-BE49-F238E27FC236}">
                  <a16:creationId xmlns:a16="http://schemas.microsoft.com/office/drawing/2014/main" id="{2D2CFAD9-3CDD-6B48-84CA-D41ECEBF0452}"/>
                </a:ext>
              </a:extLst>
            </p:cNvPr>
            <p:cNvSpPr/>
            <p:nvPr/>
          </p:nvSpPr>
          <p:spPr>
            <a:xfrm>
              <a:off x="2757725" y="3384312"/>
              <a:ext cx="267458" cy="215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3" name="TextBox 22">
              <a:extLst>
                <a:ext uri="{FF2B5EF4-FFF2-40B4-BE49-F238E27FC236}">
                  <a16:creationId xmlns:a16="http://schemas.microsoft.com/office/drawing/2014/main" id="{FF333C77-8F46-2F41-843C-FD4DA0353ED6}"/>
                </a:ext>
              </a:extLst>
            </p:cNvPr>
            <p:cNvSpPr txBox="1"/>
            <p:nvPr/>
          </p:nvSpPr>
          <p:spPr>
            <a:xfrm>
              <a:off x="2719910" y="3309710"/>
              <a:ext cx="255198" cy="369332"/>
            </a:xfrm>
            <a:prstGeom prst="rect">
              <a:avLst/>
            </a:prstGeom>
            <a:noFill/>
          </p:spPr>
          <p:txBody>
            <a:bodyPr wrap="none" rtlCol="0">
              <a:spAutoFit/>
            </a:bodyPr>
            <a:lstStyle/>
            <a:p>
              <a:r>
                <a:rPr lang="fr-CA" i="1" dirty="0"/>
                <a:t>f</a:t>
              </a:r>
            </a:p>
          </p:txBody>
        </p:sp>
        <p:sp>
          <p:nvSpPr>
            <p:cNvPr id="33" name="Rectangle 32">
              <a:extLst>
                <a:ext uri="{FF2B5EF4-FFF2-40B4-BE49-F238E27FC236}">
                  <a16:creationId xmlns:a16="http://schemas.microsoft.com/office/drawing/2014/main" id="{8AC72175-C98C-314C-81BF-47E1AF0C8341}"/>
                </a:ext>
              </a:extLst>
            </p:cNvPr>
            <p:cNvSpPr/>
            <p:nvPr/>
          </p:nvSpPr>
          <p:spPr>
            <a:xfrm>
              <a:off x="4241344" y="3282000"/>
              <a:ext cx="185617" cy="171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spTree>
    <p:extLst>
      <p:ext uri="{BB962C8B-B14F-4D97-AF65-F5344CB8AC3E}">
        <p14:creationId xmlns:p14="http://schemas.microsoft.com/office/powerpoint/2010/main" val="246290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3B8085-85D7-4069-BD18-BCA4BA2C62C9}"/>
              </a:ext>
            </a:extLst>
          </p:cNvPr>
          <p:cNvSpPr>
            <a:spLocks noGrp="1"/>
          </p:cNvSpPr>
          <p:nvPr>
            <p:ph idx="1"/>
          </p:nvPr>
        </p:nvSpPr>
        <p:spPr>
          <a:xfrm>
            <a:off x="436146" y="1130928"/>
            <a:ext cx="8518283" cy="5191813"/>
          </a:xfrm>
        </p:spPr>
        <p:txBody>
          <a:bodyPr>
            <a:normAutofit/>
          </a:bodyPr>
          <a:lstStyle/>
          <a:p>
            <a:pPr marL="514350" indent="-514350">
              <a:lnSpc>
                <a:spcPct val="150000"/>
              </a:lnSpc>
              <a:spcBef>
                <a:spcPts val="0"/>
              </a:spcBef>
              <a:buClr>
                <a:schemeClr val="tx1"/>
              </a:buClr>
              <a:buSzPct val="80000"/>
              <a:buAutoNum type="arabicPeriod"/>
            </a:pPr>
            <a:r>
              <a:rPr lang="fr-FR" sz="2400" b="1" spc="-45" dirty="0">
                <a:latin typeface="+mj-lt"/>
                <a:cs typeface="Tahoma"/>
              </a:rPr>
              <a:t>͏͏Variables aléatoires</a:t>
            </a:r>
          </a:p>
          <a:p>
            <a:pPr marL="514350" indent="-514350">
              <a:lnSpc>
                <a:spcPct val="150000"/>
              </a:lnSpc>
              <a:spcBef>
                <a:spcPts val="1200"/>
              </a:spcBef>
              <a:buClr>
                <a:schemeClr val="tx1"/>
              </a:buClr>
              <a:buSzPct val="80000"/>
              <a:buAutoNum type="arabicPeriod"/>
            </a:pPr>
            <a:r>
              <a:rPr lang="fr-FR" sz="2400" b="1" spc="-45" dirty="0">
                <a:latin typeface="+mj-lt"/>
                <a:cs typeface="Tahoma"/>
              </a:rPr>
              <a:t>Vecteurs aléatoires</a:t>
            </a:r>
          </a:p>
          <a:p>
            <a:pPr marL="514350" indent="-514350">
              <a:lnSpc>
                <a:spcPct val="150000"/>
              </a:lnSpc>
              <a:spcBef>
                <a:spcPts val="1200"/>
              </a:spcBef>
              <a:buClr>
                <a:schemeClr val="tx1"/>
              </a:buClr>
              <a:buSzPct val="80000"/>
              <a:buAutoNum type="arabicPeriod"/>
            </a:pPr>
            <a:r>
              <a:rPr lang="en-CA" sz="2400" b="1" spc="-45" dirty="0">
                <a:latin typeface="+mj-lt"/>
                <a:cs typeface="Tahoma"/>
              </a:rPr>
              <a:t>Aspects </a:t>
            </a:r>
            <a:r>
              <a:rPr lang="en-CA" sz="2400" b="1" spc="-45" dirty="0" err="1">
                <a:latin typeface="+mj-lt"/>
                <a:cs typeface="Tahoma"/>
              </a:rPr>
              <a:t>fréquentiels</a:t>
            </a:r>
            <a:r>
              <a:rPr lang="en-CA" sz="2400" b="1" spc="-45" dirty="0">
                <a:latin typeface="+mj-lt"/>
                <a:cs typeface="Tahoma"/>
              </a:rPr>
              <a:t> : </a:t>
            </a:r>
            <a:r>
              <a:rPr lang="en-CA" sz="2400" b="1" spc="-45" dirty="0" err="1">
                <a:latin typeface="+mj-lt"/>
                <a:cs typeface="Tahoma"/>
              </a:rPr>
              <a:t>signaux</a:t>
            </a:r>
            <a:r>
              <a:rPr lang="en-CA" sz="2400" b="1" spc="-45" dirty="0">
                <a:latin typeface="+mj-lt"/>
                <a:cs typeface="Tahoma"/>
              </a:rPr>
              <a:t> </a:t>
            </a:r>
            <a:r>
              <a:rPr lang="en-CA" sz="2400" b="1" spc="-45" dirty="0" err="1">
                <a:latin typeface="+mj-lt"/>
                <a:cs typeface="Tahoma"/>
              </a:rPr>
              <a:t>aléatoires</a:t>
            </a:r>
            <a:r>
              <a:rPr lang="en-CA" sz="2400" b="1" spc="-45" dirty="0">
                <a:latin typeface="+mj-lt"/>
                <a:cs typeface="Tahoma"/>
              </a:rPr>
              <a:t> </a:t>
            </a:r>
            <a:r>
              <a:rPr lang="en-CA" sz="2400" b="1" spc="-45" dirty="0" err="1">
                <a:latin typeface="+mj-lt"/>
                <a:cs typeface="Tahoma"/>
              </a:rPr>
              <a:t>stationnaires</a:t>
            </a:r>
            <a:r>
              <a:rPr lang="en-CA" sz="2400" b="1" spc="-45" dirty="0">
                <a:latin typeface="+mj-lt"/>
                <a:cs typeface="Tahoma"/>
              </a:rPr>
              <a:t> </a:t>
            </a:r>
            <a:r>
              <a:rPr lang="en-CA" sz="2400" b="1" spc="-45" dirty="0" err="1">
                <a:latin typeface="+mj-lt"/>
                <a:cs typeface="Tahoma"/>
              </a:rPr>
              <a:t>d’ordre</a:t>
            </a:r>
            <a:r>
              <a:rPr lang="en-CA" sz="2400" b="1" spc="-45" dirty="0">
                <a:latin typeface="+mj-lt"/>
                <a:cs typeface="Tahoma"/>
              </a:rPr>
              <a:t> 2</a:t>
            </a:r>
            <a:endParaRPr lang="fr-FR" sz="2400" b="1" spc="-45" dirty="0">
              <a:latin typeface="+mj-lt"/>
              <a:cs typeface="Tahoma"/>
            </a:endParaRPr>
          </a:p>
          <a:p>
            <a:pPr marL="514350" indent="-514350">
              <a:lnSpc>
                <a:spcPct val="150000"/>
              </a:lnSpc>
              <a:spcBef>
                <a:spcPts val="1200"/>
              </a:spcBef>
              <a:buClr>
                <a:schemeClr val="tx1"/>
              </a:buClr>
              <a:buSzPct val="80000"/>
              <a:buAutoNum type="arabicPeriod"/>
            </a:pPr>
            <a:r>
              <a:rPr lang="fr-FR" sz="2400" b="1" spc="-45" dirty="0">
                <a:latin typeface="+mj-lt"/>
                <a:cs typeface="Tahoma"/>
              </a:rPr>
              <a:t>Estimation</a:t>
            </a:r>
          </a:p>
          <a:p>
            <a:pPr marL="514350" indent="-514350">
              <a:lnSpc>
                <a:spcPct val="150000"/>
              </a:lnSpc>
              <a:spcBef>
                <a:spcPts val="1200"/>
              </a:spcBef>
              <a:buClr>
                <a:schemeClr val="tx1"/>
              </a:buClr>
              <a:buSzPct val="80000"/>
              <a:buAutoNum type="arabicPeriod"/>
            </a:pPr>
            <a:r>
              <a:rPr lang="fr-FR" sz="2400" b="1" spc="-45" dirty="0">
                <a:latin typeface="+mj-lt"/>
                <a:cs typeface="Tahoma"/>
              </a:rPr>
              <a:t>Estimateurs classiques</a:t>
            </a:r>
          </a:p>
          <a:p>
            <a:pPr marL="514350" indent="-514350">
              <a:lnSpc>
                <a:spcPct val="150000"/>
              </a:lnSpc>
              <a:spcBef>
                <a:spcPts val="1200"/>
              </a:spcBef>
              <a:buClr>
                <a:schemeClr val="tx1"/>
              </a:buClr>
              <a:buSzPct val="80000"/>
              <a:buAutoNum type="arabicPeriod"/>
            </a:pPr>
            <a:r>
              <a:rPr lang="en-CA" sz="2400" b="1" spc="-45" dirty="0" err="1">
                <a:latin typeface="+mj-lt"/>
                <a:cs typeface="Tahoma"/>
              </a:rPr>
              <a:t>Caractéristiques</a:t>
            </a:r>
            <a:r>
              <a:rPr lang="en-CA" sz="2400" b="1" spc="-45" dirty="0">
                <a:latin typeface="+mj-lt"/>
                <a:cs typeface="Tahoma"/>
              </a:rPr>
              <a:t> des </a:t>
            </a:r>
            <a:r>
              <a:rPr lang="en-CA" sz="2400" b="1" spc="-45" dirty="0" err="1">
                <a:latin typeface="+mj-lt"/>
                <a:cs typeface="Tahoma"/>
              </a:rPr>
              <a:t>estimateurs</a:t>
            </a:r>
            <a:endParaRPr lang="en-CA" sz="2400" b="1" spc="-45" dirty="0">
              <a:latin typeface="+mj-lt"/>
              <a:cs typeface="Tahoma"/>
            </a:endParaRPr>
          </a:p>
          <a:p>
            <a:pPr marL="514350" indent="-514350">
              <a:lnSpc>
                <a:spcPct val="150000"/>
              </a:lnSpc>
              <a:spcBef>
                <a:spcPts val="1200"/>
              </a:spcBef>
              <a:buClr>
                <a:schemeClr val="tx1"/>
              </a:buClr>
              <a:buSzPct val="80000"/>
              <a:buAutoNum type="arabicPeriod"/>
            </a:pPr>
            <a:r>
              <a:rPr lang="en-CA" sz="2400" b="1" spc="-45" dirty="0">
                <a:latin typeface="+mj-lt"/>
                <a:cs typeface="Tahoma"/>
              </a:rPr>
              <a:t>Estimation MAP dans le </a:t>
            </a:r>
            <a:r>
              <a:rPr lang="en-CA" sz="2400" b="1" spc="-45" dirty="0" err="1">
                <a:latin typeface="+mj-lt"/>
                <a:cs typeface="Tahoma"/>
              </a:rPr>
              <a:t>cas</a:t>
            </a:r>
            <a:r>
              <a:rPr lang="en-CA" sz="2400" b="1" spc="-45" dirty="0">
                <a:latin typeface="+mj-lt"/>
                <a:cs typeface="Tahoma"/>
              </a:rPr>
              <a:t> </a:t>
            </a:r>
            <a:r>
              <a:rPr lang="en-CA" sz="2400" b="1" spc="-45" dirty="0" err="1">
                <a:latin typeface="+mj-lt"/>
                <a:cs typeface="Tahoma"/>
              </a:rPr>
              <a:t>linéaire</a:t>
            </a:r>
            <a:r>
              <a:rPr lang="en-CA" sz="2400" b="1" spc="-45" dirty="0">
                <a:latin typeface="+mj-lt"/>
                <a:cs typeface="Tahoma"/>
              </a:rPr>
              <a:t> et </a:t>
            </a:r>
            <a:r>
              <a:rPr lang="en-CA" sz="2400" b="1" spc="-45" dirty="0" err="1">
                <a:latin typeface="+mj-lt"/>
                <a:cs typeface="Tahoma"/>
              </a:rPr>
              <a:t>gaussien</a:t>
            </a:r>
            <a:endParaRPr lang="en-CA" sz="2400" b="1" spc="-45" dirty="0">
              <a:latin typeface="+mj-lt"/>
              <a:cs typeface="Tahoma"/>
            </a:endParaRPr>
          </a:p>
        </p:txBody>
      </p:sp>
      <p:sp>
        <p:nvSpPr>
          <p:cNvPr id="8" name="TextBox 7">
            <a:extLst>
              <a:ext uri="{FF2B5EF4-FFF2-40B4-BE49-F238E27FC236}">
                <a16:creationId xmlns:a16="http://schemas.microsoft.com/office/drawing/2014/main" id="{B7690BFE-6991-4211-81F1-F00AC55FE66A}"/>
              </a:ext>
            </a:extLst>
          </p:cNvPr>
          <p:cNvSpPr txBox="1"/>
          <p:nvPr/>
        </p:nvSpPr>
        <p:spPr>
          <a:xfrm>
            <a:off x="355600" y="233356"/>
            <a:ext cx="7611110" cy="584775"/>
          </a:xfrm>
          <a:prstGeom prst="rect">
            <a:avLst/>
          </a:prstGeom>
          <a:noFill/>
        </p:spPr>
        <p:txBody>
          <a:bodyPr wrap="square" rtlCol="0">
            <a:spAutoFit/>
          </a:bodyPr>
          <a:lstStyle/>
          <a:p>
            <a:r>
              <a:rPr lang="en-CA" sz="3200" b="1" spc="-10" dirty="0">
                <a:latin typeface="+mj-lt"/>
                <a:ea typeface="Century Gothic" charset="0"/>
                <a:cs typeface="Century Gothic" charset="0"/>
              </a:rPr>
              <a:t>Rappels: </a:t>
            </a:r>
            <a:r>
              <a:rPr lang="en-CA" sz="3200" b="1" spc="-10" dirty="0" err="1">
                <a:latin typeface="+mj-lt"/>
                <a:ea typeface="Century Gothic" charset="0"/>
                <a:cs typeface="Century Gothic" charset="0"/>
              </a:rPr>
              <a:t>probabilités</a:t>
            </a:r>
            <a:r>
              <a:rPr lang="en-CA" sz="3200" b="1" spc="-10" dirty="0">
                <a:latin typeface="+mj-lt"/>
                <a:ea typeface="Century Gothic" charset="0"/>
                <a:cs typeface="Century Gothic" charset="0"/>
              </a:rPr>
              <a:t> et signal </a:t>
            </a:r>
            <a:r>
              <a:rPr lang="en-CA" sz="3200" b="1" spc="-10" dirty="0" err="1">
                <a:latin typeface="+mj-lt"/>
                <a:ea typeface="Century Gothic" charset="0"/>
                <a:cs typeface="Century Gothic" charset="0"/>
              </a:rPr>
              <a:t>aléatoire</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0" name="Rectangle 9">
            <a:hlinkClick r:id="rId3" action="ppaction://hlinksldjump"/>
            <a:extLst>
              <a:ext uri="{FF2B5EF4-FFF2-40B4-BE49-F238E27FC236}">
                <a16:creationId xmlns:a16="http://schemas.microsoft.com/office/drawing/2014/main" id="{AA6A0D3B-2932-4027-B693-A8C88B22AFE3}"/>
              </a:ext>
            </a:extLst>
          </p:cNvPr>
          <p:cNvSpPr/>
          <p:nvPr/>
        </p:nvSpPr>
        <p:spPr>
          <a:xfrm>
            <a:off x="1046747" y="5291191"/>
            <a:ext cx="5744471" cy="267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ounded Rectangle 1">
            <a:extLst>
              <a:ext uri="{FF2B5EF4-FFF2-40B4-BE49-F238E27FC236}">
                <a16:creationId xmlns:a16="http://schemas.microsoft.com/office/drawing/2014/main" id="{086C8FD9-F1E7-6541-BDA4-DF675213353F}"/>
              </a:ext>
            </a:extLst>
          </p:cNvPr>
          <p:cNvSpPr/>
          <p:nvPr/>
        </p:nvSpPr>
        <p:spPr>
          <a:xfrm>
            <a:off x="848007" y="4065175"/>
            <a:ext cx="7994910" cy="420117"/>
          </a:xfrm>
          <a:prstGeom prst="round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304984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Méthodologie</a:t>
            </a:r>
            <a:r>
              <a:rPr lang="en-CA" sz="1400" b="1" dirty="0">
                <a:solidFill>
                  <a:schemeClr val="bg1"/>
                </a:solidFill>
                <a:latin typeface="+mj-lt"/>
              </a:rPr>
              <a:t> de </a:t>
            </a:r>
            <a:r>
              <a:rPr lang="en-CA" sz="1400" b="1" dirty="0" err="1">
                <a:solidFill>
                  <a:schemeClr val="bg1"/>
                </a:solidFill>
                <a:latin typeface="+mj-lt"/>
              </a:rPr>
              <a:t>l’estimation</a:t>
            </a:r>
            <a:endParaRPr lang="en-CA" sz="1400" b="1" dirty="0">
              <a:solidFill>
                <a:schemeClr val="bg1"/>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23877"/>
            <a:ext cx="7611110" cy="584775"/>
          </a:xfrm>
          <a:prstGeom prst="rect">
            <a:avLst/>
          </a:prstGeom>
          <a:noFill/>
        </p:spPr>
        <p:txBody>
          <a:bodyPr wrap="square" rtlCol="0">
            <a:spAutoFit/>
          </a:bodyPr>
          <a:lstStyle/>
          <a:p>
            <a:r>
              <a:rPr lang="en-CA" sz="3200" b="1" spc="-10" dirty="0" err="1">
                <a:latin typeface="+mj-lt"/>
                <a:ea typeface="Century Gothic" charset="0"/>
                <a:cs typeface="Century Gothic" charset="0"/>
              </a:rPr>
              <a:t>Estimateurs</a:t>
            </a:r>
            <a:r>
              <a:rPr lang="en-CA" sz="3200" b="1" spc="-10" dirty="0">
                <a:latin typeface="+mj-lt"/>
                <a:ea typeface="Century Gothic" charset="0"/>
                <a:cs typeface="Century Gothic" charset="0"/>
              </a:rPr>
              <a:t> </a:t>
            </a:r>
            <a:r>
              <a:rPr lang="en-CA" sz="3200" b="1" spc="-10" dirty="0" err="1">
                <a:latin typeface="+mj-lt"/>
                <a:ea typeface="Century Gothic" charset="0"/>
                <a:cs typeface="Century Gothic" charset="0"/>
              </a:rPr>
              <a:t>classiques</a:t>
            </a:r>
            <a:r>
              <a:rPr lang="en-CA" sz="3200" b="1" spc="-10" dirty="0">
                <a:latin typeface="+mj-lt"/>
                <a:ea typeface="Century Gothic" charset="0"/>
                <a:cs typeface="Century Gothic" charset="0"/>
              </a:rPr>
              <a:t> (1)</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412601" y="1037664"/>
                <a:ext cx="8430315" cy="49864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fr-CA" b="1" u="sng" spc="-50" dirty="0">
                    <a:latin typeface="+mj-lt"/>
                    <a:cs typeface="Tahoma"/>
                  </a:rPr>
                  <a:t>Maximum </a:t>
                </a:r>
                <a:r>
                  <a:rPr lang="fr-CA" b="1" i="1" u="sng" spc="-50" dirty="0">
                    <a:latin typeface="+mj-lt"/>
                    <a:cs typeface="Tahoma"/>
                  </a:rPr>
                  <a:t>vraisemblance (</a:t>
                </a:r>
                <a:r>
                  <a:rPr lang="fr-CA" b="1" i="1" u="sng" spc="-50" dirty="0" err="1">
                    <a:latin typeface="+mj-lt"/>
                    <a:cs typeface="Tahoma"/>
                  </a:rPr>
                  <a:t>likelihood</a:t>
                </a:r>
                <a:r>
                  <a:rPr lang="fr-CA" b="1" i="1" u="sng" spc="-50" dirty="0">
                    <a:latin typeface="+mj-lt"/>
                    <a:cs typeface="Tahoma"/>
                  </a:rPr>
                  <a:t>) </a:t>
                </a:r>
                <a:r>
                  <a:rPr lang="fr-CA" b="1" u="sng" spc="-50" dirty="0">
                    <a:latin typeface="+mj-lt"/>
                    <a:cs typeface="Tahoma"/>
                  </a:rPr>
                  <a:t>(MLE)</a:t>
                </a:r>
              </a:p>
              <a:p>
                <a:pPr marL="482400">
                  <a:lnSpc>
                    <a:spcPct val="100000"/>
                  </a:lnSpc>
                  <a:spcBef>
                    <a:spcPts val="1200"/>
                  </a:spcBef>
                  <a:buClr>
                    <a:schemeClr val="tx1"/>
                  </a:buClr>
                  <a:buSzPct val="135000"/>
                </a:pPr>
                <a:endParaRPr lang="fr-CA" sz="2200" spc="-50" dirty="0">
                  <a:cs typeface="Tahoma"/>
                </a:endParaRPr>
              </a:p>
              <a:p>
                <a:pPr marL="482400">
                  <a:lnSpc>
                    <a:spcPct val="100000"/>
                  </a:lnSpc>
                  <a:spcBef>
                    <a:spcPts val="1200"/>
                  </a:spcBef>
                  <a:buClr>
                    <a:schemeClr val="tx1"/>
                  </a:buClr>
                  <a:buSzPct val="135000"/>
                </a:pPr>
                <a:endParaRPr lang="fr-CA" sz="2200" i="1" spc="-50" dirty="0">
                  <a:latin typeface="Cambria Math" panose="02040503050406030204" pitchFamily="18" charset="0"/>
                  <a:cs typeface="Tahoma"/>
                </a:endParaRPr>
              </a:p>
              <a:p>
                <a:pPr marL="482400">
                  <a:lnSpc>
                    <a:spcPct val="100000"/>
                  </a:lnSpc>
                  <a:spcBef>
                    <a:spcPts val="1200"/>
                  </a:spcBef>
                  <a:buClr>
                    <a:schemeClr val="tx1"/>
                  </a:buClr>
                  <a:buSzPct val="135000"/>
                </a:pPr>
                <a:endParaRPr lang="fr-CA" sz="2200" i="1" spc="-50" dirty="0">
                  <a:latin typeface="Cambria Math" panose="02040503050406030204" pitchFamily="18" charset="0"/>
                  <a:cs typeface="Tahoma"/>
                </a:endParaRPr>
              </a:p>
              <a:p>
                <a:pPr marL="482400">
                  <a:lnSpc>
                    <a:spcPct val="100000"/>
                  </a:lnSpc>
                  <a:spcBef>
                    <a:spcPts val="1200"/>
                  </a:spcBef>
                  <a:buClr>
                    <a:schemeClr val="tx1"/>
                  </a:buClr>
                  <a:buSzPct val="135000"/>
                </a:pPr>
                <a:endParaRPr lang="en-CA" sz="2200" i="1" spc="-50" dirty="0">
                  <a:latin typeface="Cambria Math" panose="02040503050406030204" pitchFamily="18" charset="0"/>
                  <a:cs typeface="Tahoma"/>
                </a:endParaRPr>
              </a:p>
              <a:p>
                <a:pPr marL="482400">
                  <a:lnSpc>
                    <a:spcPct val="100000"/>
                  </a:lnSpc>
                  <a:spcBef>
                    <a:spcPts val="1200"/>
                  </a:spcBef>
                  <a:buClr>
                    <a:schemeClr val="tx1"/>
                  </a:buClr>
                  <a:buSzPct val="135000"/>
                </a:pPr>
                <a14:m>
                  <m:oMath xmlns:m="http://schemas.openxmlformats.org/officeDocument/2006/math">
                    <m:acc>
                      <m:accPr>
                        <m:chr m:val="̂"/>
                        <m:ctrlPr>
                          <a:rPr lang="fr-CA" sz="2200" i="1" spc="-50" smtClean="0">
                            <a:latin typeface="Cambria Math" panose="02040503050406030204" pitchFamily="18" charset="0"/>
                            <a:cs typeface="Tahoma"/>
                          </a:rPr>
                        </m:ctrlPr>
                      </m:accPr>
                      <m:e>
                        <m:r>
                          <a:rPr lang="en-CA" sz="2200" b="0" i="1" spc="-50" smtClean="0">
                            <a:latin typeface="Cambria Math" panose="02040503050406030204" pitchFamily="18" charset="0"/>
                            <a:cs typeface="Tahoma"/>
                          </a:rPr>
                          <m:t>𝑓</m:t>
                        </m:r>
                      </m:e>
                    </m:acc>
                    <m:r>
                      <a:rPr lang="en-CA" sz="2200" b="0" i="1" spc="-50" smtClean="0">
                        <a:latin typeface="Cambria Math" panose="02040503050406030204" pitchFamily="18" charset="0"/>
                        <a:cs typeface="Tahoma"/>
                      </a:rPr>
                      <m:t>=</m:t>
                    </m:r>
                    <m:sSub>
                      <m:sSubPr>
                        <m:ctrlPr>
                          <a:rPr lang="en-CA" sz="2200" b="0" i="1" spc="-50" smtClean="0">
                            <a:latin typeface="Cambria Math" panose="02040503050406030204" pitchFamily="18" charset="0"/>
                            <a:cs typeface="Tahoma"/>
                          </a:rPr>
                        </m:ctrlPr>
                      </m:sSubPr>
                      <m:e>
                        <m:func>
                          <m:funcPr>
                            <m:ctrlPr>
                              <a:rPr lang="en-CA" sz="2200" b="0" i="1" spc="-50" smtClean="0">
                                <a:latin typeface="Cambria Math" panose="02040503050406030204" pitchFamily="18" charset="0"/>
                                <a:cs typeface="Tahoma"/>
                              </a:rPr>
                            </m:ctrlPr>
                          </m:funcPr>
                          <m:fName>
                            <m:r>
                              <m:rPr>
                                <m:sty m:val="p"/>
                              </m:rPr>
                              <a:rPr lang="en-CA" sz="2200" b="0" i="0" spc="-50" smtClean="0">
                                <a:latin typeface="Cambria Math" panose="02040503050406030204" pitchFamily="18" charset="0"/>
                                <a:cs typeface="Tahoma"/>
                              </a:rPr>
                              <m:t>arg</m:t>
                            </m:r>
                          </m:fName>
                          <m:e>
                            <m:r>
                              <a:rPr lang="en-CA" sz="2200" b="0" i="1" spc="-50" smtClean="0">
                                <a:latin typeface="Cambria Math" panose="02040503050406030204" pitchFamily="18" charset="0"/>
                                <a:cs typeface="Tahoma"/>
                              </a:rPr>
                              <m:t>𝑚𝑎𝑥</m:t>
                            </m:r>
                          </m:e>
                        </m:func>
                        <m:r>
                          <a:rPr lang="en-CA" sz="2200" b="0" i="1" spc="-50" smtClean="0">
                            <a:latin typeface="Cambria Math" panose="02040503050406030204" pitchFamily="18" charset="0"/>
                            <a:cs typeface="Tahoma"/>
                          </a:rPr>
                          <m:t> </m:t>
                        </m:r>
                      </m:e>
                      <m:sub>
                        <m:r>
                          <a:rPr lang="en-CA" sz="2200" b="0" i="1" spc="-50" smtClean="0">
                            <a:latin typeface="Cambria Math" panose="02040503050406030204" pitchFamily="18" charset="0"/>
                            <a:cs typeface="Tahoma"/>
                          </a:rPr>
                          <m:t>𝑓</m:t>
                        </m:r>
                      </m:sub>
                    </m:sSub>
                    <m:r>
                      <a:rPr lang="en-CA" sz="2200" b="0" i="1" spc="-50" smtClean="0">
                        <a:latin typeface="Cambria Math" panose="02040503050406030204" pitchFamily="18" charset="0"/>
                        <a:cs typeface="Tahoma"/>
                      </a:rPr>
                      <m:t> {</m:t>
                    </m:r>
                    <m:sSub>
                      <m:sSubPr>
                        <m:ctrlPr>
                          <a:rPr lang="en-CA" sz="2200" b="0" i="1" spc="-50" smtClean="0">
                            <a:latin typeface="Cambria Math" panose="02040503050406030204" pitchFamily="18" charset="0"/>
                            <a:cs typeface="Tahoma"/>
                          </a:rPr>
                        </m:ctrlPr>
                      </m:sSubPr>
                      <m:e>
                        <m:r>
                          <a:rPr lang="en-CA" sz="2200" b="0" i="1" spc="-50" smtClean="0">
                            <a:latin typeface="Cambria Math" panose="02040503050406030204" pitchFamily="18" charset="0"/>
                            <a:cs typeface="Tahoma"/>
                          </a:rPr>
                          <m:t>𝑝</m:t>
                        </m:r>
                      </m:e>
                      <m:sub>
                        <m:r>
                          <a:rPr lang="en-CA" sz="2200" b="0" i="1" spc="-50" smtClean="0">
                            <a:latin typeface="Cambria Math" panose="02040503050406030204" pitchFamily="18" charset="0"/>
                            <a:cs typeface="Tahoma"/>
                          </a:rPr>
                          <m:t>𝐺</m:t>
                        </m:r>
                        <m:r>
                          <a:rPr lang="en-CA" sz="2200" b="0" i="1" spc="-50" smtClean="0">
                            <a:latin typeface="Cambria Math" panose="02040503050406030204" pitchFamily="18" charset="0"/>
                            <a:cs typeface="Tahoma"/>
                          </a:rPr>
                          <m:t>|</m:t>
                        </m:r>
                        <m:r>
                          <a:rPr lang="en-CA" sz="2200" b="0" i="1" spc="-50" smtClean="0">
                            <a:latin typeface="Cambria Math" panose="02040503050406030204" pitchFamily="18" charset="0"/>
                            <a:cs typeface="Tahoma"/>
                          </a:rPr>
                          <m:t>𝐹</m:t>
                        </m:r>
                        <m:r>
                          <a:rPr lang="en-CA" sz="2200" b="0" i="1" spc="-50" smtClean="0">
                            <a:latin typeface="Cambria Math" panose="02040503050406030204" pitchFamily="18" charset="0"/>
                            <a:cs typeface="Tahoma"/>
                          </a:rPr>
                          <m:t>=</m:t>
                        </m:r>
                        <m:r>
                          <a:rPr lang="en-CA" sz="2200" b="0" i="1" spc="-50" smtClean="0">
                            <a:latin typeface="Cambria Math" panose="02040503050406030204" pitchFamily="18" charset="0"/>
                            <a:cs typeface="Tahoma"/>
                          </a:rPr>
                          <m:t>𝑓</m:t>
                        </m:r>
                      </m:sub>
                    </m:sSub>
                    <m:r>
                      <a:rPr lang="en-CA" sz="2200" b="0" i="1" spc="-50" smtClean="0">
                        <a:latin typeface="Cambria Math" panose="02040503050406030204" pitchFamily="18" charset="0"/>
                        <a:cs typeface="Tahoma"/>
                      </a:rPr>
                      <m:t>(</m:t>
                    </m:r>
                    <m:r>
                      <a:rPr lang="en-CA" sz="2200" b="0" i="1" spc="-50" smtClean="0">
                        <a:latin typeface="Cambria Math" panose="02040503050406030204" pitchFamily="18" charset="0"/>
                        <a:cs typeface="Tahoma"/>
                      </a:rPr>
                      <m:t>𝑔</m:t>
                    </m:r>
                    <m:r>
                      <a:rPr lang="en-CA" sz="2200" b="0" i="1" spc="-50" smtClean="0">
                        <a:latin typeface="Cambria Math" panose="02040503050406030204" pitchFamily="18" charset="0"/>
                        <a:cs typeface="Tahoma"/>
                      </a:rPr>
                      <m:t>)}</m:t>
                    </m:r>
                  </m:oMath>
                </a14:m>
                <a:endParaRPr lang="fr-CA" sz="2200" spc="-50" dirty="0">
                  <a:latin typeface="+mj-lt"/>
                  <a:cs typeface="Tahoma"/>
                </a:endParaRPr>
              </a:p>
              <a:p>
                <a:pPr marL="253800" indent="0">
                  <a:lnSpc>
                    <a:spcPct val="100000"/>
                  </a:lnSpc>
                  <a:spcBef>
                    <a:spcPts val="1200"/>
                  </a:spcBef>
                  <a:buClr>
                    <a:schemeClr val="tx1"/>
                  </a:buClr>
                  <a:buSzPct val="135000"/>
                  <a:buNone/>
                </a:pPr>
                <a:endParaRPr lang="fr-CA" sz="2200" spc="-50" dirty="0">
                  <a:latin typeface="+mj-lt"/>
                  <a:cs typeface="Tahoma"/>
                </a:endParaRPr>
              </a:p>
              <a:p>
                <a:pPr marL="253800" indent="0">
                  <a:lnSpc>
                    <a:spcPct val="100000"/>
                  </a:lnSpc>
                  <a:spcBef>
                    <a:spcPts val="1200"/>
                  </a:spcBef>
                  <a:buClr>
                    <a:schemeClr val="tx1"/>
                  </a:buClr>
                  <a:buSzPct val="135000"/>
                  <a:buNone/>
                </a:pPr>
                <a:r>
                  <a:rPr lang="fr-CA" sz="2200" spc="-50" dirty="0">
                    <a:latin typeface="+mj-lt"/>
                    <a:cs typeface="Tahoma"/>
                  </a:rPr>
                  <a:t>      </a:t>
                </a:r>
              </a:p>
              <a:p>
                <a:pPr marL="482400">
                  <a:lnSpc>
                    <a:spcPct val="100000"/>
                  </a:lnSpc>
                  <a:spcBef>
                    <a:spcPts val="1200"/>
                  </a:spcBef>
                  <a:buClr>
                    <a:schemeClr val="tx1"/>
                  </a:buClr>
                  <a:buSzPct val="135000"/>
                </a:pPr>
                <a:endParaRPr lang="fr-CA" sz="2200" spc="-50" dirty="0">
                  <a:latin typeface="+mj-lt"/>
                  <a:cs typeface="Tahoma"/>
                </a:endParaRPr>
              </a:p>
              <a:p>
                <a:pPr marL="482400">
                  <a:lnSpc>
                    <a:spcPct val="100000"/>
                  </a:lnSpc>
                  <a:spcBef>
                    <a:spcPts val="1200"/>
                  </a:spcBef>
                  <a:buClr>
                    <a:schemeClr val="tx1"/>
                  </a:buClr>
                  <a:buSzPct val="135000"/>
                </a:pPr>
                <a:endParaRPr lang="fr-CA" sz="2200" spc="-50" dirty="0">
                  <a:latin typeface="+mj-lt"/>
                  <a:cs typeface="Tahoma"/>
                </a:endParaRPr>
              </a:p>
              <a:p>
                <a:pPr marL="482400">
                  <a:lnSpc>
                    <a:spcPct val="100000"/>
                  </a:lnSpc>
                  <a:spcBef>
                    <a:spcPts val="1200"/>
                  </a:spcBef>
                  <a:buClr>
                    <a:schemeClr val="tx1"/>
                  </a:buClr>
                  <a:buSzPct val="135000"/>
                </a:pPr>
                <a:endParaRPr lang="fr-CA" sz="3100" b="1" u="sng" spc="-50" dirty="0">
                  <a:latin typeface="+mj-lt"/>
                  <a:cs typeface="Tahoma"/>
                </a:endParaRPr>
              </a:p>
            </p:txBody>
          </p:sp>
        </mc:Choice>
        <mc:Fallback xmlns="">
          <p:sp>
            <p:nvSpPr>
              <p:cNvPr id="25" name="Content Placeholder 5">
                <a:extLst>
                  <a:ext uri="{FF2B5EF4-FFF2-40B4-BE49-F238E27FC236}">
                    <a16:creationId xmlns:a16="http://schemas.microsoft.com/office/drawing/2014/main" id="{D15D9D54-E6FF-4262-9C22-A4DF03B5B1FF}"/>
                  </a:ext>
                </a:extLst>
              </p:cNvPr>
              <p:cNvSpPr txBox="1">
                <a:spLocks noRot="1" noChangeAspect="1" noMove="1" noResize="1" noEditPoints="1" noAdjustHandles="1" noChangeArrowheads="1" noChangeShapeType="1" noTextEdit="1"/>
              </p:cNvSpPr>
              <p:nvPr/>
            </p:nvSpPr>
            <p:spPr>
              <a:xfrm>
                <a:off x="412601" y="1037664"/>
                <a:ext cx="8430315" cy="4986466"/>
              </a:xfrm>
              <a:prstGeom prst="rect">
                <a:avLst/>
              </a:prstGeom>
              <a:blipFill>
                <a:blip r:embed="rId3"/>
                <a:stretch>
                  <a:fillRect l="-1504" t="-2030"/>
                </a:stretch>
              </a:blipFill>
            </p:spPr>
            <p:txBody>
              <a:bodyPr/>
              <a:lstStyle/>
              <a:p>
                <a:r>
                  <a:rPr lang="fr-CA">
                    <a:noFill/>
                  </a:rPr>
                  <a:t> </a:t>
                </a:r>
              </a:p>
            </p:txBody>
          </p:sp>
        </mc:Fallback>
      </mc:AlternateContent>
      <p:sp>
        <p:nvSpPr>
          <p:cNvPr id="11" name="TextBox 10">
            <a:extLst>
              <a:ext uri="{FF2B5EF4-FFF2-40B4-BE49-F238E27FC236}">
                <a16:creationId xmlns:a16="http://schemas.microsoft.com/office/drawing/2014/main" id="{EAA718E6-2F85-4A13-951C-FF335C447247}"/>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Estimateurs</a:t>
            </a:r>
            <a:r>
              <a:rPr lang="en-CA" sz="1400" dirty="0">
                <a:solidFill>
                  <a:schemeClr val="tx1">
                    <a:lumMod val="75000"/>
                    <a:lumOff val="25000"/>
                  </a:schemeClr>
                </a:solidFill>
                <a:latin typeface="+mj-lt"/>
              </a:rPr>
              <a:t> </a:t>
            </a:r>
            <a:r>
              <a:rPr lang="en-CA" sz="1400" dirty="0" err="1">
                <a:solidFill>
                  <a:schemeClr val="tx1">
                    <a:lumMod val="75000"/>
                    <a:lumOff val="25000"/>
                  </a:schemeClr>
                </a:solidFill>
                <a:latin typeface="+mj-lt"/>
              </a:rPr>
              <a:t>classiques</a:t>
            </a:r>
            <a:endParaRPr lang="en-CA" sz="1400" dirty="0">
              <a:solidFill>
                <a:schemeClr val="tx1">
                  <a:lumMod val="75000"/>
                  <a:lumOff val="25000"/>
                </a:schemeClr>
              </a:solidFill>
              <a:latin typeface="+mj-lt"/>
            </a:endParaRPr>
          </a:p>
        </p:txBody>
      </p:sp>
      <p:grpSp>
        <p:nvGrpSpPr>
          <p:cNvPr id="13" name="Group 12">
            <a:extLst>
              <a:ext uri="{FF2B5EF4-FFF2-40B4-BE49-F238E27FC236}">
                <a16:creationId xmlns:a16="http://schemas.microsoft.com/office/drawing/2014/main" id="{77A47E68-65D6-3BF6-5B57-7737185C2435}"/>
              </a:ext>
            </a:extLst>
          </p:cNvPr>
          <p:cNvGrpSpPr/>
          <p:nvPr/>
        </p:nvGrpSpPr>
        <p:grpSpPr>
          <a:xfrm>
            <a:off x="1916539" y="1676626"/>
            <a:ext cx="3561722" cy="1569516"/>
            <a:chOff x="924814" y="2109526"/>
            <a:chExt cx="3561722" cy="1569516"/>
          </a:xfrm>
        </p:grpSpPr>
        <p:pic>
          <p:nvPicPr>
            <p:cNvPr id="15" name="Picture 14" descr="Chart, line chart&#10;&#10;Description automatically generated">
              <a:extLst>
                <a:ext uri="{FF2B5EF4-FFF2-40B4-BE49-F238E27FC236}">
                  <a16:creationId xmlns:a16="http://schemas.microsoft.com/office/drawing/2014/main" id="{345F9531-7C18-1F63-D8FB-01BA8A3669E9}"/>
                </a:ext>
              </a:extLst>
            </p:cNvPr>
            <p:cNvPicPr>
              <a:picLocks noChangeAspect="1"/>
            </p:cNvPicPr>
            <p:nvPr/>
          </p:nvPicPr>
          <p:blipFill>
            <a:blip r:embed="rId4"/>
            <a:stretch>
              <a:fillRect/>
            </a:stretch>
          </p:blipFill>
          <p:spPr>
            <a:xfrm>
              <a:off x="1028914" y="2109526"/>
              <a:ext cx="3457622" cy="1491202"/>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9F78925-72A4-1335-FD25-0B2C8982AF70}"/>
                    </a:ext>
                  </a:extLst>
                </p:cNvPr>
                <p:cNvSpPr txBox="1"/>
                <p:nvPr/>
              </p:nvSpPr>
              <p:spPr>
                <a:xfrm>
                  <a:off x="924814" y="2505670"/>
                  <a:ext cx="1164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CA" i="1" spc="-40" dirty="0">
                            <a:cs typeface="Trebuchet MS"/>
                          </a:rPr>
                          <m:t>p</m:t>
                        </m:r>
                        <m:r>
                          <m:rPr>
                            <m:nor/>
                          </m:rPr>
                          <a:rPr lang="en-CA" i="1" spc="-60" baseline="-15873" dirty="0">
                            <a:cs typeface="Arial"/>
                          </a:rPr>
                          <m:t>G</m:t>
                        </m:r>
                        <m:r>
                          <m:rPr>
                            <m:nor/>
                          </m:rPr>
                          <a:rPr lang="en-CA" i="1" spc="-60" baseline="-15873" dirty="0">
                            <a:cs typeface="Arial"/>
                          </a:rPr>
                          <m:t> |</m:t>
                        </m:r>
                        <m:r>
                          <m:rPr>
                            <m:nor/>
                          </m:rPr>
                          <a:rPr lang="en-CA" i="1" spc="44" baseline="-15873" dirty="0">
                            <a:cs typeface="Arial"/>
                          </a:rPr>
                          <m:t>F</m:t>
                        </m:r>
                        <m:r>
                          <m:rPr>
                            <m:nor/>
                          </m:rPr>
                          <a:rPr lang="en-CA" i="1" spc="44" baseline="-15873" dirty="0">
                            <a:cs typeface="Arial"/>
                          </a:rPr>
                          <m:t> </m:t>
                        </m:r>
                        <m:r>
                          <m:rPr>
                            <m:nor/>
                          </m:rPr>
                          <a:rPr lang="en-CA" spc="150" baseline="-15873" dirty="0">
                            <a:cs typeface="Arial"/>
                          </a:rPr>
                          <m:t>= </m:t>
                        </m:r>
                        <m:r>
                          <m:rPr>
                            <m:nor/>
                          </m:rPr>
                          <a:rPr lang="en-CA" i="1" spc="150" baseline="-15873" dirty="0">
                            <a:cs typeface="Arial"/>
                          </a:rPr>
                          <m:t>f</m:t>
                        </m:r>
                        <m:r>
                          <m:rPr>
                            <m:nor/>
                          </m:rPr>
                          <a:rPr lang="en-CA" i="1" spc="150" baseline="-15873" dirty="0">
                            <a:cs typeface="Arial"/>
                          </a:rPr>
                          <m:t> </m:t>
                        </m:r>
                        <m:r>
                          <m:rPr>
                            <m:nor/>
                          </m:rPr>
                          <a:rPr lang="en-CA" spc="-10" dirty="0">
                            <a:cs typeface="Arial Black"/>
                          </a:rPr>
                          <m:t>(</m:t>
                        </m:r>
                        <m:r>
                          <m:rPr>
                            <m:nor/>
                          </m:rPr>
                          <a:rPr lang="en-CA" i="1" spc="-10" dirty="0">
                            <a:cs typeface="Trebuchet MS"/>
                          </a:rPr>
                          <m:t>g</m:t>
                        </m:r>
                        <m:r>
                          <m:rPr>
                            <m:nor/>
                          </m:rPr>
                          <a:rPr lang="en-CA" i="1" spc="-265" dirty="0">
                            <a:cs typeface="Trebuchet MS"/>
                          </a:rPr>
                          <m:t> </m:t>
                        </m:r>
                        <m:r>
                          <m:rPr>
                            <m:nor/>
                          </m:rPr>
                          <a:rPr lang="en-CA" spc="-5" dirty="0">
                            <a:cs typeface="Arial Black"/>
                          </a:rPr>
                          <m:t>)</m:t>
                        </m:r>
                      </m:oMath>
                    </m:oMathPara>
                  </a14:m>
                  <a:endParaRPr lang="fr-CA" dirty="0"/>
                </a:p>
              </p:txBody>
            </p:sp>
          </mc:Choice>
          <mc:Fallback xmlns="">
            <p:sp>
              <p:nvSpPr>
                <p:cNvPr id="22" name="TextBox 21">
                  <a:extLst>
                    <a:ext uri="{FF2B5EF4-FFF2-40B4-BE49-F238E27FC236}">
                      <a16:creationId xmlns:a16="http://schemas.microsoft.com/office/drawing/2014/main" id="{D7D66A20-3DD1-844B-A9E2-FD699AA16292}"/>
                    </a:ext>
                  </a:extLst>
                </p:cNvPr>
                <p:cNvSpPr txBox="1">
                  <a:spLocks noRot="1" noChangeAspect="1" noMove="1" noResize="1" noEditPoints="1" noAdjustHandles="1" noChangeArrowheads="1" noChangeShapeType="1" noTextEdit="1"/>
                </p:cNvSpPr>
                <p:nvPr/>
              </p:nvSpPr>
              <p:spPr>
                <a:xfrm>
                  <a:off x="924814" y="2505670"/>
                  <a:ext cx="1164357" cy="369332"/>
                </a:xfrm>
                <a:prstGeom prst="rect">
                  <a:avLst/>
                </a:prstGeom>
                <a:blipFill>
                  <a:blip r:embed="rId6"/>
                  <a:stretch>
                    <a:fillRect t="-6667" b="-16667"/>
                  </a:stretch>
                </a:blipFill>
              </p:spPr>
              <p:txBody>
                <a:bodyPr/>
                <a:lstStyle/>
                <a:p>
                  <a:r>
                    <a:rPr lang="fr-CA">
                      <a:noFill/>
                    </a:rPr>
                    <a:t> </a:t>
                  </a:r>
                </a:p>
              </p:txBody>
            </p:sp>
          </mc:Fallback>
        </mc:AlternateContent>
        <p:sp>
          <p:nvSpPr>
            <p:cNvPr id="18" name="TextBox 17">
              <a:extLst>
                <a:ext uri="{FF2B5EF4-FFF2-40B4-BE49-F238E27FC236}">
                  <a16:creationId xmlns:a16="http://schemas.microsoft.com/office/drawing/2014/main" id="{AE16673F-2D2E-976D-4D95-42627C040A51}"/>
                </a:ext>
              </a:extLst>
            </p:cNvPr>
            <p:cNvSpPr txBox="1"/>
            <p:nvPr/>
          </p:nvSpPr>
          <p:spPr>
            <a:xfrm>
              <a:off x="3964153" y="3148169"/>
              <a:ext cx="303288" cy="369332"/>
            </a:xfrm>
            <a:prstGeom prst="rect">
              <a:avLst/>
            </a:prstGeom>
            <a:noFill/>
          </p:spPr>
          <p:txBody>
            <a:bodyPr wrap="none" rtlCol="0">
              <a:spAutoFit/>
            </a:bodyPr>
            <a:lstStyle/>
            <a:p>
              <a:r>
                <a:rPr lang="fr-CA" i="1" dirty="0"/>
                <a:t>g</a:t>
              </a:r>
            </a:p>
          </p:txBody>
        </p:sp>
        <p:sp>
          <p:nvSpPr>
            <p:cNvPr id="20" name="Rectangle 19">
              <a:extLst>
                <a:ext uri="{FF2B5EF4-FFF2-40B4-BE49-F238E27FC236}">
                  <a16:creationId xmlns:a16="http://schemas.microsoft.com/office/drawing/2014/main" id="{614F0D0B-371B-A412-4D96-F15A4CA47844}"/>
                </a:ext>
              </a:extLst>
            </p:cNvPr>
            <p:cNvSpPr/>
            <p:nvPr/>
          </p:nvSpPr>
          <p:spPr>
            <a:xfrm>
              <a:off x="1177636" y="2321902"/>
              <a:ext cx="720437" cy="21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1" name="Rectangle 20">
              <a:extLst>
                <a:ext uri="{FF2B5EF4-FFF2-40B4-BE49-F238E27FC236}">
                  <a16:creationId xmlns:a16="http://schemas.microsoft.com/office/drawing/2014/main" id="{8C815CDD-D5A8-6BFC-C7F6-9B909D2CBE88}"/>
                </a:ext>
              </a:extLst>
            </p:cNvPr>
            <p:cNvSpPr/>
            <p:nvPr/>
          </p:nvSpPr>
          <p:spPr>
            <a:xfrm>
              <a:off x="2757725" y="3384312"/>
              <a:ext cx="267458" cy="215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extBox 21">
              <a:extLst>
                <a:ext uri="{FF2B5EF4-FFF2-40B4-BE49-F238E27FC236}">
                  <a16:creationId xmlns:a16="http://schemas.microsoft.com/office/drawing/2014/main" id="{0629C91C-B304-9AEF-DDDD-6D4813B56AED}"/>
                </a:ext>
              </a:extLst>
            </p:cNvPr>
            <p:cNvSpPr txBox="1"/>
            <p:nvPr/>
          </p:nvSpPr>
          <p:spPr>
            <a:xfrm>
              <a:off x="2719910" y="3309710"/>
              <a:ext cx="255198" cy="369332"/>
            </a:xfrm>
            <a:prstGeom prst="rect">
              <a:avLst/>
            </a:prstGeom>
            <a:noFill/>
          </p:spPr>
          <p:txBody>
            <a:bodyPr wrap="none" rtlCol="0">
              <a:spAutoFit/>
            </a:bodyPr>
            <a:lstStyle/>
            <a:p>
              <a:r>
                <a:rPr lang="fr-CA" i="1" dirty="0"/>
                <a:t>f</a:t>
              </a:r>
            </a:p>
          </p:txBody>
        </p:sp>
        <p:sp>
          <p:nvSpPr>
            <p:cNvPr id="23" name="Rectangle 22">
              <a:extLst>
                <a:ext uri="{FF2B5EF4-FFF2-40B4-BE49-F238E27FC236}">
                  <a16:creationId xmlns:a16="http://schemas.microsoft.com/office/drawing/2014/main" id="{AF74B339-1F33-BCC1-E98C-44437DFE0A24}"/>
                </a:ext>
              </a:extLst>
            </p:cNvPr>
            <p:cNvSpPr/>
            <p:nvPr/>
          </p:nvSpPr>
          <p:spPr>
            <a:xfrm>
              <a:off x="4241344" y="3282000"/>
              <a:ext cx="185617" cy="171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spTree>
    <p:extLst>
      <p:ext uri="{BB962C8B-B14F-4D97-AF65-F5344CB8AC3E}">
        <p14:creationId xmlns:p14="http://schemas.microsoft.com/office/powerpoint/2010/main" val="22121089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Méthodologie</a:t>
            </a:r>
            <a:r>
              <a:rPr lang="en-CA" sz="1400" b="1" dirty="0">
                <a:solidFill>
                  <a:schemeClr val="bg1"/>
                </a:solidFill>
                <a:latin typeface="+mj-lt"/>
              </a:rPr>
              <a:t> de </a:t>
            </a:r>
            <a:r>
              <a:rPr lang="en-CA" sz="1400" b="1" dirty="0" err="1">
                <a:solidFill>
                  <a:schemeClr val="bg1"/>
                </a:solidFill>
                <a:latin typeface="+mj-lt"/>
              </a:rPr>
              <a:t>l’estimation</a:t>
            </a:r>
            <a:endParaRPr lang="en-CA" sz="1400" b="1" dirty="0">
              <a:solidFill>
                <a:schemeClr val="bg1"/>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23877"/>
            <a:ext cx="7611110" cy="584775"/>
          </a:xfrm>
          <a:prstGeom prst="rect">
            <a:avLst/>
          </a:prstGeom>
          <a:noFill/>
        </p:spPr>
        <p:txBody>
          <a:bodyPr wrap="square" rtlCol="0">
            <a:spAutoFit/>
          </a:bodyPr>
          <a:lstStyle/>
          <a:p>
            <a:r>
              <a:rPr lang="en-CA" sz="3200" b="1" spc="-10" dirty="0" err="1">
                <a:latin typeface="+mj-lt"/>
                <a:ea typeface="Century Gothic" charset="0"/>
                <a:cs typeface="Century Gothic" charset="0"/>
              </a:rPr>
              <a:t>Estimateurs</a:t>
            </a:r>
            <a:r>
              <a:rPr lang="en-CA" sz="3200" b="1" spc="-10" dirty="0">
                <a:latin typeface="+mj-lt"/>
                <a:ea typeface="Century Gothic" charset="0"/>
                <a:cs typeface="Century Gothic" charset="0"/>
              </a:rPr>
              <a:t> </a:t>
            </a:r>
            <a:r>
              <a:rPr lang="en-CA" sz="3200" b="1" spc="-10" dirty="0" err="1">
                <a:latin typeface="+mj-lt"/>
                <a:ea typeface="Century Gothic" charset="0"/>
                <a:cs typeface="Century Gothic" charset="0"/>
              </a:rPr>
              <a:t>classiques</a:t>
            </a:r>
            <a:r>
              <a:rPr lang="en-CA" sz="3200" b="1" spc="-10" dirty="0">
                <a:latin typeface="+mj-lt"/>
                <a:ea typeface="Century Gothic" charset="0"/>
                <a:cs typeface="Century Gothic" charset="0"/>
              </a:rPr>
              <a:t> (2)</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412601" y="1037664"/>
                <a:ext cx="8430315" cy="49864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fr-CA" b="1" u="sng" spc="-50" dirty="0">
                    <a:latin typeface="+mj-lt"/>
                    <a:cs typeface="Tahoma"/>
                  </a:rPr>
                  <a:t>Maximum </a:t>
                </a:r>
                <a:r>
                  <a:rPr lang="fr-CA" b="1" i="1" u="sng" spc="-50" dirty="0">
                    <a:latin typeface="+mj-lt"/>
                    <a:cs typeface="Tahoma"/>
                  </a:rPr>
                  <a:t>vraisemblance (</a:t>
                </a:r>
                <a:r>
                  <a:rPr lang="fr-CA" b="1" i="1" u="sng" spc="-50" dirty="0" err="1">
                    <a:latin typeface="+mj-lt"/>
                    <a:cs typeface="Tahoma"/>
                  </a:rPr>
                  <a:t>likelihood</a:t>
                </a:r>
                <a:r>
                  <a:rPr lang="fr-CA" b="1" i="1" u="sng" spc="-50" dirty="0">
                    <a:latin typeface="+mj-lt"/>
                    <a:cs typeface="Tahoma"/>
                  </a:rPr>
                  <a:t>) </a:t>
                </a:r>
                <a:r>
                  <a:rPr lang="fr-CA" b="1" u="sng" spc="-50" dirty="0">
                    <a:latin typeface="+mj-lt"/>
                    <a:cs typeface="Tahoma"/>
                  </a:rPr>
                  <a:t>(MLE)</a:t>
                </a:r>
                <a:endParaRPr lang="fr-CA" sz="2200" spc="-50" dirty="0">
                  <a:latin typeface="+mj-lt"/>
                  <a:cs typeface="Tahoma"/>
                </a:endParaRPr>
              </a:p>
              <a:p>
                <a:pPr marL="596700" indent="-342900">
                  <a:lnSpc>
                    <a:spcPct val="100000"/>
                  </a:lnSpc>
                  <a:spcBef>
                    <a:spcPts val="1200"/>
                  </a:spcBef>
                  <a:buClr>
                    <a:schemeClr val="tx1"/>
                  </a:buClr>
                  <a:buSzPct val="135000"/>
                </a:pPr>
                <a:r>
                  <a:rPr lang="fr-CA" sz="2200" spc="-50" dirty="0">
                    <a:latin typeface="+mj-lt"/>
                    <a:cs typeface="Tahoma"/>
                  </a:rPr>
                  <a:t>Ex: Deux mesures sonar indépendantes (avec des moyennes z</a:t>
                </a:r>
                <a:r>
                  <a:rPr lang="fr-CA" sz="2200" spc="-50" baseline="-25000" dirty="0">
                    <a:latin typeface="+mj-lt"/>
                    <a:cs typeface="Tahoma"/>
                  </a:rPr>
                  <a:t>1</a:t>
                </a:r>
                <a:r>
                  <a:rPr lang="fr-CA" sz="2200" spc="-50" dirty="0">
                    <a:latin typeface="+mj-lt"/>
                    <a:cs typeface="Tahoma"/>
                  </a:rPr>
                  <a:t> et z</a:t>
                </a:r>
                <a:r>
                  <a:rPr lang="fr-CA" sz="2200" spc="-50" baseline="-25000" dirty="0">
                    <a:latin typeface="+mj-lt"/>
                    <a:cs typeface="Tahoma"/>
                  </a:rPr>
                  <a:t>2</a:t>
                </a:r>
                <a:r>
                  <a:rPr lang="fr-CA" sz="2200" spc="-50" dirty="0">
                    <a:latin typeface="+mj-lt"/>
                    <a:cs typeface="Tahoma"/>
                  </a:rPr>
                  <a:t>) de la position d’un objet (x). </a:t>
                </a:r>
              </a:p>
              <a:p>
                <a:pPr marL="253800" indent="0">
                  <a:lnSpc>
                    <a:spcPct val="100000"/>
                  </a:lnSpc>
                  <a:spcBef>
                    <a:spcPts val="1200"/>
                  </a:spcBef>
                  <a:buClr>
                    <a:schemeClr val="tx1"/>
                  </a:buClr>
                  <a:buSzPct val="135000"/>
                  <a:buNone/>
                </a:pPr>
                <a:r>
                  <a:rPr lang="fr-CA" sz="2200" spc="-50" dirty="0">
                    <a:latin typeface="+mj-lt"/>
                    <a:cs typeface="Tahoma"/>
                  </a:rPr>
                  <a:t>      Le modèle du détecteur est </a:t>
                </a:r>
                <a14:m>
                  <m:oMath xmlns:m="http://schemas.openxmlformats.org/officeDocument/2006/math">
                    <m:r>
                      <a:rPr lang="fr-CA" sz="2200" i="1" spc="-50" dirty="0" smtClean="0">
                        <a:latin typeface="Cambria Math" panose="02040503050406030204" pitchFamily="18" charset="0"/>
                        <a:cs typeface="Tahoma"/>
                      </a:rPr>
                      <m:t>𝑝</m:t>
                    </m:r>
                    <m:r>
                      <a:rPr lang="fr-CA" sz="2200" i="1" spc="-50" dirty="0" smtClean="0">
                        <a:latin typeface="Cambria Math" panose="02040503050406030204" pitchFamily="18" charset="0"/>
                        <a:cs typeface="Tahoma"/>
                      </a:rPr>
                      <m:t>(</m:t>
                    </m:r>
                    <m:r>
                      <a:rPr lang="fr-CA" sz="2200" i="1" spc="-50" dirty="0" err="1">
                        <a:latin typeface="Cambria Math" panose="02040503050406030204" pitchFamily="18" charset="0"/>
                        <a:cs typeface="Tahoma"/>
                      </a:rPr>
                      <m:t>𝑧</m:t>
                    </m:r>
                    <m:r>
                      <a:rPr lang="fr-CA" sz="2200" i="1" spc="-50" baseline="-25000" dirty="0" err="1">
                        <a:latin typeface="Cambria Math" panose="02040503050406030204" pitchFamily="18" charset="0"/>
                        <a:cs typeface="Tahoma"/>
                      </a:rPr>
                      <m:t>𝑖</m:t>
                    </m:r>
                    <m:r>
                      <a:rPr lang="fr-CA" sz="2200" i="1" spc="-50" dirty="0" err="1">
                        <a:latin typeface="Cambria Math" panose="02040503050406030204" pitchFamily="18" charset="0"/>
                        <a:cs typeface="Tahoma"/>
                      </a:rPr>
                      <m:t>|</m:t>
                    </m:r>
                    <m:r>
                      <a:rPr lang="fr-CA" sz="2200" i="1" spc="-50" dirty="0" err="1">
                        <a:latin typeface="Cambria Math" panose="02040503050406030204" pitchFamily="18" charset="0"/>
                        <a:cs typeface="Tahoma"/>
                      </a:rPr>
                      <m:t>𝑥</m:t>
                    </m:r>
                    <m:r>
                      <a:rPr lang="fr-CA" sz="2200" i="1" spc="-50" dirty="0">
                        <a:latin typeface="Cambria Math" panose="02040503050406030204" pitchFamily="18" charset="0"/>
                        <a:cs typeface="Tahoma"/>
                      </a:rPr>
                      <m:t>) = </m:t>
                    </m:r>
                    <m:r>
                      <a:rPr lang="fr-CA" sz="2200" i="1" spc="-50" dirty="0">
                        <a:latin typeface="Cambria Math" panose="02040503050406030204" pitchFamily="18" charset="0"/>
                        <a:cs typeface="Tahoma"/>
                      </a:rPr>
                      <m:t>𝑁</m:t>
                    </m:r>
                    <m:r>
                      <a:rPr lang="fr-CA" sz="2200" i="1" spc="-50" dirty="0">
                        <a:latin typeface="Cambria Math" panose="02040503050406030204" pitchFamily="18" charset="0"/>
                        <a:cs typeface="Tahoma"/>
                      </a:rPr>
                      <m:t>(</m:t>
                    </m:r>
                    <m:r>
                      <a:rPr lang="fr-CA" sz="2200" i="1" spc="-50" dirty="0">
                        <a:latin typeface="Cambria Math" panose="02040503050406030204" pitchFamily="18" charset="0"/>
                        <a:cs typeface="Tahoma"/>
                      </a:rPr>
                      <m:t>𝑥</m:t>
                    </m:r>
                    <m:r>
                      <a:rPr lang="fr-CA" sz="2200" i="1" spc="-50" dirty="0">
                        <a:latin typeface="Cambria Math" panose="02040503050406030204" pitchFamily="18" charset="0"/>
                        <a:cs typeface="Tahoma"/>
                      </a:rPr>
                      <m:t>,</m:t>
                    </m:r>
                    <m:sSup>
                      <m:sSupPr>
                        <m:ctrlPr>
                          <a:rPr lang="fr-CA" sz="2200" i="1" spc="-50">
                            <a:latin typeface="Cambria Math" panose="02040503050406030204" pitchFamily="18" charset="0"/>
                            <a:cs typeface="Tahoma"/>
                          </a:rPr>
                        </m:ctrlPr>
                      </m:sSupPr>
                      <m:e>
                        <m:r>
                          <a:rPr lang="fr-CA" sz="2200" i="1" spc="-50">
                            <a:latin typeface="Cambria Math" panose="02040503050406030204" pitchFamily="18" charset="0"/>
                            <a:ea typeface="Cambria Math" panose="02040503050406030204" pitchFamily="18" charset="0"/>
                            <a:cs typeface="Tahoma"/>
                          </a:rPr>
                          <m:t>𝜎</m:t>
                        </m:r>
                      </m:e>
                      <m:sup>
                        <m:r>
                          <a:rPr lang="en-CA" sz="2200" i="1" spc="-50">
                            <a:latin typeface="Cambria Math" panose="02040503050406030204" pitchFamily="18" charset="0"/>
                            <a:cs typeface="Tahoma"/>
                          </a:rPr>
                          <m:t>2</m:t>
                        </m:r>
                      </m:sup>
                    </m:sSup>
                    <m:r>
                      <a:rPr lang="fr-CA" sz="2200" i="1" spc="-50" dirty="0" smtClean="0">
                        <a:latin typeface="Cambria Math" panose="02040503050406030204" pitchFamily="18" charset="0"/>
                        <a:cs typeface="Tahoma"/>
                      </a:rPr>
                      <m:t>)</m:t>
                    </m:r>
                  </m:oMath>
                </a14:m>
                <a:r>
                  <a:rPr lang="fr-CA" sz="2200" spc="-50" dirty="0">
                    <a:latin typeface="+mj-lt"/>
                    <a:cs typeface="Tahoma"/>
                  </a:rPr>
                  <a:t>.</a:t>
                </a:r>
              </a:p>
              <a:p>
                <a:pPr marL="711000" lvl="1" indent="0">
                  <a:lnSpc>
                    <a:spcPct val="100000"/>
                  </a:lnSpc>
                  <a:spcBef>
                    <a:spcPts val="1200"/>
                  </a:spcBef>
                  <a:buClr>
                    <a:schemeClr val="tx1"/>
                  </a:buClr>
                  <a:buSzPct val="135000"/>
                  <a:buNone/>
                </a:pPr>
                <a:endParaRPr lang="fr-CA" sz="2200" spc="-50" dirty="0">
                  <a:latin typeface="+mj-lt"/>
                  <a:cs typeface="Tahoma"/>
                </a:endParaRPr>
              </a:p>
              <a:p>
                <a:pPr marL="253800" indent="0">
                  <a:lnSpc>
                    <a:spcPct val="100000"/>
                  </a:lnSpc>
                  <a:spcBef>
                    <a:spcPts val="1200"/>
                  </a:spcBef>
                  <a:buClr>
                    <a:schemeClr val="tx1"/>
                  </a:buClr>
                  <a:buSzPct val="135000"/>
                  <a:buNone/>
                </a:pPr>
                <a:r>
                  <a:rPr lang="fr-CA" sz="2200" spc="-50" dirty="0">
                    <a:latin typeface="+mj-lt"/>
                    <a:cs typeface="Tahoma"/>
                  </a:rPr>
                  <a:t>Les mesures sont indépendantes:</a:t>
                </a:r>
              </a:p>
              <a:p>
                <a:pPr marL="1053900" lvl="1" indent="-342900">
                  <a:lnSpc>
                    <a:spcPct val="100000"/>
                  </a:lnSpc>
                  <a:spcBef>
                    <a:spcPts val="1200"/>
                  </a:spcBef>
                  <a:buClr>
                    <a:schemeClr val="tx1"/>
                  </a:buClr>
                  <a:buSzPct val="135000"/>
                </a:pPr>
                <a:endParaRPr lang="fr-CA" sz="1800" spc="-50" dirty="0">
                  <a:latin typeface="+mj-lt"/>
                  <a:cs typeface="Tahoma"/>
                </a:endParaRPr>
              </a:p>
              <a:p>
                <a:pPr marL="253800" indent="0">
                  <a:lnSpc>
                    <a:spcPct val="100000"/>
                  </a:lnSpc>
                  <a:spcBef>
                    <a:spcPts val="1200"/>
                  </a:spcBef>
                  <a:buClr>
                    <a:schemeClr val="tx1"/>
                  </a:buClr>
                  <a:buSzPct val="135000"/>
                  <a:buNone/>
                </a:pPr>
                <a:r>
                  <a:rPr lang="fr-CA" sz="2200" spc="-50" dirty="0">
                    <a:latin typeface="+mj-lt"/>
                    <a:cs typeface="Tahoma"/>
                  </a:rPr>
                  <a:t>      </a:t>
                </a:r>
              </a:p>
              <a:p>
                <a:pPr marL="482400">
                  <a:lnSpc>
                    <a:spcPct val="100000"/>
                  </a:lnSpc>
                  <a:spcBef>
                    <a:spcPts val="1200"/>
                  </a:spcBef>
                  <a:buClr>
                    <a:schemeClr val="tx1"/>
                  </a:buClr>
                  <a:buSzPct val="135000"/>
                </a:pPr>
                <a:endParaRPr lang="fr-CA" sz="2200" spc="-50" dirty="0">
                  <a:latin typeface="+mj-lt"/>
                  <a:cs typeface="Tahoma"/>
                </a:endParaRPr>
              </a:p>
              <a:p>
                <a:pPr marL="482400">
                  <a:lnSpc>
                    <a:spcPct val="100000"/>
                  </a:lnSpc>
                  <a:spcBef>
                    <a:spcPts val="1200"/>
                  </a:spcBef>
                  <a:buClr>
                    <a:schemeClr val="tx1"/>
                  </a:buClr>
                  <a:buSzPct val="135000"/>
                </a:pPr>
                <a:endParaRPr lang="fr-CA" sz="2200" spc="-50" dirty="0">
                  <a:latin typeface="+mj-lt"/>
                  <a:cs typeface="Tahoma"/>
                </a:endParaRPr>
              </a:p>
              <a:p>
                <a:pPr marL="482400">
                  <a:lnSpc>
                    <a:spcPct val="100000"/>
                  </a:lnSpc>
                  <a:spcBef>
                    <a:spcPts val="1200"/>
                  </a:spcBef>
                  <a:buClr>
                    <a:schemeClr val="tx1"/>
                  </a:buClr>
                  <a:buSzPct val="135000"/>
                </a:pPr>
                <a:endParaRPr lang="fr-CA" sz="3100" b="1" u="sng" spc="-50" dirty="0">
                  <a:latin typeface="+mj-lt"/>
                  <a:cs typeface="Tahoma"/>
                </a:endParaRPr>
              </a:p>
            </p:txBody>
          </p:sp>
        </mc:Choice>
        <mc:Fallback xmlns="">
          <p:sp>
            <p:nvSpPr>
              <p:cNvPr id="25" name="Content Placeholder 5">
                <a:extLst>
                  <a:ext uri="{FF2B5EF4-FFF2-40B4-BE49-F238E27FC236}">
                    <a16:creationId xmlns:a16="http://schemas.microsoft.com/office/drawing/2014/main" id="{D15D9D54-E6FF-4262-9C22-A4DF03B5B1FF}"/>
                  </a:ext>
                </a:extLst>
              </p:cNvPr>
              <p:cNvSpPr txBox="1">
                <a:spLocks noRot="1" noChangeAspect="1" noMove="1" noResize="1" noEditPoints="1" noAdjustHandles="1" noChangeArrowheads="1" noChangeShapeType="1" noTextEdit="1"/>
              </p:cNvSpPr>
              <p:nvPr/>
            </p:nvSpPr>
            <p:spPr>
              <a:xfrm>
                <a:off x="412601" y="1037664"/>
                <a:ext cx="8430315" cy="4986466"/>
              </a:xfrm>
              <a:prstGeom prst="rect">
                <a:avLst/>
              </a:prstGeom>
              <a:blipFill>
                <a:blip r:embed="rId3"/>
                <a:stretch>
                  <a:fillRect l="-1504" t="-2030" r="-451"/>
                </a:stretch>
              </a:blipFill>
            </p:spPr>
            <p:txBody>
              <a:bodyPr/>
              <a:lstStyle/>
              <a:p>
                <a:r>
                  <a:rPr lang="fr-CA">
                    <a:noFill/>
                  </a:rPr>
                  <a:t> </a:t>
                </a:r>
              </a:p>
            </p:txBody>
          </p:sp>
        </mc:Fallback>
      </mc:AlternateContent>
      <p:sp>
        <p:nvSpPr>
          <p:cNvPr id="11" name="TextBox 10">
            <a:extLst>
              <a:ext uri="{FF2B5EF4-FFF2-40B4-BE49-F238E27FC236}">
                <a16:creationId xmlns:a16="http://schemas.microsoft.com/office/drawing/2014/main" id="{EAA718E6-2F85-4A13-951C-FF335C447247}"/>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Estimateurs</a:t>
            </a:r>
            <a:r>
              <a:rPr lang="en-CA" sz="1400" dirty="0">
                <a:solidFill>
                  <a:schemeClr val="tx1">
                    <a:lumMod val="75000"/>
                    <a:lumOff val="25000"/>
                  </a:schemeClr>
                </a:solidFill>
                <a:latin typeface="+mj-lt"/>
              </a:rPr>
              <a:t> </a:t>
            </a:r>
            <a:r>
              <a:rPr lang="en-CA" sz="1400" dirty="0" err="1">
                <a:solidFill>
                  <a:schemeClr val="tx1">
                    <a:lumMod val="75000"/>
                    <a:lumOff val="25000"/>
                  </a:schemeClr>
                </a:solidFill>
                <a:latin typeface="+mj-lt"/>
              </a:rPr>
              <a:t>classiques</a:t>
            </a:r>
            <a:endParaRPr lang="en-CA" sz="1400" dirty="0">
              <a:solidFill>
                <a:schemeClr val="tx1">
                  <a:lumMod val="75000"/>
                  <a:lumOff val="25000"/>
                </a:schemeClr>
              </a:solidFill>
              <a:latin typeface="+mj-lt"/>
            </a:endParaRPr>
          </a:p>
        </p:txBody>
      </p:sp>
      <p:pic>
        <p:nvPicPr>
          <p:cNvPr id="3" name="Picture 2">
            <a:extLst>
              <a:ext uri="{FF2B5EF4-FFF2-40B4-BE49-F238E27FC236}">
                <a16:creationId xmlns:a16="http://schemas.microsoft.com/office/drawing/2014/main" id="{2431C366-9521-5C45-8316-585AD6F8F07A}"/>
              </a:ext>
            </a:extLst>
          </p:cNvPr>
          <p:cNvPicPr>
            <a:picLocks noChangeAspect="1"/>
          </p:cNvPicPr>
          <p:nvPr/>
        </p:nvPicPr>
        <p:blipFill>
          <a:blip r:embed="rId4"/>
          <a:stretch>
            <a:fillRect/>
          </a:stretch>
        </p:blipFill>
        <p:spPr>
          <a:xfrm>
            <a:off x="4557581" y="3431818"/>
            <a:ext cx="3535795" cy="373646"/>
          </a:xfrm>
          <a:prstGeom prst="rect">
            <a:avLst/>
          </a:prstGeom>
        </p:spPr>
      </p:pic>
      <p:pic>
        <p:nvPicPr>
          <p:cNvPr id="9" name="Picture 8" descr="Text&#10;&#10;Description automatically generated with low confidence">
            <a:extLst>
              <a:ext uri="{FF2B5EF4-FFF2-40B4-BE49-F238E27FC236}">
                <a16:creationId xmlns:a16="http://schemas.microsoft.com/office/drawing/2014/main" id="{E2A930DF-7B70-0E4D-B2F7-228FB7E134A6}"/>
              </a:ext>
            </a:extLst>
          </p:cNvPr>
          <p:cNvPicPr>
            <a:picLocks noChangeAspect="1"/>
          </p:cNvPicPr>
          <p:nvPr/>
        </p:nvPicPr>
        <p:blipFill>
          <a:blip r:embed="rId5"/>
          <a:stretch>
            <a:fillRect/>
          </a:stretch>
        </p:blipFill>
        <p:spPr>
          <a:xfrm>
            <a:off x="706882" y="4900302"/>
            <a:ext cx="1747757" cy="535028"/>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5624EF6D-9F97-5C46-8820-024638652AD0}"/>
              </a:ext>
            </a:extLst>
          </p:cNvPr>
          <p:cNvPicPr>
            <a:picLocks noChangeAspect="1"/>
          </p:cNvPicPr>
          <p:nvPr/>
        </p:nvPicPr>
        <p:blipFill>
          <a:blip r:embed="rId6"/>
          <a:stretch>
            <a:fillRect/>
          </a:stretch>
        </p:blipFill>
        <p:spPr>
          <a:xfrm>
            <a:off x="2665359" y="4900302"/>
            <a:ext cx="1100198" cy="535028"/>
          </a:xfrm>
          <a:prstGeom prst="rect">
            <a:avLst/>
          </a:prstGeom>
        </p:spPr>
      </p:pic>
      <p:pic>
        <p:nvPicPr>
          <p:cNvPr id="16" name="Picture 15" descr="A picture containing shape&#10;&#10;Description automatically generated">
            <a:extLst>
              <a:ext uri="{FF2B5EF4-FFF2-40B4-BE49-F238E27FC236}">
                <a16:creationId xmlns:a16="http://schemas.microsoft.com/office/drawing/2014/main" id="{4DE3BDB9-A838-6941-92B4-E6716E7C4C85}"/>
              </a:ext>
            </a:extLst>
          </p:cNvPr>
          <p:cNvPicPr>
            <a:picLocks noChangeAspect="1"/>
          </p:cNvPicPr>
          <p:nvPr/>
        </p:nvPicPr>
        <p:blipFill>
          <a:blip r:embed="rId7"/>
          <a:stretch>
            <a:fillRect/>
          </a:stretch>
        </p:blipFill>
        <p:spPr>
          <a:xfrm>
            <a:off x="666941" y="5689261"/>
            <a:ext cx="1867679" cy="472127"/>
          </a:xfrm>
          <a:prstGeom prst="rect">
            <a:avLst/>
          </a:prstGeom>
        </p:spPr>
      </p:pic>
      <p:pic>
        <p:nvPicPr>
          <p:cNvPr id="20" name="Picture 19" descr="Text&#10;&#10;Description automatically generated">
            <a:extLst>
              <a:ext uri="{FF2B5EF4-FFF2-40B4-BE49-F238E27FC236}">
                <a16:creationId xmlns:a16="http://schemas.microsoft.com/office/drawing/2014/main" id="{1C244C2A-365D-1843-A6E2-22B554E41D83}"/>
              </a:ext>
            </a:extLst>
          </p:cNvPr>
          <p:cNvPicPr>
            <a:picLocks noChangeAspect="1"/>
          </p:cNvPicPr>
          <p:nvPr/>
        </p:nvPicPr>
        <p:blipFill>
          <a:blip r:embed="rId8"/>
          <a:stretch>
            <a:fillRect/>
          </a:stretch>
        </p:blipFill>
        <p:spPr>
          <a:xfrm>
            <a:off x="2723716" y="5654844"/>
            <a:ext cx="1660057" cy="472126"/>
          </a:xfrm>
          <a:prstGeom prst="rect">
            <a:avLst/>
          </a:prstGeom>
        </p:spPr>
      </p:pic>
      <p:pic>
        <p:nvPicPr>
          <p:cNvPr id="22" name="Picture 21" descr="Diagram&#10;&#10;Description automatically generated">
            <a:extLst>
              <a:ext uri="{FF2B5EF4-FFF2-40B4-BE49-F238E27FC236}">
                <a16:creationId xmlns:a16="http://schemas.microsoft.com/office/drawing/2014/main" id="{B60A9F9A-F69E-794D-BBC5-FB3B144048DA}"/>
              </a:ext>
            </a:extLst>
          </p:cNvPr>
          <p:cNvPicPr>
            <a:picLocks noChangeAspect="1"/>
          </p:cNvPicPr>
          <p:nvPr/>
        </p:nvPicPr>
        <p:blipFill>
          <a:blip r:embed="rId9"/>
          <a:stretch>
            <a:fillRect/>
          </a:stretch>
        </p:blipFill>
        <p:spPr>
          <a:xfrm>
            <a:off x="4717475" y="4787174"/>
            <a:ext cx="3759584" cy="1465968"/>
          </a:xfrm>
          <a:prstGeom prst="rect">
            <a:avLst/>
          </a:prstGeom>
        </p:spPr>
      </p:pic>
      <p:grpSp>
        <p:nvGrpSpPr>
          <p:cNvPr id="2" name="Group 1">
            <a:extLst>
              <a:ext uri="{FF2B5EF4-FFF2-40B4-BE49-F238E27FC236}">
                <a16:creationId xmlns:a16="http://schemas.microsoft.com/office/drawing/2014/main" id="{D6BA6E83-2D89-53EC-E76D-52778EF6D7B9}"/>
              </a:ext>
            </a:extLst>
          </p:cNvPr>
          <p:cNvGrpSpPr/>
          <p:nvPr/>
        </p:nvGrpSpPr>
        <p:grpSpPr>
          <a:xfrm>
            <a:off x="666941" y="3965381"/>
            <a:ext cx="4301836" cy="637984"/>
            <a:chOff x="706882" y="3394852"/>
            <a:chExt cx="4301836" cy="637984"/>
          </a:xfrm>
        </p:grpSpPr>
        <p:pic>
          <p:nvPicPr>
            <p:cNvPr id="5" name="Picture 4" descr="Text, letter&#10;&#10;Description automatically generated">
              <a:extLst>
                <a:ext uri="{FF2B5EF4-FFF2-40B4-BE49-F238E27FC236}">
                  <a16:creationId xmlns:a16="http://schemas.microsoft.com/office/drawing/2014/main" id="{8B214C83-79FA-AB44-B320-484EC5A46EA4}"/>
                </a:ext>
              </a:extLst>
            </p:cNvPr>
            <p:cNvPicPr>
              <a:picLocks noChangeAspect="1"/>
            </p:cNvPicPr>
            <p:nvPr/>
          </p:nvPicPr>
          <p:blipFill>
            <a:blip r:embed="rId10"/>
            <a:stretch>
              <a:fillRect/>
            </a:stretch>
          </p:blipFill>
          <p:spPr>
            <a:xfrm>
              <a:off x="706882" y="3394852"/>
              <a:ext cx="4301836" cy="637984"/>
            </a:xfrm>
            <a:prstGeom prst="rect">
              <a:avLst/>
            </a:prstGeom>
          </p:spPr>
        </p:pic>
        <p:sp>
          <p:nvSpPr>
            <p:cNvPr id="13" name="Rectangle 12">
              <a:extLst>
                <a:ext uri="{FF2B5EF4-FFF2-40B4-BE49-F238E27FC236}">
                  <a16:creationId xmlns:a16="http://schemas.microsoft.com/office/drawing/2014/main" id="{58276DC2-371A-7E4E-8A9B-69D3A273474A}"/>
                </a:ext>
              </a:extLst>
            </p:cNvPr>
            <p:cNvSpPr/>
            <p:nvPr/>
          </p:nvSpPr>
          <p:spPr>
            <a:xfrm>
              <a:off x="1280502" y="3847862"/>
              <a:ext cx="720437" cy="184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spTree>
    <p:extLst>
      <p:ext uri="{BB962C8B-B14F-4D97-AF65-F5344CB8AC3E}">
        <p14:creationId xmlns:p14="http://schemas.microsoft.com/office/powerpoint/2010/main" val="112928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Méthodologie</a:t>
            </a:r>
            <a:r>
              <a:rPr lang="en-CA" sz="1400" b="1" dirty="0">
                <a:solidFill>
                  <a:schemeClr val="bg1"/>
                </a:solidFill>
                <a:latin typeface="+mj-lt"/>
              </a:rPr>
              <a:t> de </a:t>
            </a:r>
            <a:r>
              <a:rPr lang="en-CA" sz="1400" b="1" dirty="0" err="1">
                <a:solidFill>
                  <a:schemeClr val="bg1"/>
                </a:solidFill>
                <a:latin typeface="+mj-lt"/>
              </a:rPr>
              <a:t>l’estimation</a:t>
            </a:r>
            <a:endParaRPr lang="en-CA" sz="1400" b="1" dirty="0">
              <a:solidFill>
                <a:schemeClr val="bg1"/>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23877"/>
            <a:ext cx="7611110" cy="584775"/>
          </a:xfrm>
          <a:prstGeom prst="rect">
            <a:avLst/>
          </a:prstGeom>
          <a:noFill/>
        </p:spPr>
        <p:txBody>
          <a:bodyPr wrap="square" rtlCol="0">
            <a:spAutoFit/>
          </a:bodyPr>
          <a:lstStyle/>
          <a:p>
            <a:r>
              <a:rPr lang="en-CA" sz="3200" b="1" spc="-10" dirty="0" err="1">
                <a:latin typeface="+mj-lt"/>
                <a:ea typeface="Century Gothic" charset="0"/>
                <a:cs typeface="Century Gothic" charset="0"/>
              </a:rPr>
              <a:t>Estimateurs</a:t>
            </a:r>
            <a:r>
              <a:rPr lang="en-CA" sz="3200" b="1" spc="-10" dirty="0">
                <a:latin typeface="+mj-lt"/>
                <a:ea typeface="Century Gothic" charset="0"/>
                <a:cs typeface="Century Gothic" charset="0"/>
              </a:rPr>
              <a:t> </a:t>
            </a:r>
            <a:r>
              <a:rPr lang="en-CA" sz="3200" b="1" spc="-10" dirty="0" err="1">
                <a:latin typeface="+mj-lt"/>
                <a:ea typeface="Century Gothic" charset="0"/>
                <a:cs typeface="Century Gothic" charset="0"/>
              </a:rPr>
              <a:t>classiques</a:t>
            </a:r>
            <a:r>
              <a:rPr lang="en-CA" sz="3200" b="1" spc="-10" dirty="0">
                <a:latin typeface="+mj-lt"/>
                <a:ea typeface="Century Gothic" charset="0"/>
                <a:cs typeface="Century Gothic" charset="0"/>
              </a:rPr>
              <a:t> (3)</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412601" y="1037664"/>
                <a:ext cx="8430315" cy="49864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en-CA" b="1" u="sng" spc="-50" dirty="0">
                    <a:latin typeface="+mj-lt"/>
                    <a:cs typeface="Tahoma"/>
                  </a:rPr>
                  <a:t>Maximum </a:t>
                </a:r>
                <a:r>
                  <a:rPr lang="en-CA" b="1" i="1" u="sng" spc="-50" dirty="0">
                    <a:latin typeface="+mj-lt"/>
                    <a:cs typeface="Tahoma"/>
                  </a:rPr>
                  <a:t>a posteriori </a:t>
                </a:r>
                <a:r>
                  <a:rPr lang="en-CA" b="1" u="sng" spc="-50" dirty="0">
                    <a:latin typeface="+mj-lt"/>
                    <a:cs typeface="Tahoma"/>
                  </a:rPr>
                  <a:t>(MAP)</a:t>
                </a:r>
              </a:p>
              <a:p>
                <a:pPr marL="482400">
                  <a:lnSpc>
                    <a:spcPct val="100000"/>
                  </a:lnSpc>
                  <a:spcBef>
                    <a:spcPts val="1200"/>
                  </a:spcBef>
                  <a:buClr>
                    <a:schemeClr val="tx1"/>
                  </a:buClr>
                  <a:buSzPct val="135000"/>
                </a:pPr>
                <a:endParaRPr lang="en-CA" sz="2200" spc="-50" dirty="0">
                  <a:latin typeface="+mj-lt"/>
                  <a:cs typeface="Tahoma"/>
                </a:endParaRPr>
              </a:p>
              <a:p>
                <a:pPr marL="482400">
                  <a:lnSpc>
                    <a:spcPct val="100000"/>
                  </a:lnSpc>
                  <a:spcBef>
                    <a:spcPts val="1200"/>
                  </a:spcBef>
                  <a:buClr>
                    <a:schemeClr val="tx1"/>
                  </a:buClr>
                  <a:buSzPct val="135000"/>
                </a:pPr>
                <a:endParaRPr lang="en-CA" sz="2200" spc="-50" dirty="0">
                  <a:latin typeface="+mj-lt"/>
                  <a:cs typeface="Tahoma"/>
                </a:endParaRPr>
              </a:p>
              <a:p>
                <a:pPr marL="482400">
                  <a:lnSpc>
                    <a:spcPct val="100000"/>
                  </a:lnSpc>
                  <a:spcBef>
                    <a:spcPts val="1200"/>
                  </a:spcBef>
                  <a:buClr>
                    <a:schemeClr val="tx1"/>
                  </a:buClr>
                  <a:buSzPct val="135000"/>
                </a:pPr>
                <a:endParaRPr lang="en-CA" sz="2200" spc="-50" dirty="0">
                  <a:latin typeface="+mj-lt"/>
                  <a:cs typeface="Tahoma"/>
                </a:endParaRPr>
              </a:p>
              <a:p>
                <a:pPr marL="482400">
                  <a:lnSpc>
                    <a:spcPct val="100000"/>
                  </a:lnSpc>
                  <a:spcBef>
                    <a:spcPts val="1200"/>
                  </a:spcBef>
                  <a:buClr>
                    <a:schemeClr val="tx1"/>
                  </a:buClr>
                  <a:buSzPct val="135000"/>
                </a:pPr>
                <a:endParaRPr lang="en-CA" sz="2200" spc="-50" dirty="0">
                  <a:latin typeface="+mj-lt"/>
                  <a:cs typeface="Tahoma"/>
                </a:endParaRPr>
              </a:p>
              <a:p>
                <a:pPr marL="482400">
                  <a:lnSpc>
                    <a:spcPct val="100000"/>
                  </a:lnSpc>
                  <a:spcBef>
                    <a:spcPts val="1200"/>
                  </a:spcBef>
                  <a:buClr>
                    <a:schemeClr val="tx1"/>
                  </a:buClr>
                  <a:buSzPct val="135000"/>
                </a:pPr>
                <a:r>
                  <a:rPr lang="en-CA" sz="2400" i="1" spc="-40" dirty="0">
                    <a:latin typeface="+mj-lt"/>
                    <a:cs typeface="Trebuchet MS"/>
                  </a:rPr>
                  <a:t>p</a:t>
                </a:r>
                <a:r>
                  <a:rPr lang="en-CA" sz="2400" i="1" spc="-60" baseline="-15873" dirty="0">
                    <a:latin typeface="+mj-lt"/>
                    <a:cs typeface="Arial"/>
                  </a:rPr>
                  <a:t>F </a:t>
                </a:r>
                <a:r>
                  <a:rPr lang="en-CA" sz="2400" i="1" spc="44" baseline="-15873" dirty="0">
                    <a:latin typeface="+mj-lt"/>
                    <a:cs typeface="Arial"/>
                  </a:rPr>
                  <a:t>|G </a:t>
                </a:r>
                <a:r>
                  <a:rPr lang="en-CA" sz="2400" spc="150" baseline="-15873" dirty="0">
                    <a:latin typeface="+mj-lt"/>
                    <a:cs typeface="Arial"/>
                  </a:rPr>
                  <a:t>= </a:t>
                </a:r>
                <a:r>
                  <a:rPr lang="en-CA" sz="2400" i="1" spc="150" baseline="-15873" dirty="0">
                    <a:latin typeface="+mj-lt"/>
                    <a:cs typeface="Arial"/>
                  </a:rPr>
                  <a:t>g</a:t>
                </a:r>
                <a:r>
                  <a:rPr lang="en-CA" sz="2400" spc="-10" dirty="0">
                    <a:latin typeface="+mj-lt"/>
                    <a:cs typeface="Arial Black"/>
                  </a:rPr>
                  <a:t>(</a:t>
                </a:r>
                <a:r>
                  <a:rPr lang="en-CA" sz="2400" i="1" spc="-10" dirty="0">
                    <a:latin typeface="+mj-lt"/>
                    <a:cs typeface="Trebuchet MS"/>
                  </a:rPr>
                  <a:t>f</a:t>
                </a:r>
                <a:r>
                  <a:rPr lang="en-CA" sz="2400" i="1" spc="-265" dirty="0">
                    <a:latin typeface="+mj-lt"/>
                    <a:cs typeface="Trebuchet MS"/>
                  </a:rPr>
                  <a:t> </a:t>
                </a:r>
                <a:r>
                  <a:rPr lang="en-CA" sz="2400" spc="-5" dirty="0">
                    <a:latin typeface="+mj-lt"/>
                    <a:cs typeface="Arial Black"/>
                  </a:rPr>
                  <a:t>) </a:t>
                </a:r>
                <a:r>
                  <a:rPr lang="en-CA" sz="2400" spc="110" dirty="0">
                    <a:latin typeface="+mj-lt"/>
                    <a:cs typeface="Arial Black"/>
                  </a:rPr>
                  <a:t>= </a:t>
                </a:r>
                <a:r>
                  <a:rPr lang="en-CA" sz="2400" spc="-5" dirty="0">
                    <a:latin typeface="+mj-lt"/>
                    <a:cs typeface="Arial Black"/>
                  </a:rPr>
                  <a:t> </a:t>
                </a:r>
                <a14:m>
                  <m:oMath xmlns:m="http://schemas.openxmlformats.org/officeDocument/2006/math">
                    <m:f>
                      <m:fPr>
                        <m:ctrlPr>
                          <a:rPr lang="en-CA" sz="2400" i="1" spc="-5">
                            <a:latin typeface="Cambria Math" panose="02040503050406030204" pitchFamily="18" charset="0"/>
                          </a:rPr>
                        </m:ctrlPr>
                      </m:fPr>
                      <m:num>
                        <m:r>
                          <m:rPr>
                            <m:nor/>
                          </m:rPr>
                          <a:rPr lang="en-CA" sz="2400" i="1" spc="-40" dirty="0">
                            <a:latin typeface="+mj-lt"/>
                            <a:cs typeface="Trebuchet MS"/>
                          </a:rPr>
                          <m:t>p</m:t>
                        </m:r>
                        <m:r>
                          <m:rPr>
                            <m:nor/>
                          </m:rPr>
                          <a:rPr lang="en-CA" sz="2400" i="1" spc="-60" baseline="-15873" dirty="0">
                            <a:latin typeface="+mj-lt"/>
                            <a:cs typeface="Arial"/>
                          </a:rPr>
                          <m:t>G</m:t>
                        </m:r>
                        <m:r>
                          <m:rPr>
                            <m:nor/>
                          </m:rPr>
                          <a:rPr lang="en-CA" sz="2400" i="1" spc="-60" baseline="-15873" dirty="0">
                            <a:latin typeface="+mj-lt"/>
                            <a:cs typeface="Arial"/>
                          </a:rPr>
                          <m:t> |</m:t>
                        </m:r>
                        <m:r>
                          <m:rPr>
                            <m:nor/>
                          </m:rPr>
                          <a:rPr lang="en-CA" sz="2400" i="1" spc="44" baseline="-15873" dirty="0">
                            <a:latin typeface="+mj-lt"/>
                            <a:cs typeface="Arial"/>
                          </a:rPr>
                          <m:t>F</m:t>
                        </m:r>
                        <m:r>
                          <m:rPr>
                            <m:nor/>
                          </m:rPr>
                          <a:rPr lang="en-CA" sz="2400" i="1" spc="44" baseline="-15873" dirty="0">
                            <a:latin typeface="+mj-lt"/>
                            <a:cs typeface="Arial"/>
                          </a:rPr>
                          <m:t> </m:t>
                        </m:r>
                        <m:r>
                          <m:rPr>
                            <m:nor/>
                          </m:rPr>
                          <a:rPr lang="en-CA" sz="2400" spc="150" baseline="-15873" dirty="0">
                            <a:latin typeface="+mj-lt"/>
                            <a:cs typeface="Arial"/>
                          </a:rPr>
                          <m:t>= </m:t>
                        </m:r>
                        <m:r>
                          <m:rPr>
                            <m:nor/>
                          </m:rPr>
                          <a:rPr lang="en-CA" sz="2400" i="1" spc="150" baseline="-15873" dirty="0">
                            <a:latin typeface="+mj-lt"/>
                            <a:cs typeface="Arial"/>
                          </a:rPr>
                          <m:t>f</m:t>
                        </m:r>
                        <m:r>
                          <m:rPr>
                            <m:nor/>
                          </m:rPr>
                          <a:rPr lang="en-CA" sz="2400" i="1" spc="150" baseline="-15873" dirty="0">
                            <a:latin typeface="+mj-lt"/>
                            <a:cs typeface="Arial"/>
                          </a:rPr>
                          <m:t> </m:t>
                        </m:r>
                        <m:r>
                          <m:rPr>
                            <m:nor/>
                          </m:rPr>
                          <a:rPr lang="en-CA" sz="2400" spc="-10" dirty="0">
                            <a:latin typeface="+mj-lt"/>
                            <a:cs typeface="Arial Black"/>
                          </a:rPr>
                          <m:t>(</m:t>
                        </m:r>
                        <m:r>
                          <m:rPr>
                            <m:nor/>
                          </m:rPr>
                          <a:rPr lang="en-CA" sz="2400" i="1" spc="-10" dirty="0">
                            <a:latin typeface="+mj-lt"/>
                            <a:cs typeface="Trebuchet MS"/>
                          </a:rPr>
                          <m:t>g</m:t>
                        </m:r>
                        <m:r>
                          <m:rPr>
                            <m:nor/>
                          </m:rPr>
                          <a:rPr lang="en-CA" sz="2400" i="1" spc="-265" dirty="0">
                            <a:latin typeface="+mj-lt"/>
                            <a:cs typeface="Trebuchet MS"/>
                          </a:rPr>
                          <m:t> </m:t>
                        </m:r>
                        <m:r>
                          <m:rPr>
                            <m:nor/>
                          </m:rPr>
                          <a:rPr lang="en-CA" sz="2400" spc="-5" dirty="0">
                            <a:latin typeface="+mj-lt"/>
                            <a:cs typeface="Arial Black"/>
                          </a:rPr>
                          <m:t>)</m:t>
                        </m:r>
                        <m:r>
                          <m:rPr>
                            <m:nor/>
                          </m:rPr>
                          <a:rPr lang="en-CA" sz="2400" i="1" spc="-40" dirty="0">
                            <a:latin typeface="+mj-lt"/>
                            <a:cs typeface="Trebuchet MS"/>
                          </a:rPr>
                          <m:t>p</m:t>
                        </m:r>
                        <m:r>
                          <m:rPr>
                            <m:nor/>
                          </m:rPr>
                          <a:rPr lang="en-CA" sz="2400" i="1" spc="-60" baseline="-15873" dirty="0">
                            <a:latin typeface="+mj-lt"/>
                            <a:cs typeface="Arial"/>
                          </a:rPr>
                          <m:t>F</m:t>
                        </m:r>
                        <m:r>
                          <m:rPr>
                            <m:nor/>
                          </m:rPr>
                          <a:rPr lang="en-CA" sz="2400" i="1" spc="-60" baseline="-15873" dirty="0">
                            <a:latin typeface="+mj-lt"/>
                            <a:cs typeface="Arial"/>
                          </a:rPr>
                          <m:t> </m:t>
                        </m:r>
                        <m:r>
                          <m:rPr>
                            <m:nor/>
                          </m:rPr>
                          <a:rPr lang="en-CA" sz="2400" spc="-10" dirty="0">
                            <a:latin typeface="+mj-lt"/>
                            <a:cs typeface="Arial Black"/>
                          </a:rPr>
                          <m:t>(</m:t>
                        </m:r>
                        <m:r>
                          <m:rPr>
                            <m:nor/>
                          </m:rPr>
                          <a:rPr lang="en-CA" sz="2400" i="1" spc="-10" dirty="0">
                            <a:latin typeface="+mj-lt"/>
                            <a:cs typeface="Trebuchet MS"/>
                          </a:rPr>
                          <m:t>f</m:t>
                        </m:r>
                        <m:r>
                          <m:rPr>
                            <m:nor/>
                          </m:rPr>
                          <a:rPr lang="en-CA" sz="2400" i="1" spc="-265" dirty="0">
                            <a:latin typeface="+mj-lt"/>
                            <a:cs typeface="Trebuchet MS"/>
                          </a:rPr>
                          <m:t> </m:t>
                        </m:r>
                        <m:r>
                          <m:rPr>
                            <m:nor/>
                          </m:rPr>
                          <a:rPr lang="en-CA" sz="2400" spc="-5" dirty="0">
                            <a:latin typeface="+mj-lt"/>
                            <a:cs typeface="Arial Black"/>
                          </a:rPr>
                          <m:t>)</m:t>
                        </m:r>
                      </m:num>
                      <m:den>
                        <m:r>
                          <m:rPr>
                            <m:nor/>
                          </m:rPr>
                          <a:rPr lang="en-CA" sz="2400" i="1" spc="-40" dirty="0">
                            <a:latin typeface="+mj-lt"/>
                            <a:cs typeface="Trebuchet MS"/>
                          </a:rPr>
                          <m:t>p</m:t>
                        </m:r>
                        <m:r>
                          <m:rPr>
                            <m:nor/>
                          </m:rPr>
                          <a:rPr lang="en-CA" sz="2400" i="1" spc="-60" baseline="-15873" dirty="0">
                            <a:latin typeface="+mj-lt"/>
                            <a:cs typeface="Arial"/>
                          </a:rPr>
                          <m:t>G</m:t>
                        </m:r>
                        <m:r>
                          <m:rPr>
                            <m:nor/>
                          </m:rPr>
                          <a:rPr lang="en-CA" sz="2400" i="1" spc="-60" baseline="-15873" dirty="0">
                            <a:latin typeface="+mj-lt"/>
                            <a:cs typeface="Arial"/>
                          </a:rPr>
                          <m:t> </m:t>
                        </m:r>
                        <m:r>
                          <m:rPr>
                            <m:nor/>
                          </m:rPr>
                          <a:rPr lang="en-CA" sz="2400" spc="-10" dirty="0">
                            <a:latin typeface="+mj-lt"/>
                            <a:cs typeface="Arial Black"/>
                          </a:rPr>
                          <m:t>(</m:t>
                        </m:r>
                        <m:r>
                          <m:rPr>
                            <m:nor/>
                          </m:rPr>
                          <a:rPr lang="en-CA" sz="2400" i="1" spc="-10" dirty="0">
                            <a:latin typeface="+mj-lt"/>
                            <a:cs typeface="Trebuchet MS"/>
                          </a:rPr>
                          <m:t>g</m:t>
                        </m:r>
                        <m:r>
                          <m:rPr>
                            <m:nor/>
                          </m:rPr>
                          <a:rPr lang="en-CA" sz="2400" i="1" spc="-265" dirty="0">
                            <a:latin typeface="+mj-lt"/>
                            <a:cs typeface="Trebuchet MS"/>
                          </a:rPr>
                          <m:t> </m:t>
                        </m:r>
                        <m:r>
                          <m:rPr>
                            <m:nor/>
                          </m:rPr>
                          <a:rPr lang="en-CA" sz="2400" spc="-5" dirty="0">
                            <a:latin typeface="+mj-lt"/>
                            <a:cs typeface="Arial Black"/>
                          </a:rPr>
                          <m:t>)</m:t>
                        </m:r>
                      </m:den>
                    </m:f>
                  </m:oMath>
                </a14:m>
                <a:endParaRPr lang="en-CA" sz="2200" spc="-50" dirty="0">
                  <a:latin typeface="+mj-lt"/>
                  <a:cs typeface="Tahoma"/>
                </a:endParaRPr>
              </a:p>
              <a:p>
                <a:pPr marL="253800" indent="0">
                  <a:lnSpc>
                    <a:spcPct val="100000"/>
                  </a:lnSpc>
                  <a:spcBef>
                    <a:spcPts val="1200"/>
                  </a:spcBef>
                  <a:buClr>
                    <a:schemeClr val="tx1"/>
                  </a:buClr>
                  <a:buSzPct val="135000"/>
                  <a:buNone/>
                </a:pPr>
                <a:endParaRPr lang="en-CA" sz="2200" spc="-50" dirty="0">
                  <a:latin typeface="+mj-lt"/>
                  <a:cs typeface="Tahoma"/>
                </a:endParaRPr>
              </a:p>
              <a:p>
                <a:pPr marL="253800" indent="0">
                  <a:lnSpc>
                    <a:spcPct val="100000"/>
                  </a:lnSpc>
                  <a:spcBef>
                    <a:spcPts val="1200"/>
                  </a:spcBef>
                  <a:buClr>
                    <a:schemeClr val="tx1"/>
                  </a:buClr>
                  <a:buSzPct val="135000"/>
                  <a:buNone/>
                </a:pPr>
                <a:r>
                  <a:rPr lang="en-CA" sz="2200" spc="-50" dirty="0">
                    <a:latin typeface="+mj-lt"/>
                    <a:cs typeface="Tahoma"/>
                  </a:rPr>
                  <a:t>  </a:t>
                </a:r>
              </a:p>
              <a:p>
                <a:pPr marL="482400">
                  <a:lnSpc>
                    <a:spcPct val="100000"/>
                  </a:lnSpc>
                  <a:spcBef>
                    <a:spcPts val="1200"/>
                  </a:spcBef>
                  <a:buClr>
                    <a:schemeClr val="tx1"/>
                  </a:buClr>
                  <a:buSzPct val="135000"/>
                </a:pPr>
                <a:r>
                  <a:rPr lang="en-CA" sz="2200" spc="-50" dirty="0">
                    <a:latin typeface="+mj-lt"/>
                    <a:cs typeface="Tahoma"/>
                  </a:rPr>
                  <a:t> </a:t>
                </a:r>
                <a14:m>
                  <m:oMath xmlns:m="http://schemas.openxmlformats.org/officeDocument/2006/math">
                    <m:acc>
                      <m:accPr>
                        <m:chr m:val="̂"/>
                        <m:ctrlPr>
                          <a:rPr lang="en-CA" sz="2200" i="1">
                            <a:latin typeface="Cambria Math" panose="02040503050406030204" pitchFamily="18" charset="0"/>
                            <a:ea typeface="Tahoma" panose="020B0604030504040204" pitchFamily="34" charset="0"/>
                            <a:cs typeface="Tahoma" panose="020B0604030504040204" pitchFamily="34" charset="0"/>
                          </a:rPr>
                        </m:ctrlPr>
                      </m:accPr>
                      <m:e>
                        <m:r>
                          <m:rPr>
                            <m:nor/>
                          </m:rPr>
                          <a:rPr lang="en-CA" sz="2200" i="1" dirty="0">
                            <a:latin typeface="+mj-lt"/>
                            <a:ea typeface="Tahoma" panose="020B0604030504040204" pitchFamily="34" charset="0"/>
                            <a:cs typeface="Tahoma" panose="020B0604030504040204" pitchFamily="34" charset="0"/>
                          </a:rPr>
                          <m:t>f</m:t>
                        </m:r>
                      </m:e>
                    </m:acc>
                  </m:oMath>
                </a14:m>
                <a:r>
                  <a:rPr lang="en-CA" sz="2200" spc="-50" dirty="0">
                    <a:latin typeface="+mj-lt"/>
                    <a:cs typeface="Tahoma"/>
                  </a:rPr>
                  <a:t>  : </a:t>
                </a:r>
                <a:r>
                  <a:rPr lang="en-CA" sz="2200" spc="-50" dirty="0" err="1">
                    <a:latin typeface="+mj-lt"/>
                    <a:cs typeface="Tahoma"/>
                  </a:rPr>
                  <a:t>valeur</a:t>
                </a:r>
                <a:r>
                  <a:rPr lang="en-CA" sz="2200" spc="-50" dirty="0">
                    <a:latin typeface="+mj-lt"/>
                    <a:cs typeface="Tahoma"/>
                  </a:rPr>
                  <a:t> de </a:t>
                </a:r>
                <a:r>
                  <a:rPr lang="en-CA" sz="2200" i="1" spc="-50" dirty="0">
                    <a:latin typeface="+mj-lt"/>
                    <a:cs typeface="Tahoma"/>
                  </a:rPr>
                  <a:t>f</a:t>
                </a:r>
                <a:r>
                  <a:rPr lang="en-CA" sz="2200" spc="-50" dirty="0">
                    <a:latin typeface="+mj-lt"/>
                    <a:cs typeface="Tahoma"/>
                  </a:rPr>
                  <a:t> « la plus probable » </a:t>
                </a:r>
                <a:r>
                  <a:rPr lang="en-CA" sz="2200" spc="-50" dirty="0" err="1">
                    <a:latin typeface="+mj-lt"/>
                    <a:cs typeface="Tahoma"/>
                  </a:rPr>
                  <a:t>compte</a:t>
                </a:r>
                <a:r>
                  <a:rPr lang="en-CA" sz="2200" spc="-50" dirty="0">
                    <a:latin typeface="+mj-lt"/>
                    <a:cs typeface="Tahoma"/>
                  </a:rPr>
                  <a:t> </a:t>
                </a:r>
                <a:r>
                  <a:rPr lang="en-CA" sz="2200" spc="-50" dirty="0" err="1">
                    <a:latin typeface="+mj-lt"/>
                    <a:cs typeface="Tahoma"/>
                  </a:rPr>
                  <a:t>tenu</a:t>
                </a:r>
                <a:r>
                  <a:rPr lang="en-CA" sz="2200" spc="-50" dirty="0">
                    <a:latin typeface="+mj-lt"/>
                    <a:cs typeface="Tahoma"/>
                  </a:rPr>
                  <a:t> de la </a:t>
                </a:r>
                <a:r>
                  <a:rPr lang="en-CA" sz="2200" spc="-50" dirty="0" err="1">
                    <a:latin typeface="+mj-lt"/>
                    <a:cs typeface="Tahoma"/>
                  </a:rPr>
                  <a:t>valeur</a:t>
                </a:r>
                <a:r>
                  <a:rPr lang="en-CA" sz="2200" spc="-50" dirty="0">
                    <a:latin typeface="+mj-lt"/>
                    <a:cs typeface="Tahoma"/>
                  </a:rPr>
                  <a:t> des </a:t>
                </a:r>
                <a:r>
                  <a:rPr lang="en-CA" sz="2200" spc="-50" dirty="0" err="1">
                    <a:latin typeface="+mj-lt"/>
                    <a:cs typeface="Tahoma"/>
                  </a:rPr>
                  <a:t>mesures</a:t>
                </a:r>
                <a:endParaRPr lang="en-CA" sz="2200" spc="-50" dirty="0">
                  <a:latin typeface="+mj-lt"/>
                  <a:cs typeface="Tahoma"/>
                </a:endParaRPr>
              </a:p>
              <a:p>
                <a:pPr marL="0" indent="0">
                  <a:spcBef>
                    <a:spcPts val="2400"/>
                  </a:spcBef>
                  <a:buSzPct val="135000"/>
                  <a:buNone/>
                </a:pPr>
                <a:endParaRPr lang="en-CA" sz="3100" b="1" u="sng" spc="-50" dirty="0">
                  <a:latin typeface="+mj-lt"/>
                  <a:cs typeface="Tahoma"/>
                </a:endParaRPr>
              </a:p>
            </p:txBody>
          </p:sp>
        </mc:Choice>
        <mc:Fallback xmlns="">
          <p:sp>
            <p:nvSpPr>
              <p:cNvPr id="25" name="Content Placeholder 5">
                <a:extLst>
                  <a:ext uri="{FF2B5EF4-FFF2-40B4-BE49-F238E27FC236}">
                    <a16:creationId xmlns:a16="http://schemas.microsoft.com/office/drawing/2014/main" id="{D15D9D54-E6FF-4262-9C22-A4DF03B5B1FF}"/>
                  </a:ext>
                </a:extLst>
              </p:cNvPr>
              <p:cNvSpPr txBox="1">
                <a:spLocks noRot="1" noChangeAspect="1" noMove="1" noResize="1" noEditPoints="1" noAdjustHandles="1" noChangeArrowheads="1" noChangeShapeType="1" noTextEdit="1"/>
              </p:cNvSpPr>
              <p:nvPr/>
            </p:nvSpPr>
            <p:spPr>
              <a:xfrm>
                <a:off x="412601" y="1037664"/>
                <a:ext cx="8430315" cy="4986466"/>
              </a:xfrm>
              <a:prstGeom prst="rect">
                <a:avLst/>
              </a:prstGeom>
              <a:blipFill>
                <a:blip r:embed="rId3"/>
                <a:stretch>
                  <a:fillRect l="-1504" t="-2030" r="-150"/>
                </a:stretch>
              </a:blipFill>
            </p:spPr>
            <p:txBody>
              <a:bodyPr/>
              <a:lstStyle/>
              <a:p>
                <a:r>
                  <a:rPr lang="fr-CA">
                    <a:noFill/>
                  </a:rPr>
                  <a:t> </a:t>
                </a:r>
              </a:p>
            </p:txBody>
          </p:sp>
        </mc:Fallback>
      </mc:AlternateContent>
      <p:sp>
        <p:nvSpPr>
          <p:cNvPr id="11" name="TextBox 10">
            <a:extLst>
              <a:ext uri="{FF2B5EF4-FFF2-40B4-BE49-F238E27FC236}">
                <a16:creationId xmlns:a16="http://schemas.microsoft.com/office/drawing/2014/main" id="{EAA718E6-2F85-4A13-951C-FF335C447247}"/>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Estimateurs</a:t>
            </a:r>
            <a:r>
              <a:rPr lang="en-CA" sz="1400" dirty="0">
                <a:solidFill>
                  <a:schemeClr val="tx1">
                    <a:lumMod val="75000"/>
                    <a:lumOff val="25000"/>
                  </a:schemeClr>
                </a:solidFill>
                <a:latin typeface="+mj-lt"/>
              </a:rPr>
              <a:t> </a:t>
            </a:r>
            <a:r>
              <a:rPr lang="en-CA" sz="1400" dirty="0" err="1">
                <a:solidFill>
                  <a:schemeClr val="tx1">
                    <a:lumMod val="75000"/>
                    <a:lumOff val="25000"/>
                  </a:schemeClr>
                </a:solidFill>
                <a:latin typeface="+mj-lt"/>
              </a:rPr>
              <a:t>classiques</a:t>
            </a:r>
            <a:endParaRPr lang="en-CA" sz="1400" dirty="0">
              <a:solidFill>
                <a:schemeClr val="tx1">
                  <a:lumMod val="75000"/>
                  <a:lumOff val="25000"/>
                </a:schemeClr>
              </a:solidFill>
              <a:latin typeface="+mj-lt"/>
            </a:endParaRPr>
          </a:p>
        </p:txBody>
      </p:sp>
      <p:pic>
        <p:nvPicPr>
          <p:cNvPr id="2" name="Picture 1">
            <a:extLst>
              <a:ext uri="{FF2B5EF4-FFF2-40B4-BE49-F238E27FC236}">
                <a16:creationId xmlns:a16="http://schemas.microsoft.com/office/drawing/2014/main" id="{E3CA6281-1A2F-4FBF-B628-64D89C86DB0E}"/>
              </a:ext>
            </a:extLst>
          </p:cNvPr>
          <p:cNvPicPr>
            <a:picLocks noChangeAspect="1"/>
          </p:cNvPicPr>
          <p:nvPr/>
        </p:nvPicPr>
        <p:blipFill>
          <a:blip r:embed="rId4"/>
          <a:stretch>
            <a:fillRect/>
          </a:stretch>
        </p:blipFill>
        <p:spPr>
          <a:xfrm>
            <a:off x="970846" y="4591556"/>
            <a:ext cx="5920740" cy="403172"/>
          </a:xfrm>
          <a:prstGeom prst="rect">
            <a:avLst/>
          </a:prstGeom>
        </p:spPr>
      </p:pic>
      <p:grpSp>
        <p:nvGrpSpPr>
          <p:cNvPr id="12" name="Group 11">
            <a:extLst>
              <a:ext uri="{FF2B5EF4-FFF2-40B4-BE49-F238E27FC236}">
                <a16:creationId xmlns:a16="http://schemas.microsoft.com/office/drawing/2014/main" id="{AD93235F-4757-BB41-9149-F2742AA6F69C}"/>
              </a:ext>
            </a:extLst>
          </p:cNvPr>
          <p:cNvGrpSpPr/>
          <p:nvPr/>
        </p:nvGrpSpPr>
        <p:grpSpPr>
          <a:xfrm>
            <a:off x="479439" y="1616953"/>
            <a:ext cx="3561722" cy="1569516"/>
            <a:chOff x="924814" y="2109526"/>
            <a:chExt cx="3561722" cy="1569516"/>
          </a:xfrm>
        </p:grpSpPr>
        <p:pic>
          <p:nvPicPr>
            <p:cNvPr id="13" name="Picture 12" descr="Chart, line chart&#10;&#10;Description automatically generated">
              <a:extLst>
                <a:ext uri="{FF2B5EF4-FFF2-40B4-BE49-F238E27FC236}">
                  <a16:creationId xmlns:a16="http://schemas.microsoft.com/office/drawing/2014/main" id="{19486E5B-E953-0940-A5B9-F327DBF5B574}"/>
                </a:ext>
              </a:extLst>
            </p:cNvPr>
            <p:cNvPicPr>
              <a:picLocks noChangeAspect="1"/>
            </p:cNvPicPr>
            <p:nvPr/>
          </p:nvPicPr>
          <p:blipFill>
            <a:blip r:embed="rId5"/>
            <a:stretch>
              <a:fillRect/>
            </a:stretch>
          </p:blipFill>
          <p:spPr>
            <a:xfrm>
              <a:off x="1028914" y="2109526"/>
              <a:ext cx="3457622" cy="1491202"/>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D083DAF-C626-754A-A895-A71B0683F849}"/>
                    </a:ext>
                  </a:extLst>
                </p:cNvPr>
                <p:cNvSpPr txBox="1"/>
                <p:nvPr/>
              </p:nvSpPr>
              <p:spPr>
                <a:xfrm>
                  <a:off x="924814" y="2505670"/>
                  <a:ext cx="1164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CA" i="1" spc="-40" dirty="0">
                            <a:cs typeface="Trebuchet MS"/>
                          </a:rPr>
                          <m:t>p</m:t>
                        </m:r>
                        <m:r>
                          <m:rPr>
                            <m:nor/>
                          </m:rPr>
                          <a:rPr lang="en-CA" i="1" spc="-60" baseline="-15873" dirty="0">
                            <a:cs typeface="Arial"/>
                          </a:rPr>
                          <m:t>G</m:t>
                        </m:r>
                        <m:r>
                          <m:rPr>
                            <m:nor/>
                          </m:rPr>
                          <a:rPr lang="en-CA" i="1" spc="-60" baseline="-15873" dirty="0">
                            <a:cs typeface="Arial"/>
                          </a:rPr>
                          <m:t> |</m:t>
                        </m:r>
                        <m:r>
                          <m:rPr>
                            <m:nor/>
                          </m:rPr>
                          <a:rPr lang="en-CA" i="1" spc="44" baseline="-15873" dirty="0">
                            <a:cs typeface="Arial"/>
                          </a:rPr>
                          <m:t>F</m:t>
                        </m:r>
                        <m:r>
                          <m:rPr>
                            <m:nor/>
                          </m:rPr>
                          <a:rPr lang="en-CA" i="1" spc="44" baseline="-15873" dirty="0">
                            <a:cs typeface="Arial"/>
                          </a:rPr>
                          <m:t> </m:t>
                        </m:r>
                        <m:r>
                          <m:rPr>
                            <m:nor/>
                          </m:rPr>
                          <a:rPr lang="en-CA" spc="150" baseline="-15873" dirty="0">
                            <a:cs typeface="Arial"/>
                          </a:rPr>
                          <m:t>= </m:t>
                        </m:r>
                        <m:r>
                          <m:rPr>
                            <m:nor/>
                          </m:rPr>
                          <a:rPr lang="en-CA" i="1" spc="150" baseline="-15873" dirty="0">
                            <a:cs typeface="Arial"/>
                          </a:rPr>
                          <m:t>f</m:t>
                        </m:r>
                        <m:r>
                          <m:rPr>
                            <m:nor/>
                          </m:rPr>
                          <a:rPr lang="en-CA" i="1" spc="150" baseline="-15873" dirty="0">
                            <a:cs typeface="Arial"/>
                          </a:rPr>
                          <m:t> </m:t>
                        </m:r>
                        <m:r>
                          <m:rPr>
                            <m:nor/>
                          </m:rPr>
                          <a:rPr lang="en-CA" spc="-10" dirty="0">
                            <a:cs typeface="Arial Black"/>
                          </a:rPr>
                          <m:t>(</m:t>
                        </m:r>
                        <m:r>
                          <m:rPr>
                            <m:nor/>
                          </m:rPr>
                          <a:rPr lang="en-CA" i="1" spc="-10" dirty="0">
                            <a:cs typeface="Trebuchet MS"/>
                          </a:rPr>
                          <m:t>g</m:t>
                        </m:r>
                        <m:r>
                          <m:rPr>
                            <m:nor/>
                          </m:rPr>
                          <a:rPr lang="en-CA" i="1" spc="-265" dirty="0">
                            <a:cs typeface="Trebuchet MS"/>
                          </a:rPr>
                          <m:t> </m:t>
                        </m:r>
                        <m:r>
                          <m:rPr>
                            <m:nor/>
                          </m:rPr>
                          <a:rPr lang="en-CA" spc="-5" dirty="0">
                            <a:cs typeface="Arial Black"/>
                          </a:rPr>
                          <m:t>)</m:t>
                        </m:r>
                      </m:oMath>
                    </m:oMathPara>
                  </a14:m>
                  <a:endParaRPr lang="fr-CA" dirty="0"/>
                </a:p>
              </p:txBody>
            </p:sp>
          </mc:Choice>
          <mc:Fallback xmlns="">
            <p:sp>
              <p:nvSpPr>
                <p:cNvPr id="15" name="TextBox 14">
                  <a:extLst>
                    <a:ext uri="{FF2B5EF4-FFF2-40B4-BE49-F238E27FC236}">
                      <a16:creationId xmlns:a16="http://schemas.microsoft.com/office/drawing/2014/main" id="{3D083DAF-C626-754A-A895-A71B0683F849}"/>
                    </a:ext>
                  </a:extLst>
                </p:cNvPr>
                <p:cNvSpPr txBox="1">
                  <a:spLocks noRot="1" noChangeAspect="1" noMove="1" noResize="1" noEditPoints="1" noAdjustHandles="1" noChangeArrowheads="1" noChangeShapeType="1" noTextEdit="1"/>
                </p:cNvSpPr>
                <p:nvPr/>
              </p:nvSpPr>
              <p:spPr>
                <a:xfrm>
                  <a:off x="924814" y="2505670"/>
                  <a:ext cx="1164357" cy="369332"/>
                </a:xfrm>
                <a:prstGeom prst="rect">
                  <a:avLst/>
                </a:prstGeom>
                <a:blipFill>
                  <a:blip r:embed="rId6"/>
                  <a:stretch>
                    <a:fillRect t="-3226" b="-16129"/>
                  </a:stretch>
                </a:blipFill>
              </p:spPr>
              <p:txBody>
                <a:bodyPr/>
                <a:lstStyle/>
                <a:p>
                  <a:r>
                    <a:rPr lang="fr-CA">
                      <a:noFill/>
                    </a:rPr>
                    <a:t> </a:t>
                  </a:r>
                </a:p>
              </p:txBody>
            </p:sp>
          </mc:Fallback>
        </mc:AlternateContent>
        <p:sp>
          <p:nvSpPr>
            <p:cNvPr id="16" name="TextBox 15">
              <a:extLst>
                <a:ext uri="{FF2B5EF4-FFF2-40B4-BE49-F238E27FC236}">
                  <a16:creationId xmlns:a16="http://schemas.microsoft.com/office/drawing/2014/main" id="{8E6EBBA3-4E6F-B945-8D6A-7DDBB577E3E7}"/>
                </a:ext>
              </a:extLst>
            </p:cNvPr>
            <p:cNvSpPr txBox="1"/>
            <p:nvPr/>
          </p:nvSpPr>
          <p:spPr>
            <a:xfrm>
              <a:off x="3964153" y="3148169"/>
              <a:ext cx="303288" cy="369332"/>
            </a:xfrm>
            <a:prstGeom prst="rect">
              <a:avLst/>
            </a:prstGeom>
            <a:noFill/>
          </p:spPr>
          <p:txBody>
            <a:bodyPr wrap="none" rtlCol="0">
              <a:spAutoFit/>
            </a:bodyPr>
            <a:lstStyle/>
            <a:p>
              <a:r>
                <a:rPr lang="fr-CA" i="1" dirty="0"/>
                <a:t>g</a:t>
              </a:r>
            </a:p>
          </p:txBody>
        </p:sp>
        <p:sp>
          <p:nvSpPr>
            <p:cNvPr id="18" name="Rectangle 17">
              <a:extLst>
                <a:ext uri="{FF2B5EF4-FFF2-40B4-BE49-F238E27FC236}">
                  <a16:creationId xmlns:a16="http://schemas.microsoft.com/office/drawing/2014/main" id="{727B02FF-95C6-8549-B472-55BA26F7517B}"/>
                </a:ext>
              </a:extLst>
            </p:cNvPr>
            <p:cNvSpPr/>
            <p:nvPr/>
          </p:nvSpPr>
          <p:spPr>
            <a:xfrm>
              <a:off x="1177636" y="2321902"/>
              <a:ext cx="720437" cy="21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0" name="Rectangle 19">
              <a:extLst>
                <a:ext uri="{FF2B5EF4-FFF2-40B4-BE49-F238E27FC236}">
                  <a16:creationId xmlns:a16="http://schemas.microsoft.com/office/drawing/2014/main" id="{D3057251-E74B-9D4C-BB01-232AD5A3246D}"/>
                </a:ext>
              </a:extLst>
            </p:cNvPr>
            <p:cNvSpPr/>
            <p:nvPr/>
          </p:nvSpPr>
          <p:spPr>
            <a:xfrm>
              <a:off x="2757725" y="3384312"/>
              <a:ext cx="267458" cy="215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1" name="TextBox 20">
              <a:extLst>
                <a:ext uri="{FF2B5EF4-FFF2-40B4-BE49-F238E27FC236}">
                  <a16:creationId xmlns:a16="http://schemas.microsoft.com/office/drawing/2014/main" id="{A287DE48-4727-2746-9D22-BD3365D78583}"/>
                </a:ext>
              </a:extLst>
            </p:cNvPr>
            <p:cNvSpPr txBox="1"/>
            <p:nvPr/>
          </p:nvSpPr>
          <p:spPr>
            <a:xfrm>
              <a:off x="2719910" y="3309710"/>
              <a:ext cx="255198" cy="369332"/>
            </a:xfrm>
            <a:prstGeom prst="rect">
              <a:avLst/>
            </a:prstGeom>
            <a:noFill/>
          </p:spPr>
          <p:txBody>
            <a:bodyPr wrap="none" rtlCol="0">
              <a:spAutoFit/>
            </a:bodyPr>
            <a:lstStyle/>
            <a:p>
              <a:r>
                <a:rPr lang="fr-CA" i="1" dirty="0"/>
                <a:t>f</a:t>
              </a:r>
            </a:p>
          </p:txBody>
        </p:sp>
        <p:sp>
          <p:nvSpPr>
            <p:cNvPr id="22" name="Rectangle 21">
              <a:extLst>
                <a:ext uri="{FF2B5EF4-FFF2-40B4-BE49-F238E27FC236}">
                  <a16:creationId xmlns:a16="http://schemas.microsoft.com/office/drawing/2014/main" id="{67292C8B-B921-5D4C-945E-ACC6CB2B8C96}"/>
                </a:ext>
              </a:extLst>
            </p:cNvPr>
            <p:cNvSpPr/>
            <p:nvPr/>
          </p:nvSpPr>
          <p:spPr>
            <a:xfrm>
              <a:off x="4241344" y="3282000"/>
              <a:ext cx="185617" cy="171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pic>
        <p:nvPicPr>
          <p:cNvPr id="5" name="Picture 4" descr="A picture containing lamp&#10;&#10;Description automatically generated">
            <a:extLst>
              <a:ext uri="{FF2B5EF4-FFF2-40B4-BE49-F238E27FC236}">
                <a16:creationId xmlns:a16="http://schemas.microsoft.com/office/drawing/2014/main" id="{18C37556-E6AC-8548-8C48-B7DB381708E3}"/>
              </a:ext>
            </a:extLst>
          </p:cNvPr>
          <p:cNvPicPr>
            <a:picLocks noChangeAspect="1"/>
          </p:cNvPicPr>
          <p:nvPr/>
        </p:nvPicPr>
        <p:blipFill rotWithShape="1">
          <a:blip r:embed="rId7"/>
          <a:srcRect b="6209"/>
          <a:stretch/>
        </p:blipFill>
        <p:spPr>
          <a:xfrm>
            <a:off x="4307707" y="1623895"/>
            <a:ext cx="4252754" cy="906034"/>
          </a:xfrm>
          <a:prstGeom prst="rect">
            <a:avLst/>
          </a:prstGeom>
        </p:spPr>
      </p:pic>
      <p:grpSp>
        <p:nvGrpSpPr>
          <p:cNvPr id="24" name="Group 23">
            <a:extLst>
              <a:ext uri="{FF2B5EF4-FFF2-40B4-BE49-F238E27FC236}">
                <a16:creationId xmlns:a16="http://schemas.microsoft.com/office/drawing/2014/main" id="{673EE22F-9DB4-C546-BB9D-B22F6405BCA5}"/>
              </a:ext>
            </a:extLst>
          </p:cNvPr>
          <p:cNvGrpSpPr/>
          <p:nvPr/>
        </p:nvGrpSpPr>
        <p:grpSpPr>
          <a:xfrm>
            <a:off x="4497946" y="1724411"/>
            <a:ext cx="4054476" cy="725761"/>
            <a:chOff x="4497946" y="1724411"/>
            <a:chExt cx="4054476" cy="725761"/>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82B8257-F8AE-6A42-A7B4-2D71B2010D0D}"/>
                    </a:ext>
                  </a:extLst>
                </p:cNvPr>
                <p:cNvSpPr txBox="1"/>
                <p:nvPr/>
              </p:nvSpPr>
              <p:spPr>
                <a:xfrm>
                  <a:off x="4497946" y="2080840"/>
                  <a:ext cx="694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𝑝</m:t>
                        </m:r>
                        <m:r>
                          <a:rPr lang="en-CA" b="0" i="1" smtClean="0">
                            <a:latin typeface="Cambria Math" panose="02040503050406030204" pitchFamily="18" charset="0"/>
                          </a:rPr>
                          <m:t>(</m:t>
                        </m:r>
                        <m:r>
                          <a:rPr lang="en-CA" b="0" i="1" smtClean="0">
                            <a:latin typeface="Cambria Math" panose="02040503050406030204" pitchFamily="18" charset="0"/>
                          </a:rPr>
                          <m:t>𝑓</m:t>
                        </m:r>
                        <m:r>
                          <a:rPr lang="en-CA" b="0" i="1" smtClean="0">
                            <a:latin typeface="Cambria Math" panose="02040503050406030204" pitchFamily="18" charset="0"/>
                          </a:rPr>
                          <m:t>)</m:t>
                        </m:r>
                      </m:oMath>
                    </m:oMathPara>
                  </a14:m>
                  <a:endParaRPr lang="fr-CA" dirty="0"/>
                </a:p>
              </p:txBody>
            </p:sp>
          </mc:Choice>
          <mc:Fallback xmlns="">
            <p:sp>
              <p:nvSpPr>
                <p:cNvPr id="8" name="TextBox 7">
                  <a:extLst>
                    <a:ext uri="{FF2B5EF4-FFF2-40B4-BE49-F238E27FC236}">
                      <a16:creationId xmlns:a16="http://schemas.microsoft.com/office/drawing/2014/main" id="{182B8257-F8AE-6A42-A7B4-2D71B2010D0D}"/>
                    </a:ext>
                  </a:extLst>
                </p:cNvPr>
                <p:cNvSpPr txBox="1">
                  <a:spLocks noRot="1" noChangeAspect="1" noMove="1" noResize="1" noEditPoints="1" noAdjustHandles="1" noChangeArrowheads="1" noChangeShapeType="1" noTextEdit="1"/>
                </p:cNvSpPr>
                <p:nvPr/>
              </p:nvSpPr>
              <p:spPr>
                <a:xfrm>
                  <a:off x="4497946" y="2080840"/>
                  <a:ext cx="694357" cy="369332"/>
                </a:xfrm>
                <a:prstGeom prst="rect">
                  <a:avLst/>
                </a:prstGeom>
                <a:blipFill>
                  <a:blip r:embed="rId8"/>
                  <a:stretch>
                    <a:fillRect b="-16667"/>
                  </a:stretch>
                </a:blipFill>
              </p:spPr>
              <p:txBody>
                <a:bodyPr/>
                <a:lstStyle/>
                <a:p>
                  <a:r>
                    <a:rPr lang="fr-CA">
                      <a:noFill/>
                    </a:rPr>
                    <a:t> </a:t>
                  </a:r>
                </a:p>
              </p:txBody>
            </p:sp>
          </mc:Fallback>
        </mc:AlternateContent>
        <p:sp>
          <p:nvSpPr>
            <p:cNvPr id="10" name="Rectangle 9">
              <a:extLst>
                <a:ext uri="{FF2B5EF4-FFF2-40B4-BE49-F238E27FC236}">
                  <a16:creationId xmlns:a16="http://schemas.microsoft.com/office/drawing/2014/main" id="{2BDD6A4E-2BD4-604D-8CF7-B62F8373F82F}"/>
                </a:ext>
              </a:extLst>
            </p:cNvPr>
            <p:cNvSpPr/>
            <p:nvPr/>
          </p:nvSpPr>
          <p:spPr>
            <a:xfrm>
              <a:off x="4866269" y="1830070"/>
              <a:ext cx="371353" cy="316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Rectangle 25">
              <a:extLst>
                <a:ext uri="{FF2B5EF4-FFF2-40B4-BE49-F238E27FC236}">
                  <a16:creationId xmlns:a16="http://schemas.microsoft.com/office/drawing/2014/main" id="{73177D53-8E37-FA48-B1DD-8453A6127BF2}"/>
                </a:ext>
              </a:extLst>
            </p:cNvPr>
            <p:cNvSpPr/>
            <p:nvPr/>
          </p:nvSpPr>
          <p:spPr>
            <a:xfrm>
              <a:off x="8170895" y="1724412"/>
              <a:ext cx="307895" cy="369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72DCAB6-0C53-8741-AA08-118BB9AC2771}"/>
                    </a:ext>
                  </a:extLst>
                </p:cNvPr>
                <p:cNvSpPr txBox="1"/>
                <p:nvPr/>
              </p:nvSpPr>
              <p:spPr>
                <a:xfrm>
                  <a:off x="8097262" y="1724411"/>
                  <a:ext cx="45516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𝑓</m:t>
                        </m:r>
                      </m:oMath>
                    </m:oMathPara>
                  </a14:m>
                  <a:endParaRPr lang="fr-CA" dirty="0"/>
                </a:p>
              </p:txBody>
            </p:sp>
          </mc:Choice>
          <mc:Fallback xmlns="">
            <p:sp>
              <p:nvSpPr>
                <p:cNvPr id="23" name="TextBox 22">
                  <a:extLst>
                    <a:ext uri="{FF2B5EF4-FFF2-40B4-BE49-F238E27FC236}">
                      <a16:creationId xmlns:a16="http://schemas.microsoft.com/office/drawing/2014/main" id="{872DCAB6-0C53-8741-AA08-118BB9AC2771}"/>
                    </a:ext>
                  </a:extLst>
                </p:cNvPr>
                <p:cNvSpPr txBox="1">
                  <a:spLocks noRot="1" noChangeAspect="1" noMove="1" noResize="1" noEditPoints="1" noAdjustHandles="1" noChangeArrowheads="1" noChangeShapeType="1" noTextEdit="1"/>
                </p:cNvSpPr>
                <p:nvPr/>
              </p:nvSpPr>
              <p:spPr>
                <a:xfrm>
                  <a:off x="8097262" y="1724411"/>
                  <a:ext cx="455160" cy="369332"/>
                </a:xfrm>
                <a:prstGeom prst="rect">
                  <a:avLst/>
                </a:prstGeom>
                <a:blipFill>
                  <a:blip r:embed="rId9"/>
                  <a:stretch>
                    <a:fillRect b="-13333"/>
                  </a:stretch>
                </a:blipFill>
              </p:spPr>
              <p:txBody>
                <a:bodyPr/>
                <a:lstStyle/>
                <a:p>
                  <a:r>
                    <a:rPr lang="fr-CA">
                      <a:noFill/>
                    </a:rPr>
                    <a:t> </a:t>
                  </a:r>
                </a:p>
              </p:txBody>
            </p:sp>
          </mc:Fallback>
        </mc:AlternateContent>
      </p:grpSp>
      <p:cxnSp>
        <p:nvCxnSpPr>
          <p:cNvPr id="3" name="Curved Connector 2">
            <a:extLst>
              <a:ext uri="{FF2B5EF4-FFF2-40B4-BE49-F238E27FC236}">
                <a16:creationId xmlns:a16="http://schemas.microsoft.com/office/drawing/2014/main" id="{D0EFB1F6-90CA-CD31-9F24-04654E730F30}"/>
              </a:ext>
            </a:extLst>
          </p:cNvPr>
          <p:cNvCxnSpPr>
            <a:cxnSpLocks/>
          </p:cNvCxnSpPr>
          <p:nvPr/>
        </p:nvCxnSpPr>
        <p:spPr>
          <a:xfrm rot="10800000">
            <a:off x="1290901" y="4163740"/>
            <a:ext cx="1172812" cy="207064"/>
          </a:xfrm>
          <a:prstGeom prst="curvedConnector3">
            <a:avLst>
              <a:gd name="adj1" fmla="val 99718"/>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56DCAE3-2456-67C8-4854-3F847D409CE8}"/>
              </a:ext>
            </a:extLst>
          </p:cNvPr>
          <p:cNvSpPr txBox="1"/>
          <p:nvPr/>
        </p:nvSpPr>
        <p:spPr>
          <a:xfrm>
            <a:off x="2488296" y="4203664"/>
            <a:ext cx="1122144" cy="307777"/>
          </a:xfrm>
          <a:prstGeom prst="rect">
            <a:avLst/>
          </a:prstGeom>
          <a:noFill/>
        </p:spPr>
        <p:txBody>
          <a:bodyPr wrap="square" rtlCol="0">
            <a:spAutoFit/>
          </a:bodyPr>
          <a:lstStyle/>
          <a:p>
            <a:r>
              <a:rPr lang="fr-CA" sz="1400" dirty="0">
                <a:latin typeface="+mj-lt"/>
              </a:rPr>
              <a:t>a posteriori</a:t>
            </a:r>
          </a:p>
        </p:txBody>
      </p:sp>
      <p:cxnSp>
        <p:nvCxnSpPr>
          <p:cNvPr id="9" name="Curved Connector 8">
            <a:extLst>
              <a:ext uri="{FF2B5EF4-FFF2-40B4-BE49-F238E27FC236}">
                <a16:creationId xmlns:a16="http://schemas.microsoft.com/office/drawing/2014/main" id="{C867EF4A-9D47-14ED-51C5-87ACB449235A}"/>
              </a:ext>
            </a:extLst>
          </p:cNvPr>
          <p:cNvCxnSpPr>
            <a:cxnSpLocks/>
          </p:cNvCxnSpPr>
          <p:nvPr/>
        </p:nvCxnSpPr>
        <p:spPr>
          <a:xfrm rot="10800000" flipV="1">
            <a:off x="3895389" y="3104778"/>
            <a:ext cx="1010784" cy="452750"/>
          </a:xfrm>
          <a:prstGeom prst="curvedConnector3">
            <a:avLst>
              <a:gd name="adj1" fmla="val 98510"/>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E4350A1-6D83-45AF-6AF2-EACA2A42C29F}"/>
              </a:ext>
            </a:extLst>
          </p:cNvPr>
          <p:cNvSpPr txBox="1"/>
          <p:nvPr/>
        </p:nvSpPr>
        <p:spPr>
          <a:xfrm>
            <a:off x="4953975" y="2946553"/>
            <a:ext cx="1122144" cy="307777"/>
          </a:xfrm>
          <a:prstGeom prst="rect">
            <a:avLst/>
          </a:prstGeom>
          <a:noFill/>
        </p:spPr>
        <p:txBody>
          <a:bodyPr wrap="square" rtlCol="0">
            <a:spAutoFit/>
          </a:bodyPr>
          <a:lstStyle/>
          <a:p>
            <a:r>
              <a:rPr lang="fr-CA" sz="1400" dirty="0">
                <a:latin typeface="+mj-lt"/>
              </a:rPr>
              <a:t>a priori</a:t>
            </a:r>
          </a:p>
        </p:txBody>
      </p:sp>
    </p:spTree>
    <p:extLst>
      <p:ext uri="{BB962C8B-B14F-4D97-AF65-F5344CB8AC3E}">
        <p14:creationId xmlns:p14="http://schemas.microsoft.com/office/powerpoint/2010/main" val="4855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Méthodologie</a:t>
            </a:r>
            <a:r>
              <a:rPr lang="en-CA" sz="1400" b="1" dirty="0">
                <a:solidFill>
                  <a:schemeClr val="bg1"/>
                </a:solidFill>
                <a:latin typeface="+mj-lt"/>
              </a:rPr>
              <a:t> de </a:t>
            </a:r>
            <a:r>
              <a:rPr lang="en-CA" sz="1400" b="1" dirty="0" err="1">
                <a:solidFill>
                  <a:schemeClr val="bg1"/>
                </a:solidFill>
                <a:latin typeface="+mj-lt"/>
              </a:rPr>
              <a:t>l’estimation</a:t>
            </a:r>
            <a:endParaRPr lang="en-CA" sz="1400" b="1" dirty="0">
              <a:solidFill>
                <a:schemeClr val="bg1"/>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23877"/>
            <a:ext cx="7611110" cy="584775"/>
          </a:xfrm>
          <a:prstGeom prst="rect">
            <a:avLst/>
          </a:prstGeom>
          <a:noFill/>
        </p:spPr>
        <p:txBody>
          <a:bodyPr wrap="square" rtlCol="0">
            <a:spAutoFit/>
          </a:bodyPr>
          <a:lstStyle/>
          <a:p>
            <a:r>
              <a:rPr lang="en-CA" sz="3200" b="1" spc="-10" dirty="0" err="1">
                <a:latin typeface="+mj-lt"/>
                <a:ea typeface="Century Gothic" charset="0"/>
                <a:cs typeface="Century Gothic" charset="0"/>
              </a:rPr>
              <a:t>Estimateurs</a:t>
            </a:r>
            <a:r>
              <a:rPr lang="en-CA" sz="3200" b="1" spc="-10" dirty="0">
                <a:latin typeface="+mj-lt"/>
                <a:ea typeface="Century Gothic" charset="0"/>
                <a:cs typeface="Century Gothic" charset="0"/>
              </a:rPr>
              <a:t> </a:t>
            </a:r>
            <a:r>
              <a:rPr lang="en-CA" sz="3200" b="1" spc="-10" dirty="0" err="1">
                <a:latin typeface="+mj-lt"/>
                <a:ea typeface="Century Gothic" charset="0"/>
                <a:cs typeface="Century Gothic" charset="0"/>
              </a:rPr>
              <a:t>classiques</a:t>
            </a:r>
            <a:r>
              <a:rPr lang="en-CA" sz="3200" b="1" spc="-10" dirty="0">
                <a:latin typeface="+mj-lt"/>
                <a:ea typeface="Century Gothic" charset="0"/>
                <a:cs typeface="Century Gothic" charset="0"/>
              </a:rPr>
              <a:t> (3)</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412601" y="1037664"/>
                <a:ext cx="8572373" cy="49864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en-CA" b="1" u="sng" spc="-50" dirty="0">
                    <a:latin typeface="+mj-lt"/>
                    <a:cs typeface="Tahoma"/>
                  </a:rPr>
                  <a:t>Maximum </a:t>
                </a:r>
                <a:r>
                  <a:rPr lang="en-CA" b="1" i="1" u="sng" spc="-50" dirty="0">
                    <a:latin typeface="+mj-lt"/>
                    <a:cs typeface="Tahoma"/>
                  </a:rPr>
                  <a:t>a posteriori </a:t>
                </a:r>
                <a:r>
                  <a:rPr lang="en-CA" b="1" u="sng" spc="-50" dirty="0">
                    <a:latin typeface="+mj-lt"/>
                    <a:cs typeface="Tahoma"/>
                  </a:rPr>
                  <a:t>(MAP)</a:t>
                </a:r>
              </a:p>
              <a:p>
                <a:pPr marL="482400">
                  <a:lnSpc>
                    <a:spcPct val="100000"/>
                  </a:lnSpc>
                  <a:spcBef>
                    <a:spcPts val="1200"/>
                  </a:spcBef>
                  <a:buClr>
                    <a:schemeClr val="tx1"/>
                  </a:buClr>
                  <a:buSzPct val="135000"/>
                </a:pPr>
                <a:r>
                  <a:rPr lang="en-CA" sz="2200" spc="-50" dirty="0">
                    <a:latin typeface="+mj-lt"/>
                    <a:cs typeface="Tahoma"/>
                  </a:rPr>
                  <a:t>Ex: </a:t>
                </a:r>
                <a:r>
                  <a:rPr lang="fr-CA" sz="2200" spc="-50" dirty="0">
                    <a:latin typeface="+mj-lt"/>
                    <a:cs typeface="Tahoma"/>
                  </a:rPr>
                  <a:t>Deux mesures sonar indépendantes (z</a:t>
                </a:r>
                <a:r>
                  <a:rPr lang="fr-CA" sz="2200" spc="-50" baseline="-25000" dirty="0">
                    <a:latin typeface="+mj-lt"/>
                    <a:cs typeface="Tahoma"/>
                  </a:rPr>
                  <a:t>1</a:t>
                </a:r>
                <a:r>
                  <a:rPr lang="fr-CA" sz="2200" spc="-50" dirty="0">
                    <a:latin typeface="+mj-lt"/>
                    <a:cs typeface="Tahoma"/>
                  </a:rPr>
                  <a:t>,z</a:t>
                </a:r>
                <a:r>
                  <a:rPr lang="fr-CA" sz="2200" spc="-50" baseline="-25000" dirty="0">
                    <a:latin typeface="+mj-lt"/>
                    <a:cs typeface="Tahoma"/>
                  </a:rPr>
                  <a:t>2</a:t>
                </a:r>
                <a:r>
                  <a:rPr lang="fr-CA" sz="2200" spc="-50" dirty="0">
                    <a:latin typeface="+mj-lt"/>
                    <a:cs typeface="Tahoma"/>
                  </a:rPr>
                  <a:t>) de la position d’un objet (x). </a:t>
                </a:r>
              </a:p>
              <a:p>
                <a:pPr marL="253800" indent="0">
                  <a:lnSpc>
                    <a:spcPct val="100000"/>
                  </a:lnSpc>
                  <a:spcBef>
                    <a:spcPts val="1200"/>
                  </a:spcBef>
                  <a:buClr>
                    <a:schemeClr val="tx1"/>
                  </a:buClr>
                  <a:buSzPct val="135000"/>
                  <a:buNone/>
                </a:pPr>
                <a:r>
                  <a:rPr lang="fr-CA" sz="2200" spc="-50" dirty="0">
                    <a:latin typeface="+mj-lt"/>
                    <a:cs typeface="Tahoma"/>
                  </a:rPr>
                  <a:t>    Les modèles des détecteurs sont p(z</a:t>
                </a:r>
                <a:r>
                  <a:rPr lang="fr-CA" sz="2200" spc="-50" baseline="-25000" dirty="0">
                    <a:latin typeface="+mj-lt"/>
                    <a:cs typeface="Tahoma"/>
                  </a:rPr>
                  <a:t>1</a:t>
                </a:r>
                <a:r>
                  <a:rPr lang="fr-CA" sz="2200" spc="-50" dirty="0">
                    <a:latin typeface="+mj-lt"/>
                    <a:cs typeface="Tahoma"/>
                  </a:rPr>
                  <a:t>|x) = N(x,</a:t>
                </a:r>
                <a14:m>
                  <m:oMath xmlns:m="http://schemas.openxmlformats.org/officeDocument/2006/math">
                    <m:sSup>
                      <m:sSupPr>
                        <m:ctrlPr>
                          <a:rPr lang="fr-CA" sz="2200" i="1" spc="-50">
                            <a:latin typeface="Cambria Math" panose="02040503050406030204" pitchFamily="18" charset="0"/>
                            <a:cs typeface="Tahoma"/>
                          </a:rPr>
                        </m:ctrlPr>
                      </m:sSupPr>
                      <m:e>
                        <m:r>
                          <a:rPr lang="fr-CA" sz="2200" i="1" spc="-50">
                            <a:latin typeface="Cambria Math" panose="02040503050406030204" pitchFamily="18" charset="0"/>
                            <a:ea typeface="Cambria Math" panose="02040503050406030204" pitchFamily="18" charset="0"/>
                            <a:cs typeface="Tahoma"/>
                          </a:rPr>
                          <m:t>𝜎</m:t>
                        </m:r>
                        <m:r>
                          <a:rPr lang="en-CA" sz="2200" b="0" i="1" spc="-50" baseline="-25000" smtClean="0">
                            <a:latin typeface="Cambria Math" panose="02040503050406030204" pitchFamily="18" charset="0"/>
                            <a:ea typeface="Cambria Math" panose="02040503050406030204" pitchFamily="18" charset="0"/>
                            <a:cs typeface="Tahoma"/>
                          </a:rPr>
                          <m:t>1</m:t>
                        </m:r>
                      </m:e>
                      <m:sup>
                        <m:r>
                          <a:rPr lang="en-CA" sz="2200" i="1" spc="-50">
                            <a:latin typeface="Cambria Math" panose="02040503050406030204" pitchFamily="18" charset="0"/>
                            <a:cs typeface="Tahoma"/>
                          </a:rPr>
                          <m:t>2</m:t>
                        </m:r>
                      </m:sup>
                    </m:sSup>
                  </m:oMath>
                </a14:m>
                <a:r>
                  <a:rPr lang="fr-CA" sz="2200" spc="-50" dirty="0">
                    <a:latin typeface="+mj-lt"/>
                    <a:cs typeface="Tahoma"/>
                  </a:rPr>
                  <a:t>), p(z</a:t>
                </a:r>
                <a:r>
                  <a:rPr lang="fr-CA" sz="2200" spc="-50" baseline="-25000" dirty="0">
                    <a:latin typeface="+mj-lt"/>
                    <a:cs typeface="Tahoma"/>
                  </a:rPr>
                  <a:t>2</a:t>
                </a:r>
                <a:r>
                  <a:rPr lang="fr-CA" sz="2200" spc="-50" dirty="0">
                    <a:latin typeface="+mj-lt"/>
                    <a:cs typeface="Tahoma"/>
                  </a:rPr>
                  <a:t>|x) = N(x,</a:t>
                </a:r>
                <a14:m>
                  <m:oMath xmlns:m="http://schemas.openxmlformats.org/officeDocument/2006/math">
                    <m:sSup>
                      <m:sSupPr>
                        <m:ctrlPr>
                          <a:rPr lang="fr-CA" sz="2200" i="1" spc="-50">
                            <a:latin typeface="Cambria Math" panose="02040503050406030204" pitchFamily="18" charset="0"/>
                            <a:cs typeface="Tahoma"/>
                          </a:rPr>
                        </m:ctrlPr>
                      </m:sSupPr>
                      <m:e>
                        <m:r>
                          <a:rPr lang="fr-CA" sz="2200" i="1" spc="-50">
                            <a:latin typeface="Cambria Math" panose="02040503050406030204" pitchFamily="18" charset="0"/>
                            <a:ea typeface="Cambria Math" panose="02040503050406030204" pitchFamily="18" charset="0"/>
                            <a:cs typeface="Tahoma"/>
                          </a:rPr>
                          <m:t>𝜎</m:t>
                        </m:r>
                        <m:r>
                          <a:rPr lang="en-CA" sz="2200" b="0" i="1" spc="-50" baseline="-25000" smtClean="0">
                            <a:latin typeface="Cambria Math" panose="02040503050406030204" pitchFamily="18" charset="0"/>
                            <a:ea typeface="Cambria Math" panose="02040503050406030204" pitchFamily="18" charset="0"/>
                            <a:cs typeface="Tahoma"/>
                          </a:rPr>
                          <m:t>2</m:t>
                        </m:r>
                      </m:e>
                      <m:sup>
                        <m:r>
                          <a:rPr lang="en-CA" sz="2200" i="1" spc="-50">
                            <a:latin typeface="Cambria Math" panose="02040503050406030204" pitchFamily="18" charset="0"/>
                            <a:cs typeface="Tahoma"/>
                          </a:rPr>
                          <m:t>2</m:t>
                        </m:r>
                      </m:sup>
                    </m:sSup>
                  </m:oMath>
                </a14:m>
                <a:r>
                  <a:rPr lang="fr-CA" sz="2200" spc="-50" dirty="0">
                    <a:latin typeface="+mj-lt"/>
                    <a:cs typeface="Tahoma"/>
                  </a:rPr>
                  <a:t>).</a:t>
                </a:r>
              </a:p>
              <a:p>
                <a:pPr marL="482400">
                  <a:lnSpc>
                    <a:spcPct val="100000"/>
                  </a:lnSpc>
                  <a:spcBef>
                    <a:spcPts val="1200"/>
                  </a:spcBef>
                  <a:buClr>
                    <a:schemeClr val="tx1"/>
                  </a:buClr>
                  <a:buSzPct val="135000"/>
                </a:pPr>
                <a:r>
                  <a:rPr lang="en-CA" sz="2200" spc="-50" dirty="0">
                    <a:latin typeface="+mj-lt"/>
                    <a:cs typeface="Tahoma"/>
                  </a:rPr>
                  <a:t>p(x)=N(</a:t>
                </a:r>
                <a:r>
                  <a:rPr lang="en-CA" sz="2200" spc="-50" dirty="0" err="1">
                    <a:latin typeface="+mj-lt"/>
                    <a:cs typeface="Tahoma"/>
                  </a:rPr>
                  <a:t>x</a:t>
                </a:r>
                <a:r>
                  <a:rPr lang="en-CA" sz="2200" spc="-50" baseline="-25000" dirty="0" err="1">
                    <a:latin typeface="+mj-lt"/>
                    <a:cs typeface="Tahoma"/>
                  </a:rPr>
                  <a:t>p</a:t>
                </a:r>
                <a:r>
                  <a:rPr lang="en-CA" sz="2200" spc="-50" dirty="0">
                    <a:latin typeface="+mj-lt"/>
                    <a:cs typeface="Tahoma"/>
                  </a:rPr>
                  <a:t>,</a:t>
                </a:r>
                <a:r>
                  <a:rPr lang="fr-CA" sz="2200" spc="-50" dirty="0">
                    <a:cs typeface="Tahoma"/>
                  </a:rPr>
                  <a:t> </a:t>
                </a:r>
                <a14:m>
                  <m:oMath xmlns:m="http://schemas.openxmlformats.org/officeDocument/2006/math">
                    <m:sSup>
                      <m:sSupPr>
                        <m:ctrlPr>
                          <a:rPr lang="fr-CA" sz="2200" i="1" spc="-50">
                            <a:latin typeface="Cambria Math" panose="02040503050406030204" pitchFamily="18" charset="0"/>
                            <a:cs typeface="Tahoma"/>
                          </a:rPr>
                        </m:ctrlPr>
                      </m:sSupPr>
                      <m:e>
                        <m:r>
                          <a:rPr lang="fr-CA" sz="2200" i="1" spc="-50">
                            <a:latin typeface="Cambria Math" panose="02040503050406030204" pitchFamily="18" charset="0"/>
                            <a:ea typeface="Cambria Math" panose="02040503050406030204" pitchFamily="18" charset="0"/>
                            <a:cs typeface="Tahoma"/>
                          </a:rPr>
                          <m:t>𝜎</m:t>
                        </m:r>
                        <m:r>
                          <a:rPr lang="en-CA" sz="2200" b="0" i="1" spc="-50" baseline="-25000" smtClean="0">
                            <a:latin typeface="Cambria Math" panose="02040503050406030204" pitchFamily="18" charset="0"/>
                            <a:ea typeface="Cambria Math" panose="02040503050406030204" pitchFamily="18" charset="0"/>
                            <a:cs typeface="Tahoma"/>
                          </a:rPr>
                          <m:t>𝑝</m:t>
                        </m:r>
                      </m:e>
                      <m:sup>
                        <m:r>
                          <a:rPr lang="en-CA" sz="2200" i="1" spc="-50">
                            <a:latin typeface="Cambria Math" panose="02040503050406030204" pitchFamily="18" charset="0"/>
                            <a:cs typeface="Tahoma"/>
                          </a:rPr>
                          <m:t>2</m:t>
                        </m:r>
                      </m:sup>
                    </m:sSup>
                  </m:oMath>
                </a14:m>
                <a:r>
                  <a:rPr lang="en-CA" sz="2200" spc="-50" dirty="0">
                    <a:latin typeface="+mj-lt"/>
                    <a:cs typeface="Tahoma"/>
                  </a:rPr>
                  <a:t>)</a:t>
                </a:r>
              </a:p>
            </p:txBody>
          </p:sp>
        </mc:Choice>
        <mc:Fallback xmlns="">
          <p:sp>
            <p:nvSpPr>
              <p:cNvPr id="25" name="Content Placeholder 5">
                <a:extLst>
                  <a:ext uri="{FF2B5EF4-FFF2-40B4-BE49-F238E27FC236}">
                    <a16:creationId xmlns:a16="http://schemas.microsoft.com/office/drawing/2014/main" id="{D15D9D54-E6FF-4262-9C22-A4DF03B5B1FF}"/>
                  </a:ext>
                </a:extLst>
              </p:cNvPr>
              <p:cNvSpPr txBox="1">
                <a:spLocks noRot="1" noChangeAspect="1" noMove="1" noResize="1" noEditPoints="1" noAdjustHandles="1" noChangeArrowheads="1" noChangeShapeType="1" noTextEdit="1"/>
              </p:cNvSpPr>
              <p:nvPr/>
            </p:nvSpPr>
            <p:spPr>
              <a:xfrm>
                <a:off x="412601" y="1037664"/>
                <a:ext cx="8572373" cy="4986466"/>
              </a:xfrm>
              <a:prstGeom prst="rect">
                <a:avLst/>
              </a:prstGeom>
              <a:blipFill>
                <a:blip r:embed="rId3"/>
                <a:stretch>
                  <a:fillRect l="-1479" t="-2030" r="-592"/>
                </a:stretch>
              </a:blipFill>
            </p:spPr>
            <p:txBody>
              <a:bodyPr/>
              <a:lstStyle/>
              <a:p>
                <a:r>
                  <a:rPr lang="fr-CA">
                    <a:noFill/>
                  </a:rPr>
                  <a:t> </a:t>
                </a:r>
              </a:p>
            </p:txBody>
          </p:sp>
        </mc:Fallback>
      </mc:AlternateContent>
      <p:sp>
        <p:nvSpPr>
          <p:cNvPr id="11" name="TextBox 10">
            <a:extLst>
              <a:ext uri="{FF2B5EF4-FFF2-40B4-BE49-F238E27FC236}">
                <a16:creationId xmlns:a16="http://schemas.microsoft.com/office/drawing/2014/main" id="{EAA718E6-2F85-4A13-951C-FF335C447247}"/>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Estimateurs</a:t>
            </a:r>
            <a:r>
              <a:rPr lang="en-CA" sz="1400" dirty="0">
                <a:solidFill>
                  <a:schemeClr val="tx1">
                    <a:lumMod val="75000"/>
                    <a:lumOff val="25000"/>
                  </a:schemeClr>
                </a:solidFill>
                <a:latin typeface="+mj-lt"/>
              </a:rPr>
              <a:t> </a:t>
            </a:r>
            <a:r>
              <a:rPr lang="en-CA" sz="1400" dirty="0" err="1">
                <a:solidFill>
                  <a:schemeClr val="tx1">
                    <a:lumMod val="75000"/>
                    <a:lumOff val="25000"/>
                  </a:schemeClr>
                </a:solidFill>
                <a:latin typeface="+mj-lt"/>
              </a:rPr>
              <a:t>classiques</a:t>
            </a:r>
            <a:endParaRPr lang="en-CA" sz="1400" dirty="0">
              <a:solidFill>
                <a:schemeClr val="tx1">
                  <a:lumMod val="75000"/>
                  <a:lumOff val="25000"/>
                </a:schemeClr>
              </a:solidFill>
              <a:latin typeface="+mj-lt"/>
            </a:endParaRPr>
          </a:p>
        </p:txBody>
      </p:sp>
      <p:grpSp>
        <p:nvGrpSpPr>
          <p:cNvPr id="33" name="Group 32">
            <a:extLst>
              <a:ext uri="{FF2B5EF4-FFF2-40B4-BE49-F238E27FC236}">
                <a16:creationId xmlns:a16="http://schemas.microsoft.com/office/drawing/2014/main" id="{B026BEFB-A123-3E4E-9122-7680F2A8B62B}"/>
              </a:ext>
            </a:extLst>
          </p:cNvPr>
          <p:cNvGrpSpPr/>
          <p:nvPr/>
        </p:nvGrpSpPr>
        <p:grpSpPr>
          <a:xfrm>
            <a:off x="3826293" y="3117973"/>
            <a:ext cx="3807604" cy="3100180"/>
            <a:chOff x="1085850" y="3167270"/>
            <a:chExt cx="3807604" cy="3100180"/>
          </a:xfrm>
        </p:grpSpPr>
        <p:pic>
          <p:nvPicPr>
            <p:cNvPr id="27" name="Picture 26" descr="Chart, histogram&#10;&#10;Description automatically generated">
              <a:extLst>
                <a:ext uri="{FF2B5EF4-FFF2-40B4-BE49-F238E27FC236}">
                  <a16:creationId xmlns:a16="http://schemas.microsoft.com/office/drawing/2014/main" id="{657A63C0-1E14-BE4D-B961-4C2E3761CABF}"/>
                </a:ext>
              </a:extLst>
            </p:cNvPr>
            <p:cNvPicPr>
              <a:picLocks noChangeAspect="1"/>
            </p:cNvPicPr>
            <p:nvPr/>
          </p:nvPicPr>
          <p:blipFill>
            <a:blip r:embed="rId4"/>
            <a:stretch>
              <a:fillRect/>
            </a:stretch>
          </p:blipFill>
          <p:spPr>
            <a:xfrm>
              <a:off x="1085850" y="3167270"/>
              <a:ext cx="3807604" cy="3100180"/>
            </a:xfrm>
            <a:prstGeom prst="rect">
              <a:avLst/>
            </a:prstGeom>
          </p:spPr>
        </p:pic>
        <p:grpSp>
          <p:nvGrpSpPr>
            <p:cNvPr id="32" name="Group 31">
              <a:extLst>
                <a:ext uri="{FF2B5EF4-FFF2-40B4-BE49-F238E27FC236}">
                  <a16:creationId xmlns:a16="http://schemas.microsoft.com/office/drawing/2014/main" id="{9A06EB58-20BA-EE49-B422-2AA59C9B9750}"/>
                </a:ext>
              </a:extLst>
            </p:cNvPr>
            <p:cNvGrpSpPr/>
            <p:nvPr/>
          </p:nvGrpSpPr>
          <p:grpSpPr>
            <a:xfrm>
              <a:off x="3080122" y="3392531"/>
              <a:ext cx="615851" cy="2371131"/>
              <a:chOff x="3080122" y="3392531"/>
              <a:chExt cx="615851" cy="2371131"/>
            </a:xfrm>
          </p:grpSpPr>
          <p:sp>
            <p:nvSpPr>
              <p:cNvPr id="29" name="Rectangle 28">
                <a:extLst>
                  <a:ext uri="{FF2B5EF4-FFF2-40B4-BE49-F238E27FC236}">
                    <a16:creationId xmlns:a16="http://schemas.microsoft.com/office/drawing/2014/main" id="{4764A052-32A9-5F40-93D2-86A96B3AB444}"/>
                  </a:ext>
                </a:extLst>
              </p:cNvPr>
              <p:cNvSpPr/>
              <p:nvPr/>
            </p:nvSpPr>
            <p:spPr>
              <a:xfrm>
                <a:off x="3193102" y="3507749"/>
                <a:ext cx="98385" cy="138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2F1ECD1-D5D6-D440-A001-0101F9C53FA9}"/>
                      </a:ext>
                    </a:extLst>
                  </p:cNvPr>
                  <p:cNvSpPr txBox="1"/>
                  <p:nvPr/>
                </p:nvSpPr>
                <p:spPr>
                  <a:xfrm>
                    <a:off x="3080122" y="3392531"/>
                    <a:ext cx="2445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𝑥</m:t>
                          </m:r>
                        </m:oMath>
                      </m:oMathPara>
                    </a14:m>
                    <a:endParaRPr lang="fr-CA" dirty="0"/>
                  </a:p>
                </p:txBody>
              </p:sp>
            </mc:Choice>
            <mc:Fallback xmlns="">
              <p:sp>
                <p:nvSpPr>
                  <p:cNvPr id="28" name="TextBox 27">
                    <a:extLst>
                      <a:ext uri="{FF2B5EF4-FFF2-40B4-BE49-F238E27FC236}">
                        <a16:creationId xmlns:a16="http://schemas.microsoft.com/office/drawing/2014/main" id="{12F1ECD1-D5D6-D440-A001-0101F9C53FA9}"/>
                      </a:ext>
                    </a:extLst>
                  </p:cNvPr>
                  <p:cNvSpPr txBox="1">
                    <a:spLocks noRot="1" noChangeAspect="1" noMove="1" noResize="1" noEditPoints="1" noAdjustHandles="1" noChangeArrowheads="1" noChangeShapeType="1" noTextEdit="1"/>
                  </p:cNvSpPr>
                  <p:nvPr/>
                </p:nvSpPr>
                <p:spPr>
                  <a:xfrm>
                    <a:off x="3080122" y="3392531"/>
                    <a:ext cx="244579" cy="369332"/>
                  </a:xfrm>
                  <a:prstGeom prst="rect">
                    <a:avLst/>
                  </a:prstGeom>
                  <a:blipFill>
                    <a:blip r:embed="rId5"/>
                    <a:stretch>
                      <a:fillRect r="-10000"/>
                    </a:stretch>
                  </a:blipFill>
                </p:spPr>
                <p:txBody>
                  <a:bodyPr/>
                  <a:lstStyle/>
                  <a:p>
                    <a:r>
                      <a:rPr lang="fr-CA">
                        <a:noFill/>
                      </a:rPr>
                      <a:t> </a:t>
                    </a:r>
                  </a:p>
                </p:txBody>
              </p:sp>
            </mc:Fallback>
          </mc:AlternateContent>
          <p:sp>
            <p:nvSpPr>
              <p:cNvPr id="31" name="Rectangle 30">
                <a:extLst>
                  <a:ext uri="{FF2B5EF4-FFF2-40B4-BE49-F238E27FC236}">
                    <a16:creationId xmlns:a16="http://schemas.microsoft.com/office/drawing/2014/main" id="{D799F926-051D-1E41-BAB5-0E99964E42A6}"/>
                  </a:ext>
                </a:extLst>
              </p:cNvPr>
              <p:cNvSpPr/>
              <p:nvPr/>
            </p:nvSpPr>
            <p:spPr>
              <a:xfrm>
                <a:off x="3570790" y="5509549"/>
                <a:ext cx="86810" cy="140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9E6029F-4A8E-9B4B-84FE-61D5CBA6075E}"/>
                      </a:ext>
                    </a:extLst>
                  </p:cNvPr>
                  <p:cNvSpPr txBox="1"/>
                  <p:nvPr/>
                </p:nvSpPr>
                <p:spPr>
                  <a:xfrm>
                    <a:off x="3451394" y="5394330"/>
                    <a:ext cx="2445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𝑥</m:t>
                          </m:r>
                        </m:oMath>
                      </m:oMathPara>
                    </a14:m>
                    <a:endParaRPr lang="fr-CA" dirty="0"/>
                  </a:p>
                </p:txBody>
              </p:sp>
            </mc:Choice>
            <mc:Fallback xmlns="">
              <p:sp>
                <p:nvSpPr>
                  <p:cNvPr id="30" name="TextBox 29">
                    <a:extLst>
                      <a:ext uri="{FF2B5EF4-FFF2-40B4-BE49-F238E27FC236}">
                        <a16:creationId xmlns:a16="http://schemas.microsoft.com/office/drawing/2014/main" id="{09E6029F-4A8E-9B4B-84FE-61D5CBA6075E}"/>
                      </a:ext>
                    </a:extLst>
                  </p:cNvPr>
                  <p:cNvSpPr txBox="1">
                    <a:spLocks noRot="1" noChangeAspect="1" noMove="1" noResize="1" noEditPoints="1" noAdjustHandles="1" noChangeArrowheads="1" noChangeShapeType="1" noTextEdit="1"/>
                  </p:cNvSpPr>
                  <p:nvPr/>
                </p:nvSpPr>
                <p:spPr>
                  <a:xfrm>
                    <a:off x="3451394" y="5394330"/>
                    <a:ext cx="244579" cy="369332"/>
                  </a:xfrm>
                  <a:prstGeom prst="rect">
                    <a:avLst/>
                  </a:prstGeom>
                  <a:blipFill>
                    <a:blip r:embed="rId6"/>
                    <a:stretch>
                      <a:fillRect r="-15000"/>
                    </a:stretch>
                  </a:blipFill>
                </p:spPr>
                <p:txBody>
                  <a:bodyPr/>
                  <a:lstStyle/>
                  <a:p>
                    <a:r>
                      <a:rPr lang="fr-CA">
                        <a:noFill/>
                      </a:rPr>
                      <a:t> </a:t>
                    </a:r>
                  </a:p>
                </p:txBody>
              </p:sp>
            </mc:Fallback>
          </mc:AlternateContent>
        </p:gr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8A06CA2-9919-5779-36D7-E07D68493487}"/>
                  </a:ext>
                </a:extLst>
              </p:cNvPr>
              <p:cNvSpPr txBox="1"/>
              <p:nvPr/>
            </p:nvSpPr>
            <p:spPr>
              <a:xfrm>
                <a:off x="1232402" y="4089763"/>
                <a:ext cx="2385234" cy="578300"/>
              </a:xfrm>
              <a:prstGeom prst="rect">
                <a:avLst/>
              </a:prstGeom>
              <a:noFill/>
            </p:spPr>
            <p:txBody>
              <a:bodyPr wrap="square">
                <a:spAutoFit/>
              </a:bodyPr>
              <a:lstStyle/>
              <a:p>
                <a:r>
                  <a:rPr lang="en-CA" sz="1800" i="1" spc="-40" dirty="0">
                    <a:latin typeface="+mj-lt"/>
                    <a:cs typeface="Trebuchet MS"/>
                  </a:rPr>
                  <a:t>p</a:t>
                </a:r>
                <a:r>
                  <a:rPr lang="en-CA" spc="-5" dirty="0">
                    <a:latin typeface="+mj-lt"/>
                    <a:cs typeface="Arial Black"/>
                  </a:rPr>
                  <a:t> </a:t>
                </a:r>
                <a:r>
                  <a:rPr lang="en-CA" sz="1800" spc="-5" dirty="0">
                    <a:latin typeface="+mj-lt"/>
                    <a:cs typeface="Arial Black"/>
                  </a:rPr>
                  <a:t>(</a:t>
                </a:r>
                <a:r>
                  <a:rPr lang="en-CA" sz="1800" spc="-5" dirty="0" err="1">
                    <a:latin typeface="+mj-lt"/>
                    <a:cs typeface="Arial Black"/>
                  </a:rPr>
                  <a:t>x|z</a:t>
                </a:r>
                <a:r>
                  <a:rPr lang="en-CA" sz="1800" spc="-5" dirty="0">
                    <a:latin typeface="+mj-lt"/>
                    <a:cs typeface="Arial Black"/>
                  </a:rPr>
                  <a:t>)</a:t>
                </a:r>
                <a:r>
                  <a:rPr lang="en-CA" sz="1800" spc="110" dirty="0">
                    <a:latin typeface="+mj-lt"/>
                    <a:cs typeface="Arial Black"/>
                  </a:rPr>
                  <a:t>= </a:t>
                </a:r>
                <a:r>
                  <a:rPr lang="en-CA" sz="1800" spc="-5" dirty="0">
                    <a:latin typeface="+mj-lt"/>
                    <a:cs typeface="Arial Black"/>
                  </a:rPr>
                  <a:t> </a:t>
                </a:r>
                <a14:m>
                  <m:oMath xmlns:m="http://schemas.openxmlformats.org/officeDocument/2006/math">
                    <m:f>
                      <m:fPr>
                        <m:ctrlPr>
                          <a:rPr lang="en-CA" sz="1800" i="1" spc="-5">
                            <a:latin typeface="Cambria Math" panose="02040503050406030204" pitchFamily="18" charset="0"/>
                          </a:rPr>
                        </m:ctrlPr>
                      </m:fPr>
                      <m:num>
                        <m:r>
                          <m:rPr>
                            <m:nor/>
                          </m:rPr>
                          <a:rPr lang="en-CA" sz="1800" i="1" spc="-40" dirty="0">
                            <a:latin typeface="+mj-lt"/>
                            <a:cs typeface="Trebuchet MS"/>
                          </a:rPr>
                          <m:t>p</m:t>
                        </m:r>
                        <m:r>
                          <m:rPr>
                            <m:nor/>
                          </m:rPr>
                          <a:rPr lang="en-CA" sz="1800" i="1" spc="-60" baseline="-15873" dirty="0">
                            <a:latin typeface="+mj-lt"/>
                            <a:cs typeface="Arial"/>
                          </a:rPr>
                          <m:t> </m:t>
                        </m:r>
                        <m:r>
                          <m:rPr>
                            <m:nor/>
                          </m:rPr>
                          <a:rPr lang="en-CA" sz="1800" spc="-10" dirty="0">
                            <a:latin typeface="+mj-lt"/>
                            <a:cs typeface="Arial Black"/>
                          </a:rPr>
                          <m:t>(</m:t>
                        </m:r>
                        <m:r>
                          <m:rPr>
                            <m:nor/>
                          </m:rPr>
                          <a:rPr lang="en-CA" sz="1800" b="0" i="1" spc="-10" dirty="0" smtClean="0">
                            <a:latin typeface="+mj-lt"/>
                            <a:cs typeface="Arial Black"/>
                          </a:rPr>
                          <m:t>z</m:t>
                        </m:r>
                        <m:r>
                          <m:rPr>
                            <m:nor/>
                          </m:rPr>
                          <a:rPr lang="en-CA" sz="1800" b="0" i="1" spc="-10" dirty="0" smtClean="0">
                            <a:latin typeface="+mj-lt"/>
                            <a:cs typeface="Arial Black"/>
                          </a:rPr>
                          <m:t>|</m:t>
                        </m:r>
                        <m:r>
                          <m:rPr>
                            <m:nor/>
                          </m:rPr>
                          <a:rPr lang="en-CA" sz="1800" b="0" i="1" spc="-10" dirty="0" smtClean="0">
                            <a:latin typeface="+mj-lt"/>
                            <a:cs typeface="Arial Black"/>
                          </a:rPr>
                          <m:t>x</m:t>
                        </m:r>
                        <m:r>
                          <m:rPr>
                            <m:nor/>
                          </m:rPr>
                          <a:rPr lang="en-CA" sz="1800" i="1" spc="-265" dirty="0">
                            <a:latin typeface="+mj-lt"/>
                            <a:cs typeface="Trebuchet MS"/>
                          </a:rPr>
                          <m:t> </m:t>
                        </m:r>
                        <m:r>
                          <m:rPr>
                            <m:nor/>
                          </m:rPr>
                          <a:rPr lang="en-CA" sz="1800" spc="-5" dirty="0">
                            <a:latin typeface="+mj-lt"/>
                            <a:cs typeface="Arial Black"/>
                          </a:rPr>
                          <m:t>)</m:t>
                        </m:r>
                        <m:r>
                          <m:rPr>
                            <m:nor/>
                          </m:rPr>
                          <a:rPr lang="en-CA" sz="1800" i="1" spc="-40" dirty="0">
                            <a:latin typeface="+mj-lt"/>
                            <a:cs typeface="Trebuchet MS"/>
                          </a:rPr>
                          <m:t>p</m:t>
                        </m:r>
                        <m:r>
                          <m:rPr>
                            <m:nor/>
                          </m:rPr>
                          <a:rPr lang="en-CA" sz="1800" spc="-10" dirty="0">
                            <a:latin typeface="+mj-lt"/>
                            <a:cs typeface="Arial Black"/>
                          </a:rPr>
                          <m:t>(</m:t>
                        </m:r>
                        <m:r>
                          <m:rPr>
                            <m:nor/>
                          </m:rPr>
                          <a:rPr lang="en-CA" sz="1800" b="0" i="1" spc="-10" dirty="0" smtClean="0">
                            <a:latin typeface="+mj-lt"/>
                            <a:cs typeface="Arial Black"/>
                          </a:rPr>
                          <m:t>x</m:t>
                        </m:r>
                        <m:r>
                          <m:rPr>
                            <m:nor/>
                          </m:rPr>
                          <a:rPr lang="en-CA" sz="1800" i="1" spc="-265" dirty="0">
                            <a:latin typeface="+mj-lt"/>
                            <a:cs typeface="Trebuchet MS"/>
                          </a:rPr>
                          <m:t> </m:t>
                        </m:r>
                        <m:r>
                          <m:rPr>
                            <m:nor/>
                          </m:rPr>
                          <a:rPr lang="en-CA" sz="1800" spc="-5" dirty="0">
                            <a:latin typeface="+mj-lt"/>
                            <a:cs typeface="Arial Black"/>
                          </a:rPr>
                          <m:t>)</m:t>
                        </m:r>
                      </m:num>
                      <m:den>
                        <m:r>
                          <m:rPr>
                            <m:nor/>
                          </m:rPr>
                          <a:rPr lang="en-CA" sz="1800" i="1" spc="-40" dirty="0">
                            <a:latin typeface="+mj-lt"/>
                            <a:cs typeface="Trebuchet MS"/>
                          </a:rPr>
                          <m:t>p</m:t>
                        </m:r>
                        <m:r>
                          <m:rPr>
                            <m:nor/>
                          </m:rPr>
                          <a:rPr lang="en-CA" sz="1800" i="1" spc="-60" baseline="-15873" dirty="0">
                            <a:latin typeface="+mj-lt"/>
                            <a:cs typeface="Arial"/>
                          </a:rPr>
                          <m:t> </m:t>
                        </m:r>
                        <m:r>
                          <m:rPr>
                            <m:nor/>
                          </m:rPr>
                          <a:rPr lang="en-CA" sz="1800" spc="-10" dirty="0">
                            <a:latin typeface="+mj-lt"/>
                            <a:cs typeface="Arial Black"/>
                          </a:rPr>
                          <m:t>(</m:t>
                        </m:r>
                        <m:r>
                          <m:rPr>
                            <m:nor/>
                          </m:rPr>
                          <a:rPr lang="en-CA" sz="1800" b="0" i="1" spc="-10" dirty="0" smtClean="0">
                            <a:latin typeface="+mj-lt"/>
                            <a:cs typeface="Arial Black"/>
                          </a:rPr>
                          <m:t>z</m:t>
                        </m:r>
                        <m:r>
                          <m:rPr>
                            <m:nor/>
                          </m:rPr>
                          <a:rPr lang="en-CA" sz="1800" i="1" spc="-265" dirty="0">
                            <a:latin typeface="+mj-lt"/>
                            <a:cs typeface="Trebuchet MS"/>
                          </a:rPr>
                          <m:t> </m:t>
                        </m:r>
                        <m:r>
                          <m:rPr>
                            <m:nor/>
                          </m:rPr>
                          <a:rPr lang="en-CA" sz="1800" spc="-5" dirty="0">
                            <a:latin typeface="+mj-lt"/>
                            <a:cs typeface="Arial Black"/>
                          </a:rPr>
                          <m:t>)</m:t>
                        </m:r>
                      </m:den>
                    </m:f>
                  </m:oMath>
                </a14:m>
                <a:endParaRPr lang="fr-CA" dirty="0"/>
              </a:p>
            </p:txBody>
          </p:sp>
        </mc:Choice>
        <mc:Fallback xmlns="">
          <p:sp>
            <p:nvSpPr>
              <p:cNvPr id="3" name="TextBox 2">
                <a:extLst>
                  <a:ext uri="{FF2B5EF4-FFF2-40B4-BE49-F238E27FC236}">
                    <a16:creationId xmlns:a16="http://schemas.microsoft.com/office/drawing/2014/main" id="{78A06CA2-9919-5779-36D7-E07D68493487}"/>
                  </a:ext>
                </a:extLst>
              </p:cNvPr>
              <p:cNvSpPr txBox="1">
                <a:spLocks noRot="1" noChangeAspect="1" noMove="1" noResize="1" noEditPoints="1" noAdjustHandles="1" noChangeArrowheads="1" noChangeShapeType="1" noTextEdit="1"/>
              </p:cNvSpPr>
              <p:nvPr/>
            </p:nvSpPr>
            <p:spPr>
              <a:xfrm>
                <a:off x="1232402" y="4089763"/>
                <a:ext cx="2385234" cy="578300"/>
              </a:xfrm>
              <a:prstGeom prst="rect">
                <a:avLst/>
              </a:prstGeom>
              <a:blipFill>
                <a:blip r:embed="rId7"/>
                <a:stretch>
                  <a:fillRect l="-1587" t="-6522" b="-15217"/>
                </a:stretch>
              </a:blipFill>
            </p:spPr>
            <p:txBody>
              <a:bodyPr/>
              <a:lstStyle/>
              <a:p>
                <a:r>
                  <a:rPr lang="fr-CA">
                    <a:noFill/>
                  </a:rPr>
                  <a:t> </a:t>
                </a:r>
              </a:p>
            </p:txBody>
          </p:sp>
        </mc:Fallback>
      </mc:AlternateContent>
    </p:spTree>
    <p:extLst>
      <p:ext uri="{BB962C8B-B14F-4D97-AF65-F5344CB8AC3E}">
        <p14:creationId xmlns:p14="http://schemas.microsoft.com/office/powerpoint/2010/main" val="4131567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Méthodologie</a:t>
            </a:r>
            <a:r>
              <a:rPr lang="en-CA" sz="1400" b="1" dirty="0">
                <a:solidFill>
                  <a:schemeClr val="bg1"/>
                </a:solidFill>
                <a:latin typeface="+mj-lt"/>
              </a:rPr>
              <a:t> de </a:t>
            </a:r>
            <a:r>
              <a:rPr lang="en-CA" sz="1400" b="1" dirty="0" err="1">
                <a:solidFill>
                  <a:schemeClr val="bg1"/>
                </a:solidFill>
                <a:latin typeface="+mj-lt"/>
              </a:rPr>
              <a:t>l’estimation</a:t>
            </a:r>
            <a:endParaRPr lang="en-CA" sz="1400" b="1" dirty="0">
              <a:solidFill>
                <a:schemeClr val="bg1"/>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23877"/>
            <a:ext cx="7611110" cy="584775"/>
          </a:xfrm>
          <a:prstGeom prst="rect">
            <a:avLst/>
          </a:prstGeom>
          <a:noFill/>
        </p:spPr>
        <p:txBody>
          <a:bodyPr wrap="square" rtlCol="0">
            <a:spAutoFit/>
          </a:bodyPr>
          <a:lstStyle/>
          <a:p>
            <a:r>
              <a:rPr lang="en-CA" sz="3200" b="1" spc="-10" dirty="0" err="1">
                <a:latin typeface="+mj-lt"/>
                <a:ea typeface="Century Gothic" charset="0"/>
                <a:cs typeface="Century Gothic" charset="0"/>
              </a:rPr>
              <a:t>Estimateurs</a:t>
            </a:r>
            <a:r>
              <a:rPr lang="en-CA" sz="3200" b="1" spc="-10" dirty="0">
                <a:latin typeface="+mj-lt"/>
                <a:ea typeface="Century Gothic" charset="0"/>
                <a:cs typeface="Century Gothic" charset="0"/>
              </a:rPr>
              <a:t> </a:t>
            </a:r>
            <a:r>
              <a:rPr lang="en-CA" sz="3200" b="1" spc="-10" dirty="0" err="1">
                <a:latin typeface="+mj-lt"/>
                <a:ea typeface="Century Gothic" charset="0"/>
                <a:cs typeface="Century Gothic" charset="0"/>
              </a:rPr>
              <a:t>classiques</a:t>
            </a:r>
            <a:r>
              <a:rPr lang="en-CA" sz="3200" b="1" spc="-10" dirty="0">
                <a:latin typeface="+mj-lt"/>
                <a:ea typeface="Century Gothic" charset="0"/>
                <a:cs typeface="Century Gothic" charset="0"/>
              </a:rPr>
              <a:t> (4)</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412601" y="1037664"/>
            <a:ext cx="8430315" cy="49864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400"/>
              </a:spcBef>
              <a:buSzPct val="135000"/>
              <a:buNone/>
            </a:pPr>
            <a:r>
              <a:rPr lang="en-CA" b="1" u="sng" spc="-50" dirty="0">
                <a:latin typeface="+mj-lt"/>
                <a:cs typeface="Tahoma"/>
              </a:rPr>
              <a:t>Moyenne </a:t>
            </a:r>
            <a:r>
              <a:rPr lang="en-CA" b="1" i="1" u="sng" spc="-50" dirty="0">
                <a:latin typeface="+mj-lt"/>
                <a:cs typeface="Tahoma"/>
              </a:rPr>
              <a:t>a posteriori</a:t>
            </a:r>
            <a:endParaRPr lang="en-CA" b="1" u="sng" spc="-50" dirty="0">
              <a:latin typeface="+mj-lt"/>
              <a:cs typeface="Tahoma"/>
            </a:endParaRPr>
          </a:p>
          <a:p>
            <a:pPr marL="482400">
              <a:lnSpc>
                <a:spcPct val="100000"/>
              </a:lnSpc>
              <a:spcBef>
                <a:spcPts val="1200"/>
              </a:spcBef>
              <a:buClr>
                <a:schemeClr val="tx1"/>
              </a:buClr>
              <a:buSzPct val="135000"/>
            </a:pPr>
            <a:r>
              <a:rPr lang="en-CA" sz="2200" spc="-50" dirty="0">
                <a:latin typeface="+mj-lt"/>
                <a:cs typeface="Tahoma"/>
              </a:rPr>
              <a:t>  </a:t>
            </a:r>
          </a:p>
          <a:p>
            <a:pPr marL="482400">
              <a:lnSpc>
                <a:spcPct val="100000"/>
              </a:lnSpc>
              <a:spcBef>
                <a:spcPts val="1200"/>
              </a:spcBef>
              <a:buClr>
                <a:schemeClr val="tx1"/>
              </a:buClr>
              <a:buSzPct val="135000"/>
            </a:pPr>
            <a:r>
              <a:rPr lang="en-CA" sz="2200" spc="-50" dirty="0" err="1">
                <a:latin typeface="+mj-lt"/>
                <a:cs typeface="Tahoma"/>
              </a:rPr>
              <a:t>Robuste</a:t>
            </a:r>
            <a:endParaRPr lang="en-CA" sz="2200" spc="-50" dirty="0">
              <a:latin typeface="+mj-lt"/>
              <a:cs typeface="Tahoma"/>
            </a:endParaRPr>
          </a:p>
          <a:p>
            <a:pPr marL="482400">
              <a:lnSpc>
                <a:spcPct val="100000"/>
              </a:lnSpc>
              <a:spcBef>
                <a:spcPts val="1200"/>
              </a:spcBef>
              <a:buClr>
                <a:schemeClr val="tx1"/>
              </a:buClr>
              <a:buSzPct val="135000"/>
            </a:pPr>
            <a:r>
              <a:rPr lang="en-CA" sz="2200" spc="-50" dirty="0" err="1">
                <a:latin typeface="+mj-lt"/>
                <a:cs typeface="Tahoma"/>
              </a:rPr>
              <a:t>Interprétation</a:t>
            </a:r>
            <a:r>
              <a:rPr lang="en-CA" sz="2200" spc="-50" dirty="0">
                <a:latin typeface="+mj-lt"/>
                <a:cs typeface="Tahoma"/>
              </a:rPr>
              <a:t> : </a:t>
            </a:r>
            <a:r>
              <a:rPr lang="en-CA" sz="2200" spc="-50" dirty="0" err="1">
                <a:latin typeface="+mj-lt"/>
                <a:cs typeface="Tahoma"/>
              </a:rPr>
              <a:t>erreur</a:t>
            </a:r>
            <a:r>
              <a:rPr lang="en-CA" sz="2200" spc="-50" dirty="0">
                <a:latin typeface="+mj-lt"/>
                <a:cs typeface="Tahoma"/>
              </a:rPr>
              <a:t> </a:t>
            </a:r>
            <a:r>
              <a:rPr lang="en-CA" sz="2200" spc="-50" dirty="0" err="1">
                <a:latin typeface="+mj-lt"/>
                <a:cs typeface="Tahoma"/>
              </a:rPr>
              <a:t>quadratique</a:t>
            </a:r>
            <a:r>
              <a:rPr lang="en-CA" sz="2200" spc="-50" dirty="0">
                <a:latin typeface="+mj-lt"/>
                <a:cs typeface="Tahoma"/>
              </a:rPr>
              <a:t> </a:t>
            </a:r>
            <a:r>
              <a:rPr lang="en-CA" sz="2200" spc="-50" dirty="0" err="1">
                <a:latin typeface="+mj-lt"/>
                <a:cs typeface="Tahoma"/>
              </a:rPr>
              <a:t>moyenne</a:t>
            </a:r>
            <a:r>
              <a:rPr lang="en-CA" sz="2200" spc="-50" dirty="0">
                <a:latin typeface="+mj-lt"/>
                <a:cs typeface="Tahoma"/>
              </a:rPr>
              <a:t> </a:t>
            </a:r>
            <a:r>
              <a:rPr lang="en-CA" sz="2200" spc="-50" dirty="0" err="1">
                <a:latin typeface="+mj-lt"/>
                <a:cs typeface="Tahoma"/>
              </a:rPr>
              <a:t>minimale</a:t>
            </a:r>
            <a:endParaRPr lang="en-CA" sz="2200" spc="-50" dirty="0">
              <a:latin typeface="+mj-lt"/>
              <a:cs typeface="Tahoma"/>
            </a:endParaRPr>
          </a:p>
          <a:p>
            <a:pPr marL="482400">
              <a:lnSpc>
                <a:spcPct val="100000"/>
              </a:lnSpc>
              <a:spcBef>
                <a:spcPts val="1200"/>
              </a:spcBef>
              <a:buClr>
                <a:schemeClr val="tx1"/>
              </a:buClr>
              <a:buSzPct val="135000"/>
            </a:pPr>
            <a:r>
              <a:rPr lang="en-CA" sz="2200" spc="-50" dirty="0">
                <a:latin typeface="+mj-lt"/>
                <a:cs typeface="Tahoma"/>
              </a:rPr>
              <a:t>Mise </a:t>
            </a:r>
            <a:r>
              <a:rPr lang="en-CA" sz="2200" spc="-50" dirty="0" err="1">
                <a:latin typeface="+mj-lt"/>
                <a:cs typeface="Tahoma"/>
              </a:rPr>
              <a:t>en</a:t>
            </a:r>
            <a:r>
              <a:rPr lang="en-CA" sz="2200" spc="-50" dirty="0">
                <a:latin typeface="+mj-lt"/>
                <a:cs typeface="Tahoma"/>
              </a:rPr>
              <a:t> oeuvre difficile</a:t>
            </a:r>
          </a:p>
          <a:p>
            <a:pPr marL="253800" indent="0">
              <a:lnSpc>
                <a:spcPct val="100000"/>
              </a:lnSpc>
              <a:spcBef>
                <a:spcPts val="1200"/>
              </a:spcBef>
              <a:buClr>
                <a:schemeClr val="tx1"/>
              </a:buClr>
              <a:buSzPct val="135000"/>
              <a:buNone/>
            </a:pPr>
            <a:endParaRPr lang="en-CA" sz="2200" b="1" u="sng" spc="-50" dirty="0">
              <a:latin typeface="+mj-lt"/>
              <a:cs typeface="Tahoma"/>
            </a:endParaRPr>
          </a:p>
          <a:p>
            <a:pPr marL="253800" indent="0">
              <a:lnSpc>
                <a:spcPct val="100000"/>
              </a:lnSpc>
              <a:spcBef>
                <a:spcPts val="1200"/>
              </a:spcBef>
              <a:buClr>
                <a:schemeClr val="tx1"/>
              </a:buClr>
              <a:buSzPct val="135000"/>
              <a:buNone/>
            </a:pPr>
            <a:endParaRPr lang="en-CA" sz="3100" b="1" u="sng" spc="-50" dirty="0">
              <a:latin typeface="+mj-lt"/>
              <a:cs typeface="Tahoma"/>
            </a:endParaRPr>
          </a:p>
          <a:p>
            <a:pPr marL="0" indent="0">
              <a:spcBef>
                <a:spcPts val="2400"/>
              </a:spcBef>
              <a:buSzPct val="135000"/>
              <a:buNone/>
            </a:pPr>
            <a:endParaRPr lang="en-CA" sz="3100" b="1" u="sng" spc="-50" dirty="0">
              <a:latin typeface="+mj-lt"/>
              <a:cs typeface="Tahoma"/>
            </a:endParaRPr>
          </a:p>
        </p:txBody>
      </p:sp>
      <p:sp>
        <p:nvSpPr>
          <p:cNvPr id="11" name="TextBox 10">
            <a:extLst>
              <a:ext uri="{FF2B5EF4-FFF2-40B4-BE49-F238E27FC236}">
                <a16:creationId xmlns:a16="http://schemas.microsoft.com/office/drawing/2014/main" id="{EAA718E6-2F85-4A13-951C-FF335C447247}"/>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Estimateurs</a:t>
            </a:r>
            <a:r>
              <a:rPr lang="en-CA" sz="1400" dirty="0">
                <a:solidFill>
                  <a:schemeClr val="tx1">
                    <a:lumMod val="75000"/>
                    <a:lumOff val="25000"/>
                  </a:schemeClr>
                </a:solidFill>
                <a:latin typeface="+mj-lt"/>
              </a:rPr>
              <a:t> </a:t>
            </a:r>
            <a:r>
              <a:rPr lang="en-CA" sz="1400" dirty="0" err="1">
                <a:solidFill>
                  <a:schemeClr val="tx1">
                    <a:lumMod val="75000"/>
                    <a:lumOff val="25000"/>
                  </a:schemeClr>
                </a:solidFill>
                <a:latin typeface="+mj-lt"/>
              </a:rPr>
              <a:t>classiques</a:t>
            </a:r>
            <a:endParaRPr lang="en-CA" sz="1400" dirty="0">
              <a:solidFill>
                <a:schemeClr val="tx1">
                  <a:lumMod val="75000"/>
                  <a:lumOff val="25000"/>
                </a:schemeClr>
              </a:solidFill>
              <a:latin typeface="+mj-lt"/>
            </a:endParaRPr>
          </a:p>
        </p:txBody>
      </p:sp>
      <p:pic>
        <p:nvPicPr>
          <p:cNvPr id="3" name="Picture 2">
            <a:extLst>
              <a:ext uri="{FF2B5EF4-FFF2-40B4-BE49-F238E27FC236}">
                <a16:creationId xmlns:a16="http://schemas.microsoft.com/office/drawing/2014/main" id="{9CB2CC33-7456-4468-A492-40772126F9F9}"/>
              </a:ext>
            </a:extLst>
          </p:cNvPr>
          <p:cNvPicPr>
            <a:picLocks noChangeAspect="1"/>
          </p:cNvPicPr>
          <p:nvPr/>
        </p:nvPicPr>
        <p:blipFill>
          <a:blip r:embed="rId3"/>
          <a:stretch>
            <a:fillRect/>
          </a:stretch>
        </p:blipFill>
        <p:spPr>
          <a:xfrm>
            <a:off x="1009962" y="1586556"/>
            <a:ext cx="3757406" cy="563826"/>
          </a:xfrm>
          <a:prstGeom prst="rect">
            <a:avLst/>
          </a:prstGeom>
        </p:spPr>
      </p:pic>
    </p:spTree>
    <p:extLst>
      <p:ext uri="{BB962C8B-B14F-4D97-AF65-F5344CB8AC3E}">
        <p14:creationId xmlns:p14="http://schemas.microsoft.com/office/powerpoint/2010/main" val="1093635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690BFE-6991-4211-81F1-F00AC55FE66A}"/>
              </a:ext>
            </a:extLst>
          </p:cNvPr>
          <p:cNvSpPr txBox="1"/>
          <p:nvPr/>
        </p:nvSpPr>
        <p:spPr>
          <a:xfrm>
            <a:off x="355600" y="233356"/>
            <a:ext cx="6306992" cy="584775"/>
          </a:xfrm>
          <a:prstGeom prst="rect">
            <a:avLst/>
          </a:prstGeom>
          <a:noFill/>
        </p:spPr>
        <p:txBody>
          <a:bodyPr wrap="square" rtlCol="0">
            <a:spAutoFit/>
          </a:bodyPr>
          <a:lstStyle/>
          <a:p>
            <a:r>
              <a:rPr lang="en-CA" sz="3200" b="1" spc="-10" dirty="0">
                <a:latin typeface="+mj-lt"/>
                <a:ea typeface="Century Gothic" charset="0"/>
                <a:cs typeface="Century Gothic" charset="0"/>
              </a:rPr>
              <a:t>Position du </a:t>
            </a:r>
            <a:r>
              <a:rPr lang="en-CA" sz="3200" b="1" spc="-10" dirty="0" err="1">
                <a:latin typeface="+mj-lt"/>
                <a:ea typeface="Century Gothic" charset="0"/>
                <a:cs typeface="Century Gothic" charset="0"/>
              </a:rPr>
              <a:t>problème</a:t>
            </a:r>
            <a:r>
              <a:rPr lang="en-CA" sz="3200" b="1" spc="-10" dirty="0">
                <a:latin typeface="+mj-lt"/>
                <a:ea typeface="Century Gothic" charset="0"/>
                <a:cs typeface="Century Gothic" charset="0"/>
              </a:rPr>
              <a:t> (1)</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TextBox 4">
            <a:extLst>
              <a:ext uri="{FF2B5EF4-FFF2-40B4-BE49-F238E27FC236}">
                <a16:creationId xmlns:a16="http://schemas.microsoft.com/office/drawing/2014/main" id="{2405BD66-3ADB-4637-B326-34C14BD2CA8B}"/>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   Introduction</a:t>
            </a:r>
          </a:p>
        </p:txBody>
      </p:sp>
      <mc:AlternateContent xmlns:mc="http://schemas.openxmlformats.org/markup-compatibility/2006" xmlns:a14="http://schemas.microsoft.com/office/drawing/2010/main">
        <mc:Choice Requires="a14">
          <p:sp>
            <p:nvSpPr>
              <p:cNvPr id="10" name="Content Placeholder 5">
                <a:extLst>
                  <a:ext uri="{FF2B5EF4-FFF2-40B4-BE49-F238E27FC236}">
                    <a16:creationId xmlns:a16="http://schemas.microsoft.com/office/drawing/2014/main" id="{8FB46B10-9D9D-4AC3-8E17-648C706BD8A9}"/>
                  </a:ext>
                </a:extLst>
              </p:cNvPr>
              <p:cNvSpPr txBox="1">
                <a:spLocks/>
              </p:cNvSpPr>
              <p:nvPr/>
            </p:nvSpPr>
            <p:spPr>
              <a:xfrm>
                <a:off x="487948" y="1034036"/>
                <a:ext cx="8633792" cy="54010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135000"/>
                  <a:buNone/>
                </a:pPr>
                <a:r>
                  <a:rPr lang="fr-CA" sz="2600" b="1" u="sng" spc="-50" dirty="0">
                    <a:latin typeface="+mj-lt"/>
                    <a:cs typeface="Tahoma"/>
                  </a:rPr>
                  <a:t>Restauration d’images</a:t>
                </a:r>
              </a:p>
              <a:p>
                <a:pPr marL="0" indent="0">
                  <a:spcBef>
                    <a:spcPts val="0"/>
                  </a:spcBef>
                  <a:buSzPct val="135000"/>
                  <a:buNone/>
                </a:pPr>
                <a:endParaRPr lang="fr-CA" sz="2600" b="1" u="sng" spc="-50" dirty="0">
                  <a:latin typeface="+mj-lt"/>
                  <a:cs typeface="Tahoma"/>
                </a:endParaRPr>
              </a:p>
              <a:p>
                <a:pPr marL="482400" lvl="1" indent="-230400">
                  <a:lnSpc>
                    <a:spcPct val="100000"/>
                  </a:lnSpc>
                  <a:spcBef>
                    <a:spcPts val="600"/>
                  </a:spcBef>
                  <a:buSzPct val="135000"/>
                </a:pPr>
                <a:r>
                  <a:rPr lang="fr-CA" sz="2200" dirty="0">
                    <a:latin typeface="+mj-lt"/>
                    <a:ea typeface="Tahoma" panose="020B0604030504040204" pitchFamily="34" charset="0"/>
                    <a:cs typeface="Tahoma" panose="020B0604030504040204" pitchFamily="34" charset="0"/>
                  </a:rPr>
                  <a:t>Modèle de formation d’images</a:t>
                </a:r>
              </a:p>
              <a:p>
                <a:pPr marL="482400" lvl="1" indent="-230400">
                  <a:lnSpc>
                    <a:spcPct val="100000"/>
                  </a:lnSpc>
                  <a:spcBef>
                    <a:spcPts val="600"/>
                  </a:spcBef>
                  <a:buSzPct val="135000"/>
                </a:pPr>
                <a:endParaRPr lang="fr-CA" sz="2200" dirty="0">
                  <a:latin typeface="+mj-lt"/>
                  <a:ea typeface="Tahoma" panose="020B0604030504040204" pitchFamily="34" charset="0"/>
                  <a:cs typeface="Tahoma" panose="020B0604030504040204" pitchFamily="34" charset="0"/>
                </a:endParaRPr>
              </a:p>
              <a:p>
                <a:pPr marL="252000" lvl="1" indent="0">
                  <a:lnSpc>
                    <a:spcPct val="100000"/>
                  </a:lnSpc>
                  <a:spcBef>
                    <a:spcPts val="600"/>
                  </a:spcBef>
                  <a:buSzPct val="135000"/>
                  <a:buNone/>
                </a:pPr>
                <a:endParaRPr lang="fr-CA" sz="2200" dirty="0">
                  <a:latin typeface="+mj-lt"/>
                  <a:ea typeface="Tahoma" panose="020B0604030504040204" pitchFamily="34" charset="0"/>
                  <a:cs typeface="Tahoma" panose="020B0604030504040204" pitchFamily="34" charset="0"/>
                </a:endParaRPr>
              </a:p>
              <a:p>
                <a:pPr marL="252000" lvl="1" indent="0">
                  <a:lnSpc>
                    <a:spcPct val="100000"/>
                  </a:lnSpc>
                  <a:spcBef>
                    <a:spcPts val="600"/>
                  </a:spcBef>
                  <a:buSzPct val="135000"/>
                  <a:buNone/>
                </a:pPr>
                <a:endParaRPr lang="fr-CA" sz="2200" dirty="0">
                  <a:latin typeface="+mj-lt"/>
                  <a:ea typeface="Tahoma" panose="020B0604030504040204" pitchFamily="34" charset="0"/>
                  <a:cs typeface="Tahoma" panose="020B0604030504040204" pitchFamily="34" charset="0"/>
                </a:endParaRPr>
              </a:p>
              <a:p>
                <a:pPr marL="252000" lvl="1" indent="0">
                  <a:lnSpc>
                    <a:spcPct val="100000"/>
                  </a:lnSpc>
                  <a:spcBef>
                    <a:spcPts val="600"/>
                  </a:spcBef>
                  <a:buSzPct val="135000"/>
                  <a:buNone/>
                </a:pPr>
                <a:endParaRPr lang="fr-CA" sz="2200" dirty="0">
                  <a:latin typeface="+mj-lt"/>
                  <a:ea typeface="Tahoma" panose="020B0604030504040204" pitchFamily="34" charset="0"/>
                  <a:cs typeface="Tahoma" panose="020B0604030504040204" pitchFamily="34" charset="0"/>
                </a:endParaRPr>
              </a:p>
              <a:p>
                <a:pPr marL="252000" lvl="1" indent="0">
                  <a:lnSpc>
                    <a:spcPct val="100000"/>
                  </a:lnSpc>
                  <a:spcBef>
                    <a:spcPts val="600"/>
                  </a:spcBef>
                  <a:buSzPct val="135000"/>
                  <a:buNone/>
                </a:pPr>
                <a:endParaRPr lang="fr-CA" sz="2200" dirty="0">
                  <a:latin typeface="+mj-lt"/>
                  <a:ea typeface="Tahoma" panose="020B0604030504040204" pitchFamily="34" charset="0"/>
                  <a:cs typeface="Tahoma" panose="020B0604030504040204" pitchFamily="34" charset="0"/>
                </a:endParaRPr>
              </a:p>
              <a:p>
                <a:pPr marL="252000" lvl="1" indent="0">
                  <a:lnSpc>
                    <a:spcPct val="100000"/>
                  </a:lnSpc>
                  <a:spcBef>
                    <a:spcPts val="600"/>
                  </a:spcBef>
                  <a:buSzPct val="135000"/>
                  <a:buNone/>
                </a:pPr>
                <a:endParaRPr lang="fr-CA" sz="2200" dirty="0">
                  <a:latin typeface="+mj-lt"/>
                  <a:ea typeface="Tahoma" panose="020B0604030504040204" pitchFamily="34" charset="0"/>
                  <a:cs typeface="Tahoma" panose="020B0604030504040204" pitchFamily="34" charset="0"/>
                </a:endParaRPr>
              </a:p>
              <a:p>
                <a:pPr marL="252000" lvl="1" indent="0">
                  <a:lnSpc>
                    <a:spcPct val="100000"/>
                  </a:lnSpc>
                  <a:spcBef>
                    <a:spcPts val="600"/>
                  </a:spcBef>
                  <a:buSzPct val="135000"/>
                  <a:buNone/>
                </a:pPr>
                <a:endParaRPr lang="fr-CA" sz="2200" dirty="0">
                  <a:latin typeface="+mj-lt"/>
                  <a:ea typeface="Tahoma" panose="020B0604030504040204" pitchFamily="34" charset="0"/>
                  <a:cs typeface="Tahoma" panose="020B0604030504040204" pitchFamily="34" charset="0"/>
                </a:endParaRPr>
              </a:p>
              <a:p>
                <a:pPr marL="482400" lvl="1" indent="-230400">
                  <a:lnSpc>
                    <a:spcPct val="100000"/>
                  </a:lnSpc>
                  <a:spcBef>
                    <a:spcPts val="600"/>
                  </a:spcBef>
                  <a:buClr>
                    <a:srgbClr val="FF0000"/>
                  </a:buClr>
                  <a:buSzPct val="135000"/>
                </a:pPr>
                <a:r>
                  <a:rPr lang="fr-CA" sz="2200" dirty="0">
                    <a:solidFill>
                      <a:srgbClr val="F20000"/>
                    </a:solidFill>
                    <a:latin typeface="+mj-lt"/>
                    <a:ea typeface="Cambria Math" panose="02040503050406030204" pitchFamily="18" charset="0"/>
                    <a:cs typeface="Tahoma" panose="020B0604030504040204" pitchFamily="34" charset="0"/>
                  </a:rPr>
                  <a:t>Estimation de </a:t>
                </a:r>
                <a14:m>
                  <m:oMath xmlns:m="http://schemas.openxmlformats.org/officeDocument/2006/math">
                    <m:r>
                      <a:rPr lang="fr-CA" sz="2200" b="0" i="1" smtClean="0">
                        <a:solidFill>
                          <a:srgbClr val="F20000"/>
                        </a:solidFill>
                        <a:latin typeface="Cambria Math" panose="02040503050406030204" pitchFamily="18" charset="0"/>
                        <a:ea typeface="Tahoma" panose="020B0604030504040204" pitchFamily="34" charset="0"/>
                        <a:cs typeface="Tahoma" panose="020B0604030504040204" pitchFamily="34" charset="0"/>
                      </a:rPr>
                      <m:t>𝑓</m:t>
                    </m:r>
                    <m:d>
                      <m:dPr>
                        <m:ctrlPr>
                          <a:rPr lang="fr-CA" sz="2200" i="1" spc="-45" smtClean="0">
                            <a:solidFill>
                              <a:srgbClr val="F20000"/>
                            </a:solidFill>
                            <a:latin typeface="Cambria Math" panose="02040503050406030204" pitchFamily="18" charset="0"/>
                            <a:cs typeface="Arial"/>
                          </a:rPr>
                        </m:ctrlPr>
                      </m:dPr>
                      <m:e>
                        <m:r>
                          <m:rPr>
                            <m:nor/>
                          </m:rPr>
                          <a:rPr lang="fr-CA" sz="2200" i="1" spc="-45" smtClean="0">
                            <a:solidFill>
                              <a:srgbClr val="F20000"/>
                            </a:solidFill>
                            <a:latin typeface="+mj-lt"/>
                            <a:cs typeface="Arial"/>
                          </a:rPr>
                          <m:t>x</m:t>
                        </m:r>
                        <m:r>
                          <a:rPr lang="fr-CA" sz="2200" i="1" spc="-45" baseline="-25000" smtClean="0">
                            <a:solidFill>
                              <a:srgbClr val="F20000"/>
                            </a:solidFill>
                            <a:latin typeface="Cambria Math" panose="02040503050406030204" pitchFamily="18" charset="0"/>
                            <a:cs typeface="Arial"/>
                          </a:rPr>
                          <m:t> </m:t>
                        </m:r>
                        <m:r>
                          <a:rPr lang="fr-CA" sz="2200" spc="-45" smtClean="0">
                            <a:solidFill>
                              <a:srgbClr val="F20000"/>
                            </a:solidFill>
                            <a:latin typeface="Cambria Math" panose="02040503050406030204" pitchFamily="18" charset="0"/>
                            <a:cs typeface="Arial"/>
                          </a:rPr>
                          <m:t>,</m:t>
                        </m:r>
                        <m:r>
                          <a:rPr lang="fr-CA" sz="2200" i="1" spc="-45" baseline="-25000" smtClean="0">
                            <a:solidFill>
                              <a:srgbClr val="F20000"/>
                            </a:solidFill>
                            <a:latin typeface="Cambria Math" panose="02040503050406030204" pitchFamily="18" charset="0"/>
                            <a:cs typeface="Arial"/>
                          </a:rPr>
                          <m:t> </m:t>
                        </m:r>
                        <m:r>
                          <m:rPr>
                            <m:nor/>
                          </m:rPr>
                          <a:rPr lang="fr-CA" sz="2200" i="1" spc="-45" smtClean="0">
                            <a:solidFill>
                              <a:srgbClr val="F20000"/>
                            </a:solidFill>
                            <a:latin typeface="+mj-lt"/>
                            <a:cs typeface="Arial"/>
                          </a:rPr>
                          <m:t>y</m:t>
                        </m:r>
                      </m:e>
                    </m:d>
                    <m:r>
                      <a:rPr lang="fr-CA" sz="2200" i="1" spc="-45" smtClean="0">
                        <a:solidFill>
                          <a:srgbClr val="F20000"/>
                        </a:solidFill>
                        <a:latin typeface="Cambria Math" panose="02040503050406030204" pitchFamily="18" charset="0"/>
                        <a:cs typeface="Arial"/>
                      </a:rPr>
                      <m:t> </m:t>
                    </m:r>
                  </m:oMath>
                </a14:m>
                <a:r>
                  <a:rPr lang="fr-CA" sz="2200" dirty="0">
                    <a:solidFill>
                      <a:srgbClr val="F20000"/>
                    </a:solidFill>
                    <a:latin typeface="+mj-lt"/>
                    <a:ea typeface="Cambria Math" panose="02040503050406030204" pitchFamily="18" charset="0"/>
                    <a:cs typeface="Tahoma" panose="020B0604030504040204" pitchFamily="34" charset="0"/>
                  </a:rPr>
                  <a:t>à partir de </a:t>
                </a:r>
                <a:r>
                  <a:rPr lang="fr-CA" sz="2200" i="1" spc="-45" dirty="0">
                    <a:solidFill>
                      <a:srgbClr val="F20000"/>
                    </a:solidFill>
                    <a:latin typeface="+mj-lt"/>
                    <a:cs typeface="Arial"/>
                  </a:rPr>
                  <a:t>g</a:t>
                </a:r>
                <a14:m>
                  <m:oMath xmlns:m="http://schemas.openxmlformats.org/officeDocument/2006/math">
                    <m:d>
                      <m:dPr>
                        <m:ctrlPr>
                          <a:rPr lang="fr-CA" sz="2200" i="1" spc="-45" smtClean="0">
                            <a:solidFill>
                              <a:srgbClr val="F20000"/>
                            </a:solidFill>
                            <a:latin typeface="Cambria Math" panose="02040503050406030204" pitchFamily="18" charset="0"/>
                            <a:cs typeface="Arial"/>
                          </a:rPr>
                        </m:ctrlPr>
                      </m:dPr>
                      <m:e>
                        <m:r>
                          <m:rPr>
                            <m:nor/>
                          </m:rPr>
                          <a:rPr lang="fr-CA" sz="2200" i="1" spc="-45" smtClean="0">
                            <a:solidFill>
                              <a:srgbClr val="F20000"/>
                            </a:solidFill>
                            <a:latin typeface="+mj-lt"/>
                            <a:cs typeface="Arial"/>
                          </a:rPr>
                          <m:t>x</m:t>
                        </m:r>
                        <m:r>
                          <a:rPr lang="fr-CA" sz="2200" i="1" spc="-45" baseline="-25000" smtClean="0">
                            <a:solidFill>
                              <a:srgbClr val="F20000"/>
                            </a:solidFill>
                            <a:latin typeface="Cambria Math" panose="02040503050406030204" pitchFamily="18" charset="0"/>
                            <a:cs typeface="Arial"/>
                          </a:rPr>
                          <m:t> </m:t>
                        </m:r>
                        <m:r>
                          <a:rPr lang="fr-CA" sz="2200" spc="-45" smtClean="0">
                            <a:solidFill>
                              <a:srgbClr val="F20000"/>
                            </a:solidFill>
                            <a:latin typeface="Cambria Math" panose="02040503050406030204" pitchFamily="18" charset="0"/>
                            <a:cs typeface="Arial"/>
                          </a:rPr>
                          <m:t>,</m:t>
                        </m:r>
                        <m:r>
                          <a:rPr lang="fr-CA" sz="2200" i="1" spc="-45" baseline="-25000" smtClean="0">
                            <a:solidFill>
                              <a:srgbClr val="F20000"/>
                            </a:solidFill>
                            <a:latin typeface="Cambria Math" panose="02040503050406030204" pitchFamily="18" charset="0"/>
                            <a:cs typeface="Arial"/>
                          </a:rPr>
                          <m:t> </m:t>
                        </m:r>
                        <m:r>
                          <m:rPr>
                            <m:nor/>
                          </m:rPr>
                          <a:rPr lang="fr-CA" sz="2200" i="1" spc="-45" smtClean="0">
                            <a:solidFill>
                              <a:srgbClr val="F20000"/>
                            </a:solidFill>
                            <a:latin typeface="+mj-lt"/>
                            <a:cs typeface="Arial"/>
                          </a:rPr>
                          <m:t>y</m:t>
                        </m:r>
                      </m:e>
                    </m:d>
                  </m:oMath>
                </a14:m>
                <a:r>
                  <a:rPr lang="fr-CA" sz="2200" dirty="0">
                    <a:solidFill>
                      <a:srgbClr val="F20000"/>
                    </a:solidFill>
                    <a:latin typeface="+mj-lt"/>
                    <a:ea typeface="Cambria Math" panose="02040503050406030204" pitchFamily="18" charset="0"/>
                    <a:cs typeface="Tahoma" panose="020B0604030504040204" pitchFamily="34" charset="0"/>
                  </a:rPr>
                  <a:t>: comportement </a:t>
                </a:r>
                <a:r>
                  <a:rPr lang="fr-CA" sz="2200" dirty="0" err="1">
                    <a:solidFill>
                      <a:srgbClr val="F20000"/>
                    </a:solidFill>
                    <a:latin typeface="+mj-lt"/>
                    <a:ea typeface="Cambria Math" panose="02040503050406030204" pitchFamily="18" charset="0"/>
                    <a:cs typeface="Tahoma" panose="020B0604030504040204" pitchFamily="34" charset="0"/>
                  </a:rPr>
                  <a:t>statitique</a:t>
                </a:r>
                <a:endParaRPr lang="fr-CA" sz="2200" dirty="0">
                  <a:solidFill>
                    <a:srgbClr val="F20000"/>
                  </a:solidFill>
                  <a:latin typeface="+mj-lt"/>
                  <a:ea typeface="Tahoma" panose="020B0604030504040204" pitchFamily="34" charset="0"/>
                  <a:cs typeface="Tahoma" panose="020B0604030504040204" pitchFamily="34" charset="0"/>
                </a:endParaRPr>
              </a:p>
            </p:txBody>
          </p:sp>
        </mc:Choice>
        <mc:Fallback xmlns="">
          <p:sp>
            <p:nvSpPr>
              <p:cNvPr id="10" name="Content Placeholder 5">
                <a:extLst>
                  <a:ext uri="{FF2B5EF4-FFF2-40B4-BE49-F238E27FC236}">
                    <a16:creationId xmlns:a16="http://schemas.microsoft.com/office/drawing/2014/main" id="{8FB46B10-9D9D-4AC3-8E17-648C706BD8A9}"/>
                  </a:ext>
                </a:extLst>
              </p:cNvPr>
              <p:cNvSpPr txBox="1">
                <a:spLocks noRot="1" noChangeAspect="1" noMove="1" noResize="1" noEditPoints="1" noAdjustHandles="1" noChangeArrowheads="1" noChangeShapeType="1" noTextEdit="1"/>
              </p:cNvSpPr>
              <p:nvPr/>
            </p:nvSpPr>
            <p:spPr>
              <a:xfrm>
                <a:off x="487948" y="1034036"/>
                <a:ext cx="8633792" cy="5401054"/>
              </a:xfrm>
              <a:prstGeom prst="rect">
                <a:avLst/>
              </a:prstGeom>
              <a:blipFill>
                <a:blip r:embed="rId3"/>
                <a:stretch>
                  <a:fillRect l="-1322" t="-1878"/>
                </a:stretch>
              </a:blipFill>
            </p:spPr>
            <p:txBody>
              <a:bodyPr/>
              <a:lstStyle/>
              <a:p>
                <a:r>
                  <a:rPr lang="fr-CA">
                    <a:noFill/>
                  </a:rPr>
                  <a:t> </a:t>
                </a:r>
              </a:p>
            </p:txBody>
          </p:sp>
        </mc:Fallback>
      </mc:AlternateContent>
      <p:pic>
        <p:nvPicPr>
          <p:cNvPr id="3" name="Picture 2" descr="A black text with stars and a star&#10;&#10;Description automatically generated with medium confidence">
            <a:extLst>
              <a:ext uri="{FF2B5EF4-FFF2-40B4-BE49-F238E27FC236}">
                <a16:creationId xmlns:a16="http://schemas.microsoft.com/office/drawing/2014/main" id="{8B6E030B-2891-DEA2-1F9F-42DB54701DDE}"/>
              </a:ext>
            </a:extLst>
          </p:cNvPr>
          <p:cNvPicPr>
            <a:picLocks noChangeAspect="1"/>
          </p:cNvPicPr>
          <p:nvPr/>
        </p:nvPicPr>
        <p:blipFill>
          <a:blip r:embed="rId4"/>
          <a:stretch>
            <a:fillRect/>
          </a:stretch>
        </p:blipFill>
        <p:spPr>
          <a:xfrm>
            <a:off x="4700873" y="1816698"/>
            <a:ext cx="2971167" cy="452358"/>
          </a:xfrm>
          <a:prstGeom prst="rect">
            <a:avLst/>
          </a:prstGeom>
        </p:spPr>
      </p:pic>
      <p:pic>
        <p:nvPicPr>
          <p:cNvPr id="7" name="Picture 6" descr="A diagram of a function&#10;&#10;Description automatically generated">
            <a:extLst>
              <a:ext uri="{FF2B5EF4-FFF2-40B4-BE49-F238E27FC236}">
                <a16:creationId xmlns:a16="http://schemas.microsoft.com/office/drawing/2014/main" id="{0F915275-51A0-B025-CAFD-3588BFBDD190}"/>
              </a:ext>
            </a:extLst>
          </p:cNvPr>
          <p:cNvPicPr>
            <a:picLocks noChangeAspect="1"/>
          </p:cNvPicPr>
          <p:nvPr/>
        </p:nvPicPr>
        <p:blipFill>
          <a:blip r:embed="rId5"/>
          <a:stretch>
            <a:fillRect/>
          </a:stretch>
        </p:blipFill>
        <p:spPr>
          <a:xfrm>
            <a:off x="1524079" y="2956479"/>
            <a:ext cx="6227954" cy="2022754"/>
          </a:xfrm>
          <a:prstGeom prst="rect">
            <a:avLst/>
          </a:prstGeom>
        </p:spPr>
      </p:pic>
      <p:cxnSp>
        <p:nvCxnSpPr>
          <p:cNvPr id="14" name="Curved Connector 13">
            <a:extLst>
              <a:ext uri="{FF2B5EF4-FFF2-40B4-BE49-F238E27FC236}">
                <a16:creationId xmlns:a16="http://schemas.microsoft.com/office/drawing/2014/main" id="{DE49E8EE-53A7-B7F5-BFE3-495838D60851}"/>
              </a:ext>
            </a:extLst>
          </p:cNvPr>
          <p:cNvCxnSpPr>
            <a:cxnSpLocks/>
          </p:cNvCxnSpPr>
          <p:nvPr/>
        </p:nvCxnSpPr>
        <p:spPr>
          <a:xfrm rot="10800000" flipV="1">
            <a:off x="5798635" y="1217530"/>
            <a:ext cx="680224" cy="600119"/>
          </a:xfrm>
          <a:prstGeom prst="curvedConnector3">
            <a:avLst>
              <a:gd name="adj1" fmla="val 100820"/>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D0A27CC-4C44-A236-86BB-CE99FE52A866}"/>
              </a:ext>
            </a:extLst>
          </p:cNvPr>
          <p:cNvSpPr txBox="1"/>
          <p:nvPr/>
        </p:nvSpPr>
        <p:spPr>
          <a:xfrm>
            <a:off x="6478859" y="1018102"/>
            <a:ext cx="2460587" cy="523220"/>
          </a:xfrm>
          <a:prstGeom prst="rect">
            <a:avLst/>
          </a:prstGeom>
          <a:noFill/>
        </p:spPr>
        <p:txBody>
          <a:bodyPr wrap="square" rtlCol="0">
            <a:spAutoFit/>
          </a:bodyPr>
          <a:lstStyle/>
          <a:p>
            <a:r>
              <a:rPr lang="fr-CA" sz="1400" dirty="0">
                <a:latin typeface="+mj-lt"/>
              </a:rPr>
              <a:t>Représentation spatiale de la fonction de dégradation</a:t>
            </a:r>
            <a:r>
              <a:rPr lang="fr-CA" sz="1400" dirty="0">
                <a:effectLst/>
                <a:latin typeface="+mj-lt"/>
              </a:rPr>
              <a:t> </a:t>
            </a:r>
            <a:endParaRPr lang="fr-CA" sz="1400" dirty="0">
              <a:latin typeface="+mj-lt"/>
            </a:endParaRPr>
          </a:p>
        </p:txBody>
      </p:sp>
      <p:cxnSp>
        <p:nvCxnSpPr>
          <p:cNvPr id="18" name="Curved Connector 17">
            <a:extLst>
              <a:ext uri="{FF2B5EF4-FFF2-40B4-BE49-F238E27FC236}">
                <a16:creationId xmlns:a16="http://schemas.microsoft.com/office/drawing/2014/main" id="{8335127A-53F1-FEE0-0908-084FB7A20DBA}"/>
              </a:ext>
            </a:extLst>
          </p:cNvPr>
          <p:cNvCxnSpPr>
            <a:cxnSpLocks/>
          </p:cNvCxnSpPr>
          <p:nvPr/>
        </p:nvCxnSpPr>
        <p:spPr>
          <a:xfrm rot="10800000">
            <a:off x="7025269" y="2173945"/>
            <a:ext cx="1014796" cy="403941"/>
          </a:xfrm>
          <a:prstGeom prst="curvedConnector3">
            <a:avLst>
              <a:gd name="adj1" fmla="val 100548"/>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9AFC81C-53D6-7A15-BA67-D45E44223624}"/>
              </a:ext>
            </a:extLst>
          </p:cNvPr>
          <p:cNvSpPr txBox="1"/>
          <p:nvPr/>
        </p:nvSpPr>
        <p:spPr>
          <a:xfrm>
            <a:off x="8040065" y="2412845"/>
            <a:ext cx="604836" cy="307777"/>
          </a:xfrm>
          <a:prstGeom prst="rect">
            <a:avLst/>
          </a:prstGeom>
          <a:noFill/>
        </p:spPr>
        <p:txBody>
          <a:bodyPr wrap="square" rtlCol="0">
            <a:spAutoFit/>
          </a:bodyPr>
          <a:lstStyle/>
          <a:p>
            <a:r>
              <a:rPr lang="fr-CA" sz="1400" dirty="0">
                <a:latin typeface="+mj-lt"/>
              </a:rPr>
              <a:t>bruit</a:t>
            </a:r>
          </a:p>
        </p:txBody>
      </p:sp>
      <p:cxnSp>
        <p:nvCxnSpPr>
          <p:cNvPr id="30" name="Curved Connector 29">
            <a:extLst>
              <a:ext uri="{FF2B5EF4-FFF2-40B4-BE49-F238E27FC236}">
                <a16:creationId xmlns:a16="http://schemas.microsoft.com/office/drawing/2014/main" id="{BC34E6A4-437E-39C6-35CB-B3D8A860B946}"/>
              </a:ext>
            </a:extLst>
          </p:cNvPr>
          <p:cNvCxnSpPr>
            <a:cxnSpLocks/>
          </p:cNvCxnSpPr>
          <p:nvPr/>
        </p:nvCxnSpPr>
        <p:spPr>
          <a:xfrm rot="10800000" flipV="1">
            <a:off x="3144836" y="2740573"/>
            <a:ext cx="680224" cy="444787"/>
          </a:xfrm>
          <a:prstGeom prst="curvedConnector3">
            <a:avLst>
              <a:gd name="adj1" fmla="val 99180"/>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041FC7F6-AAC7-18A0-564E-ADDA265AB78C}"/>
                  </a:ext>
                </a:extLst>
              </p:cNvPr>
              <p:cNvSpPr txBox="1"/>
              <p:nvPr/>
            </p:nvSpPr>
            <p:spPr>
              <a:xfrm>
                <a:off x="3825060" y="2452721"/>
                <a:ext cx="2460587" cy="523220"/>
              </a:xfrm>
              <a:prstGeom prst="rect">
                <a:avLst/>
              </a:prstGeom>
              <a:noFill/>
            </p:spPr>
            <p:txBody>
              <a:bodyPr wrap="square" rtlCol="0">
                <a:spAutoFit/>
              </a:bodyPr>
              <a:lstStyle/>
              <a:p>
                <a:r>
                  <a:rPr lang="fr-CA" sz="1400" dirty="0">
                    <a:latin typeface="+mj-lt"/>
                    <a:ea typeface="Cambria Math" panose="02040503050406030204" pitchFamily="18" charset="0"/>
                  </a:rPr>
                  <a:t>Operateur</a:t>
                </a:r>
                <a:r>
                  <a:rPr lang="fr-CA" sz="1400" dirty="0">
                    <a:ea typeface="Cambria Math" panose="02040503050406030204" pitchFamily="18" charset="0"/>
                  </a:rPr>
                  <a:t> « </a:t>
                </a:r>
                <a14:m>
                  <m:oMath xmlns:m="http://schemas.openxmlformats.org/officeDocument/2006/math">
                    <m:r>
                      <a:rPr lang="fr-CA" sz="1400" i="1" smtClean="0">
                        <a:latin typeface="Cambria Math" panose="02040503050406030204" pitchFamily="18" charset="0"/>
                        <a:ea typeface="Cambria Math" panose="02040503050406030204" pitchFamily="18" charset="0"/>
                      </a:rPr>
                      <m:t>ℋ</m:t>
                    </m:r>
                  </m:oMath>
                </a14:m>
                <a:r>
                  <a:rPr lang="fr-CA" sz="1400" dirty="0">
                    <a:latin typeface="+mj-lt"/>
                  </a:rPr>
                  <a:t> » : dégradation linéaire, invariante par positon </a:t>
                </a:r>
              </a:p>
            </p:txBody>
          </p:sp>
        </mc:Choice>
        <mc:Fallback xmlns="">
          <p:sp>
            <p:nvSpPr>
              <p:cNvPr id="31" name="TextBox 30">
                <a:extLst>
                  <a:ext uri="{FF2B5EF4-FFF2-40B4-BE49-F238E27FC236}">
                    <a16:creationId xmlns:a16="http://schemas.microsoft.com/office/drawing/2014/main" id="{041FC7F6-AAC7-18A0-564E-ADDA265AB78C}"/>
                  </a:ext>
                </a:extLst>
              </p:cNvPr>
              <p:cNvSpPr txBox="1">
                <a:spLocks noRot="1" noChangeAspect="1" noMove="1" noResize="1" noEditPoints="1" noAdjustHandles="1" noChangeArrowheads="1" noChangeShapeType="1" noTextEdit="1"/>
              </p:cNvSpPr>
              <p:nvPr/>
            </p:nvSpPr>
            <p:spPr>
              <a:xfrm>
                <a:off x="3825060" y="2452721"/>
                <a:ext cx="2460587" cy="523220"/>
              </a:xfrm>
              <a:prstGeom prst="rect">
                <a:avLst/>
              </a:prstGeom>
              <a:blipFill>
                <a:blip r:embed="rId6"/>
                <a:stretch>
                  <a:fillRect l="-513" b="-11628"/>
                </a:stretch>
              </a:blipFill>
            </p:spPr>
            <p:txBody>
              <a:bodyPr/>
              <a:lstStyle/>
              <a:p>
                <a:r>
                  <a:rPr lang="fr-CA">
                    <a:noFill/>
                  </a:rPr>
                  <a:t> </a:t>
                </a:r>
              </a:p>
            </p:txBody>
          </p:sp>
        </mc:Fallback>
      </mc:AlternateContent>
      <p:sp>
        <p:nvSpPr>
          <p:cNvPr id="2" name="TextBox 1">
            <a:extLst>
              <a:ext uri="{FF2B5EF4-FFF2-40B4-BE49-F238E27FC236}">
                <a16:creationId xmlns:a16="http://schemas.microsoft.com/office/drawing/2014/main" id="{E9FFC47B-FD55-1FEA-5EB2-0415260A5BCA}"/>
              </a:ext>
            </a:extLst>
          </p:cNvPr>
          <p:cNvSpPr txBox="1"/>
          <p:nvPr/>
        </p:nvSpPr>
        <p:spPr>
          <a:xfrm>
            <a:off x="5439943" y="3736424"/>
            <a:ext cx="1215397" cy="307777"/>
          </a:xfrm>
          <a:prstGeom prst="rect">
            <a:avLst/>
          </a:prstGeom>
          <a:noFill/>
        </p:spPr>
        <p:txBody>
          <a:bodyPr wrap="none" rtlCol="0">
            <a:spAutoFit/>
          </a:bodyPr>
          <a:lstStyle/>
          <a:p>
            <a:r>
              <a:rPr lang="fr-CA" sz="1400" dirty="0">
                <a:solidFill>
                  <a:srgbClr val="FF0000"/>
                </a:solidFill>
                <a:latin typeface="+mj-lt"/>
              </a:rPr>
              <a:t>Ou estimateur</a:t>
            </a:r>
          </a:p>
        </p:txBody>
      </p:sp>
    </p:spTree>
    <p:extLst>
      <p:ext uri="{BB962C8B-B14F-4D97-AF65-F5344CB8AC3E}">
        <p14:creationId xmlns:p14="http://schemas.microsoft.com/office/powerpoint/2010/main" val="3924665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Méthodologie</a:t>
            </a:r>
            <a:r>
              <a:rPr lang="en-CA" sz="1400" b="1" dirty="0">
                <a:solidFill>
                  <a:schemeClr val="bg1"/>
                </a:solidFill>
                <a:latin typeface="+mj-lt"/>
              </a:rPr>
              <a:t> de </a:t>
            </a:r>
            <a:r>
              <a:rPr lang="en-CA" sz="1400" b="1" dirty="0" err="1">
                <a:solidFill>
                  <a:schemeClr val="bg1"/>
                </a:solidFill>
                <a:latin typeface="+mj-lt"/>
              </a:rPr>
              <a:t>l’estimation</a:t>
            </a:r>
            <a:endParaRPr lang="en-CA" sz="1400" b="1" dirty="0">
              <a:solidFill>
                <a:schemeClr val="bg1"/>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12726"/>
            <a:ext cx="7611110" cy="584775"/>
          </a:xfrm>
          <a:prstGeom prst="rect">
            <a:avLst/>
          </a:prstGeom>
          <a:noFill/>
        </p:spPr>
        <p:txBody>
          <a:bodyPr wrap="square" rtlCol="0">
            <a:spAutoFit/>
          </a:bodyPr>
          <a:lstStyle/>
          <a:p>
            <a:r>
              <a:rPr lang="en-CA" sz="3200" b="1" spc="-10" dirty="0" err="1">
                <a:latin typeface="+mj-lt"/>
                <a:ea typeface="Century Gothic" charset="0"/>
                <a:cs typeface="Century Gothic" charset="0"/>
              </a:rPr>
              <a:t>Estimateurs</a:t>
            </a:r>
            <a:r>
              <a:rPr lang="en-CA" sz="3200" b="1" spc="-10" dirty="0">
                <a:latin typeface="+mj-lt"/>
                <a:ea typeface="Century Gothic" charset="0"/>
                <a:cs typeface="Century Gothic" charset="0"/>
              </a:rPr>
              <a:t> </a:t>
            </a:r>
            <a:r>
              <a:rPr lang="en-CA" sz="3200" b="1" spc="-10" dirty="0" err="1">
                <a:latin typeface="+mj-lt"/>
                <a:ea typeface="Century Gothic" charset="0"/>
                <a:cs typeface="Century Gothic" charset="0"/>
              </a:rPr>
              <a:t>classiques</a:t>
            </a:r>
            <a:r>
              <a:rPr lang="en-CA" sz="3200" b="1" spc="-10" dirty="0">
                <a:latin typeface="+mj-lt"/>
                <a:ea typeface="Century Gothic" charset="0"/>
                <a:cs typeface="Century Gothic" charset="0"/>
              </a:rPr>
              <a:t> (5)</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412601" y="1037663"/>
            <a:ext cx="8430315" cy="52945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en-CA" sz="2600" b="1" u="sng" spc="-50" dirty="0" err="1">
                <a:latin typeface="+mj-lt"/>
                <a:cs typeface="Tahoma"/>
              </a:rPr>
              <a:t>Estimateur</a:t>
            </a:r>
            <a:r>
              <a:rPr lang="en-CA" sz="2600" b="1" u="sng" spc="-50" dirty="0">
                <a:latin typeface="+mj-lt"/>
                <a:cs typeface="Tahoma"/>
              </a:rPr>
              <a:t> </a:t>
            </a:r>
            <a:r>
              <a:rPr lang="en-CA" sz="2600" b="1" u="sng" spc="-50" dirty="0" err="1">
                <a:latin typeface="+mj-lt"/>
                <a:cs typeface="Tahoma"/>
              </a:rPr>
              <a:t>linéaire</a:t>
            </a:r>
            <a:r>
              <a:rPr lang="en-CA" sz="2600" b="1" u="sng" spc="-50" dirty="0">
                <a:latin typeface="+mj-lt"/>
                <a:cs typeface="Tahoma"/>
              </a:rPr>
              <a:t> </a:t>
            </a:r>
            <a:r>
              <a:rPr lang="en-CA" sz="2600" b="1" u="sng" spc="-50" dirty="0" err="1">
                <a:latin typeface="+mj-lt"/>
                <a:cs typeface="Tahoma"/>
              </a:rPr>
              <a:t>d’erreur</a:t>
            </a:r>
            <a:r>
              <a:rPr lang="en-CA" sz="2600" b="1" u="sng" spc="-50" dirty="0">
                <a:latin typeface="+mj-lt"/>
                <a:cs typeface="Tahoma"/>
              </a:rPr>
              <a:t> </a:t>
            </a:r>
            <a:r>
              <a:rPr lang="en-CA" sz="2600" b="1" u="sng" spc="-50" dirty="0" err="1">
                <a:latin typeface="+mj-lt"/>
                <a:cs typeface="Tahoma"/>
              </a:rPr>
              <a:t>quadratique</a:t>
            </a:r>
            <a:r>
              <a:rPr lang="en-CA" sz="2600" b="1" u="sng" spc="-50" dirty="0">
                <a:latin typeface="+mj-lt"/>
                <a:cs typeface="Tahoma"/>
              </a:rPr>
              <a:t> </a:t>
            </a:r>
            <a:r>
              <a:rPr lang="en-CA" sz="2600" b="1" u="sng" spc="-50" dirty="0" err="1">
                <a:latin typeface="+mj-lt"/>
                <a:cs typeface="Tahoma"/>
              </a:rPr>
              <a:t>moyenne</a:t>
            </a:r>
            <a:r>
              <a:rPr lang="en-CA" sz="2600" b="1" u="sng" spc="-50" dirty="0">
                <a:latin typeface="+mj-lt"/>
                <a:cs typeface="Tahoma"/>
              </a:rPr>
              <a:t> </a:t>
            </a:r>
            <a:r>
              <a:rPr lang="en-CA" sz="2600" b="1" u="sng" spc="-50" dirty="0" err="1">
                <a:latin typeface="+mj-lt"/>
                <a:cs typeface="Tahoma"/>
              </a:rPr>
              <a:t>minimale</a:t>
            </a:r>
            <a:endParaRPr lang="en-CA" sz="2600" b="1" u="sng" spc="-50" dirty="0">
              <a:latin typeface="+mj-lt"/>
              <a:cs typeface="Tahoma"/>
            </a:endParaRPr>
          </a:p>
          <a:p>
            <a:pPr marL="482400">
              <a:lnSpc>
                <a:spcPct val="100000"/>
              </a:lnSpc>
              <a:spcBef>
                <a:spcPts val="1200"/>
              </a:spcBef>
              <a:buClr>
                <a:schemeClr val="tx1"/>
              </a:buClr>
              <a:buSzPct val="135000"/>
            </a:pPr>
            <a:r>
              <a:rPr lang="en-CA" sz="2600" spc="-50" dirty="0">
                <a:latin typeface="+mj-lt"/>
                <a:cs typeface="Tahoma"/>
              </a:rPr>
              <a:t>                                                </a:t>
            </a:r>
            <a:r>
              <a:rPr lang="en-CA" sz="2600" spc="-50" dirty="0" err="1">
                <a:latin typeface="+mj-lt"/>
                <a:cs typeface="Tahoma"/>
              </a:rPr>
              <a:t>minimale</a:t>
            </a:r>
            <a:endParaRPr lang="en-CA" sz="2600" spc="-50" dirty="0">
              <a:latin typeface="+mj-lt"/>
              <a:cs typeface="Tahoma"/>
            </a:endParaRPr>
          </a:p>
          <a:p>
            <a:pPr marL="482400">
              <a:lnSpc>
                <a:spcPct val="100000"/>
              </a:lnSpc>
              <a:spcBef>
                <a:spcPts val="1200"/>
              </a:spcBef>
              <a:buClr>
                <a:schemeClr val="tx1"/>
              </a:buClr>
              <a:buSzPct val="135000"/>
            </a:pPr>
            <a:r>
              <a:rPr lang="en-CA" sz="2600" spc="-50" dirty="0" err="1">
                <a:latin typeface="+mj-lt"/>
                <a:cs typeface="Tahoma"/>
              </a:rPr>
              <a:t>Hypothèse</a:t>
            </a:r>
            <a:r>
              <a:rPr lang="en-CA" sz="2600" spc="-50" dirty="0">
                <a:latin typeface="+mj-lt"/>
                <a:cs typeface="Tahoma"/>
              </a:rPr>
              <a:t> </a:t>
            </a:r>
            <a:r>
              <a:rPr lang="en-CA" sz="2600" spc="-50" dirty="0" err="1">
                <a:latin typeface="+mj-lt"/>
                <a:cs typeface="Tahoma"/>
              </a:rPr>
              <a:t>gaussienne</a:t>
            </a:r>
            <a:r>
              <a:rPr lang="en-CA" sz="2600" spc="-50" dirty="0">
                <a:latin typeface="+mj-lt"/>
                <a:cs typeface="Tahoma"/>
              </a:rPr>
              <a:t> </a:t>
            </a:r>
            <a:r>
              <a:rPr lang="en-CA" sz="2600" spc="-50" dirty="0" err="1">
                <a:latin typeface="+mj-lt"/>
                <a:cs typeface="Tahoma"/>
              </a:rPr>
              <a:t>implicite</a:t>
            </a:r>
            <a:endParaRPr lang="en-CA" sz="2600" spc="-50" dirty="0">
              <a:latin typeface="+mj-lt"/>
              <a:cs typeface="Tahoma"/>
            </a:endParaRPr>
          </a:p>
          <a:p>
            <a:pPr marL="482400">
              <a:lnSpc>
                <a:spcPct val="100000"/>
              </a:lnSpc>
              <a:spcBef>
                <a:spcPts val="1200"/>
              </a:spcBef>
              <a:buClr>
                <a:schemeClr val="tx1"/>
              </a:buClr>
              <a:buSzPct val="135000"/>
            </a:pPr>
            <a:r>
              <a:rPr lang="en-CA" sz="2600" spc="-50" dirty="0">
                <a:latin typeface="+mj-lt"/>
                <a:cs typeface="Tahoma"/>
              </a:rPr>
              <a:t>Mise </a:t>
            </a:r>
            <a:r>
              <a:rPr lang="en-CA" sz="2600" spc="-50" dirty="0" err="1">
                <a:latin typeface="+mj-lt"/>
                <a:cs typeface="Tahoma"/>
              </a:rPr>
              <a:t>en</a:t>
            </a:r>
            <a:r>
              <a:rPr lang="en-CA" sz="2600" spc="-50" dirty="0">
                <a:latin typeface="+mj-lt"/>
                <a:cs typeface="Tahoma"/>
              </a:rPr>
              <a:t> oeuvre par </a:t>
            </a:r>
            <a:r>
              <a:rPr lang="en-CA" sz="2600" spc="-50" dirty="0" err="1">
                <a:latin typeface="+mj-lt"/>
                <a:cs typeface="Tahoma"/>
              </a:rPr>
              <a:t>filtre</a:t>
            </a:r>
            <a:r>
              <a:rPr lang="en-CA" sz="2600" spc="-50" dirty="0">
                <a:latin typeface="+mj-lt"/>
                <a:cs typeface="Tahoma"/>
              </a:rPr>
              <a:t> de Kalman </a:t>
            </a:r>
            <a:r>
              <a:rPr lang="en-CA" sz="2600" spc="-50" dirty="0" err="1">
                <a:latin typeface="+mj-lt"/>
                <a:cs typeface="Tahoma"/>
              </a:rPr>
              <a:t>ou</a:t>
            </a:r>
            <a:r>
              <a:rPr lang="en-CA" sz="2600" spc="-50" dirty="0">
                <a:latin typeface="+mj-lt"/>
                <a:cs typeface="Tahoma"/>
              </a:rPr>
              <a:t> de Wiener </a:t>
            </a:r>
          </a:p>
          <a:p>
            <a:pPr marL="0" indent="0">
              <a:spcBef>
                <a:spcPts val="2400"/>
              </a:spcBef>
              <a:buSzPct val="135000"/>
              <a:buNone/>
            </a:pPr>
            <a:r>
              <a:rPr lang="en-CA" sz="2600" b="1" u="sng" spc="-50" dirty="0" err="1">
                <a:latin typeface="+mj-lt"/>
                <a:cs typeface="Tahoma"/>
              </a:rPr>
              <a:t>Estimateurs</a:t>
            </a:r>
            <a:r>
              <a:rPr lang="en-CA" sz="2600" b="1" u="sng" spc="-50" dirty="0">
                <a:latin typeface="+mj-lt"/>
                <a:cs typeface="Tahoma"/>
              </a:rPr>
              <a:t> </a:t>
            </a:r>
            <a:r>
              <a:rPr lang="en-CA" sz="2600" b="1" u="sng" spc="-50" dirty="0" err="1">
                <a:latin typeface="+mj-lt"/>
                <a:cs typeface="Tahoma"/>
              </a:rPr>
              <a:t>empiriques</a:t>
            </a:r>
            <a:endParaRPr lang="en-CA" sz="2600" b="1" u="sng" spc="-50" dirty="0">
              <a:latin typeface="+mj-lt"/>
              <a:cs typeface="Tahoma"/>
            </a:endParaRPr>
          </a:p>
          <a:p>
            <a:pPr marL="482400">
              <a:lnSpc>
                <a:spcPct val="100000"/>
              </a:lnSpc>
              <a:spcBef>
                <a:spcPts val="1200"/>
              </a:spcBef>
              <a:buClr>
                <a:schemeClr val="tx1"/>
              </a:buClr>
              <a:buSzPct val="135000"/>
            </a:pPr>
            <a:r>
              <a:rPr lang="en-CA" sz="2200" spc="-50" dirty="0">
                <a:latin typeface="+mj-lt"/>
                <a:cs typeface="Tahoma"/>
              </a:rPr>
              <a:t>                                               </a:t>
            </a:r>
          </a:p>
          <a:p>
            <a:pPr marL="482400">
              <a:lnSpc>
                <a:spcPct val="100000"/>
              </a:lnSpc>
              <a:spcBef>
                <a:spcPts val="1200"/>
              </a:spcBef>
              <a:buClr>
                <a:schemeClr val="tx1"/>
              </a:buClr>
              <a:buSzPct val="135000"/>
            </a:pPr>
            <a:r>
              <a:rPr lang="en-CA" sz="2200" spc="-50" dirty="0">
                <a:latin typeface="+mj-lt"/>
                <a:cs typeface="Tahoma"/>
              </a:rPr>
              <a:t> </a:t>
            </a:r>
          </a:p>
          <a:p>
            <a:pPr marL="482400">
              <a:lnSpc>
                <a:spcPct val="100000"/>
              </a:lnSpc>
              <a:spcBef>
                <a:spcPts val="1200"/>
              </a:spcBef>
              <a:buClr>
                <a:schemeClr val="tx1"/>
              </a:buClr>
              <a:buSzPct val="135000"/>
            </a:pPr>
            <a:r>
              <a:rPr lang="en-CA" sz="2200" spc="-50" dirty="0" err="1">
                <a:latin typeface="+mj-lt"/>
                <a:cs typeface="Tahoma"/>
              </a:rPr>
              <a:t>Qualité</a:t>
            </a:r>
            <a:r>
              <a:rPr lang="en-CA" sz="2200" spc="-50" dirty="0">
                <a:latin typeface="+mj-lt"/>
                <a:cs typeface="Tahoma"/>
              </a:rPr>
              <a:t> de </a:t>
            </a:r>
            <a:r>
              <a:rPr lang="en-CA" sz="2200" spc="-50" dirty="0" err="1">
                <a:latin typeface="+mj-lt"/>
                <a:cs typeface="Tahoma"/>
              </a:rPr>
              <a:t>l’estimateur</a:t>
            </a:r>
            <a:endParaRPr lang="en-CA" sz="3100" b="1" u="sng" spc="-50" dirty="0">
              <a:latin typeface="+mj-lt"/>
              <a:cs typeface="Tahoma"/>
            </a:endParaRPr>
          </a:p>
        </p:txBody>
      </p:sp>
      <p:sp>
        <p:nvSpPr>
          <p:cNvPr id="11" name="TextBox 10">
            <a:extLst>
              <a:ext uri="{FF2B5EF4-FFF2-40B4-BE49-F238E27FC236}">
                <a16:creationId xmlns:a16="http://schemas.microsoft.com/office/drawing/2014/main" id="{EAA718E6-2F85-4A13-951C-FF335C447247}"/>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Estimateurs</a:t>
            </a:r>
            <a:r>
              <a:rPr lang="en-CA" sz="1400" dirty="0">
                <a:solidFill>
                  <a:schemeClr val="tx1">
                    <a:lumMod val="75000"/>
                    <a:lumOff val="25000"/>
                  </a:schemeClr>
                </a:solidFill>
                <a:latin typeface="+mj-lt"/>
              </a:rPr>
              <a:t> </a:t>
            </a:r>
            <a:r>
              <a:rPr lang="en-CA" sz="1400" dirty="0" err="1">
                <a:solidFill>
                  <a:schemeClr val="tx1">
                    <a:lumMod val="75000"/>
                    <a:lumOff val="25000"/>
                  </a:schemeClr>
                </a:solidFill>
                <a:latin typeface="+mj-lt"/>
              </a:rPr>
              <a:t>classiques</a:t>
            </a:r>
            <a:endParaRPr lang="en-CA" sz="1400" dirty="0">
              <a:solidFill>
                <a:schemeClr val="tx1">
                  <a:lumMod val="75000"/>
                  <a:lumOff val="25000"/>
                </a:schemeClr>
              </a:solidFill>
              <a:latin typeface="+mj-lt"/>
            </a:endParaRPr>
          </a:p>
        </p:txBody>
      </p:sp>
      <p:pic>
        <p:nvPicPr>
          <p:cNvPr id="4" name="Picture 3">
            <a:extLst>
              <a:ext uri="{FF2B5EF4-FFF2-40B4-BE49-F238E27FC236}">
                <a16:creationId xmlns:a16="http://schemas.microsoft.com/office/drawing/2014/main" id="{86296616-6C11-47EA-AEB7-31718018CAA9}"/>
              </a:ext>
            </a:extLst>
          </p:cNvPr>
          <p:cNvPicPr>
            <a:picLocks noChangeAspect="1"/>
          </p:cNvPicPr>
          <p:nvPr/>
        </p:nvPicPr>
        <p:blipFill>
          <a:blip r:embed="rId3"/>
          <a:stretch>
            <a:fillRect/>
          </a:stretch>
        </p:blipFill>
        <p:spPr>
          <a:xfrm>
            <a:off x="1007084" y="1494462"/>
            <a:ext cx="3131820" cy="558172"/>
          </a:xfrm>
          <a:prstGeom prst="rect">
            <a:avLst/>
          </a:prstGeom>
        </p:spPr>
      </p:pic>
      <p:pic>
        <p:nvPicPr>
          <p:cNvPr id="13" name="Picture 12">
            <a:extLst>
              <a:ext uri="{FF2B5EF4-FFF2-40B4-BE49-F238E27FC236}">
                <a16:creationId xmlns:a16="http://schemas.microsoft.com/office/drawing/2014/main" id="{0BC8F8A4-EEB4-4217-B235-E7F263969BC3}"/>
              </a:ext>
            </a:extLst>
          </p:cNvPr>
          <p:cNvPicPr>
            <a:picLocks noChangeAspect="1"/>
          </p:cNvPicPr>
          <p:nvPr/>
        </p:nvPicPr>
        <p:blipFill>
          <a:blip r:embed="rId4"/>
          <a:stretch>
            <a:fillRect/>
          </a:stretch>
        </p:blipFill>
        <p:spPr>
          <a:xfrm>
            <a:off x="1041374" y="3880196"/>
            <a:ext cx="1302774" cy="424070"/>
          </a:xfrm>
          <a:prstGeom prst="rect">
            <a:avLst/>
          </a:prstGeom>
        </p:spPr>
      </p:pic>
      <p:pic>
        <p:nvPicPr>
          <p:cNvPr id="8" name="Picture 7">
            <a:extLst>
              <a:ext uri="{FF2B5EF4-FFF2-40B4-BE49-F238E27FC236}">
                <a16:creationId xmlns:a16="http://schemas.microsoft.com/office/drawing/2014/main" id="{5ACC7DA0-278F-4B9A-AC90-04EE3F0F9B09}"/>
              </a:ext>
            </a:extLst>
          </p:cNvPr>
          <p:cNvPicPr>
            <a:picLocks noChangeAspect="1"/>
          </p:cNvPicPr>
          <p:nvPr/>
        </p:nvPicPr>
        <p:blipFill>
          <a:blip r:embed="rId5"/>
          <a:stretch>
            <a:fillRect/>
          </a:stretch>
        </p:blipFill>
        <p:spPr>
          <a:xfrm>
            <a:off x="1007084" y="4441720"/>
            <a:ext cx="1554480" cy="319716"/>
          </a:xfrm>
          <a:prstGeom prst="rect">
            <a:avLst/>
          </a:prstGeom>
        </p:spPr>
      </p:pic>
    </p:spTree>
    <p:extLst>
      <p:ext uri="{BB962C8B-B14F-4D97-AF65-F5344CB8AC3E}">
        <p14:creationId xmlns:p14="http://schemas.microsoft.com/office/powerpoint/2010/main" val="308127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3B8085-85D7-4069-BD18-BCA4BA2C62C9}"/>
              </a:ext>
            </a:extLst>
          </p:cNvPr>
          <p:cNvSpPr>
            <a:spLocks noGrp="1"/>
          </p:cNvSpPr>
          <p:nvPr>
            <p:ph idx="1"/>
          </p:nvPr>
        </p:nvSpPr>
        <p:spPr>
          <a:xfrm>
            <a:off x="436146" y="1130928"/>
            <a:ext cx="8518283" cy="5191813"/>
          </a:xfrm>
        </p:spPr>
        <p:txBody>
          <a:bodyPr>
            <a:normAutofit/>
          </a:bodyPr>
          <a:lstStyle/>
          <a:p>
            <a:pPr marL="514350" indent="-514350">
              <a:lnSpc>
                <a:spcPct val="150000"/>
              </a:lnSpc>
              <a:spcBef>
                <a:spcPts val="0"/>
              </a:spcBef>
              <a:buClr>
                <a:schemeClr val="tx1"/>
              </a:buClr>
              <a:buSzPct val="80000"/>
              <a:buAutoNum type="arabicPeriod"/>
            </a:pPr>
            <a:r>
              <a:rPr lang="fr-FR" sz="2400" b="1" spc="-45" dirty="0">
                <a:latin typeface="+mj-lt"/>
                <a:cs typeface="Tahoma"/>
              </a:rPr>
              <a:t>͏͏Variables aléatoires</a:t>
            </a:r>
          </a:p>
          <a:p>
            <a:pPr marL="514350" indent="-514350">
              <a:lnSpc>
                <a:spcPct val="150000"/>
              </a:lnSpc>
              <a:spcBef>
                <a:spcPts val="1200"/>
              </a:spcBef>
              <a:buClr>
                <a:schemeClr val="tx1"/>
              </a:buClr>
              <a:buSzPct val="80000"/>
              <a:buAutoNum type="arabicPeriod"/>
            </a:pPr>
            <a:r>
              <a:rPr lang="fr-FR" sz="2400" b="1" spc="-45" dirty="0">
                <a:latin typeface="+mj-lt"/>
                <a:cs typeface="Tahoma"/>
              </a:rPr>
              <a:t>Vecteurs aléatoires</a:t>
            </a:r>
          </a:p>
          <a:p>
            <a:pPr marL="514350" indent="-514350">
              <a:lnSpc>
                <a:spcPct val="150000"/>
              </a:lnSpc>
              <a:spcBef>
                <a:spcPts val="1200"/>
              </a:spcBef>
              <a:buClr>
                <a:schemeClr val="tx1"/>
              </a:buClr>
              <a:buSzPct val="80000"/>
              <a:buAutoNum type="arabicPeriod"/>
            </a:pPr>
            <a:r>
              <a:rPr lang="en-CA" sz="2400" b="1" spc="-45" dirty="0">
                <a:latin typeface="+mj-lt"/>
                <a:cs typeface="Tahoma"/>
              </a:rPr>
              <a:t>Aspects </a:t>
            </a:r>
            <a:r>
              <a:rPr lang="en-CA" sz="2400" b="1" spc="-45" dirty="0" err="1">
                <a:latin typeface="+mj-lt"/>
                <a:cs typeface="Tahoma"/>
              </a:rPr>
              <a:t>fréquentiels</a:t>
            </a:r>
            <a:r>
              <a:rPr lang="en-CA" sz="2400" b="1" spc="-45" dirty="0">
                <a:latin typeface="+mj-lt"/>
                <a:cs typeface="Tahoma"/>
              </a:rPr>
              <a:t> : </a:t>
            </a:r>
            <a:r>
              <a:rPr lang="en-CA" sz="2400" b="1" spc="-45" dirty="0" err="1">
                <a:latin typeface="+mj-lt"/>
                <a:cs typeface="Tahoma"/>
              </a:rPr>
              <a:t>signaux</a:t>
            </a:r>
            <a:r>
              <a:rPr lang="en-CA" sz="2400" b="1" spc="-45" dirty="0">
                <a:latin typeface="+mj-lt"/>
                <a:cs typeface="Tahoma"/>
              </a:rPr>
              <a:t> </a:t>
            </a:r>
            <a:r>
              <a:rPr lang="en-CA" sz="2400" b="1" spc="-45" dirty="0" err="1">
                <a:latin typeface="+mj-lt"/>
                <a:cs typeface="Tahoma"/>
              </a:rPr>
              <a:t>aléatoires</a:t>
            </a:r>
            <a:r>
              <a:rPr lang="en-CA" sz="2400" b="1" spc="-45" dirty="0">
                <a:latin typeface="+mj-lt"/>
                <a:cs typeface="Tahoma"/>
              </a:rPr>
              <a:t> </a:t>
            </a:r>
            <a:r>
              <a:rPr lang="en-CA" sz="2400" b="1" spc="-45" dirty="0" err="1">
                <a:latin typeface="+mj-lt"/>
                <a:cs typeface="Tahoma"/>
              </a:rPr>
              <a:t>stationnaires</a:t>
            </a:r>
            <a:r>
              <a:rPr lang="en-CA" sz="2400" b="1" spc="-45" dirty="0">
                <a:latin typeface="+mj-lt"/>
                <a:cs typeface="Tahoma"/>
              </a:rPr>
              <a:t> </a:t>
            </a:r>
            <a:r>
              <a:rPr lang="en-CA" sz="2400" b="1" spc="-45" dirty="0" err="1">
                <a:latin typeface="+mj-lt"/>
                <a:cs typeface="Tahoma"/>
              </a:rPr>
              <a:t>d’ordre</a:t>
            </a:r>
            <a:r>
              <a:rPr lang="en-CA" sz="2400" b="1" spc="-45" dirty="0">
                <a:latin typeface="+mj-lt"/>
                <a:cs typeface="Tahoma"/>
              </a:rPr>
              <a:t> 2</a:t>
            </a:r>
            <a:endParaRPr lang="fr-FR" sz="2400" b="1" spc="-45" dirty="0">
              <a:latin typeface="+mj-lt"/>
              <a:cs typeface="Tahoma"/>
            </a:endParaRPr>
          </a:p>
          <a:p>
            <a:pPr marL="514350" indent="-514350">
              <a:lnSpc>
                <a:spcPct val="150000"/>
              </a:lnSpc>
              <a:spcBef>
                <a:spcPts val="1200"/>
              </a:spcBef>
              <a:buClr>
                <a:schemeClr val="tx1"/>
              </a:buClr>
              <a:buSzPct val="80000"/>
              <a:buAutoNum type="arabicPeriod"/>
            </a:pPr>
            <a:r>
              <a:rPr lang="fr-FR" sz="2400" b="1" spc="-45" dirty="0">
                <a:latin typeface="+mj-lt"/>
                <a:cs typeface="Tahoma"/>
              </a:rPr>
              <a:t>Estimation</a:t>
            </a:r>
          </a:p>
          <a:p>
            <a:pPr marL="514350" indent="-514350">
              <a:lnSpc>
                <a:spcPct val="150000"/>
              </a:lnSpc>
              <a:spcBef>
                <a:spcPts val="1200"/>
              </a:spcBef>
              <a:buClr>
                <a:schemeClr val="tx1"/>
              </a:buClr>
              <a:buSzPct val="80000"/>
              <a:buAutoNum type="arabicPeriod"/>
            </a:pPr>
            <a:r>
              <a:rPr lang="fr-FR" sz="2400" b="1" spc="-45" dirty="0">
                <a:latin typeface="+mj-lt"/>
                <a:cs typeface="Tahoma"/>
              </a:rPr>
              <a:t>Estimateurs classiques</a:t>
            </a:r>
          </a:p>
          <a:p>
            <a:pPr marL="514350" indent="-514350">
              <a:lnSpc>
                <a:spcPct val="150000"/>
              </a:lnSpc>
              <a:spcBef>
                <a:spcPts val="1200"/>
              </a:spcBef>
              <a:buClr>
                <a:schemeClr val="tx1"/>
              </a:buClr>
              <a:buSzPct val="80000"/>
              <a:buAutoNum type="arabicPeriod"/>
            </a:pPr>
            <a:r>
              <a:rPr lang="en-CA" sz="2400" b="1" spc="-45" dirty="0" err="1">
                <a:latin typeface="+mj-lt"/>
                <a:cs typeface="Tahoma"/>
              </a:rPr>
              <a:t>Caractéristiques</a:t>
            </a:r>
            <a:r>
              <a:rPr lang="en-CA" sz="2400" b="1" spc="-45" dirty="0">
                <a:latin typeface="+mj-lt"/>
                <a:cs typeface="Tahoma"/>
              </a:rPr>
              <a:t> des </a:t>
            </a:r>
            <a:r>
              <a:rPr lang="en-CA" sz="2400" b="1" spc="-45" dirty="0" err="1">
                <a:latin typeface="+mj-lt"/>
                <a:cs typeface="Tahoma"/>
              </a:rPr>
              <a:t>estimateurs</a:t>
            </a:r>
            <a:endParaRPr lang="en-CA" sz="2400" b="1" spc="-45" dirty="0">
              <a:latin typeface="+mj-lt"/>
              <a:cs typeface="Tahoma"/>
            </a:endParaRPr>
          </a:p>
          <a:p>
            <a:pPr marL="514350" indent="-514350">
              <a:lnSpc>
                <a:spcPct val="150000"/>
              </a:lnSpc>
              <a:spcBef>
                <a:spcPts val="1200"/>
              </a:spcBef>
              <a:buClr>
                <a:schemeClr val="tx1"/>
              </a:buClr>
              <a:buSzPct val="80000"/>
              <a:buAutoNum type="arabicPeriod"/>
            </a:pPr>
            <a:r>
              <a:rPr lang="en-CA" sz="2400" b="1" spc="-45" dirty="0">
                <a:latin typeface="+mj-lt"/>
                <a:cs typeface="Tahoma"/>
              </a:rPr>
              <a:t>Estimation MAP dans le </a:t>
            </a:r>
            <a:r>
              <a:rPr lang="en-CA" sz="2400" b="1" spc="-45" dirty="0" err="1">
                <a:latin typeface="+mj-lt"/>
                <a:cs typeface="Tahoma"/>
              </a:rPr>
              <a:t>cas</a:t>
            </a:r>
            <a:r>
              <a:rPr lang="en-CA" sz="2400" b="1" spc="-45" dirty="0">
                <a:latin typeface="+mj-lt"/>
                <a:cs typeface="Tahoma"/>
              </a:rPr>
              <a:t> </a:t>
            </a:r>
            <a:r>
              <a:rPr lang="en-CA" sz="2400" b="1" spc="-45" dirty="0" err="1">
                <a:latin typeface="+mj-lt"/>
                <a:cs typeface="Tahoma"/>
              </a:rPr>
              <a:t>linéaire</a:t>
            </a:r>
            <a:r>
              <a:rPr lang="en-CA" sz="2400" b="1" spc="-45" dirty="0">
                <a:latin typeface="+mj-lt"/>
                <a:cs typeface="Tahoma"/>
              </a:rPr>
              <a:t> et </a:t>
            </a:r>
            <a:r>
              <a:rPr lang="en-CA" sz="2400" b="1" spc="-45" dirty="0" err="1">
                <a:latin typeface="+mj-lt"/>
                <a:cs typeface="Tahoma"/>
              </a:rPr>
              <a:t>gaussien</a:t>
            </a:r>
            <a:endParaRPr lang="en-CA" sz="2400" b="1" spc="-45" dirty="0">
              <a:latin typeface="+mj-lt"/>
              <a:cs typeface="Tahoma"/>
            </a:endParaRPr>
          </a:p>
        </p:txBody>
      </p:sp>
      <p:sp>
        <p:nvSpPr>
          <p:cNvPr id="8" name="TextBox 7">
            <a:extLst>
              <a:ext uri="{FF2B5EF4-FFF2-40B4-BE49-F238E27FC236}">
                <a16:creationId xmlns:a16="http://schemas.microsoft.com/office/drawing/2014/main" id="{B7690BFE-6991-4211-81F1-F00AC55FE66A}"/>
              </a:ext>
            </a:extLst>
          </p:cNvPr>
          <p:cNvSpPr txBox="1"/>
          <p:nvPr/>
        </p:nvSpPr>
        <p:spPr>
          <a:xfrm>
            <a:off x="355600" y="233356"/>
            <a:ext cx="7611110" cy="584775"/>
          </a:xfrm>
          <a:prstGeom prst="rect">
            <a:avLst/>
          </a:prstGeom>
          <a:noFill/>
        </p:spPr>
        <p:txBody>
          <a:bodyPr wrap="square" rtlCol="0">
            <a:spAutoFit/>
          </a:bodyPr>
          <a:lstStyle/>
          <a:p>
            <a:r>
              <a:rPr lang="en-CA" sz="3200" b="1" spc="-10" dirty="0">
                <a:latin typeface="+mj-lt"/>
                <a:ea typeface="Century Gothic" charset="0"/>
                <a:cs typeface="Century Gothic" charset="0"/>
              </a:rPr>
              <a:t>Rappels: </a:t>
            </a:r>
            <a:r>
              <a:rPr lang="en-CA" sz="3200" b="1" spc="-10" dirty="0" err="1">
                <a:latin typeface="+mj-lt"/>
                <a:ea typeface="Century Gothic" charset="0"/>
                <a:cs typeface="Century Gothic" charset="0"/>
              </a:rPr>
              <a:t>probabilités</a:t>
            </a:r>
            <a:r>
              <a:rPr lang="en-CA" sz="3200" b="1" spc="-10" dirty="0">
                <a:latin typeface="+mj-lt"/>
                <a:ea typeface="Century Gothic" charset="0"/>
                <a:cs typeface="Century Gothic" charset="0"/>
              </a:rPr>
              <a:t> et signal </a:t>
            </a:r>
            <a:r>
              <a:rPr lang="en-CA" sz="3200" b="1" spc="-10" dirty="0" err="1">
                <a:latin typeface="+mj-lt"/>
                <a:ea typeface="Century Gothic" charset="0"/>
                <a:cs typeface="Century Gothic" charset="0"/>
              </a:rPr>
              <a:t>aléatoire</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0" name="Rectangle 9">
            <a:hlinkClick r:id="rId3" action="ppaction://hlinksldjump"/>
            <a:extLst>
              <a:ext uri="{FF2B5EF4-FFF2-40B4-BE49-F238E27FC236}">
                <a16:creationId xmlns:a16="http://schemas.microsoft.com/office/drawing/2014/main" id="{AA6A0D3B-2932-4027-B693-A8C88B22AFE3}"/>
              </a:ext>
            </a:extLst>
          </p:cNvPr>
          <p:cNvSpPr/>
          <p:nvPr/>
        </p:nvSpPr>
        <p:spPr>
          <a:xfrm>
            <a:off x="1046747" y="5291191"/>
            <a:ext cx="5744471" cy="267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ounded Rectangle 1">
            <a:extLst>
              <a:ext uri="{FF2B5EF4-FFF2-40B4-BE49-F238E27FC236}">
                <a16:creationId xmlns:a16="http://schemas.microsoft.com/office/drawing/2014/main" id="{086C8FD9-F1E7-6541-BDA4-DF675213353F}"/>
              </a:ext>
            </a:extLst>
          </p:cNvPr>
          <p:cNvSpPr/>
          <p:nvPr/>
        </p:nvSpPr>
        <p:spPr>
          <a:xfrm>
            <a:off x="848007" y="4790002"/>
            <a:ext cx="7994910" cy="420117"/>
          </a:xfrm>
          <a:prstGeom prst="round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523455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Caractéristiques</a:t>
            </a:r>
            <a:r>
              <a:rPr lang="en-CA" sz="1400" b="1" dirty="0">
                <a:solidFill>
                  <a:schemeClr val="bg1"/>
                </a:solidFill>
                <a:latin typeface="+mj-lt"/>
              </a:rPr>
              <a:t> des </a:t>
            </a:r>
            <a:r>
              <a:rPr lang="en-CA" sz="1400" b="1" dirty="0" err="1">
                <a:solidFill>
                  <a:schemeClr val="bg1"/>
                </a:solidFill>
                <a:latin typeface="+mj-lt"/>
              </a:rPr>
              <a:t>estimateurs</a:t>
            </a:r>
            <a:endParaRPr lang="en-CA" sz="1400" b="1" dirty="0">
              <a:solidFill>
                <a:schemeClr val="bg1"/>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12726"/>
            <a:ext cx="7611110" cy="584775"/>
          </a:xfrm>
          <a:prstGeom prst="rect">
            <a:avLst/>
          </a:prstGeom>
          <a:noFill/>
        </p:spPr>
        <p:txBody>
          <a:bodyPr wrap="square" rtlCol="0">
            <a:spAutoFit/>
          </a:bodyPr>
          <a:lstStyle/>
          <a:p>
            <a:r>
              <a:rPr lang="en-CA" sz="3200" b="1" spc="-10" dirty="0" err="1">
                <a:latin typeface="+mj-lt"/>
                <a:ea typeface="Century Gothic" charset="0"/>
                <a:cs typeface="Century Gothic" charset="0"/>
              </a:rPr>
              <a:t>Caractéristiques</a:t>
            </a:r>
            <a:r>
              <a:rPr lang="en-CA" sz="3200" b="1" spc="-10" dirty="0">
                <a:latin typeface="+mj-lt"/>
                <a:ea typeface="Century Gothic" charset="0"/>
                <a:cs typeface="Century Gothic" charset="0"/>
              </a:rPr>
              <a:t> des </a:t>
            </a:r>
            <a:r>
              <a:rPr lang="en-CA" sz="3200" b="1" spc="-10" dirty="0" err="1">
                <a:latin typeface="+mj-lt"/>
                <a:ea typeface="Century Gothic" charset="0"/>
                <a:cs typeface="Century Gothic" charset="0"/>
              </a:rPr>
              <a:t>estimateurs</a:t>
            </a:r>
            <a:r>
              <a:rPr lang="en-CA" sz="3200" b="1" spc="-10" dirty="0">
                <a:latin typeface="+mj-lt"/>
                <a:ea typeface="Century Gothic" charset="0"/>
                <a:cs typeface="Century Gothic" charset="0"/>
              </a:rPr>
              <a:t> </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386405" y="1010227"/>
                <a:ext cx="8430315" cy="528455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en-CA" sz="3100" b="1" u="sng" spc="-50" dirty="0">
                    <a:latin typeface="+mj-lt"/>
                    <a:cs typeface="Tahoma"/>
                  </a:rPr>
                  <a:t>Position du </a:t>
                </a:r>
                <a:r>
                  <a:rPr lang="en-CA" sz="3100" b="1" u="sng" spc="-50" dirty="0" err="1">
                    <a:latin typeface="+mj-lt"/>
                    <a:cs typeface="Tahoma"/>
                  </a:rPr>
                  <a:t>problème</a:t>
                </a:r>
                <a:endParaRPr lang="en-CA" sz="3100" b="1" u="sng" spc="-50" dirty="0">
                  <a:latin typeface="+mj-lt"/>
                  <a:cs typeface="Tahoma"/>
                </a:endParaRPr>
              </a:p>
              <a:p>
                <a:pPr marL="482400">
                  <a:lnSpc>
                    <a:spcPct val="100000"/>
                  </a:lnSpc>
                  <a:spcBef>
                    <a:spcPts val="1200"/>
                  </a:spcBef>
                  <a:buClr>
                    <a:schemeClr val="tx1"/>
                  </a:buClr>
                  <a:buSzPct val="135000"/>
                </a:pPr>
                <a:r>
                  <a:rPr lang="en-CA" sz="2600" spc="-50" dirty="0">
                    <a:latin typeface="+mj-lt"/>
                    <a:cs typeface="Tahoma"/>
                  </a:rPr>
                  <a:t>Tous les </a:t>
                </a:r>
                <a:r>
                  <a:rPr lang="en-CA" sz="2600" spc="-50" dirty="0" err="1">
                    <a:latin typeface="+mj-lt"/>
                    <a:cs typeface="Tahoma"/>
                  </a:rPr>
                  <a:t>estimateurs</a:t>
                </a:r>
                <a:r>
                  <a:rPr lang="en-CA" sz="2600" spc="-50" dirty="0">
                    <a:latin typeface="+mj-lt"/>
                    <a:cs typeface="Tahoma"/>
                  </a:rPr>
                  <a:t> </a:t>
                </a:r>
                <a:r>
                  <a:rPr lang="en-CA" sz="2600" spc="-50" dirty="0" err="1">
                    <a:latin typeface="+mj-lt"/>
                    <a:cs typeface="Tahoma"/>
                  </a:rPr>
                  <a:t>ponctuels</a:t>
                </a:r>
                <a:r>
                  <a:rPr lang="en-CA" sz="2600" spc="-50" dirty="0">
                    <a:latin typeface="+mj-lt"/>
                    <a:cs typeface="Tahoma"/>
                  </a:rPr>
                  <a:t> </a:t>
                </a:r>
                <a:r>
                  <a:rPr lang="en-CA" sz="2600" spc="-50" dirty="0" err="1">
                    <a:latin typeface="+mj-lt"/>
                    <a:cs typeface="Tahoma"/>
                  </a:rPr>
                  <a:t>sont</a:t>
                </a:r>
                <a:r>
                  <a:rPr lang="en-CA" sz="2600" spc="-50" dirty="0">
                    <a:latin typeface="+mj-lt"/>
                    <a:cs typeface="Tahoma"/>
                  </a:rPr>
                  <a:t> de la </a:t>
                </a:r>
                <a:r>
                  <a:rPr lang="en-CA" sz="2600" spc="-50" dirty="0" err="1">
                    <a:latin typeface="+mj-lt"/>
                    <a:cs typeface="Tahoma"/>
                  </a:rPr>
                  <a:t>forme</a:t>
                </a:r>
                <a:r>
                  <a:rPr lang="en-CA" sz="2600" spc="-50" dirty="0">
                    <a:latin typeface="+mj-lt"/>
                    <a:cs typeface="Tahoma"/>
                  </a:rPr>
                  <a:t>                                                 </a:t>
                </a:r>
              </a:p>
              <a:p>
                <a:pPr marL="482400">
                  <a:lnSpc>
                    <a:spcPct val="100000"/>
                  </a:lnSpc>
                  <a:spcBef>
                    <a:spcPts val="1200"/>
                  </a:spcBef>
                  <a:buClr>
                    <a:schemeClr val="tx1"/>
                  </a:buClr>
                  <a:buSzPct val="135000"/>
                </a:pPr>
                <a14:m>
                  <m:oMath xmlns:m="http://schemas.openxmlformats.org/officeDocument/2006/math">
                    <m:r>
                      <a:rPr lang="en-CA" i="1" dirty="0">
                        <a:latin typeface="Cambria Math" panose="02040503050406030204" pitchFamily="18" charset="0"/>
                        <a:ea typeface="Tahoma" panose="020B0604030504040204" pitchFamily="34" charset="0"/>
                        <a:cs typeface="Tahoma" panose="020B0604030504040204" pitchFamily="34" charset="0"/>
                      </a:rPr>
                      <m:t> </m:t>
                    </m:r>
                    <m:acc>
                      <m:accPr>
                        <m:chr m:val="̂"/>
                        <m:ctrlPr>
                          <a:rPr lang="en-CA" i="1" dirty="0" smtClean="0">
                            <a:latin typeface="Cambria Math" panose="02040503050406030204" pitchFamily="18" charset="0"/>
                            <a:ea typeface="Tahoma" panose="020B0604030504040204" pitchFamily="34" charset="0"/>
                            <a:cs typeface="Tahoma" panose="020B0604030504040204" pitchFamily="34" charset="0"/>
                          </a:rPr>
                        </m:ctrlPr>
                      </m:accPr>
                      <m:e>
                        <m:r>
                          <a:rPr lang="en-CA" b="0" i="1" dirty="0" smtClean="0">
                            <a:latin typeface="Cambria Math" panose="02040503050406030204" pitchFamily="18" charset="0"/>
                            <a:ea typeface="Tahoma" panose="020B0604030504040204" pitchFamily="34" charset="0"/>
                            <a:cs typeface="Tahoma" panose="020B0604030504040204" pitchFamily="34" charset="0"/>
                          </a:rPr>
                          <m:t>𝐹</m:t>
                        </m:r>
                      </m:e>
                    </m:acc>
                  </m:oMath>
                </a14:m>
                <a:r>
                  <a:rPr lang="en-CA" sz="2600" spc="-50" dirty="0">
                    <a:latin typeface="+mj-lt"/>
                    <a:cs typeface="Tahoma"/>
                  </a:rPr>
                  <a:t> </a:t>
                </a:r>
                <a:r>
                  <a:rPr lang="en-CA" sz="2600" spc="-50" dirty="0" err="1">
                    <a:latin typeface="+mj-lt"/>
                    <a:cs typeface="Tahoma"/>
                  </a:rPr>
                  <a:t>aléatoire</a:t>
                </a:r>
                <a:r>
                  <a:rPr lang="en-CA" sz="2600" spc="-50" dirty="0">
                    <a:latin typeface="+mj-lt"/>
                    <a:cs typeface="Tahoma"/>
                  </a:rPr>
                  <a:t> car G </a:t>
                </a:r>
                <a:r>
                  <a:rPr lang="en-CA" sz="2600" spc="-50" dirty="0" err="1">
                    <a:latin typeface="+mj-lt"/>
                    <a:cs typeface="Tahoma"/>
                  </a:rPr>
                  <a:t>aléatoire</a:t>
                </a:r>
                <a:endParaRPr lang="en-CA" sz="2600" spc="-50" dirty="0">
                  <a:latin typeface="+mj-lt"/>
                  <a:cs typeface="Tahoma"/>
                </a:endParaRPr>
              </a:p>
              <a:p>
                <a:pPr marL="482400">
                  <a:lnSpc>
                    <a:spcPct val="100000"/>
                  </a:lnSpc>
                  <a:spcBef>
                    <a:spcPts val="1200"/>
                  </a:spcBef>
                  <a:buClr>
                    <a:schemeClr val="tx1"/>
                  </a:buClr>
                  <a:buSzPct val="135000"/>
                </a:pPr>
                <a:r>
                  <a:rPr lang="en-CA" sz="2600" spc="-50" dirty="0">
                    <a:solidFill>
                      <a:srgbClr val="FF0000"/>
                    </a:solidFill>
                    <a:latin typeface="+mj-lt"/>
                    <a:cs typeface="Tahoma"/>
                  </a:rPr>
                  <a:t>Comportement </a:t>
                </a:r>
                <a:r>
                  <a:rPr lang="en-CA" sz="2600" spc="-50" dirty="0" err="1">
                    <a:solidFill>
                      <a:srgbClr val="FF0000"/>
                    </a:solidFill>
                    <a:latin typeface="+mj-lt"/>
                    <a:cs typeface="Tahoma"/>
                  </a:rPr>
                  <a:t>statistique</a:t>
                </a:r>
                <a:r>
                  <a:rPr lang="en-CA" sz="2600" spc="-50" dirty="0">
                    <a:solidFill>
                      <a:srgbClr val="FF0000"/>
                    </a:solidFill>
                    <a:latin typeface="+mj-lt"/>
                    <a:cs typeface="Tahoma"/>
                  </a:rPr>
                  <a:t> de </a:t>
                </a:r>
                <a14:m>
                  <m:oMath xmlns:m="http://schemas.openxmlformats.org/officeDocument/2006/math">
                    <m:acc>
                      <m:accPr>
                        <m:chr m:val="̂"/>
                        <m:ctrlPr>
                          <a:rPr lang="en-CA" sz="2400" i="1" dirty="0">
                            <a:solidFill>
                              <a:srgbClr val="FF0000"/>
                            </a:solidFill>
                            <a:latin typeface="Cambria Math" panose="02040503050406030204" pitchFamily="18" charset="0"/>
                            <a:ea typeface="Tahoma" panose="020B0604030504040204" pitchFamily="34" charset="0"/>
                            <a:cs typeface="Tahoma" panose="020B0604030504040204" pitchFamily="34" charset="0"/>
                          </a:rPr>
                        </m:ctrlPr>
                      </m:accPr>
                      <m:e>
                        <m:r>
                          <a:rPr lang="en-CA" sz="2400" i="1" dirty="0">
                            <a:solidFill>
                              <a:srgbClr val="FF0000"/>
                            </a:solidFill>
                            <a:latin typeface="Cambria Math" panose="02040503050406030204" pitchFamily="18" charset="0"/>
                            <a:ea typeface="Tahoma" panose="020B0604030504040204" pitchFamily="34" charset="0"/>
                            <a:cs typeface="Tahoma" panose="020B0604030504040204" pitchFamily="34" charset="0"/>
                          </a:rPr>
                          <m:t>𝐹</m:t>
                        </m:r>
                      </m:e>
                    </m:acc>
                  </m:oMath>
                </a14:m>
                <a:r>
                  <a:rPr lang="en-CA" sz="2600" spc="-50" dirty="0">
                    <a:solidFill>
                      <a:srgbClr val="FF0000"/>
                    </a:solidFill>
                    <a:latin typeface="+mj-lt"/>
                    <a:cs typeface="Tahoma"/>
                  </a:rPr>
                  <a:t> ?</a:t>
                </a:r>
              </a:p>
              <a:p>
                <a:pPr marL="0" indent="0">
                  <a:spcBef>
                    <a:spcPts val="2400"/>
                  </a:spcBef>
                  <a:buSzPct val="135000"/>
                  <a:buNone/>
                </a:pPr>
                <a:r>
                  <a:rPr lang="en-CA" sz="3100" b="1" u="sng" spc="-50" dirty="0" err="1">
                    <a:latin typeface="+mj-lt"/>
                    <a:cs typeface="Tahoma"/>
                  </a:rPr>
                  <a:t>Principales</a:t>
                </a:r>
                <a:r>
                  <a:rPr lang="en-CA" sz="3100" b="1" u="sng" spc="-50" dirty="0">
                    <a:latin typeface="+mj-lt"/>
                    <a:cs typeface="Tahoma"/>
                  </a:rPr>
                  <a:t> </a:t>
                </a:r>
                <a:r>
                  <a:rPr lang="en-CA" sz="3100" b="1" u="sng" spc="-50" dirty="0" err="1">
                    <a:latin typeface="+mj-lt"/>
                    <a:cs typeface="Tahoma"/>
                  </a:rPr>
                  <a:t>caractéristiques</a:t>
                </a:r>
                <a:endParaRPr lang="en-CA" sz="3100" b="1" u="sng" spc="-50" dirty="0">
                  <a:latin typeface="+mj-lt"/>
                  <a:cs typeface="Tahoma"/>
                </a:endParaRPr>
              </a:p>
              <a:p>
                <a:pPr marL="482400">
                  <a:lnSpc>
                    <a:spcPct val="100000"/>
                  </a:lnSpc>
                  <a:spcBef>
                    <a:spcPts val="1200"/>
                  </a:spcBef>
                  <a:buClr>
                    <a:schemeClr val="tx1"/>
                  </a:buClr>
                  <a:buSzPct val="135000"/>
                </a:pPr>
                <a:r>
                  <a:rPr lang="en-CA" sz="2600" spc="-50" dirty="0" err="1">
                    <a:latin typeface="+mj-lt"/>
                    <a:cs typeface="Tahoma"/>
                  </a:rPr>
                  <a:t>Comportement</a:t>
                </a:r>
                <a:r>
                  <a:rPr lang="en-CA" sz="2600" spc="-50" dirty="0">
                    <a:latin typeface="+mj-lt"/>
                    <a:cs typeface="Tahoma"/>
                  </a:rPr>
                  <a:t> </a:t>
                </a:r>
                <a:r>
                  <a:rPr lang="en-CA" sz="2600" spc="-50" dirty="0" err="1">
                    <a:latin typeface="+mj-lt"/>
                    <a:cs typeface="Tahoma"/>
                  </a:rPr>
                  <a:t>statistique</a:t>
                </a:r>
                <a:r>
                  <a:rPr lang="en-CA" sz="2600" spc="-50" dirty="0">
                    <a:latin typeface="+mj-lt"/>
                    <a:cs typeface="Tahoma"/>
                  </a:rPr>
                  <a:t> de </a:t>
                </a:r>
                <a14:m>
                  <m:oMath xmlns:m="http://schemas.openxmlformats.org/officeDocument/2006/math">
                    <m:acc>
                      <m:accPr>
                        <m:chr m:val="̂"/>
                        <m:ctrlPr>
                          <a:rPr lang="en-CA" sz="2600" i="1" dirty="0">
                            <a:latin typeface="Cambria Math" panose="02040503050406030204" pitchFamily="18" charset="0"/>
                            <a:ea typeface="Tahoma" panose="020B0604030504040204" pitchFamily="34" charset="0"/>
                            <a:cs typeface="Tahoma" panose="020B0604030504040204" pitchFamily="34" charset="0"/>
                          </a:rPr>
                        </m:ctrlPr>
                      </m:accPr>
                      <m:e>
                        <m:r>
                          <a:rPr lang="en-CA" sz="2600" i="1" dirty="0">
                            <a:latin typeface="Cambria Math" panose="02040503050406030204" pitchFamily="18" charset="0"/>
                            <a:ea typeface="Tahoma" panose="020B0604030504040204" pitchFamily="34" charset="0"/>
                            <a:cs typeface="Tahoma" panose="020B0604030504040204" pitchFamily="34" charset="0"/>
                          </a:rPr>
                          <m:t>𝐹</m:t>
                        </m:r>
                      </m:e>
                    </m:acc>
                  </m:oMath>
                </a14:m>
                <a:r>
                  <a:rPr lang="en-CA" sz="2600" spc="-50" dirty="0">
                    <a:latin typeface="+mj-lt"/>
                    <a:cs typeface="Tahoma"/>
                  </a:rPr>
                  <a:t> résumé par </a:t>
                </a:r>
                <a:r>
                  <a:rPr lang="en-CA" sz="2600" spc="-50" dirty="0" err="1">
                    <a:latin typeface="+mj-lt"/>
                    <a:cs typeface="Tahoma"/>
                  </a:rPr>
                  <a:t>sa</a:t>
                </a:r>
                <a:r>
                  <a:rPr lang="en-CA" sz="2600" spc="-50" dirty="0">
                    <a:latin typeface="+mj-lt"/>
                    <a:cs typeface="Tahoma"/>
                  </a:rPr>
                  <a:t> </a:t>
                </a:r>
                <a:r>
                  <a:rPr lang="en-CA" sz="2600" spc="-50" dirty="0" err="1">
                    <a:latin typeface="+mj-lt"/>
                    <a:cs typeface="Tahoma"/>
                  </a:rPr>
                  <a:t>moyenne</a:t>
                </a:r>
                <a:r>
                  <a:rPr lang="en-CA" sz="2600" spc="-50" dirty="0">
                    <a:latin typeface="+mj-lt"/>
                    <a:cs typeface="Tahoma"/>
                  </a:rPr>
                  <a:t> et </a:t>
                </a:r>
                <a:r>
                  <a:rPr lang="en-CA" sz="2600" spc="-50" dirty="0" err="1">
                    <a:latin typeface="+mj-lt"/>
                    <a:cs typeface="Tahoma"/>
                  </a:rPr>
                  <a:t>sa</a:t>
                </a:r>
                <a:r>
                  <a:rPr lang="en-CA" sz="2600" spc="-50" dirty="0">
                    <a:latin typeface="+mj-lt"/>
                    <a:cs typeface="Tahoma"/>
                  </a:rPr>
                  <a:t> variance</a:t>
                </a:r>
              </a:p>
              <a:p>
                <a:pPr marL="482400">
                  <a:lnSpc>
                    <a:spcPct val="100000"/>
                  </a:lnSpc>
                  <a:spcBef>
                    <a:spcPts val="1200"/>
                  </a:spcBef>
                  <a:buClr>
                    <a:schemeClr val="tx1"/>
                  </a:buClr>
                  <a:buSzPct val="135000"/>
                </a:pPr>
                <a:r>
                  <a:rPr lang="en-CA" sz="2600" spc="-50" dirty="0" err="1">
                    <a:latin typeface="+mj-lt"/>
                    <a:cs typeface="Tahoma"/>
                  </a:rPr>
                  <a:t>Moyenne</a:t>
                </a:r>
                <a:r>
                  <a:rPr lang="en-CA" sz="2600" spc="-50" dirty="0">
                    <a:latin typeface="+mj-lt"/>
                    <a:cs typeface="Tahoma"/>
                  </a:rPr>
                  <a:t> : </a:t>
                </a:r>
                <a:r>
                  <a:rPr lang="en-CA" sz="2600" spc="-50" dirty="0" err="1">
                    <a:solidFill>
                      <a:srgbClr val="FF0000"/>
                    </a:solidFill>
                    <a:latin typeface="+mj-lt"/>
                    <a:cs typeface="Tahoma"/>
                  </a:rPr>
                  <a:t>précision</a:t>
                </a:r>
                <a:endParaRPr lang="en-CA" sz="2600" spc="-50" dirty="0">
                  <a:solidFill>
                    <a:srgbClr val="FF0000"/>
                  </a:solidFill>
                  <a:latin typeface="+mj-lt"/>
                  <a:cs typeface="Tahoma"/>
                </a:endParaRPr>
              </a:p>
              <a:p>
                <a:pPr marL="482400">
                  <a:lnSpc>
                    <a:spcPct val="100000"/>
                  </a:lnSpc>
                  <a:spcBef>
                    <a:spcPts val="1200"/>
                  </a:spcBef>
                  <a:buClr>
                    <a:schemeClr val="tx1"/>
                  </a:buClr>
                  <a:buSzPct val="135000"/>
                </a:pPr>
                <a:r>
                  <a:rPr lang="en-CA" sz="2600" spc="-50" dirty="0">
                    <a:latin typeface="+mj-lt"/>
                    <a:cs typeface="Tahoma"/>
                  </a:rPr>
                  <a:t>Variance : </a:t>
                </a:r>
                <a:r>
                  <a:rPr lang="en-CA" sz="2600" spc="-50" dirty="0" err="1">
                    <a:solidFill>
                      <a:srgbClr val="FF0000"/>
                    </a:solidFill>
                    <a:latin typeface="+mj-lt"/>
                    <a:cs typeface="Tahoma"/>
                  </a:rPr>
                  <a:t>fidélité</a:t>
                </a:r>
                <a:r>
                  <a:rPr lang="en-CA" sz="2600" spc="-50" dirty="0">
                    <a:solidFill>
                      <a:srgbClr val="FF0000"/>
                    </a:solidFill>
                    <a:latin typeface="+mj-lt"/>
                    <a:cs typeface="Tahoma"/>
                  </a:rPr>
                  <a:t>   </a:t>
                </a:r>
              </a:p>
              <a:p>
                <a:pPr marL="482400">
                  <a:lnSpc>
                    <a:spcPct val="100000"/>
                  </a:lnSpc>
                  <a:spcBef>
                    <a:spcPts val="1200"/>
                  </a:spcBef>
                  <a:buClr>
                    <a:schemeClr val="tx1"/>
                  </a:buClr>
                  <a:buSzPct val="135000"/>
                </a:pPr>
                <a:endParaRPr lang="en-CA" sz="2600" spc="-50" dirty="0">
                  <a:solidFill>
                    <a:srgbClr val="FF0000"/>
                  </a:solidFill>
                  <a:latin typeface="+mj-lt"/>
                  <a:cs typeface="Tahoma"/>
                </a:endParaRPr>
              </a:p>
              <a:p>
                <a:pPr marL="482400">
                  <a:lnSpc>
                    <a:spcPct val="100000"/>
                  </a:lnSpc>
                  <a:spcBef>
                    <a:spcPts val="1200"/>
                  </a:spcBef>
                  <a:buClr>
                    <a:schemeClr val="tx1"/>
                  </a:buClr>
                  <a:buSzPct val="135000"/>
                </a:pPr>
                <a:r>
                  <a:rPr lang="en-CA" sz="2600" spc="-50" dirty="0" err="1">
                    <a:latin typeface="+mj-lt"/>
                    <a:cs typeface="Tahoma"/>
                  </a:rPr>
                  <a:t>Biais</a:t>
                </a:r>
                <a:r>
                  <a:rPr lang="en-CA" sz="2600" spc="-50" dirty="0">
                    <a:latin typeface="+mj-lt"/>
                    <a:cs typeface="Tahoma"/>
                  </a:rPr>
                  <a:t> : </a:t>
                </a:r>
                <a14:m>
                  <m:oMath xmlns:m="http://schemas.openxmlformats.org/officeDocument/2006/math">
                    <m:r>
                      <a:rPr lang="en-CA" sz="2600" b="0" i="1" spc="-50" smtClean="0">
                        <a:latin typeface="Cambria Math" panose="02040503050406030204" pitchFamily="18" charset="0"/>
                        <a:cs typeface="Tahoma"/>
                      </a:rPr>
                      <m:t>𝐵</m:t>
                    </m:r>
                    <m:r>
                      <a:rPr lang="en-CA" sz="2600" b="0" i="1" spc="-50" smtClean="0">
                        <a:latin typeface="Cambria Math" panose="02040503050406030204" pitchFamily="18" charset="0"/>
                        <a:cs typeface="Tahoma"/>
                      </a:rPr>
                      <m:t>=</m:t>
                    </m:r>
                    <m:r>
                      <a:rPr lang="en-CA" sz="2600" b="0" i="1" spc="-50" smtClean="0">
                        <a:latin typeface="Cambria Math" panose="02040503050406030204" pitchFamily="18" charset="0"/>
                        <a:cs typeface="Tahoma"/>
                      </a:rPr>
                      <m:t>𝐸</m:t>
                    </m:r>
                    <m:d>
                      <m:dPr>
                        <m:begChr m:val="["/>
                        <m:endChr m:val="]"/>
                        <m:ctrlPr>
                          <a:rPr lang="en-CA" sz="2600" b="0" i="1" spc="-50" smtClean="0">
                            <a:latin typeface="Cambria Math" panose="02040503050406030204" pitchFamily="18" charset="0"/>
                            <a:cs typeface="Tahoma"/>
                          </a:rPr>
                        </m:ctrlPr>
                      </m:dPr>
                      <m:e>
                        <m:r>
                          <a:rPr lang="en-CA" sz="2600" b="0" i="1" spc="-50" smtClean="0">
                            <a:latin typeface="Cambria Math" panose="02040503050406030204" pitchFamily="18" charset="0"/>
                            <a:cs typeface="Tahoma"/>
                          </a:rPr>
                          <m:t> </m:t>
                        </m:r>
                        <m:acc>
                          <m:accPr>
                            <m:chr m:val="̂"/>
                            <m:ctrlPr>
                              <a:rPr lang="en-CA" sz="2600" b="0" i="1" spc="-50" smtClean="0">
                                <a:latin typeface="Cambria Math" panose="02040503050406030204" pitchFamily="18" charset="0"/>
                                <a:cs typeface="Tahoma"/>
                              </a:rPr>
                            </m:ctrlPr>
                          </m:accPr>
                          <m:e>
                            <m:r>
                              <a:rPr lang="en-CA" sz="2600" b="0" i="1" spc="-50" smtClean="0">
                                <a:latin typeface="Cambria Math" panose="02040503050406030204" pitchFamily="18" charset="0"/>
                                <a:cs typeface="Tahoma"/>
                              </a:rPr>
                              <m:t>𝐹</m:t>
                            </m:r>
                          </m:e>
                        </m:acc>
                        <m:r>
                          <a:rPr lang="en-CA" sz="2600" b="0" i="1" spc="-50" smtClean="0">
                            <a:latin typeface="Cambria Math" panose="02040503050406030204" pitchFamily="18" charset="0"/>
                            <a:cs typeface="Tahoma"/>
                          </a:rPr>
                          <m:t>−</m:t>
                        </m:r>
                        <m:sSub>
                          <m:sSubPr>
                            <m:ctrlPr>
                              <a:rPr lang="en-CA" sz="2600" b="0" i="1" spc="-50" smtClean="0">
                                <a:latin typeface="Cambria Math" panose="02040503050406030204" pitchFamily="18" charset="0"/>
                                <a:cs typeface="Tahoma"/>
                              </a:rPr>
                            </m:ctrlPr>
                          </m:sSubPr>
                          <m:e>
                            <m:r>
                              <a:rPr lang="en-CA" sz="2600" b="0" i="1" spc="-50" smtClean="0">
                                <a:latin typeface="Cambria Math" panose="02040503050406030204" pitchFamily="18" charset="0"/>
                                <a:cs typeface="Tahoma"/>
                              </a:rPr>
                              <m:t>𝐹</m:t>
                            </m:r>
                          </m:e>
                          <m:sub>
                            <m:r>
                              <a:rPr lang="en-CA" sz="2600" b="0" i="1" spc="-50" smtClean="0">
                                <a:latin typeface="Cambria Math" panose="02040503050406030204" pitchFamily="18" charset="0"/>
                                <a:cs typeface="Tahoma"/>
                              </a:rPr>
                              <m:t>𝑉</m:t>
                            </m:r>
                          </m:sub>
                        </m:sSub>
                      </m:e>
                    </m:d>
                  </m:oMath>
                </a14:m>
                <a:r>
                  <a:rPr lang="en-CA" sz="2600" spc="-50" dirty="0">
                    <a:latin typeface="+mj-lt"/>
                    <a:cs typeface="Tahoma"/>
                  </a:rPr>
                  <a:t> ;  </a:t>
                </a:r>
                <a14:m>
                  <m:oMath xmlns:m="http://schemas.openxmlformats.org/officeDocument/2006/math">
                    <m:sSub>
                      <m:sSubPr>
                        <m:ctrlPr>
                          <a:rPr lang="en-CA" sz="2600" i="1" spc="-50">
                            <a:latin typeface="Cambria Math" panose="02040503050406030204" pitchFamily="18" charset="0"/>
                            <a:cs typeface="Tahoma"/>
                          </a:rPr>
                        </m:ctrlPr>
                      </m:sSubPr>
                      <m:e>
                        <m:r>
                          <m:rPr>
                            <m:nor/>
                          </m:rPr>
                          <a:rPr lang="en-CA" sz="2600" spc="-50" dirty="0">
                            <a:latin typeface="+mj-lt"/>
                            <a:cs typeface="Tahoma"/>
                          </a:rPr>
                          <m:t>F</m:t>
                        </m:r>
                      </m:e>
                      <m:sub>
                        <m:r>
                          <m:rPr>
                            <m:nor/>
                          </m:rPr>
                          <a:rPr lang="en-CA" sz="2600" spc="-50" dirty="0">
                            <a:latin typeface="+mj-lt"/>
                            <a:cs typeface="Tahoma"/>
                          </a:rPr>
                          <m:t>v</m:t>
                        </m:r>
                      </m:sub>
                    </m:sSub>
                  </m:oMath>
                </a14:m>
                <a:r>
                  <a:rPr lang="en-CA" sz="2600" spc="-50" dirty="0">
                    <a:latin typeface="+mj-lt"/>
                    <a:cs typeface="Tahoma"/>
                  </a:rPr>
                  <a:t>  : </a:t>
                </a:r>
                <a:r>
                  <a:rPr lang="en-CA" sz="2600" spc="-50" dirty="0" err="1">
                    <a:latin typeface="+mj-lt"/>
                    <a:cs typeface="Tahoma"/>
                  </a:rPr>
                  <a:t>vraie</a:t>
                </a:r>
                <a:r>
                  <a:rPr lang="en-CA" sz="2600" spc="-50" dirty="0">
                    <a:latin typeface="+mj-lt"/>
                    <a:cs typeface="Tahoma"/>
                  </a:rPr>
                  <a:t> </a:t>
                </a:r>
                <a:r>
                  <a:rPr lang="en-CA" sz="2600" spc="-50" dirty="0" err="1">
                    <a:latin typeface="+mj-lt"/>
                    <a:cs typeface="Tahoma"/>
                  </a:rPr>
                  <a:t>valeur</a:t>
                </a:r>
                <a:r>
                  <a:rPr lang="en-CA" sz="2600" spc="-50" dirty="0">
                    <a:latin typeface="+mj-lt"/>
                    <a:cs typeface="Tahoma"/>
                  </a:rPr>
                  <a:t> de F</a:t>
                </a:r>
              </a:p>
              <a:p>
                <a:pPr marL="482400">
                  <a:lnSpc>
                    <a:spcPct val="100000"/>
                  </a:lnSpc>
                  <a:spcBef>
                    <a:spcPts val="1800"/>
                  </a:spcBef>
                  <a:buClr>
                    <a:schemeClr val="tx1"/>
                  </a:buClr>
                  <a:buSzPct val="135000"/>
                </a:pPr>
                <a:r>
                  <a:rPr lang="en-CA" sz="2600" spc="-50" dirty="0" err="1">
                    <a:latin typeface="+mj-lt"/>
                    <a:cs typeface="Tahoma"/>
                  </a:rPr>
                  <a:t>Erreur</a:t>
                </a:r>
                <a:r>
                  <a:rPr lang="en-CA" sz="2600" spc="-50" dirty="0">
                    <a:latin typeface="+mj-lt"/>
                    <a:cs typeface="Tahoma"/>
                  </a:rPr>
                  <a:t> </a:t>
                </a:r>
                <a:r>
                  <a:rPr lang="en-CA" sz="2600" spc="-50" dirty="0" err="1">
                    <a:latin typeface="+mj-lt"/>
                    <a:cs typeface="Tahoma"/>
                  </a:rPr>
                  <a:t>quadratique</a:t>
                </a:r>
                <a:r>
                  <a:rPr lang="en-CA" sz="2600" spc="-50" dirty="0">
                    <a:latin typeface="+mj-lt"/>
                    <a:cs typeface="Tahoma"/>
                  </a:rPr>
                  <a:t> </a:t>
                </a:r>
                <a:r>
                  <a:rPr lang="en-CA" sz="2600" spc="-50" dirty="0" err="1">
                    <a:latin typeface="+mj-lt"/>
                    <a:cs typeface="Tahoma"/>
                  </a:rPr>
                  <a:t>moyenne</a:t>
                </a:r>
                <a:r>
                  <a:rPr lang="en-CA" sz="2600" spc="-50" dirty="0">
                    <a:latin typeface="+mj-lt"/>
                    <a:cs typeface="Tahoma"/>
                  </a:rPr>
                  <a:t> :</a:t>
                </a:r>
                <a:r>
                  <a:rPr lang="en-CA" sz="2600" spc="-50" dirty="0">
                    <a:solidFill>
                      <a:srgbClr val="FF0000"/>
                    </a:solidFill>
                    <a:latin typeface="+mj-lt"/>
                    <a:cs typeface="Tahoma"/>
                  </a:rPr>
                  <a:t> </a:t>
                </a:r>
                <a14:m>
                  <m:oMath xmlns:m="http://schemas.openxmlformats.org/officeDocument/2006/math">
                    <m:sSup>
                      <m:sSupPr>
                        <m:ctrlPr>
                          <a:rPr lang="en-CA" sz="2600" i="1" spc="-50" smtClean="0">
                            <a:solidFill>
                              <a:schemeClr val="tx1"/>
                            </a:solidFill>
                            <a:latin typeface="Cambria Math" panose="02040503050406030204" pitchFamily="18" charset="0"/>
                            <a:cs typeface="Tahoma"/>
                          </a:rPr>
                        </m:ctrlPr>
                      </m:sSupPr>
                      <m:e>
                        <m:d>
                          <m:dPr>
                            <m:begChr m:val="|"/>
                            <m:endChr m:val="|"/>
                            <m:ctrlPr>
                              <a:rPr lang="en-CA" sz="2600" i="1" spc="-50">
                                <a:latin typeface="Cambria Math" panose="02040503050406030204" pitchFamily="18" charset="0"/>
                                <a:cs typeface="Tahoma"/>
                              </a:rPr>
                            </m:ctrlPr>
                          </m:dPr>
                          <m:e>
                            <m:r>
                              <a:rPr lang="en-CA" sz="2600" i="1" spc="-50">
                                <a:latin typeface="Cambria Math" panose="02040503050406030204" pitchFamily="18" charset="0"/>
                                <a:cs typeface="Tahoma"/>
                              </a:rPr>
                              <m:t>𝐵</m:t>
                            </m:r>
                          </m:e>
                        </m:d>
                      </m:e>
                      <m:sup>
                        <m:r>
                          <a:rPr lang="en-CA" sz="2600" b="0" i="1" spc="-50" smtClean="0">
                            <a:solidFill>
                              <a:schemeClr val="tx1"/>
                            </a:solidFill>
                            <a:latin typeface="Cambria Math" panose="02040503050406030204" pitchFamily="18" charset="0"/>
                            <a:cs typeface="Tahoma"/>
                          </a:rPr>
                          <m:t>2</m:t>
                        </m:r>
                      </m:sup>
                    </m:sSup>
                    <m:r>
                      <a:rPr lang="en-CA" sz="2600" b="0" i="1" spc="-50" smtClean="0">
                        <a:solidFill>
                          <a:schemeClr val="tx1"/>
                        </a:solidFill>
                        <a:latin typeface="Cambria Math" panose="02040503050406030204" pitchFamily="18" charset="0"/>
                        <a:cs typeface="Tahoma"/>
                      </a:rPr>
                      <m:t>+</m:t>
                    </m:r>
                    <m:r>
                      <m:rPr>
                        <m:sty m:val="p"/>
                      </m:rPr>
                      <a:rPr lang="en-CA" sz="2600" b="0" i="0" spc="-50" smtClean="0">
                        <a:solidFill>
                          <a:schemeClr val="tx1"/>
                        </a:solidFill>
                        <a:latin typeface="Cambria Math" panose="02040503050406030204" pitchFamily="18" charset="0"/>
                        <a:cs typeface="Tahoma"/>
                      </a:rPr>
                      <m:t>Var</m:t>
                    </m:r>
                    <m:r>
                      <a:rPr lang="en-CA" sz="2600" b="0" i="1" spc="-50" smtClean="0">
                        <a:solidFill>
                          <a:schemeClr val="tx1"/>
                        </a:solidFill>
                        <a:latin typeface="Cambria Math" panose="02040503050406030204" pitchFamily="18" charset="0"/>
                        <a:cs typeface="Tahoma"/>
                      </a:rPr>
                      <m:t>[</m:t>
                    </m:r>
                    <m:acc>
                      <m:accPr>
                        <m:chr m:val="̂"/>
                        <m:ctrlPr>
                          <a:rPr lang="en-CA" sz="2600" b="0" i="1" spc="-50" smtClean="0">
                            <a:solidFill>
                              <a:schemeClr val="tx1"/>
                            </a:solidFill>
                            <a:latin typeface="Cambria Math" panose="02040503050406030204" pitchFamily="18" charset="0"/>
                            <a:cs typeface="Tahoma"/>
                          </a:rPr>
                        </m:ctrlPr>
                      </m:accPr>
                      <m:e>
                        <m:r>
                          <a:rPr lang="en-CA" sz="2600" b="0" i="1" spc="-50" smtClean="0">
                            <a:solidFill>
                              <a:schemeClr val="tx1"/>
                            </a:solidFill>
                            <a:latin typeface="Cambria Math" panose="02040503050406030204" pitchFamily="18" charset="0"/>
                            <a:cs typeface="Tahoma"/>
                          </a:rPr>
                          <m:t>𝐹</m:t>
                        </m:r>
                      </m:e>
                    </m:acc>
                    <m:r>
                      <a:rPr lang="en-CA" sz="2600" b="0" i="1" spc="-50" smtClean="0">
                        <a:solidFill>
                          <a:schemeClr val="tx1"/>
                        </a:solidFill>
                        <a:latin typeface="Cambria Math" panose="02040503050406030204" pitchFamily="18" charset="0"/>
                        <a:cs typeface="Tahoma"/>
                      </a:rPr>
                      <m:t>]</m:t>
                    </m:r>
                  </m:oMath>
                </a14:m>
                <a:endParaRPr lang="en-CA" sz="2600" spc="-50" dirty="0">
                  <a:solidFill>
                    <a:srgbClr val="FF0000"/>
                  </a:solidFill>
                  <a:latin typeface="+mj-lt"/>
                  <a:cs typeface="Tahoma"/>
                </a:endParaRPr>
              </a:p>
            </p:txBody>
          </p:sp>
        </mc:Choice>
        <mc:Fallback xmlns="">
          <p:sp>
            <p:nvSpPr>
              <p:cNvPr id="25" name="Content Placeholder 5">
                <a:extLst>
                  <a:ext uri="{FF2B5EF4-FFF2-40B4-BE49-F238E27FC236}">
                    <a16:creationId xmlns:a16="http://schemas.microsoft.com/office/drawing/2014/main" id="{D15D9D54-E6FF-4262-9C22-A4DF03B5B1FF}"/>
                  </a:ext>
                </a:extLst>
              </p:cNvPr>
              <p:cNvSpPr txBox="1">
                <a:spLocks noRot="1" noChangeAspect="1" noMove="1" noResize="1" noEditPoints="1" noAdjustHandles="1" noChangeArrowheads="1" noChangeShapeType="1" noTextEdit="1"/>
              </p:cNvSpPr>
              <p:nvPr/>
            </p:nvSpPr>
            <p:spPr>
              <a:xfrm>
                <a:off x="386405" y="1010227"/>
                <a:ext cx="8430315" cy="5284555"/>
              </a:xfrm>
              <a:prstGeom prst="rect">
                <a:avLst/>
              </a:prstGeom>
              <a:blipFill>
                <a:blip r:embed="rId3"/>
                <a:stretch>
                  <a:fillRect l="-1203" t="-2878"/>
                </a:stretch>
              </a:blipFill>
            </p:spPr>
            <p:txBody>
              <a:bodyPr/>
              <a:lstStyle/>
              <a:p>
                <a:r>
                  <a:rPr lang="fr-CA">
                    <a:noFill/>
                  </a:rPr>
                  <a:t> </a:t>
                </a:r>
              </a:p>
            </p:txBody>
          </p:sp>
        </mc:Fallback>
      </mc:AlternateContent>
      <p:pic>
        <p:nvPicPr>
          <p:cNvPr id="3" name="Picture 2">
            <a:extLst>
              <a:ext uri="{FF2B5EF4-FFF2-40B4-BE49-F238E27FC236}">
                <a16:creationId xmlns:a16="http://schemas.microsoft.com/office/drawing/2014/main" id="{FF7C0556-65D4-71BD-19D3-3B019DD0CF3D}"/>
              </a:ext>
            </a:extLst>
          </p:cNvPr>
          <p:cNvPicPr>
            <a:picLocks noChangeAspect="1"/>
          </p:cNvPicPr>
          <p:nvPr/>
        </p:nvPicPr>
        <p:blipFill>
          <a:blip r:embed="rId4"/>
          <a:stretch>
            <a:fillRect/>
          </a:stretch>
        </p:blipFill>
        <p:spPr>
          <a:xfrm>
            <a:off x="6062870" y="1402041"/>
            <a:ext cx="1302774" cy="424070"/>
          </a:xfrm>
          <a:prstGeom prst="rect">
            <a:avLst/>
          </a:prstGeom>
        </p:spPr>
      </p:pic>
    </p:spTree>
    <p:extLst>
      <p:ext uri="{BB962C8B-B14F-4D97-AF65-F5344CB8AC3E}">
        <p14:creationId xmlns:p14="http://schemas.microsoft.com/office/powerpoint/2010/main" val="2902602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3B8085-85D7-4069-BD18-BCA4BA2C62C9}"/>
              </a:ext>
            </a:extLst>
          </p:cNvPr>
          <p:cNvSpPr>
            <a:spLocks noGrp="1"/>
          </p:cNvSpPr>
          <p:nvPr>
            <p:ph idx="1"/>
          </p:nvPr>
        </p:nvSpPr>
        <p:spPr>
          <a:xfrm>
            <a:off x="436146" y="1130928"/>
            <a:ext cx="8518283" cy="5191813"/>
          </a:xfrm>
        </p:spPr>
        <p:txBody>
          <a:bodyPr>
            <a:normAutofit/>
          </a:bodyPr>
          <a:lstStyle/>
          <a:p>
            <a:pPr marL="514350" indent="-514350">
              <a:lnSpc>
                <a:spcPct val="150000"/>
              </a:lnSpc>
              <a:spcBef>
                <a:spcPts val="0"/>
              </a:spcBef>
              <a:buClr>
                <a:schemeClr val="tx1"/>
              </a:buClr>
              <a:buSzPct val="80000"/>
              <a:buAutoNum type="arabicPeriod"/>
            </a:pPr>
            <a:r>
              <a:rPr lang="fr-FR" sz="2400" b="1" spc="-45" dirty="0">
                <a:latin typeface="+mj-lt"/>
                <a:cs typeface="Tahoma"/>
              </a:rPr>
              <a:t>͏͏Variables aléatoires</a:t>
            </a:r>
          </a:p>
          <a:p>
            <a:pPr marL="514350" indent="-514350">
              <a:lnSpc>
                <a:spcPct val="150000"/>
              </a:lnSpc>
              <a:spcBef>
                <a:spcPts val="1200"/>
              </a:spcBef>
              <a:buClr>
                <a:schemeClr val="tx1"/>
              </a:buClr>
              <a:buSzPct val="80000"/>
              <a:buAutoNum type="arabicPeriod"/>
            </a:pPr>
            <a:r>
              <a:rPr lang="fr-FR" sz="2400" b="1" spc="-45" dirty="0">
                <a:latin typeface="+mj-lt"/>
                <a:cs typeface="Tahoma"/>
              </a:rPr>
              <a:t>Vecteurs aléatoires</a:t>
            </a:r>
          </a:p>
          <a:p>
            <a:pPr marL="514350" indent="-514350">
              <a:lnSpc>
                <a:spcPct val="150000"/>
              </a:lnSpc>
              <a:spcBef>
                <a:spcPts val="1200"/>
              </a:spcBef>
              <a:buClr>
                <a:schemeClr val="tx1"/>
              </a:buClr>
              <a:buSzPct val="80000"/>
              <a:buAutoNum type="arabicPeriod"/>
            </a:pPr>
            <a:r>
              <a:rPr lang="en-CA" sz="2400" b="1" spc="-45" dirty="0">
                <a:latin typeface="+mj-lt"/>
                <a:cs typeface="Tahoma"/>
              </a:rPr>
              <a:t>Aspects </a:t>
            </a:r>
            <a:r>
              <a:rPr lang="en-CA" sz="2400" b="1" spc="-45" dirty="0" err="1">
                <a:latin typeface="+mj-lt"/>
                <a:cs typeface="Tahoma"/>
              </a:rPr>
              <a:t>fréquentiels</a:t>
            </a:r>
            <a:r>
              <a:rPr lang="en-CA" sz="2400" b="1" spc="-45" dirty="0">
                <a:latin typeface="+mj-lt"/>
                <a:cs typeface="Tahoma"/>
              </a:rPr>
              <a:t> : </a:t>
            </a:r>
            <a:r>
              <a:rPr lang="en-CA" sz="2400" b="1" spc="-45" dirty="0" err="1">
                <a:latin typeface="+mj-lt"/>
                <a:cs typeface="Tahoma"/>
              </a:rPr>
              <a:t>signaux</a:t>
            </a:r>
            <a:r>
              <a:rPr lang="en-CA" sz="2400" b="1" spc="-45" dirty="0">
                <a:latin typeface="+mj-lt"/>
                <a:cs typeface="Tahoma"/>
              </a:rPr>
              <a:t> </a:t>
            </a:r>
            <a:r>
              <a:rPr lang="en-CA" sz="2400" b="1" spc="-45" dirty="0" err="1">
                <a:latin typeface="+mj-lt"/>
                <a:cs typeface="Tahoma"/>
              </a:rPr>
              <a:t>aléatoires</a:t>
            </a:r>
            <a:r>
              <a:rPr lang="en-CA" sz="2400" b="1" spc="-45" dirty="0">
                <a:latin typeface="+mj-lt"/>
                <a:cs typeface="Tahoma"/>
              </a:rPr>
              <a:t> </a:t>
            </a:r>
            <a:r>
              <a:rPr lang="en-CA" sz="2400" b="1" spc="-45" dirty="0" err="1">
                <a:latin typeface="+mj-lt"/>
                <a:cs typeface="Tahoma"/>
              </a:rPr>
              <a:t>stationnaires</a:t>
            </a:r>
            <a:r>
              <a:rPr lang="en-CA" sz="2400" b="1" spc="-45" dirty="0">
                <a:latin typeface="+mj-lt"/>
                <a:cs typeface="Tahoma"/>
              </a:rPr>
              <a:t> </a:t>
            </a:r>
            <a:r>
              <a:rPr lang="en-CA" sz="2400" b="1" spc="-45" dirty="0" err="1">
                <a:latin typeface="+mj-lt"/>
                <a:cs typeface="Tahoma"/>
              </a:rPr>
              <a:t>d’ordre</a:t>
            </a:r>
            <a:r>
              <a:rPr lang="en-CA" sz="2400" b="1" spc="-45" dirty="0">
                <a:latin typeface="+mj-lt"/>
                <a:cs typeface="Tahoma"/>
              </a:rPr>
              <a:t> 2</a:t>
            </a:r>
            <a:endParaRPr lang="fr-FR" sz="2400" b="1" spc="-45" dirty="0">
              <a:latin typeface="+mj-lt"/>
              <a:cs typeface="Tahoma"/>
            </a:endParaRPr>
          </a:p>
          <a:p>
            <a:pPr marL="514350" indent="-514350">
              <a:lnSpc>
                <a:spcPct val="150000"/>
              </a:lnSpc>
              <a:spcBef>
                <a:spcPts val="1200"/>
              </a:spcBef>
              <a:buClr>
                <a:schemeClr val="tx1"/>
              </a:buClr>
              <a:buSzPct val="80000"/>
              <a:buAutoNum type="arabicPeriod"/>
            </a:pPr>
            <a:r>
              <a:rPr lang="fr-FR" sz="2400" b="1" spc="-45" dirty="0">
                <a:latin typeface="+mj-lt"/>
                <a:cs typeface="Tahoma"/>
              </a:rPr>
              <a:t>Estimation</a:t>
            </a:r>
          </a:p>
          <a:p>
            <a:pPr marL="514350" indent="-514350">
              <a:lnSpc>
                <a:spcPct val="150000"/>
              </a:lnSpc>
              <a:spcBef>
                <a:spcPts val="1200"/>
              </a:spcBef>
              <a:buClr>
                <a:schemeClr val="tx1"/>
              </a:buClr>
              <a:buSzPct val="80000"/>
              <a:buAutoNum type="arabicPeriod"/>
            </a:pPr>
            <a:r>
              <a:rPr lang="fr-FR" sz="2400" b="1" spc="-45" dirty="0">
                <a:latin typeface="+mj-lt"/>
                <a:cs typeface="Tahoma"/>
              </a:rPr>
              <a:t>Estimateurs classiques</a:t>
            </a:r>
          </a:p>
          <a:p>
            <a:pPr marL="514350" indent="-514350">
              <a:lnSpc>
                <a:spcPct val="150000"/>
              </a:lnSpc>
              <a:spcBef>
                <a:spcPts val="1200"/>
              </a:spcBef>
              <a:buClr>
                <a:schemeClr val="tx1"/>
              </a:buClr>
              <a:buSzPct val="80000"/>
              <a:buAutoNum type="arabicPeriod"/>
            </a:pPr>
            <a:r>
              <a:rPr lang="en-CA" sz="2400" b="1" spc="-45" dirty="0" err="1">
                <a:latin typeface="+mj-lt"/>
                <a:cs typeface="Tahoma"/>
              </a:rPr>
              <a:t>Caractéristiques</a:t>
            </a:r>
            <a:r>
              <a:rPr lang="en-CA" sz="2400" b="1" spc="-45" dirty="0">
                <a:latin typeface="+mj-lt"/>
                <a:cs typeface="Tahoma"/>
              </a:rPr>
              <a:t> des </a:t>
            </a:r>
            <a:r>
              <a:rPr lang="en-CA" sz="2400" b="1" spc="-45" dirty="0" err="1">
                <a:latin typeface="+mj-lt"/>
                <a:cs typeface="Tahoma"/>
              </a:rPr>
              <a:t>estimateurs</a:t>
            </a:r>
            <a:endParaRPr lang="en-CA" sz="2400" b="1" spc="-45" dirty="0">
              <a:latin typeface="+mj-lt"/>
              <a:cs typeface="Tahoma"/>
            </a:endParaRPr>
          </a:p>
          <a:p>
            <a:pPr marL="514350" indent="-514350">
              <a:lnSpc>
                <a:spcPct val="150000"/>
              </a:lnSpc>
              <a:spcBef>
                <a:spcPts val="1200"/>
              </a:spcBef>
              <a:buClr>
                <a:schemeClr val="tx1"/>
              </a:buClr>
              <a:buSzPct val="80000"/>
              <a:buAutoNum type="arabicPeriod"/>
            </a:pPr>
            <a:r>
              <a:rPr lang="en-CA" sz="2400" b="1" spc="-45" dirty="0">
                <a:latin typeface="+mj-lt"/>
                <a:cs typeface="Tahoma"/>
              </a:rPr>
              <a:t>Estimation MAP dans le </a:t>
            </a:r>
            <a:r>
              <a:rPr lang="en-CA" sz="2400" b="1" spc="-45" dirty="0" err="1">
                <a:latin typeface="+mj-lt"/>
                <a:cs typeface="Tahoma"/>
              </a:rPr>
              <a:t>cas</a:t>
            </a:r>
            <a:r>
              <a:rPr lang="en-CA" sz="2400" b="1" spc="-45" dirty="0">
                <a:latin typeface="+mj-lt"/>
                <a:cs typeface="Tahoma"/>
              </a:rPr>
              <a:t> </a:t>
            </a:r>
            <a:r>
              <a:rPr lang="en-CA" sz="2400" b="1" spc="-45" dirty="0" err="1">
                <a:latin typeface="+mj-lt"/>
                <a:cs typeface="Tahoma"/>
              </a:rPr>
              <a:t>linéaire</a:t>
            </a:r>
            <a:r>
              <a:rPr lang="en-CA" sz="2400" b="1" spc="-45" dirty="0">
                <a:latin typeface="+mj-lt"/>
                <a:cs typeface="Tahoma"/>
              </a:rPr>
              <a:t> et </a:t>
            </a:r>
            <a:r>
              <a:rPr lang="en-CA" sz="2400" b="1" spc="-45" dirty="0" err="1">
                <a:latin typeface="+mj-lt"/>
                <a:cs typeface="Tahoma"/>
              </a:rPr>
              <a:t>gaussien</a:t>
            </a:r>
            <a:endParaRPr lang="en-CA" sz="2400" b="1" spc="-45" dirty="0">
              <a:latin typeface="+mj-lt"/>
              <a:cs typeface="Tahoma"/>
            </a:endParaRPr>
          </a:p>
        </p:txBody>
      </p:sp>
      <p:sp>
        <p:nvSpPr>
          <p:cNvPr id="8" name="TextBox 7">
            <a:extLst>
              <a:ext uri="{FF2B5EF4-FFF2-40B4-BE49-F238E27FC236}">
                <a16:creationId xmlns:a16="http://schemas.microsoft.com/office/drawing/2014/main" id="{B7690BFE-6991-4211-81F1-F00AC55FE66A}"/>
              </a:ext>
            </a:extLst>
          </p:cNvPr>
          <p:cNvSpPr txBox="1"/>
          <p:nvPr/>
        </p:nvSpPr>
        <p:spPr>
          <a:xfrm>
            <a:off x="355600" y="233356"/>
            <a:ext cx="7611110" cy="584775"/>
          </a:xfrm>
          <a:prstGeom prst="rect">
            <a:avLst/>
          </a:prstGeom>
          <a:noFill/>
        </p:spPr>
        <p:txBody>
          <a:bodyPr wrap="square" rtlCol="0">
            <a:spAutoFit/>
          </a:bodyPr>
          <a:lstStyle/>
          <a:p>
            <a:r>
              <a:rPr lang="en-CA" sz="3200" b="1" spc="-10" dirty="0">
                <a:latin typeface="+mj-lt"/>
                <a:ea typeface="Century Gothic" charset="0"/>
                <a:cs typeface="Century Gothic" charset="0"/>
              </a:rPr>
              <a:t>Rappels: </a:t>
            </a:r>
            <a:r>
              <a:rPr lang="en-CA" sz="3200" b="1" spc="-10" dirty="0" err="1">
                <a:latin typeface="+mj-lt"/>
                <a:ea typeface="Century Gothic" charset="0"/>
                <a:cs typeface="Century Gothic" charset="0"/>
              </a:rPr>
              <a:t>probabilités</a:t>
            </a:r>
            <a:r>
              <a:rPr lang="en-CA" sz="3200" b="1" spc="-10" dirty="0">
                <a:latin typeface="+mj-lt"/>
                <a:ea typeface="Century Gothic" charset="0"/>
                <a:cs typeface="Century Gothic" charset="0"/>
              </a:rPr>
              <a:t> et signal </a:t>
            </a:r>
            <a:r>
              <a:rPr lang="en-CA" sz="3200" b="1" spc="-10" dirty="0" err="1">
                <a:latin typeface="+mj-lt"/>
                <a:ea typeface="Century Gothic" charset="0"/>
                <a:cs typeface="Century Gothic" charset="0"/>
              </a:rPr>
              <a:t>aléatoire</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0" name="Rectangle 9">
            <a:hlinkClick r:id="rId3" action="ppaction://hlinksldjump"/>
            <a:extLst>
              <a:ext uri="{FF2B5EF4-FFF2-40B4-BE49-F238E27FC236}">
                <a16:creationId xmlns:a16="http://schemas.microsoft.com/office/drawing/2014/main" id="{AA6A0D3B-2932-4027-B693-A8C88B22AFE3}"/>
              </a:ext>
            </a:extLst>
          </p:cNvPr>
          <p:cNvSpPr/>
          <p:nvPr/>
        </p:nvSpPr>
        <p:spPr>
          <a:xfrm>
            <a:off x="1046747" y="5291191"/>
            <a:ext cx="5744471" cy="267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ounded Rectangle 1">
            <a:extLst>
              <a:ext uri="{FF2B5EF4-FFF2-40B4-BE49-F238E27FC236}">
                <a16:creationId xmlns:a16="http://schemas.microsoft.com/office/drawing/2014/main" id="{086C8FD9-F1E7-6541-BDA4-DF675213353F}"/>
              </a:ext>
            </a:extLst>
          </p:cNvPr>
          <p:cNvSpPr/>
          <p:nvPr/>
        </p:nvSpPr>
        <p:spPr>
          <a:xfrm>
            <a:off x="848007" y="5470224"/>
            <a:ext cx="7994910" cy="420117"/>
          </a:xfrm>
          <a:prstGeom prst="round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528544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Estimation dans le </a:t>
            </a:r>
            <a:r>
              <a:rPr lang="en-CA" sz="1400" b="1" dirty="0" err="1">
                <a:solidFill>
                  <a:schemeClr val="bg1"/>
                </a:solidFill>
                <a:latin typeface="+mj-lt"/>
              </a:rPr>
              <a:t>cas</a:t>
            </a:r>
            <a:r>
              <a:rPr lang="en-CA" sz="1400" b="1" dirty="0">
                <a:solidFill>
                  <a:schemeClr val="bg1"/>
                </a:solidFill>
                <a:latin typeface="+mj-lt"/>
              </a:rPr>
              <a:t> </a:t>
            </a:r>
            <a:r>
              <a:rPr lang="en-CA" sz="1400" b="1" dirty="0" err="1">
                <a:solidFill>
                  <a:schemeClr val="bg1"/>
                </a:solidFill>
                <a:latin typeface="+mj-lt"/>
              </a:rPr>
              <a:t>linéaire</a:t>
            </a:r>
            <a:r>
              <a:rPr lang="en-CA" sz="1400" b="1" dirty="0">
                <a:solidFill>
                  <a:schemeClr val="bg1"/>
                </a:solidFill>
                <a:latin typeface="+mj-lt"/>
              </a:rPr>
              <a:t> et </a:t>
            </a:r>
            <a:r>
              <a:rPr lang="en-CA" sz="1400" b="1" dirty="0" err="1">
                <a:solidFill>
                  <a:schemeClr val="bg1"/>
                </a:solidFill>
                <a:latin typeface="+mj-lt"/>
              </a:rPr>
              <a:t>gaussien</a:t>
            </a:r>
            <a:endParaRPr lang="en-CA" sz="1400" b="1" dirty="0">
              <a:solidFill>
                <a:schemeClr val="bg1"/>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12726"/>
            <a:ext cx="8628380" cy="523220"/>
          </a:xfrm>
          <a:prstGeom prst="rect">
            <a:avLst/>
          </a:prstGeom>
          <a:noFill/>
        </p:spPr>
        <p:txBody>
          <a:bodyPr wrap="square" rtlCol="0">
            <a:spAutoFit/>
          </a:bodyPr>
          <a:lstStyle/>
          <a:p>
            <a:r>
              <a:rPr lang="en-CA" sz="2800" b="1" spc="-10" dirty="0">
                <a:latin typeface="+mj-lt"/>
                <a:ea typeface="Century Gothic" charset="0"/>
                <a:cs typeface="Century Gothic" charset="0"/>
              </a:rPr>
              <a:t>Estimation MAP dans le </a:t>
            </a:r>
            <a:r>
              <a:rPr lang="en-CA" sz="2800" b="1" spc="-10" dirty="0" err="1">
                <a:latin typeface="+mj-lt"/>
                <a:ea typeface="Century Gothic" charset="0"/>
                <a:cs typeface="Century Gothic" charset="0"/>
              </a:rPr>
              <a:t>cas</a:t>
            </a:r>
            <a:r>
              <a:rPr lang="en-CA" sz="2800" b="1" spc="-10" dirty="0">
                <a:latin typeface="+mj-lt"/>
                <a:ea typeface="Century Gothic" charset="0"/>
                <a:cs typeface="Century Gothic" charset="0"/>
              </a:rPr>
              <a:t> </a:t>
            </a:r>
            <a:r>
              <a:rPr lang="en-CA" sz="2800" b="1" spc="-10" dirty="0" err="1">
                <a:latin typeface="+mj-lt"/>
                <a:ea typeface="Century Gothic" charset="0"/>
                <a:cs typeface="Century Gothic" charset="0"/>
              </a:rPr>
              <a:t>linéaire</a:t>
            </a:r>
            <a:r>
              <a:rPr lang="en-CA" sz="2800" b="1" spc="-10" dirty="0">
                <a:latin typeface="+mj-lt"/>
                <a:ea typeface="Century Gothic" charset="0"/>
                <a:cs typeface="Century Gothic" charset="0"/>
              </a:rPr>
              <a:t> et </a:t>
            </a:r>
            <a:r>
              <a:rPr lang="en-CA" sz="2800" b="1" spc="-10" dirty="0" err="1">
                <a:latin typeface="+mj-lt"/>
                <a:ea typeface="Century Gothic" charset="0"/>
                <a:cs typeface="Century Gothic" charset="0"/>
              </a:rPr>
              <a:t>gaussien</a:t>
            </a:r>
            <a:r>
              <a:rPr lang="en-CA" sz="2800" b="1" spc="-10" dirty="0">
                <a:latin typeface="+mj-lt"/>
                <a:ea typeface="Century Gothic" charset="0"/>
                <a:cs typeface="Century Gothic" charset="0"/>
              </a:rPr>
              <a:t> (1)</a:t>
            </a:r>
            <a:endParaRPr lang="en-US" sz="28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412601" y="1094813"/>
                <a:ext cx="8430315" cy="24208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en-CA" sz="2600" b="1" u="sng" spc="-50" dirty="0">
                    <a:latin typeface="+mj-lt"/>
                    <a:cs typeface="Tahoma"/>
                  </a:rPr>
                  <a:t>Hypothèse</a:t>
                </a:r>
                <a:r>
                  <a:rPr lang="en-CA" sz="2600" b="1" u="sng" spc="-50" dirty="0" err="1">
                    <a:latin typeface="+mj-lt"/>
                    <a:cs typeface="Tahoma"/>
                  </a:rPr>
                  <a:t>s</a:t>
                </a:r>
                <a:endParaRPr lang="en-CA" sz="2600" b="1" u="sng" spc="-50" dirty="0">
                  <a:latin typeface="+mj-lt"/>
                  <a:cs typeface="Tahoma"/>
                </a:endParaRPr>
              </a:p>
              <a:p>
                <a:pPr marL="482400">
                  <a:lnSpc>
                    <a:spcPct val="100000"/>
                  </a:lnSpc>
                  <a:spcBef>
                    <a:spcPts val="600"/>
                  </a:spcBef>
                  <a:buClr>
                    <a:schemeClr val="tx1"/>
                  </a:buClr>
                  <a:buSzPct val="135000"/>
                </a:pPr>
                <a:r>
                  <a:rPr lang="en-CA" sz="2000" i="1" spc="-50" dirty="0">
                    <a:latin typeface="+mj-lt"/>
                    <a:cs typeface="Tahoma"/>
                  </a:rPr>
                  <a:t>F </a:t>
                </a:r>
                <a:r>
                  <a:rPr lang="en-CA" sz="2000" spc="-50" dirty="0">
                    <a:latin typeface="+mj-lt"/>
                    <a:cs typeface="Tahoma"/>
                  </a:rPr>
                  <a:t>et </a:t>
                </a:r>
                <a:r>
                  <a:rPr lang="en-CA" sz="2000" i="1" spc="-50" dirty="0">
                    <a:latin typeface="+mj-lt"/>
                    <a:cs typeface="Tahoma"/>
                  </a:rPr>
                  <a:t>G </a:t>
                </a:r>
                <a:r>
                  <a:rPr lang="en-CA" sz="2000" spc="-50" dirty="0">
                    <a:latin typeface="+mj-lt"/>
                    <a:cs typeface="Tahoma"/>
                  </a:rPr>
                  <a:t>de dimension </a:t>
                </a:r>
                <a:r>
                  <a:rPr lang="en-CA" sz="2000" spc="-50" dirty="0" err="1">
                    <a:latin typeface="+mj-lt"/>
                    <a:cs typeface="Tahoma"/>
                  </a:rPr>
                  <a:t>finie</a:t>
                </a:r>
                <a:endParaRPr lang="en-CA" sz="2000" i="1" spc="-50" dirty="0">
                  <a:latin typeface="+mj-lt"/>
                  <a:cs typeface="Tahoma"/>
                </a:endParaRPr>
              </a:p>
              <a:p>
                <a:pPr marL="482400">
                  <a:lnSpc>
                    <a:spcPct val="100000"/>
                  </a:lnSpc>
                  <a:spcBef>
                    <a:spcPts val="600"/>
                  </a:spcBef>
                  <a:buClr>
                    <a:schemeClr val="tx1"/>
                  </a:buClr>
                  <a:buSzPct val="135000"/>
                </a:pPr>
                <a:r>
                  <a:rPr lang="en-CA" sz="2000" spc="-50" dirty="0" err="1">
                    <a:solidFill>
                      <a:schemeClr val="tx1"/>
                    </a:solidFill>
                    <a:latin typeface="+mj-lt"/>
                    <a:cs typeface="Tahoma"/>
                  </a:rPr>
                  <a:t>Système</a:t>
                </a:r>
                <a:r>
                  <a:rPr lang="en-CA" sz="2000" spc="-50" dirty="0">
                    <a:solidFill>
                      <a:schemeClr val="tx1"/>
                    </a:solidFill>
                    <a:latin typeface="+mj-lt"/>
                    <a:cs typeface="Tahoma"/>
                  </a:rPr>
                  <a:t> </a:t>
                </a:r>
                <a:r>
                  <a:rPr lang="en-CA" sz="2000" spc="-50" dirty="0" err="1">
                    <a:solidFill>
                      <a:schemeClr val="tx1"/>
                    </a:solidFill>
                    <a:latin typeface="+mj-lt"/>
                    <a:cs typeface="Tahoma"/>
                  </a:rPr>
                  <a:t>linéaire</a:t>
                </a:r>
                <a:r>
                  <a:rPr lang="en-CA" sz="2000" spc="-50" dirty="0">
                    <a:solidFill>
                      <a:schemeClr val="tx1"/>
                    </a:solidFill>
                    <a:latin typeface="+mj-lt"/>
                    <a:cs typeface="Tahoma"/>
                  </a:rPr>
                  <a:t> et bruit </a:t>
                </a:r>
                <a:r>
                  <a:rPr lang="en-CA" sz="2000" spc="-50" dirty="0" err="1">
                    <a:solidFill>
                      <a:schemeClr val="tx1"/>
                    </a:solidFill>
                    <a:latin typeface="+mj-lt"/>
                    <a:cs typeface="Tahoma"/>
                  </a:rPr>
                  <a:t>additif</a:t>
                </a:r>
                <a:r>
                  <a:rPr lang="en-CA" sz="2000" spc="-50" dirty="0">
                    <a:solidFill>
                      <a:schemeClr val="tx1"/>
                    </a:solidFill>
                    <a:latin typeface="+mj-lt"/>
                    <a:cs typeface="Tahoma"/>
                  </a:rPr>
                  <a:t> : </a:t>
                </a:r>
                <a:r>
                  <a:rPr lang="en-CA" sz="2000" i="1" spc="-50" dirty="0">
                    <a:solidFill>
                      <a:schemeClr val="tx1"/>
                    </a:solidFill>
                    <a:latin typeface="+mj-lt"/>
                    <a:cs typeface="Tahoma"/>
                  </a:rPr>
                  <a:t>g </a:t>
                </a:r>
                <a14:m>
                  <m:oMath xmlns:m="http://schemas.openxmlformats.org/officeDocument/2006/math">
                    <m:r>
                      <a:rPr lang="en-CA" sz="2000" b="0" i="1" spc="-50" smtClean="0">
                        <a:solidFill>
                          <a:schemeClr val="tx1"/>
                        </a:solidFill>
                        <a:latin typeface="Cambria Math" panose="02040503050406030204" pitchFamily="18" charset="0"/>
                        <a:ea typeface="Cambria Math" panose="02040503050406030204" pitchFamily="18" charset="0"/>
                        <a:cs typeface="Tahoma"/>
                      </a:rPr>
                      <m:t>=</m:t>
                    </m:r>
                  </m:oMath>
                </a14:m>
                <a:r>
                  <a:rPr lang="en-CA" sz="2000" spc="-50" dirty="0">
                    <a:solidFill>
                      <a:schemeClr val="tx1"/>
                    </a:solidFill>
                    <a:latin typeface="+mj-lt"/>
                    <a:cs typeface="Tahoma"/>
                  </a:rPr>
                  <a:t> </a:t>
                </a:r>
                <a:r>
                  <a:rPr lang="en-CA" sz="2000" b="1" i="1" spc="-50" dirty="0">
                    <a:solidFill>
                      <a:schemeClr val="tx1"/>
                    </a:solidFill>
                    <a:latin typeface="+mj-lt"/>
                    <a:cs typeface="Tahoma"/>
                  </a:rPr>
                  <a:t>Hf </a:t>
                </a:r>
                <a14:m>
                  <m:oMath xmlns:m="http://schemas.openxmlformats.org/officeDocument/2006/math">
                    <m:r>
                      <a:rPr lang="en-CA" sz="2000" b="0" i="1" spc="-50" smtClean="0">
                        <a:solidFill>
                          <a:schemeClr val="tx1"/>
                        </a:solidFill>
                        <a:latin typeface="Cambria Math" panose="02040503050406030204" pitchFamily="18" charset="0"/>
                        <a:ea typeface="Cambria Math" panose="02040503050406030204" pitchFamily="18" charset="0"/>
                        <a:cs typeface="Tahoma"/>
                      </a:rPr>
                      <m:t>+ </m:t>
                    </m:r>
                    <m:r>
                      <m:rPr>
                        <m:nor/>
                      </m:rPr>
                      <a:rPr lang="el-GR" sz="2000" i="1" spc="-40" dirty="0">
                        <a:solidFill>
                          <a:schemeClr val="tx1"/>
                        </a:solidFill>
                        <a:latin typeface="+mj-lt"/>
                        <a:cs typeface="Times New Roman" panose="02020603050405020304" pitchFamily="18" charset="0"/>
                      </a:rPr>
                      <m:t>η</m:t>
                    </m:r>
                  </m:oMath>
                </a14:m>
                <a:endParaRPr lang="en-CA" sz="2000" spc="-50" dirty="0">
                  <a:solidFill>
                    <a:schemeClr val="tx1"/>
                  </a:solidFill>
                  <a:latin typeface="+mj-lt"/>
                  <a:cs typeface="Tahoma"/>
                </a:endParaRPr>
              </a:p>
              <a:p>
                <a:pPr marL="482400">
                  <a:lnSpc>
                    <a:spcPct val="100000"/>
                  </a:lnSpc>
                  <a:spcBef>
                    <a:spcPts val="600"/>
                  </a:spcBef>
                  <a:buClr>
                    <a:schemeClr val="tx1"/>
                  </a:buClr>
                  <a:buSzPct val="135000"/>
                </a:pPr>
                <a:r>
                  <a:rPr lang="en-CA" sz="2000" spc="-50" dirty="0">
                    <a:solidFill>
                      <a:schemeClr val="tx1"/>
                    </a:solidFill>
                    <a:latin typeface="+mj-lt"/>
                    <a:cs typeface="Tahoma"/>
                  </a:rPr>
                  <a:t>Bruit </a:t>
                </a:r>
                <a:r>
                  <a:rPr lang="en-CA" sz="2000" spc="-50" dirty="0" err="1">
                    <a:solidFill>
                      <a:schemeClr val="tx1"/>
                    </a:solidFill>
                    <a:latin typeface="+mj-lt"/>
                    <a:cs typeface="Tahoma"/>
                  </a:rPr>
                  <a:t>gaussien</a:t>
                </a:r>
                <a:r>
                  <a:rPr lang="en-CA" sz="2000" spc="-50" dirty="0">
                    <a:solidFill>
                      <a:schemeClr val="tx1"/>
                    </a:solidFill>
                    <a:latin typeface="+mj-lt"/>
                    <a:cs typeface="Tahoma"/>
                  </a:rPr>
                  <a:t> ; </a:t>
                </a:r>
              </a:p>
              <a:p>
                <a:pPr marL="482400">
                  <a:lnSpc>
                    <a:spcPct val="100000"/>
                  </a:lnSpc>
                  <a:spcBef>
                    <a:spcPts val="1200"/>
                  </a:spcBef>
                  <a:buClr>
                    <a:schemeClr val="tx1"/>
                  </a:buClr>
                  <a:buSzPct val="135000"/>
                </a:pPr>
                <a:r>
                  <a:rPr lang="en-CA" sz="2000" i="1" spc="-50" dirty="0">
                    <a:solidFill>
                      <a:schemeClr val="tx1"/>
                    </a:solidFill>
                    <a:latin typeface="+mj-lt"/>
                    <a:cs typeface="Tahoma"/>
                  </a:rPr>
                  <a:t>F </a:t>
                </a:r>
                <a:r>
                  <a:rPr lang="en-CA" sz="2000" spc="-50" dirty="0" err="1">
                    <a:solidFill>
                      <a:schemeClr val="tx1"/>
                    </a:solidFill>
                    <a:latin typeface="+mj-lt"/>
                    <a:cs typeface="Tahoma"/>
                  </a:rPr>
                  <a:t>gaussien</a:t>
                </a:r>
                <a:r>
                  <a:rPr lang="en-CA" sz="2000" spc="-50" dirty="0">
                    <a:solidFill>
                      <a:schemeClr val="tx1"/>
                    </a:solidFill>
                    <a:latin typeface="+mj-lt"/>
                    <a:cs typeface="Tahoma"/>
                  </a:rPr>
                  <a:t> ; </a:t>
                </a:r>
                <a:endParaRPr lang="en-CA" sz="2000" i="1" spc="-50" dirty="0">
                  <a:solidFill>
                    <a:schemeClr val="tx1"/>
                  </a:solidFill>
                  <a:latin typeface="+mj-lt"/>
                  <a:cs typeface="Tahoma"/>
                </a:endParaRPr>
              </a:p>
            </p:txBody>
          </p:sp>
        </mc:Choice>
        <mc:Fallback xmlns="">
          <p:sp>
            <p:nvSpPr>
              <p:cNvPr id="25" name="Content Placeholder 5">
                <a:extLst>
                  <a:ext uri="{FF2B5EF4-FFF2-40B4-BE49-F238E27FC236}">
                    <a16:creationId xmlns:a16="http://schemas.microsoft.com/office/drawing/2014/main" id="{D15D9D54-E6FF-4262-9C22-A4DF03B5B1FF}"/>
                  </a:ext>
                </a:extLst>
              </p:cNvPr>
              <p:cNvSpPr txBox="1">
                <a:spLocks noRot="1" noChangeAspect="1" noMove="1" noResize="1" noEditPoints="1" noAdjustHandles="1" noChangeArrowheads="1" noChangeShapeType="1" noTextEdit="1"/>
              </p:cNvSpPr>
              <p:nvPr/>
            </p:nvSpPr>
            <p:spPr>
              <a:xfrm>
                <a:off x="412601" y="1094813"/>
                <a:ext cx="8430315" cy="2420840"/>
              </a:xfrm>
              <a:prstGeom prst="rect">
                <a:avLst/>
              </a:prstGeom>
              <a:blipFill>
                <a:blip r:embed="rId3"/>
                <a:stretch>
                  <a:fillRect l="-1203" t="-4188"/>
                </a:stretch>
              </a:blipFill>
            </p:spPr>
            <p:txBody>
              <a:bodyPr/>
              <a:lstStyle/>
              <a:p>
                <a:r>
                  <a:rPr lang="fr-CA">
                    <a:noFill/>
                  </a:rPr>
                  <a:t> </a:t>
                </a:r>
              </a:p>
            </p:txBody>
          </p:sp>
        </mc:Fallback>
      </mc:AlternateContent>
      <p:pic>
        <p:nvPicPr>
          <p:cNvPr id="2" name="Picture 1">
            <a:extLst>
              <a:ext uri="{FF2B5EF4-FFF2-40B4-BE49-F238E27FC236}">
                <a16:creationId xmlns:a16="http://schemas.microsoft.com/office/drawing/2014/main" id="{A8AC3928-4056-4AB3-B28A-E8A50C6151C3}"/>
              </a:ext>
            </a:extLst>
          </p:cNvPr>
          <p:cNvPicPr>
            <a:picLocks noChangeAspect="1"/>
          </p:cNvPicPr>
          <p:nvPr/>
        </p:nvPicPr>
        <p:blipFill>
          <a:blip r:embed="rId4"/>
          <a:stretch>
            <a:fillRect/>
          </a:stretch>
        </p:blipFill>
        <p:spPr>
          <a:xfrm>
            <a:off x="2572994" y="2354211"/>
            <a:ext cx="1874520" cy="333300"/>
          </a:xfrm>
          <a:prstGeom prst="rect">
            <a:avLst/>
          </a:prstGeom>
        </p:spPr>
      </p:pic>
      <p:pic>
        <p:nvPicPr>
          <p:cNvPr id="3" name="Picture 2">
            <a:extLst>
              <a:ext uri="{FF2B5EF4-FFF2-40B4-BE49-F238E27FC236}">
                <a16:creationId xmlns:a16="http://schemas.microsoft.com/office/drawing/2014/main" id="{399E9F46-A4C5-44E9-AE47-11E2F7A085C5}"/>
              </a:ext>
            </a:extLst>
          </p:cNvPr>
          <p:cNvPicPr>
            <a:picLocks noChangeAspect="1"/>
          </p:cNvPicPr>
          <p:nvPr/>
        </p:nvPicPr>
        <p:blipFill>
          <a:blip r:embed="rId5"/>
          <a:stretch>
            <a:fillRect/>
          </a:stretch>
        </p:blipFill>
        <p:spPr>
          <a:xfrm>
            <a:off x="2183148" y="2799281"/>
            <a:ext cx="1874520" cy="341042"/>
          </a:xfrm>
          <a:prstGeom prst="rect">
            <a:avLst/>
          </a:prstGeom>
        </p:spPr>
      </p:pic>
      <p:grpSp>
        <p:nvGrpSpPr>
          <p:cNvPr id="8" name="Group 7">
            <a:extLst>
              <a:ext uri="{FF2B5EF4-FFF2-40B4-BE49-F238E27FC236}">
                <a16:creationId xmlns:a16="http://schemas.microsoft.com/office/drawing/2014/main" id="{B5BBE4CE-5A68-B025-4C55-D3106DDF3CBC}"/>
              </a:ext>
            </a:extLst>
          </p:cNvPr>
          <p:cNvGrpSpPr/>
          <p:nvPr/>
        </p:nvGrpSpPr>
        <p:grpSpPr>
          <a:xfrm>
            <a:off x="412601" y="3418971"/>
            <a:ext cx="8430315" cy="2885309"/>
            <a:chOff x="412601" y="3418971"/>
            <a:chExt cx="8430315" cy="2885309"/>
          </a:xfrm>
        </p:grpSpPr>
        <mc:AlternateContent xmlns:mc="http://schemas.openxmlformats.org/markup-compatibility/2006" xmlns:a14="http://schemas.microsoft.com/office/drawing/2010/main">
          <mc:Choice Requires="a14">
            <p:sp>
              <p:nvSpPr>
                <p:cNvPr id="39" name="Content Placeholder 5">
                  <a:extLst>
                    <a:ext uri="{FF2B5EF4-FFF2-40B4-BE49-F238E27FC236}">
                      <a16:creationId xmlns:a16="http://schemas.microsoft.com/office/drawing/2014/main" id="{9D80FECA-E440-B24A-24D0-599207365084}"/>
                    </a:ext>
                  </a:extLst>
                </p:cNvPr>
                <p:cNvSpPr txBox="1">
                  <a:spLocks/>
                </p:cNvSpPr>
                <p:nvPr/>
              </p:nvSpPr>
              <p:spPr>
                <a:xfrm>
                  <a:off x="412601" y="3418971"/>
                  <a:ext cx="8430315" cy="28853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400"/>
                    </a:spcBef>
                    <a:buSzPct val="135000"/>
                    <a:buNone/>
                  </a:pPr>
                  <a:r>
                    <a:rPr lang="en-CA" sz="2600" b="1" u="sng" spc="-50" dirty="0" err="1">
                      <a:latin typeface="+mj-lt"/>
                      <a:cs typeface="Tahoma"/>
                    </a:rPr>
                    <a:t>Approche</a:t>
                  </a:r>
                  <a:r>
                    <a:rPr lang="en-CA" sz="2600" b="1" u="sng" spc="-50" dirty="0">
                      <a:latin typeface="+mj-lt"/>
                      <a:cs typeface="Tahoma"/>
                    </a:rPr>
                    <a:t> MAP</a:t>
                  </a:r>
                </a:p>
                <a:p>
                  <a:pPr marL="482400">
                    <a:lnSpc>
                      <a:spcPct val="100000"/>
                    </a:lnSpc>
                    <a:spcBef>
                      <a:spcPts val="600"/>
                    </a:spcBef>
                    <a:buClr>
                      <a:schemeClr val="tx1"/>
                    </a:buClr>
                    <a:buSzPct val="135000"/>
                  </a:pPr>
                  <a:r>
                    <a:rPr lang="en-CA" sz="2000" i="1" spc="-40" dirty="0">
                      <a:latin typeface="+mj-lt"/>
                      <a:cs typeface="Trebuchet MS"/>
                    </a:rPr>
                    <a:t>p</a:t>
                  </a:r>
                  <a:r>
                    <a:rPr lang="en-CA" sz="2000" i="1" spc="-60" baseline="-15873" dirty="0">
                      <a:latin typeface="+mj-lt"/>
                      <a:cs typeface="Arial"/>
                    </a:rPr>
                    <a:t>F </a:t>
                  </a:r>
                  <a:r>
                    <a:rPr lang="en-CA" sz="2000" i="1" spc="44" baseline="-15873" dirty="0">
                      <a:latin typeface="+mj-lt"/>
                      <a:cs typeface="Arial"/>
                    </a:rPr>
                    <a:t>|G </a:t>
                  </a:r>
                  <a:r>
                    <a:rPr lang="en-CA" sz="2000" spc="150" baseline="-15873" dirty="0">
                      <a:latin typeface="+mj-lt"/>
                      <a:cs typeface="Arial"/>
                    </a:rPr>
                    <a:t>= </a:t>
                  </a:r>
                  <a:r>
                    <a:rPr lang="en-CA" sz="2000" i="1" spc="150" baseline="-15873" dirty="0">
                      <a:latin typeface="+mj-lt"/>
                      <a:cs typeface="Arial"/>
                    </a:rPr>
                    <a:t>g</a:t>
                  </a:r>
                  <a:r>
                    <a:rPr lang="en-CA" sz="2000" spc="-10" dirty="0">
                      <a:latin typeface="+mj-lt"/>
                      <a:cs typeface="Arial Black"/>
                    </a:rPr>
                    <a:t>(</a:t>
                  </a:r>
                  <a:r>
                    <a:rPr lang="en-CA" sz="2000" i="1" spc="-10" dirty="0">
                      <a:latin typeface="+mj-lt"/>
                      <a:cs typeface="Trebuchet MS"/>
                    </a:rPr>
                    <a:t>f</a:t>
                  </a:r>
                  <a:r>
                    <a:rPr lang="en-CA" sz="2000" i="1" spc="-265" dirty="0">
                      <a:latin typeface="+mj-lt"/>
                      <a:cs typeface="Trebuchet MS"/>
                    </a:rPr>
                    <a:t> </a:t>
                  </a:r>
                  <a:r>
                    <a:rPr lang="en-CA" sz="2000" spc="-5" dirty="0">
                      <a:latin typeface="+mj-lt"/>
                      <a:cs typeface="Arial Black"/>
                    </a:rPr>
                    <a:t>) </a:t>
                  </a:r>
                  <a:r>
                    <a:rPr lang="en-CA" sz="2000" spc="110" dirty="0">
                      <a:latin typeface="+mj-lt"/>
                      <a:cs typeface="Arial Black"/>
                    </a:rPr>
                    <a:t>= </a:t>
                  </a:r>
                  <a:r>
                    <a:rPr lang="en-CA" sz="2000" spc="-5" dirty="0">
                      <a:latin typeface="+mj-lt"/>
                      <a:cs typeface="Arial Black"/>
                    </a:rPr>
                    <a:t> </a:t>
                  </a:r>
                  <a14:m>
                    <m:oMath xmlns:m="http://schemas.openxmlformats.org/officeDocument/2006/math">
                      <m:f>
                        <m:fPr>
                          <m:ctrlPr>
                            <a:rPr lang="en-CA" sz="2000" i="1" spc="-5">
                              <a:latin typeface="Cambria Math" panose="02040503050406030204" pitchFamily="18" charset="0"/>
                            </a:rPr>
                          </m:ctrlPr>
                        </m:fPr>
                        <m:num>
                          <m:r>
                            <m:rPr>
                              <m:nor/>
                            </m:rPr>
                            <a:rPr lang="en-CA" sz="2000" i="1" spc="-40" dirty="0">
                              <a:latin typeface="+mj-lt"/>
                              <a:cs typeface="Trebuchet MS"/>
                            </a:rPr>
                            <m:t>p</m:t>
                          </m:r>
                          <m:r>
                            <m:rPr>
                              <m:nor/>
                            </m:rPr>
                            <a:rPr lang="en-CA" sz="2000" i="1" spc="-60" baseline="-15873" dirty="0">
                              <a:latin typeface="+mj-lt"/>
                              <a:cs typeface="Arial"/>
                            </a:rPr>
                            <m:t>G</m:t>
                          </m:r>
                          <m:r>
                            <m:rPr>
                              <m:nor/>
                            </m:rPr>
                            <a:rPr lang="en-CA" sz="2000" i="1" spc="-60" baseline="-15873" dirty="0">
                              <a:latin typeface="+mj-lt"/>
                              <a:cs typeface="Arial"/>
                            </a:rPr>
                            <m:t> |</m:t>
                          </m:r>
                          <m:r>
                            <m:rPr>
                              <m:nor/>
                            </m:rPr>
                            <a:rPr lang="en-CA" sz="2000" i="1" spc="44" baseline="-15873" dirty="0">
                              <a:latin typeface="+mj-lt"/>
                              <a:cs typeface="Arial"/>
                            </a:rPr>
                            <m:t>F</m:t>
                          </m:r>
                          <m:r>
                            <m:rPr>
                              <m:nor/>
                            </m:rPr>
                            <a:rPr lang="en-CA" sz="2000" i="1" spc="44" baseline="-15873" dirty="0">
                              <a:latin typeface="+mj-lt"/>
                              <a:cs typeface="Arial"/>
                            </a:rPr>
                            <m:t> </m:t>
                          </m:r>
                          <m:r>
                            <m:rPr>
                              <m:nor/>
                            </m:rPr>
                            <a:rPr lang="en-CA" sz="2000" spc="150" baseline="-15873" dirty="0">
                              <a:latin typeface="+mj-lt"/>
                              <a:cs typeface="Arial"/>
                            </a:rPr>
                            <m:t>= </m:t>
                          </m:r>
                          <m:r>
                            <m:rPr>
                              <m:nor/>
                            </m:rPr>
                            <a:rPr lang="en-CA" sz="2000" i="1" spc="150" baseline="-15873" dirty="0">
                              <a:latin typeface="+mj-lt"/>
                              <a:cs typeface="Arial"/>
                            </a:rPr>
                            <m:t>f</m:t>
                          </m:r>
                          <m:r>
                            <m:rPr>
                              <m:nor/>
                            </m:rPr>
                            <a:rPr lang="en-CA" sz="2000" i="1" spc="150" baseline="-15873" dirty="0">
                              <a:latin typeface="+mj-lt"/>
                              <a:cs typeface="Arial"/>
                            </a:rPr>
                            <m:t> </m:t>
                          </m:r>
                          <m:r>
                            <m:rPr>
                              <m:nor/>
                            </m:rPr>
                            <a:rPr lang="en-CA" sz="2000" spc="-10" dirty="0">
                              <a:latin typeface="+mj-lt"/>
                              <a:cs typeface="Arial Black"/>
                            </a:rPr>
                            <m:t>(</m:t>
                          </m:r>
                          <m:r>
                            <m:rPr>
                              <m:nor/>
                            </m:rPr>
                            <a:rPr lang="en-CA" sz="2000" i="1" spc="-10" dirty="0">
                              <a:latin typeface="+mj-lt"/>
                              <a:cs typeface="Trebuchet MS"/>
                            </a:rPr>
                            <m:t>g</m:t>
                          </m:r>
                          <m:r>
                            <m:rPr>
                              <m:nor/>
                            </m:rPr>
                            <a:rPr lang="en-CA" sz="2000" i="1" spc="-265" dirty="0">
                              <a:latin typeface="+mj-lt"/>
                              <a:cs typeface="Trebuchet MS"/>
                            </a:rPr>
                            <m:t> </m:t>
                          </m:r>
                          <m:r>
                            <m:rPr>
                              <m:nor/>
                            </m:rPr>
                            <a:rPr lang="en-CA" sz="2000" spc="-5" dirty="0">
                              <a:latin typeface="+mj-lt"/>
                              <a:cs typeface="Arial Black"/>
                            </a:rPr>
                            <m:t>)</m:t>
                          </m:r>
                          <m:r>
                            <m:rPr>
                              <m:nor/>
                            </m:rPr>
                            <a:rPr lang="en-CA" sz="2000" i="1" spc="-40" dirty="0">
                              <a:latin typeface="+mj-lt"/>
                              <a:cs typeface="Trebuchet MS"/>
                            </a:rPr>
                            <m:t>p</m:t>
                          </m:r>
                          <m:r>
                            <m:rPr>
                              <m:nor/>
                            </m:rPr>
                            <a:rPr lang="en-CA" sz="2000" i="1" spc="-60" baseline="-15873" dirty="0">
                              <a:latin typeface="+mj-lt"/>
                              <a:cs typeface="Arial"/>
                            </a:rPr>
                            <m:t>F</m:t>
                          </m:r>
                          <m:r>
                            <m:rPr>
                              <m:nor/>
                            </m:rPr>
                            <a:rPr lang="en-CA" sz="2000" i="1" spc="-60" baseline="-15873" dirty="0">
                              <a:latin typeface="+mj-lt"/>
                              <a:cs typeface="Arial"/>
                            </a:rPr>
                            <m:t> </m:t>
                          </m:r>
                          <m:r>
                            <m:rPr>
                              <m:nor/>
                            </m:rPr>
                            <a:rPr lang="en-CA" sz="2000" spc="-10" dirty="0">
                              <a:latin typeface="+mj-lt"/>
                              <a:cs typeface="Arial Black"/>
                            </a:rPr>
                            <m:t>(</m:t>
                          </m:r>
                          <m:r>
                            <m:rPr>
                              <m:nor/>
                            </m:rPr>
                            <a:rPr lang="en-CA" sz="2000" i="1" spc="-10" dirty="0">
                              <a:latin typeface="+mj-lt"/>
                              <a:cs typeface="Trebuchet MS"/>
                            </a:rPr>
                            <m:t>f</m:t>
                          </m:r>
                          <m:r>
                            <m:rPr>
                              <m:nor/>
                            </m:rPr>
                            <a:rPr lang="en-CA" sz="2000" i="1" spc="-265" dirty="0">
                              <a:latin typeface="+mj-lt"/>
                              <a:cs typeface="Trebuchet MS"/>
                            </a:rPr>
                            <m:t> </m:t>
                          </m:r>
                          <m:r>
                            <m:rPr>
                              <m:nor/>
                            </m:rPr>
                            <a:rPr lang="en-CA" sz="2000" spc="-5" dirty="0">
                              <a:latin typeface="+mj-lt"/>
                              <a:cs typeface="Arial Black"/>
                            </a:rPr>
                            <m:t>)</m:t>
                          </m:r>
                        </m:num>
                        <m:den>
                          <m:r>
                            <m:rPr>
                              <m:nor/>
                            </m:rPr>
                            <a:rPr lang="en-CA" sz="2000" i="1" spc="-40" dirty="0">
                              <a:latin typeface="+mj-lt"/>
                              <a:cs typeface="Trebuchet MS"/>
                            </a:rPr>
                            <m:t>p</m:t>
                          </m:r>
                          <m:r>
                            <m:rPr>
                              <m:nor/>
                            </m:rPr>
                            <a:rPr lang="en-CA" sz="2000" i="1" spc="-60" baseline="-15873" dirty="0">
                              <a:latin typeface="+mj-lt"/>
                              <a:cs typeface="Arial"/>
                            </a:rPr>
                            <m:t>G</m:t>
                          </m:r>
                          <m:r>
                            <m:rPr>
                              <m:nor/>
                            </m:rPr>
                            <a:rPr lang="en-CA" sz="2000" i="1" spc="-60" baseline="-15873" dirty="0">
                              <a:latin typeface="+mj-lt"/>
                              <a:cs typeface="Arial"/>
                            </a:rPr>
                            <m:t> </m:t>
                          </m:r>
                          <m:r>
                            <m:rPr>
                              <m:nor/>
                            </m:rPr>
                            <a:rPr lang="en-CA" sz="2000" spc="-10" dirty="0">
                              <a:latin typeface="+mj-lt"/>
                              <a:cs typeface="Arial Black"/>
                            </a:rPr>
                            <m:t>(</m:t>
                          </m:r>
                          <m:r>
                            <m:rPr>
                              <m:nor/>
                            </m:rPr>
                            <a:rPr lang="en-CA" sz="2000" i="1" spc="-10" dirty="0">
                              <a:latin typeface="+mj-lt"/>
                              <a:cs typeface="Trebuchet MS"/>
                            </a:rPr>
                            <m:t>g</m:t>
                          </m:r>
                          <m:r>
                            <m:rPr>
                              <m:nor/>
                            </m:rPr>
                            <a:rPr lang="en-CA" sz="2000" i="1" spc="-265" dirty="0">
                              <a:latin typeface="+mj-lt"/>
                              <a:cs typeface="Trebuchet MS"/>
                            </a:rPr>
                            <m:t> </m:t>
                          </m:r>
                          <m:r>
                            <m:rPr>
                              <m:nor/>
                            </m:rPr>
                            <a:rPr lang="en-CA" sz="2000" spc="-5" dirty="0">
                              <a:latin typeface="+mj-lt"/>
                              <a:cs typeface="Arial Black"/>
                            </a:rPr>
                            <m:t>)</m:t>
                          </m:r>
                        </m:den>
                      </m:f>
                    </m:oMath>
                  </a14:m>
                  <a:endParaRPr lang="en-CA" sz="2400" i="1" spc="-60" dirty="0">
                    <a:latin typeface="+mj-lt"/>
                    <a:cs typeface="Arial"/>
                  </a:endParaRPr>
                </a:p>
                <a:p>
                  <a:pPr marL="482400">
                    <a:lnSpc>
                      <a:spcPct val="100000"/>
                    </a:lnSpc>
                    <a:spcBef>
                      <a:spcPts val="600"/>
                    </a:spcBef>
                    <a:buClr>
                      <a:schemeClr val="tx1"/>
                    </a:buClr>
                    <a:buSzPct val="135000"/>
                  </a:pPr>
                  <a:endParaRPr lang="en-CA" sz="2000" i="1" spc="-60" dirty="0">
                    <a:latin typeface="+mj-lt"/>
                    <a:cs typeface="Arial"/>
                  </a:endParaRPr>
                </a:p>
                <a:p>
                  <a:pPr marL="482400">
                    <a:lnSpc>
                      <a:spcPct val="100000"/>
                    </a:lnSpc>
                    <a:spcBef>
                      <a:spcPts val="600"/>
                    </a:spcBef>
                    <a:buClr>
                      <a:schemeClr val="tx1"/>
                    </a:buClr>
                    <a:buSzPct val="135000"/>
                  </a:pPr>
                  <a14:m>
                    <m:oMath xmlns:m="http://schemas.openxmlformats.org/officeDocument/2006/math">
                      <m:r>
                        <m:rPr>
                          <m:nor/>
                        </m:rPr>
                        <a:rPr lang="en-CA" sz="2000" i="1" spc="-60" dirty="0">
                          <a:latin typeface="+mj-lt"/>
                          <a:cs typeface="Arial"/>
                        </a:rPr>
                        <m:t>p</m:t>
                      </m:r>
                      <m:r>
                        <m:rPr>
                          <m:nor/>
                        </m:rPr>
                        <a:rPr lang="en-CA" sz="2000" i="1" spc="-60" baseline="-25000" dirty="0">
                          <a:latin typeface="+mj-lt"/>
                          <a:cs typeface="Arial"/>
                        </a:rPr>
                        <m:t>G</m:t>
                      </m:r>
                      <m:r>
                        <m:rPr>
                          <m:nor/>
                        </m:rPr>
                        <a:rPr lang="en-CA" sz="2000" i="1" spc="-60" baseline="-25000" dirty="0">
                          <a:latin typeface="+mj-lt"/>
                          <a:cs typeface="Arial"/>
                        </a:rPr>
                        <m:t> </m:t>
                      </m:r>
                      <m:r>
                        <m:rPr>
                          <m:nor/>
                        </m:rPr>
                        <a:rPr lang="en-CA" sz="2000" spc="-60" baseline="-25000" dirty="0">
                          <a:latin typeface="+mj-lt"/>
                          <a:cs typeface="Arial"/>
                        </a:rPr>
                        <m:t>|</m:t>
                      </m:r>
                      <m:r>
                        <m:rPr>
                          <m:nor/>
                        </m:rPr>
                        <a:rPr lang="en-CA" sz="2000" i="1" spc="44" baseline="-25000" dirty="0">
                          <a:latin typeface="+mj-lt"/>
                          <a:cs typeface="Arial"/>
                        </a:rPr>
                        <m:t>F</m:t>
                      </m:r>
                      <m:r>
                        <a:rPr lang="en-CA" sz="2000" i="1" spc="44" baseline="-25000" dirty="0">
                          <a:latin typeface="Cambria Math" panose="02040503050406030204" pitchFamily="18" charset="0"/>
                          <a:cs typeface="Arial"/>
                        </a:rPr>
                        <m:t> </m:t>
                      </m:r>
                      <m:r>
                        <a:rPr lang="en-CA" sz="2000" i="1" spc="-50" baseline="-25000">
                          <a:latin typeface="Cambria Math" panose="02040503050406030204" pitchFamily="18" charset="0"/>
                          <a:ea typeface="Cambria Math" panose="02040503050406030204" pitchFamily="18" charset="0"/>
                          <a:cs typeface="Tahoma"/>
                        </a:rPr>
                        <m:t>=</m:t>
                      </m:r>
                    </m:oMath>
                  </a14:m>
                  <a:r>
                    <a:rPr lang="en-CA" sz="2000" spc="-50" baseline="-25000" dirty="0">
                      <a:latin typeface="+mj-lt"/>
                      <a:cs typeface="Tahoma"/>
                    </a:rPr>
                    <a:t>  </a:t>
                  </a:r>
                  <a:r>
                    <a:rPr lang="en-CA" sz="2000" i="1" spc="-50" baseline="-25000" dirty="0">
                      <a:latin typeface="+mj-lt"/>
                      <a:cs typeface="Tahoma"/>
                    </a:rPr>
                    <a:t>f</a:t>
                  </a:r>
                  <a:r>
                    <a:rPr lang="en-CA" sz="2000" i="1" spc="-50" dirty="0">
                      <a:latin typeface="+mj-lt"/>
                      <a:cs typeface="Tahoma"/>
                    </a:rPr>
                    <a:t> (g)  </a:t>
                  </a:r>
                  <a:r>
                    <a:rPr lang="en-CA" sz="2000" spc="-50" dirty="0" err="1">
                      <a:latin typeface="+mj-lt"/>
                      <a:cs typeface="Tahoma"/>
                    </a:rPr>
                    <a:t>gaussien</a:t>
                  </a:r>
                  <a:r>
                    <a:rPr lang="en-CA" sz="2000" i="1" spc="-50" dirty="0">
                      <a:latin typeface="+mj-lt"/>
                      <a:cs typeface="Tahoma"/>
                    </a:rPr>
                    <a:t>  </a:t>
                  </a:r>
                  <a:r>
                    <a:rPr lang="en-CA" sz="2000" spc="-50" dirty="0">
                      <a:latin typeface="+mj-lt"/>
                      <a:cs typeface="Tahoma"/>
                    </a:rPr>
                    <a:t>:</a:t>
                  </a:r>
                </a:p>
                <a:p>
                  <a:pPr marL="482400">
                    <a:lnSpc>
                      <a:spcPct val="100000"/>
                    </a:lnSpc>
                    <a:spcBef>
                      <a:spcPts val="600"/>
                    </a:spcBef>
                    <a:buClr>
                      <a:schemeClr val="tx1"/>
                    </a:buClr>
                    <a:buSzPct val="135000"/>
                  </a:pPr>
                  <a:endParaRPr lang="en-CA" sz="2000" spc="-50" dirty="0">
                    <a:latin typeface="+mj-lt"/>
                    <a:cs typeface="Tahoma"/>
                  </a:endParaRPr>
                </a:p>
                <a:p>
                  <a:pPr marL="482400">
                    <a:lnSpc>
                      <a:spcPct val="100000"/>
                    </a:lnSpc>
                    <a:spcBef>
                      <a:spcPts val="600"/>
                    </a:spcBef>
                    <a:buClr>
                      <a:schemeClr val="tx1"/>
                    </a:buClr>
                    <a:buSzPct val="135000"/>
                  </a:pPr>
                  <a:r>
                    <a:rPr lang="en-CA" sz="2000" spc="-50" dirty="0">
                      <a:solidFill>
                        <a:schemeClr val="tx1"/>
                      </a:solidFill>
                      <a:latin typeface="+mj-lt"/>
                      <a:cs typeface="Tahoma"/>
                    </a:rPr>
                    <a:t> </a:t>
                  </a:r>
                </a:p>
                <a:p>
                  <a:pPr marL="482400">
                    <a:lnSpc>
                      <a:spcPct val="100000"/>
                    </a:lnSpc>
                    <a:spcBef>
                      <a:spcPts val="1200"/>
                    </a:spcBef>
                    <a:buClr>
                      <a:schemeClr val="tx1"/>
                    </a:buClr>
                    <a:buSzPct val="135000"/>
                  </a:pPr>
                  <a:endParaRPr lang="en-CA" sz="2000" i="1" spc="-50" dirty="0">
                    <a:solidFill>
                      <a:schemeClr val="tx1"/>
                    </a:solidFill>
                    <a:latin typeface="+mj-lt"/>
                    <a:cs typeface="Tahoma"/>
                  </a:endParaRPr>
                </a:p>
              </p:txBody>
            </p:sp>
          </mc:Choice>
          <mc:Fallback xmlns="">
            <p:sp>
              <p:nvSpPr>
                <p:cNvPr id="39" name="Content Placeholder 5">
                  <a:extLst>
                    <a:ext uri="{FF2B5EF4-FFF2-40B4-BE49-F238E27FC236}">
                      <a16:creationId xmlns:a16="http://schemas.microsoft.com/office/drawing/2014/main" id="{9D80FECA-E440-B24A-24D0-599207365084}"/>
                    </a:ext>
                  </a:extLst>
                </p:cNvPr>
                <p:cNvSpPr txBox="1">
                  <a:spLocks noRot="1" noChangeAspect="1" noMove="1" noResize="1" noEditPoints="1" noAdjustHandles="1" noChangeArrowheads="1" noChangeShapeType="1" noTextEdit="1"/>
                </p:cNvSpPr>
                <p:nvPr/>
              </p:nvSpPr>
              <p:spPr>
                <a:xfrm>
                  <a:off x="412601" y="3418971"/>
                  <a:ext cx="8430315" cy="2885309"/>
                </a:xfrm>
                <a:prstGeom prst="rect">
                  <a:avLst/>
                </a:prstGeom>
                <a:blipFill>
                  <a:blip r:embed="rId6"/>
                  <a:stretch>
                    <a:fillRect l="-1203" t="-3509"/>
                  </a:stretch>
                </a:blipFill>
              </p:spPr>
              <p:txBody>
                <a:bodyPr/>
                <a:lstStyle/>
                <a:p>
                  <a:r>
                    <a:rPr lang="fr-CA">
                      <a:noFill/>
                    </a:rPr>
                    <a:t> </a:t>
                  </a:r>
                </a:p>
              </p:txBody>
            </p:sp>
          </mc:Fallback>
        </mc:AlternateContent>
        <p:pic>
          <p:nvPicPr>
            <p:cNvPr id="5" name="Picture 4">
              <a:extLst>
                <a:ext uri="{FF2B5EF4-FFF2-40B4-BE49-F238E27FC236}">
                  <a16:creationId xmlns:a16="http://schemas.microsoft.com/office/drawing/2014/main" id="{9068BB10-75ED-4B48-83C8-551D2176B06F}"/>
                </a:ext>
              </a:extLst>
            </p:cNvPr>
            <p:cNvPicPr>
              <a:picLocks noChangeAspect="1"/>
            </p:cNvPicPr>
            <p:nvPr/>
          </p:nvPicPr>
          <p:blipFill>
            <a:blip r:embed="rId7"/>
            <a:stretch>
              <a:fillRect/>
            </a:stretch>
          </p:blipFill>
          <p:spPr>
            <a:xfrm>
              <a:off x="3353480" y="4848563"/>
              <a:ext cx="2670113" cy="381445"/>
            </a:xfrm>
            <a:prstGeom prst="rect">
              <a:avLst/>
            </a:prstGeom>
          </p:spPr>
        </p:pic>
        <p:cxnSp>
          <p:nvCxnSpPr>
            <p:cNvPr id="16" name="Curved Connector 15">
              <a:extLst>
                <a:ext uri="{FF2B5EF4-FFF2-40B4-BE49-F238E27FC236}">
                  <a16:creationId xmlns:a16="http://schemas.microsoft.com/office/drawing/2014/main" id="{1C507D9C-3B52-033F-388B-C7333B0A40DE}"/>
                </a:ext>
              </a:extLst>
            </p:cNvPr>
            <p:cNvCxnSpPr>
              <a:cxnSpLocks/>
              <a:stCxn id="18" idx="1"/>
            </p:cNvCxnSpPr>
            <p:nvPr/>
          </p:nvCxnSpPr>
          <p:spPr>
            <a:xfrm rot="10800000">
              <a:off x="1147233" y="4405013"/>
              <a:ext cx="488348" cy="153888"/>
            </a:xfrm>
            <a:prstGeom prst="curvedConnector3">
              <a:avLst>
                <a:gd name="adj1" fmla="val 98846"/>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8B6D41E-4C9D-D3DC-6A06-094AA93F18E5}"/>
                </a:ext>
              </a:extLst>
            </p:cNvPr>
            <p:cNvSpPr txBox="1"/>
            <p:nvPr/>
          </p:nvSpPr>
          <p:spPr>
            <a:xfrm>
              <a:off x="1635581" y="4405012"/>
              <a:ext cx="1122144" cy="307777"/>
            </a:xfrm>
            <a:prstGeom prst="rect">
              <a:avLst/>
            </a:prstGeom>
            <a:noFill/>
          </p:spPr>
          <p:txBody>
            <a:bodyPr wrap="square" rtlCol="0">
              <a:spAutoFit/>
            </a:bodyPr>
            <a:lstStyle/>
            <a:p>
              <a:r>
                <a:rPr lang="fr-CA" sz="1400" dirty="0">
                  <a:latin typeface="+mj-lt"/>
                </a:rPr>
                <a:t>a posteriori</a:t>
              </a:r>
            </a:p>
          </p:txBody>
        </p:sp>
        <p:cxnSp>
          <p:nvCxnSpPr>
            <p:cNvPr id="20" name="Curved Connector 19">
              <a:extLst>
                <a:ext uri="{FF2B5EF4-FFF2-40B4-BE49-F238E27FC236}">
                  <a16:creationId xmlns:a16="http://schemas.microsoft.com/office/drawing/2014/main" id="{CCD1A9D4-2EE7-4737-3CC1-6CCFE8A90EA7}"/>
                </a:ext>
              </a:extLst>
            </p:cNvPr>
            <p:cNvCxnSpPr>
              <a:cxnSpLocks/>
            </p:cNvCxnSpPr>
            <p:nvPr/>
          </p:nvCxnSpPr>
          <p:spPr>
            <a:xfrm rot="10800000" flipV="1">
              <a:off x="3827658" y="4037904"/>
              <a:ext cx="802810" cy="46527"/>
            </a:xfrm>
            <a:prstGeom prst="curvedConnector3">
              <a:avLst>
                <a:gd name="adj1" fmla="val 9622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2E15A6A-3506-9FC8-7493-BA7B76C482F8}"/>
                </a:ext>
              </a:extLst>
            </p:cNvPr>
            <p:cNvSpPr txBox="1"/>
            <p:nvPr/>
          </p:nvSpPr>
          <p:spPr>
            <a:xfrm>
              <a:off x="4659774" y="3874520"/>
              <a:ext cx="1122144" cy="307777"/>
            </a:xfrm>
            <a:prstGeom prst="rect">
              <a:avLst/>
            </a:prstGeom>
            <a:noFill/>
          </p:spPr>
          <p:txBody>
            <a:bodyPr wrap="square" rtlCol="0">
              <a:spAutoFit/>
            </a:bodyPr>
            <a:lstStyle/>
            <a:p>
              <a:r>
                <a:rPr lang="fr-CA" sz="1400" dirty="0">
                  <a:latin typeface="+mj-lt"/>
                </a:rPr>
                <a:t>a priori</a:t>
              </a:r>
            </a:p>
          </p:txBody>
        </p:sp>
        <p:cxnSp>
          <p:nvCxnSpPr>
            <p:cNvPr id="27" name="Curved Connector 26">
              <a:extLst>
                <a:ext uri="{FF2B5EF4-FFF2-40B4-BE49-F238E27FC236}">
                  <a16:creationId xmlns:a16="http://schemas.microsoft.com/office/drawing/2014/main" id="{27F4A5BD-586D-3703-32F6-F57A935532A1}"/>
                </a:ext>
              </a:extLst>
            </p:cNvPr>
            <p:cNvCxnSpPr>
              <a:cxnSpLocks/>
            </p:cNvCxnSpPr>
            <p:nvPr/>
          </p:nvCxnSpPr>
          <p:spPr>
            <a:xfrm rot="10800000" flipV="1">
              <a:off x="2697480" y="3734127"/>
              <a:ext cx="969371" cy="196655"/>
            </a:xfrm>
            <a:prstGeom prst="curvedConnector3">
              <a:avLst>
                <a:gd name="adj1" fmla="val 97848"/>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4F2AA2C-EB30-9567-3A7E-9346E6BF1D04}"/>
                </a:ext>
              </a:extLst>
            </p:cNvPr>
            <p:cNvSpPr txBox="1"/>
            <p:nvPr/>
          </p:nvSpPr>
          <p:spPr>
            <a:xfrm>
              <a:off x="3695137" y="3498092"/>
              <a:ext cx="1526220" cy="307777"/>
            </a:xfrm>
            <a:prstGeom prst="rect">
              <a:avLst/>
            </a:prstGeom>
            <a:noFill/>
          </p:spPr>
          <p:txBody>
            <a:bodyPr wrap="square" rtlCol="0">
              <a:spAutoFit/>
            </a:bodyPr>
            <a:lstStyle/>
            <a:p>
              <a:r>
                <a:rPr lang="fr-CA" sz="1400" dirty="0">
                  <a:latin typeface="+mj-lt"/>
                </a:rPr>
                <a:t>vraisemblance</a:t>
              </a:r>
            </a:p>
          </p:txBody>
        </p:sp>
      </p:grpSp>
      <p:pic>
        <p:nvPicPr>
          <p:cNvPr id="38" name="Picture 37">
            <a:extLst>
              <a:ext uri="{FF2B5EF4-FFF2-40B4-BE49-F238E27FC236}">
                <a16:creationId xmlns:a16="http://schemas.microsoft.com/office/drawing/2014/main" id="{9E50AE97-B9F9-6954-47E1-390C4790E696}"/>
              </a:ext>
            </a:extLst>
          </p:cNvPr>
          <p:cNvPicPr>
            <a:picLocks noChangeAspect="1"/>
          </p:cNvPicPr>
          <p:nvPr/>
        </p:nvPicPr>
        <p:blipFill>
          <a:blip r:embed="rId8"/>
          <a:stretch>
            <a:fillRect/>
          </a:stretch>
        </p:blipFill>
        <p:spPr>
          <a:xfrm>
            <a:off x="1007931" y="5429637"/>
            <a:ext cx="3379095" cy="718151"/>
          </a:xfrm>
          <a:prstGeom prst="rect">
            <a:avLst/>
          </a:prstGeom>
        </p:spPr>
      </p:pic>
      <p:pic>
        <p:nvPicPr>
          <p:cNvPr id="40" name="Picture 39">
            <a:extLst>
              <a:ext uri="{FF2B5EF4-FFF2-40B4-BE49-F238E27FC236}">
                <a16:creationId xmlns:a16="http://schemas.microsoft.com/office/drawing/2014/main" id="{FE386AFF-1378-786A-CC81-FCF8D586C815}"/>
              </a:ext>
            </a:extLst>
          </p:cNvPr>
          <p:cNvPicPr>
            <a:picLocks noChangeAspect="1"/>
          </p:cNvPicPr>
          <p:nvPr/>
        </p:nvPicPr>
        <p:blipFill>
          <a:blip r:embed="rId9"/>
          <a:stretch>
            <a:fillRect/>
          </a:stretch>
        </p:blipFill>
        <p:spPr>
          <a:xfrm>
            <a:off x="4659774" y="5466262"/>
            <a:ext cx="4111850" cy="593850"/>
          </a:xfrm>
          <a:prstGeom prst="rect">
            <a:avLst/>
          </a:prstGeom>
        </p:spPr>
      </p:pic>
    </p:spTree>
    <p:extLst>
      <p:ext uri="{BB962C8B-B14F-4D97-AF65-F5344CB8AC3E}">
        <p14:creationId xmlns:p14="http://schemas.microsoft.com/office/powerpoint/2010/main" val="314523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412601" y="1300553"/>
            <a:ext cx="8430315" cy="27943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en-CA" sz="2600" b="1" u="sng" spc="-50" dirty="0">
                <a:latin typeface="+mj-lt"/>
                <a:cs typeface="Tahoma"/>
              </a:rPr>
              <a:t>Forme de </a:t>
            </a:r>
            <a:r>
              <a:rPr lang="en-CA" sz="2600" b="1" u="sng" spc="-50" dirty="0" err="1">
                <a:latin typeface="+mj-lt"/>
                <a:cs typeface="Tahoma"/>
              </a:rPr>
              <a:t>l’estimateur</a:t>
            </a:r>
            <a:endParaRPr lang="en-CA" sz="2600" b="1" u="sng" spc="-50" dirty="0">
              <a:latin typeface="+mj-lt"/>
              <a:cs typeface="Tahoma"/>
            </a:endParaRPr>
          </a:p>
          <a:p>
            <a:pPr marL="482400">
              <a:lnSpc>
                <a:spcPct val="100000"/>
              </a:lnSpc>
              <a:spcBef>
                <a:spcPts val="1200"/>
              </a:spcBef>
              <a:buClr>
                <a:schemeClr val="tx1"/>
              </a:buClr>
              <a:buSzPct val="135000"/>
            </a:pPr>
            <a:r>
              <a:rPr lang="en-CA" sz="2200" spc="-50" dirty="0" err="1">
                <a:latin typeface="+mj-lt"/>
                <a:cs typeface="Tahoma"/>
              </a:rPr>
              <a:t>Estimateur</a:t>
            </a:r>
            <a:r>
              <a:rPr lang="en-CA" sz="2200" spc="-50" dirty="0">
                <a:latin typeface="+mj-lt"/>
                <a:cs typeface="Tahoma"/>
              </a:rPr>
              <a:t> </a:t>
            </a:r>
            <a:r>
              <a:rPr lang="en-CA" sz="2200" spc="-50" dirty="0" err="1">
                <a:latin typeface="+mj-lt"/>
                <a:cs typeface="Tahoma"/>
              </a:rPr>
              <a:t>général</a:t>
            </a:r>
            <a:r>
              <a:rPr lang="en-CA" sz="2200" spc="-50" dirty="0">
                <a:latin typeface="+mj-lt"/>
                <a:cs typeface="Tahoma"/>
              </a:rPr>
              <a:t> : </a:t>
            </a:r>
          </a:p>
          <a:p>
            <a:pPr marL="482400">
              <a:lnSpc>
                <a:spcPct val="100000"/>
              </a:lnSpc>
              <a:spcBef>
                <a:spcPts val="2400"/>
              </a:spcBef>
              <a:buClr>
                <a:schemeClr val="tx1"/>
              </a:buClr>
              <a:buSzPct val="135000"/>
            </a:pPr>
            <a:r>
              <a:rPr lang="en-CA" sz="2200" spc="-50" dirty="0">
                <a:solidFill>
                  <a:schemeClr val="tx1"/>
                </a:solidFill>
                <a:latin typeface="+mj-lt"/>
                <a:cs typeface="Tahoma"/>
              </a:rPr>
              <a:t>Si le bruit </a:t>
            </a:r>
            <a:r>
              <a:rPr lang="en-CA" sz="2200" spc="-50" dirty="0" err="1">
                <a:solidFill>
                  <a:schemeClr val="tx1"/>
                </a:solidFill>
                <a:latin typeface="+mj-lt"/>
                <a:cs typeface="Tahoma"/>
              </a:rPr>
              <a:t>est</a:t>
            </a:r>
            <a:r>
              <a:rPr lang="en-CA" sz="2200" spc="-50" dirty="0">
                <a:solidFill>
                  <a:schemeClr val="tx1"/>
                </a:solidFill>
                <a:latin typeface="+mj-lt"/>
                <a:cs typeface="Tahoma"/>
              </a:rPr>
              <a:t> blanc : </a:t>
            </a:r>
          </a:p>
          <a:p>
            <a:pPr marL="482400">
              <a:lnSpc>
                <a:spcPct val="100000"/>
              </a:lnSpc>
              <a:spcBef>
                <a:spcPts val="1800"/>
              </a:spcBef>
              <a:buClr>
                <a:schemeClr val="tx1"/>
              </a:buClr>
              <a:buSzPct val="135000"/>
            </a:pPr>
            <a:r>
              <a:rPr lang="en-CA" sz="2200" spc="-50" dirty="0">
                <a:solidFill>
                  <a:schemeClr val="tx1"/>
                </a:solidFill>
                <a:latin typeface="+mj-lt"/>
                <a:cs typeface="Tahoma"/>
              </a:rPr>
              <a:t>Si </a:t>
            </a:r>
            <a:r>
              <a:rPr lang="en-CA" sz="2200" i="1" spc="-50" dirty="0">
                <a:solidFill>
                  <a:schemeClr val="tx1"/>
                </a:solidFill>
                <a:latin typeface="+mj-lt"/>
                <a:cs typeface="Tahoma"/>
              </a:rPr>
              <a:t>F</a:t>
            </a:r>
            <a:r>
              <a:rPr lang="en-CA" sz="2200" spc="-50" dirty="0">
                <a:solidFill>
                  <a:schemeClr val="tx1"/>
                </a:solidFill>
                <a:latin typeface="+mj-lt"/>
                <a:cs typeface="Tahoma"/>
              </a:rPr>
              <a:t> </a:t>
            </a:r>
            <a:r>
              <a:rPr lang="en-CA" sz="2200" spc="-50" dirty="0" err="1">
                <a:solidFill>
                  <a:schemeClr val="tx1"/>
                </a:solidFill>
                <a:latin typeface="+mj-lt"/>
                <a:cs typeface="Tahoma"/>
              </a:rPr>
              <a:t>est</a:t>
            </a:r>
            <a:r>
              <a:rPr lang="en-CA" sz="2200" spc="-50" dirty="0">
                <a:solidFill>
                  <a:schemeClr val="tx1"/>
                </a:solidFill>
                <a:latin typeface="+mj-lt"/>
                <a:cs typeface="Tahoma"/>
              </a:rPr>
              <a:t> </a:t>
            </a:r>
            <a:r>
              <a:rPr lang="en-CA" sz="2200" spc="-50" dirty="0" err="1">
                <a:solidFill>
                  <a:schemeClr val="tx1"/>
                </a:solidFill>
                <a:latin typeface="+mj-lt"/>
                <a:cs typeface="Tahoma"/>
              </a:rPr>
              <a:t>déterministe</a:t>
            </a:r>
            <a:r>
              <a:rPr lang="en-CA" sz="2200" spc="-50" dirty="0">
                <a:solidFill>
                  <a:schemeClr val="tx1"/>
                </a:solidFill>
                <a:latin typeface="+mj-lt"/>
                <a:cs typeface="Tahoma"/>
              </a:rPr>
              <a:t> :  </a:t>
            </a:r>
          </a:p>
          <a:p>
            <a:pPr marL="482400">
              <a:lnSpc>
                <a:spcPct val="100000"/>
              </a:lnSpc>
              <a:spcBef>
                <a:spcPts val="1200"/>
              </a:spcBef>
              <a:buClr>
                <a:schemeClr val="tx1"/>
              </a:buClr>
              <a:buSzPct val="135000"/>
            </a:pPr>
            <a:r>
              <a:rPr lang="en-CA" sz="2200" spc="-50" dirty="0">
                <a:latin typeface="+mj-lt"/>
                <a:cs typeface="Tahoma"/>
              </a:rPr>
              <a:t>Deux </a:t>
            </a:r>
            <a:r>
              <a:rPr lang="en-CA" sz="2200" spc="-50" dirty="0" err="1">
                <a:latin typeface="+mj-lt"/>
                <a:cs typeface="Tahoma"/>
              </a:rPr>
              <a:t>cas</a:t>
            </a:r>
            <a:r>
              <a:rPr lang="en-CA" sz="2200" spc="-50" dirty="0">
                <a:latin typeface="+mj-lt"/>
                <a:cs typeface="Tahoma"/>
              </a:rPr>
              <a:t> </a:t>
            </a:r>
            <a:r>
              <a:rPr lang="en-CA" sz="2200" spc="-50" dirty="0" err="1">
                <a:latin typeface="+mj-lt"/>
                <a:cs typeface="Tahoma"/>
              </a:rPr>
              <a:t>précédents</a:t>
            </a:r>
            <a:r>
              <a:rPr lang="en-CA" sz="2200" spc="-50" dirty="0">
                <a:latin typeface="+mj-lt"/>
                <a:cs typeface="Tahoma"/>
              </a:rPr>
              <a:t> : </a:t>
            </a:r>
            <a:endParaRPr lang="en-CA" sz="2200" spc="-50" dirty="0">
              <a:solidFill>
                <a:schemeClr val="tx1"/>
              </a:solidFill>
              <a:latin typeface="+mj-lt"/>
              <a:cs typeface="Tahoma"/>
            </a:endParaRPr>
          </a:p>
        </p:txBody>
      </p:sp>
      <p:pic>
        <p:nvPicPr>
          <p:cNvPr id="4" name="Picture 3">
            <a:extLst>
              <a:ext uri="{FF2B5EF4-FFF2-40B4-BE49-F238E27FC236}">
                <a16:creationId xmlns:a16="http://schemas.microsoft.com/office/drawing/2014/main" id="{2EFE68FE-BB0E-41CC-AD8F-8A241B7D0B41}"/>
              </a:ext>
            </a:extLst>
          </p:cNvPr>
          <p:cNvPicPr>
            <a:picLocks noChangeAspect="1"/>
          </p:cNvPicPr>
          <p:nvPr/>
        </p:nvPicPr>
        <p:blipFill>
          <a:blip r:embed="rId3"/>
          <a:stretch>
            <a:fillRect/>
          </a:stretch>
        </p:blipFill>
        <p:spPr>
          <a:xfrm>
            <a:off x="3214925" y="1799828"/>
            <a:ext cx="3628550" cy="508174"/>
          </a:xfrm>
          <a:prstGeom prst="rect">
            <a:avLst/>
          </a:prstGeom>
        </p:spPr>
      </p:pic>
      <p:pic>
        <p:nvPicPr>
          <p:cNvPr id="10" name="Picture 9">
            <a:extLst>
              <a:ext uri="{FF2B5EF4-FFF2-40B4-BE49-F238E27FC236}">
                <a16:creationId xmlns:a16="http://schemas.microsoft.com/office/drawing/2014/main" id="{0E90FEEB-9530-45BD-BE8E-6882E90AA3F9}"/>
              </a:ext>
            </a:extLst>
          </p:cNvPr>
          <p:cNvPicPr>
            <a:picLocks noChangeAspect="1"/>
          </p:cNvPicPr>
          <p:nvPr/>
        </p:nvPicPr>
        <p:blipFill>
          <a:blip r:embed="rId4"/>
          <a:stretch>
            <a:fillRect/>
          </a:stretch>
        </p:blipFill>
        <p:spPr>
          <a:xfrm>
            <a:off x="3214925" y="2373799"/>
            <a:ext cx="3121106" cy="556772"/>
          </a:xfrm>
          <a:prstGeom prst="rect">
            <a:avLst/>
          </a:prstGeom>
        </p:spPr>
      </p:pic>
      <p:pic>
        <p:nvPicPr>
          <p:cNvPr id="11" name="Picture 10">
            <a:extLst>
              <a:ext uri="{FF2B5EF4-FFF2-40B4-BE49-F238E27FC236}">
                <a16:creationId xmlns:a16="http://schemas.microsoft.com/office/drawing/2014/main" id="{971D683E-2095-488A-A3E2-31736DDC8406}"/>
              </a:ext>
            </a:extLst>
          </p:cNvPr>
          <p:cNvPicPr>
            <a:picLocks noChangeAspect="1"/>
          </p:cNvPicPr>
          <p:nvPr/>
        </p:nvPicPr>
        <p:blipFill>
          <a:blip r:embed="rId5"/>
          <a:stretch>
            <a:fillRect/>
          </a:stretch>
        </p:blipFill>
        <p:spPr>
          <a:xfrm>
            <a:off x="3364885" y="3015435"/>
            <a:ext cx="2899512" cy="398722"/>
          </a:xfrm>
          <a:prstGeom prst="rect">
            <a:avLst/>
          </a:prstGeom>
        </p:spPr>
      </p:pic>
      <p:pic>
        <p:nvPicPr>
          <p:cNvPr id="12" name="Picture 11">
            <a:extLst>
              <a:ext uri="{FF2B5EF4-FFF2-40B4-BE49-F238E27FC236}">
                <a16:creationId xmlns:a16="http://schemas.microsoft.com/office/drawing/2014/main" id="{4C778C27-6E29-45A1-AA1A-D26C1C94A4B5}"/>
              </a:ext>
            </a:extLst>
          </p:cNvPr>
          <p:cNvPicPr>
            <a:picLocks noChangeAspect="1"/>
          </p:cNvPicPr>
          <p:nvPr/>
        </p:nvPicPr>
        <p:blipFill>
          <a:blip r:embed="rId6"/>
          <a:stretch>
            <a:fillRect/>
          </a:stretch>
        </p:blipFill>
        <p:spPr>
          <a:xfrm>
            <a:off x="3468583" y="3479954"/>
            <a:ext cx="2058726" cy="372218"/>
          </a:xfrm>
          <a:prstGeom prst="rect">
            <a:avLst/>
          </a:prstGeom>
        </p:spPr>
      </p:pic>
      <p:sp>
        <p:nvSpPr>
          <p:cNvPr id="18" name="Rectangle: Rounded Corners 17">
            <a:extLst>
              <a:ext uri="{FF2B5EF4-FFF2-40B4-BE49-F238E27FC236}">
                <a16:creationId xmlns:a16="http://schemas.microsoft.com/office/drawing/2014/main" id="{4D53C413-220C-4107-925C-B8B1A10D3CB8}"/>
              </a:ext>
            </a:extLst>
          </p:cNvPr>
          <p:cNvSpPr/>
          <p:nvPr/>
        </p:nvSpPr>
        <p:spPr>
          <a:xfrm>
            <a:off x="5791915" y="3494841"/>
            <a:ext cx="2103120" cy="398722"/>
          </a:xfrm>
          <a:prstGeom prst="roundRect">
            <a:avLst/>
          </a:prstGeom>
          <a:solidFill>
            <a:schemeClr val="bg2"/>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spc="-50" dirty="0">
                <a:solidFill>
                  <a:srgbClr val="FF0000"/>
                </a:solidFill>
                <a:latin typeface="+mj-lt"/>
                <a:cs typeface="Tahoma"/>
              </a:rPr>
              <a:t>Moindres carrés</a:t>
            </a:r>
            <a:endParaRPr lang="en-CA" sz="2200" dirty="0">
              <a:latin typeface="+mj-lt"/>
            </a:endParaRPr>
          </a:p>
        </p:txBody>
      </p: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Estimation dans le </a:t>
            </a:r>
            <a:r>
              <a:rPr lang="en-CA" sz="1400" b="1" dirty="0" err="1">
                <a:solidFill>
                  <a:schemeClr val="bg1"/>
                </a:solidFill>
                <a:latin typeface="+mj-lt"/>
              </a:rPr>
              <a:t>cas</a:t>
            </a:r>
            <a:r>
              <a:rPr lang="en-CA" sz="1400" b="1" dirty="0">
                <a:solidFill>
                  <a:schemeClr val="bg1"/>
                </a:solidFill>
                <a:latin typeface="+mj-lt"/>
              </a:rPr>
              <a:t> </a:t>
            </a:r>
            <a:r>
              <a:rPr lang="en-CA" sz="1400" b="1" dirty="0" err="1">
                <a:solidFill>
                  <a:schemeClr val="bg1"/>
                </a:solidFill>
                <a:latin typeface="+mj-lt"/>
              </a:rPr>
              <a:t>linéaire</a:t>
            </a:r>
            <a:r>
              <a:rPr lang="en-CA" sz="1400" b="1" dirty="0">
                <a:solidFill>
                  <a:schemeClr val="bg1"/>
                </a:solidFill>
                <a:latin typeface="+mj-lt"/>
              </a:rPr>
              <a:t> et </a:t>
            </a:r>
            <a:r>
              <a:rPr lang="en-CA" sz="1400" b="1" dirty="0" err="1">
                <a:solidFill>
                  <a:schemeClr val="bg1"/>
                </a:solidFill>
                <a:latin typeface="+mj-lt"/>
              </a:rPr>
              <a:t>gaussien</a:t>
            </a:r>
            <a:endParaRPr lang="en-CA" sz="1400" b="1" dirty="0">
              <a:solidFill>
                <a:schemeClr val="bg1"/>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47016"/>
            <a:ext cx="8628380" cy="523220"/>
          </a:xfrm>
          <a:prstGeom prst="rect">
            <a:avLst/>
          </a:prstGeom>
          <a:noFill/>
        </p:spPr>
        <p:txBody>
          <a:bodyPr wrap="square" rtlCol="0">
            <a:spAutoFit/>
          </a:bodyPr>
          <a:lstStyle/>
          <a:p>
            <a:r>
              <a:rPr lang="en-CA" sz="2800" b="1" spc="-10" dirty="0">
                <a:latin typeface="+mj-lt"/>
                <a:ea typeface="Century Gothic" charset="0"/>
                <a:cs typeface="Century Gothic" charset="0"/>
              </a:rPr>
              <a:t>Estimation MAP dans le </a:t>
            </a:r>
            <a:r>
              <a:rPr lang="en-CA" sz="2800" b="1" spc="-10" dirty="0" err="1">
                <a:latin typeface="+mj-lt"/>
                <a:ea typeface="Century Gothic" charset="0"/>
                <a:cs typeface="Century Gothic" charset="0"/>
              </a:rPr>
              <a:t>cas</a:t>
            </a:r>
            <a:r>
              <a:rPr lang="en-CA" sz="2800" b="1" spc="-10" dirty="0">
                <a:latin typeface="+mj-lt"/>
                <a:ea typeface="Century Gothic" charset="0"/>
                <a:cs typeface="Century Gothic" charset="0"/>
              </a:rPr>
              <a:t> </a:t>
            </a:r>
            <a:r>
              <a:rPr lang="en-CA" sz="2800" b="1" spc="-10" dirty="0" err="1">
                <a:latin typeface="+mj-lt"/>
                <a:ea typeface="Century Gothic" charset="0"/>
                <a:cs typeface="Century Gothic" charset="0"/>
              </a:rPr>
              <a:t>linéaire</a:t>
            </a:r>
            <a:r>
              <a:rPr lang="en-CA" sz="2800" b="1" spc="-10" dirty="0">
                <a:latin typeface="+mj-lt"/>
                <a:ea typeface="Century Gothic" charset="0"/>
                <a:cs typeface="Century Gothic" charset="0"/>
              </a:rPr>
              <a:t> et </a:t>
            </a:r>
            <a:r>
              <a:rPr lang="en-CA" sz="2800" b="1" spc="-10" dirty="0" err="1">
                <a:latin typeface="+mj-lt"/>
                <a:ea typeface="Century Gothic" charset="0"/>
                <a:cs typeface="Century Gothic" charset="0"/>
              </a:rPr>
              <a:t>gaussien</a:t>
            </a:r>
            <a:r>
              <a:rPr lang="en-CA" sz="2800" b="1" spc="-10" dirty="0">
                <a:latin typeface="+mj-lt"/>
                <a:ea typeface="Century Gothic" charset="0"/>
                <a:cs typeface="Century Gothic" charset="0"/>
              </a:rPr>
              <a:t> (2)</a:t>
            </a:r>
            <a:endParaRPr lang="en-US" sz="28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 name="Content Placeholder 5">
                <a:extLst>
                  <a:ext uri="{FF2B5EF4-FFF2-40B4-BE49-F238E27FC236}">
                    <a16:creationId xmlns:a16="http://schemas.microsoft.com/office/drawing/2014/main" id="{0771979A-4A8B-A17D-030E-E2F40A97DBDA}"/>
                  </a:ext>
                </a:extLst>
              </p:cNvPr>
              <p:cNvSpPr txBox="1">
                <a:spLocks/>
              </p:cNvSpPr>
              <p:nvPr/>
            </p:nvSpPr>
            <p:spPr>
              <a:xfrm>
                <a:off x="412601" y="4199767"/>
                <a:ext cx="8430315" cy="209588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600"/>
                  </a:spcBef>
                  <a:buSzPct val="135000"/>
                  <a:buNone/>
                </a:pPr>
                <a:r>
                  <a:rPr lang="en-CA" sz="2600" b="1" u="sng" spc="-50" dirty="0">
                    <a:latin typeface="+mj-lt"/>
                    <a:cs typeface="Tahoma"/>
                  </a:rPr>
                  <a:t>Choix d’un </a:t>
                </a:r>
                <a:r>
                  <a:rPr lang="en-CA" sz="2600" b="1" u="sng" spc="-50" dirty="0" err="1">
                    <a:latin typeface="+mj-lt"/>
                    <a:cs typeface="Tahoma"/>
                  </a:rPr>
                  <a:t>estimateur</a:t>
                </a:r>
                <a:endParaRPr lang="en-CA" sz="2600" b="1" u="sng" spc="-50" dirty="0">
                  <a:latin typeface="+mj-lt"/>
                  <a:cs typeface="Tahoma"/>
                </a:endParaRPr>
              </a:p>
              <a:p>
                <a:pPr marL="482400">
                  <a:lnSpc>
                    <a:spcPct val="100000"/>
                  </a:lnSpc>
                  <a:spcBef>
                    <a:spcPts val="600"/>
                  </a:spcBef>
                  <a:buClr>
                    <a:schemeClr val="tx1"/>
                  </a:buClr>
                  <a:buSzPct val="135000"/>
                </a:pPr>
                <a:r>
                  <a:rPr lang="en-CA" sz="2200" spc="-50" dirty="0" err="1">
                    <a:latin typeface="+mj-lt"/>
                    <a:cs typeface="Tahoma"/>
                  </a:rPr>
                  <a:t>Dépend</a:t>
                </a:r>
                <a:r>
                  <a:rPr lang="en-CA" sz="2200" spc="-50" dirty="0">
                    <a:latin typeface="+mj-lt"/>
                    <a:cs typeface="Tahoma"/>
                  </a:rPr>
                  <a:t> du </a:t>
                </a:r>
                <a:r>
                  <a:rPr lang="en-CA" sz="2200" spc="-50" dirty="0" err="1">
                    <a:latin typeface="+mj-lt"/>
                    <a:cs typeface="Tahoma"/>
                  </a:rPr>
                  <a:t>contraste</a:t>
                </a:r>
                <a:r>
                  <a:rPr lang="en-CA" sz="2200" spc="-50" dirty="0">
                    <a:latin typeface="+mj-lt"/>
                    <a:cs typeface="Tahoma"/>
                  </a:rPr>
                  <a:t> entre </a:t>
                </a:r>
                <a:r>
                  <a:rPr lang="en-CA" sz="2200" i="1" spc="-50" dirty="0">
                    <a:latin typeface="+mj-lt"/>
                    <a:cs typeface="Tahoma"/>
                  </a:rPr>
                  <a:t>f </a:t>
                </a:r>
                <a:r>
                  <a:rPr lang="en-CA" sz="2200" spc="-50" dirty="0">
                    <a:latin typeface="+mj-lt"/>
                    <a:cs typeface="Tahoma"/>
                  </a:rPr>
                  <a:t>et </a:t>
                </a:r>
                <a14:m>
                  <m:oMath xmlns:m="http://schemas.openxmlformats.org/officeDocument/2006/math">
                    <m:r>
                      <m:rPr>
                        <m:nor/>
                      </m:rPr>
                      <a:rPr lang="el-GR" sz="2200" i="1" spc="-40" dirty="0">
                        <a:cs typeface="Times New Roman" panose="02020603050405020304" pitchFamily="18" charset="0"/>
                      </a:rPr>
                      <m:t>η</m:t>
                    </m:r>
                  </m:oMath>
                </a14:m>
                <a:r>
                  <a:rPr lang="en-CA" sz="2200" spc="-50" dirty="0">
                    <a:latin typeface="+mj-lt"/>
                    <a:cs typeface="Tahoma"/>
                  </a:rPr>
                  <a:t> et du « </a:t>
                </a:r>
                <a:r>
                  <a:rPr lang="en-CA" sz="2200" spc="-50" dirty="0" err="1">
                    <a:latin typeface="+mj-lt"/>
                    <a:cs typeface="Tahoma"/>
                  </a:rPr>
                  <a:t>contenu</a:t>
                </a:r>
                <a:r>
                  <a:rPr lang="en-CA" sz="2200" spc="-50" dirty="0">
                    <a:latin typeface="+mj-lt"/>
                    <a:cs typeface="Tahoma"/>
                  </a:rPr>
                  <a:t> </a:t>
                </a:r>
                <a:r>
                  <a:rPr lang="en-CA" sz="2200" spc="-50" dirty="0" err="1">
                    <a:latin typeface="+mj-lt"/>
                    <a:cs typeface="Tahoma"/>
                  </a:rPr>
                  <a:t>informationnel</a:t>
                </a:r>
                <a:r>
                  <a:rPr lang="en-CA" sz="2200" spc="-50" dirty="0">
                    <a:latin typeface="+mj-lt"/>
                    <a:cs typeface="Tahoma"/>
                  </a:rPr>
                  <a:t> » de </a:t>
                </a:r>
                <a:r>
                  <a:rPr lang="en-CA" sz="2200" i="1" spc="-50" dirty="0">
                    <a:latin typeface="+mj-lt"/>
                    <a:cs typeface="Tahoma"/>
                  </a:rPr>
                  <a:t>g</a:t>
                </a:r>
              </a:p>
              <a:p>
                <a:pPr marL="482400">
                  <a:lnSpc>
                    <a:spcPct val="100000"/>
                  </a:lnSpc>
                  <a:spcBef>
                    <a:spcPts val="600"/>
                  </a:spcBef>
                  <a:buClr>
                    <a:schemeClr val="tx1"/>
                  </a:buClr>
                  <a:buSzPct val="135000"/>
                </a:pPr>
                <a:r>
                  <a:rPr lang="en-CA" sz="2200" spc="-50" dirty="0">
                    <a:latin typeface="+mj-lt"/>
                    <a:cs typeface="Tahoma"/>
                  </a:rPr>
                  <a:t>Conditions favorable : </a:t>
                </a:r>
                <a:r>
                  <a:rPr lang="en-CA" sz="2200" spc="-50" dirty="0" err="1">
                    <a:latin typeface="+mj-lt"/>
                    <a:cs typeface="Tahoma"/>
                  </a:rPr>
                  <a:t>moindres</a:t>
                </a:r>
                <a:r>
                  <a:rPr lang="en-CA" sz="2200" spc="-50" dirty="0">
                    <a:latin typeface="+mj-lt"/>
                    <a:cs typeface="Tahoma"/>
                  </a:rPr>
                  <a:t> </a:t>
                </a:r>
                <a:r>
                  <a:rPr lang="en-CA" sz="2200" spc="-50" dirty="0" err="1">
                    <a:latin typeface="+mj-lt"/>
                    <a:cs typeface="Tahoma"/>
                  </a:rPr>
                  <a:t>carrés</a:t>
                </a:r>
                <a:r>
                  <a:rPr lang="en-CA" sz="2200" spc="-50" dirty="0">
                    <a:latin typeface="+mj-lt"/>
                    <a:cs typeface="Tahoma"/>
                  </a:rPr>
                  <a:t> OK</a:t>
                </a:r>
              </a:p>
              <a:p>
                <a:pPr marL="482400">
                  <a:lnSpc>
                    <a:spcPct val="100000"/>
                  </a:lnSpc>
                  <a:spcBef>
                    <a:spcPts val="600"/>
                  </a:spcBef>
                  <a:buClr>
                    <a:schemeClr val="tx1"/>
                  </a:buClr>
                  <a:buSzPct val="135000"/>
                </a:pPr>
                <a:r>
                  <a:rPr lang="en-CA" sz="2200" spc="-50" dirty="0" err="1">
                    <a:solidFill>
                      <a:srgbClr val="FF0000"/>
                    </a:solidFill>
                    <a:latin typeface="+mj-lt"/>
                    <a:cs typeface="Tahoma"/>
                  </a:rPr>
                  <a:t>Autrement</a:t>
                </a:r>
                <a:r>
                  <a:rPr lang="en-CA" sz="2200" spc="-50" dirty="0">
                    <a:solidFill>
                      <a:srgbClr val="FF0000"/>
                    </a:solidFill>
                    <a:latin typeface="+mj-lt"/>
                    <a:cs typeface="Tahoma"/>
                  </a:rPr>
                  <a:t> (</a:t>
                </a:r>
                <a:r>
                  <a:rPr lang="en-CA" sz="2200" spc="-50" dirty="0" err="1">
                    <a:solidFill>
                      <a:srgbClr val="FF0000"/>
                    </a:solidFill>
                    <a:latin typeface="+mj-lt"/>
                    <a:cs typeface="Tahoma"/>
                  </a:rPr>
                  <a:t>traitement</a:t>
                </a:r>
                <a:r>
                  <a:rPr lang="en-CA" sz="2200" spc="-50" dirty="0">
                    <a:solidFill>
                      <a:srgbClr val="FF0000"/>
                    </a:solidFill>
                    <a:latin typeface="+mj-lt"/>
                    <a:cs typeface="Tahoma"/>
                  </a:rPr>
                  <a:t> </a:t>
                </a:r>
                <a:r>
                  <a:rPr lang="en-CA" sz="2200" spc="-50" dirty="0" err="1">
                    <a:solidFill>
                      <a:srgbClr val="FF0000"/>
                    </a:solidFill>
                    <a:latin typeface="+mj-lt"/>
                    <a:cs typeface="Tahoma"/>
                  </a:rPr>
                  <a:t>d’images</a:t>
                </a:r>
                <a:r>
                  <a:rPr lang="en-CA" sz="2200" spc="-50" dirty="0">
                    <a:solidFill>
                      <a:srgbClr val="FF0000"/>
                    </a:solidFill>
                    <a:latin typeface="+mj-lt"/>
                    <a:cs typeface="Tahoma"/>
                  </a:rPr>
                  <a:t>) : MAP</a:t>
                </a:r>
              </a:p>
            </p:txBody>
          </p:sp>
        </mc:Choice>
        <mc:Fallback xmlns="">
          <p:sp>
            <p:nvSpPr>
              <p:cNvPr id="2" name="Content Placeholder 5">
                <a:extLst>
                  <a:ext uri="{FF2B5EF4-FFF2-40B4-BE49-F238E27FC236}">
                    <a16:creationId xmlns:a16="http://schemas.microsoft.com/office/drawing/2014/main" id="{0771979A-4A8B-A17D-030E-E2F40A97DBDA}"/>
                  </a:ext>
                </a:extLst>
              </p:cNvPr>
              <p:cNvSpPr txBox="1">
                <a:spLocks noRot="1" noChangeAspect="1" noMove="1" noResize="1" noEditPoints="1" noAdjustHandles="1" noChangeArrowheads="1" noChangeShapeType="1" noTextEdit="1"/>
              </p:cNvSpPr>
              <p:nvPr/>
            </p:nvSpPr>
            <p:spPr>
              <a:xfrm>
                <a:off x="412601" y="4199767"/>
                <a:ext cx="8430315" cy="2095889"/>
              </a:xfrm>
              <a:prstGeom prst="rect">
                <a:avLst/>
              </a:prstGeom>
              <a:blipFill>
                <a:blip r:embed="rId7"/>
                <a:stretch>
                  <a:fillRect l="-1203" t="-4217"/>
                </a:stretch>
              </a:blipFill>
            </p:spPr>
            <p:txBody>
              <a:bodyPr/>
              <a:lstStyle/>
              <a:p>
                <a:r>
                  <a:rPr lang="fr-CA">
                    <a:noFill/>
                  </a:rPr>
                  <a:t> </a:t>
                </a:r>
              </a:p>
            </p:txBody>
          </p:sp>
        </mc:Fallback>
      </mc:AlternateContent>
      <p:cxnSp>
        <p:nvCxnSpPr>
          <p:cNvPr id="9" name="Curved Connector 8">
            <a:extLst>
              <a:ext uri="{FF2B5EF4-FFF2-40B4-BE49-F238E27FC236}">
                <a16:creationId xmlns:a16="http://schemas.microsoft.com/office/drawing/2014/main" id="{A582AF5D-C8DB-7633-8D52-36FB967E3853}"/>
              </a:ext>
            </a:extLst>
          </p:cNvPr>
          <p:cNvCxnSpPr>
            <a:cxnSpLocks/>
          </p:cNvCxnSpPr>
          <p:nvPr/>
        </p:nvCxnSpPr>
        <p:spPr>
          <a:xfrm rot="10800000">
            <a:off x="2587831" y="2823319"/>
            <a:ext cx="4152363" cy="168148"/>
          </a:xfrm>
          <a:prstGeom prst="curvedConnector3">
            <a:avLst>
              <a:gd name="adj1" fmla="val 100106"/>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F80279D-F091-E3A9-168C-EFEAEBC6296D}"/>
              </a:ext>
            </a:extLst>
          </p:cNvPr>
          <p:cNvSpPr txBox="1"/>
          <p:nvPr/>
        </p:nvSpPr>
        <p:spPr>
          <a:xfrm>
            <a:off x="6745928" y="2811817"/>
            <a:ext cx="1122144" cy="307777"/>
          </a:xfrm>
          <a:prstGeom prst="rect">
            <a:avLst/>
          </a:prstGeom>
          <a:noFill/>
        </p:spPr>
        <p:txBody>
          <a:bodyPr wrap="square" rtlCol="0">
            <a:spAutoFit/>
          </a:bodyPr>
          <a:lstStyle/>
          <a:p>
            <a:r>
              <a:rPr lang="fr-CA" sz="1400" dirty="0">
                <a:latin typeface="+mj-lt"/>
              </a:rPr>
              <a:t>Pas corrélé</a:t>
            </a:r>
          </a:p>
        </p:txBody>
      </p:sp>
    </p:spTree>
    <p:extLst>
      <p:ext uri="{BB962C8B-B14F-4D97-AF65-F5344CB8AC3E}">
        <p14:creationId xmlns:p14="http://schemas.microsoft.com/office/powerpoint/2010/main" val="29823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Exemple</a:t>
            </a:r>
            <a:endParaRPr lang="en-CA" sz="1400" b="1" dirty="0">
              <a:solidFill>
                <a:schemeClr val="bg1"/>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47016"/>
            <a:ext cx="8628380" cy="584775"/>
          </a:xfrm>
          <a:prstGeom prst="rect">
            <a:avLst/>
          </a:prstGeom>
          <a:noFill/>
        </p:spPr>
        <p:txBody>
          <a:bodyPr wrap="square" rtlCol="0">
            <a:spAutoFit/>
          </a:bodyPr>
          <a:lstStyle/>
          <a:p>
            <a:r>
              <a:rPr lang="en-CA" sz="3200" b="1" spc="-10" dirty="0">
                <a:latin typeface="+mj-lt"/>
                <a:ea typeface="Century Gothic" charset="0"/>
                <a:cs typeface="Century Gothic" charset="0"/>
              </a:rPr>
              <a:t>Usage d’un </a:t>
            </a:r>
            <a:r>
              <a:rPr lang="en-CA" sz="3200" b="1" spc="-10" dirty="0" err="1">
                <a:latin typeface="+mj-lt"/>
                <a:ea typeface="Century Gothic" charset="0"/>
                <a:cs typeface="Century Gothic" charset="0"/>
              </a:rPr>
              <a:t>estimateur</a:t>
            </a:r>
            <a:r>
              <a:rPr lang="en-CA" sz="3200" b="1" spc="-10" dirty="0">
                <a:ea typeface="Century Gothic" charset="0"/>
                <a:cs typeface="Century Gothic" charset="0"/>
              </a:rPr>
              <a:t> </a:t>
            </a:r>
            <a:r>
              <a:rPr lang="en-CA" sz="3200" b="1" spc="-10" dirty="0">
                <a:latin typeface="+mj-lt"/>
                <a:ea typeface="Century Gothic" charset="0"/>
                <a:cs typeface="Century Gothic" charset="0"/>
              </a:rPr>
              <a:t>MAP dans la TCO </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412601" y="1300552"/>
            <a:ext cx="8430315" cy="49293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endParaRPr lang="en-CA" sz="2200" spc="-50" dirty="0">
              <a:solidFill>
                <a:srgbClr val="FF0000"/>
              </a:solidFill>
              <a:latin typeface="+mj-lt"/>
              <a:cs typeface="Tahoma"/>
            </a:endParaRPr>
          </a:p>
        </p:txBody>
      </p:sp>
      <p:pic>
        <p:nvPicPr>
          <p:cNvPr id="8" name="Picture 7" descr="Graphical user interface, text, application, email&#10;&#10;Description automatically generated">
            <a:extLst>
              <a:ext uri="{FF2B5EF4-FFF2-40B4-BE49-F238E27FC236}">
                <a16:creationId xmlns:a16="http://schemas.microsoft.com/office/drawing/2014/main" id="{6E865DE9-2B54-7F4D-82A8-413AB9CBFB4C}"/>
              </a:ext>
            </a:extLst>
          </p:cNvPr>
          <p:cNvPicPr>
            <a:picLocks noChangeAspect="1"/>
          </p:cNvPicPr>
          <p:nvPr/>
        </p:nvPicPr>
        <p:blipFill>
          <a:blip r:embed="rId3"/>
          <a:stretch>
            <a:fillRect/>
          </a:stretch>
        </p:blipFill>
        <p:spPr>
          <a:xfrm>
            <a:off x="0" y="1205048"/>
            <a:ext cx="9144000" cy="4447903"/>
          </a:xfrm>
          <a:prstGeom prst="rect">
            <a:avLst/>
          </a:prstGeom>
        </p:spPr>
      </p:pic>
    </p:spTree>
    <p:extLst>
      <p:ext uri="{BB962C8B-B14F-4D97-AF65-F5344CB8AC3E}">
        <p14:creationId xmlns:p14="http://schemas.microsoft.com/office/powerpoint/2010/main" val="28686286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Exemple</a:t>
            </a:r>
            <a:endParaRPr lang="en-CA" sz="1400" b="1" dirty="0">
              <a:solidFill>
                <a:schemeClr val="bg1"/>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47016"/>
            <a:ext cx="8628380" cy="584775"/>
          </a:xfrm>
          <a:prstGeom prst="rect">
            <a:avLst/>
          </a:prstGeom>
          <a:noFill/>
        </p:spPr>
        <p:txBody>
          <a:bodyPr wrap="square" rtlCol="0">
            <a:spAutoFit/>
          </a:bodyPr>
          <a:lstStyle/>
          <a:p>
            <a:r>
              <a:rPr lang="en-CA" sz="3200" b="1" spc="-10" dirty="0">
                <a:latin typeface="+mj-lt"/>
                <a:ea typeface="Century Gothic" charset="0"/>
                <a:cs typeface="Century Gothic" charset="0"/>
              </a:rPr>
              <a:t>Usage d’un </a:t>
            </a:r>
            <a:r>
              <a:rPr lang="en-CA" sz="3200" b="1" spc="-10" dirty="0" err="1">
                <a:latin typeface="+mj-lt"/>
                <a:ea typeface="Century Gothic" charset="0"/>
                <a:cs typeface="Century Gothic" charset="0"/>
              </a:rPr>
              <a:t>estimateur</a:t>
            </a:r>
            <a:r>
              <a:rPr lang="en-CA" sz="3200" b="1" spc="-10" dirty="0">
                <a:ea typeface="Century Gothic" charset="0"/>
                <a:cs typeface="Century Gothic" charset="0"/>
              </a:rPr>
              <a:t> </a:t>
            </a:r>
            <a:r>
              <a:rPr lang="en-CA" sz="3200" b="1" spc="-10" dirty="0">
                <a:latin typeface="+mj-lt"/>
                <a:ea typeface="Century Gothic" charset="0"/>
                <a:cs typeface="Century Gothic" charset="0"/>
              </a:rPr>
              <a:t>MAP dans la TCO </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412601" y="1300552"/>
            <a:ext cx="8430315" cy="49293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35000"/>
            </a:pPr>
            <a:r>
              <a:rPr lang="fr-CA" sz="2400" spc="-50" dirty="0">
                <a:latin typeface="+mj-lt"/>
                <a:cs typeface="Tahoma"/>
              </a:rPr>
              <a:t>TCO : modalité permettant la génération d’images a haute résolution de la rétine</a:t>
            </a:r>
          </a:p>
          <a:p>
            <a:pPr>
              <a:buSzPct val="135000"/>
            </a:pPr>
            <a:endParaRPr lang="fr-CA" sz="2400" spc="-50" dirty="0">
              <a:latin typeface="+mj-lt"/>
              <a:cs typeface="Tahoma"/>
            </a:endParaRPr>
          </a:p>
          <a:p>
            <a:pPr>
              <a:buSzPct val="135000"/>
            </a:pPr>
            <a:r>
              <a:rPr lang="fr-CA" sz="2400" spc="-50" dirty="0">
                <a:latin typeface="+mj-lt"/>
                <a:cs typeface="Tahoma"/>
              </a:rPr>
              <a:t>Images bruyants qui nécessite des traitements pour les rendre utiles </a:t>
            </a:r>
          </a:p>
          <a:p>
            <a:pPr>
              <a:buSzPct val="135000"/>
            </a:pPr>
            <a:endParaRPr lang="fr-CA" sz="2400" spc="-50" dirty="0">
              <a:latin typeface="+mj-lt"/>
              <a:cs typeface="Tahoma"/>
            </a:endParaRPr>
          </a:p>
          <a:p>
            <a:pPr>
              <a:buSzPct val="135000"/>
            </a:pPr>
            <a:r>
              <a:rPr lang="fr-CA" sz="2400" spc="-50" dirty="0">
                <a:latin typeface="+mj-lt"/>
                <a:cs typeface="Tahoma"/>
              </a:rPr>
              <a:t>Approche commune : </a:t>
            </a:r>
            <a:r>
              <a:rPr lang="fr-CA" sz="2400" spc="-50" dirty="0" err="1">
                <a:latin typeface="+mj-lt"/>
                <a:cs typeface="Tahoma"/>
              </a:rPr>
              <a:t>moyennage</a:t>
            </a:r>
            <a:r>
              <a:rPr lang="fr-CA" sz="2400" spc="-50" dirty="0">
                <a:latin typeface="+mj-lt"/>
                <a:cs typeface="Tahoma"/>
              </a:rPr>
              <a:t> de plusieurs images</a:t>
            </a:r>
          </a:p>
          <a:p>
            <a:pPr lvl="1">
              <a:buSzPct val="135000"/>
            </a:pPr>
            <a:r>
              <a:rPr lang="fr-CA" sz="2200" spc="-50" dirty="0">
                <a:latin typeface="+mj-lt"/>
                <a:cs typeface="Tahoma"/>
              </a:rPr>
              <a:t>Valide pour des signaux qui ont du bruit blanc gaussien additif (BBGA)</a:t>
            </a:r>
          </a:p>
          <a:p>
            <a:pPr marL="0" indent="0">
              <a:buSzPct val="135000"/>
              <a:buNone/>
            </a:pPr>
            <a:endParaRPr lang="fr-CA" sz="2400" spc="-50" dirty="0">
              <a:latin typeface="+mj-lt"/>
              <a:cs typeface="Tahoma"/>
            </a:endParaRPr>
          </a:p>
          <a:p>
            <a:pPr marL="457200" lvl="1" indent="0">
              <a:buSzPct val="135000"/>
              <a:buNone/>
            </a:pPr>
            <a:endParaRPr lang="fr-CA" spc="-50" dirty="0">
              <a:latin typeface="+mj-lt"/>
              <a:cs typeface="Tahoma"/>
            </a:endParaRPr>
          </a:p>
          <a:p>
            <a:pPr lvl="1">
              <a:buSzPct val="135000"/>
            </a:pPr>
            <a:endParaRPr lang="fr-CA" spc="-50" dirty="0">
              <a:latin typeface="+mj-lt"/>
              <a:cs typeface="Tahoma"/>
            </a:endParaRPr>
          </a:p>
          <a:p>
            <a:pPr lvl="1">
              <a:buSzPct val="135000"/>
            </a:pPr>
            <a:endParaRPr lang="fr-CA" spc="-50" dirty="0">
              <a:latin typeface="+mj-lt"/>
              <a:cs typeface="Tahoma"/>
            </a:endParaRPr>
          </a:p>
        </p:txBody>
      </p:sp>
    </p:spTree>
    <p:extLst>
      <p:ext uri="{BB962C8B-B14F-4D97-AF65-F5344CB8AC3E}">
        <p14:creationId xmlns:p14="http://schemas.microsoft.com/office/powerpoint/2010/main" val="41375931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Exemple</a:t>
            </a:r>
            <a:endParaRPr lang="en-CA" sz="1400" b="1" dirty="0">
              <a:solidFill>
                <a:schemeClr val="bg1"/>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47016"/>
            <a:ext cx="8628380" cy="584775"/>
          </a:xfrm>
          <a:prstGeom prst="rect">
            <a:avLst/>
          </a:prstGeom>
          <a:noFill/>
        </p:spPr>
        <p:txBody>
          <a:bodyPr wrap="square" rtlCol="0">
            <a:spAutoFit/>
          </a:bodyPr>
          <a:lstStyle/>
          <a:p>
            <a:r>
              <a:rPr lang="en-CA" sz="3200" b="1" spc="-10" dirty="0">
                <a:latin typeface="+mj-lt"/>
                <a:ea typeface="Century Gothic" charset="0"/>
                <a:cs typeface="Century Gothic" charset="0"/>
              </a:rPr>
              <a:t>Usage d’un </a:t>
            </a:r>
            <a:r>
              <a:rPr lang="en-CA" sz="3200" b="1" spc="-10" dirty="0" err="1">
                <a:latin typeface="+mj-lt"/>
                <a:ea typeface="Century Gothic" charset="0"/>
                <a:cs typeface="Century Gothic" charset="0"/>
              </a:rPr>
              <a:t>estimateur</a:t>
            </a:r>
            <a:r>
              <a:rPr lang="en-CA" sz="3200" b="1" spc="-10" dirty="0">
                <a:ea typeface="Century Gothic" charset="0"/>
                <a:cs typeface="Century Gothic" charset="0"/>
              </a:rPr>
              <a:t> </a:t>
            </a:r>
            <a:r>
              <a:rPr lang="en-CA" sz="3200" b="1" spc="-10" dirty="0">
                <a:latin typeface="+mj-lt"/>
                <a:ea typeface="Century Gothic" charset="0"/>
                <a:cs typeface="Century Gothic" charset="0"/>
              </a:rPr>
              <a:t>MAP dans la TCO </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390198" y="1114832"/>
            <a:ext cx="8430315" cy="49293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35000"/>
            </a:pPr>
            <a:r>
              <a:rPr lang="fr-CA" sz="2200" b="1" spc="-50" dirty="0">
                <a:solidFill>
                  <a:srgbClr val="FF0000"/>
                </a:solidFill>
                <a:latin typeface="+mj-lt"/>
                <a:cs typeface="Tahoma"/>
              </a:rPr>
              <a:t>Problème</a:t>
            </a:r>
            <a:r>
              <a:rPr lang="fr-CA" sz="2200" spc="-50" dirty="0">
                <a:solidFill>
                  <a:srgbClr val="FF0000"/>
                </a:solidFill>
                <a:latin typeface="+mj-lt"/>
                <a:cs typeface="Tahoma"/>
              </a:rPr>
              <a:t> : </a:t>
            </a:r>
          </a:p>
          <a:p>
            <a:pPr lvl="1">
              <a:buSzPct val="135000"/>
            </a:pPr>
            <a:r>
              <a:rPr lang="fr-CA" sz="2200" spc="-50" dirty="0">
                <a:latin typeface="+mj-lt"/>
                <a:cs typeface="Tahoma"/>
              </a:rPr>
              <a:t>Les signaux TCO sont complexes</a:t>
            </a:r>
          </a:p>
          <a:p>
            <a:pPr lvl="1">
              <a:buSzPct val="135000"/>
            </a:pPr>
            <a:r>
              <a:rPr lang="fr-CA" sz="2200" spc="-50" dirty="0">
                <a:latin typeface="+mj-lt"/>
                <a:cs typeface="Tahoma"/>
              </a:rPr>
              <a:t>Parties réelles et imaginaires: BBGA</a:t>
            </a:r>
          </a:p>
          <a:p>
            <a:pPr lvl="1">
              <a:buSzPct val="135000"/>
            </a:pPr>
            <a:r>
              <a:rPr lang="fr-CA" sz="2200" spc="-50" dirty="0">
                <a:latin typeface="+mj-lt"/>
                <a:cs typeface="Tahoma"/>
              </a:rPr>
              <a:t>On peut seulement mesurer la magnitude qui aura une distribution </a:t>
            </a:r>
            <a:r>
              <a:rPr lang="fr-CA" sz="2200" spc="-50" dirty="0" err="1">
                <a:latin typeface="+mj-lt"/>
                <a:cs typeface="Tahoma"/>
              </a:rPr>
              <a:t>Ricienne</a:t>
            </a:r>
            <a:r>
              <a:rPr lang="fr-CA" sz="2200" spc="-50" dirty="0">
                <a:latin typeface="+mj-lt"/>
                <a:cs typeface="Tahoma"/>
              </a:rPr>
              <a:t> :</a:t>
            </a:r>
          </a:p>
          <a:p>
            <a:pPr lvl="1">
              <a:buSzPct val="135000"/>
            </a:pPr>
            <a:endParaRPr lang="fr-CA" sz="2200" spc="-50" dirty="0">
              <a:latin typeface="+mj-lt"/>
              <a:cs typeface="Tahoma"/>
            </a:endParaRPr>
          </a:p>
          <a:p>
            <a:pPr lvl="1">
              <a:buSzPct val="135000"/>
            </a:pPr>
            <a:endParaRPr lang="fr-CA" sz="2200" spc="-50" dirty="0">
              <a:latin typeface="+mj-lt"/>
              <a:cs typeface="Tahoma"/>
            </a:endParaRPr>
          </a:p>
          <a:p>
            <a:pPr lvl="1">
              <a:buSzPct val="135000"/>
            </a:pPr>
            <a:endParaRPr lang="fr-CA" sz="2200" spc="-50" dirty="0">
              <a:latin typeface="+mj-lt"/>
              <a:cs typeface="Tahoma"/>
            </a:endParaRPr>
          </a:p>
        </p:txBody>
      </p:sp>
      <p:pic>
        <p:nvPicPr>
          <p:cNvPr id="1026" name="Picture 2">
            <a:extLst>
              <a:ext uri="{FF2B5EF4-FFF2-40B4-BE49-F238E27FC236}">
                <a16:creationId xmlns:a16="http://schemas.microsoft.com/office/drawing/2014/main" id="{746CB107-7FAE-BA40-96AE-D69B36B56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7619" y="3030288"/>
            <a:ext cx="3204587" cy="282815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5FD2DCD5-8A86-3B44-9D4B-4C503B77A5BF}"/>
              </a:ext>
            </a:extLst>
          </p:cNvPr>
          <p:cNvCxnSpPr>
            <a:cxnSpLocks/>
          </p:cNvCxnSpPr>
          <p:nvPr/>
        </p:nvCxnSpPr>
        <p:spPr>
          <a:xfrm>
            <a:off x="3630304" y="5776554"/>
            <a:ext cx="170597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EB93C2D-33E0-7243-8FDC-2F71F76C6DAC}"/>
              </a:ext>
            </a:extLst>
          </p:cNvPr>
          <p:cNvSpPr txBox="1"/>
          <p:nvPr/>
        </p:nvSpPr>
        <p:spPr>
          <a:xfrm>
            <a:off x="5331439" y="5591888"/>
            <a:ext cx="2585772" cy="369332"/>
          </a:xfrm>
          <a:prstGeom prst="rect">
            <a:avLst/>
          </a:prstGeom>
          <a:noFill/>
        </p:spPr>
        <p:txBody>
          <a:bodyPr wrap="none" rtlCol="0">
            <a:spAutoFit/>
          </a:bodyPr>
          <a:lstStyle/>
          <a:p>
            <a:r>
              <a:rPr lang="fr-CA" dirty="0">
                <a:latin typeface="+mj-lt"/>
              </a:rPr>
              <a:t>Rapport signal/bruit (RSB)</a:t>
            </a:r>
          </a:p>
        </p:txBody>
      </p:sp>
      <p:sp>
        <p:nvSpPr>
          <p:cNvPr id="13" name="TextBox 12">
            <a:extLst>
              <a:ext uri="{FF2B5EF4-FFF2-40B4-BE49-F238E27FC236}">
                <a16:creationId xmlns:a16="http://schemas.microsoft.com/office/drawing/2014/main" id="{BECDB2B0-B93A-6848-874B-C39027310DE3}"/>
              </a:ext>
            </a:extLst>
          </p:cNvPr>
          <p:cNvSpPr txBox="1"/>
          <p:nvPr/>
        </p:nvSpPr>
        <p:spPr>
          <a:xfrm>
            <a:off x="5155833" y="3501830"/>
            <a:ext cx="3608680" cy="646331"/>
          </a:xfrm>
          <a:prstGeom prst="rect">
            <a:avLst/>
          </a:prstGeom>
          <a:noFill/>
        </p:spPr>
        <p:txBody>
          <a:bodyPr wrap="square" rtlCol="0">
            <a:spAutoFit/>
          </a:bodyPr>
          <a:lstStyle/>
          <a:p>
            <a:r>
              <a:rPr lang="fr-CA" dirty="0">
                <a:latin typeface="+mj-lt"/>
              </a:rPr>
              <a:t>RSB élevé : distribution ~ Gaussienne</a:t>
            </a:r>
          </a:p>
          <a:p>
            <a:r>
              <a:rPr lang="fr-CA" dirty="0">
                <a:latin typeface="+mj-lt"/>
              </a:rPr>
              <a:t>RSB bas : distribution asymétrique</a:t>
            </a:r>
          </a:p>
        </p:txBody>
      </p:sp>
      <p:sp>
        <p:nvSpPr>
          <p:cNvPr id="15" name="TextBox 14">
            <a:extLst>
              <a:ext uri="{FF2B5EF4-FFF2-40B4-BE49-F238E27FC236}">
                <a16:creationId xmlns:a16="http://schemas.microsoft.com/office/drawing/2014/main" id="{D2E44B6C-640F-4B4E-B108-C00D3AF2AB95}"/>
              </a:ext>
            </a:extLst>
          </p:cNvPr>
          <p:cNvSpPr txBox="1"/>
          <p:nvPr/>
        </p:nvSpPr>
        <p:spPr>
          <a:xfrm>
            <a:off x="5155833" y="4444365"/>
            <a:ext cx="3575566" cy="646331"/>
          </a:xfrm>
          <a:prstGeom prst="rect">
            <a:avLst/>
          </a:prstGeom>
          <a:noFill/>
        </p:spPr>
        <p:txBody>
          <a:bodyPr wrap="square" rtlCol="0">
            <a:spAutoFit/>
          </a:bodyPr>
          <a:lstStyle/>
          <a:p>
            <a:r>
              <a:rPr lang="fr-CA" dirty="0">
                <a:solidFill>
                  <a:srgbClr val="FF0000"/>
                </a:solidFill>
                <a:latin typeface="+mj-lt"/>
              </a:rPr>
              <a:t>Conséquence:</a:t>
            </a:r>
            <a:r>
              <a:rPr lang="fr-CA" dirty="0">
                <a:latin typeface="+mj-lt"/>
              </a:rPr>
              <a:t> régions avec un RSB faible auront un biais positif </a:t>
            </a:r>
          </a:p>
        </p:txBody>
      </p:sp>
      <p:sp>
        <p:nvSpPr>
          <p:cNvPr id="8" name="TextBox 7">
            <a:extLst>
              <a:ext uri="{FF2B5EF4-FFF2-40B4-BE49-F238E27FC236}">
                <a16:creationId xmlns:a16="http://schemas.microsoft.com/office/drawing/2014/main" id="{D31BCA72-BD9C-0F4E-8330-A8DEC7E5CE93}"/>
              </a:ext>
            </a:extLst>
          </p:cNvPr>
          <p:cNvSpPr txBox="1"/>
          <p:nvPr/>
        </p:nvSpPr>
        <p:spPr>
          <a:xfrm>
            <a:off x="1629629" y="5823586"/>
            <a:ext cx="3701810" cy="646331"/>
          </a:xfrm>
          <a:prstGeom prst="rect">
            <a:avLst/>
          </a:prstGeom>
          <a:noFill/>
        </p:spPr>
        <p:txBody>
          <a:bodyPr wrap="square" rtlCol="0">
            <a:spAutoFit/>
          </a:bodyPr>
          <a:lstStyle/>
          <a:p>
            <a:r>
              <a:rPr lang="en-CA" sz="1200" dirty="0" err="1"/>
              <a:t>Gudbjartsson</a:t>
            </a:r>
            <a:r>
              <a:rPr lang="en-CA" sz="1200" dirty="0"/>
              <a:t>, H, and S Patz. “The Rician distribution of noisy MRI data.” </a:t>
            </a:r>
            <a:r>
              <a:rPr lang="en-CA" sz="1200" i="1" dirty="0"/>
              <a:t>Magnetic resonance in medicine</a:t>
            </a:r>
            <a:r>
              <a:rPr lang="en-CA" sz="1200" dirty="0"/>
              <a:t> vol. 34,6 (1995): 910-4. doi:10.1002/mrm.1910340618</a:t>
            </a:r>
            <a:endParaRPr lang="fr-CA" sz="1200" dirty="0"/>
          </a:p>
        </p:txBody>
      </p:sp>
    </p:spTree>
    <p:extLst>
      <p:ext uri="{BB962C8B-B14F-4D97-AF65-F5344CB8AC3E}">
        <p14:creationId xmlns:p14="http://schemas.microsoft.com/office/powerpoint/2010/main" val="3578268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Exemple</a:t>
            </a:r>
            <a:endParaRPr lang="en-CA" sz="1400" b="1" dirty="0">
              <a:solidFill>
                <a:schemeClr val="bg1"/>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47016"/>
            <a:ext cx="8628380" cy="584775"/>
          </a:xfrm>
          <a:prstGeom prst="rect">
            <a:avLst/>
          </a:prstGeom>
          <a:noFill/>
        </p:spPr>
        <p:txBody>
          <a:bodyPr wrap="square" rtlCol="0">
            <a:spAutoFit/>
          </a:bodyPr>
          <a:lstStyle/>
          <a:p>
            <a:r>
              <a:rPr lang="en-CA" sz="3200" b="1" spc="-10" dirty="0">
                <a:latin typeface="+mj-lt"/>
                <a:ea typeface="Century Gothic" charset="0"/>
                <a:cs typeface="Century Gothic" charset="0"/>
              </a:rPr>
              <a:t>Usage d’un </a:t>
            </a:r>
            <a:r>
              <a:rPr lang="en-CA" sz="3200" b="1" spc="-10" dirty="0" err="1">
                <a:latin typeface="+mj-lt"/>
                <a:ea typeface="Century Gothic" charset="0"/>
                <a:cs typeface="Century Gothic" charset="0"/>
              </a:rPr>
              <a:t>estimateur</a:t>
            </a:r>
            <a:r>
              <a:rPr lang="en-CA" sz="3200" b="1" spc="-10" dirty="0">
                <a:ea typeface="Century Gothic" charset="0"/>
                <a:cs typeface="Century Gothic" charset="0"/>
              </a:rPr>
              <a:t> </a:t>
            </a:r>
            <a:r>
              <a:rPr lang="en-CA" sz="3200" b="1" spc="-10" dirty="0">
                <a:latin typeface="+mj-lt"/>
                <a:ea typeface="Century Gothic" charset="0"/>
                <a:cs typeface="Century Gothic" charset="0"/>
              </a:rPr>
              <a:t>MAP dans la TCO </a:t>
            </a:r>
            <a:endParaRPr lang="en-US"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390198" y="1114832"/>
            <a:ext cx="8430315" cy="49293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SzPct val="135000"/>
              <a:buNone/>
            </a:pPr>
            <a:endParaRPr lang="fr-CA" sz="2200" spc="-50" dirty="0">
              <a:latin typeface="+mj-lt"/>
              <a:cs typeface="Tahoma"/>
            </a:endParaRPr>
          </a:p>
          <a:p>
            <a:pPr lvl="1">
              <a:buSzPct val="135000"/>
            </a:pPr>
            <a:endParaRPr lang="fr-CA" sz="2200" spc="-50" dirty="0">
              <a:latin typeface="+mj-lt"/>
              <a:cs typeface="Tahoma"/>
            </a:endParaRPr>
          </a:p>
          <a:p>
            <a:pPr lvl="1">
              <a:buSzPct val="135000"/>
            </a:pPr>
            <a:endParaRPr lang="fr-CA" sz="2200" spc="-50" dirty="0">
              <a:latin typeface="+mj-lt"/>
              <a:cs typeface="Tahoma"/>
            </a:endParaRPr>
          </a:p>
        </p:txBody>
      </p:sp>
      <p:pic>
        <p:nvPicPr>
          <p:cNvPr id="4" name="Picture 3" descr="Text&#10;&#10;Description automatically generated with medium confidence">
            <a:extLst>
              <a:ext uri="{FF2B5EF4-FFF2-40B4-BE49-F238E27FC236}">
                <a16:creationId xmlns:a16="http://schemas.microsoft.com/office/drawing/2014/main" id="{8BF0F770-7F2B-3547-B9F0-DEBCE368F756}"/>
              </a:ext>
            </a:extLst>
          </p:cNvPr>
          <p:cNvPicPr>
            <a:picLocks noChangeAspect="1"/>
          </p:cNvPicPr>
          <p:nvPr/>
        </p:nvPicPr>
        <p:blipFill>
          <a:blip r:embed="rId3"/>
          <a:stretch>
            <a:fillRect/>
          </a:stretch>
        </p:blipFill>
        <p:spPr>
          <a:xfrm>
            <a:off x="2468432" y="1130152"/>
            <a:ext cx="5156200" cy="774700"/>
          </a:xfrm>
          <a:prstGeom prst="rect">
            <a:avLst/>
          </a:prstGeom>
        </p:spPr>
      </p:pic>
      <p:sp>
        <p:nvSpPr>
          <p:cNvPr id="9" name="TextBox 8">
            <a:extLst>
              <a:ext uri="{FF2B5EF4-FFF2-40B4-BE49-F238E27FC236}">
                <a16:creationId xmlns:a16="http://schemas.microsoft.com/office/drawing/2014/main" id="{717C3E90-30DE-7743-B7AA-F9D92A8CDB70}"/>
              </a:ext>
            </a:extLst>
          </p:cNvPr>
          <p:cNvSpPr txBox="1"/>
          <p:nvPr/>
        </p:nvSpPr>
        <p:spPr>
          <a:xfrm>
            <a:off x="381383" y="1238844"/>
            <a:ext cx="2043636" cy="430887"/>
          </a:xfrm>
          <a:prstGeom prst="rect">
            <a:avLst/>
          </a:prstGeom>
          <a:noFill/>
        </p:spPr>
        <p:txBody>
          <a:bodyPr wrap="none" rtlCol="0">
            <a:spAutoFit/>
          </a:bodyPr>
          <a:lstStyle/>
          <a:p>
            <a:r>
              <a:rPr lang="fr-CA" sz="2200" dirty="0">
                <a:latin typeface="+mj-lt"/>
              </a:rPr>
              <a:t>Vraisemblance : </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97A83DD-DA21-6942-B406-F2AEAC8ACC99}"/>
                  </a:ext>
                </a:extLst>
              </p:cNvPr>
              <p:cNvSpPr txBox="1"/>
              <p:nvPr/>
            </p:nvSpPr>
            <p:spPr>
              <a:xfrm>
                <a:off x="355600" y="1881613"/>
                <a:ext cx="8361071" cy="430887"/>
              </a:xfrm>
              <a:prstGeom prst="rect">
                <a:avLst/>
              </a:prstGeom>
              <a:noFill/>
            </p:spPr>
            <p:txBody>
              <a:bodyPr wrap="none" rtlCol="0">
                <a:spAutoFit/>
              </a:bodyPr>
              <a:lstStyle/>
              <a:p>
                <a:r>
                  <a:rPr lang="fr-CA" sz="2200" dirty="0">
                    <a:latin typeface="+mj-lt"/>
                  </a:rPr>
                  <a:t>Probabilité d’une mesure d’amplitude « </a:t>
                </a:r>
                <a:r>
                  <a:rPr lang="fr-CA" sz="2200" i="1" dirty="0">
                    <a:latin typeface="+mj-lt"/>
                  </a:rPr>
                  <a:t>a</a:t>
                </a:r>
                <a:r>
                  <a:rPr lang="fr-CA" sz="2200" i="1" baseline="-25000" dirty="0">
                    <a:latin typeface="+mj-lt"/>
                  </a:rPr>
                  <a:t>n</a:t>
                </a:r>
                <a:r>
                  <a:rPr lang="fr-CA" sz="2200" dirty="0">
                    <a:latin typeface="+mj-lt"/>
                  </a:rPr>
                  <a:t> », donné une vrai valeur « </a:t>
                </a:r>
                <a14:m>
                  <m:oMath xmlns:m="http://schemas.openxmlformats.org/officeDocument/2006/math">
                    <m:r>
                      <a:rPr lang="fr-CA" sz="2200" i="1" smtClean="0">
                        <a:latin typeface="Cambria Math" panose="02040503050406030204" pitchFamily="18" charset="0"/>
                        <a:ea typeface="Cambria Math" panose="02040503050406030204" pitchFamily="18" charset="0"/>
                      </a:rPr>
                      <m:t>𝜈</m:t>
                    </m:r>
                  </m:oMath>
                </a14:m>
                <a:r>
                  <a:rPr lang="fr-CA" sz="2200" dirty="0">
                    <a:latin typeface="+mj-lt"/>
                  </a:rPr>
                  <a:t> »</a:t>
                </a:r>
              </a:p>
            </p:txBody>
          </p:sp>
        </mc:Choice>
        <mc:Fallback xmlns="">
          <p:sp>
            <p:nvSpPr>
              <p:cNvPr id="18" name="TextBox 17">
                <a:extLst>
                  <a:ext uri="{FF2B5EF4-FFF2-40B4-BE49-F238E27FC236}">
                    <a16:creationId xmlns:a16="http://schemas.microsoft.com/office/drawing/2014/main" id="{997A83DD-DA21-6942-B406-F2AEAC8ACC99}"/>
                  </a:ext>
                </a:extLst>
              </p:cNvPr>
              <p:cNvSpPr txBox="1">
                <a:spLocks noRot="1" noChangeAspect="1" noMove="1" noResize="1" noEditPoints="1" noAdjustHandles="1" noChangeArrowheads="1" noChangeShapeType="1" noTextEdit="1"/>
              </p:cNvSpPr>
              <p:nvPr/>
            </p:nvSpPr>
            <p:spPr>
              <a:xfrm>
                <a:off x="355600" y="1881613"/>
                <a:ext cx="8361071" cy="430887"/>
              </a:xfrm>
              <a:prstGeom prst="rect">
                <a:avLst/>
              </a:prstGeom>
              <a:blipFill>
                <a:blip r:embed="rId4"/>
                <a:stretch>
                  <a:fillRect l="-758" t="-11765" b="-29412"/>
                </a:stretch>
              </a:blipFill>
            </p:spPr>
            <p:txBody>
              <a:bodyPr/>
              <a:lstStyle/>
              <a:p>
                <a:r>
                  <a:rPr lang="fr-CA">
                    <a:noFill/>
                  </a:rPr>
                  <a:t> </a:t>
                </a:r>
              </a:p>
            </p:txBody>
          </p:sp>
        </mc:Fallback>
      </mc:AlternateContent>
      <p:sp>
        <p:nvSpPr>
          <p:cNvPr id="20" name="TextBox 19">
            <a:extLst>
              <a:ext uri="{FF2B5EF4-FFF2-40B4-BE49-F238E27FC236}">
                <a16:creationId xmlns:a16="http://schemas.microsoft.com/office/drawing/2014/main" id="{10BC55C0-B594-7A4C-A3E4-C7AA3052AA9D}"/>
              </a:ext>
            </a:extLst>
          </p:cNvPr>
          <p:cNvSpPr txBox="1"/>
          <p:nvPr/>
        </p:nvSpPr>
        <p:spPr>
          <a:xfrm>
            <a:off x="356140" y="2544768"/>
            <a:ext cx="1537985" cy="430887"/>
          </a:xfrm>
          <a:prstGeom prst="rect">
            <a:avLst/>
          </a:prstGeom>
          <a:noFill/>
        </p:spPr>
        <p:txBody>
          <a:bodyPr wrap="square" rtlCol="0">
            <a:spAutoFit/>
          </a:bodyPr>
          <a:lstStyle/>
          <a:p>
            <a:r>
              <a:rPr lang="fr-CA" sz="2200" dirty="0">
                <a:latin typeface="+mj-lt"/>
              </a:rPr>
              <a:t>Posteriori :  </a:t>
            </a:r>
          </a:p>
        </p:txBody>
      </p:sp>
      <p:pic>
        <p:nvPicPr>
          <p:cNvPr id="11" name="Picture 10" descr="A picture containing graphical user interface&#10;&#10;Description automatically generated">
            <a:extLst>
              <a:ext uri="{FF2B5EF4-FFF2-40B4-BE49-F238E27FC236}">
                <a16:creationId xmlns:a16="http://schemas.microsoft.com/office/drawing/2014/main" id="{8AFBA3DA-2B11-6545-9AB8-5A7C4400F3A7}"/>
              </a:ext>
            </a:extLst>
          </p:cNvPr>
          <p:cNvPicPr>
            <a:picLocks noChangeAspect="1"/>
          </p:cNvPicPr>
          <p:nvPr/>
        </p:nvPicPr>
        <p:blipFill>
          <a:blip r:embed="rId5"/>
          <a:stretch>
            <a:fillRect/>
          </a:stretch>
        </p:blipFill>
        <p:spPr>
          <a:xfrm>
            <a:off x="1894125" y="2576098"/>
            <a:ext cx="1727200" cy="393700"/>
          </a:xfrm>
          <a:prstGeom prst="rect">
            <a:avLst/>
          </a:prstGeom>
        </p:spPr>
      </p:pic>
      <p:cxnSp>
        <p:nvCxnSpPr>
          <p:cNvPr id="16" name="Straight Arrow Connector 15">
            <a:extLst>
              <a:ext uri="{FF2B5EF4-FFF2-40B4-BE49-F238E27FC236}">
                <a16:creationId xmlns:a16="http://schemas.microsoft.com/office/drawing/2014/main" id="{B42BE9CD-A60E-434F-B294-77323E8D1512}"/>
              </a:ext>
            </a:extLst>
          </p:cNvPr>
          <p:cNvCxnSpPr>
            <a:cxnSpLocks/>
          </p:cNvCxnSpPr>
          <p:nvPr/>
        </p:nvCxnSpPr>
        <p:spPr>
          <a:xfrm>
            <a:off x="3279913" y="2965332"/>
            <a:ext cx="341412" cy="33742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70D6370-2D8A-D146-812F-815AC489E560}"/>
              </a:ext>
            </a:extLst>
          </p:cNvPr>
          <p:cNvSpPr txBox="1"/>
          <p:nvPr/>
        </p:nvSpPr>
        <p:spPr>
          <a:xfrm>
            <a:off x="3578347" y="3143768"/>
            <a:ext cx="1124026" cy="430887"/>
          </a:xfrm>
          <a:prstGeom prst="rect">
            <a:avLst/>
          </a:prstGeom>
          <a:noFill/>
        </p:spPr>
        <p:txBody>
          <a:bodyPr wrap="square" rtlCol="0">
            <a:spAutoFit/>
          </a:bodyPr>
          <a:lstStyle/>
          <a:p>
            <a:r>
              <a:rPr lang="fr-CA" sz="2200" dirty="0">
                <a:latin typeface="+mj-lt"/>
              </a:rPr>
              <a:t> priori  </a:t>
            </a:r>
          </a:p>
        </p:txBody>
      </p:sp>
      <p:cxnSp>
        <p:nvCxnSpPr>
          <p:cNvPr id="24" name="Straight Arrow Connector 23">
            <a:extLst>
              <a:ext uri="{FF2B5EF4-FFF2-40B4-BE49-F238E27FC236}">
                <a16:creationId xmlns:a16="http://schemas.microsoft.com/office/drawing/2014/main" id="{471F544A-EA4C-9246-8D05-F2C9701B51CB}"/>
              </a:ext>
            </a:extLst>
          </p:cNvPr>
          <p:cNvCxnSpPr>
            <a:cxnSpLocks/>
          </p:cNvCxnSpPr>
          <p:nvPr/>
        </p:nvCxnSpPr>
        <p:spPr>
          <a:xfrm>
            <a:off x="3796529" y="2736241"/>
            <a:ext cx="132872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EA727C9-646C-D549-9048-97DC1AD3506E}"/>
              </a:ext>
            </a:extLst>
          </p:cNvPr>
          <p:cNvSpPr txBox="1"/>
          <p:nvPr/>
        </p:nvSpPr>
        <p:spPr>
          <a:xfrm>
            <a:off x="5229678" y="2393215"/>
            <a:ext cx="3914322" cy="1446550"/>
          </a:xfrm>
          <a:prstGeom prst="rect">
            <a:avLst/>
          </a:prstGeom>
          <a:noFill/>
        </p:spPr>
        <p:txBody>
          <a:bodyPr wrap="square" rtlCol="0">
            <a:spAutoFit/>
          </a:bodyPr>
          <a:lstStyle/>
          <a:p>
            <a:r>
              <a:rPr lang="fr-CA" sz="2200" dirty="0">
                <a:latin typeface="+mj-lt"/>
              </a:rPr>
              <a:t>On veut trouver le maximum de cette expression, cela sera l’estimé de la vrai valeur de la magnitude du pixel mesuré</a:t>
            </a:r>
          </a:p>
        </p:txBody>
      </p:sp>
      <p:pic>
        <p:nvPicPr>
          <p:cNvPr id="29" name="Picture 28" descr="A picture containing text, outdoor&#10;&#10;Description automatically generated">
            <a:extLst>
              <a:ext uri="{FF2B5EF4-FFF2-40B4-BE49-F238E27FC236}">
                <a16:creationId xmlns:a16="http://schemas.microsoft.com/office/drawing/2014/main" id="{0C9B8FA5-B6CE-6A45-8827-588B5013F872}"/>
              </a:ext>
            </a:extLst>
          </p:cNvPr>
          <p:cNvPicPr>
            <a:picLocks noChangeAspect="1"/>
          </p:cNvPicPr>
          <p:nvPr/>
        </p:nvPicPr>
        <p:blipFill>
          <a:blip r:embed="rId6"/>
          <a:stretch>
            <a:fillRect/>
          </a:stretch>
        </p:blipFill>
        <p:spPr>
          <a:xfrm>
            <a:off x="1216918" y="4002654"/>
            <a:ext cx="6769290" cy="2200469"/>
          </a:xfrm>
          <a:prstGeom prst="rect">
            <a:avLst/>
          </a:prstGeom>
        </p:spPr>
      </p:pic>
    </p:spTree>
    <p:extLst>
      <p:ext uri="{BB962C8B-B14F-4D97-AF65-F5344CB8AC3E}">
        <p14:creationId xmlns:p14="http://schemas.microsoft.com/office/powerpoint/2010/main" val="4202796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3B8085-85D7-4069-BD18-BCA4BA2C62C9}"/>
              </a:ext>
            </a:extLst>
          </p:cNvPr>
          <p:cNvSpPr>
            <a:spLocks noGrp="1"/>
          </p:cNvSpPr>
          <p:nvPr>
            <p:ph idx="1"/>
          </p:nvPr>
        </p:nvSpPr>
        <p:spPr>
          <a:xfrm>
            <a:off x="436146" y="1130928"/>
            <a:ext cx="8518283" cy="5191813"/>
          </a:xfrm>
        </p:spPr>
        <p:txBody>
          <a:bodyPr>
            <a:normAutofit/>
          </a:bodyPr>
          <a:lstStyle/>
          <a:p>
            <a:pPr marL="514350" indent="-514350">
              <a:lnSpc>
                <a:spcPct val="150000"/>
              </a:lnSpc>
              <a:spcBef>
                <a:spcPts val="0"/>
              </a:spcBef>
              <a:buClr>
                <a:schemeClr val="tx1"/>
              </a:buClr>
              <a:buSzPct val="80000"/>
              <a:buAutoNum type="arabicPeriod"/>
            </a:pPr>
            <a:r>
              <a:rPr lang="fr-FR" sz="2400" b="1" spc="-45" dirty="0">
                <a:latin typeface="+mj-lt"/>
                <a:cs typeface="Tahoma"/>
              </a:rPr>
              <a:t>͏͏Variables aléatoires</a:t>
            </a:r>
          </a:p>
          <a:p>
            <a:pPr marL="514350" indent="-514350">
              <a:lnSpc>
                <a:spcPct val="150000"/>
              </a:lnSpc>
              <a:spcBef>
                <a:spcPts val="1200"/>
              </a:spcBef>
              <a:buClr>
                <a:schemeClr val="tx1"/>
              </a:buClr>
              <a:buSzPct val="80000"/>
              <a:buAutoNum type="arabicPeriod"/>
            </a:pPr>
            <a:r>
              <a:rPr lang="fr-FR" sz="2400" b="1" spc="-45" dirty="0">
                <a:latin typeface="+mj-lt"/>
                <a:cs typeface="Tahoma"/>
              </a:rPr>
              <a:t>Vecteurs aléatoires</a:t>
            </a:r>
          </a:p>
          <a:p>
            <a:pPr marL="514350" indent="-514350">
              <a:lnSpc>
                <a:spcPct val="150000"/>
              </a:lnSpc>
              <a:spcBef>
                <a:spcPts val="1200"/>
              </a:spcBef>
              <a:buClr>
                <a:schemeClr val="tx1"/>
              </a:buClr>
              <a:buSzPct val="80000"/>
              <a:buAutoNum type="arabicPeriod"/>
            </a:pPr>
            <a:r>
              <a:rPr lang="en-CA" sz="2400" b="1" spc="-45" dirty="0">
                <a:latin typeface="+mj-lt"/>
                <a:cs typeface="Tahoma"/>
              </a:rPr>
              <a:t>Aspects </a:t>
            </a:r>
            <a:r>
              <a:rPr lang="en-CA" sz="2400" b="1" spc="-45" dirty="0" err="1">
                <a:latin typeface="+mj-lt"/>
                <a:cs typeface="Tahoma"/>
              </a:rPr>
              <a:t>fréquentiels</a:t>
            </a:r>
            <a:r>
              <a:rPr lang="en-CA" sz="2400" b="1" spc="-45" dirty="0">
                <a:latin typeface="+mj-lt"/>
                <a:cs typeface="Tahoma"/>
              </a:rPr>
              <a:t> : </a:t>
            </a:r>
            <a:r>
              <a:rPr lang="en-CA" sz="2400" b="1" spc="-45" dirty="0" err="1">
                <a:latin typeface="+mj-lt"/>
                <a:cs typeface="Tahoma"/>
              </a:rPr>
              <a:t>signaux</a:t>
            </a:r>
            <a:r>
              <a:rPr lang="en-CA" sz="2400" b="1" spc="-45" dirty="0">
                <a:latin typeface="+mj-lt"/>
                <a:cs typeface="Tahoma"/>
              </a:rPr>
              <a:t> </a:t>
            </a:r>
            <a:r>
              <a:rPr lang="en-CA" sz="2400" b="1" spc="-45" dirty="0" err="1">
                <a:latin typeface="+mj-lt"/>
                <a:cs typeface="Tahoma"/>
              </a:rPr>
              <a:t>aléatoires</a:t>
            </a:r>
            <a:r>
              <a:rPr lang="en-CA" sz="2400" b="1" spc="-45" dirty="0">
                <a:latin typeface="+mj-lt"/>
                <a:cs typeface="Tahoma"/>
              </a:rPr>
              <a:t> </a:t>
            </a:r>
            <a:r>
              <a:rPr lang="en-CA" sz="2400" b="1" spc="-45" dirty="0" err="1">
                <a:latin typeface="+mj-lt"/>
                <a:cs typeface="Tahoma"/>
              </a:rPr>
              <a:t>stationnaires</a:t>
            </a:r>
            <a:r>
              <a:rPr lang="en-CA" sz="2400" b="1" spc="-45" dirty="0">
                <a:latin typeface="+mj-lt"/>
                <a:cs typeface="Tahoma"/>
              </a:rPr>
              <a:t> </a:t>
            </a:r>
            <a:r>
              <a:rPr lang="en-CA" sz="2400" b="1" spc="-45" dirty="0" err="1">
                <a:latin typeface="+mj-lt"/>
                <a:cs typeface="Tahoma"/>
              </a:rPr>
              <a:t>d’ordre</a:t>
            </a:r>
            <a:r>
              <a:rPr lang="en-CA" sz="2400" b="1" spc="-45" dirty="0">
                <a:latin typeface="+mj-lt"/>
                <a:cs typeface="Tahoma"/>
              </a:rPr>
              <a:t> 2</a:t>
            </a:r>
            <a:endParaRPr lang="fr-FR" sz="2400" b="1" spc="-45" dirty="0">
              <a:latin typeface="+mj-lt"/>
              <a:cs typeface="Tahoma"/>
            </a:endParaRPr>
          </a:p>
          <a:p>
            <a:pPr marL="514350" indent="-514350">
              <a:lnSpc>
                <a:spcPct val="150000"/>
              </a:lnSpc>
              <a:spcBef>
                <a:spcPts val="1200"/>
              </a:spcBef>
              <a:buClr>
                <a:schemeClr val="tx1"/>
              </a:buClr>
              <a:buSzPct val="80000"/>
              <a:buAutoNum type="arabicPeriod"/>
            </a:pPr>
            <a:r>
              <a:rPr lang="fr-FR" sz="2400" b="1" spc="-45" dirty="0">
                <a:latin typeface="+mj-lt"/>
                <a:cs typeface="Tahoma"/>
              </a:rPr>
              <a:t>Estimation</a:t>
            </a:r>
          </a:p>
          <a:p>
            <a:pPr marL="514350" indent="-514350">
              <a:lnSpc>
                <a:spcPct val="150000"/>
              </a:lnSpc>
              <a:spcBef>
                <a:spcPts val="1200"/>
              </a:spcBef>
              <a:buClr>
                <a:schemeClr val="tx1"/>
              </a:buClr>
              <a:buSzPct val="80000"/>
              <a:buAutoNum type="arabicPeriod"/>
            </a:pPr>
            <a:r>
              <a:rPr lang="fr-FR" sz="2400" b="1" spc="-45" dirty="0">
                <a:latin typeface="+mj-lt"/>
                <a:cs typeface="Tahoma"/>
              </a:rPr>
              <a:t>Estimateurs classiques</a:t>
            </a:r>
          </a:p>
          <a:p>
            <a:pPr marL="514350" indent="-514350">
              <a:lnSpc>
                <a:spcPct val="150000"/>
              </a:lnSpc>
              <a:spcBef>
                <a:spcPts val="1200"/>
              </a:spcBef>
              <a:buClr>
                <a:schemeClr val="tx1"/>
              </a:buClr>
              <a:buSzPct val="80000"/>
              <a:buAutoNum type="arabicPeriod"/>
            </a:pPr>
            <a:r>
              <a:rPr lang="en-CA" sz="2400" b="1" spc="-45" dirty="0" err="1">
                <a:latin typeface="+mj-lt"/>
                <a:cs typeface="Tahoma"/>
              </a:rPr>
              <a:t>Caractéristiques</a:t>
            </a:r>
            <a:r>
              <a:rPr lang="en-CA" sz="2400" b="1" spc="-45" dirty="0">
                <a:latin typeface="+mj-lt"/>
                <a:cs typeface="Tahoma"/>
              </a:rPr>
              <a:t> des </a:t>
            </a:r>
            <a:r>
              <a:rPr lang="en-CA" sz="2400" b="1" spc="-45" dirty="0" err="1">
                <a:latin typeface="+mj-lt"/>
                <a:cs typeface="Tahoma"/>
              </a:rPr>
              <a:t>estimateurs</a:t>
            </a:r>
            <a:endParaRPr lang="en-CA" sz="2400" b="1" spc="-45" dirty="0">
              <a:latin typeface="+mj-lt"/>
              <a:cs typeface="Tahoma"/>
            </a:endParaRPr>
          </a:p>
          <a:p>
            <a:pPr marL="514350" indent="-514350">
              <a:lnSpc>
                <a:spcPct val="150000"/>
              </a:lnSpc>
              <a:spcBef>
                <a:spcPts val="1200"/>
              </a:spcBef>
              <a:buClr>
                <a:schemeClr val="tx1"/>
              </a:buClr>
              <a:buSzPct val="80000"/>
              <a:buAutoNum type="arabicPeriod"/>
            </a:pPr>
            <a:r>
              <a:rPr lang="en-CA" sz="2400" b="1" spc="-45" dirty="0">
                <a:latin typeface="+mj-lt"/>
                <a:cs typeface="Tahoma"/>
              </a:rPr>
              <a:t>Estimation MAP dans le </a:t>
            </a:r>
            <a:r>
              <a:rPr lang="en-CA" sz="2400" b="1" spc="-45" dirty="0" err="1">
                <a:latin typeface="+mj-lt"/>
                <a:cs typeface="Tahoma"/>
              </a:rPr>
              <a:t>cas</a:t>
            </a:r>
            <a:r>
              <a:rPr lang="en-CA" sz="2400" b="1" spc="-45" dirty="0">
                <a:latin typeface="+mj-lt"/>
                <a:cs typeface="Tahoma"/>
              </a:rPr>
              <a:t> </a:t>
            </a:r>
            <a:r>
              <a:rPr lang="en-CA" sz="2400" b="1" spc="-45" dirty="0" err="1">
                <a:latin typeface="+mj-lt"/>
                <a:cs typeface="Tahoma"/>
              </a:rPr>
              <a:t>linéaire</a:t>
            </a:r>
            <a:r>
              <a:rPr lang="en-CA" sz="2400" b="1" spc="-45" dirty="0">
                <a:latin typeface="+mj-lt"/>
                <a:cs typeface="Tahoma"/>
              </a:rPr>
              <a:t> et </a:t>
            </a:r>
            <a:r>
              <a:rPr lang="en-CA" sz="2400" b="1" spc="-45" dirty="0" err="1">
                <a:latin typeface="+mj-lt"/>
                <a:cs typeface="Tahoma"/>
              </a:rPr>
              <a:t>gaussien</a:t>
            </a:r>
            <a:endParaRPr lang="en-CA" sz="2400" b="1" spc="-45" dirty="0">
              <a:latin typeface="+mj-lt"/>
              <a:cs typeface="Tahoma"/>
            </a:endParaRPr>
          </a:p>
        </p:txBody>
      </p:sp>
      <p:sp>
        <p:nvSpPr>
          <p:cNvPr id="8" name="TextBox 7">
            <a:extLst>
              <a:ext uri="{FF2B5EF4-FFF2-40B4-BE49-F238E27FC236}">
                <a16:creationId xmlns:a16="http://schemas.microsoft.com/office/drawing/2014/main" id="{B7690BFE-6991-4211-81F1-F00AC55FE66A}"/>
              </a:ext>
            </a:extLst>
          </p:cNvPr>
          <p:cNvSpPr txBox="1"/>
          <p:nvPr/>
        </p:nvSpPr>
        <p:spPr>
          <a:xfrm>
            <a:off x="355600" y="233356"/>
            <a:ext cx="7611110" cy="584775"/>
          </a:xfrm>
          <a:prstGeom prst="rect">
            <a:avLst/>
          </a:prstGeom>
          <a:noFill/>
        </p:spPr>
        <p:txBody>
          <a:bodyPr wrap="square" rtlCol="0">
            <a:spAutoFit/>
          </a:bodyPr>
          <a:lstStyle/>
          <a:p>
            <a:r>
              <a:rPr lang="en-CA" sz="3200" b="1" spc="-10" dirty="0">
                <a:latin typeface="+mj-lt"/>
                <a:ea typeface="Century Gothic" charset="0"/>
                <a:cs typeface="Century Gothic" charset="0"/>
              </a:rPr>
              <a:t>Rappels: </a:t>
            </a:r>
            <a:r>
              <a:rPr lang="en-CA" sz="3200" b="1" spc="-10" dirty="0" err="1">
                <a:latin typeface="+mj-lt"/>
                <a:ea typeface="Century Gothic" charset="0"/>
                <a:cs typeface="Century Gothic" charset="0"/>
              </a:rPr>
              <a:t>probabilités</a:t>
            </a:r>
            <a:r>
              <a:rPr lang="en-CA" sz="3200" b="1" spc="-10" dirty="0">
                <a:latin typeface="+mj-lt"/>
                <a:ea typeface="Century Gothic" charset="0"/>
                <a:cs typeface="Century Gothic" charset="0"/>
              </a:rPr>
              <a:t> et signal </a:t>
            </a:r>
            <a:r>
              <a:rPr lang="en-CA" sz="3200" b="1" spc="-10" dirty="0" err="1">
                <a:latin typeface="+mj-lt"/>
                <a:ea typeface="Century Gothic" charset="0"/>
                <a:cs typeface="Century Gothic" charset="0"/>
              </a:rPr>
              <a:t>aléatoire</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0" name="Rectangle 9">
            <a:hlinkClick r:id="rId3" action="ppaction://hlinksldjump"/>
            <a:extLst>
              <a:ext uri="{FF2B5EF4-FFF2-40B4-BE49-F238E27FC236}">
                <a16:creationId xmlns:a16="http://schemas.microsoft.com/office/drawing/2014/main" id="{AA6A0D3B-2932-4027-B693-A8C88B22AFE3}"/>
              </a:ext>
            </a:extLst>
          </p:cNvPr>
          <p:cNvSpPr/>
          <p:nvPr/>
        </p:nvSpPr>
        <p:spPr>
          <a:xfrm>
            <a:off x="1046747" y="5291191"/>
            <a:ext cx="5744471" cy="267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118608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Exemple</a:t>
            </a:r>
            <a:endParaRPr lang="en-CA" sz="1400" b="1" dirty="0">
              <a:solidFill>
                <a:schemeClr val="bg1"/>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47016"/>
            <a:ext cx="8628380" cy="584775"/>
          </a:xfrm>
          <a:prstGeom prst="rect">
            <a:avLst/>
          </a:prstGeom>
          <a:noFill/>
        </p:spPr>
        <p:txBody>
          <a:bodyPr wrap="square" rtlCol="0">
            <a:spAutoFit/>
          </a:bodyPr>
          <a:lstStyle/>
          <a:p>
            <a:r>
              <a:rPr lang="fr-CA" sz="3200" b="1" spc="-10" dirty="0">
                <a:latin typeface="+mj-lt"/>
                <a:ea typeface="Century Gothic" charset="0"/>
                <a:cs typeface="Century Gothic" charset="0"/>
              </a:rPr>
              <a:t>Exercice</a:t>
            </a:r>
            <a:endParaRPr lang="fr-CA"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2" name="Content Placeholder 5">
            <a:extLst>
              <a:ext uri="{FF2B5EF4-FFF2-40B4-BE49-F238E27FC236}">
                <a16:creationId xmlns:a16="http://schemas.microsoft.com/office/drawing/2014/main" id="{F35F3583-8FFC-C418-9E51-D9783767865F}"/>
              </a:ext>
            </a:extLst>
          </p:cNvPr>
          <p:cNvSpPr txBox="1">
            <a:spLocks/>
          </p:cNvSpPr>
          <p:nvPr/>
        </p:nvSpPr>
        <p:spPr>
          <a:xfrm>
            <a:off x="390198" y="1114832"/>
            <a:ext cx="8430315" cy="49293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SzPct val="100000"/>
              <a:buFont typeface="+mj-lt"/>
              <a:buAutoNum type="alphaLcParenR"/>
            </a:pPr>
            <a:r>
              <a:rPr lang="fr-CA" sz="2200" spc="-50" dirty="0">
                <a:solidFill>
                  <a:srgbClr val="FF0000"/>
                </a:solidFill>
                <a:latin typeface="+mj-lt"/>
                <a:cs typeface="Tahoma"/>
              </a:rPr>
              <a:t>Montrer que la magnitude d’un nombre </a:t>
            </a:r>
            <a:r>
              <a:rPr lang="fr-CA" sz="2200" spc="-50" dirty="0" err="1">
                <a:solidFill>
                  <a:srgbClr val="FF0000"/>
                </a:solidFill>
                <a:latin typeface="+mj-lt"/>
                <a:cs typeface="Tahoma"/>
              </a:rPr>
              <a:t>complex</a:t>
            </a:r>
            <a:r>
              <a:rPr lang="fr-CA" sz="2200" spc="-50" dirty="0">
                <a:solidFill>
                  <a:srgbClr val="FF0000"/>
                </a:solidFill>
                <a:latin typeface="+mj-lt"/>
                <a:cs typeface="Tahoma"/>
              </a:rPr>
              <a:t> est une opération non-linéaire</a:t>
            </a:r>
          </a:p>
          <a:p>
            <a:pPr marL="457200" indent="-457200">
              <a:buSzPct val="100000"/>
              <a:buFont typeface="+mj-lt"/>
              <a:buAutoNum type="alphaLcParenR"/>
            </a:pPr>
            <a:r>
              <a:rPr lang="fr-CA" sz="2200" spc="-50" dirty="0">
                <a:solidFill>
                  <a:srgbClr val="FF0000"/>
                </a:solidFill>
                <a:latin typeface="+mj-lt"/>
                <a:cs typeface="Tahoma"/>
              </a:rPr>
              <a:t>En IRM, </a:t>
            </a:r>
            <a:r>
              <a:rPr lang="fr-CA" sz="2200" dirty="0">
                <a:solidFill>
                  <a:srgbClr val="F20000"/>
                </a:solidFill>
                <a:effectLst/>
                <a:latin typeface="+mj-lt"/>
                <a:ea typeface="Times New Roman" panose="02020603050405020304" pitchFamily="18" charset="0"/>
              </a:rPr>
              <a:t>on peut mesurer des signaux provenant d’une personne avec des bobines perpendiculaires (voir la Figure). Une des bobines mesura la partie réelle du signal (« Real Channel), et l’autre la partie imaginaire (« </a:t>
            </a:r>
            <a:r>
              <a:rPr lang="fr-CA" sz="2200" dirty="0" err="1">
                <a:solidFill>
                  <a:srgbClr val="F20000"/>
                </a:solidFill>
                <a:effectLst/>
                <a:latin typeface="+mj-lt"/>
                <a:ea typeface="Times New Roman" panose="02020603050405020304" pitchFamily="18" charset="0"/>
              </a:rPr>
              <a:t>Imaginary</a:t>
            </a:r>
            <a:r>
              <a:rPr lang="fr-CA" sz="2200" dirty="0">
                <a:solidFill>
                  <a:srgbClr val="F20000"/>
                </a:solidFill>
                <a:effectLst/>
                <a:latin typeface="+mj-lt"/>
                <a:ea typeface="Times New Roman" panose="02020603050405020304" pitchFamily="18" charset="0"/>
              </a:rPr>
              <a:t> Channel »). Le bruit associé avec chaque signal est du bruit blanc gaussien additif. Des images réels et imaginaires sont formées en utilisant la transformé de Fourier inverse. Quel sera la distribution du bruit dans ces images, et pourquoi? </a:t>
            </a:r>
          </a:p>
          <a:p>
            <a:pPr marL="457200" indent="-457200">
              <a:buSzPct val="100000"/>
              <a:buFont typeface="+mj-lt"/>
              <a:buAutoNum type="alphaLcParenR"/>
            </a:pPr>
            <a:endParaRPr lang="fr-CA" sz="2200" spc="-50" dirty="0">
              <a:solidFill>
                <a:srgbClr val="FF0000"/>
              </a:solidFill>
              <a:latin typeface="+mj-lt"/>
              <a:cs typeface="Tahoma"/>
            </a:endParaRPr>
          </a:p>
          <a:p>
            <a:pPr marL="457200" indent="-457200">
              <a:buSzPct val="135000"/>
              <a:buAutoNum type="alphaLcParenR"/>
            </a:pPr>
            <a:endParaRPr lang="fr-CA" sz="2200" b="1" spc="-50" dirty="0">
              <a:solidFill>
                <a:srgbClr val="FF0000"/>
              </a:solidFill>
              <a:latin typeface="+mj-lt"/>
              <a:cs typeface="Tahoma"/>
            </a:endParaRPr>
          </a:p>
          <a:p>
            <a:pPr marL="457200" lvl="1" indent="0">
              <a:buSzPct val="135000"/>
              <a:buNone/>
            </a:pPr>
            <a:endParaRPr lang="fr-CA" sz="2200" spc="-50" dirty="0">
              <a:latin typeface="+mj-lt"/>
              <a:cs typeface="Tahoma"/>
            </a:endParaRPr>
          </a:p>
          <a:p>
            <a:pPr lvl="1">
              <a:buSzPct val="135000"/>
            </a:pPr>
            <a:endParaRPr lang="fr-CA" sz="2200" spc="-50" dirty="0">
              <a:latin typeface="+mj-lt"/>
              <a:cs typeface="Tahoma"/>
            </a:endParaRPr>
          </a:p>
          <a:p>
            <a:pPr lvl="1">
              <a:buSzPct val="135000"/>
            </a:pPr>
            <a:endParaRPr lang="fr-CA" sz="2200" spc="-50" dirty="0">
              <a:latin typeface="+mj-lt"/>
              <a:cs typeface="Tahoma"/>
            </a:endParaRPr>
          </a:p>
        </p:txBody>
      </p:sp>
      <p:sp>
        <p:nvSpPr>
          <p:cNvPr id="3" name="Rectangle 2">
            <a:extLst>
              <a:ext uri="{FF2B5EF4-FFF2-40B4-BE49-F238E27FC236}">
                <a16:creationId xmlns:a16="http://schemas.microsoft.com/office/drawing/2014/main" id="{B389BF07-5F05-E226-5CEF-1E8C6A3DF67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a:p>
        </p:txBody>
      </p:sp>
      <p:pic>
        <p:nvPicPr>
          <p:cNvPr id="1025" name="Picture 2" descr="real and imaginary MR signal components">
            <a:extLst>
              <a:ext uri="{FF2B5EF4-FFF2-40B4-BE49-F238E27FC236}">
                <a16:creationId xmlns:a16="http://schemas.microsoft.com/office/drawing/2014/main" id="{BA7AC7D8-6E54-78BA-B73E-7D19A617DA2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967812" y="4347342"/>
            <a:ext cx="3637559" cy="1787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0228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err="1">
                <a:solidFill>
                  <a:schemeClr val="bg1"/>
                </a:solidFill>
                <a:latin typeface="+mj-lt"/>
              </a:rPr>
              <a:t>Exemple</a:t>
            </a:r>
            <a:endParaRPr lang="en-CA" sz="1400" b="1" dirty="0">
              <a:solidFill>
                <a:schemeClr val="bg1"/>
              </a:solidFill>
              <a:latin typeface="+mj-lt"/>
            </a:endParaRPr>
          </a:p>
        </p:txBody>
      </p:sp>
      <p:sp>
        <p:nvSpPr>
          <p:cNvPr id="14" name="TextBox 13">
            <a:extLst>
              <a:ext uri="{FF2B5EF4-FFF2-40B4-BE49-F238E27FC236}">
                <a16:creationId xmlns:a16="http://schemas.microsoft.com/office/drawing/2014/main" id="{D36B896A-8E61-42F9-8CDD-AEBA96DDF353}"/>
              </a:ext>
            </a:extLst>
          </p:cNvPr>
          <p:cNvSpPr txBox="1"/>
          <p:nvPr/>
        </p:nvSpPr>
        <p:spPr>
          <a:xfrm>
            <a:off x="355600" y="247016"/>
            <a:ext cx="8628380" cy="584775"/>
          </a:xfrm>
          <a:prstGeom prst="rect">
            <a:avLst/>
          </a:prstGeom>
          <a:noFill/>
        </p:spPr>
        <p:txBody>
          <a:bodyPr wrap="square" rtlCol="0">
            <a:spAutoFit/>
          </a:bodyPr>
          <a:lstStyle/>
          <a:p>
            <a:r>
              <a:rPr lang="fr-CA" sz="3200" b="1" spc="-10" dirty="0">
                <a:latin typeface="+mj-lt"/>
                <a:ea typeface="Century Gothic" charset="0"/>
                <a:cs typeface="Century Gothic" charset="0"/>
              </a:rPr>
              <a:t>Questions a travailler en classe</a:t>
            </a:r>
            <a:endParaRPr lang="fr-CA" sz="3200" b="1" dirty="0">
              <a:latin typeface="+mj-lt"/>
              <a:ea typeface="Century Gothic" charset="0"/>
              <a:cs typeface="Century Gothic" charset="0"/>
            </a:endParaRPr>
          </a:p>
        </p:txBody>
      </p:sp>
      <p:cxnSp>
        <p:nvCxnSpPr>
          <p:cNvPr id="19" name="Straight Connector 18">
            <a:extLst>
              <a:ext uri="{FF2B5EF4-FFF2-40B4-BE49-F238E27FC236}">
                <a16:creationId xmlns:a16="http://schemas.microsoft.com/office/drawing/2014/main" id="{248AA19B-A640-4838-BA3B-334E6393E9D9}"/>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2" name="Content Placeholder 5">
            <a:extLst>
              <a:ext uri="{FF2B5EF4-FFF2-40B4-BE49-F238E27FC236}">
                <a16:creationId xmlns:a16="http://schemas.microsoft.com/office/drawing/2014/main" id="{F35F3583-8FFC-C418-9E51-D9783767865F}"/>
              </a:ext>
            </a:extLst>
          </p:cNvPr>
          <p:cNvSpPr txBox="1">
            <a:spLocks/>
          </p:cNvSpPr>
          <p:nvPr/>
        </p:nvSpPr>
        <p:spPr>
          <a:xfrm>
            <a:off x="390198" y="1114832"/>
            <a:ext cx="8430315" cy="49293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buFont typeface="+mj-lt"/>
              <a:buAutoNum type="alphaLcParenR" startAt="3"/>
            </a:pPr>
            <a:r>
              <a:rPr lang="fr-CA" sz="2200" dirty="0">
                <a:solidFill>
                  <a:srgbClr val="F20000"/>
                </a:solidFill>
                <a:effectLst/>
                <a:latin typeface="+mj-lt"/>
                <a:ea typeface="Times New Roman" panose="02020603050405020304" pitchFamily="18" charset="0"/>
              </a:rPr>
              <a:t>Les images qui nous intéressent sont les images de magnitude. Nommez la forme de la distribution du bruit présent dans les images de magnitude. Pourquoi aura-t-elle cette forme?</a:t>
            </a:r>
          </a:p>
          <a:p>
            <a:pPr marL="457200" lvl="0" indent="-457200">
              <a:buFont typeface="+mj-lt"/>
              <a:buAutoNum type="alphaLcParenR" startAt="3"/>
            </a:pPr>
            <a:endParaRPr lang="fr-CA" sz="2200" dirty="0">
              <a:solidFill>
                <a:srgbClr val="F20000"/>
              </a:solidFill>
              <a:effectLst/>
              <a:latin typeface="+mj-lt"/>
              <a:ea typeface="Times New Roman" panose="02020603050405020304" pitchFamily="18" charset="0"/>
            </a:endParaRPr>
          </a:p>
          <a:p>
            <a:pPr marL="457200" lvl="0" indent="-457200">
              <a:buFont typeface="+mj-lt"/>
              <a:buAutoNum type="alphaLcParenR" startAt="3"/>
            </a:pPr>
            <a:r>
              <a:rPr lang="fr-CA" sz="2200" dirty="0">
                <a:solidFill>
                  <a:srgbClr val="F20000"/>
                </a:solidFill>
                <a:effectLst/>
                <a:latin typeface="+mj-lt"/>
                <a:ea typeface="Times New Roman" panose="02020603050405020304" pitchFamily="18" charset="0"/>
              </a:rPr>
              <a:t>Quel sera la matrice de covariance normalisé du bruit?</a:t>
            </a:r>
          </a:p>
          <a:p>
            <a:pPr marL="457200" lvl="0" indent="-457200">
              <a:buFont typeface="+mj-lt"/>
              <a:buAutoNum type="alphaLcParenR" startAt="3"/>
            </a:pPr>
            <a:endParaRPr lang="en-CA" sz="2200" dirty="0">
              <a:solidFill>
                <a:srgbClr val="F20000"/>
              </a:solidFill>
              <a:latin typeface="+mj-lt"/>
              <a:ea typeface="Times New Roman" panose="02020603050405020304" pitchFamily="18" charset="0"/>
            </a:endParaRPr>
          </a:p>
          <a:p>
            <a:pPr marL="457200" lvl="0" indent="-457200">
              <a:buFont typeface="+mj-lt"/>
              <a:buAutoNum type="alphaLcParenR" startAt="3"/>
            </a:pPr>
            <a:r>
              <a:rPr lang="fr-CA" sz="2200" dirty="0">
                <a:solidFill>
                  <a:srgbClr val="F20000"/>
                </a:solidFill>
                <a:effectLst/>
                <a:latin typeface="+mj-lt"/>
                <a:ea typeface="Times New Roman" panose="02020603050405020304" pitchFamily="18" charset="0"/>
              </a:rPr>
              <a:t>Si on calcul la moyenne de plusieurs images de magnitude, comme celle de la Figure ci-bas, quel sera l’effet sur la qualité de l’image résultant? Notez que certaines régions de l’image ont un signal plus élevé que d’autres. </a:t>
            </a:r>
            <a:endParaRPr lang="en-CA" sz="2200" dirty="0">
              <a:solidFill>
                <a:srgbClr val="F20000"/>
              </a:solidFill>
              <a:effectLst/>
              <a:latin typeface="+mj-lt"/>
              <a:ea typeface="Times New Roman" panose="02020603050405020304" pitchFamily="18" charset="0"/>
            </a:endParaRPr>
          </a:p>
          <a:p>
            <a:pPr marL="342900" lvl="0" indent="-342900">
              <a:buFont typeface="+mj-lt"/>
              <a:buAutoNum type="alphaLcParenR" startAt="3"/>
            </a:pPr>
            <a:endParaRPr lang="en-CA" sz="1800" dirty="0">
              <a:effectLst/>
              <a:latin typeface="Times New Roman" panose="02020603050405020304" pitchFamily="18" charset="0"/>
              <a:ea typeface="Times New Roman" panose="02020603050405020304" pitchFamily="18" charset="0"/>
            </a:endParaRPr>
          </a:p>
          <a:p>
            <a:pPr marL="0" indent="0">
              <a:buSzPct val="100000"/>
              <a:buNone/>
            </a:pPr>
            <a:endParaRPr lang="fr-CA" sz="2200" spc="-50" dirty="0">
              <a:solidFill>
                <a:srgbClr val="FF0000"/>
              </a:solidFill>
              <a:latin typeface="+mj-lt"/>
              <a:cs typeface="Tahoma"/>
            </a:endParaRPr>
          </a:p>
          <a:p>
            <a:pPr marL="457200" indent="-457200">
              <a:buSzPct val="135000"/>
              <a:buAutoNum type="alphaLcParenR"/>
            </a:pPr>
            <a:endParaRPr lang="fr-CA" sz="2200" b="1" spc="-50" dirty="0">
              <a:solidFill>
                <a:srgbClr val="FF0000"/>
              </a:solidFill>
              <a:latin typeface="+mj-lt"/>
              <a:cs typeface="Tahoma"/>
            </a:endParaRPr>
          </a:p>
          <a:p>
            <a:pPr marL="457200" lvl="1" indent="0">
              <a:buSzPct val="135000"/>
              <a:buNone/>
            </a:pPr>
            <a:endParaRPr lang="fr-CA" sz="2200" spc="-50" dirty="0">
              <a:latin typeface="+mj-lt"/>
              <a:cs typeface="Tahoma"/>
            </a:endParaRPr>
          </a:p>
          <a:p>
            <a:pPr lvl="1">
              <a:buSzPct val="135000"/>
            </a:pPr>
            <a:endParaRPr lang="fr-CA" sz="2200" spc="-50" dirty="0">
              <a:latin typeface="+mj-lt"/>
              <a:cs typeface="Tahoma"/>
            </a:endParaRPr>
          </a:p>
          <a:p>
            <a:pPr lvl="1">
              <a:buSzPct val="135000"/>
            </a:pPr>
            <a:endParaRPr lang="fr-CA" sz="2200" spc="-50" dirty="0">
              <a:latin typeface="+mj-lt"/>
              <a:cs typeface="Tahoma"/>
            </a:endParaRPr>
          </a:p>
        </p:txBody>
      </p:sp>
      <p:sp>
        <p:nvSpPr>
          <p:cNvPr id="3" name="Rectangle 2">
            <a:extLst>
              <a:ext uri="{FF2B5EF4-FFF2-40B4-BE49-F238E27FC236}">
                <a16:creationId xmlns:a16="http://schemas.microsoft.com/office/drawing/2014/main" id="{B389BF07-5F05-E226-5CEF-1E8C6A3DF67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a:p>
        </p:txBody>
      </p:sp>
      <p:pic>
        <p:nvPicPr>
          <p:cNvPr id="4" name="Picture 3" descr="A close-up of a coin&#10;&#10;Description automatically generated with medium confidence">
            <a:extLst>
              <a:ext uri="{FF2B5EF4-FFF2-40B4-BE49-F238E27FC236}">
                <a16:creationId xmlns:a16="http://schemas.microsoft.com/office/drawing/2014/main" id="{D9C8FA1A-62A5-2571-8D0D-EDD819515D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7921" y="4515721"/>
            <a:ext cx="1308158" cy="1724986"/>
          </a:xfrm>
          <a:prstGeom prst="rect">
            <a:avLst/>
          </a:prstGeom>
        </p:spPr>
      </p:pic>
    </p:spTree>
    <p:extLst>
      <p:ext uri="{BB962C8B-B14F-4D97-AF65-F5344CB8AC3E}">
        <p14:creationId xmlns:p14="http://schemas.microsoft.com/office/powerpoint/2010/main" val="1825546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3B8085-85D7-4069-BD18-BCA4BA2C62C9}"/>
              </a:ext>
            </a:extLst>
          </p:cNvPr>
          <p:cNvSpPr>
            <a:spLocks noGrp="1"/>
          </p:cNvSpPr>
          <p:nvPr>
            <p:ph idx="1"/>
          </p:nvPr>
        </p:nvSpPr>
        <p:spPr>
          <a:xfrm>
            <a:off x="436146" y="1130928"/>
            <a:ext cx="8518283" cy="5191813"/>
          </a:xfrm>
        </p:spPr>
        <p:txBody>
          <a:bodyPr>
            <a:normAutofit/>
          </a:bodyPr>
          <a:lstStyle/>
          <a:p>
            <a:pPr marL="514350" indent="-514350">
              <a:lnSpc>
                <a:spcPct val="150000"/>
              </a:lnSpc>
              <a:spcBef>
                <a:spcPts val="0"/>
              </a:spcBef>
              <a:buClr>
                <a:schemeClr val="tx1"/>
              </a:buClr>
              <a:buSzPct val="80000"/>
              <a:buAutoNum type="arabicPeriod"/>
            </a:pPr>
            <a:r>
              <a:rPr lang="fr-FR" sz="2400" b="1" spc="-45" dirty="0">
                <a:latin typeface="+mj-lt"/>
                <a:cs typeface="Tahoma"/>
              </a:rPr>
              <a:t>͏͏Variables aléatoires</a:t>
            </a:r>
          </a:p>
          <a:p>
            <a:pPr marL="514350" indent="-514350">
              <a:lnSpc>
                <a:spcPct val="150000"/>
              </a:lnSpc>
              <a:spcBef>
                <a:spcPts val="1200"/>
              </a:spcBef>
              <a:buClr>
                <a:schemeClr val="tx1"/>
              </a:buClr>
              <a:buSzPct val="80000"/>
              <a:buAutoNum type="arabicPeriod"/>
            </a:pPr>
            <a:r>
              <a:rPr lang="fr-FR" sz="2400" b="1" spc="-45" dirty="0">
                <a:latin typeface="+mj-lt"/>
                <a:cs typeface="Tahoma"/>
              </a:rPr>
              <a:t>Vecteurs aléatoires</a:t>
            </a:r>
          </a:p>
          <a:p>
            <a:pPr marL="514350" indent="-514350">
              <a:lnSpc>
                <a:spcPct val="150000"/>
              </a:lnSpc>
              <a:spcBef>
                <a:spcPts val="1200"/>
              </a:spcBef>
              <a:buClr>
                <a:schemeClr val="tx1"/>
              </a:buClr>
              <a:buSzPct val="80000"/>
              <a:buAutoNum type="arabicPeriod"/>
            </a:pPr>
            <a:r>
              <a:rPr lang="en-CA" sz="2400" b="1" spc="-45" dirty="0">
                <a:latin typeface="+mj-lt"/>
                <a:cs typeface="Tahoma"/>
              </a:rPr>
              <a:t>Aspects </a:t>
            </a:r>
            <a:r>
              <a:rPr lang="en-CA" sz="2400" b="1" spc="-45" dirty="0" err="1">
                <a:latin typeface="+mj-lt"/>
                <a:cs typeface="Tahoma"/>
              </a:rPr>
              <a:t>fréquentiels</a:t>
            </a:r>
            <a:r>
              <a:rPr lang="en-CA" sz="2400" b="1" spc="-45" dirty="0">
                <a:latin typeface="+mj-lt"/>
                <a:cs typeface="Tahoma"/>
              </a:rPr>
              <a:t> : </a:t>
            </a:r>
            <a:r>
              <a:rPr lang="en-CA" sz="2400" b="1" spc="-45" dirty="0" err="1">
                <a:latin typeface="+mj-lt"/>
                <a:cs typeface="Tahoma"/>
              </a:rPr>
              <a:t>signaux</a:t>
            </a:r>
            <a:r>
              <a:rPr lang="en-CA" sz="2400" b="1" spc="-45" dirty="0">
                <a:latin typeface="+mj-lt"/>
                <a:cs typeface="Tahoma"/>
              </a:rPr>
              <a:t> </a:t>
            </a:r>
            <a:r>
              <a:rPr lang="en-CA" sz="2400" b="1" spc="-45" dirty="0" err="1">
                <a:latin typeface="+mj-lt"/>
                <a:cs typeface="Tahoma"/>
              </a:rPr>
              <a:t>aléatoires</a:t>
            </a:r>
            <a:r>
              <a:rPr lang="en-CA" sz="2400" b="1" spc="-45" dirty="0">
                <a:latin typeface="+mj-lt"/>
                <a:cs typeface="Tahoma"/>
              </a:rPr>
              <a:t> </a:t>
            </a:r>
            <a:r>
              <a:rPr lang="en-CA" sz="2400" b="1" spc="-45" dirty="0" err="1">
                <a:latin typeface="+mj-lt"/>
                <a:cs typeface="Tahoma"/>
              </a:rPr>
              <a:t>stationnaires</a:t>
            </a:r>
            <a:r>
              <a:rPr lang="en-CA" sz="2400" b="1" spc="-45" dirty="0">
                <a:latin typeface="+mj-lt"/>
                <a:cs typeface="Tahoma"/>
              </a:rPr>
              <a:t> </a:t>
            </a:r>
            <a:r>
              <a:rPr lang="en-CA" sz="2400" b="1" spc="-45" dirty="0" err="1">
                <a:latin typeface="+mj-lt"/>
                <a:cs typeface="Tahoma"/>
              </a:rPr>
              <a:t>d’ordre</a:t>
            </a:r>
            <a:r>
              <a:rPr lang="en-CA" sz="2400" b="1" spc="-45" dirty="0">
                <a:latin typeface="+mj-lt"/>
                <a:cs typeface="Tahoma"/>
              </a:rPr>
              <a:t> 2</a:t>
            </a:r>
            <a:endParaRPr lang="fr-FR" sz="2400" b="1" spc="-45" dirty="0">
              <a:latin typeface="+mj-lt"/>
              <a:cs typeface="Tahoma"/>
            </a:endParaRPr>
          </a:p>
          <a:p>
            <a:pPr marL="514350" indent="-514350">
              <a:lnSpc>
                <a:spcPct val="150000"/>
              </a:lnSpc>
              <a:spcBef>
                <a:spcPts val="1200"/>
              </a:spcBef>
              <a:buClr>
                <a:schemeClr val="tx1"/>
              </a:buClr>
              <a:buSzPct val="80000"/>
              <a:buAutoNum type="arabicPeriod"/>
            </a:pPr>
            <a:r>
              <a:rPr lang="fr-FR" sz="2400" b="1" spc="-45" dirty="0">
                <a:latin typeface="+mj-lt"/>
                <a:cs typeface="Tahoma"/>
              </a:rPr>
              <a:t>Estimation</a:t>
            </a:r>
          </a:p>
          <a:p>
            <a:pPr marL="514350" indent="-514350">
              <a:lnSpc>
                <a:spcPct val="150000"/>
              </a:lnSpc>
              <a:spcBef>
                <a:spcPts val="1200"/>
              </a:spcBef>
              <a:buClr>
                <a:schemeClr val="tx1"/>
              </a:buClr>
              <a:buSzPct val="80000"/>
              <a:buAutoNum type="arabicPeriod"/>
            </a:pPr>
            <a:r>
              <a:rPr lang="fr-FR" sz="2400" b="1" spc="-45" dirty="0">
                <a:latin typeface="+mj-lt"/>
                <a:cs typeface="Tahoma"/>
              </a:rPr>
              <a:t>Estimateurs classiques</a:t>
            </a:r>
          </a:p>
          <a:p>
            <a:pPr marL="514350" indent="-514350">
              <a:lnSpc>
                <a:spcPct val="150000"/>
              </a:lnSpc>
              <a:spcBef>
                <a:spcPts val="1200"/>
              </a:spcBef>
              <a:buClr>
                <a:schemeClr val="tx1"/>
              </a:buClr>
              <a:buSzPct val="80000"/>
              <a:buAutoNum type="arabicPeriod"/>
            </a:pPr>
            <a:r>
              <a:rPr lang="en-CA" sz="2400" b="1" spc="-45" dirty="0" err="1">
                <a:latin typeface="+mj-lt"/>
                <a:cs typeface="Tahoma"/>
              </a:rPr>
              <a:t>Caractéristiques</a:t>
            </a:r>
            <a:r>
              <a:rPr lang="en-CA" sz="2400" b="1" spc="-45" dirty="0">
                <a:latin typeface="+mj-lt"/>
                <a:cs typeface="Tahoma"/>
              </a:rPr>
              <a:t> des </a:t>
            </a:r>
            <a:r>
              <a:rPr lang="en-CA" sz="2400" b="1" spc="-45" dirty="0" err="1">
                <a:latin typeface="+mj-lt"/>
                <a:cs typeface="Tahoma"/>
              </a:rPr>
              <a:t>estimateurs</a:t>
            </a:r>
            <a:endParaRPr lang="en-CA" sz="2400" b="1" spc="-45" dirty="0">
              <a:latin typeface="+mj-lt"/>
              <a:cs typeface="Tahoma"/>
            </a:endParaRPr>
          </a:p>
          <a:p>
            <a:pPr marL="514350" indent="-514350">
              <a:lnSpc>
                <a:spcPct val="150000"/>
              </a:lnSpc>
              <a:spcBef>
                <a:spcPts val="1200"/>
              </a:spcBef>
              <a:buClr>
                <a:schemeClr val="tx1"/>
              </a:buClr>
              <a:buSzPct val="80000"/>
              <a:buAutoNum type="arabicPeriod"/>
            </a:pPr>
            <a:r>
              <a:rPr lang="en-CA" sz="2400" b="1" spc="-45" dirty="0">
                <a:latin typeface="+mj-lt"/>
                <a:cs typeface="Tahoma"/>
              </a:rPr>
              <a:t>Estimation MAP dans le </a:t>
            </a:r>
            <a:r>
              <a:rPr lang="en-CA" sz="2400" b="1" spc="-45" dirty="0" err="1">
                <a:latin typeface="+mj-lt"/>
                <a:cs typeface="Tahoma"/>
              </a:rPr>
              <a:t>cas</a:t>
            </a:r>
            <a:r>
              <a:rPr lang="en-CA" sz="2400" b="1" spc="-45" dirty="0">
                <a:latin typeface="+mj-lt"/>
                <a:cs typeface="Tahoma"/>
              </a:rPr>
              <a:t> </a:t>
            </a:r>
            <a:r>
              <a:rPr lang="en-CA" sz="2400" b="1" spc="-45" dirty="0" err="1">
                <a:latin typeface="+mj-lt"/>
                <a:cs typeface="Tahoma"/>
              </a:rPr>
              <a:t>linéaire</a:t>
            </a:r>
            <a:r>
              <a:rPr lang="en-CA" sz="2400" b="1" spc="-45" dirty="0">
                <a:latin typeface="+mj-lt"/>
                <a:cs typeface="Tahoma"/>
              </a:rPr>
              <a:t> et </a:t>
            </a:r>
            <a:r>
              <a:rPr lang="en-CA" sz="2400" b="1" spc="-45" dirty="0" err="1">
                <a:latin typeface="+mj-lt"/>
                <a:cs typeface="Tahoma"/>
              </a:rPr>
              <a:t>gaussien</a:t>
            </a:r>
            <a:endParaRPr lang="en-CA" sz="2400" b="1" spc="-45" dirty="0">
              <a:latin typeface="+mj-lt"/>
              <a:cs typeface="Tahoma"/>
            </a:endParaRPr>
          </a:p>
        </p:txBody>
      </p:sp>
      <p:sp>
        <p:nvSpPr>
          <p:cNvPr id="8" name="TextBox 7">
            <a:extLst>
              <a:ext uri="{FF2B5EF4-FFF2-40B4-BE49-F238E27FC236}">
                <a16:creationId xmlns:a16="http://schemas.microsoft.com/office/drawing/2014/main" id="{B7690BFE-6991-4211-81F1-F00AC55FE66A}"/>
              </a:ext>
            </a:extLst>
          </p:cNvPr>
          <p:cNvSpPr txBox="1"/>
          <p:nvPr/>
        </p:nvSpPr>
        <p:spPr>
          <a:xfrm>
            <a:off x="355600" y="233356"/>
            <a:ext cx="7611110" cy="584775"/>
          </a:xfrm>
          <a:prstGeom prst="rect">
            <a:avLst/>
          </a:prstGeom>
          <a:noFill/>
        </p:spPr>
        <p:txBody>
          <a:bodyPr wrap="square" rtlCol="0">
            <a:spAutoFit/>
          </a:bodyPr>
          <a:lstStyle/>
          <a:p>
            <a:r>
              <a:rPr lang="en-CA" sz="3200" b="1" spc="-10" dirty="0">
                <a:latin typeface="+mj-lt"/>
                <a:ea typeface="Century Gothic" charset="0"/>
                <a:cs typeface="Century Gothic" charset="0"/>
              </a:rPr>
              <a:t>Rappels: </a:t>
            </a:r>
            <a:r>
              <a:rPr lang="en-CA" sz="3200" b="1" spc="-10" dirty="0" err="1">
                <a:latin typeface="+mj-lt"/>
                <a:ea typeface="Century Gothic" charset="0"/>
                <a:cs typeface="Century Gothic" charset="0"/>
              </a:rPr>
              <a:t>probabilités</a:t>
            </a:r>
            <a:r>
              <a:rPr lang="en-CA" sz="3200" b="1" spc="-10" dirty="0">
                <a:latin typeface="+mj-lt"/>
                <a:ea typeface="Century Gothic" charset="0"/>
                <a:cs typeface="Century Gothic" charset="0"/>
              </a:rPr>
              <a:t> et signal </a:t>
            </a:r>
            <a:r>
              <a:rPr lang="en-CA" sz="3200" b="1" spc="-10" dirty="0" err="1">
                <a:latin typeface="+mj-lt"/>
                <a:ea typeface="Century Gothic" charset="0"/>
                <a:cs typeface="Century Gothic" charset="0"/>
              </a:rPr>
              <a:t>aléatoire</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0" name="Rectangle 9">
            <a:hlinkClick r:id="rId3" action="ppaction://hlinksldjump"/>
            <a:extLst>
              <a:ext uri="{FF2B5EF4-FFF2-40B4-BE49-F238E27FC236}">
                <a16:creationId xmlns:a16="http://schemas.microsoft.com/office/drawing/2014/main" id="{AA6A0D3B-2932-4027-B693-A8C88B22AFE3}"/>
              </a:ext>
            </a:extLst>
          </p:cNvPr>
          <p:cNvSpPr/>
          <p:nvPr/>
        </p:nvSpPr>
        <p:spPr>
          <a:xfrm>
            <a:off x="1046747" y="5291191"/>
            <a:ext cx="5744471" cy="267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ounded Rectangle 1">
            <a:extLst>
              <a:ext uri="{FF2B5EF4-FFF2-40B4-BE49-F238E27FC236}">
                <a16:creationId xmlns:a16="http://schemas.microsoft.com/office/drawing/2014/main" id="{086C8FD9-F1E7-6541-BDA4-DF675213353F}"/>
              </a:ext>
            </a:extLst>
          </p:cNvPr>
          <p:cNvSpPr/>
          <p:nvPr/>
        </p:nvSpPr>
        <p:spPr>
          <a:xfrm>
            <a:off x="848007" y="1277379"/>
            <a:ext cx="7994910" cy="420117"/>
          </a:xfrm>
          <a:prstGeom prst="round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338217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690BFE-6991-4211-81F1-F00AC55FE66A}"/>
              </a:ext>
            </a:extLst>
          </p:cNvPr>
          <p:cNvSpPr txBox="1"/>
          <p:nvPr/>
        </p:nvSpPr>
        <p:spPr>
          <a:xfrm>
            <a:off x="355600" y="233356"/>
            <a:ext cx="6306992" cy="584775"/>
          </a:xfrm>
          <a:prstGeom prst="rect">
            <a:avLst/>
          </a:prstGeom>
          <a:noFill/>
        </p:spPr>
        <p:txBody>
          <a:bodyPr wrap="square" rtlCol="0">
            <a:spAutoFit/>
          </a:bodyPr>
          <a:lstStyle/>
          <a:p>
            <a:r>
              <a:rPr lang="en-CA" sz="3200" b="1" spc="-10" dirty="0">
                <a:latin typeface="+mj-lt"/>
                <a:ea typeface="Century Gothic" charset="0"/>
                <a:cs typeface="Century Gothic" charset="0"/>
              </a:rPr>
              <a:t>Cadre</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TextBox 4">
            <a:extLst>
              <a:ext uri="{FF2B5EF4-FFF2-40B4-BE49-F238E27FC236}">
                <a16:creationId xmlns:a16="http://schemas.microsoft.com/office/drawing/2014/main" id="{2405BD66-3ADB-4637-B326-34C14BD2CA8B}"/>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Variables </a:t>
            </a:r>
            <a:r>
              <a:rPr lang="en-CA" sz="1400" b="1" dirty="0" err="1">
                <a:solidFill>
                  <a:schemeClr val="bg1"/>
                </a:solidFill>
                <a:latin typeface="+mj-lt"/>
              </a:rPr>
              <a:t>aléatoires</a:t>
            </a:r>
            <a:endParaRPr lang="en-CA" sz="1400" b="1" dirty="0">
              <a:solidFill>
                <a:schemeClr val="bg1"/>
              </a:solidFill>
              <a:latin typeface="+mj-lt"/>
            </a:endParaRP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6B6C4510-B908-4C7B-9A28-38FB76AB38F2}"/>
                  </a:ext>
                </a:extLst>
              </p:cNvPr>
              <p:cNvSpPr txBox="1">
                <a:spLocks/>
              </p:cNvSpPr>
              <p:nvPr/>
            </p:nvSpPr>
            <p:spPr>
              <a:xfrm>
                <a:off x="355599" y="1238584"/>
                <a:ext cx="8633792" cy="50124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en-CA" sz="2600" b="1" u="sng" dirty="0" err="1">
                    <a:latin typeface="+mj-lt"/>
                    <a:ea typeface="Tahoma" panose="020B0604030504040204" pitchFamily="34" charset="0"/>
                    <a:cs typeface="Tahoma" panose="020B0604030504040204" pitchFamily="34" charset="0"/>
                  </a:rPr>
                  <a:t>Hypothèses</a:t>
                </a:r>
                <a:r>
                  <a:rPr lang="en-CA" sz="2600" b="1" u="sng" dirty="0">
                    <a:latin typeface="+mj-lt"/>
                    <a:ea typeface="Tahoma" panose="020B0604030504040204" pitchFamily="34" charset="0"/>
                    <a:cs typeface="Tahoma" panose="020B0604030504040204" pitchFamily="34" charset="0"/>
                  </a:rPr>
                  <a:t> </a:t>
                </a:r>
                <a:r>
                  <a:rPr lang="en-CA" sz="2600" b="1" u="sng" dirty="0" err="1">
                    <a:latin typeface="+mj-lt"/>
                    <a:ea typeface="Tahoma" panose="020B0604030504040204" pitchFamily="34" charset="0"/>
                    <a:cs typeface="Tahoma" panose="020B0604030504040204" pitchFamily="34" charset="0"/>
                  </a:rPr>
                  <a:t>générales</a:t>
                </a:r>
                <a:endParaRPr lang="en-CA" sz="2600" b="1" u="sng" dirty="0">
                  <a:latin typeface="+mj-lt"/>
                  <a:ea typeface="Tahoma" panose="020B0604030504040204" pitchFamily="34" charset="0"/>
                  <a:cs typeface="Tahoma" panose="020B0604030504040204" pitchFamily="34" charset="0"/>
                </a:endParaRPr>
              </a:p>
              <a:p>
                <a:pPr marL="482400" lvl="1" indent="-230400">
                  <a:lnSpc>
                    <a:spcPct val="100000"/>
                  </a:lnSpc>
                  <a:spcBef>
                    <a:spcPts val="600"/>
                  </a:spcBef>
                  <a:buSzPct val="135000"/>
                </a:pPr>
                <a:r>
                  <a:rPr lang="en-CA" sz="2200" dirty="0">
                    <a:latin typeface="+mj-lt"/>
                    <a:ea typeface="Tahoma" panose="020B0604030504040204" pitchFamily="34" charset="0"/>
                    <a:cs typeface="Tahoma" panose="020B0604030504040204" pitchFamily="34" charset="0"/>
                  </a:rPr>
                  <a:t>Grandeurs </a:t>
                </a:r>
                <a:r>
                  <a:rPr lang="en-CA" sz="2200" dirty="0" err="1">
                    <a:latin typeface="+mj-lt"/>
                    <a:ea typeface="Tahoma" panose="020B0604030504040204" pitchFamily="34" charset="0"/>
                    <a:cs typeface="Tahoma" panose="020B0604030504040204" pitchFamily="34" charset="0"/>
                  </a:rPr>
                  <a:t>réelles</a:t>
                </a:r>
                <a:endParaRPr lang="en-CA" sz="2200" dirty="0">
                  <a:latin typeface="+mj-lt"/>
                  <a:ea typeface="Tahoma" panose="020B0604030504040204" pitchFamily="34" charset="0"/>
                  <a:cs typeface="Tahoma" panose="020B0604030504040204" pitchFamily="34" charset="0"/>
                </a:endParaRPr>
              </a:p>
              <a:p>
                <a:pPr marL="482400" lvl="1" indent="-230400">
                  <a:lnSpc>
                    <a:spcPct val="100000"/>
                  </a:lnSpc>
                  <a:spcBef>
                    <a:spcPts val="600"/>
                  </a:spcBef>
                  <a:buSzPct val="135000"/>
                </a:pPr>
                <a:r>
                  <a:rPr lang="en-CA" sz="2200" dirty="0">
                    <a:latin typeface="+mj-lt"/>
                    <a:ea typeface="Tahoma" panose="020B0604030504040204" pitchFamily="34" charset="0"/>
                    <a:cs typeface="Tahoma" panose="020B0604030504040204" pitchFamily="34" charset="0"/>
                  </a:rPr>
                  <a:t>Grandeurs </a:t>
                </a:r>
                <a:r>
                  <a:rPr lang="en-CA" sz="2200" dirty="0" err="1">
                    <a:latin typeface="+mj-lt"/>
                    <a:ea typeface="Tahoma" panose="020B0604030504040204" pitchFamily="34" charset="0"/>
                    <a:cs typeface="Tahoma" panose="020B0604030504040204" pitchFamily="34" charset="0"/>
                  </a:rPr>
                  <a:t>discrètes</a:t>
                </a:r>
                <a:endParaRPr lang="en-CA" sz="2200" dirty="0">
                  <a:latin typeface="+mj-lt"/>
                  <a:ea typeface="Tahoma" panose="020B0604030504040204" pitchFamily="34" charset="0"/>
                  <a:cs typeface="Tahoma" panose="020B0604030504040204" pitchFamily="34" charset="0"/>
                </a:endParaRPr>
              </a:p>
              <a:p>
                <a:pPr marL="482400" lvl="1" indent="-230400">
                  <a:lnSpc>
                    <a:spcPct val="100000"/>
                  </a:lnSpc>
                  <a:spcBef>
                    <a:spcPts val="600"/>
                  </a:spcBef>
                  <a:buSzPct val="135000"/>
                </a:pPr>
                <a:r>
                  <a:rPr lang="en-CA" sz="2200" dirty="0">
                    <a:latin typeface="+mj-lt"/>
                    <a:ea typeface="Tahoma" panose="020B0604030504040204" pitchFamily="34" charset="0"/>
                    <a:cs typeface="Tahoma" panose="020B0604030504040204" pitchFamily="34" charset="0"/>
                  </a:rPr>
                  <a:t>Dimensions </a:t>
                </a:r>
                <a:r>
                  <a:rPr lang="en-CA" sz="2200" dirty="0" err="1">
                    <a:latin typeface="+mj-lt"/>
                    <a:ea typeface="Tahoma" panose="020B0604030504040204" pitchFamily="34" charset="0"/>
                    <a:cs typeface="Tahoma" panose="020B0604030504040204" pitchFamily="34" charset="0"/>
                  </a:rPr>
                  <a:t>possiblement</a:t>
                </a:r>
                <a:r>
                  <a:rPr lang="en-CA" sz="2200" dirty="0">
                    <a:latin typeface="+mj-lt"/>
                    <a:ea typeface="Tahoma" panose="020B0604030504040204" pitchFamily="34" charset="0"/>
                    <a:cs typeface="Tahoma" panose="020B0604030504040204" pitchFamily="34" charset="0"/>
                  </a:rPr>
                  <a:t> </a:t>
                </a:r>
                <a:r>
                  <a:rPr lang="en-CA" sz="2200" dirty="0" err="1">
                    <a:latin typeface="+mj-lt"/>
                    <a:ea typeface="Tahoma" panose="020B0604030504040204" pitchFamily="34" charset="0"/>
                    <a:cs typeface="Tahoma" panose="020B0604030504040204" pitchFamily="34" charset="0"/>
                  </a:rPr>
                  <a:t>infinies</a:t>
                </a:r>
                <a:endParaRPr lang="en-CA" sz="2200" dirty="0">
                  <a:latin typeface="+mj-lt"/>
                  <a:ea typeface="Tahoma" panose="020B0604030504040204" pitchFamily="34" charset="0"/>
                  <a:cs typeface="Tahoma" panose="020B0604030504040204" pitchFamily="34" charset="0"/>
                </a:endParaRPr>
              </a:p>
              <a:p>
                <a:pPr marL="482400" lvl="1" indent="-230400">
                  <a:lnSpc>
                    <a:spcPct val="100000"/>
                  </a:lnSpc>
                  <a:spcBef>
                    <a:spcPts val="600"/>
                  </a:spcBef>
                  <a:buSzPct val="135000"/>
                </a:pPr>
                <a:r>
                  <a:rPr lang="en-CA" sz="2200" dirty="0">
                    <a:latin typeface="+mj-lt"/>
                    <a:ea typeface="Tahoma" panose="020B0604030504040204" pitchFamily="34" charset="0"/>
                    <a:cs typeface="Tahoma" panose="020B0604030504040204" pitchFamily="34" charset="0"/>
                  </a:rPr>
                  <a:t>Simplification des notations : </a:t>
                </a:r>
                <a:r>
                  <a:rPr lang="en-CA" sz="2200" dirty="0" err="1">
                    <a:latin typeface="+mj-lt"/>
                    <a:ea typeface="Tahoma" panose="020B0604030504040204" pitchFamily="34" charset="0"/>
                    <a:cs typeface="Tahoma" panose="020B0604030504040204" pitchFamily="34" charset="0"/>
                  </a:rPr>
                  <a:t>quantités</a:t>
                </a:r>
                <a:r>
                  <a:rPr lang="en-CA" sz="2200" dirty="0">
                    <a:latin typeface="+mj-lt"/>
                    <a:ea typeface="Tahoma" panose="020B0604030504040204" pitchFamily="34" charset="0"/>
                    <a:cs typeface="Tahoma" panose="020B0604030504040204" pitchFamily="34" charset="0"/>
                  </a:rPr>
                  <a:t> 1D</a:t>
                </a:r>
              </a:p>
              <a:p>
                <a:pPr marL="482400" lvl="1" indent="-230400">
                  <a:lnSpc>
                    <a:spcPct val="100000"/>
                  </a:lnSpc>
                  <a:spcBef>
                    <a:spcPts val="600"/>
                  </a:spcBef>
                  <a:buSzPct val="135000"/>
                </a:pPr>
                <a:r>
                  <a:rPr lang="en-CA" sz="2200" dirty="0" err="1">
                    <a:latin typeface="+mj-lt"/>
                    <a:ea typeface="Tahoma" panose="020B0604030504040204" pitchFamily="34" charset="0"/>
                    <a:cs typeface="Tahoma" panose="020B0604030504040204" pitchFamily="34" charset="0"/>
                  </a:rPr>
                  <a:t>Nombre</a:t>
                </a:r>
                <a:r>
                  <a:rPr lang="en-CA" sz="2200" dirty="0">
                    <a:latin typeface="+mj-lt"/>
                    <a:ea typeface="Tahoma" panose="020B0604030504040204" pitchFamily="34" charset="0"/>
                    <a:cs typeface="Tahoma" panose="020B0604030504040204" pitchFamily="34" charset="0"/>
                  </a:rPr>
                  <a:t> </a:t>
                </a:r>
                <a:r>
                  <a:rPr lang="en-CA" sz="2200" dirty="0" err="1">
                    <a:latin typeface="+mj-lt"/>
                    <a:ea typeface="Tahoma" panose="020B0604030504040204" pitchFamily="34" charset="0"/>
                    <a:cs typeface="Tahoma" panose="020B0604030504040204" pitchFamily="34" charset="0"/>
                  </a:rPr>
                  <a:t>fini</a:t>
                </a:r>
                <a:r>
                  <a:rPr lang="en-CA" sz="2200" dirty="0">
                    <a:latin typeface="+mj-lt"/>
                    <a:ea typeface="Tahoma" panose="020B0604030504040204" pitchFamily="34" charset="0"/>
                    <a:cs typeface="Tahoma" panose="020B0604030504040204" pitchFamily="34" charset="0"/>
                  </a:rPr>
                  <a:t> de </a:t>
                </a:r>
                <a:r>
                  <a:rPr lang="en-CA" sz="2200" dirty="0" err="1">
                    <a:latin typeface="+mj-lt"/>
                    <a:ea typeface="Tahoma" panose="020B0604030504040204" pitchFamily="34" charset="0"/>
                    <a:cs typeface="Tahoma" panose="020B0604030504040204" pitchFamily="34" charset="0"/>
                  </a:rPr>
                  <a:t>composantes</a:t>
                </a:r>
                <a:r>
                  <a:rPr lang="en-CA" sz="2200" dirty="0">
                    <a:latin typeface="+mj-lt"/>
                    <a:ea typeface="Tahoma" panose="020B0604030504040204" pitchFamily="34" charset="0"/>
                    <a:cs typeface="Tahoma" panose="020B0604030504040204" pitchFamily="34" charset="0"/>
                  </a:rPr>
                  <a:t> : manipulation de </a:t>
                </a:r>
                <a:r>
                  <a:rPr lang="en-CA" sz="2200" dirty="0" err="1">
                    <a:latin typeface="+mj-lt"/>
                    <a:ea typeface="Tahoma" panose="020B0604030504040204" pitchFamily="34" charset="0"/>
                    <a:cs typeface="Tahoma" panose="020B0604030504040204" pitchFamily="34" charset="0"/>
                  </a:rPr>
                  <a:t>vecteurs</a:t>
                </a:r>
                <a:endParaRPr lang="en-CA" sz="2200" i="1" spc="-45" dirty="0">
                  <a:latin typeface="+mj-lt"/>
                  <a:cs typeface="Arial"/>
                </a:endParaRPr>
              </a:p>
              <a:p>
                <a:pPr marL="252000" lvl="1" indent="0" algn="ctr">
                  <a:lnSpc>
                    <a:spcPct val="100000"/>
                  </a:lnSpc>
                  <a:spcBef>
                    <a:spcPts val="2400"/>
                  </a:spcBef>
                  <a:buSzPct val="135000"/>
                  <a:buNone/>
                </a:pPr>
                <a:r>
                  <a:rPr lang="en-CA" sz="2200" i="1" spc="-45" dirty="0">
                    <a:latin typeface="+mj-lt"/>
                    <a:cs typeface="Arial"/>
                  </a:rPr>
                  <a:t>f </a:t>
                </a:r>
                <a14:m>
                  <m:oMath xmlns:m="http://schemas.openxmlformats.org/officeDocument/2006/math">
                    <m:d>
                      <m:dPr>
                        <m:ctrlPr>
                          <a:rPr lang="en-CA" sz="2200" i="1" spc="-45">
                            <a:latin typeface="Cambria Math" panose="02040503050406030204" pitchFamily="18" charset="0"/>
                            <a:cs typeface="Arial"/>
                          </a:rPr>
                        </m:ctrlPr>
                      </m:dPr>
                      <m:e>
                        <m:r>
                          <m:rPr>
                            <m:nor/>
                          </m:rPr>
                          <a:rPr lang="fr-FR" sz="2200" i="1" spc="-45" dirty="0">
                            <a:latin typeface="+mj-lt"/>
                            <a:cs typeface="Arial"/>
                          </a:rPr>
                          <m:t>x</m:t>
                        </m:r>
                        <m:r>
                          <a:rPr lang="en-CA" sz="2200" i="1" spc="-45" baseline="-25000">
                            <a:latin typeface="Cambria Math" panose="02040503050406030204" pitchFamily="18" charset="0"/>
                            <a:cs typeface="Arial"/>
                          </a:rPr>
                          <m:t> </m:t>
                        </m:r>
                        <m:r>
                          <a:rPr lang="en-CA" sz="2200" spc="-45" smtClean="0">
                            <a:latin typeface="Cambria Math" panose="02040503050406030204" pitchFamily="18" charset="0"/>
                            <a:cs typeface="Arial"/>
                          </a:rPr>
                          <m:t>,</m:t>
                        </m:r>
                        <m:r>
                          <a:rPr lang="en-CA" sz="2200" i="1" spc="-45" baseline="-25000" smtClean="0">
                            <a:latin typeface="Cambria Math" panose="02040503050406030204" pitchFamily="18" charset="0"/>
                            <a:cs typeface="Arial"/>
                          </a:rPr>
                          <m:t> </m:t>
                        </m:r>
                        <m:r>
                          <m:rPr>
                            <m:nor/>
                          </m:rPr>
                          <a:rPr lang="en-CA" sz="2200" i="1" spc="-45" dirty="0" smtClean="0">
                            <a:latin typeface="+mj-lt"/>
                            <a:cs typeface="Arial"/>
                          </a:rPr>
                          <m:t>y</m:t>
                        </m:r>
                      </m:e>
                    </m:d>
                  </m:oMath>
                </a14:m>
                <a:r>
                  <a:rPr lang="en-CA" sz="2200" dirty="0">
                    <a:latin typeface="+mj-lt"/>
                    <a:ea typeface="Tahoma" panose="020B0604030504040204" pitchFamily="34" charset="0"/>
                    <a:cs typeface="Tahoma" panose="020B0604030504040204" pitchFamily="34" charset="0"/>
                  </a:rPr>
                  <a:t> ―&gt; </a:t>
                </a:r>
                <a:r>
                  <a:rPr lang="en-CA" sz="2200" b="1" i="1" dirty="0">
                    <a:latin typeface="+mj-lt"/>
                    <a:ea typeface="Tahoma" panose="020B0604030504040204" pitchFamily="34" charset="0"/>
                    <a:cs typeface="Tahoma" panose="020B0604030504040204" pitchFamily="34" charset="0"/>
                  </a:rPr>
                  <a:t>f</a:t>
                </a:r>
                <a:r>
                  <a:rPr lang="en-CA" sz="2200" dirty="0">
                    <a:latin typeface="+mj-lt"/>
                    <a:ea typeface="Tahoma" panose="020B0604030504040204" pitchFamily="34" charset="0"/>
                    <a:cs typeface="Tahoma" panose="020B0604030504040204" pitchFamily="34" charset="0"/>
                  </a:rPr>
                  <a:t> </a:t>
                </a:r>
                <a:endParaRPr lang="en-CA" sz="3400" b="1" i="1" dirty="0">
                  <a:latin typeface="Agency FB" panose="020B0604020202020204" pitchFamily="34" charset="0"/>
                  <a:ea typeface="Tahoma" panose="020B0604030504040204" pitchFamily="34" charset="0"/>
                  <a:cs typeface="Aharoni" panose="020B0604020202020204" pitchFamily="2" charset="-79"/>
                </a:endParaRPr>
              </a:p>
              <a:p>
                <a:pPr marL="0" indent="0">
                  <a:spcBef>
                    <a:spcPts val="2400"/>
                  </a:spcBef>
                  <a:buSzPct val="135000"/>
                  <a:buNone/>
                </a:pPr>
                <a:r>
                  <a:rPr lang="en-CA" sz="2600" b="1" u="sng" dirty="0">
                    <a:solidFill>
                      <a:srgbClr val="FF0000"/>
                    </a:solidFill>
                    <a:latin typeface="+mj-lt"/>
                    <a:ea typeface="Tahoma" panose="020B0604030504040204" pitchFamily="34" charset="0"/>
                    <a:cs typeface="Tahoma" panose="020B0604030504040204" pitchFamily="34" charset="0"/>
                  </a:rPr>
                  <a:t>Image </a:t>
                </a:r>
                <a:r>
                  <a:rPr lang="en-CA" sz="2600" b="1" i="1" u="sng" spc="-45" dirty="0">
                    <a:solidFill>
                      <a:srgbClr val="FF0000"/>
                    </a:solidFill>
                    <a:latin typeface="+mj-lt"/>
                    <a:cs typeface="Arial"/>
                  </a:rPr>
                  <a:t>f</a:t>
                </a:r>
                <a14:m>
                  <m:oMath xmlns:m="http://schemas.openxmlformats.org/officeDocument/2006/math">
                    <m:d>
                      <m:dPr>
                        <m:ctrlPr>
                          <a:rPr lang="en-CA" sz="2600" b="1" i="1" u="sng" spc="-45">
                            <a:solidFill>
                              <a:srgbClr val="FF0000"/>
                            </a:solidFill>
                            <a:latin typeface="Cambria Math" panose="02040503050406030204" pitchFamily="18" charset="0"/>
                            <a:cs typeface="Arial"/>
                          </a:rPr>
                        </m:ctrlPr>
                      </m:dPr>
                      <m:e>
                        <m:r>
                          <m:rPr>
                            <m:nor/>
                          </m:rPr>
                          <a:rPr lang="fr-FR" sz="2600" b="1" i="1" u="sng" spc="-45" dirty="0">
                            <a:solidFill>
                              <a:srgbClr val="FF0000"/>
                            </a:solidFill>
                            <a:latin typeface="+mj-lt"/>
                            <a:cs typeface="Arial"/>
                          </a:rPr>
                          <m:t>x</m:t>
                        </m:r>
                        <m:r>
                          <a:rPr lang="en-CA" sz="2600" b="1" i="1" u="sng" spc="-45" baseline="-25000">
                            <a:solidFill>
                              <a:srgbClr val="FF0000"/>
                            </a:solidFill>
                            <a:latin typeface="Cambria Math" panose="02040503050406030204" pitchFamily="18" charset="0"/>
                            <a:cs typeface="Arial"/>
                          </a:rPr>
                          <m:t> </m:t>
                        </m:r>
                        <m:r>
                          <a:rPr lang="en-CA" sz="2600" b="1" u="sng" spc="-45">
                            <a:solidFill>
                              <a:srgbClr val="FF0000"/>
                            </a:solidFill>
                            <a:latin typeface="Cambria Math" panose="02040503050406030204" pitchFamily="18" charset="0"/>
                            <a:cs typeface="Arial"/>
                          </a:rPr>
                          <m:t>,</m:t>
                        </m:r>
                        <m:r>
                          <a:rPr lang="en-CA" sz="2600" b="1" i="1" u="sng" spc="-45" baseline="-25000">
                            <a:solidFill>
                              <a:srgbClr val="FF0000"/>
                            </a:solidFill>
                            <a:latin typeface="Cambria Math" panose="02040503050406030204" pitchFamily="18" charset="0"/>
                            <a:cs typeface="Arial"/>
                          </a:rPr>
                          <m:t> </m:t>
                        </m:r>
                        <m:r>
                          <m:rPr>
                            <m:nor/>
                          </m:rPr>
                          <a:rPr lang="en-CA" sz="2600" b="1" i="1" u="sng" spc="-45" dirty="0">
                            <a:solidFill>
                              <a:srgbClr val="FF0000"/>
                            </a:solidFill>
                            <a:latin typeface="+mj-lt"/>
                            <a:cs typeface="Arial"/>
                          </a:rPr>
                          <m:t>y</m:t>
                        </m:r>
                      </m:e>
                    </m:d>
                  </m:oMath>
                </a14:m>
                <a:r>
                  <a:rPr lang="en-CA" sz="2600" b="1" u="sng" dirty="0">
                    <a:solidFill>
                      <a:srgbClr val="FF0000"/>
                    </a:solidFill>
                    <a:latin typeface="+mj-lt"/>
                    <a:ea typeface="Tahoma" panose="020B0604030504040204" pitchFamily="34" charset="0"/>
                    <a:cs typeface="Tahoma" panose="020B0604030504040204" pitchFamily="34" charset="0"/>
                  </a:rPr>
                  <a:t> aléatoire </a:t>
                </a:r>
                <a:r>
                  <a:rPr lang="en-CA" sz="2600" b="1" u="sng" dirty="0" err="1">
                    <a:solidFill>
                      <a:srgbClr val="FF0000"/>
                    </a:solidFill>
                    <a:latin typeface="+mj-lt"/>
                    <a:ea typeface="Tahoma" panose="020B0604030504040204" pitchFamily="34" charset="0"/>
                    <a:cs typeface="Tahoma" panose="020B0604030504040204" pitchFamily="34" charset="0"/>
                  </a:rPr>
                  <a:t>ou</a:t>
                </a:r>
                <a:r>
                  <a:rPr lang="en-CA" sz="2600" b="1" u="sng" dirty="0">
                    <a:solidFill>
                      <a:srgbClr val="FF0000"/>
                    </a:solidFill>
                    <a:latin typeface="+mj-lt"/>
                    <a:ea typeface="Tahoma" panose="020B0604030504040204" pitchFamily="34" charset="0"/>
                    <a:cs typeface="Tahoma" panose="020B0604030504040204" pitchFamily="34" charset="0"/>
                  </a:rPr>
                  <a:t> </a:t>
                </a:r>
                <a:r>
                  <a:rPr lang="en-CA" sz="2600" b="1" u="sng" dirty="0" err="1">
                    <a:solidFill>
                      <a:srgbClr val="FF0000"/>
                    </a:solidFill>
                    <a:latin typeface="+mj-lt"/>
                    <a:ea typeface="Tahoma" panose="020B0604030504040204" pitchFamily="34" charset="0"/>
                    <a:cs typeface="Tahoma" panose="020B0604030504040204" pitchFamily="34" charset="0"/>
                  </a:rPr>
                  <a:t>incertaine</a:t>
                </a:r>
                <a:endParaRPr lang="en-CA" sz="2600" b="1" i="1" u="sng" dirty="0">
                  <a:solidFill>
                    <a:srgbClr val="FF0000"/>
                  </a:solidFill>
                  <a:latin typeface="+mj-lt"/>
                  <a:ea typeface="Tahoma" panose="020B0604030504040204" pitchFamily="34" charset="0"/>
                  <a:cs typeface="Tahoma" panose="020B0604030504040204" pitchFamily="34" charset="0"/>
                </a:endParaRPr>
              </a:p>
              <a:p>
                <a:pPr marL="0" indent="0">
                  <a:buSzPct val="135000"/>
                  <a:buNone/>
                </a:pPr>
                <a:r>
                  <a:rPr lang="en-CA" sz="2200" dirty="0">
                    <a:latin typeface="+mj-lt"/>
                    <a:ea typeface="Tahoma" panose="020B0604030504040204" pitchFamily="34" charset="0"/>
                    <a:cs typeface="Tahoma" panose="020B0604030504040204" pitchFamily="34" charset="0"/>
                  </a:rPr>
                  <a:t>Les </a:t>
                </a:r>
                <a:r>
                  <a:rPr lang="en-CA" sz="2200" dirty="0" err="1">
                    <a:latin typeface="+mj-lt"/>
                    <a:ea typeface="Tahoma" panose="020B0604030504040204" pitchFamily="34" charset="0"/>
                    <a:cs typeface="Tahoma" panose="020B0604030504040204" pitchFamily="34" charset="0"/>
                  </a:rPr>
                  <a:t>composantes</a:t>
                </a:r>
                <a:r>
                  <a:rPr lang="en-CA" sz="2200" dirty="0">
                    <a:latin typeface="+mj-lt"/>
                    <a:ea typeface="Tahoma" panose="020B0604030504040204" pitchFamily="34" charset="0"/>
                    <a:cs typeface="Tahoma" panose="020B0604030504040204" pitchFamily="34" charset="0"/>
                  </a:rPr>
                  <a:t> </a:t>
                </a:r>
                <a:r>
                  <a:rPr lang="en-CA" sz="2200" i="1" dirty="0">
                    <a:latin typeface="+mj-lt"/>
                    <a:ea typeface="Tahoma" panose="020B0604030504040204" pitchFamily="34" charset="0"/>
                    <a:cs typeface="Tahoma" panose="020B0604030504040204" pitchFamily="34" charset="0"/>
                  </a:rPr>
                  <a:t>f</a:t>
                </a:r>
                <a:r>
                  <a:rPr lang="en-CA" sz="2200" dirty="0">
                    <a:latin typeface="+mj-lt"/>
                    <a:ea typeface="Tahoma" panose="020B0604030504040204" pitchFamily="34" charset="0"/>
                    <a:cs typeface="Tahoma" panose="020B0604030504040204" pitchFamily="34" charset="0"/>
                  </a:rPr>
                  <a:t> </a:t>
                </a:r>
                <a:r>
                  <a:rPr lang="en-CA" sz="2200" spc="-40" dirty="0" err="1">
                    <a:latin typeface="+mj-lt"/>
                    <a:cs typeface="Times New Roman" panose="02020603050405020304" pitchFamily="18" charset="0"/>
                  </a:rPr>
                  <a:t>sont</a:t>
                </a:r>
                <a:r>
                  <a:rPr lang="en-CA" sz="2200" spc="-40" dirty="0">
                    <a:latin typeface="+mj-lt"/>
                    <a:cs typeface="Times New Roman" panose="02020603050405020304" pitchFamily="18" charset="0"/>
                  </a:rPr>
                  <a:t> </a:t>
                </a:r>
                <a:r>
                  <a:rPr lang="en-CA" sz="2200" spc="-40" dirty="0" err="1">
                    <a:latin typeface="+mj-lt"/>
                    <a:cs typeface="Times New Roman" panose="02020603050405020304" pitchFamily="18" charset="0"/>
                  </a:rPr>
                  <a:t>affectées</a:t>
                </a:r>
                <a:r>
                  <a:rPr lang="en-CA" sz="2200" spc="-40" dirty="0">
                    <a:latin typeface="+mj-lt"/>
                    <a:cs typeface="Times New Roman" panose="02020603050405020304" pitchFamily="18" charset="0"/>
                  </a:rPr>
                  <a:t> </a:t>
                </a:r>
                <a:r>
                  <a:rPr lang="en-CA" sz="2200" spc="-40" dirty="0" err="1">
                    <a:latin typeface="+mj-lt"/>
                    <a:cs typeface="Times New Roman" panose="02020603050405020304" pitchFamily="18" charset="0"/>
                  </a:rPr>
                  <a:t>d’incertitudes</a:t>
                </a:r>
                <a:endParaRPr lang="en-CA" sz="2200" spc="-40" dirty="0">
                  <a:latin typeface="+mj-lt"/>
                  <a:cs typeface="Times New Roman" panose="02020603050405020304" pitchFamily="18" charset="0"/>
                </a:endParaRPr>
              </a:p>
              <a:p>
                <a:pPr marL="0" indent="0">
                  <a:buSzPct val="135000"/>
                  <a:buNone/>
                </a:pPr>
                <a:endParaRPr lang="en-CA" sz="2200" dirty="0">
                  <a:latin typeface="+mj-lt"/>
                  <a:ea typeface="Tahoma" panose="020B0604030504040204" pitchFamily="34" charset="0"/>
                  <a:cs typeface="Tahoma" panose="020B0604030504040204" pitchFamily="34" charset="0"/>
                </a:endParaRPr>
              </a:p>
              <a:p>
                <a:pPr marL="252000" lvl="1" indent="0">
                  <a:lnSpc>
                    <a:spcPct val="100000"/>
                  </a:lnSpc>
                  <a:spcBef>
                    <a:spcPts val="600"/>
                  </a:spcBef>
                  <a:buSzPct val="135000"/>
                  <a:buNone/>
                </a:pPr>
                <a:endParaRPr lang="en-CA" i="1" dirty="0">
                  <a:latin typeface="+mj-lt"/>
                  <a:ea typeface="Tahoma" panose="020B0604030504040204" pitchFamily="34" charset="0"/>
                  <a:cs typeface="Tahoma" panose="020B0604030504040204" pitchFamily="34" charset="0"/>
                </a:endParaRPr>
              </a:p>
            </p:txBody>
          </p:sp>
        </mc:Choice>
        <mc:Fallback xmlns="">
          <p:sp>
            <p:nvSpPr>
              <p:cNvPr id="6" name="Content Placeholder 5">
                <a:extLst>
                  <a:ext uri="{FF2B5EF4-FFF2-40B4-BE49-F238E27FC236}">
                    <a16:creationId xmlns:a16="http://schemas.microsoft.com/office/drawing/2014/main" id="{6B6C4510-B908-4C7B-9A28-38FB76AB38F2}"/>
                  </a:ext>
                </a:extLst>
              </p:cNvPr>
              <p:cNvSpPr txBox="1">
                <a:spLocks noRot="1" noChangeAspect="1" noMove="1" noResize="1" noEditPoints="1" noAdjustHandles="1" noChangeArrowheads="1" noChangeShapeType="1" noTextEdit="1"/>
              </p:cNvSpPr>
              <p:nvPr/>
            </p:nvSpPr>
            <p:spPr>
              <a:xfrm>
                <a:off x="355599" y="1238584"/>
                <a:ext cx="8633792" cy="5012493"/>
              </a:xfrm>
              <a:prstGeom prst="rect">
                <a:avLst/>
              </a:prstGeom>
              <a:blipFill>
                <a:blip r:embed="rId3"/>
                <a:stretch>
                  <a:fillRect l="-1175" t="-1768"/>
                </a:stretch>
              </a:blipFill>
            </p:spPr>
            <p:txBody>
              <a:bodyPr/>
              <a:lstStyle/>
              <a:p>
                <a:r>
                  <a:rPr lang="fr-CA">
                    <a:noFill/>
                  </a:rPr>
                  <a:t> </a:t>
                </a:r>
              </a:p>
            </p:txBody>
          </p:sp>
        </mc:Fallback>
      </mc:AlternateContent>
    </p:spTree>
    <p:extLst>
      <p:ext uri="{BB962C8B-B14F-4D97-AF65-F5344CB8AC3E}">
        <p14:creationId xmlns:p14="http://schemas.microsoft.com/office/powerpoint/2010/main" val="1706847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690BFE-6991-4211-81F1-F00AC55FE66A}"/>
              </a:ext>
            </a:extLst>
          </p:cNvPr>
          <p:cNvSpPr txBox="1"/>
          <p:nvPr/>
        </p:nvSpPr>
        <p:spPr>
          <a:xfrm>
            <a:off x="355600" y="233356"/>
            <a:ext cx="6306992" cy="584775"/>
          </a:xfrm>
          <a:prstGeom prst="rect">
            <a:avLst/>
          </a:prstGeom>
          <a:noFill/>
        </p:spPr>
        <p:txBody>
          <a:bodyPr wrap="square" rtlCol="0">
            <a:spAutoFit/>
          </a:bodyPr>
          <a:lstStyle/>
          <a:p>
            <a:r>
              <a:rPr lang="en-CA" sz="3200" b="1" spc="-10" dirty="0">
                <a:latin typeface="+mj-lt"/>
                <a:ea typeface="Century Gothic" charset="0"/>
                <a:cs typeface="Century Gothic" charset="0"/>
              </a:rPr>
              <a:t>Variables </a:t>
            </a:r>
            <a:r>
              <a:rPr lang="en-CA" sz="3200" b="1" spc="-10" dirty="0" err="1">
                <a:latin typeface="+mj-lt"/>
                <a:ea typeface="Century Gothic" charset="0"/>
                <a:cs typeface="Century Gothic" charset="0"/>
              </a:rPr>
              <a:t>aléatoires</a:t>
            </a:r>
            <a:r>
              <a:rPr lang="en-CA" sz="3200" b="1" spc="-10" dirty="0">
                <a:latin typeface="+mj-lt"/>
                <a:ea typeface="Century Gothic" charset="0"/>
                <a:cs typeface="Century Gothic" charset="0"/>
              </a:rPr>
              <a:t> (1)</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TextBox 4">
            <a:extLst>
              <a:ext uri="{FF2B5EF4-FFF2-40B4-BE49-F238E27FC236}">
                <a16:creationId xmlns:a16="http://schemas.microsoft.com/office/drawing/2014/main" id="{2405BD66-3ADB-4637-B326-34C14BD2CA8B}"/>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Variables </a:t>
            </a:r>
            <a:r>
              <a:rPr lang="en-CA" sz="1400" b="1" dirty="0" err="1">
                <a:solidFill>
                  <a:schemeClr val="bg1"/>
                </a:solidFill>
                <a:latin typeface="+mj-lt"/>
              </a:rPr>
              <a:t>aléatoires</a:t>
            </a:r>
            <a:endParaRPr lang="en-CA" sz="1400" b="1" dirty="0">
              <a:solidFill>
                <a:schemeClr val="bg1"/>
              </a:solidFill>
              <a:latin typeface="+mj-lt"/>
            </a:endParaRPr>
          </a:p>
        </p:txBody>
      </p:sp>
      <p:sp>
        <p:nvSpPr>
          <p:cNvPr id="7" name="TextBox 6">
            <a:extLst>
              <a:ext uri="{FF2B5EF4-FFF2-40B4-BE49-F238E27FC236}">
                <a16:creationId xmlns:a16="http://schemas.microsoft.com/office/drawing/2014/main" id="{EB0FBB14-B016-4431-8062-AB566C8CDC59}"/>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Interprétation</a:t>
            </a:r>
            <a:endParaRPr lang="en-CA" sz="1400" dirty="0">
              <a:solidFill>
                <a:schemeClr val="tx1">
                  <a:lumMod val="75000"/>
                  <a:lumOff val="25000"/>
                </a:schemeClr>
              </a:solidFill>
              <a:latin typeface="+mj-lt"/>
            </a:endParaRPr>
          </a:p>
        </p:txBody>
      </p:sp>
      <p:grpSp>
        <p:nvGrpSpPr>
          <p:cNvPr id="17" name="Group 16">
            <a:extLst>
              <a:ext uri="{FF2B5EF4-FFF2-40B4-BE49-F238E27FC236}">
                <a16:creationId xmlns:a16="http://schemas.microsoft.com/office/drawing/2014/main" id="{08282262-91D4-4DBC-B9E1-1C844283A28E}"/>
              </a:ext>
            </a:extLst>
          </p:cNvPr>
          <p:cNvGrpSpPr/>
          <p:nvPr/>
        </p:nvGrpSpPr>
        <p:grpSpPr>
          <a:xfrm>
            <a:off x="427788" y="997940"/>
            <a:ext cx="8633792" cy="5402858"/>
            <a:chOff x="427788" y="997940"/>
            <a:chExt cx="8633792" cy="5402858"/>
          </a:xfrm>
        </p:grpSpPr>
        <mc:AlternateContent xmlns:mc="http://schemas.openxmlformats.org/markup-compatibility/2006" xmlns:a14="http://schemas.microsoft.com/office/drawing/2010/main">
          <mc:Choice Requires="a14">
            <p:sp>
              <p:nvSpPr>
                <p:cNvPr id="9" name="Content Placeholder 5">
                  <a:extLst>
                    <a:ext uri="{FF2B5EF4-FFF2-40B4-BE49-F238E27FC236}">
                      <a16:creationId xmlns:a16="http://schemas.microsoft.com/office/drawing/2014/main" id="{2F07EFFA-44CE-463F-80F9-36AE751C7415}"/>
                    </a:ext>
                  </a:extLst>
                </p:cNvPr>
                <p:cNvSpPr txBox="1">
                  <a:spLocks/>
                </p:cNvSpPr>
                <p:nvPr/>
              </p:nvSpPr>
              <p:spPr>
                <a:xfrm>
                  <a:off x="427788" y="997940"/>
                  <a:ext cx="8633792" cy="540285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en-CA" sz="2600" b="1" u="sng" spc="-50" dirty="0">
                      <a:latin typeface="+mj-lt"/>
                      <a:cs typeface="Tahoma"/>
                    </a:rPr>
                    <a:t>Un pixel </a:t>
                  </a:r>
                  <a:r>
                    <a:rPr lang="en-CA" sz="2600" b="1" i="1" u="sng" spc="-50" dirty="0">
                      <a:latin typeface="+mj-lt"/>
                      <a:cs typeface="Tahoma"/>
                    </a:rPr>
                    <a:t>F</a:t>
                  </a:r>
                  <a:endParaRPr lang="en-CA" sz="2600" b="1" i="1" u="sng" dirty="0">
                    <a:latin typeface="+mj-lt"/>
                    <a:ea typeface="Tahoma" panose="020B0604030504040204" pitchFamily="34" charset="0"/>
                    <a:cs typeface="Tahoma" panose="020B0604030504040204" pitchFamily="34" charset="0"/>
                  </a:endParaRPr>
                </a:p>
                <a:p>
                  <a:pPr marL="0" indent="0">
                    <a:spcBef>
                      <a:spcPts val="3000"/>
                    </a:spcBef>
                    <a:buSzPct val="135000"/>
                    <a:buNone/>
                  </a:pPr>
                  <a:endParaRPr lang="fr-FR" sz="2600" b="1" u="sng" spc="-50" dirty="0">
                    <a:latin typeface="+mj-lt"/>
                    <a:cs typeface="Tahoma"/>
                  </a:endParaRPr>
                </a:p>
                <a:p>
                  <a:pPr marL="0" indent="0">
                    <a:spcBef>
                      <a:spcPts val="3000"/>
                    </a:spcBef>
                    <a:buSzPct val="135000"/>
                    <a:buNone/>
                  </a:pPr>
                  <a:endParaRPr lang="fr-FR" sz="2600" b="1" u="sng" spc="-50" dirty="0">
                    <a:latin typeface="+mj-lt"/>
                    <a:cs typeface="Tahoma"/>
                  </a:endParaRPr>
                </a:p>
                <a:p>
                  <a:pPr marL="0" indent="0">
                    <a:spcBef>
                      <a:spcPts val="3000"/>
                    </a:spcBef>
                    <a:buSzPct val="135000"/>
                    <a:buNone/>
                  </a:pPr>
                  <a:endParaRPr lang="fr-FR" sz="2600" b="1" u="sng" spc="-50" dirty="0">
                    <a:latin typeface="+mj-lt"/>
                    <a:cs typeface="Tahoma"/>
                  </a:endParaRPr>
                </a:p>
                <a:p>
                  <a:pPr marL="0" indent="0">
                    <a:spcBef>
                      <a:spcPts val="3000"/>
                    </a:spcBef>
                    <a:buSzPct val="135000"/>
                    <a:buNone/>
                  </a:pPr>
                  <a:endParaRPr lang="fr-FR" sz="2600" b="1" u="sng" spc="-50" dirty="0">
                    <a:latin typeface="+mj-lt"/>
                    <a:cs typeface="Tahoma"/>
                  </a:endParaRPr>
                </a:p>
                <a:p>
                  <a:pPr marL="0" indent="0">
                    <a:spcBef>
                      <a:spcPts val="0"/>
                    </a:spcBef>
                    <a:buSzPct val="135000"/>
                    <a:buNone/>
                  </a:pPr>
                  <a:endParaRPr lang="fr-FR" sz="2600" b="1" u="sng" spc="-50" dirty="0">
                    <a:latin typeface="+mj-lt"/>
                    <a:cs typeface="Tahoma"/>
                  </a:endParaRPr>
                </a:p>
                <a:p>
                  <a:pPr marL="0" indent="0">
                    <a:spcBef>
                      <a:spcPts val="2400"/>
                    </a:spcBef>
                    <a:buSzPct val="135000"/>
                    <a:buNone/>
                  </a:pPr>
                  <a:r>
                    <a:rPr lang="fr-FR" sz="2600" b="1" u="sng" spc="-50" dirty="0">
                      <a:latin typeface="+mj-lt"/>
                      <a:cs typeface="Tahoma"/>
                    </a:rPr>
                    <a:t>Interprétation</a:t>
                  </a:r>
                </a:p>
                <a:p>
                  <a:pPr marL="0" indent="0" algn="ctr">
                    <a:buSzPct val="135000"/>
                    <a:buNone/>
                  </a:pPr>
                  <a14:m>
                    <m:oMath xmlns:m="http://schemas.openxmlformats.org/officeDocument/2006/math">
                      <m:sSub>
                        <m:sSubPr>
                          <m:ctrlPr>
                            <a:rPr lang="en-CA" sz="2200" i="1">
                              <a:latin typeface="Cambria Math" panose="02040503050406030204" pitchFamily="18" charset="0"/>
                              <a:ea typeface="Tahoma" panose="020B0604030504040204" pitchFamily="34" charset="0"/>
                              <a:cs typeface="Tahoma" panose="020B0604030504040204" pitchFamily="34" charset="0"/>
                            </a:rPr>
                          </m:ctrlPr>
                        </m:sSubPr>
                        <m:e>
                          <m:r>
                            <m:rPr>
                              <m:nor/>
                            </m:rPr>
                            <a:rPr lang="en-CA" sz="2200" i="1" dirty="0">
                              <a:latin typeface="+mj-lt"/>
                              <a:ea typeface="Tahoma" panose="020B0604030504040204" pitchFamily="34" charset="0"/>
                              <a:cs typeface="Tahoma" panose="020B0604030504040204" pitchFamily="34" charset="0"/>
                            </a:rPr>
                            <m:t>P</m:t>
                          </m:r>
                        </m:e>
                        <m:sub>
                          <m:r>
                            <a:rPr lang="en-CA" sz="2200" i="1">
                              <a:latin typeface="Cambria Math" panose="02040503050406030204" pitchFamily="18" charset="0"/>
                              <a:ea typeface="Tahoma" panose="020B0604030504040204" pitchFamily="34" charset="0"/>
                              <a:cs typeface="Tahoma" panose="020B0604030504040204" pitchFamily="34" charset="0"/>
                            </a:rPr>
                            <m:t>𝐹</m:t>
                          </m:r>
                        </m:sub>
                      </m:sSub>
                      <m:d>
                        <m:dPr>
                          <m:ctrlPr>
                            <a:rPr lang="en-CA" sz="2200" i="1">
                              <a:latin typeface="Cambria Math" panose="02040503050406030204" pitchFamily="18" charset="0"/>
                              <a:ea typeface="Tahoma" panose="020B0604030504040204" pitchFamily="34" charset="0"/>
                              <a:cs typeface="Tahoma" panose="020B0604030504040204" pitchFamily="34" charset="0"/>
                            </a:rPr>
                          </m:ctrlPr>
                        </m:dPr>
                        <m:e>
                          <m:r>
                            <m:rPr>
                              <m:nor/>
                            </m:rPr>
                            <a:rPr lang="en-CA" sz="2200" i="1" dirty="0">
                              <a:latin typeface="+mj-lt"/>
                              <a:ea typeface="Tahoma" panose="020B0604030504040204" pitchFamily="34" charset="0"/>
                              <a:cs typeface="Tahoma" panose="020B0604030504040204" pitchFamily="34" charset="0"/>
                            </a:rPr>
                            <m:t>f</m:t>
                          </m:r>
                        </m:e>
                      </m:d>
                    </m:oMath>
                  </a14:m>
                  <a:r>
                    <a:rPr lang="en-CA" sz="2200" dirty="0">
                      <a:latin typeface="+mj-lt"/>
                      <a:ea typeface="Tahoma" panose="020B0604030504040204" pitchFamily="34" charset="0"/>
                      <a:cs typeface="Tahoma" panose="020B0604030504040204" pitchFamily="34" charset="0"/>
                    </a:rPr>
                    <a:t>: </a:t>
                  </a:r>
                  <a:r>
                    <a:rPr lang="en-CA" sz="2200" i="1" dirty="0" err="1">
                      <a:latin typeface="+mj-lt"/>
                      <a:ea typeface="Tahoma" panose="020B0604030504040204" pitchFamily="34" charset="0"/>
                      <a:cs typeface="Tahoma" panose="020B0604030504040204" pitchFamily="34" charset="0"/>
                    </a:rPr>
                    <a:t>confiance</a:t>
                  </a:r>
                  <a:r>
                    <a:rPr lang="en-CA" sz="2200" i="1" dirty="0">
                      <a:latin typeface="+mj-lt"/>
                      <a:ea typeface="Tahoma" panose="020B0604030504040204" pitchFamily="34" charset="0"/>
                      <a:cs typeface="Tahoma" panose="020B0604030504040204" pitchFamily="34" charset="0"/>
                    </a:rPr>
                    <a:t> </a:t>
                  </a:r>
                  <a:r>
                    <a:rPr lang="en-CA" sz="2200" dirty="0">
                      <a:latin typeface="+mj-lt"/>
                      <a:ea typeface="Tahoma" panose="020B0604030504040204" pitchFamily="34" charset="0"/>
                      <a:cs typeface="Tahoma" panose="020B0604030504040204" pitchFamily="34" charset="0"/>
                    </a:rPr>
                    <a:t>que le pixel </a:t>
                  </a:r>
                  <a:r>
                    <a:rPr lang="en-CA" sz="2200" i="1" dirty="0">
                      <a:latin typeface="+mj-lt"/>
                      <a:ea typeface="Tahoma" panose="020B0604030504040204" pitchFamily="34" charset="0"/>
                      <a:cs typeface="Tahoma" panose="020B0604030504040204" pitchFamily="34" charset="0"/>
                    </a:rPr>
                    <a:t>F </a:t>
                  </a:r>
                  <a:r>
                    <a:rPr lang="en-CA" sz="2200" dirty="0" err="1">
                      <a:latin typeface="+mj-lt"/>
                      <a:ea typeface="Tahoma" panose="020B0604030504040204" pitchFamily="34" charset="0"/>
                      <a:cs typeface="Tahoma" panose="020B0604030504040204" pitchFamily="34" charset="0"/>
                    </a:rPr>
                    <a:t>prendra</a:t>
                  </a:r>
                  <a:r>
                    <a:rPr lang="en-CA" sz="2200" dirty="0">
                      <a:latin typeface="+mj-lt"/>
                      <a:ea typeface="Tahoma" panose="020B0604030504040204" pitchFamily="34" charset="0"/>
                      <a:cs typeface="Tahoma" panose="020B0604030504040204" pitchFamily="34" charset="0"/>
                    </a:rPr>
                    <a:t> la </a:t>
                  </a:r>
                  <a:r>
                    <a:rPr lang="en-CA" sz="2200" dirty="0" err="1">
                      <a:latin typeface="+mj-lt"/>
                      <a:ea typeface="Tahoma" panose="020B0604030504040204" pitchFamily="34" charset="0"/>
                      <a:cs typeface="Tahoma" panose="020B0604030504040204" pitchFamily="34" charset="0"/>
                    </a:rPr>
                    <a:t>valeur</a:t>
                  </a:r>
                  <a:r>
                    <a:rPr lang="en-CA" sz="2200" dirty="0">
                      <a:latin typeface="+mj-lt"/>
                      <a:ea typeface="Tahoma" panose="020B0604030504040204" pitchFamily="34" charset="0"/>
                      <a:cs typeface="Tahoma" panose="020B0604030504040204" pitchFamily="34" charset="0"/>
                    </a:rPr>
                    <a:t> </a:t>
                  </a:r>
                  <a:r>
                    <a:rPr lang="en-CA" sz="2200" i="1" dirty="0">
                      <a:latin typeface="+mj-lt"/>
                      <a:ea typeface="Tahoma" panose="020B0604030504040204" pitchFamily="34" charset="0"/>
                      <a:cs typeface="Tahoma" panose="020B0604030504040204" pitchFamily="34" charset="0"/>
                    </a:rPr>
                    <a:t>f</a:t>
                  </a:r>
                  <a:endParaRPr lang="en-CA" sz="2200" dirty="0">
                    <a:latin typeface="+mj-lt"/>
                    <a:ea typeface="Tahoma" panose="020B0604030504040204" pitchFamily="34" charset="0"/>
                    <a:cs typeface="Tahoma" panose="020B0604030504040204" pitchFamily="34" charset="0"/>
                  </a:endParaRPr>
                </a:p>
                <a:p>
                  <a:pPr marL="252000" lvl="1" indent="0" algn="ctr">
                    <a:lnSpc>
                      <a:spcPct val="100000"/>
                    </a:lnSpc>
                    <a:spcBef>
                      <a:spcPts val="0"/>
                    </a:spcBef>
                    <a:buSzPct val="135000"/>
                    <a:buNone/>
                  </a:pPr>
                  <a:endParaRPr lang="en-CA" sz="2200" spc="-50" dirty="0">
                    <a:latin typeface="+mj-lt"/>
                    <a:ea typeface="Cambria Math" panose="02040503050406030204" pitchFamily="18" charset="0"/>
                    <a:cs typeface="Tahoma" panose="020B0604030504040204" pitchFamily="34" charset="0"/>
                  </a:endParaRPr>
                </a:p>
                <a:p>
                  <a:pPr marL="252000" lvl="1" indent="0">
                    <a:lnSpc>
                      <a:spcPct val="100000"/>
                    </a:lnSpc>
                    <a:spcBef>
                      <a:spcPts val="0"/>
                    </a:spcBef>
                    <a:buSzPct val="135000"/>
                    <a:buNone/>
                  </a:pPr>
                  <a:endParaRPr lang="en-CA" sz="2200" spc="-50" dirty="0">
                    <a:latin typeface="+mj-lt"/>
                    <a:ea typeface="Cambria Math" panose="02040503050406030204" pitchFamily="18" charset="0"/>
                    <a:cs typeface="Tahoma" panose="020B0604030504040204" pitchFamily="34" charset="0"/>
                  </a:endParaRPr>
                </a:p>
                <a:p>
                  <a:pPr marL="0" indent="0">
                    <a:spcBef>
                      <a:spcPts val="3000"/>
                    </a:spcBef>
                    <a:buSzPct val="135000"/>
                    <a:buNone/>
                  </a:pPr>
                  <a:endParaRPr lang="fr-FR" sz="2600" b="1" u="sng" spc="-50" dirty="0">
                    <a:solidFill>
                      <a:srgbClr val="FF0000"/>
                    </a:solidFill>
                    <a:latin typeface="+mj-lt"/>
                    <a:cs typeface="Tahoma"/>
                  </a:endParaRPr>
                </a:p>
                <a:p>
                  <a:pPr marL="252000" lvl="1" indent="0">
                    <a:lnSpc>
                      <a:spcPct val="100000"/>
                    </a:lnSpc>
                    <a:spcBef>
                      <a:spcPts val="600"/>
                    </a:spcBef>
                    <a:buSzPct val="135000"/>
                    <a:buNone/>
                  </a:pPr>
                  <a:endParaRPr lang="en-CA" i="1" dirty="0">
                    <a:latin typeface="+mj-lt"/>
                    <a:ea typeface="Tahoma" panose="020B0604030504040204" pitchFamily="34" charset="0"/>
                    <a:cs typeface="Tahoma" panose="020B0604030504040204" pitchFamily="34" charset="0"/>
                  </a:endParaRPr>
                </a:p>
              </p:txBody>
            </p:sp>
          </mc:Choice>
          <mc:Fallback xmlns="">
            <p:sp>
              <p:nvSpPr>
                <p:cNvPr id="9" name="Content Placeholder 5">
                  <a:extLst>
                    <a:ext uri="{FF2B5EF4-FFF2-40B4-BE49-F238E27FC236}">
                      <a16:creationId xmlns:a16="http://schemas.microsoft.com/office/drawing/2014/main" id="{2F07EFFA-44CE-463F-80F9-36AE751C7415}"/>
                    </a:ext>
                  </a:extLst>
                </p:cNvPr>
                <p:cNvSpPr txBox="1">
                  <a:spLocks noRot="1" noChangeAspect="1" noMove="1" noResize="1" noEditPoints="1" noAdjustHandles="1" noChangeArrowheads="1" noChangeShapeType="1" noTextEdit="1"/>
                </p:cNvSpPr>
                <p:nvPr/>
              </p:nvSpPr>
              <p:spPr>
                <a:xfrm>
                  <a:off x="427788" y="997940"/>
                  <a:ext cx="8633792" cy="5402858"/>
                </a:xfrm>
                <a:prstGeom prst="rect">
                  <a:avLst/>
                </a:prstGeom>
                <a:blipFill>
                  <a:blip r:embed="rId3"/>
                  <a:stretch>
                    <a:fillRect l="-1271" t="-1806"/>
                  </a:stretch>
                </a:blipFill>
              </p:spPr>
              <p:txBody>
                <a:bodyPr/>
                <a:lstStyle/>
                <a:p>
                  <a:r>
                    <a:rPr lang="en-CA">
                      <a:noFill/>
                    </a:rPr>
                    <a:t> </a:t>
                  </a:r>
                </a:p>
              </p:txBody>
            </p:sp>
          </mc:Fallback>
        </mc:AlternateContent>
        <p:grpSp>
          <p:nvGrpSpPr>
            <p:cNvPr id="16" name="Group 15">
              <a:extLst>
                <a:ext uri="{FF2B5EF4-FFF2-40B4-BE49-F238E27FC236}">
                  <a16:creationId xmlns:a16="http://schemas.microsoft.com/office/drawing/2014/main" id="{06395EB6-6A85-471A-841D-EA56E0DCC692}"/>
                </a:ext>
              </a:extLst>
            </p:cNvPr>
            <p:cNvGrpSpPr/>
            <p:nvPr/>
          </p:nvGrpSpPr>
          <p:grpSpPr>
            <a:xfrm>
              <a:off x="1257300" y="1539208"/>
              <a:ext cx="6629400" cy="3070924"/>
              <a:chOff x="1257300" y="1539208"/>
              <a:chExt cx="6629400" cy="3070924"/>
            </a:xfrm>
          </p:grpSpPr>
          <p:pic>
            <p:nvPicPr>
              <p:cNvPr id="4" name="Picture 3">
                <a:extLst>
                  <a:ext uri="{FF2B5EF4-FFF2-40B4-BE49-F238E27FC236}">
                    <a16:creationId xmlns:a16="http://schemas.microsoft.com/office/drawing/2014/main" id="{63DE5E77-C150-4570-B921-1ACFAAC688B8}"/>
                  </a:ext>
                </a:extLst>
              </p:cNvPr>
              <p:cNvPicPr>
                <a:picLocks noChangeAspect="1"/>
              </p:cNvPicPr>
              <p:nvPr/>
            </p:nvPicPr>
            <p:blipFill>
              <a:blip r:embed="rId4"/>
              <a:stretch>
                <a:fillRect/>
              </a:stretch>
            </p:blipFill>
            <p:spPr>
              <a:xfrm>
                <a:off x="1257300" y="1539208"/>
                <a:ext cx="6629400" cy="3070924"/>
              </a:xfrm>
              <a:prstGeom prst="rect">
                <a:avLst/>
              </a:prstGeom>
            </p:spPr>
          </p:pic>
          <p:sp>
            <p:nvSpPr>
              <p:cNvPr id="15" name="Rectangle 14">
                <a:extLst>
                  <a:ext uri="{FF2B5EF4-FFF2-40B4-BE49-F238E27FC236}">
                    <a16:creationId xmlns:a16="http://schemas.microsoft.com/office/drawing/2014/main" id="{315967ED-2885-4B79-8A9E-C9C48892E4EC}"/>
                  </a:ext>
                </a:extLst>
              </p:cNvPr>
              <p:cNvSpPr/>
              <p:nvPr/>
            </p:nvSpPr>
            <p:spPr>
              <a:xfrm>
                <a:off x="1257300" y="1539208"/>
                <a:ext cx="6629400" cy="3070924"/>
              </a:xfrm>
              <a:prstGeom prst="rect">
                <a:avLst/>
              </a:prstGeom>
              <a:no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Tree>
    <p:extLst>
      <p:ext uri="{BB962C8B-B14F-4D97-AF65-F5344CB8AC3E}">
        <p14:creationId xmlns:p14="http://schemas.microsoft.com/office/powerpoint/2010/main" val="4033510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27A815-D271-D6D0-29C3-0D754E3DA4CA}"/>
              </a:ext>
            </a:extLst>
          </p:cNvPr>
          <p:cNvSpPr txBox="1"/>
          <p:nvPr/>
        </p:nvSpPr>
        <p:spPr>
          <a:xfrm>
            <a:off x="487948" y="3031555"/>
            <a:ext cx="7890877" cy="1000274"/>
          </a:xfrm>
          <a:prstGeom prst="rect">
            <a:avLst/>
          </a:prstGeom>
          <a:noFill/>
        </p:spPr>
        <p:txBody>
          <a:bodyPr wrap="square">
            <a:spAutoFit/>
          </a:bodyPr>
          <a:lstStyle/>
          <a:p>
            <a:pPr marL="0" indent="0">
              <a:spcBef>
                <a:spcPts val="1200"/>
              </a:spcBef>
              <a:buSzPct val="135000"/>
              <a:buNone/>
            </a:pPr>
            <a:r>
              <a:rPr lang="fr-FR" sz="2600" b="1" u="sng" spc="-50" dirty="0">
                <a:latin typeface="+mj-lt"/>
                <a:cs typeface="Tahoma"/>
              </a:rPr>
              <a:t>Propriétés</a:t>
            </a:r>
          </a:p>
          <a:p>
            <a:pPr marL="482400" lvl="1" indent="-230400">
              <a:lnSpc>
                <a:spcPct val="100000"/>
              </a:lnSpc>
              <a:spcBef>
                <a:spcPts val="1800"/>
              </a:spcBef>
              <a:buSzPct val="135000"/>
            </a:pPr>
            <a:r>
              <a:rPr lang="en-CA" dirty="0">
                <a:ea typeface="Tahoma" panose="020B0604030504040204" pitchFamily="34" charset="0"/>
                <a:cs typeface="Tahoma" panose="020B0604030504040204" pitchFamily="34" charset="0"/>
              </a:rPr>
              <a:t> </a:t>
            </a:r>
            <a:endParaRPr lang="en-CA" sz="2200" dirty="0">
              <a:latin typeface="+mj-lt"/>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cxnSp>
        <p:nvCxnSpPr>
          <p:cNvPr id="15" name="Straight Connector 14">
            <a:extLst>
              <a:ext uri="{FF2B5EF4-FFF2-40B4-BE49-F238E27FC236}">
                <a16:creationId xmlns:a16="http://schemas.microsoft.com/office/drawing/2014/main" id="{21EB9910-3FDC-4C5C-B3D7-37006F7F0C2D}"/>
              </a:ext>
            </a:extLst>
          </p:cNvPr>
          <p:cNvCxnSpPr>
            <a:cxnSpLocks/>
          </p:cNvCxnSpPr>
          <p:nvPr/>
        </p:nvCxnSpPr>
        <p:spPr>
          <a:xfrm>
            <a:off x="496957" y="119550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6" name="TextBox 15">
            <a:extLst>
              <a:ext uri="{FF2B5EF4-FFF2-40B4-BE49-F238E27FC236}">
                <a16:creationId xmlns:a16="http://schemas.microsoft.com/office/drawing/2014/main" id="{03067DCB-C25C-40C0-B5D8-D30D7242B32F}"/>
              </a:ext>
            </a:extLst>
          </p:cNvPr>
          <p:cNvSpPr txBox="1"/>
          <p:nvPr/>
        </p:nvSpPr>
        <p:spPr>
          <a:xfrm>
            <a:off x="355599" y="250260"/>
            <a:ext cx="8072783" cy="861774"/>
          </a:xfrm>
          <a:prstGeom prst="rect">
            <a:avLst/>
          </a:prstGeom>
          <a:noFill/>
        </p:spPr>
        <p:txBody>
          <a:bodyPr wrap="square" rtlCol="0">
            <a:spAutoFit/>
          </a:bodyPr>
          <a:lstStyle/>
          <a:p>
            <a:r>
              <a:rPr lang="en-CA" sz="3200" b="1" spc="-35" dirty="0">
                <a:latin typeface="+mj-lt"/>
                <a:ea typeface="Century Gothic" charset="0"/>
                <a:cs typeface="Century Gothic" charset="0"/>
              </a:rPr>
              <a:t>Variables </a:t>
            </a:r>
            <a:r>
              <a:rPr lang="en-CA" sz="3200" b="1" spc="-35" dirty="0" err="1">
                <a:latin typeface="+mj-lt"/>
                <a:ea typeface="Century Gothic" charset="0"/>
                <a:cs typeface="Century Gothic" charset="0"/>
              </a:rPr>
              <a:t>aléatoires</a:t>
            </a:r>
            <a:r>
              <a:rPr lang="en-CA" sz="3200" b="1" spc="-35" dirty="0">
                <a:latin typeface="+mj-lt"/>
                <a:ea typeface="Century Gothic" charset="0"/>
                <a:cs typeface="Century Gothic" charset="0"/>
              </a:rPr>
              <a:t> (2)</a:t>
            </a:r>
          </a:p>
          <a:p>
            <a:r>
              <a:rPr lang="en-CA" b="1" spc="-35" dirty="0">
                <a:latin typeface="+mj-lt"/>
                <a:ea typeface="Century Gothic" charset="0"/>
                <a:cs typeface="Century Gothic" charset="0"/>
              </a:rPr>
              <a:t>Formalisation</a:t>
            </a:r>
            <a:endParaRPr lang="en-US" b="1" dirty="0">
              <a:latin typeface="+mj-lt"/>
              <a:ea typeface="Century Gothic" charset="0"/>
              <a:cs typeface="Century Gothic" charset="0"/>
            </a:endParaRPr>
          </a:p>
        </p:txBody>
      </p:sp>
      <p:sp>
        <p:nvSpPr>
          <p:cNvPr id="17" name="TextBox 16">
            <a:extLst>
              <a:ext uri="{FF2B5EF4-FFF2-40B4-BE49-F238E27FC236}">
                <a16:creationId xmlns:a16="http://schemas.microsoft.com/office/drawing/2014/main" id="{C45459F0-9639-4051-80EC-6AE9472E5185}"/>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Variables </a:t>
            </a:r>
            <a:r>
              <a:rPr lang="en-CA" sz="1400" b="1" dirty="0" err="1">
                <a:solidFill>
                  <a:schemeClr val="bg1"/>
                </a:solidFill>
                <a:latin typeface="+mj-lt"/>
              </a:rPr>
              <a:t>aléatoires</a:t>
            </a:r>
            <a:endParaRPr lang="en-CA" sz="1400" b="1" dirty="0">
              <a:solidFill>
                <a:schemeClr val="bg1"/>
              </a:solidFill>
              <a:latin typeface="+mj-lt"/>
            </a:endParaRPr>
          </a:p>
        </p:txBody>
      </p:sp>
      <p:sp>
        <p:nvSpPr>
          <p:cNvPr id="18" name="TextBox 17">
            <a:extLst>
              <a:ext uri="{FF2B5EF4-FFF2-40B4-BE49-F238E27FC236}">
                <a16:creationId xmlns:a16="http://schemas.microsoft.com/office/drawing/2014/main" id="{A278DA38-1CE0-41D3-B500-005DFFEDB05C}"/>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Définition</a:t>
            </a:r>
            <a:r>
              <a:rPr lang="en-CA" sz="1400" dirty="0">
                <a:solidFill>
                  <a:schemeClr val="tx1">
                    <a:lumMod val="75000"/>
                    <a:lumOff val="25000"/>
                  </a:schemeClr>
                </a:solidFill>
                <a:latin typeface="+mj-lt"/>
              </a:rPr>
              <a:t> et </a:t>
            </a:r>
            <a:r>
              <a:rPr lang="en-CA" sz="1400" dirty="0" err="1">
                <a:solidFill>
                  <a:schemeClr val="tx1">
                    <a:lumMod val="75000"/>
                    <a:lumOff val="25000"/>
                  </a:schemeClr>
                </a:solidFill>
                <a:latin typeface="+mj-lt"/>
              </a:rPr>
              <a:t>propriétés</a:t>
            </a:r>
            <a:endParaRPr lang="en-CA" sz="1400" dirty="0">
              <a:solidFill>
                <a:schemeClr val="tx1">
                  <a:lumMod val="75000"/>
                  <a:lumOff val="25000"/>
                </a:schemeClr>
              </a:solidFill>
              <a:latin typeface="+mj-lt"/>
            </a:endParaRPr>
          </a:p>
        </p:txBody>
      </p:sp>
      <mc:AlternateContent xmlns:mc="http://schemas.openxmlformats.org/markup-compatibility/2006" xmlns:a14="http://schemas.microsoft.com/office/drawing/2010/main">
        <mc:Choice Requires="a14">
          <p:sp>
            <p:nvSpPr>
              <p:cNvPr id="25" name="Content Placeholder 5">
                <a:extLst>
                  <a:ext uri="{FF2B5EF4-FFF2-40B4-BE49-F238E27FC236}">
                    <a16:creationId xmlns:a16="http://schemas.microsoft.com/office/drawing/2014/main" id="{D15D9D54-E6FF-4262-9C22-A4DF03B5B1FF}"/>
                  </a:ext>
                </a:extLst>
              </p:cNvPr>
              <p:cNvSpPr txBox="1">
                <a:spLocks/>
              </p:cNvSpPr>
              <p:nvPr/>
            </p:nvSpPr>
            <p:spPr>
              <a:xfrm>
                <a:off x="487948" y="1285496"/>
                <a:ext cx="8633792" cy="19037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en-CA" sz="2600" b="1" u="sng" spc="-50" dirty="0">
                    <a:latin typeface="+mj-lt"/>
                    <a:cs typeface="Tahoma"/>
                  </a:rPr>
                  <a:t>D</a:t>
                </a:r>
                <a:r>
                  <a:rPr lang="en-CA" sz="2600" b="1" u="sng" spc="-50" dirty="0" err="1">
                    <a:latin typeface="+mj-lt"/>
                    <a:cs typeface="Tahoma"/>
                  </a:rPr>
                  <a:t>ensité</a:t>
                </a:r>
                <a:r>
                  <a:rPr lang="en-CA" sz="2600" b="1" u="sng" spc="-50" dirty="0">
                    <a:latin typeface="+mj-lt"/>
                    <a:cs typeface="Tahoma"/>
                  </a:rPr>
                  <a:t> de </a:t>
                </a:r>
                <a:r>
                  <a:rPr lang="en-CA" sz="2600" b="1" u="sng" spc="-50" dirty="0" err="1">
                    <a:latin typeface="+mj-lt"/>
                    <a:cs typeface="Tahoma"/>
                  </a:rPr>
                  <a:t>probabilité</a:t>
                </a:r>
                <a:endParaRPr lang="en-CA" sz="2600" i="1" dirty="0">
                  <a:latin typeface="+mj-lt"/>
                  <a:ea typeface="Tahoma" panose="020B0604030504040204" pitchFamily="34" charset="0"/>
                  <a:cs typeface="Tahoma" panose="020B0604030504040204" pitchFamily="34" charset="0"/>
                </a:endParaRPr>
              </a:p>
              <a:p>
                <a:pPr marL="482400" lvl="1" indent="-230400">
                  <a:lnSpc>
                    <a:spcPct val="100000"/>
                  </a:lnSpc>
                  <a:spcBef>
                    <a:spcPts val="600"/>
                  </a:spcBef>
                  <a:buSzPct val="135000"/>
                </a:pPr>
                <a:r>
                  <a:rPr lang="en-CA" sz="2200" i="1" dirty="0">
                    <a:latin typeface="+mj-lt"/>
                    <a:ea typeface="Cambria Math" panose="02040503050406030204" pitchFamily="18" charset="0"/>
                    <a:cs typeface="Tahoma" panose="020B0604030504040204" pitchFamily="34" charset="0"/>
                  </a:rPr>
                  <a:t>F </a:t>
                </a:r>
                <a:r>
                  <a:rPr lang="en-CA" sz="2200" dirty="0">
                    <a:latin typeface="+mj-lt"/>
                    <a:ea typeface="Cambria Math" panose="02040503050406030204" pitchFamily="18" charset="0"/>
                    <a:cs typeface="Tahoma" panose="020B0604030504040204" pitchFamily="34" charset="0"/>
                  </a:rPr>
                  <a:t>: variable </a:t>
                </a:r>
                <a:r>
                  <a:rPr lang="en-CA" sz="2200" dirty="0" err="1">
                    <a:latin typeface="+mj-lt"/>
                    <a:ea typeface="Cambria Math" panose="02040503050406030204" pitchFamily="18" charset="0"/>
                    <a:cs typeface="Tahoma" panose="020B0604030504040204" pitchFamily="34" charset="0"/>
                  </a:rPr>
                  <a:t>aléatoire</a:t>
                </a:r>
                <a:endParaRPr lang="en-CA" sz="2200" i="1" dirty="0">
                  <a:latin typeface="+mj-lt"/>
                  <a:ea typeface="Cambria Math" panose="02040503050406030204" pitchFamily="18" charset="0"/>
                  <a:cs typeface="Tahoma" panose="020B0604030504040204" pitchFamily="34" charset="0"/>
                </a:endParaRPr>
              </a:p>
              <a:p>
                <a:pPr marL="482400" lvl="1" indent="-230400">
                  <a:lnSpc>
                    <a:spcPct val="100000"/>
                  </a:lnSpc>
                  <a:spcBef>
                    <a:spcPts val="600"/>
                  </a:spcBef>
                  <a:buSzPct val="135000"/>
                </a:pPr>
                <a14:m>
                  <m:oMath xmlns:m="http://schemas.openxmlformats.org/officeDocument/2006/math">
                    <m:sSub>
                      <m:sSubPr>
                        <m:ctrlPr>
                          <a:rPr lang="en-CA" sz="2200" i="1">
                            <a:latin typeface="Cambria Math" panose="02040503050406030204" pitchFamily="18" charset="0"/>
                            <a:ea typeface="Tahoma" panose="020B0604030504040204" pitchFamily="34" charset="0"/>
                            <a:cs typeface="Tahoma" panose="020B0604030504040204" pitchFamily="34" charset="0"/>
                          </a:rPr>
                        </m:ctrlPr>
                      </m:sSubPr>
                      <m:e>
                        <m:r>
                          <m:rPr>
                            <m:nor/>
                          </m:rPr>
                          <a:rPr lang="en-CA" sz="2200" i="1" dirty="0">
                            <a:latin typeface="+mj-lt"/>
                            <a:ea typeface="Tahoma" panose="020B0604030504040204" pitchFamily="34" charset="0"/>
                            <a:cs typeface="Tahoma" panose="020B0604030504040204" pitchFamily="34" charset="0"/>
                          </a:rPr>
                          <m:t>P</m:t>
                        </m:r>
                      </m:e>
                      <m:sub>
                        <m:r>
                          <a:rPr lang="en-CA" sz="2200" b="0" i="1" smtClean="0">
                            <a:latin typeface="Cambria Math" panose="02040503050406030204" pitchFamily="18" charset="0"/>
                            <a:ea typeface="Tahoma" panose="020B0604030504040204" pitchFamily="34" charset="0"/>
                            <a:cs typeface="Tahoma" panose="020B0604030504040204" pitchFamily="34" charset="0"/>
                          </a:rPr>
                          <m:t>𝐹</m:t>
                        </m:r>
                      </m:sub>
                    </m:sSub>
                    <m:d>
                      <m:dPr>
                        <m:ctrlPr>
                          <a:rPr lang="en-CA" sz="2200" i="1">
                            <a:latin typeface="Cambria Math" panose="02040503050406030204" pitchFamily="18" charset="0"/>
                            <a:ea typeface="Tahoma" panose="020B0604030504040204" pitchFamily="34" charset="0"/>
                            <a:cs typeface="Tahoma" panose="020B0604030504040204" pitchFamily="34" charset="0"/>
                          </a:rPr>
                        </m:ctrlPr>
                      </m:dPr>
                      <m:e>
                        <m:r>
                          <m:rPr>
                            <m:nor/>
                          </m:rPr>
                          <a:rPr lang="en-CA" sz="2200" i="1" dirty="0">
                            <a:latin typeface="+mj-lt"/>
                            <a:ea typeface="Tahoma" panose="020B0604030504040204" pitchFamily="34" charset="0"/>
                            <a:cs typeface="Tahoma" panose="020B0604030504040204" pitchFamily="34" charset="0"/>
                          </a:rPr>
                          <m:t>f</m:t>
                        </m:r>
                      </m:e>
                    </m:d>
                    <m:r>
                      <a:rPr lang="en-CA" sz="2200" b="0" i="1" dirty="0" smtClean="0">
                        <a:latin typeface="Cambria Math" panose="02040503050406030204" pitchFamily="18" charset="0"/>
                        <a:ea typeface="Tahoma" panose="020B0604030504040204" pitchFamily="34" charset="0"/>
                        <a:cs typeface="Tahoma" panose="020B0604030504040204" pitchFamily="34" charset="0"/>
                      </a:rPr>
                      <m:t> </m:t>
                    </m:r>
                  </m:oMath>
                </a14:m>
                <a:r>
                  <a:rPr lang="en-CA" sz="2200" dirty="0">
                    <a:latin typeface="+mj-lt"/>
                    <a:ea typeface="Cambria Math" panose="02040503050406030204" pitchFamily="18" charset="0"/>
                    <a:cs typeface="Tahoma" panose="020B0604030504040204" pitchFamily="34" charset="0"/>
                  </a:rPr>
                  <a:t>: </a:t>
                </a:r>
                <a:r>
                  <a:rPr lang="en-CA" sz="2200" dirty="0" err="1">
                    <a:latin typeface="+mj-lt"/>
                    <a:ea typeface="Cambria Math" panose="02040503050406030204" pitchFamily="18" charset="0"/>
                    <a:cs typeface="Tahoma" panose="020B0604030504040204" pitchFamily="34" charset="0"/>
                  </a:rPr>
                  <a:t>densité</a:t>
                </a:r>
                <a:r>
                  <a:rPr lang="en-CA" sz="2200" dirty="0">
                    <a:latin typeface="+mj-lt"/>
                    <a:ea typeface="Cambria Math" panose="02040503050406030204" pitchFamily="18" charset="0"/>
                    <a:cs typeface="Tahoma" panose="020B0604030504040204" pitchFamily="34" charset="0"/>
                  </a:rPr>
                  <a:t> de </a:t>
                </a:r>
                <a:r>
                  <a:rPr lang="en-CA" sz="2200" dirty="0" err="1">
                    <a:latin typeface="+mj-lt"/>
                    <a:ea typeface="Cambria Math" panose="02040503050406030204" pitchFamily="18" charset="0"/>
                    <a:cs typeface="Tahoma" panose="020B0604030504040204" pitchFamily="34" charset="0"/>
                  </a:rPr>
                  <a:t>probabilité</a:t>
                </a:r>
                <a:r>
                  <a:rPr lang="en-CA" sz="2200" dirty="0">
                    <a:latin typeface="+mj-lt"/>
                    <a:ea typeface="Cambria Math" panose="02040503050406030204" pitchFamily="18" charset="0"/>
                    <a:cs typeface="Tahoma" panose="020B0604030504040204" pitchFamily="34" charset="0"/>
                  </a:rPr>
                  <a:t> </a:t>
                </a:r>
                <a:endParaRPr lang="en-CA" i="1" dirty="0">
                  <a:latin typeface="Cambria Math" panose="02040503050406030204" pitchFamily="18" charset="0"/>
                  <a:ea typeface="Tahoma" panose="020B0604030504040204" pitchFamily="34" charset="0"/>
                  <a:cs typeface="Tahoma" panose="020B0604030504040204" pitchFamily="34" charset="0"/>
                </a:endParaRPr>
              </a:p>
              <a:p>
                <a:pPr marL="252000" lvl="1" indent="0" algn="ctr">
                  <a:lnSpc>
                    <a:spcPct val="100000"/>
                  </a:lnSpc>
                  <a:spcBef>
                    <a:spcPts val="1200"/>
                  </a:spcBef>
                  <a:buSzPct val="135000"/>
                  <a:buNone/>
                </a:pPr>
                <a14:m>
                  <m:oMath xmlns:m="http://schemas.openxmlformats.org/officeDocument/2006/math">
                    <m:sSub>
                      <m:sSubPr>
                        <m:ctrlPr>
                          <a:rPr lang="en-CA" sz="2200" i="1">
                            <a:latin typeface="Cambria Math" panose="02040503050406030204" pitchFamily="18" charset="0"/>
                            <a:ea typeface="Tahoma" panose="020B0604030504040204" pitchFamily="34" charset="0"/>
                            <a:cs typeface="Tahoma" panose="020B0604030504040204" pitchFamily="34" charset="0"/>
                          </a:rPr>
                        </m:ctrlPr>
                      </m:sSubPr>
                      <m:e>
                        <m:r>
                          <m:rPr>
                            <m:nor/>
                          </m:rPr>
                          <a:rPr lang="en-CA" sz="2200" i="1" dirty="0">
                            <a:latin typeface="+mj-lt"/>
                            <a:ea typeface="Tahoma" panose="020B0604030504040204" pitchFamily="34" charset="0"/>
                            <a:cs typeface="Tahoma" panose="020B0604030504040204" pitchFamily="34" charset="0"/>
                          </a:rPr>
                          <m:t>P</m:t>
                        </m:r>
                      </m:e>
                      <m:sub>
                        <m:r>
                          <a:rPr lang="en-CA" sz="2200" i="1">
                            <a:latin typeface="Cambria Math" panose="02040503050406030204" pitchFamily="18" charset="0"/>
                            <a:ea typeface="Tahoma" panose="020B0604030504040204" pitchFamily="34" charset="0"/>
                            <a:cs typeface="Tahoma" panose="020B0604030504040204" pitchFamily="34" charset="0"/>
                          </a:rPr>
                          <m:t>𝐹</m:t>
                        </m:r>
                      </m:sub>
                    </m:sSub>
                    <m:d>
                      <m:dPr>
                        <m:ctrlPr>
                          <a:rPr lang="en-CA" sz="2200" i="1">
                            <a:latin typeface="Cambria Math" panose="02040503050406030204" pitchFamily="18" charset="0"/>
                            <a:ea typeface="Tahoma" panose="020B0604030504040204" pitchFamily="34" charset="0"/>
                            <a:cs typeface="Tahoma" panose="020B0604030504040204" pitchFamily="34" charset="0"/>
                          </a:rPr>
                        </m:ctrlPr>
                      </m:dPr>
                      <m:e>
                        <m:r>
                          <a:rPr lang="en-CA" sz="2200" b="0" i="1" smtClean="0">
                            <a:latin typeface="Cambria Math" panose="02040503050406030204" pitchFamily="18" charset="0"/>
                            <a:ea typeface="Tahoma" panose="020B0604030504040204" pitchFamily="34" charset="0"/>
                            <a:cs typeface="Tahoma" panose="020B0604030504040204" pitchFamily="34" charset="0"/>
                          </a:rPr>
                          <m:t> </m:t>
                        </m:r>
                        <m:r>
                          <m:rPr>
                            <m:nor/>
                          </m:rPr>
                          <a:rPr lang="en-CA" sz="2200" i="1" dirty="0">
                            <a:latin typeface="+mj-lt"/>
                            <a:ea typeface="Tahoma" panose="020B0604030504040204" pitchFamily="34" charset="0"/>
                            <a:cs typeface="Tahoma" panose="020B0604030504040204" pitchFamily="34" charset="0"/>
                          </a:rPr>
                          <m:t>f</m:t>
                        </m:r>
                        <m:r>
                          <m:rPr>
                            <m:nor/>
                          </m:rPr>
                          <a:rPr lang="en-CA" sz="2200" b="0" i="1" dirty="0" smtClean="0">
                            <a:latin typeface="+mj-lt"/>
                            <a:ea typeface="Tahoma" panose="020B0604030504040204" pitchFamily="34" charset="0"/>
                            <a:cs typeface="Tahoma" panose="020B0604030504040204" pitchFamily="34" charset="0"/>
                          </a:rPr>
                          <m:t> </m:t>
                        </m:r>
                      </m:e>
                    </m:d>
                    <m:r>
                      <a:rPr lang="en-CA" sz="2200" b="0" i="1" dirty="0" smtClean="0">
                        <a:latin typeface="Cambria Math" panose="02040503050406030204" pitchFamily="18" charset="0"/>
                        <a:ea typeface="Tahoma" panose="020B0604030504040204" pitchFamily="34" charset="0"/>
                        <a:cs typeface="Tahoma" panose="020B0604030504040204" pitchFamily="34" charset="0"/>
                      </a:rPr>
                      <m:t>𝑑𝑓</m:t>
                    </m:r>
                    <m:r>
                      <a:rPr lang="en-CA" sz="2200" b="0" i="1" dirty="0" smtClean="0">
                        <a:latin typeface="Cambria Math" panose="02040503050406030204" pitchFamily="18" charset="0"/>
                        <a:ea typeface="Tahoma" panose="020B0604030504040204" pitchFamily="34" charset="0"/>
                        <a:cs typeface="Tahoma" panose="020B0604030504040204" pitchFamily="34" charset="0"/>
                      </a:rPr>
                      <m:t> =</m:t>
                    </m:r>
                  </m:oMath>
                </a14:m>
                <a:r>
                  <a:rPr lang="en-CA" sz="2200" dirty="0">
                    <a:latin typeface="+mj-lt"/>
                    <a:ea typeface="Cambria Math" panose="02040503050406030204" pitchFamily="18" charset="0"/>
                    <a:cs typeface="Tahoma" panose="020B0604030504040204" pitchFamily="34" charset="0"/>
                  </a:rPr>
                  <a:t> Pr </a:t>
                </a:r>
                <a14:m>
                  <m:oMath xmlns:m="http://schemas.openxmlformats.org/officeDocument/2006/math">
                    <m:d>
                      <m:dPr>
                        <m:begChr m:val="{"/>
                        <m:endChr m:val="}"/>
                        <m:ctrlPr>
                          <a:rPr lang="en-CA" sz="2200" i="1" dirty="0">
                            <a:latin typeface="Cambria Math" panose="02040503050406030204" pitchFamily="18" charset="0"/>
                            <a:ea typeface="Cambria Math" panose="02040503050406030204" pitchFamily="18" charset="0"/>
                            <a:cs typeface="Tahoma" panose="020B0604030504040204" pitchFamily="34" charset="0"/>
                          </a:rPr>
                        </m:ctrlPr>
                      </m:dPr>
                      <m:e>
                        <m:r>
                          <a:rPr lang="en-CA" sz="2200" i="1" dirty="0">
                            <a:latin typeface="Cambria Math" panose="02040503050406030204" pitchFamily="18" charset="0"/>
                            <a:ea typeface="Cambria Math" panose="02040503050406030204" pitchFamily="18" charset="0"/>
                            <a:cs typeface="Tahoma" panose="020B0604030504040204" pitchFamily="34" charset="0"/>
                          </a:rPr>
                          <m:t> </m:t>
                        </m:r>
                        <m:r>
                          <m:rPr>
                            <m:nor/>
                          </m:rPr>
                          <a:rPr lang="en-CA" sz="2200" i="1" dirty="0">
                            <a:latin typeface="+mj-lt"/>
                            <a:ea typeface="Cambria Math" panose="02040503050406030204" pitchFamily="18" charset="0"/>
                            <a:cs typeface="Tahoma" panose="020B0604030504040204" pitchFamily="34" charset="0"/>
                          </a:rPr>
                          <m:t>f</m:t>
                        </m:r>
                        <m:r>
                          <m:rPr>
                            <m:nor/>
                          </m:rPr>
                          <a:rPr lang="en-CA" sz="2200" i="1" dirty="0">
                            <a:latin typeface="+mj-lt"/>
                            <a:ea typeface="Cambria Math" panose="02040503050406030204" pitchFamily="18" charset="0"/>
                            <a:cs typeface="Tahoma" panose="020B0604030504040204" pitchFamily="34" charset="0"/>
                          </a:rPr>
                          <m:t> </m:t>
                        </m:r>
                        <m:r>
                          <a:rPr lang="en-CA" sz="2200" i="1">
                            <a:latin typeface="Cambria Math" panose="02040503050406030204" pitchFamily="18" charset="0"/>
                            <a:ea typeface="Cambria Math" panose="02040503050406030204" pitchFamily="18" charset="0"/>
                            <a:cs typeface="Tahoma" panose="020B0604030504040204" pitchFamily="34" charset="0"/>
                          </a:rPr>
                          <m:t>≤</m:t>
                        </m:r>
                        <m:r>
                          <m:rPr>
                            <m:nor/>
                          </m:rPr>
                          <a:rPr lang="en-CA" sz="2200" i="1" dirty="0">
                            <a:latin typeface="+mj-lt"/>
                            <a:ea typeface="Cambria Math" panose="02040503050406030204" pitchFamily="18" charset="0"/>
                            <a:cs typeface="Tahoma" panose="020B0604030504040204" pitchFamily="34" charset="0"/>
                          </a:rPr>
                          <m:t>F</m:t>
                        </m:r>
                        <m:r>
                          <a:rPr lang="en-CA" sz="2200" i="1">
                            <a:latin typeface="Cambria Math" panose="02040503050406030204" pitchFamily="18" charset="0"/>
                            <a:ea typeface="Cambria Math" panose="02040503050406030204" pitchFamily="18" charset="0"/>
                            <a:cs typeface="Tahoma" panose="020B0604030504040204" pitchFamily="34" charset="0"/>
                          </a:rPr>
                          <m:t>&lt;</m:t>
                        </m:r>
                        <m:r>
                          <m:rPr>
                            <m:nor/>
                          </m:rPr>
                          <a:rPr lang="en-CA" sz="2200" i="1" dirty="0">
                            <a:latin typeface="+mj-lt"/>
                            <a:ea typeface="Cambria Math" panose="02040503050406030204" pitchFamily="18" charset="0"/>
                            <a:cs typeface="Tahoma" panose="020B0604030504040204" pitchFamily="34" charset="0"/>
                          </a:rPr>
                          <m:t>f</m:t>
                        </m:r>
                        <m:r>
                          <m:rPr>
                            <m:nor/>
                          </m:rPr>
                          <a:rPr lang="en-CA" sz="2200" i="1" dirty="0">
                            <a:latin typeface="+mj-lt"/>
                            <a:ea typeface="Cambria Math" panose="02040503050406030204" pitchFamily="18" charset="0"/>
                            <a:cs typeface="Tahoma" panose="020B0604030504040204" pitchFamily="34" charset="0"/>
                          </a:rPr>
                          <m:t> </m:t>
                        </m:r>
                        <m:r>
                          <a:rPr lang="en-CA" sz="2200" i="1">
                            <a:latin typeface="Cambria Math" panose="02040503050406030204" pitchFamily="18" charset="0"/>
                            <a:ea typeface="Cambria Math" panose="02040503050406030204" pitchFamily="18" charset="0"/>
                            <a:cs typeface="Tahoma" panose="020B0604030504040204" pitchFamily="34" charset="0"/>
                          </a:rPr>
                          <m:t>+</m:t>
                        </m:r>
                        <m:r>
                          <m:rPr>
                            <m:nor/>
                          </m:rPr>
                          <a:rPr lang="en-CA" sz="2200" dirty="0">
                            <a:latin typeface="+mj-lt"/>
                            <a:ea typeface="Cambria Math" panose="02040503050406030204" pitchFamily="18" charset="0"/>
                            <a:cs typeface="Tahoma" panose="020B0604030504040204" pitchFamily="34" charset="0"/>
                          </a:rPr>
                          <m:t> </m:t>
                        </m:r>
                        <m:r>
                          <m:rPr>
                            <m:nor/>
                          </m:rPr>
                          <a:rPr lang="en-CA" sz="2200" i="1" dirty="0">
                            <a:latin typeface="+mj-lt"/>
                            <a:ea typeface="Cambria Math" panose="02040503050406030204" pitchFamily="18" charset="0"/>
                            <a:cs typeface="Tahoma" panose="020B0604030504040204" pitchFamily="34" charset="0"/>
                          </a:rPr>
                          <m:t>df</m:t>
                        </m:r>
                        <m:r>
                          <m:rPr>
                            <m:nor/>
                          </m:rPr>
                          <a:rPr lang="en-CA" sz="2200" i="1" dirty="0">
                            <a:latin typeface="+mj-lt"/>
                            <a:ea typeface="Cambria Math" panose="02040503050406030204" pitchFamily="18" charset="0"/>
                            <a:cs typeface="Tahoma" panose="020B0604030504040204" pitchFamily="34" charset="0"/>
                          </a:rPr>
                          <m:t> </m:t>
                        </m:r>
                      </m:e>
                    </m:d>
                  </m:oMath>
                </a14:m>
                <a:endParaRPr lang="en-CA" sz="2200" dirty="0">
                  <a:latin typeface="+mj-lt"/>
                  <a:ea typeface="Cambria Math" panose="02040503050406030204" pitchFamily="18" charset="0"/>
                  <a:cs typeface="Tahoma" panose="020B0604030504040204" pitchFamily="34" charset="0"/>
                </a:endParaRPr>
              </a:p>
              <a:p>
                <a:pPr marL="252000" lvl="1" indent="0">
                  <a:lnSpc>
                    <a:spcPct val="110000"/>
                  </a:lnSpc>
                  <a:spcBef>
                    <a:spcPts val="0"/>
                  </a:spcBef>
                  <a:buSzPct val="135000"/>
                  <a:buNone/>
                </a:pPr>
                <a:endParaRPr lang="en-CA" sz="2200" i="1" dirty="0">
                  <a:latin typeface="+mj-lt"/>
                  <a:ea typeface="Tahoma" panose="020B0604030504040204" pitchFamily="34" charset="0"/>
                  <a:cs typeface="Tahoma" panose="020B0604030504040204" pitchFamily="34" charset="0"/>
                </a:endParaRPr>
              </a:p>
              <a:p>
                <a:pPr marL="252000" lvl="1" indent="0">
                  <a:lnSpc>
                    <a:spcPct val="100000"/>
                  </a:lnSpc>
                  <a:spcBef>
                    <a:spcPts val="600"/>
                  </a:spcBef>
                  <a:buSzPct val="135000"/>
                  <a:buNone/>
                </a:pPr>
                <a:endParaRPr lang="en-CA" i="1" dirty="0">
                  <a:latin typeface="+mj-lt"/>
                  <a:ea typeface="Tahoma" panose="020B0604030504040204" pitchFamily="34" charset="0"/>
                  <a:cs typeface="Tahoma" panose="020B0604030504040204" pitchFamily="34" charset="0"/>
                </a:endParaRPr>
              </a:p>
            </p:txBody>
          </p:sp>
        </mc:Choice>
        <mc:Fallback xmlns="">
          <p:sp>
            <p:nvSpPr>
              <p:cNvPr id="25" name="Content Placeholder 5">
                <a:extLst>
                  <a:ext uri="{FF2B5EF4-FFF2-40B4-BE49-F238E27FC236}">
                    <a16:creationId xmlns:a16="http://schemas.microsoft.com/office/drawing/2014/main" id="{D15D9D54-E6FF-4262-9C22-A4DF03B5B1FF}"/>
                  </a:ext>
                </a:extLst>
              </p:cNvPr>
              <p:cNvSpPr txBox="1">
                <a:spLocks noRot="1" noChangeAspect="1" noMove="1" noResize="1" noEditPoints="1" noAdjustHandles="1" noChangeArrowheads="1" noChangeShapeType="1" noTextEdit="1"/>
              </p:cNvSpPr>
              <p:nvPr/>
            </p:nvSpPr>
            <p:spPr>
              <a:xfrm>
                <a:off x="487948" y="1285496"/>
                <a:ext cx="8633792" cy="1903754"/>
              </a:xfrm>
              <a:prstGeom prst="rect">
                <a:avLst/>
              </a:prstGeom>
              <a:blipFill>
                <a:blip r:embed="rId3"/>
                <a:stretch>
                  <a:fillRect l="-1322" t="-5298"/>
                </a:stretch>
              </a:blipFill>
            </p:spPr>
            <p:txBody>
              <a:bodyPr/>
              <a:lstStyle/>
              <a:p>
                <a:r>
                  <a:rPr lang="fr-CA">
                    <a:noFill/>
                  </a:rPr>
                  <a:t> </a:t>
                </a:r>
              </a:p>
            </p:txBody>
          </p:sp>
        </mc:Fallback>
      </mc:AlternateContent>
      <p:pic>
        <p:nvPicPr>
          <p:cNvPr id="5" name="Picture 4">
            <a:extLst>
              <a:ext uri="{FF2B5EF4-FFF2-40B4-BE49-F238E27FC236}">
                <a16:creationId xmlns:a16="http://schemas.microsoft.com/office/drawing/2014/main" id="{51792C9A-06A8-4ACE-8BE9-E4B75B660FC8}"/>
              </a:ext>
            </a:extLst>
          </p:cNvPr>
          <p:cNvPicPr>
            <a:picLocks noChangeAspect="1"/>
          </p:cNvPicPr>
          <p:nvPr/>
        </p:nvPicPr>
        <p:blipFill>
          <a:blip r:embed="rId4"/>
          <a:stretch>
            <a:fillRect/>
          </a:stretch>
        </p:blipFill>
        <p:spPr>
          <a:xfrm>
            <a:off x="1097280" y="3565821"/>
            <a:ext cx="3943832" cy="656680"/>
          </a:xfrm>
          <a:prstGeom prst="rect">
            <a:avLst/>
          </a:prstGeom>
        </p:spPr>
      </p:pic>
      <p:pic>
        <p:nvPicPr>
          <p:cNvPr id="8" name="Picture 7">
            <a:extLst>
              <a:ext uri="{FF2B5EF4-FFF2-40B4-BE49-F238E27FC236}">
                <a16:creationId xmlns:a16="http://schemas.microsoft.com/office/drawing/2014/main" id="{5F0EDFE8-B453-4B79-918E-54BAB8D3C529}"/>
              </a:ext>
            </a:extLst>
          </p:cNvPr>
          <p:cNvPicPr>
            <a:picLocks noChangeAspect="1"/>
          </p:cNvPicPr>
          <p:nvPr/>
        </p:nvPicPr>
        <p:blipFill>
          <a:blip r:embed="rId5"/>
          <a:stretch>
            <a:fillRect/>
          </a:stretch>
        </p:blipFill>
        <p:spPr>
          <a:xfrm>
            <a:off x="3881175" y="4267882"/>
            <a:ext cx="2319874" cy="614784"/>
          </a:xfrm>
          <a:prstGeom prst="rect">
            <a:avLst/>
          </a:prstGeom>
        </p:spPr>
      </p:pic>
      <p:pic>
        <p:nvPicPr>
          <p:cNvPr id="9" name="Picture 8">
            <a:extLst>
              <a:ext uri="{FF2B5EF4-FFF2-40B4-BE49-F238E27FC236}">
                <a16:creationId xmlns:a16="http://schemas.microsoft.com/office/drawing/2014/main" id="{8C5CB587-6E1A-4606-8400-82A207A95B2E}"/>
              </a:ext>
            </a:extLst>
          </p:cNvPr>
          <p:cNvPicPr>
            <a:picLocks noChangeAspect="1"/>
          </p:cNvPicPr>
          <p:nvPr/>
        </p:nvPicPr>
        <p:blipFill>
          <a:blip r:embed="rId6"/>
          <a:stretch>
            <a:fillRect/>
          </a:stretch>
        </p:blipFill>
        <p:spPr>
          <a:xfrm>
            <a:off x="3948081" y="4938647"/>
            <a:ext cx="3020390" cy="564640"/>
          </a:xfrm>
          <a:prstGeom prst="rect">
            <a:avLst/>
          </a:prstGeom>
        </p:spPr>
      </p:pic>
      <p:pic>
        <p:nvPicPr>
          <p:cNvPr id="10" name="Picture 9">
            <a:extLst>
              <a:ext uri="{FF2B5EF4-FFF2-40B4-BE49-F238E27FC236}">
                <a16:creationId xmlns:a16="http://schemas.microsoft.com/office/drawing/2014/main" id="{5DD4C7CC-FD7C-466A-AB51-1CE68F791B0C}"/>
              </a:ext>
            </a:extLst>
          </p:cNvPr>
          <p:cNvPicPr>
            <a:picLocks noChangeAspect="1"/>
          </p:cNvPicPr>
          <p:nvPr/>
        </p:nvPicPr>
        <p:blipFill>
          <a:blip r:embed="rId7"/>
          <a:stretch>
            <a:fillRect/>
          </a:stretch>
        </p:blipFill>
        <p:spPr>
          <a:xfrm>
            <a:off x="3078757" y="5646631"/>
            <a:ext cx="4032310" cy="600404"/>
          </a:xfrm>
          <a:prstGeom prst="rect">
            <a:avLst/>
          </a:prstGeom>
        </p:spPr>
      </p:pic>
      <p:sp>
        <p:nvSpPr>
          <p:cNvPr id="14" name="TextBox 13">
            <a:extLst>
              <a:ext uri="{FF2B5EF4-FFF2-40B4-BE49-F238E27FC236}">
                <a16:creationId xmlns:a16="http://schemas.microsoft.com/office/drawing/2014/main" id="{95F33152-1D09-1857-D549-3AF848DA3B6E}"/>
              </a:ext>
            </a:extLst>
          </p:cNvPr>
          <p:cNvSpPr txBox="1"/>
          <p:nvPr/>
        </p:nvSpPr>
        <p:spPr>
          <a:xfrm>
            <a:off x="487948" y="4309937"/>
            <a:ext cx="4633330" cy="430887"/>
          </a:xfrm>
          <a:prstGeom prst="rect">
            <a:avLst/>
          </a:prstGeom>
          <a:noFill/>
        </p:spPr>
        <p:txBody>
          <a:bodyPr wrap="square">
            <a:spAutoFit/>
          </a:bodyPr>
          <a:lstStyle/>
          <a:p>
            <a:pPr marL="482400" lvl="1" indent="-230400">
              <a:lnSpc>
                <a:spcPct val="100000"/>
              </a:lnSpc>
              <a:spcBef>
                <a:spcPts val="3000"/>
              </a:spcBef>
              <a:buSzPct val="135000"/>
            </a:pPr>
            <a:r>
              <a:rPr lang="en-CA" sz="2200" dirty="0" err="1">
                <a:latin typeface="+mj-lt"/>
                <a:ea typeface="Tahoma" panose="020B0604030504040204" pitchFamily="34" charset="0"/>
                <a:cs typeface="Tahoma" panose="020B0604030504040204" pitchFamily="34" charset="0"/>
              </a:rPr>
              <a:t>Espérance</a:t>
            </a:r>
            <a:r>
              <a:rPr lang="en-CA" sz="2200" dirty="0">
                <a:latin typeface="+mj-lt"/>
                <a:ea typeface="Tahoma" panose="020B0604030504040204" pitchFamily="34" charset="0"/>
                <a:cs typeface="Tahoma" panose="020B0604030504040204" pitchFamily="34" charset="0"/>
              </a:rPr>
              <a:t> </a:t>
            </a:r>
            <a:r>
              <a:rPr lang="en-CA" sz="2200" dirty="0" err="1">
                <a:latin typeface="+mj-lt"/>
                <a:ea typeface="Tahoma" panose="020B0604030504040204" pitchFamily="34" charset="0"/>
                <a:cs typeface="Tahoma" panose="020B0604030504040204" pitchFamily="34" charset="0"/>
              </a:rPr>
              <a:t>ou</a:t>
            </a:r>
            <a:r>
              <a:rPr lang="en-CA" sz="2200" dirty="0">
                <a:latin typeface="+mj-lt"/>
                <a:ea typeface="Tahoma" panose="020B0604030504040204" pitchFamily="34" charset="0"/>
                <a:cs typeface="Tahoma" panose="020B0604030504040204" pitchFamily="34" charset="0"/>
              </a:rPr>
              <a:t> </a:t>
            </a:r>
            <a:r>
              <a:rPr lang="en-CA" sz="2200" dirty="0" err="1">
                <a:latin typeface="+mj-lt"/>
                <a:ea typeface="Tahoma" panose="020B0604030504040204" pitchFamily="34" charset="0"/>
                <a:cs typeface="Tahoma" panose="020B0604030504040204" pitchFamily="34" charset="0"/>
              </a:rPr>
              <a:t>moyenne</a:t>
            </a:r>
            <a:r>
              <a:rPr lang="en-CA" sz="2200" dirty="0">
                <a:latin typeface="+mj-lt"/>
                <a:ea typeface="Tahoma" panose="020B0604030504040204" pitchFamily="34" charset="0"/>
                <a:cs typeface="Tahoma" panose="020B0604030504040204" pitchFamily="34" charset="0"/>
              </a:rPr>
              <a:t>  : </a:t>
            </a:r>
          </a:p>
        </p:txBody>
      </p:sp>
      <p:sp>
        <p:nvSpPr>
          <p:cNvPr id="20" name="TextBox 19">
            <a:extLst>
              <a:ext uri="{FF2B5EF4-FFF2-40B4-BE49-F238E27FC236}">
                <a16:creationId xmlns:a16="http://schemas.microsoft.com/office/drawing/2014/main" id="{F27A6EF5-4876-CAFE-D186-08B036ED994D}"/>
              </a:ext>
            </a:extLst>
          </p:cNvPr>
          <p:cNvSpPr txBox="1"/>
          <p:nvPr/>
        </p:nvSpPr>
        <p:spPr>
          <a:xfrm>
            <a:off x="494020" y="5026979"/>
            <a:ext cx="4633330" cy="430887"/>
          </a:xfrm>
          <a:prstGeom prst="rect">
            <a:avLst/>
          </a:prstGeom>
          <a:noFill/>
        </p:spPr>
        <p:txBody>
          <a:bodyPr wrap="square">
            <a:spAutoFit/>
          </a:bodyPr>
          <a:lstStyle/>
          <a:p>
            <a:pPr marL="482400" lvl="1" indent="-230400">
              <a:lnSpc>
                <a:spcPct val="100000"/>
              </a:lnSpc>
              <a:spcBef>
                <a:spcPts val="3000"/>
              </a:spcBef>
              <a:buSzPct val="135000"/>
            </a:pPr>
            <a:r>
              <a:rPr lang="en-CA" sz="2200" dirty="0" err="1">
                <a:latin typeface="+mj-lt"/>
                <a:ea typeface="Tahoma" panose="020B0604030504040204" pitchFamily="34" charset="0"/>
                <a:cs typeface="Tahoma" panose="020B0604030504040204" pitchFamily="34" charset="0"/>
              </a:rPr>
              <a:t>Espérance</a:t>
            </a:r>
            <a:r>
              <a:rPr lang="en-CA" sz="2200" dirty="0">
                <a:latin typeface="+mj-lt"/>
                <a:ea typeface="Tahoma" panose="020B0604030504040204" pitchFamily="34" charset="0"/>
                <a:cs typeface="Tahoma" panose="020B0604030504040204" pitchFamily="34" charset="0"/>
              </a:rPr>
              <a:t> </a:t>
            </a:r>
            <a:r>
              <a:rPr lang="en-CA" sz="2200" dirty="0" err="1">
                <a:latin typeface="+mj-lt"/>
                <a:ea typeface="Tahoma" panose="020B0604030504040204" pitchFamily="34" charset="0"/>
                <a:cs typeface="Tahoma" panose="020B0604030504040204" pitchFamily="34" charset="0"/>
              </a:rPr>
              <a:t>d’une</a:t>
            </a:r>
            <a:r>
              <a:rPr lang="en-CA" sz="2200" dirty="0">
                <a:latin typeface="+mj-lt"/>
                <a:ea typeface="Tahoma" panose="020B0604030504040204" pitchFamily="34" charset="0"/>
                <a:cs typeface="Tahoma" panose="020B0604030504040204" pitchFamily="34" charset="0"/>
              </a:rPr>
              <a:t> function :</a:t>
            </a:r>
          </a:p>
        </p:txBody>
      </p:sp>
      <p:sp>
        <p:nvSpPr>
          <p:cNvPr id="22" name="TextBox 21">
            <a:extLst>
              <a:ext uri="{FF2B5EF4-FFF2-40B4-BE49-F238E27FC236}">
                <a16:creationId xmlns:a16="http://schemas.microsoft.com/office/drawing/2014/main" id="{EE8F8277-A3DE-D377-205D-5548D2108408}"/>
              </a:ext>
            </a:extLst>
          </p:cNvPr>
          <p:cNvSpPr txBox="1"/>
          <p:nvPr/>
        </p:nvSpPr>
        <p:spPr>
          <a:xfrm>
            <a:off x="495035" y="5757154"/>
            <a:ext cx="4633330" cy="430887"/>
          </a:xfrm>
          <a:prstGeom prst="rect">
            <a:avLst/>
          </a:prstGeom>
          <a:noFill/>
        </p:spPr>
        <p:txBody>
          <a:bodyPr wrap="square">
            <a:spAutoFit/>
          </a:bodyPr>
          <a:lstStyle/>
          <a:p>
            <a:pPr marL="482400" lvl="1" indent="-230400">
              <a:lnSpc>
                <a:spcPct val="100000"/>
              </a:lnSpc>
              <a:spcBef>
                <a:spcPts val="3000"/>
              </a:spcBef>
              <a:buSzPct val="135000"/>
            </a:pPr>
            <a:r>
              <a:rPr lang="en-CA" sz="2200" dirty="0">
                <a:latin typeface="+mj-lt"/>
                <a:ea typeface="Tahoma" panose="020B0604030504040204" pitchFamily="34" charset="0"/>
                <a:cs typeface="Tahoma" panose="020B0604030504040204" pitchFamily="34" charset="0"/>
              </a:rPr>
              <a:t>Moments </a:t>
            </a:r>
            <a:r>
              <a:rPr lang="en-CA" sz="2200" dirty="0" err="1">
                <a:latin typeface="+mj-lt"/>
                <a:ea typeface="Tahoma" panose="020B0604030504040204" pitchFamily="34" charset="0"/>
                <a:cs typeface="Tahoma" panose="020B0604030504040204" pitchFamily="34" charset="0"/>
              </a:rPr>
              <a:t>d’ordre</a:t>
            </a:r>
            <a:r>
              <a:rPr lang="en-CA" sz="2200" dirty="0">
                <a:latin typeface="+mj-lt"/>
                <a:ea typeface="Tahoma" panose="020B0604030504040204" pitchFamily="34" charset="0"/>
                <a:cs typeface="Tahoma" panose="020B0604030504040204" pitchFamily="34" charset="0"/>
              </a:rPr>
              <a:t> :  </a:t>
            </a:r>
          </a:p>
        </p:txBody>
      </p:sp>
    </p:spTree>
    <p:extLst>
      <p:ext uri="{BB962C8B-B14F-4D97-AF65-F5344CB8AC3E}">
        <p14:creationId xmlns:p14="http://schemas.microsoft.com/office/powerpoint/2010/main" val="113925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0" grpId="0"/>
      <p:bldP spid="2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122582</TotalTime>
  <Words>2728</Words>
  <Application>Microsoft Macintosh PowerPoint</Application>
  <PresentationFormat>On-screen Show (4:3)</PresentationFormat>
  <Paragraphs>627</Paragraphs>
  <Slides>51</Slides>
  <Notes>51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51</vt:i4>
      </vt:variant>
    </vt:vector>
  </HeadingPairs>
  <TitlesOfParts>
    <vt:vector size="65" baseType="lpstr">
      <vt:lpstr>Agency FB</vt:lpstr>
      <vt:lpstr>Andalus</vt:lpstr>
      <vt:lpstr>Arial</vt:lpstr>
      <vt:lpstr>Arial Black</vt:lpstr>
      <vt:lpstr>Calibri</vt:lpstr>
      <vt:lpstr>Calibri Light</vt:lpstr>
      <vt:lpstr>Cambria Math</vt:lpstr>
      <vt:lpstr>Century Gothic</vt:lpstr>
      <vt:lpstr>Tahoma</vt:lpstr>
      <vt:lpstr>Times New Roman</vt:lpstr>
      <vt:lpstr>Trebuchet MS</vt:lpstr>
      <vt:lpstr>Vijaya</vt:lpstr>
      <vt:lpstr>Wingdings</vt:lpstr>
      <vt:lpstr>Office Theme</vt:lpstr>
      <vt:lpstr>Signaux aléatoires et estimation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Agah Karakuzu</dc:creator>
  <cp:lastModifiedBy>Eva Alonso Ortiz</cp:lastModifiedBy>
  <cp:revision>1449</cp:revision>
  <cp:lastPrinted>2018-08-23T15:25:57Z</cp:lastPrinted>
  <dcterms:created xsi:type="dcterms:W3CDTF">2018-08-02T13:49:06Z</dcterms:created>
  <dcterms:modified xsi:type="dcterms:W3CDTF">2024-02-08T14:49:47Z</dcterms:modified>
</cp:coreProperties>
</file>