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7" r:id="rId3"/>
    <p:sldId id="258" r:id="rId4"/>
    <p:sldId id="266" r:id="rId5"/>
    <p:sldId id="260" r:id="rId6"/>
    <p:sldId id="267" r:id="rId7"/>
    <p:sldId id="281" r:id="rId8"/>
    <p:sldId id="282" r:id="rId9"/>
    <p:sldId id="261" r:id="rId10"/>
    <p:sldId id="262" r:id="rId11"/>
    <p:sldId id="269" r:id="rId12"/>
    <p:sldId id="268" r:id="rId13"/>
    <p:sldId id="270" r:id="rId14"/>
    <p:sldId id="263" r:id="rId15"/>
    <p:sldId id="271" r:id="rId16"/>
    <p:sldId id="272" r:id="rId17"/>
    <p:sldId id="273" r:id="rId18"/>
    <p:sldId id="274" r:id="rId19"/>
    <p:sldId id="264" r:id="rId20"/>
    <p:sldId id="275" r:id="rId21"/>
    <p:sldId id="276" r:id="rId22"/>
    <p:sldId id="277" r:id="rId23"/>
    <p:sldId id="278" r:id="rId24"/>
    <p:sldId id="279" r:id="rId25"/>
    <p:sldId id="284" r:id="rId26"/>
    <p:sldId id="285" r:id="rId27"/>
    <p:sldId id="286" r:id="rId28"/>
    <p:sldId id="287" r:id="rId29"/>
    <p:sldId id="28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467" autoAdjust="0"/>
  </p:normalViewPr>
  <p:slideViewPr>
    <p:cSldViewPr snapToGrid="0">
      <p:cViewPr varScale="1">
        <p:scale>
          <a:sx n="69" d="100"/>
          <a:sy n="69" d="100"/>
        </p:scale>
        <p:origin x="18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228529-BDE4-471B-AAD8-2CE674A80DE8}" type="datetimeFigureOut">
              <a:rPr lang="fr-CA" smtClean="0"/>
              <a:t>2018-04-04</a:t>
            </a:fld>
            <a:endParaRPr lang="fr-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9AFE16-7A42-407A-9797-3F05B8B6359A}" type="slidenum">
              <a:rPr lang="fr-CA" smtClean="0"/>
              <a:t>‹#›</a:t>
            </a:fld>
            <a:endParaRPr lang="fr-CA"/>
          </a:p>
        </p:txBody>
      </p:sp>
    </p:spTree>
    <p:extLst>
      <p:ext uri="{BB962C8B-B14F-4D97-AF65-F5344CB8AC3E}">
        <p14:creationId xmlns:p14="http://schemas.microsoft.com/office/powerpoint/2010/main" val="264222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kumimoji="0" lang="fr-FR" sz="1200" b="1" kern="1200" baseline="0" dirty="0"/>
              <a:t>Professionnalisme </a:t>
            </a:r>
            <a:r>
              <a:rPr kumimoji="0" lang="fr-FR" sz="1200" kern="1200" baseline="0" dirty="0"/>
              <a:t>: compréhension des rôles et des responsabilités de l’ingénieur dans la société, y compris le rôle essentiel de protection du public et l’intérêt public.</a:t>
            </a:r>
            <a:endParaRPr lang="fr-CA" dirty="0"/>
          </a:p>
        </p:txBody>
      </p:sp>
      <p:sp>
        <p:nvSpPr>
          <p:cNvPr id="4" name="Slide Number Placeholder 3"/>
          <p:cNvSpPr>
            <a:spLocks noGrp="1"/>
          </p:cNvSpPr>
          <p:nvPr>
            <p:ph type="sldNum" sz="quarter" idx="10"/>
          </p:nvPr>
        </p:nvSpPr>
        <p:spPr/>
        <p:txBody>
          <a:bodyPr/>
          <a:lstStyle/>
          <a:p>
            <a:fld id="{4C9AFE16-7A42-407A-9797-3F05B8B6359A}" type="slidenum">
              <a:rPr lang="fr-CA" smtClean="0"/>
              <a:t>1</a:t>
            </a:fld>
            <a:endParaRPr lang="fr-CA"/>
          </a:p>
        </p:txBody>
      </p:sp>
    </p:spTree>
    <p:extLst>
      <p:ext uri="{BB962C8B-B14F-4D97-AF65-F5344CB8AC3E}">
        <p14:creationId xmlns:p14="http://schemas.microsoft.com/office/powerpoint/2010/main" val="32290962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AutoShape 7">
            <a:extLst>
              <a:ext uri="{FF2B5EF4-FFF2-40B4-BE49-F238E27FC236}">
                <a16:creationId xmlns:a16="http://schemas.microsoft.com/office/drawing/2014/main" id="{D73646A4-9084-47E7-A1A3-A96ECE283821}"/>
              </a:ext>
            </a:extLst>
          </p:cNvPr>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fr-FR" sz="1800">
              <a:latin typeface="Times New Roman" pitchFamily="18" charset="0"/>
            </a:endParaRPr>
          </a:p>
        </p:txBody>
      </p:sp>
      <p:pic>
        <p:nvPicPr>
          <p:cNvPr id="5" name="Picture 8" descr="Logo_Poly_Noir">
            <a:extLst>
              <a:ext uri="{FF2B5EF4-FFF2-40B4-BE49-F238E27FC236}">
                <a16:creationId xmlns:a16="http://schemas.microsoft.com/office/drawing/2014/main" id="{7A0F67A9-AA13-4DBA-B120-F7CF9655AEF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6269038"/>
            <a:ext cx="64770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78" name="Rectangle 2"/>
          <p:cNvSpPr>
            <a:spLocks noGrp="1" noChangeArrowheads="1"/>
          </p:cNvSpPr>
          <p:nvPr>
            <p:ph type="ctrTitle"/>
          </p:nvPr>
        </p:nvSpPr>
        <p:spPr>
          <a:xfrm>
            <a:off x="685800" y="990600"/>
            <a:ext cx="7772400" cy="1371600"/>
          </a:xfrm>
        </p:spPr>
        <p:txBody>
          <a:bodyPr/>
          <a:lstStyle>
            <a:lvl1pPr>
              <a:defRPr sz="2850"/>
            </a:lvl1pPr>
          </a:lstStyle>
          <a:p>
            <a:r>
              <a:rPr lang="en-US"/>
              <a:t>Cliquez pour modifier le style du titre</a:t>
            </a:r>
          </a:p>
        </p:txBody>
      </p:sp>
      <p:sp>
        <p:nvSpPr>
          <p:cNvPr id="7577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1650"/>
            </a:lvl1pPr>
          </a:lstStyle>
          <a:p>
            <a:r>
              <a:rPr lang="en-US"/>
              <a:t>Cliquez pour modifier le style des sous-titres du masque</a:t>
            </a:r>
          </a:p>
        </p:txBody>
      </p:sp>
      <p:sp>
        <p:nvSpPr>
          <p:cNvPr id="6" name="Footer Placeholder 5">
            <a:extLst>
              <a:ext uri="{FF2B5EF4-FFF2-40B4-BE49-F238E27FC236}">
                <a16:creationId xmlns:a16="http://schemas.microsoft.com/office/drawing/2014/main" id="{6E9BF76B-DAE0-466E-84F6-08EAEBC065F5}"/>
              </a:ext>
            </a:extLst>
          </p:cNvPr>
          <p:cNvSpPr>
            <a:spLocks noGrp="1" noChangeArrowheads="1"/>
          </p:cNvSpPr>
          <p:nvPr>
            <p:ph type="ftr" sz="quarter" idx="10"/>
          </p:nvPr>
        </p:nvSpPr>
        <p:spPr/>
        <p:txBody>
          <a:bodyPr/>
          <a:lstStyle>
            <a:lvl1pPr>
              <a:defRPr smtClean="0"/>
            </a:lvl1pPr>
          </a:lstStyle>
          <a:p>
            <a:pPr>
              <a:defRPr/>
            </a:pPr>
            <a:r>
              <a:rPr lang="fr-CA"/>
              <a:t>INF1040: introduction au génie informatique</a:t>
            </a:r>
          </a:p>
          <a:p>
            <a:pPr>
              <a:defRPr/>
            </a:pPr>
            <a:r>
              <a:rPr lang="fr-CA"/>
              <a:t>Département de génie informatique et génie logiciel</a:t>
            </a:r>
          </a:p>
        </p:txBody>
      </p:sp>
      <p:sp>
        <p:nvSpPr>
          <p:cNvPr id="7" name="Slide Number Placeholder 6">
            <a:extLst>
              <a:ext uri="{FF2B5EF4-FFF2-40B4-BE49-F238E27FC236}">
                <a16:creationId xmlns:a16="http://schemas.microsoft.com/office/drawing/2014/main" id="{C3D046B5-3197-484B-9652-356E68C52778}"/>
              </a:ext>
            </a:extLst>
          </p:cNvPr>
          <p:cNvSpPr>
            <a:spLocks noGrp="1" noChangeArrowheads="1"/>
          </p:cNvSpPr>
          <p:nvPr>
            <p:ph type="sldNum" sz="quarter" idx="11"/>
          </p:nvPr>
        </p:nvSpPr>
        <p:spPr>
          <a:xfrm>
            <a:off x="6553200" y="6248400"/>
            <a:ext cx="1905000" cy="457200"/>
          </a:xfrm>
        </p:spPr>
        <p:txBody>
          <a:bodyPr/>
          <a:lstStyle>
            <a:lvl1pPr>
              <a:defRPr/>
            </a:lvl1pPr>
          </a:lstStyle>
          <a:p>
            <a:fld id="{AD0DBC9C-2761-4F40-BF37-7DA41848D1EC}" type="slidenum">
              <a:rPr lang="en-US" altLang="en-US"/>
              <a:pPr/>
              <a:t>‹#›</a:t>
            </a:fld>
            <a:r>
              <a:rPr lang="en-US" altLang="en-US"/>
              <a:t>/45</a:t>
            </a:r>
          </a:p>
        </p:txBody>
      </p:sp>
    </p:spTree>
    <p:extLst>
      <p:ext uri="{BB962C8B-B14F-4D97-AF65-F5344CB8AC3E}">
        <p14:creationId xmlns:p14="http://schemas.microsoft.com/office/powerpoint/2010/main" val="1690245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EAE81712-47E6-4810-B431-8F0C166415C6}"/>
              </a:ext>
            </a:extLst>
          </p:cNvPr>
          <p:cNvSpPr>
            <a:spLocks noGrp="1" noChangeArrowheads="1"/>
          </p:cNvSpPr>
          <p:nvPr>
            <p:ph type="sldNum" sz="quarter" idx="10"/>
          </p:nvPr>
        </p:nvSpPr>
        <p:spPr>
          <a:ln/>
        </p:spPr>
        <p:txBody>
          <a:bodyPr/>
          <a:lstStyle>
            <a:lvl1pPr>
              <a:defRPr/>
            </a:lvl1pPr>
          </a:lstStyle>
          <a:p>
            <a:fld id="{B76C1C3D-9893-4632-90DB-EC493F1AAD53}" type="slidenum">
              <a:rPr lang="en-US" altLang="en-US"/>
              <a:pPr/>
              <a:t>‹#›</a:t>
            </a:fld>
            <a:r>
              <a:rPr lang="en-US" altLang="en-US"/>
              <a:t> coucou</a:t>
            </a:r>
          </a:p>
        </p:txBody>
      </p:sp>
      <p:sp>
        <p:nvSpPr>
          <p:cNvPr id="5" name="Rectangle 10">
            <a:extLst>
              <a:ext uri="{FF2B5EF4-FFF2-40B4-BE49-F238E27FC236}">
                <a16:creationId xmlns:a16="http://schemas.microsoft.com/office/drawing/2014/main" id="{FFCEE701-94EA-4FDB-833A-05736C7B39F7}"/>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042740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73839" y="304800"/>
            <a:ext cx="2001837" cy="57150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566739" y="304800"/>
            <a:ext cx="5854700" cy="57150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3C66F442-7FF3-41BB-829C-34475AE1BD6E}"/>
              </a:ext>
            </a:extLst>
          </p:cNvPr>
          <p:cNvSpPr>
            <a:spLocks noGrp="1" noChangeArrowheads="1"/>
          </p:cNvSpPr>
          <p:nvPr>
            <p:ph type="sldNum" sz="quarter" idx="10"/>
          </p:nvPr>
        </p:nvSpPr>
        <p:spPr>
          <a:ln/>
        </p:spPr>
        <p:txBody>
          <a:bodyPr/>
          <a:lstStyle>
            <a:lvl1pPr>
              <a:defRPr/>
            </a:lvl1pPr>
          </a:lstStyle>
          <a:p>
            <a:fld id="{C576E89E-F368-4475-9BC4-27E397D9274B}" type="slidenum">
              <a:rPr lang="en-US" altLang="en-US"/>
              <a:pPr/>
              <a:t>‹#›</a:t>
            </a:fld>
            <a:r>
              <a:rPr lang="en-US" altLang="en-US"/>
              <a:t> coucou</a:t>
            </a:r>
          </a:p>
        </p:txBody>
      </p:sp>
      <p:sp>
        <p:nvSpPr>
          <p:cNvPr id="5" name="Rectangle 10">
            <a:extLst>
              <a:ext uri="{FF2B5EF4-FFF2-40B4-BE49-F238E27FC236}">
                <a16:creationId xmlns:a16="http://schemas.microsoft.com/office/drawing/2014/main" id="{9A6F1679-A0BF-4CAB-93D2-A314087248AC}"/>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291387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re et texte sur contenu">
    <p:spTree>
      <p:nvGrpSpPr>
        <p:cNvPr id="1" name=""/>
        <p:cNvGrpSpPr/>
        <p:nvPr/>
      </p:nvGrpSpPr>
      <p:grpSpPr>
        <a:xfrm>
          <a:off x="0" y="0"/>
          <a:ext cx="0" cy="0"/>
          <a:chOff x="0" y="0"/>
          <a:chExt cx="0" cy="0"/>
        </a:xfrm>
      </p:grpSpPr>
      <p:sp>
        <p:nvSpPr>
          <p:cNvPr id="2" name="Titre 1"/>
          <p:cNvSpPr>
            <a:spLocks noGrp="1"/>
          </p:cNvSpPr>
          <p:nvPr>
            <p:ph type="title"/>
          </p:nvPr>
        </p:nvSpPr>
        <p:spPr>
          <a:xfrm>
            <a:off x="574675" y="304801"/>
            <a:ext cx="8001000" cy="1216025"/>
          </a:xfrm>
        </p:spPr>
        <p:txBody>
          <a:bodyPr/>
          <a:lstStyle/>
          <a:p>
            <a:r>
              <a:rPr lang="fr-FR"/>
              <a:t>Cliquez pour modifier le style du titre</a:t>
            </a:r>
          </a:p>
        </p:txBody>
      </p:sp>
      <p:sp>
        <p:nvSpPr>
          <p:cNvPr id="3" name="Espace réservé du texte 2"/>
          <p:cNvSpPr>
            <a:spLocks noGrp="1"/>
          </p:cNvSpPr>
          <p:nvPr>
            <p:ph type="body" sz="half" idx="1"/>
          </p:nvPr>
        </p:nvSpPr>
        <p:spPr>
          <a:xfrm>
            <a:off x="566738" y="1752600"/>
            <a:ext cx="8001000" cy="2057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66738" y="3962400"/>
            <a:ext cx="8001000" cy="2057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3ADCC38E-8F19-425F-83A3-1C4D49A3D10D}"/>
              </a:ext>
            </a:extLst>
          </p:cNvPr>
          <p:cNvSpPr>
            <a:spLocks noGrp="1" noChangeArrowheads="1"/>
          </p:cNvSpPr>
          <p:nvPr>
            <p:ph type="sldNum" sz="quarter" idx="10"/>
          </p:nvPr>
        </p:nvSpPr>
        <p:spPr>
          <a:ln/>
        </p:spPr>
        <p:txBody>
          <a:bodyPr/>
          <a:lstStyle>
            <a:lvl1pPr>
              <a:defRPr/>
            </a:lvl1pPr>
          </a:lstStyle>
          <a:p>
            <a:fld id="{B293AC2D-7864-4912-873A-EE14131416AF}" type="slidenum">
              <a:rPr lang="en-US" altLang="en-US"/>
              <a:pPr/>
              <a:t>‹#›</a:t>
            </a:fld>
            <a:r>
              <a:rPr lang="en-US" altLang="en-US"/>
              <a:t> coucou</a:t>
            </a:r>
          </a:p>
        </p:txBody>
      </p:sp>
      <p:sp>
        <p:nvSpPr>
          <p:cNvPr id="6" name="Rectangle 10">
            <a:extLst>
              <a:ext uri="{FF2B5EF4-FFF2-40B4-BE49-F238E27FC236}">
                <a16:creationId xmlns:a16="http://schemas.microsoft.com/office/drawing/2014/main" id="{AAAC6942-2909-425E-97EA-2CA18911EDCD}"/>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58421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74675" y="304801"/>
            <a:ext cx="8001000" cy="1216025"/>
          </a:xfrm>
        </p:spPr>
        <p:txBody>
          <a:bodyPr/>
          <a:lstStyle/>
          <a:p>
            <a:r>
              <a:rPr lang="fr-FR"/>
              <a:t>Cliquez pour modifier le style du titre</a:t>
            </a:r>
          </a:p>
        </p:txBody>
      </p:sp>
      <p:sp>
        <p:nvSpPr>
          <p:cNvPr id="3" name="Espace réservé du texte 2"/>
          <p:cNvSpPr>
            <a:spLocks noGrp="1"/>
          </p:cNvSpPr>
          <p:nvPr>
            <p:ph type="body" sz="half" idx="1"/>
          </p:nvPr>
        </p:nvSpPr>
        <p:spPr>
          <a:xfrm>
            <a:off x="566738" y="1752600"/>
            <a:ext cx="3924300" cy="4267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3438" y="1752600"/>
            <a:ext cx="3924300" cy="4267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885B5CE2-A4DB-40DA-9810-8CAD2DF2E957}"/>
              </a:ext>
            </a:extLst>
          </p:cNvPr>
          <p:cNvSpPr>
            <a:spLocks noGrp="1" noChangeArrowheads="1"/>
          </p:cNvSpPr>
          <p:nvPr>
            <p:ph type="sldNum" sz="quarter" idx="10"/>
          </p:nvPr>
        </p:nvSpPr>
        <p:spPr>
          <a:ln/>
        </p:spPr>
        <p:txBody>
          <a:bodyPr/>
          <a:lstStyle>
            <a:lvl1pPr>
              <a:defRPr/>
            </a:lvl1pPr>
          </a:lstStyle>
          <a:p>
            <a:fld id="{17219E74-FEDC-45CE-AB71-7CE67233A049}" type="slidenum">
              <a:rPr lang="en-US" altLang="en-US"/>
              <a:pPr/>
              <a:t>‹#›</a:t>
            </a:fld>
            <a:r>
              <a:rPr lang="en-US" altLang="en-US"/>
              <a:t> coucou</a:t>
            </a:r>
          </a:p>
        </p:txBody>
      </p:sp>
      <p:sp>
        <p:nvSpPr>
          <p:cNvPr id="6" name="Rectangle 10">
            <a:extLst>
              <a:ext uri="{FF2B5EF4-FFF2-40B4-BE49-F238E27FC236}">
                <a16:creationId xmlns:a16="http://schemas.microsoft.com/office/drawing/2014/main" id="{AF068266-9C51-4E17-9E3C-BFE8CB68412A}"/>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515523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BEA943B3-E9A0-4822-BC96-3CEF76313C1F}"/>
              </a:ext>
            </a:extLst>
          </p:cNvPr>
          <p:cNvSpPr>
            <a:spLocks noGrp="1" noChangeArrowheads="1"/>
          </p:cNvSpPr>
          <p:nvPr>
            <p:ph type="sldNum" sz="quarter" idx="10"/>
          </p:nvPr>
        </p:nvSpPr>
        <p:spPr>
          <a:ln/>
        </p:spPr>
        <p:txBody>
          <a:bodyPr/>
          <a:lstStyle>
            <a:lvl1pPr>
              <a:defRPr/>
            </a:lvl1pPr>
          </a:lstStyle>
          <a:p>
            <a:fld id="{49F34E34-ABA1-4D23-A1AB-E2C841611CBE}" type="slidenum">
              <a:rPr lang="en-US" altLang="en-US"/>
              <a:pPr/>
              <a:t>‹#›</a:t>
            </a:fld>
            <a:r>
              <a:rPr lang="en-US" altLang="en-US"/>
              <a:t> coucou</a:t>
            </a:r>
          </a:p>
        </p:txBody>
      </p:sp>
      <p:sp>
        <p:nvSpPr>
          <p:cNvPr id="5" name="Rectangle 10">
            <a:extLst>
              <a:ext uri="{FF2B5EF4-FFF2-40B4-BE49-F238E27FC236}">
                <a16:creationId xmlns:a16="http://schemas.microsoft.com/office/drawing/2014/main" id="{5AE1A120-F37C-42F8-8BBD-932EF3510DDB}"/>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718739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2"/>
            <a:ext cx="7772400" cy="1362075"/>
          </a:xfrm>
        </p:spPr>
        <p:txBody>
          <a:bodyPr anchor="t"/>
          <a:lstStyle>
            <a:lvl1pPr algn="l">
              <a:defRPr sz="3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fr-FR"/>
              <a:t>Cliquez pour modifier les styles du texte du masque</a:t>
            </a:r>
          </a:p>
        </p:txBody>
      </p:sp>
      <p:sp>
        <p:nvSpPr>
          <p:cNvPr id="4" name="Rectangle 8">
            <a:extLst>
              <a:ext uri="{FF2B5EF4-FFF2-40B4-BE49-F238E27FC236}">
                <a16:creationId xmlns:a16="http://schemas.microsoft.com/office/drawing/2014/main" id="{6D09252C-3780-4C49-B837-BE9EE52939E7}"/>
              </a:ext>
            </a:extLst>
          </p:cNvPr>
          <p:cNvSpPr>
            <a:spLocks noGrp="1" noChangeArrowheads="1"/>
          </p:cNvSpPr>
          <p:nvPr>
            <p:ph type="sldNum" sz="quarter" idx="10"/>
          </p:nvPr>
        </p:nvSpPr>
        <p:spPr>
          <a:ln/>
        </p:spPr>
        <p:txBody>
          <a:bodyPr/>
          <a:lstStyle>
            <a:lvl1pPr>
              <a:defRPr/>
            </a:lvl1pPr>
          </a:lstStyle>
          <a:p>
            <a:fld id="{40E580D2-3ACB-4322-97B7-E93B6545E545}" type="slidenum">
              <a:rPr lang="en-US" altLang="en-US"/>
              <a:pPr/>
              <a:t>‹#›</a:t>
            </a:fld>
            <a:r>
              <a:rPr lang="en-US" altLang="en-US"/>
              <a:t> coucou</a:t>
            </a:r>
          </a:p>
        </p:txBody>
      </p:sp>
      <p:sp>
        <p:nvSpPr>
          <p:cNvPr id="5" name="Rectangle 10">
            <a:extLst>
              <a:ext uri="{FF2B5EF4-FFF2-40B4-BE49-F238E27FC236}">
                <a16:creationId xmlns:a16="http://schemas.microsoft.com/office/drawing/2014/main" id="{50BA166E-88BF-425E-8AFA-63CA9A089EA7}"/>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166110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566738" y="1752600"/>
            <a:ext cx="3924300" cy="42672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3438" y="1752600"/>
            <a:ext cx="3924300" cy="42672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276209A5-6D1B-4166-93B8-FDEB13DDA321}"/>
              </a:ext>
            </a:extLst>
          </p:cNvPr>
          <p:cNvSpPr>
            <a:spLocks noGrp="1" noChangeArrowheads="1"/>
          </p:cNvSpPr>
          <p:nvPr>
            <p:ph type="sldNum" sz="quarter" idx="10"/>
          </p:nvPr>
        </p:nvSpPr>
        <p:spPr>
          <a:ln/>
        </p:spPr>
        <p:txBody>
          <a:bodyPr/>
          <a:lstStyle>
            <a:lvl1pPr>
              <a:defRPr/>
            </a:lvl1pPr>
          </a:lstStyle>
          <a:p>
            <a:fld id="{20ED88B4-B006-4915-931D-57D818F1B55C}" type="slidenum">
              <a:rPr lang="en-US" altLang="en-US"/>
              <a:pPr/>
              <a:t>‹#›</a:t>
            </a:fld>
            <a:r>
              <a:rPr lang="en-US" altLang="en-US"/>
              <a:t> coucou</a:t>
            </a:r>
          </a:p>
        </p:txBody>
      </p:sp>
      <p:sp>
        <p:nvSpPr>
          <p:cNvPr id="6" name="Rectangle 10">
            <a:extLst>
              <a:ext uri="{FF2B5EF4-FFF2-40B4-BE49-F238E27FC236}">
                <a16:creationId xmlns:a16="http://schemas.microsoft.com/office/drawing/2014/main" id="{85351D5D-764C-40D2-AE6D-C1F27F21CB4B}"/>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614316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8">
            <a:extLst>
              <a:ext uri="{FF2B5EF4-FFF2-40B4-BE49-F238E27FC236}">
                <a16:creationId xmlns:a16="http://schemas.microsoft.com/office/drawing/2014/main" id="{71332DD5-F50E-4A24-9A7C-4A223B3B3D19}"/>
              </a:ext>
            </a:extLst>
          </p:cNvPr>
          <p:cNvSpPr>
            <a:spLocks noGrp="1" noChangeArrowheads="1"/>
          </p:cNvSpPr>
          <p:nvPr>
            <p:ph type="sldNum" sz="quarter" idx="10"/>
          </p:nvPr>
        </p:nvSpPr>
        <p:spPr>
          <a:ln/>
        </p:spPr>
        <p:txBody>
          <a:bodyPr/>
          <a:lstStyle>
            <a:lvl1pPr>
              <a:defRPr/>
            </a:lvl1pPr>
          </a:lstStyle>
          <a:p>
            <a:fld id="{18E7C5DB-AF22-490F-AEF3-0958047BD6EF}" type="slidenum">
              <a:rPr lang="en-US" altLang="en-US"/>
              <a:pPr/>
              <a:t>‹#›</a:t>
            </a:fld>
            <a:r>
              <a:rPr lang="en-US" altLang="en-US"/>
              <a:t> coucou</a:t>
            </a:r>
          </a:p>
        </p:txBody>
      </p:sp>
      <p:sp>
        <p:nvSpPr>
          <p:cNvPr id="8" name="Rectangle 10">
            <a:extLst>
              <a:ext uri="{FF2B5EF4-FFF2-40B4-BE49-F238E27FC236}">
                <a16:creationId xmlns:a16="http://schemas.microsoft.com/office/drawing/2014/main" id="{26A3C6EA-56D2-49D1-AC2F-DFA21369FDD4}"/>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35416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8">
            <a:extLst>
              <a:ext uri="{FF2B5EF4-FFF2-40B4-BE49-F238E27FC236}">
                <a16:creationId xmlns:a16="http://schemas.microsoft.com/office/drawing/2014/main" id="{3A5D98D9-C104-46B5-B42B-D07895852F0B}"/>
              </a:ext>
            </a:extLst>
          </p:cNvPr>
          <p:cNvSpPr>
            <a:spLocks noGrp="1" noChangeArrowheads="1"/>
          </p:cNvSpPr>
          <p:nvPr>
            <p:ph type="sldNum" sz="quarter" idx="10"/>
          </p:nvPr>
        </p:nvSpPr>
        <p:spPr>
          <a:ln/>
        </p:spPr>
        <p:txBody>
          <a:bodyPr/>
          <a:lstStyle>
            <a:lvl1pPr>
              <a:defRPr/>
            </a:lvl1pPr>
          </a:lstStyle>
          <a:p>
            <a:fld id="{538DECF4-D6B1-4122-AF07-899A54E056DB}" type="slidenum">
              <a:rPr lang="en-US" altLang="en-US"/>
              <a:pPr/>
              <a:t>‹#›</a:t>
            </a:fld>
            <a:r>
              <a:rPr lang="en-US" altLang="en-US"/>
              <a:t> coucou</a:t>
            </a:r>
          </a:p>
        </p:txBody>
      </p:sp>
      <p:sp>
        <p:nvSpPr>
          <p:cNvPr id="4" name="Rectangle 10">
            <a:extLst>
              <a:ext uri="{FF2B5EF4-FFF2-40B4-BE49-F238E27FC236}">
                <a16:creationId xmlns:a16="http://schemas.microsoft.com/office/drawing/2014/main" id="{E715A58F-D2D5-44D4-A251-864DC91AEA22}"/>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902238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375C2551-D2A6-4895-B93D-5571387A25A8}"/>
              </a:ext>
            </a:extLst>
          </p:cNvPr>
          <p:cNvSpPr>
            <a:spLocks noGrp="1" noChangeArrowheads="1"/>
          </p:cNvSpPr>
          <p:nvPr>
            <p:ph type="sldNum" sz="quarter" idx="10"/>
          </p:nvPr>
        </p:nvSpPr>
        <p:spPr>
          <a:ln/>
        </p:spPr>
        <p:txBody>
          <a:bodyPr/>
          <a:lstStyle>
            <a:lvl1pPr>
              <a:defRPr/>
            </a:lvl1pPr>
          </a:lstStyle>
          <a:p>
            <a:fld id="{EBF4EFAB-049A-4914-9A54-B3D166205857}" type="slidenum">
              <a:rPr lang="en-US" altLang="en-US"/>
              <a:pPr/>
              <a:t>‹#›</a:t>
            </a:fld>
            <a:r>
              <a:rPr lang="en-US" altLang="en-US"/>
              <a:t> coucou</a:t>
            </a:r>
          </a:p>
        </p:txBody>
      </p:sp>
      <p:sp>
        <p:nvSpPr>
          <p:cNvPr id="3" name="Rectangle 10">
            <a:extLst>
              <a:ext uri="{FF2B5EF4-FFF2-40B4-BE49-F238E27FC236}">
                <a16:creationId xmlns:a16="http://schemas.microsoft.com/office/drawing/2014/main" id="{E4D79DC0-FC56-4B4B-9527-4D10C55CFDC6}"/>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506938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lstStyle>
            <a:lvl1pPr algn="l">
              <a:defRPr sz="1500" b="1"/>
            </a:lvl1pPr>
          </a:lstStyle>
          <a:p>
            <a:r>
              <a:rPr lang="fr-FR"/>
              <a:t>Cliquez pour modifier le style du titre</a:t>
            </a:r>
          </a:p>
        </p:txBody>
      </p:sp>
      <p:sp>
        <p:nvSpPr>
          <p:cNvPr id="3" name="Espace réservé du contenu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Cliquez pour modifier les styles du texte du masque</a:t>
            </a:r>
          </a:p>
        </p:txBody>
      </p:sp>
      <p:sp>
        <p:nvSpPr>
          <p:cNvPr id="5" name="Rectangle 8">
            <a:extLst>
              <a:ext uri="{FF2B5EF4-FFF2-40B4-BE49-F238E27FC236}">
                <a16:creationId xmlns:a16="http://schemas.microsoft.com/office/drawing/2014/main" id="{81B124D1-3829-4389-BF68-C24562665134}"/>
              </a:ext>
            </a:extLst>
          </p:cNvPr>
          <p:cNvSpPr>
            <a:spLocks noGrp="1" noChangeArrowheads="1"/>
          </p:cNvSpPr>
          <p:nvPr>
            <p:ph type="sldNum" sz="quarter" idx="10"/>
          </p:nvPr>
        </p:nvSpPr>
        <p:spPr>
          <a:ln/>
        </p:spPr>
        <p:txBody>
          <a:bodyPr/>
          <a:lstStyle>
            <a:lvl1pPr>
              <a:defRPr/>
            </a:lvl1pPr>
          </a:lstStyle>
          <a:p>
            <a:fld id="{5DC00DD3-559A-4642-85BA-F7E88D528992}" type="slidenum">
              <a:rPr lang="en-US" altLang="en-US"/>
              <a:pPr/>
              <a:t>‹#›</a:t>
            </a:fld>
            <a:r>
              <a:rPr lang="en-US" altLang="en-US"/>
              <a:t> coucou</a:t>
            </a:r>
          </a:p>
        </p:txBody>
      </p:sp>
      <p:sp>
        <p:nvSpPr>
          <p:cNvPr id="6" name="Rectangle 10">
            <a:extLst>
              <a:ext uri="{FF2B5EF4-FFF2-40B4-BE49-F238E27FC236}">
                <a16:creationId xmlns:a16="http://schemas.microsoft.com/office/drawing/2014/main" id="{4CA44959-F76B-414F-BA8A-C4378C84F36C}"/>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767343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15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Cliquez pour modifier les styles du texte du masque</a:t>
            </a:r>
          </a:p>
        </p:txBody>
      </p:sp>
      <p:sp>
        <p:nvSpPr>
          <p:cNvPr id="5" name="Rectangle 8">
            <a:extLst>
              <a:ext uri="{FF2B5EF4-FFF2-40B4-BE49-F238E27FC236}">
                <a16:creationId xmlns:a16="http://schemas.microsoft.com/office/drawing/2014/main" id="{80497455-F505-4D22-9D65-F20188E5E37A}"/>
              </a:ext>
            </a:extLst>
          </p:cNvPr>
          <p:cNvSpPr>
            <a:spLocks noGrp="1" noChangeArrowheads="1"/>
          </p:cNvSpPr>
          <p:nvPr>
            <p:ph type="sldNum" sz="quarter" idx="10"/>
          </p:nvPr>
        </p:nvSpPr>
        <p:spPr>
          <a:ln/>
        </p:spPr>
        <p:txBody>
          <a:bodyPr/>
          <a:lstStyle>
            <a:lvl1pPr>
              <a:defRPr/>
            </a:lvl1pPr>
          </a:lstStyle>
          <a:p>
            <a:fld id="{2427DFE6-8F0A-4C45-A20B-104F57928230}" type="slidenum">
              <a:rPr lang="en-US" altLang="en-US"/>
              <a:pPr/>
              <a:t>‹#›</a:t>
            </a:fld>
            <a:r>
              <a:rPr lang="en-US" altLang="en-US"/>
              <a:t> coucou</a:t>
            </a:r>
          </a:p>
        </p:txBody>
      </p:sp>
      <p:sp>
        <p:nvSpPr>
          <p:cNvPr id="6" name="Rectangle 10">
            <a:extLst>
              <a:ext uri="{FF2B5EF4-FFF2-40B4-BE49-F238E27FC236}">
                <a16:creationId xmlns:a16="http://schemas.microsoft.com/office/drawing/2014/main" id="{28B4C69C-F9B2-4E04-909A-8CAC4E86E807}"/>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0479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3DC65D7-93D0-4B6F-ABD9-BD6669A5D161}"/>
              </a:ext>
            </a:extLst>
          </p:cNvPr>
          <p:cNvSpPr>
            <a:spLocks noGrp="1" noChangeArrowheads="1"/>
          </p:cNvSpPr>
          <p:nvPr>
            <p:ph type="title"/>
          </p:nvPr>
        </p:nvSpPr>
        <p:spPr bwMode="auto">
          <a:xfrm>
            <a:off x="574675" y="304801"/>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Cliquez pour modifier le style du titre</a:t>
            </a:r>
          </a:p>
        </p:txBody>
      </p:sp>
      <p:sp>
        <p:nvSpPr>
          <p:cNvPr id="1027" name="Rectangle 3">
            <a:extLst>
              <a:ext uri="{FF2B5EF4-FFF2-40B4-BE49-F238E27FC236}">
                <a16:creationId xmlns:a16="http://schemas.microsoft.com/office/drawing/2014/main" id="{82F4F5CB-8923-4F95-B059-5E035034CB33}"/>
              </a:ext>
            </a:extLst>
          </p:cNvPr>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Cliquez pour modifier les styles du texte du masque</a:t>
            </a:r>
          </a:p>
          <a:p>
            <a:pPr lvl="1"/>
            <a:r>
              <a:rPr lang="en-US" altLang="en-US"/>
              <a:t>Deuxième niveau</a:t>
            </a:r>
          </a:p>
          <a:p>
            <a:pPr lvl="2"/>
            <a:r>
              <a:rPr lang="en-US" altLang="en-US"/>
              <a:t>Troisième niveau</a:t>
            </a:r>
          </a:p>
          <a:p>
            <a:pPr lvl="3"/>
            <a:r>
              <a:rPr lang="en-US" altLang="en-US"/>
              <a:t>Quatrième niveau</a:t>
            </a:r>
          </a:p>
          <a:p>
            <a:pPr lvl="4"/>
            <a:r>
              <a:rPr lang="en-US" altLang="en-US"/>
              <a:t>Cinquième niveau</a:t>
            </a:r>
          </a:p>
        </p:txBody>
      </p:sp>
      <p:sp>
        <p:nvSpPr>
          <p:cNvPr id="74756" name="AutoShape 4">
            <a:extLst>
              <a:ext uri="{FF2B5EF4-FFF2-40B4-BE49-F238E27FC236}">
                <a16:creationId xmlns:a16="http://schemas.microsoft.com/office/drawing/2014/main" id="{0AF2E556-B4CB-4E8C-8D65-B5A5E2268D1F}"/>
              </a:ext>
            </a:extLst>
          </p:cNvPr>
          <p:cNvSpPr>
            <a:spLocks noChangeArrowheads="1"/>
          </p:cNvSpPr>
          <p:nvPr/>
        </p:nvSpPr>
        <p:spPr bwMode="auto">
          <a:xfrm>
            <a:off x="609601" y="1566865"/>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fr-FR" sz="1800">
              <a:latin typeface="Times New Roman" pitchFamily="18" charset="0"/>
            </a:endParaRPr>
          </a:p>
        </p:txBody>
      </p:sp>
      <p:sp>
        <p:nvSpPr>
          <p:cNvPr id="74757" name="Line 5">
            <a:extLst>
              <a:ext uri="{FF2B5EF4-FFF2-40B4-BE49-F238E27FC236}">
                <a16:creationId xmlns:a16="http://schemas.microsoft.com/office/drawing/2014/main" id="{26877F8A-1A86-4119-AF61-0B2F0BE4BD5B}"/>
              </a:ext>
            </a:extLst>
          </p:cNvPr>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fr-FR" sz="1350"/>
          </a:p>
        </p:txBody>
      </p:sp>
      <p:sp>
        <p:nvSpPr>
          <p:cNvPr id="74760" name="Rectangle 8">
            <a:extLst>
              <a:ext uri="{FF2B5EF4-FFF2-40B4-BE49-F238E27FC236}">
                <a16:creationId xmlns:a16="http://schemas.microsoft.com/office/drawing/2014/main" id="{F7F6C0F4-77FB-4D1A-B9EA-D6CD9983D04F}"/>
              </a:ext>
            </a:extLst>
          </p:cNvPr>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a:lvl1pPr>
          </a:lstStyle>
          <a:p>
            <a:fld id="{857B411F-6B99-428B-8E1B-0AFD013D052A}" type="slidenum">
              <a:rPr lang="en-US" altLang="en-US"/>
              <a:pPr/>
              <a:t>‹#›</a:t>
            </a:fld>
            <a:r>
              <a:rPr lang="en-US" altLang="en-US"/>
              <a:t> coucou</a:t>
            </a:r>
          </a:p>
        </p:txBody>
      </p:sp>
      <p:pic>
        <p:nvPicPr>
          <p:cNvPr id="1031" name="Picture 9" descr="Logo_Poly_Noir">
            <a:extLst>
              <a:ext uri="{FF2B5EF4-FFF2-40B4-BE49-F238E27FC236}">
                <a16:creationId xmlns:a16="http://schemas.microsoft.com/office/drawing/2014/main" id="{5ED36BAC-6BD5-4D2C-9A90-70F4EFBDB85C}"/>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269038"/>
            <a:ext cx="64770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62" name="Rectangle 10">
            <a:extLst>
              <a:ext uri="{FF2B5EF4-FFF2-40B4-BE49-F238E27FC236}">
                <a16:creationId xmlns:a16="http://schemas.microsoft.com/office/drawing/2014/main" id="{36781D6F-51C8-49A0-98EF-644E00575B04}"/>
              </a:ext>
            </a:extLst>
          </p:cNvPr>
          <p:cNvSpPr>
            <a:spLocks noGrp="1" noChangeArrowheads="1"/>
          </p:cNvSpPr>
          <p:nvPr>
            <p:ph type="ftr" sz="quarter" idx="3"/>
          </p:nvPr>
        </p:nvSpPr>
        <p:spPr bwMode="auto">
          <a:xfrm>
            <a:off x="1258888" y="6248400"/>
            <a:ext cx="47609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smtClean="0"/>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777469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dt="0"/>
  <p:txStyles>
    <p:titleStyle>
      <a:lvl1pPr algn="l" rtl="0" eaLnBrk="0" fontAlgn="base" hangingPunct="0">
        <a:spcBef>
          <a:spcPct val="0"/>
        </a:spcBef>
        <a:spcAft>
          <a:spcPct val="0"/>
        </a:spcAft>
        <a:defRPr sz="2700">
          <a:solidFill>
            <a:schemeClr val="tx2"/>
          </a:solidFill>
          <a:latin typeface="+mj-lt"/>
          <a:ea typeface="+mj-ea"/>
          <a:cs typeface="+mj-cs"/>
        </a:defRPr>
      </a:lvl1pPr>
      <a:lvl2pPr algn="l" rtl="0" eaLnBrk="0" fontAlgn="base" hangingPunct="0">
        <a:spcBef>
          <a:spcPct val="0"/>
        </a:spcBef>
        <a:spcAft>
          <a:spcPct val="0"/>
        </a:spcAft>
        <a:defRPr sz="2700">
          <a:solidFill>
            <a:schemeClr val="tx2"/>
          </a:solidFill>
          <a:latin typeface="Verdana" pitchFamily="34" charset="0"/>
        </a:defRPr>
      </a:lvl2pPr>
      <a:lvl3pPr algn="l" rtl="0" eaLnBrk="0" fontAlgn="base" hangingPunct="0">
        <a:spcBef>
          <a:spcPct val="0"/>
        </a:spcBef>
        <a:spcAft>
          <a:spcPct val="0"/>
        </a:spcAft>
        <a:defRPr sz="2700">
          <a:solidFill>
            <a:schemeClr val="tx2"/>
          </a:solidFill>
          <a:latin typeface="Verdana" pitchFamily="34" charset="0"/>
        </a:defRPr>
      </a:lvl3pPr>
      <a:lvl4pPr algn="l" rtl="0" eaLnBrk="0" fontAlgn="base" hangingPunct="0">
        <a:spcBef>
          <a:spcPct val="0"/>
        </a:spcBef>
        <a:spcAft>
          <a:spcPct val="0"/>
        </a:spcAft>
        <a:defRPr sz="2700">
          <a:solidFill>
            <a:schemeClr val="tx2"/>
          </a:solidFill>
          <a:latin typeface="Verdana" pitchFamily="34" charset="0"/>
        </a:defRPr>
      </a:lvl4pPr>
      <a:lvl5pPr algn="l" rtl="0" eaLnBrk="0" fontAlgn="base" hangingPunct="0">
        <a:spcBef>
          <a:spcPct val="0"/>
        </a:spcBef>
        <a:spcAft>
          <a:spcPct val="0"/>
        </a:spcAft>
        <a:defRPr sz="2700">
          <a:solidFill>
            <a:schemeClr val="tx2"/>
          </a:solidFill>
          <a:latin typeface="Verdana" pitchFamily="34" charset="0"/>
        </a:defRPr>
      </a:lvl5pPr>
      <a:lvl6pPr marL="342900" algn="l" rtl="0" fontAlgn="base">
        <a:spcBef>
          <a:spcPct val="0"/>
        </a:spcBef>
        <a:spcAft>
          <a:spcPct val="0"/>
        </a:spcAft>
        <a:defRPr sz="2700">
          <a:solidFill>
            <a:schemeClr val="tx2"/>
          </a:solidFill>
          <a:latin typeface="Verdana" pitchFamily="34" charset="0"/>
        </a:defRPr>
      </a:lvl6pPr>
      <a:lvl7pPr marL="685800" algn="l" rtl="0" fontAlgn="base">
        <a:spcBef>
          <a:spcPct val="0"/>
        </a:spcBef>
        <a:spcAft>
          <a:spcPct val="0"/>
        </a:spcAft>
        <a:defRPr sz="2700">
          <a:solidFill>
            <a:schemeClr val="tx2"/>
          </a:solidFill>
          <a:latin typeface="Verdana" pitchFamily="34" charset="0"/>
        </a:defRPr>
      </a:lvl7pPr>
      <a:lvl8pPr marL="1028700" algn="l" rtl="0" fontAlgn="base">
        <a:spcBef>
          <a:spcPct val="0"/>
        </a:spcBef>
        <a:spcAft>
          <a:spcPct val="0"/>
        </a:spcAft>
        <a:defRPr sz="2700">
          <a:solidFill>
            <a:schemeClr val="tx2"/>
          </a:solidFill>
          <a:latin typeface="Verdana" pitchFamily="34" charset="0"/>
        </a:defRPr>
      </a:lvl8pPr>
      <a:lvl9pPr marL="1371600" algn="l" rtl="0" fontAlgn="base">
        <a:spcBef>
          <a:spcPct val="0"/>
        </a:spcBef>
        <a:spcAft>
          <a:spcPct val="0"/>
        </a:spcAft>
        <a:defRPr sz="2700">
          <a:solidFill>
            <a:schemeClr val="tx2"/>
          </a:solidFill>
          <a:latin typeface="Verdana" pitchFamily="34" charset="0"/>
        </a:defRPr>
      </a:lvl9pPr>
    </p:titleStyle>
    <p:bodyStyle>
      <a:lvl1pPr marL="352425" indent="-352425" algn="l" rtl="0" eaLnBrk="0" fontAlgn="base" hangingPunct="0">
        <a:spcBef>
          <a:spcPct val="20000"/>
        </a:spcBef>
        <a:spcAft>
          <a:spcPct val="0"/>
        </a:spcAft>
        <a:buClr>
          <a:schemeClr val="accent2"/>
        </a:buClr>
        <a:buFont typeface="Wingdings" panose="05000000000000000000" pitchFamily="2" charset="2"/>
        <a:buChar char="o"/>
        <a:defRPr sz="1800">
          <a:solidFill>
            <a:schemeClr val="tx1"/>
          </a:solidFill>
          <a:latin typeface="+mn-lt"/>
          <a:ea typeface="+mn-ea"/>
          <a:cs typeface="+mn-cs"/>
        </a:defRPr>
      </a:lvl1pPr>
      <a:lvl2pPr marL="681038" indent="-327422" algn="l" rtl="0" eaLnBrk="0" fontAlgn="base" hangingPunct="0">
        <a:spcBef>
          <a:spcPct val="20000"/>
        </a:spcBef>
        <a:spcAft>
          <a:spcPct val="0"/>
        </a:spcAft>
        <a:buClr>
          <a:schemeClr val="accent2"/>
        </a:buClr>
        <a:buFont typeface="Wingdings" panose="05000000000000000000" pitchFamily="2" charset="2"/>
        <a:buChar char="n"/>
        <a:defRPr sz="1500">
          <a:solidFill>
            <a:schemeClr val="tx1"/>
          </a:solidFill>
          <a:latin typeface="+mn-lt"/>
        </a:defRPr>
      </a:lvl2pPr>
      <a:lvl3pPr marL="978694" indent="-296466" algn="l" rtl="0" eaLnBrk="0" fontAlgn="base" hangingPunct="0">
        <a:spcBef>
          <a:spcPct val="20000"/>
        </a:spcBef>
        <a:spcAft>
          <a:spcPct val="0"/>
        </a:spcAft>
        <a:buClr>
          <a:schemeClr val="accent2"/>
        </a:buClr>
        <a:buFont typeface="Wingdings" panose="05000000000000000000" pitchFamily="2" charset="2"/>
        <a:buChar char="o"/>
        <a:defRPr sz="1800">
          <a:solidFill>
            <a:schemeClr val="tx1"/>
          </a:solidFill>
          <a:latin typeface="+mn-lt"/>
        </a:defRPr>
      </a:lvl3pPr>
      <a:lvl4pPr marL="1270397" indent="-290513" algn="l" rtl="0" eaLnBrk="0" fontAlgn="base" hangingPunct="0">
        <a:spcBef>
          <a:spcPct val="20000"/>
        </a:spcBef>
        <a:spcAft>
          <a:spcPct val="0"/>
        </a:spcAft>
        <a:buClr>
          <a:schemeClr val="accent2"/>
        </a:buClr>
        <a:buFont typeface="Wingdings" panose="05000000000000000000" pitchFamily="2" charset="2"/>
        <a:buChar char="n"/>
        <a:defRPr sz="1200">
          <a:solidFill>
            <a:schemeClr val="tx1"/>
          </a:solidFill>
          <a:latin typeface="+mn-lt"/>
        </a:defRPr>
      </a:lvl4pPr>
      <a:lvl5pPr marL="1570435" indent="-298847" algn="l" rtl="0" eaLnBrk="0" fontAlgn="base" hangingPunct="0">
        <a:spcBef>
          <a:spcPct val="25000"/>
        </a:spcBef>
        <a:spcAft>
          <a:spcPct val="0"/>
        </a:spcAft>
        <a:buClr>
          <a:schemeClr val="accent2"/>
        </a:buClr>
        <a:buFont typeface="Wingdings" panose="05000000000000000000" pitchFamily="2" charset="2"/>
        <a:buChar char="§"/>
        <a:defRPr sz="1050">
          <a:solidFill>
            <a:schemeClr val="tx1"/>
          </a:solidFill>
          <a:latin typeface="+mn-lt"/>
        </a:defRPr>
      </a:lvl5pPr>
      <a:lvl6pPr marL="1913335" indent="-298847" algn="l" rtl="0" fontAlgn="base">
        <a:spcBef>
          <a:spcPct val="25000"/>
        </a:spcBef>
        <a:spcAft>
          <a:spcPct val="0"/>
        </a:spcAft>
        <a:buClr>
          <a:schemeClr val="accent2"/>
        </a:buClr>
        <a:buFont typeface="Wingdings" pitchFamily="2" charset="2"/>
        <a:buChar char="§"/>
        <a:defRPr sz="1050">
          <a:solidFill>
            <a:schemeClr val="tx1"/>
          </a:solidFill>
          <a:latin typeface="+mn-lt"/>
        </a:defRPr>
      </a:lvl6pPr>
      <a:lvl7pPr marL="2256235" indent="-298847" algn="l" rtl="0" fontAlgn="base">
        <a:spcBef>
          <a:spcPct val="25000"/>
        </a:spcBef>
        <a:spcAft>
          <a:spcPct val="0"/>
        </a:spcAft>
        <a:buClr>
          <a:schemeClr val="accent2"/>
        </a:buClr>
        <a:buFont typeface="Wingdings" pitchFamily="2" charset="2"/>
        <a:buChar char="§"/>
        <a:defRPr sz="1050">
          <a:solidFill>
            <a:schemeClr val="tx1"/>
          </a:solidFill>
          <a:latin typeface="+mn-lt"/>
        </a:defRPr>
      </a:lvl7pPr>
      <a:lvl8pPr marL="2599135" indent="-298847" algn="l" rtl="0" fontAlgn="base">
        <a:spcBef>
          <a:spcPct val="25000"/>
        </a:spcBef>
        <a:spcAft>
          <a:spcPct val="0"/>
        </a:spcAft>
        <a:buClr>
          <a:schemeClr val="accent2"/>
        </a:buClr>
        <a:buFont typeface="Wingdings" pitchFamily="2" charset="2"/>
        <a:buChar char="§"/>
        <a:defRPr sz="1050">
          <a:solidFill>
            <a:schemeClr val="tx1"/>
          </a:solidFill>
          <a:latin typeface="+mn-lt"/>
        </a:defRPr>
      </a:lvl8pPr>
      <a:lvl9pPr marL="2942035" indent="-298847" algn="l" rtl="0" fontAlgn="base">
        <a:spcBef>
          <a:spcPct val="25000"/>
        </a:spcBef>
        <a:spcAft>
          <a:spcPct val="0"/>
        </a:spcAft>
        <a:buClr>
          <a:schemeClr val="accent2"/>
        </a:buClr>
        <a:buFont typeface="Wingdings" pitchFamily="2" charset="2"/>
        <a:buChar char="§"/>
        <a:defRPr sz="1050">
          <a:solidFill>
            <a:schemeClr val="tx1"/>
          </a:solidFill>
          <a:latin typeface="+mn-lt"/>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35652-D695-42E5-AE75-EB0F41A68AD3}"/>
              </a:ext>
            </a:extLst>
          </p:cNvPr>
          <p:cNvSpPr>
            <a:spLocks noGrp="1"/>
          </p:cNvSpPr>
          <p:nvPr>
            <p:ph type="ctrTitle"/>
          </p:nvPr>
        </p:nvSpPr>
        <p:spPr/>
        <p:txBody>
          <a:bodyPr/>
          <a:lstStyle/>
          <a:p>
            <a:r>
              <a:rPr lang="fr-CA" sz="4800" dirty="0"/>
              <a:t>Q8: Professionnalisme et déontologie</a:t>
            </a:r>
          </a:p>
        </p:txBody>
      </p:sp>
      <p:sp>
        <p:nvSpPr>
          <p:cNvPr id="3" name="Subtitle 2">
            <a:extLst>
              <a:ext uri="{FF2B5EF4-FFF2-40B4-BE49-F238E27FC236}">
                <a16:creationId xmlns:a16="http://schemas.microsoft.com/office/drawing/2014/main" id="{A17A63B6-96D9-48A7-962E-81F22BCA47A2}"/>
              </a:ext>
            </a:extLst>
          </p:cNvPr>
          <p:cNvSpPr>
            <a:spLocks noGrp="1"/>
          </p:cNvSpPr>
          <p:nvPr>
            <p:ph type="subTitle" idx="1"/>
          </p:nvPr>
        </p:nvSpPr>
        <p:spPr>
          <a:xfrm>
            <a:off x="316089" y="2641599"/>
            <a:ext cx="8579555" cy="3488267"/>
          </a:xfrm>
        </p:spPr>
        <p:txBody>
          <a:bodyPr/>
          <a:lstStyle/>
          <a:p>
            <a:endParaRPr lang="fr-FR" sz="4000" b="1" dirty="0"/>
          </a:p>
          <a:p>
            <a:endParaRPr lang="fr-CA" dirty="0"/>
          </a:p>
        </p:txBody>
      </p:sp>
    </p:spTree>
    <p:extLst>
      <p:ext uri="{BB962C8B-B14F-4D97-AF65-F5344CB8AC3E}">
        <p14:creationId xmlns:p14="http://schemas.microsoft.com/office/powerpoint/2010/main" val="4211299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E7BB6-B43B-4887-AC33-D9BDCD366458}"/>
              </a:ext>
            </a:extLst>
          </p:cNvPr>
          <p:cNvSpPr>
            <a:spLocks noGrp="1"/>
          </p:cNvSpPr>
          <p:nvPr>
            <p:ph type="title"/>
          </p:nvPr>
        </p:nvSpPr>
        <p:spPr/>
        <p:txBody>
          <a:bodyPr/>
          <a:lstStyle/>
          <a:p>
            <a:r>
              <a:rPr lang="fr-FR" sz="2800" b="1" dirty="0"/>
              <a:t>Que signifie être un professionnel?</a:t>
            </a:r>
            <a:endParaRPr lang="fr-CA" dirty="0"/>
          </a:p>
        </p:txBody>
      </p:sp>
      <p:sp>
        <p:nvSpPr>
          <p:cNvPr id="4" name="Footer Placeholder 3">
            <a:extLst>
              <a:ext uri="{FF2B5EF4-FFF2-40B4-BE49-F238E27FC236}">
                <a16:creationId xmlns:a16="http://schemas.microsoft.com/office/drawing/2014/main" id="{2A858A3B-87E1-4501-BB85-72410A6DF33F}"/>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7" name="Rectangle 6">
            <a:extLst>
              <a:ext uri="{FF2B5EF4-FFF2-40B4-BE49-F238E27FC236}">
                <a16:creationId xmlns:a16="http://schemas.microsoft.com/office/drawing/2014/main" id="{4F13849B-A330-4270-9E9B-69CD85050170}"/>
              </a:ext>
            </a:extLst>
          </p:cNvPr>
          <p:cNvSpPr/>
          <p:nvPr/>
        </p:nvSpPr>
        <p:spPr>
          <a:xfrm>
            <a:off x="457199" y="1698209"/>
            <a:ext cx="8118475" cy="4462760"/>
          </a:xfrm>
          <a:prstGeom prst="rect">
            <a:avLst/>
          </a:prstGeom>
        </p:spPr>
        <p:txBody>
          <a:bodyPr wrap="square">
            <a:spAutoFit/>
          </a:bodyPr>
          <a:lstStyle/>
          <a:p>
            <a:r>
              <a:rPr lang="fr-FR" sz="2000" b="1" dirty="0"/>
              <a:t>La crédibilité de l’ingénieur : une question de valeurs?</a:t>
            </a:r>
          </a:p>
          <a:p>
            <a:endParaRPr lang="fr-FR" sz="2000" b="1" dirty="0"/>
          </a:p>
          <a:p>
            <a:pPr marL="285750" lvl="0" indent="-285750" eaLnBrk="0" fontAlgn="base" hangingPunct="0">
              <a:spcBef>
                <a:spcPct val="20000"/>
              </a:spcBef>
              <a:spcAft>
                <a:spcPct val="0"/>
              </a:spcAft>
              <a:buClr>
                <a:srgbClr val="CC0000"/>
              </a:buClr>
              <a:buFont typeface="Wingdings" panose="05000000000000000000" pitchFamily="2" charset="2"/>
              <a:buChar char="q"/>
            </a:pPr>
            <a:r>
              <a:rPr lang="fr-FR" sz="2000" kern="0" dirty="0">
                <a:solidFill>
                  <a:srgbClr val="000000"/>
                </a:solidFill>
              </a:rPr>
              <a:t>L’ingénieur est un expert habitué à penser de manière rationnelle.</a:t>
            </a:r>
          </a:p>
          <a:p>
            <a:pPr marL="285750" lvl="0" indent="-285750" eaLnBrk="0" fontAlgn="base" hangingPunct="0">
              <a:spcBef>
                <a:spcPct val="20000"/>
              </a:spcBef>
              <a:spcAft>
                <a:spcPct val="0"/>
              </a:spcAft>
              <a:buClr>
                <a:srgbClr val="CC0000"/>
              </a:buClr>
              <a:buFont typeface="Wingdings" panose="05000000000000000000" pitchFamily="2" charset="2"/>
              <a:buChar char="q"/>
            </a:pPr>
            <a:endParaRPr lang="fr-FR" sz="2000" kern="0" dirty="0">
              <a:solidFill>
                <a:srgbClr val="000000"/>
              </a:solidFill>
            </a:endParaRPr>
          </a:p>
          <a:p>
            <a:pPr marL="285750" lvl="0" indent="-285750" eaLnBrk="0" fontAlgn="base" hangingPunct="0">
              <a:spcBef>
                <a:spcPct val="20000"/>
              </a:spcBef>
              <a:spcAft>
                <a:spcPct val="0"/>
              </a:spcAft>
              <a:buClr>
                <a:srgbClr val="CC0000"/>
              </a:buClr>
              <a:buFont typeface="Wingdings" panose="05000000000000000000" pitchFamily="2" charset="2"/>
              <a:buChar char="q"/>
            </a:pPr>
            <a:r>
              <a:rPr lang="fr-FR" sz="2000" kern="0" dirty="0">
                <a:solidFill>
                  <a:srgbClr val="000000"/>
                </a:solidFill>
              </a:rPr>
              <a:t>Il a une vision technique de son travail et propose des évaluations techniques. </a:t>
            </a:r>
          </a:p>
          <a:p>
            <a:pPr marL="285750" lvl="0" indent="-285750" eaLnBrk="0" fontAlgn="base" hangingPunct="0">
              <a:spcBef>
                <a:spcPct val="20000"/>
              </a:spcBef>
              <a:spcAft>
                <a:spcPct val="0"/>
              </a:spcAft>
              <a:buClr>
                <a:srgbClr val="CC0000"/>
              </a:buClr>
              <a:buFont typeface="Wingdings" panose="05000000000000000000" pitchFamily="2" charset="2"/>
              <a:buChar char="q"/>
            </a:pPr>
            <a:endParaRPr lang="fr-FR" sz="2000" kern="0" dirty="0">
              <a:solidFill>
                <a:srgbClr val="000000"/>
              </a:solidFill>
            </a:endParaRPr>
          </a:p>
          <a:p>
            <a:pPr marL="285750" lvl="0" indent="-285750" eaLnBrk="0" fontAlgn="base" hangingPunct="0">
              <a:spcBef>
                <a:spcPct val="20000"/>
              </a:spcBef>
              <a:spcAft>
                <a:spcPct val="0"/>
              </a:spcAft>
              <a:buClr>
                <a:srgbClr val="CC0000"/>
              </a:buClr>
              <a:buFont typeface="Wingdings" panose="05000000000000000000" pitchFamily="2" charset="2"/>
              <a:buChar char="q"/>
            </a:pPr>
            <a:r>
              <a:rPr lang="fr-FR" sz="2000" kern="0" dirty="0">
                <a:solidFill>
                  <a:srgbClr val="000000"/>
                </a:solidFill>
              </a:rPr>
              <a:t>Par ailleurs, il évolue à la fois dans un environnement de développement industriel à haut degré de risque et dans une société où la culture démocratique incite les gens à se prononcer sur les questions de risque.</a:t>
            </a:r>
          </a:p>
          <a:p>
            <a:pPr marL="285750" lvl="0" indent="-285750" eaLnBrk="0" fontAlgn="base" hangingPunct="0">
              <a:spcBef>
                <a:spcPct val="20000"/>
              </a:spcBef>
              <a:spcAft>
                <a:spcPct val="0"/>
              </a:spcAft>
              <a:buClr>
                <a:srgbClr val="CC0000"/>
              </a:buClr>
              <a:buFont typeface="Wingdings" panose="05000000000000000000" pitchFamily="2" charset="2"/>
              <a:buChar char="q"/>
            </a:pPr>
            <a:endParaRPr lang="fr-FR" sz="2000" b="1" kern="0" dirty="0">
              <a:solidFill>
                <a:srgbClr val="000000"/>
              </a:solidFill>
            </a:endParaRPr>
          </a:p>
        </p:txBody>
      </p:sp>
    </p:spTree>
    <p:extLst>
      <p:ext uri="{BB962C8B-B14F-4D97-AF65-F5344CB8AC3E}">
        <p14:creationId xmlns:p14="http://schemas.microsoft.com/office/powerpoint/2010/main" val="2727036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C3DFCFEC-2799-4C8D-99BB-2C40A4163D0B}"/>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5" name="Picture 4">
            <a:extLst>
              <a:ext uri="{FF2B5EF4-FFF2-40B4-BE49-F238E27FC236}">
                <a16:creationId xmlns:a16="http://schemas.microsoft.com/office/drawing/2014/main" id="{AD476081-9A7E-4D30-BDC5-ADC6E5A8B5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973" y="2037351"/>
            <a:ext cx="7455698" cy="4078705"/>
          </a:xfrm>
          <a:prstGeom prst="rect">
            <a:avLst/>
          </a:prstGeom>
        </p:spPr>
      </p:pic>
      <p:sp>
        <p:nvSpPr>
          <p:cNvPr id="6" name="Title 1">
            <a:extLst>
              <a:ext uri="{FF2B5EF4-FFF2-40B4-BE49-F238E27FC236}">
                <a16:creationId xmlns:a16="http://schemas.microsoft.com/office/drawing/2014/main" id="{C60A479F-9342-449B-A63D-CDA8B4DEBD11}"/>
              </a:ext>
            </a:extLst>
          </p:cNvPr>
          <p:cNvSpPr>
            <a:spLocks noGrp="1"/>
          </p:cNvSpPr>
          <p:nvPr>
            <p:ph type="title"/>
          </p:nvPr>
        </p:nvSpPr>
        <p:spPr>
          <a:xfrm>
            <a:off x="574675" y="304801"/>
            <a:ext cx="8001000" cy="1216025"/>
          </a:xfrm>
        </p:spPr>
        <p:txBody>
          <a:bodyPr/>
          <a:lstStyle/>
          <a:p>
            <a:r>
              <a:rPr lang="fr-FR" sz="2800" b="1" dirty="0"/>
              <a:t>Que signifie être un professionnel?</a:t>
            </a:r>
            <a:endParaRPr lang="fr-CA" dirty="0"/>
          </a:p>
        </p:txBody>
      </p:sp>
      <p:sp>
        <p:nvSpPr>
          <p:cNvPr id="7" name="Rectangle 6">
            <a:extLst>
              <a:ext uri="{FF2B5EF4-FFF2-40B4-BE49-F238E27FC236}">
                <a16:creationId xmlns:a16="http://schemas.microsoft.com/office/drawing/2014/main" id="{179C43DB-9551-46E2-A28F-18CD8F1AE5E8}"/>
              </a:ext>
            </a:extLst>
          </p:cNvPr>
          <p:cNvSpPr/>
          <p:nvPr/>
        </p:nvSpPr>
        <p:spPr>
          <a:xfrm>
            <a:off x="555559" y="1662045"/>
            <a:ext cx="7820526" cy="369332"/>
          </a:xfrm>
          <a:prstGeom prst="rect">
            <a:avLst/>
          </a:prstGeom>
        </p:spPr>
        <p:txBody>
          <a:bodyPr wrap="square">
            <a:spAutoFit/>
          </a:bodyPr>
          <a:lstStyle/>
          <a:p>
            <a:r>
              <a:rPr lang="fr-FR" b="1" dirty="0"/>
              <a:t>La crédibilité de l’ingénieur : une question de valeurs?</a:t>
            </a:r>
          </a:p>
        </p:txBody>
      </p:sp>
    </p:spTree>
    <p:extLst>
      <p:ext uri="{BB962C8B-B14F-4D97-AF65-F5344CB8AC3E}">
        <p14:creationId xmlns:p14="http://schemas.microsoft.com/office/powerpoint/2010/main" val="711183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130958-8751-4193-8D1F-9A21B7217B6E}"/>
              </a:ext>
            </a:extLst>
          </p:cNvPr>
          <p:cNvSpPr>
            <a:spLocks noGrp="1"/>
          </p:cNvSpPr>
          <p:nvPr>
            <p:ph idx="1"/>
          </p:nvPr>
        </p:nvSpPr>
        <p:spPr>
          <a:xfrm>
            <a:off x="566737" y="1624263"/>
            <a:ext cx="8384757" cy="4395537"/>
          </a:xfrm>
        </p:spPr>
        <p:txBody>
          <a:bodyPr/>
          <a:lstStyle/>
          <a:p>
            <a:r>
              <a:rPr lang="fr-FR" sz="2000" b="1" dirty="0"/>
              <a:t>La crédibilité de l’ingénieur : une question de valeurs?</a:t>
            </a:r>
          </a:p>
          <a:p>
            <a:r>
              <a:rPr lang="fr-FR" sz="2000" dirty="0"/>
              <a:t>Sans doute, cette « irruption » du public dans l’acte professionnel est-elle dérangeante pour l’ingénieur.</a:t>
            </a:r>
          </a:p>
          <a:p>
            <a:endParaRPr lang="fr-FR" sz="2000" dirty="0"/>
          </a:p>
          <a:p>
            <a:pPr lvl="1"/>
            <a:r>
              <a:rPr lang="fr-FR" dirty="0"/>
              <a:t>Dérangeante, parce qu’elle prend souvent une forme apparemment irrationnelle qui déroute l’expertise technique des professionnels. Le public n’est pas, en effet, forcément le mieux placé et le plus avisé pour porter un jugement sur le plan technique.</a:t>
            </a:r>
          </a:p>
          <a:p>
            <a:pPr lvl="1"/>
            <a:r>
              <a:rPr lang="fr-FR" dirty="0"/>
              <a:t>Dérangeante également parce qu’elle oblige l’ingénieur à concilier vision technique, perception du risque — plutôt qu’évaluation du risque — et valeurs.</a:t>
            </a:r>
          </a:p>
          <a:p>
            <a:r>
              <a:rPr lang="fr-FR" sz="2000" dirty="0"/>
              <a:t>L’ingénieur n’est pas habitué à penser de cette manière. Cela l’oblige à repenser la manière de se concevoir comme professionnel, à saisir, au-delà de la lettre, l’esprit du professionnalisme.</a:t>
            </a:r>
          </a:p>
          <a:p>
            <a:endParaRPr lang="fr-CA" dirty="0"/>
          </a:p>
        </p:txBody>
      </p:sp>
      <p:sp>
        <p:nvSpPr>
          <p:cNvPr id="4" name="Footer Placeholder 3">
            <a:extLst>
              <a:ext uri="{FF2B5EF4-FFF2-40B4-BE49-F238E27FC236}">
                <a16:creationId xmlns:a16="http://schemas.microsoft.com/office/drawing/2014/main" id="{B1B750FE-DD06-488E-88FB-FA8C8BA604C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6" name="Title 1">
            <a:extLst>
              <a:ext uri="{FF2B5EF4-FFF2-40B4-BE49-F238E27FC236}">
                <a16:creationId xmlns:a16="http://schemas.microsoft.com/office/drawing/2014/main" id="{C0B75D38-5D5E-465D-B259-BE2CA9E41B56}"/>
              </a:ext>
            </a:extLst>
          </p:cNvPr>
          <p:cNvSpPr>
            <a:spLocks noGrp="1"/>
          </p:cNvSpPr>
          <p:nvPr>
            <p:ph type="title"/>
          </p:nvPr>
        </p:nvSpPr>
        <p:spPr>
          <a:xfrm>
            <a:off x="574675" y="304801"/>
            <a:ext cx="8001000" cy="1216025"/>
          </a:xfrm>
        </p:spPr>
        <p:txBody>
          <a:bodyPr/>
          <a:lstStyle/>
          <a:p>
            <a:r>
              <a:rPr lang="fr-FR" sz="2800" b="1" dirty="0"/>
              <a:t>Que signifie être un professionnel?</a:t>
            </a:r>
            <a:endParaRPr lang="fr-CA" dirty="0"/>
          </a:p>
        </p:txBody>
      </p:sp>
    </p:spTree>
    <p:extLst>
      <p:ext uri="{BB962C8B-B14F-4D97-AF65-F5344CB8AC3E}">
        <p14:creationId xmlns:p14="http://schemas.microsoft.com/office/powerpoint/2010/main" val="2555655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10D3281-EF6A-42F7-A8CE-0537A16F3D7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5" name="Content Placeholder 5">
            <a:extLst>
              <a:ext uri="{FF2B5EF4-FFF2-40B4-BE49-F238E27FC236}">
                <a16:creationId xmlns:a16="http://schemas.microsoft.com/office/drawing/2014/main" id="{F33586C7-3430-43A5-A24A-7F673220B7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948930" y="1949121"/>
            <a:ext cx="697992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F18E41E0-06CB-4681-A984-A180006E8BC1}"/>
              </a:ext>
            </a:extLst>
          </p:cNvPr>
          <p:cNvSpPr>
            <a:spLocks noGrp="1"/>
          </p:cNvSpPr>
          <p:nvPr>
            <p:ph type="title"/>
          </p:nvPr>
        </p:nvSpPr>
        <p:spPr>
          <a:xfrm>
            <a:off x="574675" y="304801"/>
            <a:ext cx="8001000" cy="1216025"/>
          </a:xfrm>
        </p:spPr>
        <p:txBody>
          <a:bodyPr/>
          <a:lstStyle/>
          <a:p>
            <a:r>
              <a:rPr lang="fr-FR" sz="2800" b="1" dirty="0"/>
              <a:t>Que signifie être un professionnel?</a:t>
            </a:r>
            <a:endParaRPr lang="fr-CA" dirty="0"/>
          </a:p>
        </p:txBody>
      </p:sp>
      <p:sp>
        <p:nvSpPr>
          <p:cNvPr id="7" name="Rectangle 6">
            <a:extLst>
              <a:ext uri="{FF2B5EF4-FFF2-40B4-BE49-F238E27FC236}">
                <a16:creationId xmlns:a16="http://schemas.microsoft.com/office/drawing/2014/main" id="{C610F302-791B-4D2A-B3B6-981F29195479}"/>
              </a:ext>
            </a:extLst>
          </p:cNvPr>
          <p:cNvSpPr/>
          <p:nvPr/>
        </p:nvSpPr>
        <p:spPr>
          <a:xfrm>
            <a:off x="574675" y="1600202"/>
            <a:ext cx="8205537" cy="369332"/>
          </a:xfrm>
          <a:prstGeom prst="rect">
            <a:avLst/>
          </a:prstGeom>
        </p:spPr>
        <p:txBody>
          <a:bodyPr wrap="square">
            <a:spAutoFit/>
          </a:bodyPr>
          <a:lstStyle/>
          <a:p>
            <a:r>
              <a:rPr lang="fr-FR" b="1" dirty="0"/>
              <a:t>La crédibilité de l’ingénieur : une question de valeurs?</a:t>
            </a:r>
          </a:p>
        </p:txBody>
      </p:sp>
    </p:spTree>
    <p:extLst>
      <p:ext uri="{BB962C8B-B14F-4D97-AF65-F5344CB8AC3E}">
        <p14:creationId xmlns:p14="http://schemas.microsoft.com/office/powerpoint/2010/main" val="2642444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9FED4-A7C5-4A58-B027-DC0983A471E7}"/>
              </a:ext>
            </a:extLst>
          </p:cNvPr>
          <p:cNvSpPr>
            <a:spLocks noGrp="1"/>
          </p:cNvSpPr>
          <p:nvPr>
            <p:ph type="title"/>
          </p:nvPr>
        </p:nvSpPr>
        <p:spPr>
          <a:xfrm>
            <a:off x="574675" y="304801"/>
            <a:ext cx="8318804" cy="1216025"/>
          </a:xfrm>
        </p:spPr>
        <p:txBody>
          <a:bodyPr/>
          <a:lstStyle/>
          <a:p>
            <a:r>
              <a:rPr lang="fr-FR" sz="3600" dirty="0"/>
              <a:t>Quelles valeurs pour l’ingénieur d’aujourd’hui?</a:t>
            </a:r>
            <a:endParaRPr lang="fr-CA" sz="3600" dirty="0"/>
          </a:p>
        </p:txBody>
      </p:sp>
      <p:sp>
        <p:nvSpPr>
          <p:cNvPr id="3" name="Content Placeholder 2">
            <a:extLst>
              <a:ext uri="{FF2B5EF4-FFF2-40B4-BE49-F238E27FC236}">
                <a16:creationId xmlns:a16="http://schemas.microsoft.com/office/drawing/2014/main" id="{A420A867-A10A-4B5C-9E60-9116C0834809}"/>
              </a:ext>
            </a:extLst>
          </p:cNvPr>
          <p:cNvSpPr>
            <a:spLocks noGrp="1"/>
          </p:cNvSpPr>
          <p:nvPr>
            <p:ph idx="1"/>
          </p:nvPr>
        </p:nvSpPr>
        <p:spPr>
          <a:xfrm>
            <a:off x="566738" y="1752600"/>
            <a:ext cx="8001000" cy="4660232"/>
          </a:xfrm>
        </p:spPr>
        <p:txBody>
          <a:bodyPr/>
          <a:lstStyle/>
          <a:p>
            <a:r>
              <a:rPr lang="fr-FR" b="1" dirty="0"/>
              <a:t>Les valeurs de la profession</a:t>
            </a:r>
          </a:p>
          <a:p>
            <a:pPr lvl="1"/>
            <a:r>
              <a:rPr lang="fr-FR" dirty="0"/>
              <a:t>La profession d’ingénieur se reconnaît aujourd’hui dans quatre grandes valeurs, soit :</a:t>
            </a:r>
          </a:p>
          <a:p>
            <a:pPr lvl="2"/>
            <a:r>
              <a:rPr lang="fr-FR" dirty="0">
                <a:effectLst/>
              </a:rPr>
              <a:t>la compétence;</a:t>
            </a:r>
          </a:p>
          <a:p>
            <a:pPr lvl="2"/>
            <a:r>
              <a:rPr lang="fr-FR" dirty="0">
                <a:effectLst/>
              </a:rPr>
              <a:t>le sens de l’éthique;</a:t>
            </a:r>
          </a:p>
          <a:p>
            <a:pPr lvl="2"/>
            <a:r>
              <a:rPr lang="fr-FR" dirty="0">
                <a:effectLst/>
              </a:rPr>
              <a:t>la responsabilité;</a:t>
            </a:r>
          </a:p>
          <a:p>
            <a:pPr lvl="2"/>
            <a:r>
              <a:rPr lang="fr-FR" dirty="0">
                <a:effectLst/>
              </a:rPr>
              <a:t>l’engagement social.</a:t>
            </a:r>
          </a:p>
          <a:p>
            <a:r>
              <a:rPr lang="fr-FR" b="1" dirty="0">
                <a:effectLst/>
              </a:rPr>
              <a:t>La compétence</a:t>
            </a:r>
            <a:r>
              <a:rPr lang="fr-FR" dirty="0"/>
              <a:t> doit être prise au sens large, car elle comporte trois volets : le savoir, le savoir-faire et le savoir-être.</a:t>
            </a:r>
          </a:p>
          <a:p>
            <a:r>
              <a:rPr lang="fr-FR" b="1" dirty="0">
                <a:effectLst/>
              </a:rPr>
              <a:t>Le sens de l’éthique</a:t>
            </a:r>
            <a:r>
              <a:rPr lang="fr-FR" dirty="0"/>
              <a:t> implique un processus de réflexion continue sur le sens et les conséquences multiples de ses actions. Dans ses réflexions, l'ingénieur doit privilégier en priorité et, en toute circonstance, d'abord l'intérêt du public, puis l'intérêt du client, avant son propre intérêt.</a:t>
            </a:r>
            <a:endParaRPr lang="fr-FR" b="1" dirty="0"/>
          </a:p>
          <a:p>
            <a:endParaRPr lang="fr-CA" dirty="0"/>
          </a:p>
        </p:txBody>
      </p:sp>
      <p:sp>
        <p:nvSpPr>
          <p:cNvPr id="4" name="Footer Placeholder 3">
            <a:extLst>
              <a:ext uri="{FF2B5EF4-FFF2-40B4-BE49-F238E27FC236}">
                <a16:creationId xmlns:a16="http://schemas.microsoft.com/office/drawing/2014/main" id="{C242AC0E-403E-46B4-A0A2-B7C09CBEEA6C}"/>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617736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7E0BF1-3B80-4C62-B1B6-1E41B4040166}"/>
              </a:ext>
            </a:extLst>
          </p:cNvPr>
          <p:cNvSpPr>
            <a:spLocks noGrp="1"/>
          </p:cNvSpPr>
          <p:nvPr>
            <p:ph idx="1"/>
          </p:nvPr>
        </p:nvSpPr>
        <p:spPr/>
        <p:txBody>
          <a:bodyPr/>
          <a:lstStyle/>
          <a:p>
            <a:r>
              <a:rPr lang="fr-FR" b="1" dirty="0">
                <a:effectLst/>
              </a:rPr>
              <a:t>Le sens de l’éthique</a:t>
            </a:r>
          </a:p>
          <a:p>
            <a:pPr lvl="1"/>
            <a:r>
              <a:rPr lang="fr-FR" dirty="0"/>
              <a:t>L'intégrité doit être au cœur de ses actions, dans tous les aspects de son travail. Il doit agir avec honnêteté et transparence, préserver la confidentialité des renseignements auxquels il a accès et sauvegarder son indépendance professionnelle.</a:t>
            </a:r>
          </a:p>
          <a:p>
            <a:pPr lvl="1"/>
            <a:r>
              <a:rPr lang="fr-FR" dirty="0"/>
              <a:t>L'ingénieur oriente son action conformément à sa conscience de véritable professionnel.</a:t>
            </a:r>
          </a:p>
          <a:p>
            <a:r>
              <a:rPr lang="fr-FR" b="1" dirty="0">
                <a:effectLst/>
              </a:rPr>
              <a:t>La responsabilité</a:t>
            </a:r>
            <a:r>
              <a:rPr lang="fr-FR" dirty="0"/>
              <a:t> </a:t>
            </a:r>
          </a:p>
          <a:p>
            <a:pPr lvl="1"/>
            <a:r>
              <a:rPr lang="fr-FR" dirty="0"/>
              <a:t>suppose que l'ingénieur n'accepte que les mandats pour lesquels il a les compétences et les moyens requis. Il doit de plus répondre de ses choix et de ses actes, ce qui se traduit dans le fait de se porter personnellement garant de son travail auprès de son client et de la société.</a:t>
            </a:r>
          </a:p>
          <a:p>
            <a:pPr lvl="1"/>
            <a:r>
              <a:rPr lang="fr-FR" dirty="0"/>
              <a:t>La signature de l'ingénieur doit être pour le public un gage de qualité, de fiabilité et de crédibilité. Cette crédibilité est importante à protéger pour la réputation de la profession et le maintien de la relation de confiance avec le public.</a:t>
            </a:r>
          </a:p>
          <a:p>
            <a:endParaRPr lang="fr-CA" dirty="0"/>
          </a:p>
        </p:txBody>
      </p:sp>
      <p:sp>
        <p:nvSpPr>
          <p:cNvPr id="4" name="Footer Placeholder 3">
            <a:extLst>
              <a:ext uri="{FF2B5EF4-FFF2-40B4-BE49-F238E27FC236}">
                <a16:creationId xmlns:a16="http://schemas.microsoft.com/office/drawing/2014/main" id="{61F7D7C3-7796-4611-9E2D-0E5E91294100}"/>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Title 1">
            <a:extLst>
              <a:ext uri="{FF2B5EF4-FFF2-40B4-BE49-F238E27FC236}">
                <a16:creationId xmlns:a16="http://schemas.microsoft.com/office/drawing/2014/main" id="{7102A4ED-3D0A-4067-88A6-DF299BB94D34}"/>
              </a:ext>
            </a:extLst>
          </p:cNvPr>
          <p:cNvSpPr>
            <a:spLocks noGrp="1"/>
          </p:cNvSpPr>
          <p:nvPr>
            <p:ph type="title"/>
          </p:nvPr>
        </p:nvSpPr>
        <p:spPr>
          <a:xfrm>
            <a:off x="574675" y="304801"/>
            <a:ext cx="8318804" cy="1216025"/>
          </a:xfrm>
        </p:spPr>
        <p:txBody>
          <a:bodyPr/>
          <a:lstStyle/>
          <a:p>
            <a:r>
              <a:rPr lang="fr-FR" sz="3600" dirty="0"/>
              <a:t>Quelles valeurs pour l’ingénieur d’aujourd’hui?</a:t>
            </a:r>
            <a:endParaRPr lang="fr-CA" sz="3600" dirty="0"/>
          </a:p>
        </p:txBody>
      </p:sp>
    </p:spTree>
    <p:extLst>
      <p:ext uri="{BB962C8B-B14F-4D97-AF65-F5344CB8AC3E}">
        <p14:creationId xmlns:p14="http://schemas.microsoft.com/office/powerpoint/2010/main" val="2633185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DA1678-E865-4D70-8DBC-1F50598A58FA}"/>
              </a:ext>
            </a:extLst>
          </p:cNvPr>
          <p:cNvSpPr>
            <a:spLocks noGrp="1"/>
          </p:cNvSpPr>
          <p:nvPr>
            <p:ph idx="1"/>
          </p:nvPr>
        </p:nvSpPr>
        <p:spPr>
          <a:xfrm>
            <a:off x="469237" y="1644312"/>
            <a:ext cx="8424242" cy="4768520"/>
          </a:xfrm>
        </p:spPr>
        <p:txBody>
          <a:bodyPr/>
          <a:lstStyle/>
          <a:p>
            <a:r>
              <a:rPr lang="fr-FR" b="1" dirty="0">
                <a:effectLst/>
              </a:rPr>
              <a:t>L’engagement social</a:t>
            </a:r>
            <a:r>
              <a:rPr lang="fr-FR" dirty="0"/>
              <a:t> </a:t>
            </a:r>
            <a:r>
              <a:rPr lang="fr-FR" sz="1700" dirty="0"/>
              <a:t>de l'ingénieur </a:t>
            </a:r>
          </a:p>
          <a:p>
            <a:pPr lvl="1"/>
            <a:r>
              <a:rPr lang="fr-FR" sz="1700" dirty="0"/>
              <a:t>se manifeste par le fait d'agir en citoyen responsable et d'exercer ses activités professionnelles selon les principes du développement durable. C'est donc dire que ses actions et ses décisions sont guidées par la prise en compte des impacts sociaux, économiques et environnementaux à long terme afin de répondre aux besoins du présent sans compromettre la capacité des générations futures de répondre à leurs propres besoins.</a:t>
            </a:r>
          </a:p>
          <a:p>
            <a:pPr lvl="1"/>
            <a:r>
              <a:rPr lang="fr-FR" sz="1700" dirty="0"/>
              <a:t>se manifeste aussi par le fait d'exercer un leadership positif auprès de ses confrères, par exemple pour les inciter à respecter les lois et les règlements, la déontologie et les valeurs de la profession.</a:t>
            </a:r>
          </a:p>
          <a:p>
            <a:pPr lvl="1"/>
            <a:r>
              <a:rPr lang="fr-FR" sz="1700" dirty="0"/>
              <a:t>Il peut également partager ses connaissances et son expérience dans son entourage professionnel, ce qui peut se traduire, à l'égard des jeunes ingénieurs, par le fait de s'impliquer dans des activités de mentorat et de parrainage, des contributions importantes à leur développement professionnel.</a:t>
            </a:r>
          </a:p>
          <a:p>
            <a:endParaRPr lang="fr-CA" dirty="0"/>
          </a:p>
        </p:txBody>
      </p:sp>
      <p:sp>
        <p:nvSpPr>
          <p:cNvPr id="4" name="Footer Placeholder 3">
            <a:extLst>
              <a:ext uri="{FF2B5EF4-FFF2-40B4-BE49-F238E27FC236}">
                <a16:creationId xmlns:a16="http://schemas.microsoft.com/office/drawing/2014/main" id="{BCAB415F-1173-4470-8211-2410EB06B0DC}"/>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Title 1">
            <a:extLst>
              <a:ext uri="{FF2B5EF4-FFF2-40B4-BE49-F238E27FC236}">
                <a16:creationId xmlns:a16="http://schemas.microsoft.com/office/drawing/2014/main" id="{A3CE9D91-F6C9-4364-AEF7-49BE96848BC2}"/>
              </a:ext>
            </a:extLst>
          </p:cNvPr>
          <p:cNvSpPr>
            <a:spLocks noGrp="1"/>
          </p:cNvSpPr>
          <p:nvPr>
            <p:ph type="title"/>
          </p:nvPr>
        </p:nvSpPr>
        <p:spPr>
          <a:xfrm>
            <a:off x="574675" y="304801"/>
            <a:ext cx="8318804" cy="1216025"/>
          </a:xfrm>
        </p:spPr>
        <p:txBody>
          <a:bodyPr/>
          <a:lstStyle/>
          <a:p>
            <a:r>
              <a:rPr lang="fr-FR" sz="3600" dirty="0"/>
              <a:t>Quelles valeurs pour l’ingénieur d’aujourd’hui?</a:t>
            </a:r>
            <a:endParaRPr lang="fr-CA" sz="3600" dirty="0"/>
          </a:p>
        </p:txBody>
      </p:sp>
    </p:spTree>
    <p:extLst>
      <p:ext uri="{BB962C8B-B14F-4D97-AF65-F5344CB8AC3E}">
        <p14:creationId xmlns:p14="http://schemas.microsoft.com/office/powerpoint/2010/main" val="3861147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6CD907-4704-4959-951D-65D63035B92F}"/>
              </a:ext>
            </a:extLst>
          </p:cNvPr>
          <p:cNvSpPr>
            <a:spLocks noGrp="1"/>
          </p:cNvSpPr>
          <p:nvPr>
            <p:ph idx="1"/>
          </p:nvPr>
        </p:nvSpPr>
        <p:spPr/>
        <p:txBody>
          <a:bodyPr/>
          <a:lstStyle/>
          <a:p>
            <a:r>
              <a:rPr lang="en-CA" b="1" dirty="0" err="1"/>
              <a:t>Déontologie</a:t>
            </a:r>
            <a:r>
              <a:rPr lang="en-CA" b="1" dirty="0"/>
              <a:t> et </a:t>
            </a:r>
            <a:r>
              <a:rPr lang="en-CA" b="1" dirty="0" err="1"/>
              <a:t>valeurs</a:t>
            </a:r>
            <a:endParaRPr lang="en-CA" b="1" dirty="0"/>
          </a:p>
          <a:p>
            <a:r>
              <a:rPr lang="fr-CA" dirty="0"/>
              <a:t>Les valeurs de la profession et la déontologie professionnelle sont souvent confondues. </a:t>
            </a:r>
            <a:r>
              <a:rPr lang="fr-FR" dirty="0"/>
              <a:t>L’une et l’autre sont différentes, mais elles se complètent.</a:t>
            </a:r>
          </a:p>
          <a:p>
            <a:r>
              <a:rPr lang="fr-FR" b="1" dirty="0">
                <a:effectLst/>
              </a:rPr>
              <a:t>La déontologie</a:t>
            </a:r>
            <a:r>
              <a:rPr lang="fr-FR" dirty="0"/>
              <a:t> est l’ensemble des devoirs et obligations imposés à des professionnels dans l’exercice de leur profession. Ce sont des règles qui ont été édictées dans le but premier d’assurer la protection du public et de baliser les relations du professionnel avec le client ainsi qu’avec sa profession.</a:t>
            </a:r>
          </a:p>
          <a:p>
            <a:r>
              <a:rPr lang="fr-FR" b="1" dirty="0">
                <a:effectLst/>
              </a:rPr>
              <a:t>Les valeurs</a:t>
            </a:r>
            <a:r>
              <a:rPr lang="fr-FR" dirty="0"/>
              <a:t> sont d’une autre nature. Elles motivent quelqu’un à agir dans un sens plutôt que dans un autre. Par exemple, la personne qui valorise l’honnêteté est motivée à ne pas mentir, même lorsque l’occasion d’en tirer un profit se présente. Les valeurs font partie de la personne, elles s’expriment dans ses actes, ses paroles et ses attitudes.</a:t>
            </a:r>
          </a:p>
          <a:p>
            <a:endParaRPr lang="fr-CA" dirty="0"/>
          </a:p>
        </p:txBody>
      </p:sp>
      <p:sp>
        <p:nvSpPr>
          <p:cNvPr id="4" name="Footer Placeholder 3">
            <a:extLst>
              <a:ext uri="{FF2B5EF4-FFF2-40B4-BE49-F238E27FC236}">
                <a16:creationId xmlns:a16="http://schemas.microsoft.com/office/drawing/2014/main" id="{5E22F247-457F-4636-9C47-72C073858FEF}"/>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Title 1">
            <a:extLst>
              <a:ext uri="{FF2B5EF4-FFF2-40B4-BE49-F238E27FC236}">
                <a16:creationId xmlns:a16="http://schemas.microsoft.com/office/drawing/2014/main" id="{B4D03BDE-6269-4C10-9B51-E46668194CCD}"/>
              </a:ext>
            </a:extLst>
          </p:cNvPr>
          <p:cNvSpPr>
            <a:spLocks noGrp="1"/>
          </p:cNvSpPr>
          <p:nvPr>
            <p:ph type="title"/>
          </p:nvPr>
        </p:nvSpPr>
        <p:spPr>
          <a:xfrm>
            <a:off x="574675" y="304801"/>
            <a:ext cx="8318804" cy="1216025"/>
          </a:xfrm>
        </p:spPr>
        <p:txBody>
          <a:bodyPr/>
          <a:lstStyle/>
          <a:p>
            <a:r>
              <a:rPr lang="fr-FR" sz="3600" dirty="0"/>
              <a:t>Quelles valeurs pour l’ingénieur d’aujourd’hui?</a:t>
            </a:r>
            <a:endParaRPr lang="fr-CA" sz="3600" dirty="0"/>
          </a:p>
        </p:txBody>
      </p:sp>
    </p:spTree>
    <p:extLst>
      <p:ext uri="{BB962C8B-B14F-4D97-AF65-F5344CB8AC3E}">
        <p14:creationId xmlns:p14="http://schemas.microsoft.com/office/powerpoint/2010/main" val="531375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AA1573-7746-4C75-A3C5-744A4E77FDFB}"/>
              </a:ext>
            </a:extLst>
          </p:cNvPr>
          <p:cNvSpPr>
            <a:spLocks noGrp="1"/>
          </p:cNvSpPr>
          <p:nvPr>
            <p:ph idx="1"/>
          </p:nvPr>
        </p:nvSpPr>
        <p:spPr/>
        <p:txBody>
          <a:bodyPr/>
          <a:lstStyle/>
          <a:p>
            <a:r>
              <a:rPr lang="fr-FR" dirty="0"/>
              <a:t>Les valeurs guident également la façon qu’a le professionnel de comprendre et de respecter sa déontologie.</a:t>
            </a:r>
          </a:p>
          <a:p>
            <a:endParaRPr lang="fr-FR" dirty="0"/>
          </a:p>
          <a:p>
            <a:r>
              <a:rPr lang="fr-FR" dirty="0"/>
              <a:t>Si les valeurs de la personne sont éloignées du professionnalisme, cette personne risque de ne pas appliquer correctement la déontologie.</a:t>
            </a:r>
          </a:p>
          <a:p>
            <a:endParaRPr lang="fr-FR" dirty="0"/>
          </a:p>
          <a:p>
            <a:r>
              <a:rPr lang="fr-FR" dirty="0"/>
              <a:t>On pourra donc obliger quelqu’un à respecter des règles de déontologie sous peine de sanction, et des mécanismes sont prévus à cet effet dans tout ordre professionnel.</a:t>
            </a:r>
          </a:p>
          <a:p>
            <a:endParaRPr lang="fr-CA" dirty="0"/>
          </a:p>
          <a:p>
            <a:r>
              <a:rPr lang="fr-FR" dirty="0"/>
              <a:t>C’est par le respect des valeurs et de la déontologie que la profession d’ingénieur mérite la confiance du public.</a:t>
            </a:r>
          </a:p>
          <a:p>
            <a:endParaRPr lang="fr-FR" dirty="0"/>
          </a:p>
          <a:p>
            <a:endParaRPr lang="fr-CA" dirty="0"/>
          </a:p>
        </p:txBody>
      </p:sp>
      <p:sp>
        <p:nvSpPr>
          <p:cNvPr id="4" name="Footer Placeholder 3">
            <a:extLst>
              <a:ext uri="{FF2B5EF4-FFF2-40B4-BE49-F238E27FC236}">
                <a16:creationId xmlns:a16="http://schemas.microsoft.com/office/drawing/2014/main" id="{52AFF5FC-3861-4C15-B5D7-E1BA762A67B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Title 1">
            <a:extLst>
              <a:ext uri="{FF2B5EF4-FFF2-40B4-BE49-F238E27FC236}">
                <a16:creationId xmlns:a16="http://schemas.microsoft.com/office/drawing/2014/main" id="{A6B52B31-5E48-4CD6-ACC5-12DC64D69E48}"/>
              </a:ext>
            </a:extLst>
          </p:cNvPr>
          <p:cNvSpPr>
            <a:spLocks noGrp="1"/>
          </p:cNvSpPr>
          <p:nvPr>
            <p:ph type="title"/>
          </p:nvPr>
        </p:nvSpPr>
        <p:spPr>
          <a:xfrm>
            <a:off x="574675" y="304801"/>
            <a:ext cx="8318804" cy="1216025"/>
          </a:xfrm>
        </p:spPr>
        <p:txBody>
          <a:bodyPr/>
          <a:lstStyle/>
          <a:p>
            <a:r>
              <a:rPr lang="fr-FR" sz="3600" dirty="0"/>
              <a:t>Quelles valeurs pour l’ingénieur d’aujourd’hui?</a:t>
            </a:r>
            <a:endParaRPr lang="fr-CA" sz="3600" dirty="0"/>
          </a:p>
        </p:txBody>
      </p:sp>
    </p:spTree>
    <p:extLst>
      <p:ext uri="{BB962C8B-B14F-4D97-AF65-F5344CB8AC3E}">
        <p14:creationId xmlns:p14="http://schemas.microsoft.com/office/powerpoint/2010/main" val="3738550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D5E89-DF0B-4725-954C-DDCFFF0B94DC}"/>
              </a:ext>
            </a:extLst>
          </p:cNvPr>
          <p:cNvSpPr>
            <a:spLocks noGrp="1"/>
          </p:cNvSpPr>
          <p:nvPr>
            <p:ph type="title"/>
          </p:nvPr>
        </p:nvSpPr>
        <p:spPr/>
        <p:txBody>
          <a:bodyPr/>
          <a:lstStyle/>
          <a:p>
            <a:r>
              <a:rPr lang="fr-FR" sz="3600" dirty="0"/>
              <a:t>le Cadre de référence du professionnalisme</a:t>
            </a:r>
            <a:endParaRPr lang="fr-CA" sz="3600" dirty="0"/>
          </a:p>
        </p:txBody>
      </p:sp>
      <p:sp>
        <p:nvSpPr>
          <p:cNvPr id="4" name="Footer Placeholder 3">
            <a:extLst>
              <a:ext uri="{FF2B5EF4-FFF2-40B4-BE49-F238E27FC236}">
                <a16:creationId xmlns:a16="http://schemas.microsoft.com/office/drawing/2014/main" id="{613D2542-E3D8-4FE3-87D6-1425C3E8582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8" name="Rectangle 7">
            <a:extLst>
              <a:ext uri="{FF2B5EF4-FFF2-40B4-BE49-F238E27FC236}">
                <a16:creationId xmlns:a16="http://schemas.microsoft.com/office/drawing/2014/main" id="{92323DA3-A25C-4CAA-9168-F2C68EA2F5F2}"/>
              </a:ext>
            </a:extLst>
          </p:cNvPr>
          <p:cNvSpPr/>
          <p:nvPr/>
        </p:nvSpPr>
        <p:spPr>
          <a:xfrm>
            <a:off x="568325" y="1828580"/>
            <a:ext cx="8347075" cy="2640723"/>
          </a:xfrm>
          <a:prstGeom prst="rect">
            <a:avLst/>
          </a:prstGeom>
        </p:spPr>
        <p:txBody>
          <a:bodyPr wrap="square">
            <a:spAutoFit/>
          </a:bodyPr>
          <a:lstStyle/>
          <a:p>
            <a:pPr marL="352425" lvl="0" indent="-352425" eaLnBrk="0" fontAlgn="base" hangingPunct="0">
              <a:spcBef>
                <a:spcPct val="20000"/>
              </a:spcBef>
              <a:spcAft>
                <a:spcPct val="0"/>
              </a:spcAft>
              <a:buClr>
                <a:srgbClr val="CC0000"/>
              </a:buClr>
              <a:buFont typeface="Wingdings" panose="05000000000000000000" pitchFamily="2" charset="2"/>
              <a:buChar char="o"/>
            </a:pPr>
            <a:r>
              <a:rPr lang="fr-FR" kern="0" dirty="0">
                <a:solidFill>
                  <a:srgbClr val="000000"/>
                </a:solidFill>
              </a:rPr>
              <a:t>Pour les ingénieurs, le professionnalisme comporte plusieurs devoirs fondamentaux auxquels se rattachent quatre grandes valeurs. Afin d'illustrer ces concepts qui doivent guider les actions et les décisions des ingénieurs et qui sont à la base des règles de déontologie, l'Ordre a créé un outil : le Cadre de référence du professionnalisme.</a:t>
            </a:r>
          </a:p>
          <a:p>
            <a:pPr marL="352425" lvl="0" indent="-352425" eaLnBrk="0" fontAlgn="base" hangingPunct="0">
              <a:spcBef>
                <a:spcPct val="20000"/>
              </a:spcBef>
              <a:spcAft>
                <a:spcPct val="0"/>
              </a:spcAft>
              <a:buClr>
                <a:srgbClr val="CC0000"/>
              </a:buClr>
              <a:buFont typeface="Wingdings" panose="05000000000000000000" pitchFamily="2" charset="2"/>
              <a:buChar char="o"/>
            </a:pPr>
            <a:r>
              <a:rPr lang="fr-FR" kern="0" dirty="0">
                <a:solidFill>
                  <a:srgbClr val="000000"/>
                </a:solidFill>
              </a:rPr>
              <a:t>L'ingénieur qui comprend l'essence de ces devoirs et qui a intégré les valeurs de la profession dans sa pratique est en mesure d'exercer selon les plus hauts standards du professionnalisme.</a:t>
            </a:r>
          </a:p>
        </p:txBody>
      </p:sp>
    </p:spTree>
    <p:extLst>
      <p:ext uri="{BB962C8B-B14F-4D97-AF65-F5344CB8AC3E}">
        <p14:creationId xmlns:p14="http://schemas.microsoft.com/office/powerpoint/2010/main" val="3647444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a:extLst>
              <a:ext uri="{FF2B5EF4-FFF2-40B4-BE49-F238E27FC236}">
                <a16:creationId xmlns:a16="http://schemas.microsoft.com/office/drawing/2014/main" id="{D6D591A5-D042-4795-B466-C338C4C6B203}"/>
              </a:ext>
            </a:extLst>
          </p:cNvPr>
          <p:cNvSpPr>
            <a:spLocks noGrp="1" noChangeArrowheads="1"/>
          </p:cNvSpPr>
          <p:nvPr>
            <p:ph type="title"/>
          </p:nvPr>
        </p:nvSpPr>
        <p:spPr/>
        <p:txBody>
          <a:bodyPr/>
          <a:lstStyle/>
          <a:p>
            <a:pPr eaLnBrk="1" hangingPunct="1"/>
            <a:r>
              <a:rPr lang="fr-CA" altLang="en-US" dirty="0"/>
              <a:t>Survol de la présentation</a:t>
            </a:r>
          </a:p>
        </p:txBody>
      </p:sp>
      <p:sp>
        <p:nvSpPr>
          <p:cNvPr id="48132" name="Rectangle 3">
            <a:extLst>
              <a:ext uri="{FF2B5EF4-FFF2-40B4-BE49-F238E27FC236}">
                <a16:creationId xmlns:a16="http://schemas.microsoft.com/office/drawing/2014/main" id="{C942786D-8BBA-413D-BC85-CE3E61BA0223}"/>
              </a:ext>
            </a:extLst>
          </p:cNvPr>
          <p:cNvSpPr>
            <a:spLocks noGrp="1" noChangeArrowheads="1"/>
          </p:cNvSpPr>
          <p:nvPr>
            <p:ph idx="1"/>
          </p:nvPr>
        </p:nvSpPr>
        <p:spPr/>
        <p:txBody>
          <a:bodyPr/>
          <a:lstStyle/>
          <a:p>
            <a:r>
              <a:rPr lang="fr-FR" sz="2000" dirty="0"/>
              <a:t>Que signifie être professionnel?</a:t>
            </a:r>
          </a:p>
          <a:p>
            <a:endParaRPr lang="fr-FR" sz="2000" dirty="0"/>
          </a:p>
          <a:p>
            <a:r>
              <a:rPr lang="fr-FR" sz="2000" dirty="0"/>
              <a:t>Quelle valeurs pour l’ingénieur d’aujourd’hui?</a:t>
            </a:r>
          </a:p>
          <a:p>
            <a:endParaRPr lang="fr-FR" sz="2000" dirty="0"/>
          </a:p>
          <a:p>
            <a:r>
              <a:rPr lang="fr-FR" sz="2000" dirty="0"/>
              <a:t>Le cadre de référence du professionnalisme</a:t>
            </a:r>
          </a:p>
          <a:p>
            <a:endParaRPr lang="fr-FR" sz="2000" dirty="0"/>
          </a:p>
          <a:p>
            <a:r>
              <a:rPr lang="fr-FR" sz="2000" dirty="0"/>
              <a:t>Les types de responsabilités</a:t>
            </a:r>
          </a:p>
          <a:p>
            <a:endParaRPr lang="fr-FR" sz="2000" dirty="0"/>
          </a:p>
          <a:p>
            <a:r>
              <a:rPr lang="fr-FR" sz="2000" dirty="0"/>
              <a:t>le Code de déontologie et les obligations de l’ingénieur</a:t>
            </a:r>
          </a:p>
          <a:p>
            <a:endParaRPr lang="fr-FR" sz="2000" dirty="0"/>
          </a:p>
          <a:p>
            <a:pPr eaLnBrk="1" hangingPunct="1"/>
            <a:endParaRPr lang="fr-CA" altLang="en-US" dirty="0"/>
          </a:p>
        </p:txBody>
      </p:sp>
      <p:sp>
        <p:nvSpPr>
          <p:cNvPr id="48130" name="Espace réservé du pied de page 4">
            <a:extLst>
              <a:ext uri="{FF2B5EF4-FFF2-40B4-BE49-F238E27FC236}">
                <a16:creationId xmlns:a16="http://schemas.microsoft.com/office/drawing/2014/main" id="{50C65014-4F52-4450-86A8-88A334B659D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557213" indent="-214313" eaLnBrk="0" hangingPunct="0">
              <a:defRPr>
                <a:solidFill>
                  <a:schemeClr val="tx1"/>
                </a:solidFill>
                <a:latin typeface="Verdana" panose="020B0604030504040204" pitchFamily="34" charset="0"/>
              </a:defRPr>
            </a:lvl2pPr>
            <a:lvl3pPr marL="857250" indent="-171450" eaLnBrk="0" hangingPunct="0">
              <a:defRPr>
                <a:solidFill>
                  <a:schemeClr val="tx1"/>
                </a:solidFill>
                <a:latin typeface="Verdana" panose="020B0604030504040204" pitchFamily="34" charset="0"/>
              </a:defRPr>
            </a:lvl3pPr>
            <a:lvl4pPr marL="1200150" indent="-171450" eaLnBrk="0" hangingPunct="0">
              <a:defRPr>
                <a:solidFill>
                  <a:schemeClr val="tx1"/>
                </a:solidFill>
                <a:latin typeface="Verdana" panose="020B0604030504040204" pitchFamily="34" charset="0"/>
              </a:defRPr>
            </a:lvl4pPr>
            <a:lvl5pPr marL="1543050" indent="-171450" eaLnBrk="0" hangingPunct="0">
              <a:defRPr>
                <a:solidFill>
                  <a:schemeClr val="tx1"/>
                </a:solidFill>
                <a:latin typeface="Verdana" panose="020B0604030504040204" pitchFamily="34" charset="0"/>
              </a:defRPr>
            </a:lvl5pPr>
            <a:lvl6pPr marL="1885950" indent="-171450" eaLnBrk="0" fontAlgn="base" hangingPunct="0">
              <a:spcBef>
                <a:spcPct val="0"/>
              </a:spcBef>
              <a:spcAft>
                <a:spcPct val="0"/>
              </a:spcAft>
              <a:defRPr>
                <a:solidFill>
                  <a:schemeClr val="tx1"/>
                </a:solidFill>
                <a:latin typeface="Verdana" panose="020B0604030504040204" pitchFamily="34" charset="0"/>
              </a:defRPr>
            </a:lvl6pPr>
            <a:lvl7pPr marL="2228850" indent="-171450" eaLnBrk="0" fontAlgn="base" hangingPunct="0">
              <a:spcBef>
                <a:spcPct val="0"/>
              </a:spcBef>
              <a:spcAft>
                <a:spcPct val="0"/>
              </a:spcAft>
              <a:defRPr>
                <a:solidFill>
                  <a:schemeClr val="tx1"/>
                </a:solidFill>
                <a:latin typeface="Verdana" panose="020B0604030504040204" pitchFamily="34" charset="0"/>
              </a:defRPr>
            </a:lvl7pPr>
            <a:lvl8pPr marL="2571750" indent="-171450" eaLnBrk="0" fontAlgn="base" hangingPunct="0">
              <a:spcBef>
                <a:spcPct val="0"/>
              </a:spcBef>
              <a:spcAft>
                <a:spcPct val="0"/>
              </a:spcAft>
              <a:defRPr>
                <a:solidFill>
                  <a:schemeClr val="tx1"/>
                </a:solidFill>
                <a:latin typeface="Verdana" panose="020B0604030504040204" pitchFamily="34" charset="0"/>
              </a:defRPr>
            </a:lvl8pPr>
            <a:lvl9pPr marL="2914650" indent="-17145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r>
              <a:rPr lang="fr-CA" altLang="en-US">
                <a:solidFill>
                  <a:srgbClr val="000000"/>
                </a:solidFill>
              </a:rPr>
              <a:t>INF1040: introduction au génie informatique</a:t>
            </a:r>
          </a:p>
          <a:p>
            <a:pPr eaLnBrk="1" fontAlgn="base" hangingPunct="1">
              <a:spcBef>
                <a:spcPct val="0"/>
              </a:spcBef>
              <a:spcAft>
                <a:spcPct val="0"/>
              </a:spcAft>
            </a:pPr>
            <a:r>
              <a:rPr lang="fr-CA" altLang="en-US">
                <a:solidFill>
                  <a:srgbClr val="000000"/>
                </a:solidFill>
              </a:rPr>
              <a:t>Département de génie informatique et génie logiciel</a:t>
            </a:r>
          </a:p>
        </p:txBody>
      </p:sp>
    </p:spTree>
    <p:extLst>
      <p:ext uri="{BB962C8B-B14F-4D97-AF65-F5344CB8AC3E}">
        <p14:creationId xmlns:p14="http://schemas.microsoft.com/office/powerpoint/2010/main" val="195952670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FDCE8A7-2FEA-4CF0-BE69-44BA0D6FC293}"/>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5" name="Content Placeholder 5">
            <a:extLst>
              <a:ext uri="{FF2B5EF4-FFF2-40B4-BE49-F238E27FC236}">
                <a16:creationId xmlns:a16="http://schemas.microsoft.com/office/drawing/2014/main" id="{F850784F-58EF-4C66-A327-7F8905278C1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9590" y="1732924"/>
            <a:ext cx="5438274" cy="5125076"/>
          </a:xfrm>
        </p:spPr>
      </p:pic>
      <p:sp>
        <p:nvSpPr>
          <p:cNvPr id="6" name="Title 1">
            <a:extLst>
              <a:ext uri="{FF2B5EF4-FFF2-40B4-BE49-F238E27FC236}">
                <a16:creationId xmlns:a16="http://schemas.microsoft.com/office/drawing/2014/main" id="{4CD53E47-70A3-498E-9466-0915999D7413}"/>
              </a:ext>
            </a:extLst>
          </p:cNvPr>
          <p:cNvSpPr>
            <a:spLocks noGrp="1"/>
          </p:cNvSpPr>
          <p:nvPr>
            <p:ph type="title"/>
          </p:nvPr>
        </p:nvSpPr>
        <p:spPr>
          <a:xfrm>
            <a:off x="574675" y="304801"/>
            <a:ext cx="8001000" cy="1216025"/>
          </a:xfrm>
        </p:spPr>
        <p:txBody>
          <a:bodyPr/>
          <a:lstStyle/>
          <a:p>
            <a:r>
              <a:rPr lang="fr-FR" sz="3600" dirty="0"/>
              <a:t>le Cadre de référence du professionnalisme</a:t>
            </a:r>
            <a:endParaRPr lang="fr-CA" sz="3600" dirty="0"/>
          </a:p>
        </p:txBody>
      </p:sp>
      <p:sp>
        <p:nvSpPr>
          <p:cNvPr id="7" name="Rectangle 6">
            <a:extLst>
              <a:ext uri="{FF2B5EF4-FFF2-40B4-BE49-F238E27FC236}">
                <a16:creationId xmlns:a16="http://schemas.microsoft.com/office/drawing/2014/main" id="{0217A056-1895-4168-BCCA-D50B051A768D}"/>
              </a:ext>
            </a:extLst>
          </p:cNvPr>
          <p:cNvSpPr/>
          <p:nvPr/>
        </p:nvSpPr>
        <p:spPr>
          <a:xfrm>
            <a:off x="574675" y="1692442"/>
            <a:ext cx="8100093" cy="923330"/>
          </a:xfrm>
          <a:prstGeom prst="rect">
            <a:avLst/>
          </a:prstGeom>
        </p:spPr>
        <p:txBody>
          <a:bodyPr wrap="square">
            <a:spAutoFit/>
          </a:bodyPr>
          <a:lstStyle/>
          <a:p>
            <a:pPr marL="285750" indent="-285750">
              <a:buClr>
                <a:schemeClr val="accent2"/>
              </a:buClr>
              <a:buFont typeface="Wingdings" panose="05000000000000000000" pitchFamily="2" charset="2"/>
              <a:buChar char="q"/>
            </a:pPr>
            <a:r>
              <a:rPr lang="fr-FR" dirty="0"/>
              <a:t>Au </a:t>
            </a:r>
            <a:r>
              <a:rPr lang="fr-FR" dirty="0">
                <a:effectLst/>
                <a:latin typeface="Arial" panose="020B0604020202020204" pitchFamily="34" charset="0"/>
              </a:rPr>
              <a:t>cœur du schéma se trouvent les devoirs de l'ingénieur envers le public</a:t>
            </a:r>
          </a:p>
          <a:p>
            <a:pPr marL="742950" lvl="1" indent="-285750">
              <a:buFont typeface="Wingdings" panose="05000000000000000000" pitchFamily="2" charset="2"/>
              <a:buChar char="ü"/>
            </a:pPr>
            <a:endParaRPr lang="fr-FR" dirty="0">
              <a:effectLst/>
            </a:endParaRPr>
          </a:p>
          <a:p>
            <a:endParaRPr lang="fr-CA" dirty="0"/>
          </a:p>
        </p:txBody>
      </p:sp>
    </p:spTree>
    <p:extLst>
      <p:ext uri="{BB962C8B-B14F-4D97-AF65-F5344CB8AC3E}">
        <p14:creationId xmlns:p14="http://schemas.microsoft.com/office/powerpoint/2010/main" val="3639129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4FF9EC-52E5-424F-8BCD-815E4271BBB8}"/>
              </a:ext>
            </a:extLst>
          </p:cNvPr>
          <p:cNvSpPr>
            <a:spLocks noGrp="1"/>
          </p:cNvSpPr>
          <p:nvPr>
            <p:ph idx="1"/>
          </p:nvPr>
        </p:nvSpPr>
        <p:spPr/>
        <p:txBody>
          <a:bodyPr/>
          <a:lstStyle/>
          <a:p>
            <a:r>
              <a:rPr lang="fr-FR" dirty="0">
                <a:effectLst/>
                <a:latin typeface="Arial" panose="020B0604020202020204" pitchFamily="34" charset="0"/>
              </a:rPr>
              <a:t>Ces devoirs fondamentaux se traduisent par le respect des quatre grandes valeurs de la profession auxquelles ils sont liés :</a:t>
            </a:r>
          </a:p>
          <a:p>
            <a:pPr marL="742950" lvl="1" indent="-285750">
              <a:buClr>
                <a:schemeClr val="accent6"/>
              </a:buClr>
              <a:buFont typeface="Wingdings" panose="05000000000000000000" pitchFamily="2" charset="2"/>
              <a:buChar char="ü"/>
            </a:pPr>
            <a:r>
              <a:rPr lang="fr-FR" dirty="0">
                <a:effectLst/>
              </a:rPr>
              <a:t>la compétence,</a:t>
            </a:r>
          </a:p>
          <a:p>
            <a:pPr marL="742950" lvl="1" indent="-285750">
              <a:buClr>
                <a:schemeClr val="accent6"/>
              </a:buClr>
              <a:buFont typeface="Wingdings" panose="05000000000000000000" pitchFamily="2" charset="2"/>
              <a:buChar char="ü"/>
            </a:pPr>
            <a:r>
              <a:rPr lang="fr-FR" dirty="0">
                <a:effectLst/>
              </a:rPr>
              <a:t>la responsabilité,</a:t>
            </a:r>
          </a:p>
          <a:p>
            <a:pPr marL="742950" lvl="1" indent="-285750">
              <a:buClr>
                <a:schemeClr val="accent6"/>
              </a:buClr>
              <a:buFont typeface="Wingdings" panose="05000000000000000000" pitchFamily="2" charset="2"/>
              <a:buChar char="ü"/>
            </a:pPr>
            <a:r>
              <a:rPr lang="fr-FR" dirty="0">
                <a:effectLst/>
              </a:rPr>
              <a:t>le sens de l'éthique,</a:t>
            </a:r>
          </a:p>
          <a:p>
            <a:pPr marL="742950" lvl="1" indent="-285750">
              <a:buClr>
                <a:schemeClr val="accent6"/>
              </a:buClr>
              <a:buFont typeface="Wingdings" panose="05000000000000000000" pitchFamily="2" charset="2"/>
              <a:buChar char="ü"/>
            </a:pPr>
            <a:r>
              <a:rPr lang="fr-FR" dirty="0">
                <a:effectLst/>
              </a:rPr>
              <a:t>l'engagement social.</a:t>
            </a:r>
          </a:p>
          <a:p>
            <a:endParaRPr lang="fr-CA" dirty="0"/>
          </a:p>
        </p:txBody>
      </p:sp>
      <p:sp>
        <p:nvSpPr>
          <p:cNvPr id="4" name="Footer Placeholder 3">
            <a:extLst>
              <a:ext uri="{FF2B5EF4-FFF2-40B4-BE49-F238E27FC236}">
                <a16:creationId xmlns:a16="http://schemas.microsoft.com/office/drawing/2014/main" id="{99D61E15-00CA-48B1-A18F-8458D368A695}"/>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Title 1">
            <a:extLst>
              <a:ext uri="{FF2B5EF4-FFF2-40B4-BE49-F238E27FC236}">
                <a16:creationId xmlns:a16="http://schemas.microsoft.com/office/drawing/2014/main" id="{F0FF6079-8ED7-4921-9F9F-158BF8FD0473}"/>
              </a:ext>
            </a:extLst>
          </p:cNvPr>
          <p:cNvSpPr>
            <a:spLocks noGrp="1"/>
          </p:cNvSpPr>
          <p:nvPr>
            <p:ph type="title"/>
          </p:nvPr>
        </p:nvSpPr>
        <p:spPr>
          <a:xfrm>
            <a:off x="574675" y="304801"/>
            <a:ext cx="8001000" cy="1216025"/>
          </a:xfrm>
        </p:spPr>
        <p:txBody>
          <a:bodyPr/>
          <a:lstStyle/>
          <a:p>
            <a:r>
              <a:rPr lang="fr-FR" sz="3600" dirty="0"/>
              <a:t>le Cadre de référence du professionnalisme</a:t>
            </a:r>
            <a:endParaRPr lang="fr-CA" sz="3600" dirty="0"/>
          </a:p>
        </p:txBody>
      </p:sp>
    </p:spTree>
    <p:extLst>
      <p:ext uri="{BB962C8B-B14F-4D97-AF65-F5344CB8AC3E}">
        <p14:creationId xmlns:p14="http://schemas.microsoft.com/office/powerpoint/2010/main" val="3530461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C2020-4B64-4EA1-84E5-F13F8728FC03}"/>
              </a:ext>
            </a:extLst>
          </p:cNvPr>
          <p:cNvSpPr>
            <a:spLocks noGrp="1"/>
          </p:cNvSpPr>
          <p:nvPr>
            <p:ph type="title"/>
          </p:nvPr>
        </p:nvSpPr>
        <p:spPr>
          <a:xfrm>
            <a:off x="574675" y="304801"/>
            <a:ext cx="8001000" cy="1216025"/>
          </a:xfrm>
        </p:spPr>
        <p:txBody>
          <a:bodyPr/>
          <a:lstStyle/>
          <a:p>
            <a:r>
              <a:rPr lang="en-CA" sz="3600" dirty="0"/>
              <a:t>Types de </a:t>
            </a:r>
            <a:r>
              <a:rPr lang="en-CA" sz="3600" dirty="0" err="1"/>
              <a:t>responsabilités</a:t>
            </a:r>
            <a:br>
              <a:rPr lang="en-CA" b="1" dirty="0"/>
            </a:br>
            <a:endParaRPr lang="fr-CA" dirty="0"/>
          </a:p>
        </p:txBody>
      </p:sp>
      <p:sp>
        <p:nvSpPr>
          <p:cNvPr id="3" name="Content Placeholder 2">
            <a:extLst>
              <a:ext uri="{FF2B5EF4-FFF2-40B4-BE49-F238E27FC236}">
                <a16:creationId xmlns:a16="http://schemas.microsoft.com/office/drawing/2014/main" id="{FCF80C26-BF21-4FBB-A225-CABE5C5E53FE}"/>
              </a:ext>
            </a:extLst>
          </p:cNvPr>
          <p:cNvSpPr>
            <a:spLocks noGrp="1"/>
          </p:cNvSpPr>
          <p:nvPr>
            <p:ph idx="1"/>
          </p:nvPr>
        </p:nvSpPr>
        <p:spPr>
          <a:xfrm>
            <a:off x="566738" y="1752600"/>
            <a:ext cx="8288504" cy="4267200"/>
          </a:xfrm>
        </p:spPr>
        <p:txBody>
          <a:bodyPr/>
          <a:lstStyle/>
          <a:p>
            <a:r>
              <a:rPr lang="fr-FR" sz="2000" dirty="0"/>
              <a:t>L’ingénieur est un professionnel qui doit assumer la plénitude de ses responsabilités envers le public, ses employeurs, ses clients, ses confrères, lui-même et sa profession. Il existe plusieurs types de responsabilités, notamment :</a:t>
            </a:r>
          </a:p>
          <a:p>
            <a:endParaRPr lang="fr-FR" sz="2000" dirty="0"/>
          </a:p>
          <a:p>
            <a:pPr lvl="1">
              <a:buFont typeface="Wingdings" panose="05000000000000000000" pitchFamily="2" charset="2"/>
              <a:buChar char="§"/>
            </a:pPr>
            <a:r>
              <a:rPr lang="fr-FR" sz="2000" dirty="0">
                <a:effectLst/>
              </a:rPr>
              <a:t>la </a:t>
            </a:r>
            <a:r>
              <a:rPr lang="fr-FR" sz="2000" b="1" dirty="0">
                <a:effectLst/>
              </a:rPr>
              <a:t>responsabilité professionnelle</a:t>
            </a:r>
            <a:r>
              <a:rPr lang="fr-FR" sz="2000" dirty="0">
                <a:effectLst/>
              </a:rPr>
              <a:t>;</a:t>
            </a:r>
          </a:p>
          <a:p>
            <a:pPr lvl="1">
              <a:buFont typeface="Wingdings" panose="05000000000000000000" pitchFamily="2" charset="2"/>
              <a:buChar char="§"/>
            </a:pPr>
            <a:r>
              <a:rPr lang="fr-FR" sz="2000" dirty="0">
                <a:effectLst/>
              </a:rPr>
              <a:t>la </a:t>
            </a:r>
            <a:r>
              <a:rPr lang="fr-FR" sz="2000" b="1" dirty="0">
                <a:effectLst/>
              </a:rPr>
              <a:t>responsabilité civile</a:t>
            </a:r>
            <a:r>
              <a:rPr lang="fr-FR" sz="2000" dirty="0">
                <a:effectLst/>
              </a:rPr>
              <a:t>;</a:t>
            </a:r>
          </a:p>
          <a:p>
            <a:pPr lvl="1">
              <a:buFont typeface="Wingdings" panose="05000000000000000000" pitchFamily="2" charset="2"/>
              <a:buChar char="§"/>
            </a:pPr>
            <a:r>
              <a:rPr lang="fr-FR" sz="2000" dirty="0">
                <a:effectLst/>
              </a:rPr>
              <a:t>la </a:t>
            </a:r>
            <a:r>
              <a:rPr lang="fr-FR" sz="2000" b="1" dirty="0">
                <a:effectLst/>
              </a:rPr>
              <a:t>responsabilité pénale </a:t>
            </a:r>
            <a:r>
              <a:rPr lang="fr-FR" sz="2000" dirty="0">
                <a:effectLst/>
              </a:rPr>
              <a:t>(ou criminelle).</a:t>
            </a:r>
          </a:p>
          <a:p>
            <a:endParaRPr lang="fr-CA" dirty="0"/>
          </a:p>
        </p:txBody>
      </p:sp>
      <p:sp>
        <p:nvSpPr>
          <p:cNvPr id="4" name="Footer Placeholder 3">
            <a:extLst>
              <a:ext uri="{FF2B5EF4-FFF2-40B4-BE49-F238E27FC236}">
                <a16:creationId xmlns:a16="http://schemas.microsoft.com/office/drawing/2014/main" id="{5D15FE92-29F4-4B06-B4F0-099D6EA3D6D2}"/>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899034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6676D9-1765-496C-A53A-473191F83459}"/>
              </a:ext>
            </a:extLst>
          </p:cNvPr>
          <p:cNvSpPr>
            <a:spLocks noGrp="1"/>
          </p:cNvSpPr>
          <p:nvPr>
            <p:ph idx="1"/>
          </p:nvPr>
        </p:nvSpPr>
        <p:spPr/>
        <p:txBody>
          <a:bodyPr/>
          <a:lstStyle/>
          <a:p>
            <a:r>
              <a:rPr lang="fr-FR" b="1" dirty="0"/>
              <a:t>Responsabilité professionnelle</a:t>
            </a:r>
          </a:p>
          <a:p>
            <a:pPr lvl="1"/>
            <a:r>
              <a:rPr lang="fr-FR" dirty="0"/>
              <a:t>Un ingénieur a la responsabilité, sur le plan professionnel, de suivre les exigences prescrites à sa profession par le Code des professions, la Loi sur les ingénieurs et les règlements qui s’y rapportent. En cas de manquement à ces règles, il s’expose aux sanctions disciplinaires prévues par ces textes législatifs et réglementaires.</a:t>
            </a:r>
          </a:p>
          <a:p>
            <a:pPr lvl="1"/>
            <a:endParaRPr lang="fr-FR" dirty="0"/>
          </a:p>
          <a:p>
            <a:r>
              <a:rPr lang="fr-FR" b="1" dirty="0"/>
              <a:t>Responsabilité civile</a:t>
            </a:r>
          </a:p>
          <a:p>
            <a:pPr lvl="1"/>
            <a:r>
              <a:rPr lang="fr-FR" dirty="0"/>
              <a:t>Un ingénieur est responsable, sur le plan civil, du préjudice qu’il cause à autrui en conséquence des actes, erreurs, négligences et omissions commis dans l’exécution de son travail professionnel, dans la mesure où ceux-ci constituent une faute au sens du droit civil.</a:t>
            </a:r>
          </a:p>
          <a:p>
            <a:pPr lvl="1"/>
            <a:r>
              <a:rPr lang="fr-FR" dirty="0"/>
              <a:t>De même, il peut être tenu responsable, au même titre, du préjudice causé à autrui par une personne agissant sous sa direction ou sa surveillance immédiates (ingénieur stagiaire, ingénieur junior ou toute autre personne non membre de l’Ordre).</a:t>
            </a:r>
          </a:p>
          <a:p>
            <a:pPr lvl="1"/>
            <a:endParaRPr lang="fr-FR" dirty="0"/>
          </a:p>
          <a:p>
            <a:endParaRPr lang="fr-CA" dirty="0"/>
          </a:p>
        </p:txBody>
      </p:sp>
      <p:sp>
        <p:nvSpPr>
          <p:cNvPr id="4" name="Footer Placeholder 3">
            <a:extLst>
              <a:ext uri="{FF2B5EF4-FFF2-40B4-BE49-F238E27FC236}">
                <a16:creationId xmlns:a16="http://schemas.microsoft.com/office/drawing/2014/main" id="{5D8A7DE1-7B87-4126-B31A-E28BAD0228D9}"/>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Title 1">
            <a:extLst>
              <a:ext uri="{FF2B5EF4-FFF2-40B4-BE49-F238E27FC236}">
                <a16:creationId xmlns:a16="http://schemas.microsoft.com/office/drawing/2014/main" id="{B10947C9-4B85-46D6-AEB7-81CCB6D68F53}"/>
              </a:ext>
            </a:extLst>
          </p:cNvPr>
          <p:cNvSpPr>
            <a:spLocks noGrp="1"/>
          </p:cNvSpPr>
          <p:nvPr>
            <p:ph type="title"/>
          </p:nvPr>
        </p:nvSpPr>
        <p:spPr>
          <a:xfrm>
            <a:off x="574675" y="304801"/>
            <a:ext cx="8001000" cy="1216025"/>
          </a:xfrm>
        </p:spPr>
        <p:txBody>
          <a:bodyPr/>
          <a:lstStyle/>
          <a:p>
            <a:r>
              <a:rPr lang="en-CA" sz="3600" dirty="0"/>
              <a:t>Types de </a:t>
            </a:r>
            <a:r>
              <a:rPr lang="en-CA" sz="3600" dirty="0" err="1"/>
              <a:t>responsabilités</a:t>
            </a:r>
            <a:br>
              <a:rPr lang="en-CA" b="1" dirty="0"/>
            </a:br>
            <a:endParaRPr lang="fr-CA" dirty="0"/>
          </a:p>
        </p:txBody>
      </p:sp>
    </p:spTree>
    <p:extLst>
      <p:ext uri="{BB962C8B-B14F-4D97-AF65-F5344CB8AC3E}">
        <p14:creationId xmlns:p14="http://schemas.microsoft.com/office/powerpoint/2010/main" val="4264568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042376-014E-4D8C-9B2E-56198E28F9A2}"/>
              </a:ext>
            </a:extLst>
          </p:cNvPr>
          <p:cNvSpPr>
            <a:spLocks noGrp="1"/>
          </p:cNvSpPr>
          <p:nvPr>
            <p:ph idx="1"/>
          </p:nvPr>
        </p:nvSpPr>
        <p:spPr/>
        <p:txBody>
          <a:bodyPr/>
          <a:lstStyle/>
          <a:p>
            <a:r>
              <a:rPr lang="fr-FR" sz="2000" b="1" dirty="0"/>
              <a:t>Responsabilité pénale</a:t>
            </a:r>
          </a:p>
          <a:p>
            <a:pPr lvl="1"/>
            <a:r>
              <a:rPr lang="fr-FR" sz="2000" dirty="0"/>
              <a:t>Un ingénieur est responsable, sur le plan pénal, s’il contrevient à une loi de nature pénale ou criminelle. Le système pénal cherche à promouvoir l’ordre social et à prohiber l’accomplissement d’infractions criminelles ou pénales. Il impose des peines ayant des conséquences pécuniaires ou privatives de liberté. Dans ce cas, c’est l’État qui poursuit l’intimé.</a:t>
            </a:r>
          </a:p>
          <a:p>
            <a:pPr lvl="1"/>
            <a:r>
              <a:rPr lang="fr-FR" sz="2000" dirty="0">
                <a:effectLst/>
              </a:rPr>
              <a:t>Un ingénieur peut faire l’objet d’une condamnation pour négligence criminelle si le procureur de la couronne réussit à convaincre la Cour que la conduite de l’ingénieur était déraisonnable, insouciante ou téméraire au point d’être criminelle.</a:t>
            </a:r>
          </a:p>
          <a:p>
            <a:endParaRPr lang="fr-CA" dirty="0"/>
          </a:p>
        </p:txBody>
      </p:sp>
      <p:sp>
        <p:nvSpPr>
          <p:cNvPr id="4" name="Footer Placeholder 3">
            <a:extLst>
              <a:ext uri="{FF2B5EF4-FFF2-40B4-BE49-F238E27FC236}">
                <a16:creationId xmlns:a16="http://schemas.microsoft.com/office/drawing/2014/main" id="{13ED9AC8-9C60-4606-9F19-8DDC1F1FFB4E}"/>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5" name="Title 1">
            <a:extLst>
              <a:ext uri="{FF2B5EF4-FFF2-40B4-BE49-F238E27FC236}">
                <a16:creationId xmlns:a16="http://schemas.microsoft.com/office/drawing/2014/main" id="{88923277-F881-4A6A-9402-3D3AA0CCAC6D}"/>
              </a:ext>
            </a:extLst>
          </p:cNvPr>
          <p:cNvSpPr>
            <a:spLocks noGrp="1"/>
          </p:cNvSpPr>
          <p:nvPr>
            <p:ph type="title"/>
          </p:nvPr>
        </p:nvSpPr>
        <p:spPr>
          <a:xfrm>
            <a:off x="574675" y="304801"/>
            <a:ext cx="8001000" cy="1216025"/>
          </a:xfrm>
        </p:spPr>
        <p:txBody>
          <a:bodyPr/>
          <a:lstStyle/>
          <a:p>
            <a:r>
              <a:rPr lang="en-CA" sz="3600" dirty="0"/>
              <a:t>Types de </a:t>
            </a:r>
            <a:r>
              <a:rPr lang="en-CA" sz="3600" dirty="0" err="1"/>
              <a:t>responsabilités</a:t>
            </a:r>
            <a:br>
              <a:rPr lang="en-CA" b="1" dirty="0"/>
            </a:br>
            <a:endParaRPr lang="fr-CA" dirty="0"/>
          </a:p>
        </p:txBody>
      </p:sp>
    </p:spTree>
    <p:extLst>
      <p:ext uri="{BB962C8B-B14F-4D97-AF65-F5344CB8AC3E}">
        <p14:creationId xmlns:p14="http://schemas.microsoft.com/office/powerpoint/2010/main" val="4230613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u pied de page 4">
            <a:extLst>
              <a:ext uri="{FF2B5EF4-FFF2-40B4-BE49-F238E27FC236}">
                <a16:creationId xmlns:a16="http://schemas.microsoft.com/office/drawing/2014/main" id="{EF47AE8D-4F50-4A20-95A2-C5B9F646107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fr-CA" altLang="en-US"/>
              <a:t>INF1040: introduction au génie informatique</a:t>
            </a:r>
          </a:p>
          <a:p>
            <a:pPr eaLnBrk="1" hangingPunct="1"/>
            <a:r>
              <a:rPr lang="fr-CA" altLang="en-US"/>
              <a:t>Département de génie informatique et génie logiciel</a:t>
            </a:r>
          </a:p>
        </p:txBody>
      </p:sp>
      <p:sp>
        <p:nvSpPr>
          <p:cNvPr id="44035" name="Rectangle 2">
            <a:extLst>
              <a:ext uri="{FF2B5EF4-FFF2-40B4-BE49-F238E27FC236}">
                <a16:creationId xmlns:a16="http://schemas.microsoft.com/office/drawing/2014/main" id="{1EBC263E-3ECF-4F82-889E-C7DAD1E6BFFA}"/>
              </a:ext>
            </a:extLst>
          </p:cNvPr>
          <p:cNvSpPr>
            <a:spLocks noGrp="1" noChangeArrowheads="1"/>
          </p:cNvSpPr>
          <p:nvPr>
            <p:ph type="title"/>
          </p:nvPr>
        </p:nvSpPr>
        <p:spPr/>
        <p:txBody>
          <a:bodyPr/>
          <a:lstStyle/>
          <a:p>
            <a:pPr eaLnBrk="1" hangingPunct="1"/>
            <a:r>
              <a:rPr lang="fr-CA" altLang="en-US" dirty="0"/>
              <a:t>le Code des professions spécifie que …</a:t>
            </a:r>
          </a:p>
        </p:txBody>
      </p:sp>
      <p:sp>
        <p:nvSpPr>
          <p:cNvPr id="44036" name="Rectangle 3">
            <a:extLst>
              <a:ext uri="{FF2B5EF4-FFF2-40B4-BE49-F238E27FC236}">
                <a16:creationId xmlns:a16="http://schemas.microsoft.com/office/drawing/2014/main" id="{D54C9157-B8E2-4245-93EC-51D61B7C97A7}"/>
              </a:ext>
            </a:extLst>
          </p:cNvPr>
          <p:cNvSpPr>
            <a:spLocks noGrp="1" noChangeArrowheads="1"/>
          </p:cNvSpPr>
          <p:nvPr>
            <p:ph type="body" idx="1"/>
          </p:nvPr>
        </p:nvSpPr>
        <p:spPr>
          <a:xfrm>
            <a:off x="361245" y="1636889"/>
            <a:ext cx="8579556" cy="4611511"/>
          </a:xfrm>
        </p:spPr>
        <p:txBody>
          <a:bodyPr/>
          <a:lstStyle/>
          <a:p>
            <a:pPr eaLnBrk="1" hangingPunct="1"/>
            <a:r>
              <a:rPr lang="en-US" altLang="en-US" sz="2000" dirty="0"/>
              <a:t>[</a:t>
            </a:r>
            <a:r>
              <a:rPr lang="fr-CA" altLang="en-US" sz="2000" dirty="0"/>
              <a:t>L’Ordre des ingénieurs</a:t>
            </a:r>
            <a:r>
              <a:rPr lang="en-US" altLang="en-US" sz="2000" dirty="0"/>
              <a:t>] </a:t>
            </a:r>
            <a:r>
              <a:rPr lang="fr-CA" altLang="en-US" sz="2000" dirty="0"/>
              <a:t>doit adopter, par règlement, un code de déontologie imposant [à l’ingénieur]</a:t>
            </a:r>
            <a:r>
              <a:rPr lang="en-US" altLang="en-US" sz="2000" dirty="0"/>
              <a:t> </a:t>
            </a:r>
            <a:r>
              <a:rPr lang="fr-CA" altLang="en-US" sz="2000" dirty="0"/>
              <a:t>des devoirs d'ordre général et particulier envers le public, ses clients et sa profession, notamment celui de s'acquitter de ses obligations professionnelles avec intégrité.</a:t>
            </a:r>
          </a:p>
          <a:p>
            <a:pPr eaLnBrk="1" hangingPunct="1"/>
            <a:endParaRPr lang="fr-CA" altLang="en-US" sz="2000" dirty="0"/>
          </a:p>
          <a:p>
            <a:pPr eaLnBrk="1" hangingPunct="1"/>
            <a:r>
              <a:rPr lang="fr-FR" sz="2000" dirty="0"/>
              <a:t>Les règles contenues dans le Code de déontologie ont un caractère légal et obligatoire.</a:t>
            </a:r>
          </a:p>
          <a:p>
            <a:pPr lvl="1" eaLnBrk="1" hangingPunct="1"/>
            <a:r>
              <a:rPr lang="fr-FR" sz="2000" dirty="0"/>
              <a:t>Cela signifie que le membre doit les intégrer à sa pratique professionnelle et s’y conformer, quelle que soit la conduite que sa conscience personnelle ou son client lui suggèrent d'adopter.</a:t>
            </a:r>
          </a:p>
          <a:p>
            <a:pPr lvl="1" eaLnBrk="1" hangingPunct="1"/>
            <a:r>
              <a:rPr lang="fr-FR" sz="2000" dirty="0"/>
              <a:t>Tout manquement à ces règles est susceptible d'être sanctionné par la justice.</a:t>
            </a:r>
          </a:p>
          <a:p>
            <a:pPr eaLnBrk="1" hangingPunct="1"/>
            <a:endParaRPr lang="fr-FR" altLang="en-US" dirty="0"/>
          </a:p>
          <a:p>
            <a:pPr eaLnBrk="1" hangingPunct="1"/>
            <a:endParaRPr lang="fr-CA" altLang="en-US" dirty="0"/>
          </a:p>
        </p:txBody>
      </p:sp>
    </p:spTree>
    <p:extLst>
      <p:ext uri="{BB962C8B-B14F-4D97-AF65-F5344CB8AC3E}">
        <p14:creationId xmlns:p14="http://schemas.microsoft.com/office/powerpoint/2010/main" val="2449066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95E2F-38BC-48D0-9DA2-6DC65B39D1E0}"/>
              </a:ext>
            </a:extLst>
          </p:cNvPr>
          <p:cNvSpPr>
            <a:spLocks noGrp="1"/>
          </p:cNvSpPr>
          <p:nvPr>
            <p:ph type="title"/>
          </p:nvPr>
        </p:nvSpPr>
        <p:spPr/>
        <p:txBody>
          <a:bodyPr/>
          <a:lstStyle/>
          <a:p>
            <a:r>
              <a:rPr lang="fr-CA" altLang="en-US" dirty="0"/>
              <a:t>le Code des professions spécifie que …</a:t>
            </a:r>
            <a:endParaRPr lang="fr-CA" dirty="0"/>
          </a:p>
        </p:txBody>
      </p:sp>
      <p:sp>
        <p:nvSpPr>
          <p:cNvPr id="3" name="Content Placeholder 2">
            <a:extLst>
              <a:ext uri="{FF2B5EF4-FFF2-40B4-BE49-F238E27FC236}">
                <a16:creationId xmlns:a16="http://schemas.microsoft.com/office/drawing/2014/main" id="{C8DF54CE-3453-4974-B966-E76F74F164EC}"/>
              </a:ext>
            </a:extLst>
          </p:cNvPr>
          <p:cNvSpPr>
            <a:spLocks noGrp="1"/>
          </p:cNvSpPr>
          <p:nvPr>
            <p:ph idx="1"/>
          </p:nvPr>
        </p:nvSpPr>
        <p:spPr/>
        <p:txBody>
          <a:bodyPr/>
          <a:lstStyle/>
          <a:p>
            <a:r>
              <a:rPr lang="fr-FR" sz="2000" dirty="0"/>
              <a:t>Le Code de déontologie est un outil efficace qui vise la sauvegarde et la protection des intérêts du public et des clients.</a:t>
            </a:r>
          </a:p>
          <a:p>
            <a:pPr lvl="1"/>
            <a:r>
              <a:rPr lang="fr-FR" sz="2000" dirty="0"/>
              <a:t>Il fixe également les bases de relations saines et harmonieuses entre confrères et consœurs. De plus, il aide à la promotion des intérêts professionnels de l’Ordre et contribue à l’avancement de la profession.</a:t>
            </a:r>
          </a:p>
          <a:p>
            <a:endParaRPr lang="fr-CA" dirty="0"/>
          </a:p>
        </p:txBody>
      </p:sp>
      <p:sp>
        <p:nvSpPr>
          <p:cNvPr id="4" name="Footer Placeholder 3">
            <a:extLst>
              <a:ext uri="{FF2B5EF4-FFF2-40B4-BE49-F238E27FC236}">
                <a16:creationId xmlns:a16="http://schemas.microsoft.com/office/drawing/2014/main" id="{664104AC-7F54-4545-93FA-129AA0F5911D}"/>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866869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39035-BDB6-4746-BF0F-2E66A7CC54E5}"/>
              </a:ext>
            </a:extLst>
          </p:cNvPr>
          <p:cNvSpPr>
            <a:spLocks noGrp="1"/>
          </p:cNvSpPr>
          <p:nvPr>
            <p:ph type="title"/>
          </p:nvPr>
        </p:nvSpPr>
        <p:spPr/>
        <p:txBody>
          <a:bodyPr/>
          <a:lstStyle/>
          <a:p>
            <a:r>
              <a:rPr lang="fr-FR" b="1" dirty="0"/>
              <a:t>Obligations de l’ingénieur envers le public</a:t>
            </a:r>
            <a:endParaRPr lang="fr-CA" dirty="0"/>
          </a:p>
        </p:txBody>
      </p:sp>
      <p:sp>
        <p:nvSpPr>
          <p:cNvPr id="3" name="Content Placeholder 2">
            <a:extLst>
              <a:ext uri="{FF2B5EF4-FFF2-40B4-BE49-F238E27FC236}">
                <a16:creationId xmlns:a16="http://schemas.microsoft.com/office/drawing/2014/main" id="{E49BD833-5487-453B-B8FE-EDFCA8CCBA85}"/>
              </a:ext>
            </a:extLst>
          </p:cNvPr>
          <p:cNvSpPr>
            <a:spLocks noGrp="1"/>
          </p:cNvSpPr>
          <p:nvPr>
            <p:ph idx="1"/>
          </p:nvPr>
        </p:nvSpPr>
        <p:spPr/>
        <p:txBody>
          <a:bodyPr/>
          <a:lstStyle/>
          <a:p>
            <a:r>
              <a:rPr lang="fr-CA" altLang="en-US" dirty="0">
                <a:solidFill>
                  <a:srgbClr val="000000"/>
                </a:solidFill>
              </a:rPr>
              <a:t>Dans tous les aspects de son travail, l'ingénieur doit respecter ses obligations envers l'homme et tenir compte des conséquences de l'exécution de ses travaux sur l'environnement et sur la vie, la santé et la propriété de toute personne.</a:t>
            </a:r>
          </a:p>
          <a:p>
            <a:r>
              <a:rPr lang="fr-CA" altLang="en-US" dirty="0">
                <a:solidFill>
                  <a:srgbClr val="000000"/>
                </a:solidFill>
              </a:rPr>
              <a:t>L'ingénieur doit appuyer toute mesure susceptible d'améliorer la qualité et la disponibilité de ses services professionnels.</a:t>
            </a:r>
          </a:p>
          <a:p>
            <a:pPr eaLnBrk="1" hangingPunct="1"/>
            <a:r>
              <a:rPr lang="fr-CA" altLang="en-US" dirty="0">
                <a:solidFill>
                  <a:srgbClr val="000000"/>
                </a:solidFill>
              </a:rPr>
              <a:t>L'ingénieur doit, lorsqu'il considère que des travaux sont dangereux pour la sécurité publique, en informer l'Ordre des ingénieurs du Québec ou les responsables de tels travaux.</a:t>
            </a:r>
          </a:p>
          <a:p>
            <a:pPr eaLnBrk="1" hangingPunct="1"/>
            <a:r>
              <a:rPr lang="fr-CA" altLang="en-US" dirty="0">
                <a:solidFill>
                  <a:srgbClr val="000000"/>
                </a:solidFill>
              </a:rPr>
              <a:t>L'ingénieur ne doit exprimer son avis sur des questions ayant trait à l'ingénierie, que si cet avis est basé sur des connaissances suffisantes et sur d'honnêtes convictions.</a:t>
            </a:r>
          </a:p>
          <a:p>
            <a:pPr eaLnBrk="1" hangingPunct="1"/>
            <a:r>
              <a:rPr lang="fr-CA" altLang="en-US" dirty="0">
                <a:solidFill>
                  <a:srgbClr val="000000"/>
                </a:solidFill>
              </a:rPr>
              <a:t>L'ingénieur doit favoriser les mesures d'éducation et d'information dans le domaine où il exerce.</a:t>
            </a:r>
          </a:p>
          <a:p>
            <a:endParaRPr lang="fr-CA" altLang="en-US" dirty="0">
              <a:solidFill>
                <a:srgbClr val="000000"/>
              </a:solidFill>
            </a:endParaRPr>
          </a:p>
          <a:p>
            <a:endParaRPr lang="fr-CA" altLang="en-US" dirty="0">
              <a:solidFill>
                <a:srgbClr val="000000"/>
              </a:solidFill>
            </a:endParaRPr>
          </a:p>
          <a:p>
            <a:endParaRPr lang="fr-CA" dirty="0"/>
          </a:p>
        </p:txBody>
      </p:sp>
      <p:sp>
        <p:nvSpPr>
          <p:cNvPr id="4" name="Footer Placeholder 3">
            <a:extLst>
              <a:ext uri="{FF2B5EF4-FFF2-40B4-BE49-F238E27FC236}">
                <a16:creationId xmlns:a16="http://schemas.microsoft.com/office/drawing/2014/main" id="{26FD4FDE-8EC9-44E8-B954-71CCB7BE4E8B}"/>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774542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A2B7B-C967-4503-B744-BF17392C9EB6}"/>
              </a:ext>
            </a:extLst>
          </p:cNvPr>
          <p:cNvSpPr>
            <a:spLocks noGrp="1"/>
          </p:cNvSpPr>
          <p:nvPr>
            <p:ph type="title"/>
          </p:nvPr>
        </p:nvSpPr>
        <p:spPr>
          <a:xfrm>
            <a:off x="382761" y="304801"/>
            <a:ext cx="8569326" cy="1216025"/>
          </a:xfrm>
        </p:spPr>
        <p:txBody>
          <a:bodyPr/>
          <a:lstStyle/>
          <a:p>
            <a:r>
              <a:rPr lang="fr-FR" b="1" dirty="0"/>
              <a:t>Obligations envers le client ou l’employeur</a:t>
            </a:r>
            <a:endParaRPr lang="fr-CA" dirty="0"/>
          </a:p>
        </p:txBody>
      </p:sp>
      <p:sp>
        <p:nvSpPr>
          <p:cNvPr id="3" name="Content Placeholder 2">
            <a:extLst>
              <a:ext uri="{FF2B5EF4-FFF2-40B4-BE49-F238E27FC236}">
                <a16:creationId xmlns:a16="http://schemas.microsoft.com/office/drawing/2014/main" id="{B6E7E269-8BBD-4BB1-B822-18F307E464AD}"/>
              </a:ext>
            </a:extLst>
          </p:cNvPr>
          <p:cNvSpPr>
            <a:spLocks noGrp="1"/>
          </p:cNvSpPr>
          <p:nvPr>
            <p:ph idx="1"/>
          </p:nvPr>
        </p:nvSpPr>
        <p:spPr>
          <a:xfrm>
            <a:off x="348896" y="1648177"/>
            <a:ext cx="8603191" cy="4662311"/>
          </a:xfrm>
        </p:spPr>
        <p:txBody>
          <a:bodyPr/>
          <a:lstStyle/>
          <a:p>
            <a:pPr eaLnBrk="1" hangingPunct="1"/>
            <a:r>
              <a:rPr lang="fr-CA" altLang="en-US" sz="1700" dirty="0">
                <a:solidFill>
                  <a:srgbClr val="000000"/>
                </a:solidFill>
              </a:rPr>
              <a:t>les dispositions générales:</a:t>
            </a:r>
          </a:p>
          <a:p>
            <a:pPr lvl="1" eaLnBrk="1" hangingPunct="1"/>
            <a:r>
              <a:rPr lang="fr-CA" altLang="en-US" sz="1400" dirty="0">
                <a:solidFill>
                  <a:srgbClr val="000000"/>
                </a:solidFill>
              </a:rPr>
              <a:t>Avant d'accepter un mandat, l'ingénieur doit tenir compte des limites de ses connaissances et de ses aptitudes ainsi que des moyens dont il peut disposer pour l'exécuter.</a:t>
            </a:r>
          </a:p>
          <a:p>
            <a:pPr lvl="1" eaLnBrk="1" hangingPunct="1"/>
            <a:r>
              <a:rPr lang="fr-CA" altLang="en-US" sz="1400" dirty="0">
                <a:solidFill>
                  <a:srgbClr val="000000"/>
                </a:solidFill>
              </a:rPr>
              <a:t>S'il y va de l'intérêt de son client, l'ingénieur retient les services d'experts après avoir obtenu l'autorisation de son client ou avise ce dernier de les retenir lui-même.</a:t>
            </a:r>
          </a:p>
          <a:p>
            <a:pPr lvl="1" eaLnBrk="1" hangingPunct="1"/>
            <a:r>
              <a:rPr lang="fr-CA" altLang="en-US" sz="1400" dirty="0">
                <a:solidFill>
                  <a:srgbClr val="000000"/>
                </a:solidFill>
              </a:rPr>
              <a:t>L'ingénieur doit s'abstenir d'exercer dans des conditions ou des états susceptibles de compromettre la qualité de ses services.</a:t>
            </a:r>
          </a:p>
          <a:p>
            <a:pPr lvl="1" eaLnBrk="1" hangingPunct="1"/>
            <a:r>
              <a:rPr lang="fr-CA" altLang="en-US" sz="1400" dirty="0">
                <a:solidFill>
                  <a:srgbClr val="000000"/>
                </a:solidFill>
              </a:rPr>
              <a:t>L'ingénieur doit reconnaître en tout temps le droit du client de consulter un autre ingénieur et, dans ce cas, il doit apporter sa collaboration à ce dernier.</a:t>
            </a:r>
          </a:p>
          <a:p>
            <a:pPr eaLnBrk="1" hangingPunct="1"/>
            <a:r>
              <a:rPr lang="fr-CA" altLang="en-US" sz="1700" dirty="0">
                <a:solidFill>
                  <a:srgbClr val="000000"/>
                </a:solidFill>
              </a:rPr>
              <a:t>intégrité</a:t>
            </a:r>
          </a:p>
          <a:p>
            <a:pPr eaLnBrk="1" hangingPunct="1"/>
            <a:r>
              <a:rPr lang="fr-CA" altLang="en-US" sz="1700" dirty="0">
                <a:solidFill>
                  <a:srgbClr val="000000"/>
                </a:solidFill>
              </a:rPr>
              <a:t>disponibilité et diligence</a:t>
            </a:r>
          </a:p>
          <a:p>
            <a:pPr eaLnBrk="1" hangingPunct="1"/>
            <a:r>
              <a:rPr lang="fr-CA" altLang="en-US" sz="1700" dirty="0">
                <a:solidFill>
                  <a:srgbClr val="000000"/>
                </a:solidFill>
              </a:rPr>
              <a:t>sceau et signature</a:t>
            </a:r>
          </a:p>
          <a:p>
            <a:pPr eaLnBrk="1" hangingPunct="1"/>
            <a:r>
              <a:rPr lang="fr-CA" altLang="en-US" sz="1700" dirty="0">
                <a:solidFill>
                  <a:srgbClr val="000000"/>
                </a:solidFill>
              </a:rPr>
              <a:t>indépendance et désintéressement</a:t>
            </a:r>
          </a:p>
          <a:p>
            <a:pPr eaLnBrk="1" hangingPunct="1"/>
            <a:r>
              <a:rPr lang="fr-CA" altLang="en-US" sz="1700" dirty="0">
                <a:solidFill>
                  <a:srgbClr val="000000"/>
                </a:solidFill>
              </a:rPr>
              <a:t>secret professionnel</a:t>
            </a:r>
          </a:p>
          <a:p>
            <a:pPr eaLnBrk="1" hangingPunct="1"/>
            <a:r>
              <a:rPr lang="fr-CA" altLang="en-US" sz="1700" dirty="0">
                <a:solidFill>
                  <a:srgbClr val="000000"/>
                </a:solidFill>
              </a:rPr>
              <a:t>accessibilité des dossiers</a:t>
            </a:r>
          </a:p>
          <a:p>
            <a:pPr eaLnBrk="1" hangingPunct="1"/>
            <a:r>
              <a:rPr lang="fr-CA" altLang="en-US" sz="1700" dirty="0">
                <a:solidFill>
                  <a:srgbClr val="000000"/>
                </a:solidFill>
              </a:rPr>
              <a:t>fixation et paiement des honoraires</a:t>
            </a:r>
            <a:endParaRPr lang="fr-CA" sz="1700" dirty="0"/>
          </a:p>
        </p:txBody>
      </p:sp>
      <p:sp>
        <p:nvSpPr>
          <p:cNvPr id="4" name="Footer Placeholder 3">
            <a:extLst>
              <a:ext uri="{FF2B5EF4-FFF2-40B4-BE49-F238E27FC236}">
                <a16:creationId xmlns:a16="http://schemas.microsoft.com/office/drawing/2014/main" id="{CA541BE1-3AE9-45D9-8D89-586BD95BBC0F}"/>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975526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D77AA-F5B6-4DC5-B59D-E37D0AB1FF3C}"/>
              </a:ext>
            </a:extLst>
          </p:cNvPr>
          <p:cNvSpPr>
            <a:spLocks noGrp="1"/>
          </p:cNvSpPr>
          <p:nvPr>
            <p:ph type="title"/>
          </p:nvPr>
        </p:nvSpPr>
        <p:spPr>
          <a:xfrm>
            <a:off x="574675" y="304801"/>
            <a:ext cx="8001000" cy="1216025"/>
          </a:xfrm>
        </p:spPr>
        <p:txBody>
          <a:bodyPr/>
          <a:lstStyle/>
          <a:p>
            <a:r>
              <a:rPr lang="fr-CA" sz="3600" dirty="0"/>
              <a:t>Références</a:t>
            </a:r>
          </a:p>
        </p:txBody>
      </p:sp>
      <p:sp>
        <p:nvSpPr>
          <p:cNvPr id="3" name="Content Placeholder 2">
            <a:extLst>
              <a:ext uri="{FF2B5EF4-FFF2-40B4-BE49-F238E27FC236}">
                <a16:creationId xmlns:a16="http://schemas.microsoft.com/office/drawing/2014/main" id="{34448711-0492-4BC9-89CB-55ADAEA52DC5}"/>
              </a:ext>
            </a:extLst>
          </p:cNvPr>
          <p:cNvSpPr>
            <a:spLocks noGrp="1"/>
          </p:cNvSpPr>
          <p:nvPr>
            <p:ph idx="1"/>
          </p:nvPr>
        </p:nvSpPr>
        <p:spPr/>
        <p:txBody>
          <a:bodyPr/>
          <a:lstStyle/>
          <a:p>
            <a:r>
              <a:rPr lang="fr-CA" dirty="0"/>
              <a:t>Ordre des Ingénieurs du Québec: www.gpp.oiq.qc.ca</a:t>
            </a:r>
          </a:p>
        </p:txBody>
      </p:sp>
      <p:sp>
        <p:nvSpPr>
          <p:cNvPr id="4" name="Footer Placeholder 3">
            <a:extLst>
              <a:ext uri="{FF2B5EF4-FFF2-40B4-BE49-F238E27FC236}">
                <a16:creationId xmlns:a16="http://schemas.microsoft.com/office/drawing/2014/main" id="{5CFC970A-243E-41B4-90E5-C486E3E7CEF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980044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92FD4-05C8-4491-8102-6DAF008191D8}"/>
              </a:ext>
            </a:extLst>
          </p:cNvPr>
          <p:cNvSpPr>
            <a:spLocks noGrp="1"/>
          </p:cNvSpPr>
          <p:nvPr>
            <p:ph type="title"/>
          </p:nvPr>
        </p:nvSpPr>
        <p:spPr/>
        <p:txBody>
          <a:bodyPr/>
          <a:lstStyle/>
          <a:p>
            <a:r>
              <a:rPr lang="fr-FR" sz="2800" b="1" dirty="0"/>
              <a:t>Que signifie être un professionnel?</a:t>
            </a:r>
          </a:p>
        </p:txBody>
      </p:sp>
      <p:sp>
        <p:nvSpPr>
          <p:cNvPr id="3" name="Content Placeholder 2">
            <a:extLst>
              <a:ext uri="{FF2B5EF4-FFF2-40B4-BE49-F238E27FC236}">
                <a16:creationId xmlns:a16="http://schemas.microsoft.com/office/drawing/2014/main" id="{8D7F073A-4A45-45D9-9F05-AE0E86684738}"/>
              </a:ext>
            </a:extLst>
          </p:cNvPr>
          <p:cNvSpPr>
            <a:spLocks noGrp="1"/>
          </p:cNvSpPr>
          <p:nvPr>
            <p:ph idx="1"/>
          </p:nvPr>
        </p:nvSpPr>
        <p:spPr/>
        <p:txBody>
          <a:bodyPr/>
          <a:lstStyle/>
          <a:p>
            <a:r>
              <a:rPr lang="fr-FR" b="1" dirty="0"/>
              <a:t>Que signifie être un professionnel?</a:t>
            </a:r>
          </a:p>
          <a:p>
            <a:endParaRPr lang="fr-FR" b="1" dirty="0"/>
          </a:p>
          <a:p>
            <a:r>
              <a:rPr lang="fr-FR" dirty="0"/>
              <a:t>Au sens de la loi, un professionnel, c’est d’abord une personne qui possède un savoir très spécialisé, d’un niveau de complexité élevé. Pour cette raison, ses actes ne peuvent être évalués que par des pairs.</a:t>
            </a:r>
          </a:p>
          <a:p>
            <a:endParaRPr lang="fr-FR" b="1" dirty="0"/>
          </a:p>
          <a:p>
            <a:endParaRPr lang="fr-FR" b="1" dirty="0"/>
          </a:p>
          <a:p>
            <a:endParaRPr lang="fr-CA" dirty="0"/>
          </a:p>
        </p:txBody>
      </p:sp>
      <p:sp>
        <p:nvSpPr>
          <p:cNvPr id="4" name="Footer Placeholder 3">
            <a:extLst>
              <a:ext uri="{FF2B5EF4-FFF2-40B4-BE49-F238E27FC236}">
                <a16:creationId xmlns:a16="http://schemas.microsoft.com/office/drawing/2014/main" id="{319BC962-B3E2-4604-B291-A87CDF4BCE33}"/>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465543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541B3-1653-4E26-ACD2-6FEF5AAC0155}"/>
              </a:ext>
            </a:extLst>
          </p:cNvPr>
          <p:cNvSpPr>
            <a:spLocks noGrp="1"/>
          </p:cNvSpPr>
          <p:nvPr>
            <p:ph type="title"/>
          </p:nvPr>
        </p:nvSpPr>
        <p:spPr/>
        <p:txBody>
          <a:bodyPr/>
          <a:lstStyle/>
          <a:p>
            <a:r>
              <a:rPr lang="fr-FR" sz="2800" b="1" dirty="0"/>
              <a:t>Que signifie être un professionnel?</a:t>
            </a:r>
            <a:endParaRPr lang="fr-CA" dirty="0"/>
          </a:p>
        </p:txBody>
      </p:sp>
      <p:sp>
        <p:nvSpPr>
          <p:cNvPr id="3" name="Content Placeholder 2">
            <a:extLst>
              <a:ext uri="{FF2B5EF4-FFF2-40B4-BE49-F238E27FC236}">
                <a16:creationId xmlns:a16="http://schemas.microsoft.com/office/drawing/2014/main" id="{D6E84D33-6842-4342-89ED-E585005E9B47}"/>
              </a:ext>
            </a:extLst>
          </p:cNvPr>
          <p:cNvSpPr>
            <a:spLocks noGrp="1"/>
          </p:cNvSpPr>
          <p:nvPr>
            <p:ph idx="1"/>
          </p:nvPr>
        </p:nvSpPr>
        <p:spPr/>
        <p:txBody>
          <a:bodyPr/>
          <a:lstStyle/>
          <a:p>
            <a:r>
              <a:rPr lang="fr-FR" b="1" dirty="0"/>
              <a:t>Qu’est-ce qui distingue un professionnel d’un non-professionnel?</a:t>
            </a:r>
          </a:p>
          <a:p>
            <a:endParaRPr lang="fr-FR" b="1" dirty="0"/>
          </a:p>
          <a:p>
            <a:endParaRPr lang="fr-CA" dirty="0"/>
          </a:p>
        </p:txBody>
      </p:sp>
      <p:sp>
        <p:nvSpPr>
          <p:cNvPr id="4" name="Footer Placeholder 3">
            <a:extLst>
              <a:ext uri="{FF2B5EF4-FFF2-40B4-BE49-F238E27FC236}">
                <a16:creationId xmlns:a16="http://schemas.microsoft.com/office/drawing/2014/main" id="{76BABA42-8304-406A-9457-D6B7C2329C8B}"/>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5" name="Picture 4">
            <a:extLst>
              <a:ext uri="{FF2B5EF4-FFF2-40B4-BE49-F238E27FC236}">
                <a16:creationId xmlns:a16="http://schemas.microsoft.com/office/drawing/2014/main" id="{4B13CEC4-B0E5-4EAA-9F4D-D216382410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7810" y="2364059"/>
            <a:ext cx="6554730" cy="3770041"/>
          </a:xfrm>
          <a:prstGeom prst="rect">
            <a:avLst/>
          </a:prstGeom>
        </p:spPr>
      </p:pic>
    </p:spTree>
    <p:extLst>
      <p:ext uri="{BB962C8B-B14F-4D97-AF65-F5344CB8AC3E}">
        <p14:creationId xmlns:p14="http://schemas.microsoft.com/office/powerpoint/2010/main" val="30261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E318E-05BD-49DB-902B-508AD3AC2BB0}"/>
              </a:ext>
            </a:extLst>
          </p:cNvPr>
          <p:cNvSpPr>
            <a:spLocks noGrp="1"/>
          </p:cNvSpPr>
          <p:nvPr>
            <p:ph type="title"/>
          </p:nvPr>
        </p:nvSpPr>
        <p:spPr/>
        <p:txBody>
          <a:bodyPr/>
          <a:lstStyle/>
          <a:p>
            <a:r>
              <a:rPr lang="fr-FR" sz="2800" b="1" dirty="0"/>
              <a:t>Que signifie être un professionnel?</a:t>
            </a:r>
            <a:endParaRPr lang="fr-CA" dirty="0"/>
          </a:p>
        </p:txBody>
      </p:sp>
      <p:sp>
        <p:nvSpPr>
          <p:cNvPr id="3" name="Content Placeholder 2">
            <a:extLst>
              <a:ext uri="{FF2B5EF4-FFF2-40B4-BE49-F238E27FC236}">
                <a16:creationId xmlns:a16="http://schemas.microsoft.com/office/drawing/2014/main" id="{71E2BA0F-3304-4183-8DCC-6D5C88C751C2}"/>
              </a:ext>
            </a:extLst>
          </p:cNvPr>
          <p:cNvSpPr>
            <a:spLocks noGrp="1"/>
          </p:cNvSpPr>
          <p:nvPr>
            <p:ph idx="1"/>
          </p:nvPr>
        </p:nvSpPr>
        <p:spPr>
          <a:xfrm>
            <a:off x="574674" y="1608127"/>
            <a:ext cx="8095193" cy="3905453"/>
          </a:xfrm>
        </p:spPr>
        <p:txBody>
          <a:bodyPr/>
          <a:lstStyle/>
          <a:p>
            <a:r>
              <a:rPr lang="fr-FR" sz="2000" b="1" dirty="0"/>
              <a:t>Qu’est-ce qui distingue un professionnel d’un non-professionnel?</a:t>
            </a:r>
          </a:p>
          <a:p>
            <a:endParaRPr lang="fr-FR" sz="2000" dirty="0"/>
          </a:p>
          <a:p>
            <a:r>
              <a:rPr lang="fr-FR" sz="2000" dirty="0"/>
              <a:t>Le client est rarement en mesure de juger de la qualité des actes professionnels. Si le service professionnel qu’il a reçu n’est pas à la hauteur de ce à quoi il a droit, non seulement il ne le saura pas toujours, mais il n’est pas certain qu’il sera en mesure, le cas échéant, de demander réparation pour les torts qu’il aurait pu subir.</a:t>
            </a:r>
          </a:p>
          <a:p>
            <a:endParaRPr lang="fr-FR" sz="2000" dirty="0"/>
          </a:p>
          <a:p>
            <a:r>
              <a:rPr lang="fr-FR" sz="2000" dirty="0"/>
              <a:t>Autrement dit, parce qu’il ne possède pas lui-même le savoir spécialisé du professionnel — raison pour laquelle il le consulte — il se retrouve vulnérable devant le professionnel.</a:t>
            </a:r>
          </a:p>
          <a:p>
            <a:endParaRPr lang="fr-CA" dirty="0"/>
          </a:p>
        </p:txBody>
      </p:sp>
      <p:sp>
        <p:nvSpPr>
          <p:cNvPr id="4" name="Footer Placeholder 3">
            <a:extLst>
              <a:ext uri="{FF2B5EF4-FFF2-40B4-BE49-F238E27FC236}">
                <a16:creationId xmlns:a16="http://schemas.microsoft.com/office/drawing/2014/main" id="{63CA9300-047B-46CB-A936-FCA9CD6DC2C2}"/>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316584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330D3F-6DFB-418E-8F75-9C37E5200626}"/>
              </a:ext>
            </a:extLst>
          </p:cNvPr>
          <p:cNvSpPr>
            <a:spLocks noGrp="1"/>
          </p:cNvSpPr>
          <p:nvPr>
            <p:ph idx="1"/>
          </p:nvPr>
        </p:nvSpPr>
        <p:spPr>
          <a:xfrm>
            <a:off x="566738" y="1620248"/>
            <a:ext cx="8001000" cy="4267200"/>
          </a:xfrm>
        </p:spPr>
        <p:txBody>
          <a:bodyPr/>
          <a:lstStyle/>
          <a:p>
            <a:r>
              <a:rPr lang="fr-FR" sz="2000" b="1" dirty="0"/>
              <a:t>Qu’est-ce qui distingue un professionnel d’un non-professionnel?</a:t>
            </a:r>
          </a:p>
          <a:p>
            <a:endParaRPr lang="fr-FR" sz="2000" dirty="0"/>
          </a:p>
          <a:p>
            <a:r>
              <a:rPr lang="fr-FR" sz="2000" dirty="0"/>
              <a:t>Le législateur québécois a toutefois choisi de respecter l’autonomie des professions et de mettre en place, pour assurer la protection du public, une structure d’autorégulation qui, par des mécanismes de contrôle et d’inspection relevant des ordres professionnels, garantit la compétence des membres et la qualité des services.</a:t>
            </a:r>
          </a:p>
          <a:p>
            <a:endParaRPr lang="fr-FR" sz="2000" dirty="0"/>
          </a:p>
          <a:p>
            <a:r>
              <a:rPr lang="fr-FR" sz="2000" dirty="0"/>
              <a:t>À cette fin, l’article 23 du Code des professions stipule que la fonction première des ordres professionnels est la protection du public. L’article 87 leur fait obligation de se doter d’un code de déontologie.</a:t>
            </a:r>
          </a:p>
          <a:p>
            <a:endParaRPr lang="fr-CA" dirty="0"/>
          </a:p>
        </p:txBody>
      </p:sp>
      <p:sp>
        <p:nvSpPr>
          <p:cNvPr id="4" name="Footer Placeholder 3">
            <a:extLst>
              <a:ext uri="{FF2B5EF4-FFF2-40B4-BE49-F238E27FC236}">
                <a16:creationId xmlns:a16="http://schemas.microsoft.com/office/drawing/2014/main" id="{26D72253-C8A9-4833-A1F6-142768A098C5}"/>
              </a:ext>
            </a:extLst>
          </p:cNvPr>
          <p:cNvSpPr>
            <a:spLocks noGrp="1"/>
          </p:cNvSpPr>
          <p:nvPr>
            <p:ph type="ftr" sz="quarter" idx="11"/>
          </p:nvPr>
        </p:nvSpPr>
        <p:spPr/>
        <p:txBody>
          <a:bodyPr/>
          <a:lstStyle/>
          <a:p>
            <a:pPr>
              <a:defRPr/>
            </a:pPr>
            <a:r>
              <a:rPr lang="fr-CA" dirty="0"/>
              <a:t>INF1040: introduction au génie informatique</a:t>
            </a:r>
          </a:p>
          <a:p>
            <a:pPr>
              <a:defRPr/>
            </a:pPr>
            <a:r>
              <a:rPr lang="fr-CA" dirty="0"/>
              <a:t>Département de génie informatique et génie logiciel</a:t>
            </a:r>
          </a:p>
        </p:txBody>
      </p:sp>
      <p:sp>
        <p:nvSpPr>
          <p:cNvPr id="5" name="Title 1">
            <a:extLst>
              <a:ext uri="{FF2B5EF4-FFF2-40B4-BE49-F238E27FC236}">
                <a16:creationId xmlns:a16="http://schemas.microsoft.com/office/drawing/2014/main" id="{212BE90F-6CC7-4EE5-86C0-E589C1693BF0}"/>
              </a:ext>
            </a:extLst>
          </p:cNvPr>
          <p:cNvSpPr>
            <a:spLocks noGrp="1"/>
          </p:cNvSpPr>
          <p:nvPr>
            <p:ph type="title"/>
          </p:nvPr>
        </p:nvSpPr>
        <p:spPr>
          <a:xfrm>
            <a:off x="574675" y="304801"/>
            <a:ext cx="8001000" cy="1216025"/>
          </a:xfrm>
        </p:spPr>
        <p:txBody>
          <a:bodyPr/>
          <a:lstStyle/>
          <a:p>
            <a:r>
              <a:rPr lang="fr-FR" sz="2800" b="1" dirty="0"/>
              <a:t>Que signifie être un professionnel?</a:t>
            </a:r>
            <a:endParaRPr lang="fr-CA" dirty="0"/>
          </a:p>
        </p:txBody>
      </p:sp>
    </p:spTree>
    <p:extLst>
      <p:ext uri="{BB962C8B-B14F-4D97-AF65-F5344CB8AC3E}">
        <p14:creationId xmlns:p14="http://schemas.microsoft.com/office/powerpoint/2010/main" val="4107302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EC7B8-FE5E-4DAC-95EC-3404E71930ED}"/>
              </a:ext>
            </a:extLst>
          </p:cNvPr>
          <p:cNvSpPr>
            <a:spLocks noGrp="1"/>
          </p:cNvSpPr>
          <p:nvPr>
            <p:ph type="title"/>
          </p:nvPr>
        </p:nvSpPr>
        <p:spPr/>
        <p:txBody>
          <a:bodyPr/>
          <a:lstStyle/>
          <a:p>
            <a:r>
              <a:rPr lang="fr-FR" sz="2400" b="1" dirty="0"/>
              <a:t>Que signifie être un professionnel?</a:t>
            </a:r>
            <a:endParaRPr lang="fr-CA" dirty="0"/>
          </a:p>
        </p:txBody>
      </p:sp>
      <p:sp>
        <p:nvSpPr>
          <p:cNvPr id="3" name="Content Placeholder 2">
            <a:extLst>
              <a:ext uri="{FF2B5EF4-FFF2-40B4-BE49-F238E27FC236}">
                <a16:creationId xmlns:a16="http://schemas.microsoft.com/office/drawing/2014/main" id="{49587FCA-2BA4-44DD-AB1E-28E0CFDD43CD}"/>
              </a:ext>
            </a:extLst>
          </p:cNvPr>
          <p:cNvSpPr>
            <a:spLocks noGrp="1"/>
          </p:cNvSpPr>
          <p:nvPr>
            <p:ph idx="1"/>
          </p:nvPr>
        </p:nvSpPr>
        <p:spPr/>
        <p:txBody>
          <a:bodyPr/>
          <a:lstStyle/>
          <a:p>
            <a:r>
              <a:rPr lang="fr-FR" b="1" dirty="0"/>
              <a:t>La confiance et la responsabilité : au cœur de la relation professionnelle</a:t>
            </a:r>
          </a:p>
          <a:p>
            <a:pPr lvl="1"/>
            <a:r>
              <a:rPr lang="fr-FR" dirty="0"/>
              <a:t>De manière générale, les gens font confiance aux professionnels. Pour eux, un professionnel est une personne sérieuse qui, à côté de sa compétence plus technique, possède des qualités morales sur lesquelles ils peuvent se fier. Quelqu’un qui a intériorisé les valeurs mises de l’avant par son groupe professionnel.</a:t>
            </a:r>
          </a:p>
          <a:p>
            <a:pPr lvl="1"/>
            <a:endParaRPr lang="fr-FR" b="1" dirty="0"/>
          </a:p>
          <a:p>
            <a:endParaRPr lang="fr-CA" dirty="0"/>
          </a:p>
        </p:txBody>
      </p:sp>
      <p:sp>
        <p:nvSpPr>
          <p:cNvPr id="4" name="Footer Placeholder 3">
            <a:extLst>
              <a:ext uri="{FF2B5EF4-FFF2-40B4-BE49-F238E27FC236}">
                <a16:creationId xmlns:a16="http://schemas.microsoft.com/office/drawing/2014/main" id="{A2EC78C3-456D-4B71-AC7C-F8B34E4F539E}"/>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6" name="Picture 5">
            <a:extLst>
              <a:ext uri="{FF2B5EF4-FFF2-40B4-BE49-F238E27FC236}">
                <a16:creationId xmlns:a16="http://schemas.microsoft.com/office/drawing/2014/main" id="{19921BED-5DD6-490D-84AB-66A7A4CF76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6083" y="3595171"/>
            <a:ext cx="7719592" cy="2424629"/>
          </a:xfrm>
          <a:prstGeom prst="rect">
            <a:avLst/>
          </a:prstGeom>
        </p:spPr>
      </p:pic>
    </p:spTree>
    <p:extLst>
      <p:ext uri="{BB962C8B-B14F-4D97-AF65-F5344CB8AC3E}">
        <p14:creationId xmlns:p14="http://schemas.microsoft.com/office/powerpoint/2010/main" val="1129171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CCB30-2B6E-40CB-9A1D-ED7F350F9633}"/>
              </a:ext>
            </a:extLst>
          </p:cNvPr>
          <p:cNvSpPr>
            <a:spLocks noGrp="1"/>
          </p:cNvSpPr>
          <p:nvPr>
            <p:ph type="title"/>
          </p:nvPr>
        </p:nvSpPr>
        <p:spPr/>
        <p:txBody>
          <a:bodyPr/>
          <a:lstStyle/>
          <a:p>
            <a:r>
              <a:rPr lang="fr-FR" sz="2800" b="1" dirty="0"/>
              <a:t>Que signifie être un professionnel?</a:t>
            </a:r>
            <a:endParaRPr lang="fr-CA" dirty="0"/>
          </a:p>
        </p:txBody>
      </p:sp>
      <p:sp>
        <p:nvSpPr>
          <p:cNvPr id="3" name="Content Placeholder 2">
            <a:extLst>
              <a:ext uri="{FF2B5EF4-FFF2-40B4-BE49-F238E27FC236}">
                <a16:creationId xmlns:a16="http://schemas.microsoft.com/office/drawing/2014/main" id="{EC9D8464-01A2-4C75-9311-BE151029A97B}"/>
              </a:ext>
            </a:extLst>
          </p:cNvPr>
          <p:cNvSpPr>
            <a:spLocks noGrp="1"/>
          </p:cNvSpPr>
          <p:nvPr>
            <p:ph idx="1"/>
          </p:nvPr>
        </p:nvSpPr>
        <p:spPr/>
        <p:txBody>
          <a:bodyPr/>
          <a:lstStyle/>
          <a:p>
            <a:r>
              <a:rPr lang="fr-FR" b="1" dirty="0"/>
              <a:t>La confiance et la responsabilité : au cœur de la relation professionnelle</a:t>
            </a:r>
          </a:p>
          <a:p>
            <a:r>
              <a:rPr lang="fr-FR" dirty="0"/>
              <a:t>Pourtant, de nombreux cas de fautes professionnelles, d’abus de pouvoir, d’abus de confiance et de mauvaises pratiques ont entaché la confiance envers les professionnels et engendré un climat de méfiance. </a:t>
            </a:r>
          </a:p>
          <a:p>
            <a:r>
              <a:rPr lang="fr-FR" dirty="0"/>
              <a:t>La crédibilité, la reconnaissance sociale et le prestige associés au statut de professionnel sont de plus en plus remis en question par un public averti, instruit et vigilant, particulièrement là où les risques environnementaux, physiques et sanitaires sont importants.</a:t>
            </a:r>
          </a:p>
          <a:p>
            <a:r>
              <a:rPr lang="fr-FR" dirty="0"/>
              <a:t>Dans ce contexte, les gens en viennent à douter des « qualités morales » des professionnels, de leur bonne volonté et de leur motivation à agir d’abord et avant tout dans l’intérêt du public.</a:t>
            </a:r>
          </a:p>
          <a:p>
            <a:endParaRPr lang="fr-CA" dirty="0"/>
          </a:p>
        </p:txBody>
      </p:sp>
      <p:sp>
        <p:nvSpPr>
          <p:cNvPr id="4" name="Footer Placeholder 3">
            <a:extLst>
              <a:ext uri="{FF2B5EF4-FFF2-40B4-BE49-F238E27FC236}">
                <a16:creationId xmlns:a16="http://schemas.microsoft.com/office/drawing/2014/main" id="{790FA974-1569-4E8C-A287-A69BDA1E7FC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824029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CFFD8-4050-4B46-8AAA-85FABDD91340}"/>
              </a:ext>
            </a:extLst>
          </p:cNvPr>
          <p:cNvSpPr>
            <a:spLocks noGrp="1"/>
          </p:cNvSpPr>
          <p:nvPr>
            <p:ph type="title"/>
          </p:nvPr>
        </p:nvSpPr>
        <p:spPr/>
        <p:txBody>
          <a:bodyPr/>
          <a:lstStyle/>
          <a:p>
            <a:r>
              <a:rPr lang="fr-FR" sz="2400" b="1" dirty="0"/>
              <a:t>Que signifie être un professionnel?</a:t>
            </a:r>
            <a:endParaRPr lang="fr-CA" dirty="0"/>
          </a:p>
        </p:txBody>
      </p:sp>
      <p:sp>
        <p:nvSpPr>
          <p:cNvPr id="3" name="Content Placeholder 2">
            <a:extLst>
              <a:ext uri="{FF2B5EF4-FFF2-40B4-BE49-F238E27FC236}">
                <a16:creationId xmlns:a16="http://schemas.microsoft.com/office/drawing/2014/main" id="{80D50C33-C67B-4AAD-9BA9-2B0CC8155C85}"/>
              </a:ext>
            </a:extLst>
          </p:cNvPr>
          <p:cNvSpPr>
            <a:spLocks noGrp="1"/>
          </p:cNvSpPr>
          <p:nvPr>
            <p:ph idx="1"/>
          </p:nvPr>
        </p:nvSpPr>
        <p:spPr/>
        <p:txBody>
          <a:bodyPr/>
          <a:lstStyle/>
          <a:p>
            <a:r>
              <a:rPr lang="fr-FR" b="1" dirty="0"/>
              <a:t>L’ingénieur : un professionnel comme les autres?</a:t>
            </a:r>
          </a:p>
          <a:p>
            <a:endParaRPr lang="fr-FR" b="1" dirty="0"/>
          </a:p>
          <a:p>
            <a:r>
              <a:rPr lang="fr-FR" dirty="0"/>
              <a:t>L’activité professionnelle de l’ingénieur rappelle celle de tout professionnel : lui aussi exerce un savoir spécialisé et complexe qui l’amène à concevoir des ouvrages, des procédés et des instruments devant répondre à des normes de qualité et de sécurité élevées avant d’être utilisés par le public.</a:t>
            </a:r>
          </a:p>
          <a:p>
            <a:r>
              <a:rPr lang="fr-FR" dirty="0"/>
              <a:t>l’ingénieur doit respecter deux obligations, l’une de moyen et l’autre de résultat. Le risque de préjudice est donc au cœur de sa profession.</a:t>
            </a:r>
          </a:p>
          <a:p>
            <a:endParaRPr lang="fr-FR" b="1" dirty="0"/>
          </a:p>
          <a:p>
            <a:endParaRPr lang="fr-FR" dirty="0"/>
          </a:p>
          <a:p>
            <a:endParaRPr lang="fr-FR" dirty="0"/>
          </a:p>
          <a:p>
            <a:endParaRPr lang="fr-CA" dirty="0"/>
          </a:p>
        </p:txBody>
      </p:sp>
      <p:sp>
        <p:nvSpPr>
          <p:cNvPr id="4" name="Footer Placeholder 3">
            <a:extLst>
              <a:ext uri="{FF2B5EF4-FFF2-40B4-BE49-F238E27FC236}">
                <a16:creationId xmlns:a16="http://schemas.microsoft.com/office/drawing/2014/main" id="{26E17585-8321-4C70-B5B2-A74C352872C6}"/>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499112182"/>
      </p:ext>
    </p:extLst>
  </p:cSld>
  <p:clrMapOvr>
    <a:masterClrMapping/>
  </p:clrMapOvr>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1236</TotalTime>
  <Words>2873</Words>
  <Application>Microsoft Office PowerPoint</Application>
  <PresentationFormat>On-screen Show (4:3)</PresentationFormat>
  <Paragraphs>215</Paragraphs>
  <Slides>29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Times New Roman</vt:lpstr>
      <vt:lpstr>Verdana</vt:lpstr>
      <vt:lpstr>Wingdings</vt:lpstr>
      <vt:lpstr>Profil</vt:lpstr>
      <vt:lpstr>Q8: Professionnalisme et déontologie</vt:lpstr>
      <vt:lpstr>Survol de la présentation</vt:lpstr>
      <vt:lpstr>Que signifie être un professionnel?</vt:lpstr>
      <vt:lpstr>Que signifie être un professionnel?</vt:lpstr>
      <vt:lpstr>Que signifie être un professionnel?</vt:lpstr>
      <vt:lpstr>Que signifie être un professionnel?</vt:lpstr>
      <vt:lpstr>Que signifie être un professionnel?</vt:lpstr>
      <vt:lpstr>Que signifie être un professionnel?</vt:lpstr>
      <vt:lpstr>Que signifie être un professionnel?</vt:lpstr>
      <vt:lpstr>Que signifie être un professionnel?</vt:lpstr>
      <vt:lpstr>Que signifie être un professionnel?</vt:lpstr>
      <vt:lpstr>Que signifie être un professionnel?</vt:lpstr>
      <vt:lpstr>Que signifie être un professionnel?</vt:lpstr>
      <vt:lpstr>Quelles valeurs pour l’ingénieur d’aujourd’hui?</vt:lpstr>
      <vt:lpstr>Quelles valeurs pour l’ingénieur d’aujourd’hui?</vt:lpstr>
      <vt:lpstr>Quelles valeurs pour l’ingénieur d’aujourd’hui?</vt:lpstr>
      <vt:lpstr>Quelles valeurs pour l’ingénieur d’aujourd’hui?</vt:lpstr>
      <vt:lpstr>Quelles valeurs pour l’ingénieur d’aujourd’hui?</vt:lpstr>
      <vt:lpstr>le Cadre de référence du professionnalisme</vt:lpstr>
      <vt:lpstr>le Cadre de référence du professionnalisme</vt:lpstr>
      <vt:lpstr>le Cadre de référence du professionnalisme</vt:lpstr>
      <vt:lpstr>Types de responsabilités </vt:lpstr>
      <vt:lpstr>Types de responsabilités </vt:lpstr>
      <vt:lpstr>Types de responsabilités </vt:lpstr>
      <vt:lpstr>le Code des professions spécifie que …</vt:lpstr>
      <vt:lpstr>le Code des professions spécifie que …</vt:lpstr>
      <vt:lpstr>Obligations de l’ingénieur envers le public</vt:lpstr>
      <vt:lpstr>Obligations envers le client ou l’employeur</vt:lpstr>
      <vt:lpstr>Références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Professionnalisme</dc:title>
  <dc:creator>Saida MI</dc:creator>
  <cp:lastModifiedBy>Saida MI</cp:lastModifiedBy>
  <cp:revision>42</cp:revision>
  <dcterms:created xsi:type="dcterms:W3CDTF">2018-03-19T00:37:06Z</dcterms:created>
  <dcterms:modified xsi:type="dcterms:W3CDTF">2018-04-04T19:43:01Z</dcterms:modified>
</cp:coreProperties>
</file>