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6" r:id="rId4"/>
    <p:sldId id="261" r:id="rId5"/>
    <p:sldId id="262" r:id="rId6"/>
    <p:sldId id="263" r:id="rId7"/>
    <p:sldId id="264" r:id="rId8"/>
    <p:sldId id="257" r:id="rId9"/>
    <p:sldId id="258" r:id="rId10"/>
    <p:sldId id="259" r:id="rId11"/>
    <p:sldId id="260"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1" r:id="rId28"/>
    <p:sldId id="282" r:id="rId29"/>
    <p:sldId id="285" r:id="rId30"/>
    <p:sldId id="286" r:id="rId31"/>
    <p:sldId id="287" r:id="rId32"/>
    <p:sldId id="288" r:id="rId33"/>
    <p:sldId id="289" r:id="rId34"/>
    <p:sldId id="290" r:id="rId35"/>
    <p:sldId id="291" r:id="rId36"/>
    <p:sldId id="292" r:id="rId37"/>
    <p:sldId id="293" r:id="rId38"/>
    <p:sldId id="296" r:id="rId39"/>
    <p:sldId id="294" r:id="rId40"/>
    <p:sldId id="298" r:id="rId41"/>
    <p:sldId id="301" r:id="rId42"/>
    <p:sldId id="300" r:id="rId43"/>
    <p:sldId id="302" r:id="rId44"/>
    <p:sldId id="303" r:id="rId45"/>
    <p:sldId id="295" r:id="rId46"/>
    <p:sldId id="297" r:id="rId47"/>
    <p:sldId id="304" r:id="rId48"/>
    <p:sldId id="305" r:id="rId49"/>
    <p:sldId id="306" r:id="rId50"/>
    <p:sldId id="307"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6F2E8E-992D-4CEA-8E53-1ACA3BE9E0CE}"/>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endParaRPr lang="fr-FR"/>
          </a:p>
        </p:txBody>
      </p:sp>
      <p:sp>
        <p:nvSpPr>
          <p:cNvPr id="3" name="Sous-titre 2">
            <a:extLst>
              <a:ext uri="{FF2B5EF4-FFF2-40B4-BE49-F238E27FC236}">
                <a16:creationId xmlns:a16="http://schemas.microsoft.com/office/drawing/2014/main" id="{57A0F355-F403-02DE-1666-7468216D02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fr-FR"/>
          </a:p>
        </p:txBody>
      </p:sp>
      <p:sp>
        <p:nvSpPr>
          <p:cNvPr id="4" name="Espace réservé de la date 3">
            <a:extLst>
              <a:ext uri="{FF2B5EF4-FFF2-40B4-BE49-F238E27FC236}">
                <a16:creationId xmlns:a16="http://schemas.microsoft.com/office/drawing/2014/main" id="{C4F8C246-3310-DF3F-190D-9E0A2C4F64C7}"/>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19692BF8-F1A8-5599-76F9-808913402D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FF9566-AAB2-976D-6884-30B27744277B}"/>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55334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1B307B-35E6-FE9F-3ADA-34B5073D9BD3}"/>
              </a:ext>
            </a:extLst>
          </p:cNvPr>
          <p:cNvSpPr>
            <a:spLocks noGrp="1"/>
          </p:cNvSpPr>
          <p:nvPr>
            <p:ph type="title"/>
          </p:nvPr>
        </p:nvSpPr>
        <p:spPr/>
        <p:txBody>
          <a:bodyPr/>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9B0B0F6D-9547-A723-A9B5-76E1AA5755B4}"/>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B0CA08DD-48C9-6309-4F32-DE6C47F27B23}"/>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4DED2A4C-72CF-77BC-D802-5C86600505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0204E8-3E60-AAAF-8C73-CB7D5206C013}"/>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351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F84E3FD-CFC0-18B6-6E5D-9AC101594B73}"/>
              </a:ext>
            </a:extLst>
          </p:cNvPr>
          <p:cNvSpPr>
            <a:spLocks noGrp="1"/>
          </p:cNvSpPr>
          <p:nvPr>
            <p:ph type="title" orient="vert"/>
          </p:nvPr>
        </p:nvSpPr>
        <p:spPr>
          <a:xfrm>
            <a:off x="8724900" y="365125"/>
            <a:ext cx="2628900" cy="5811838"/>
          </a:xfrm>
        </p:spPr>
        <p:txBody>
          <a:bodyPr vert="eaVert"/>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9EDC4DED-9A14-FF81-348A-7A564932A86D}"/>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49CB2266-3226-5885-B23C-2FF990C470AC}"/>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0DDD16DC-EA22-5550-4639-A8F4D7C40D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B396CE-EF73-26A5-B66C-B9108AC48C48}"/>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181301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46A851-8B0E-B38E-3A4E-C591DBE41999}"/>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6F4F5507-0ECE-4EED-DFDD-23DCB44AD4C2}"/>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13C85A86-E45F-5AA2-5B4B-9EE0C1DF05D3}"/>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754B0E27-4AC0-0AA3-895C-2CFD1E560B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36F7C6-3042-483E-890E-192AB8D75568}"/>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71830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AEAB55-A695-1D1D-08F6-9C7CA56F2D9A}"/>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endParaRPr lang="fr-FR"/>
          </a:p>
        </p:txBody>
      </p:sp>
      <p:sp>
        <p:nvSpPr>
          <p:cNvPr id="3" name="Espace réservé du texte 2">
            <a:extLst>
              <a:ext uri="{FF2B5EF4-FFF2-40B4-BE49-F238E27FC236}">
                <a16:creationId xmlns:a16="http://schemas.microsoft.com/office/drawing/2014/main" id="{66C76650-CBD1-AD16-96F4-2505DC085E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3620EA7B-C2DF-0DEE-AF64-84A77DAFA96D}"/>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22902CCA-9861-04DD-970F-C41BBFB8ED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05BAF2-771A-48F2-6768-4EFDCA9D682C}"/>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372215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0B1A13-6952-56DB-1A21-B67EBED73BD2}"/>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63D57A8C-DA45-CEEE-AFCC-A228525C6331}"/>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a:extLst>
              <a:ext uri="{FF2B5EF4-FFF2-40B4-BE49-F238E27FC236}">
                <a16:creationId xmlns:a16="http://schemas.microsoft.com/office/drawing/2014/main" id="{0007ECC2-EF2B-D87A-B20A-48C715F93B33}"/>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a:extLst>
              <a:ext uri="{FF2B5EF4-FFF2-40B4-BE49-F238E27FC236}">
                <a16:creationId xmlns:a16="http://schemas.microsoft.com/office/drawing/2014/main" id="{38201D19-0C26-74C8-C0F7-3A5A66319248}"/>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C8F3438F-EFB0-0064-4440-8946A5AF32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735A0F9-F9D9-E565-095F-5526B54183C1}"/>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30781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05F298-E051-CD97-BD67-7D160F7B20A8}"/>
              </a:ext>
            </a:extLst>
          </p:cNvPr>
          <p:cNvSpPr>
            <a:spLocks noGrp="1"/>
          </p:cNvSpPr>
          <p:nvPr>
            <p:ph type="title"/>
          </p:nvPr>
        </p:nvSpPr>
        <p:spPr>
          <a:xfrm>
            <a:off x="839788" y="365125"/>
            <a:ext cx="10515600" cy="1325563"/>
          </a:xfrm>
        </p:spPr>
        <p:txBody>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A838BBE0-BE3D-088C-6751-8F5A3B9D8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A4D92C60-BB30-474F-4D2E-12FA4F39EF54}"/>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a:extLst>
              <a:ext uri="{FF2B5EF4-FFF2-40B4-BE49-F238E27FC236}">
                <a16:creationId xmlns:a16="http://schemas.microsoft.com/office/drawing/2014/main" id="{047C7950-0F80-0C76-A43F-80EAA0069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77F946BB-DADE-6A12-BC76-0AE15F74C197}"/>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a:extLst>
              <a:ext uri="{FF2B5EF4-FFF2-40B4-BE49-F238E27FC236}">
                <a16:creationId xmlns:a16="http://schemas.microsoft.com/office/drawing/2014/main" id="{D35725C6-5599-B614-A569-EA661D5CBA43}"/>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8" name="Espace réservé du pied de page 7">
            <a:extLst>
              <a:ext uri="{FF2B5EF4-FFF2-40B4-BE49-F238E27FC236}">
                <a16:creationId xmlns:a16="http://schemas.microsoft.com/office/drawing/2014/main" id="{53ECAEC3-F149-4E6B-EDFB-C6B2D8B523C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BB25D48-AE33-D9A3-A253-C71FF4A819E4}"/>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63308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04C7BE-06FE-1707-F1EA-BC589A4EC745}"/>
              </a:ext>
            </a:extLst>
          </p:cNvPr>
          <p:cNvSpPr>
            <a:spLocks noGrp="1"/>
          </p:cNvSpPr>
          <p:nvPr>
            <p:ph type="title"/>
          </p:nvPr>
        </p:nvSpPr>
        <p:spPr/>
        <p:txBody>
          <a:bodyPr/>
          <a:lstStyle/>
          <a:p>
            <a:r>
              <a:rPr lang="fr-CA"/>
              <a:t>Modifier le style du titre</a:t>
            </a:r>
            <a:endParaRPr lang="fr-FR"/>
          </a:p>
        </p:txBody>
      </p:sp>
      <p:sp>
        <p:nvSpPr>
          <p:cNvPr id="3" name="Espace réservé de la date 2">
            <a:extLst>
              <a:ext uri="{FF2B5EF4-FFF2-40B4-BE49-F238E27FC236}">
                <a16:creationId xmlns:a16="http://schemas.microsoft.com/office/drawing/2014/main" id="{F9F7BE68-34D0-3DB0-8A50-D16188F37CF2}"/>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4" name="Espace réservé du pied de page 3">
            <a:extLst>
              <a:ext uri="{FF2B5EF4-FFF2-40B4-BE49-F238E27FC236}">
                <a16:creationId xmlns:a16="http://schemas.microsoft.com/office/drawing/2014/main" id="{14BC2BE7-3F71-11CD-FC46-DAD9ECA9312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A66D240-B775-7092-7191-7AC0F3A9B4BF}"/>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374162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44C6623-8344-0F50-A0B3-1B10CF906242}"/>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3" name="Espace réservé du pied de page 2">
            <a:extLst>
              <a:ext uri="{FF2B5EF4-FFF2-40B4-BE49-F238E27FC236}">
                <a16:creationId xmlns:a16="http://schemas.microsoft.com/office/drawing/2014/main" id="{D3312B99-0ED8-25B7-B590-02FB78060FC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567B04E-A48B-5769-C42C-22F9B028584B}"/>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60975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37ABA4-17F8-423F-6B81-C1E3EDDBB53B}"/>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FR"/>
          </a:p>
        </p:txBody>
      </p:sp>
      <p:sp>
        <p:nvSpPr>
          <p:cNvPr id="3" name="Espace réservé du contenu 2">
            <a:extLst>
              <a:ext uri="{FF2B5EF4-FFF2-40B4-BE49-F238E27FC236}">
                <a16:creationId xmlns:a16="http://schemas.microsoft.com/office/drawing/2014/main" id="{8C355045-661E-26E5-8241-91967AA86F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a:extLst>
              <a:ext uri="{FF2B5EF4-FFF2-40B4-BE49-F238E27FC236}">
                <a16:creationId xmlns:a16="http://schemas.microsoft.com/office/drawing/2014/main" id="{D62E0DA3-FAB8-CDD5-7518-55373BCB56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FA1E7C34-151B-50B9-C901-F8C258DCF8EC}"/>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B1AAB214-14B2-A2CC-C8CD-E5F63F24F41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52834D4-ED3D-D22F-A296-7474112011AE}"/>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17696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33E7E-17D4-379E-AA03-80D33B42290A}"/>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FR"/>
          </a:p>
        </p:txBody>
      </p:sp>
      <p:sp>
        <p:nvSpPr>
          <p:cNvPr id="3" name="Espace réservé pour une image  2">
            <a:extLst>
              <a:ext uri="{FF2B5EF4-FFF2-40B4-BE49-F238E27FC236}">
                <a16:creationId xmlns:a16="http://schemas.microsoft.com/office/drawing/2014/main" id="{33E03C14-A20E-4004-4DDF-89D73FDD4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F19D952-7D58-C5B9-F7DC-6C5254E5D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18646A96-8F15-469B-79D0-AE6D11188818}"/>
              </a:ext>
            </a:extLst>
          </p:cNvPr>
          <p:cNvSpPr>
            <a:spLocks noGrp="1"/>
          </p:cNvSpPr>
          <p:nvPr>
            <p:ph type="dt" sz="half" idx="10"/>
          </p:nvPr>
        </p:nvSpPr>
        <p:spPr/>
        <p:txBody>
          <a:bodyPr/>
          <a:lstStyle/>
          <a:p>
            <a:fld id="{36EEEF0B-9200-B04D-8B16-9B39F442D8C4}"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B62D4BD9-30C7-6CB7-E2D5-F3067A8574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15CC344-604D-2320-0639-16AE97AFCC73}"/>
              </a:ext>
            </a:extLst>
          </p:cNvPr>
          <p:cNvSpPr>
            <a:spLocks noGrp="1"/>
          </p:cNvSpPr>
          <p:nvPr>
            <p:ph type="sldNum" sz="quarter" idx="12"/>
          </p:nvPr>
        </p:nvSpPr>
        <p:spPr/>
        <p:txBody>
          <a:bodyPr/>
          <a:lstStyle/>
          <a:p>
            <a:fld id="{C5138C4A-05B6-334B-8D17-B6A48F839412}" type="slidenum">
              <a:rPr lang="fr-FR" smtClean="0"/>
              <a:t>‹n°›</a:t>
            </a:fld>
            <a:endParaRPr lang="fr-FR"/>
          </a:p>
        </p:txBody>
      </p:sp>
    </p:spTree>
    <p:extLst>
      <p:ext uri="{BB962C8B-B14F-4D97-AF65-F5344CB8AC3E}">
        <p14:creationId xmlns:p14="http://schemas.microsoft.com/office/powerpoint/2010/main" val="96536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801171-D3E7-FC20-079C-C8BC8C6A93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6B3EE3C6-B32C-CBDC-3E60-EBB285CBBD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11898BB5-C07C-E274-F1AF-09CB60BC3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EEF0B-9200-B04D-8B16-9B39F442D8C4}"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30C100BC-C5BC-6278-7FF9-82B8453683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1F7B589-2A18-904F-2F92-EAC7FCD27A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38C4A-05B6-334B-8D17-B6A48F839412}" type="slidenum">
              <a:rPr lang="fr-FR" smtClean="0"/>
              <a:t>‹n°›</a:t>
            </a:fld>
            <a:endParaRPr lang="fr-FR"/>
          </a:p>
        </p:txBody>
      </p:sp>
    </p:spTree>
    <p:extLst>
      <p:ext uri="{BB962C8B-B14F-4D97-AF65-F5344CB8AC3E}">
        <p14:creationId xmlns:p14="http://schemas.microsoft.com/office/powerpoint/2010/main" val="2373847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954007-ABB0-CBB9-4068-29BDF3C4C98E}"/>
              </a:ext>
            </a:extLst>
          </p:cNvPr>
          <p:cNvSpPr>
            <a:spLocks noGrp="1"/>
          </p:cNvSpPr>
          <p:nvPr>
            <p:ph type="ctrTitle"/>
          </p:nvPr>
        </p:nvSpPr>
        <p:spPr/>
        <p:txBody>
          <a:bodyPr/>
          <a:lstStyle/>
          <a:p>
            <a:r>
              <a:rPr lang="fr-FR" dirty="0"/>
              <a:t>INF8480 </a:t>
            </a:r>
          </a:p>
        </p:txBody>
      </p:sp>
      <p:sp>
        <p:nvSpPr>
          <p:cNvPr id="3" name="Sous-titre 2">
            <a:extLst>
              <a:ext uri="{FF2B5EF4-FFF2-40B4-BE49-F238E27FC236}">
                <a16:creationId xmlns:a16="http://schemas.microsoft.com/office/drawing/2014/main" id="{E6B6C40C-85C9-7562-2188-DF4F43CFD784}"/>
              </a:ext>
            </a:extLst>
          </p:cNvPr>
          <p:cNvSpPr>
            <a:spLocks noGrp="1"/>
          </p:cNvSpPr>
          <p:nvPr>
            <p:ph type="subTitle" idx="1"/>
          </p:nvPr>
        </p:nvSpPr>
        <p:spPr/>
        <p:txBody>
          <a:bodyPr>
            <a:normAutofit/>
          </a:bodyPr>
          <a:lstStyle/>
          <a:p>
            <a:r>
              <a:rPr lang="fr-FR" sz="3200" dirty="0"/>
              <a:t>Exercices ch. 1</a:t>
            </a:r>
          </a:p>
        </p:txBody>
      </p:sp>
    </p:spTree>
    <p:extLst>
      <p:ext uri="{BB962C8B-B14F-4D97-AF65-F5344CB8AC3E}">
        <p14:creationId xmlns:p14="http://schemas.microsoft.com/office/powerpoint/2010/main" val="2609312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58B911-11FF-6045-C1A2-BC52E05C6301}"/>
              </a:ext>
            </a:extLst>
          </p:cNvPr>
          <p:cNvSpPr>
            <a:spLocks noGrp="1"/>
          </p:cNvSpPr>
          <p:nvPr>
            <p:ph type="title"/>
          </p:nvPr>
        </p:nvSpPr>
        <p:spPr>
          <a:xfrm>
            <a:off x="838200" y="160588"/>
            <a:ext cx="10515600" cy="1325563"/>
          </a:xfrm>
        </p:spPr>
        <p:txBody>
          <a:bodyPr/>
          <a:lstStyle/>
          <a:p>
            <a:pPr algn="ctr"/>
            <a:r>
              <a:rPr lang="fr-FR" dirty="0"/>
              <a:t>Exercice 2.2</a:t>
            </a:r>
          </a:p>
        </p:txBody>
      </p:sp>
      <p:sp>
        <p:nvSpPr>
          <p:cNvPr id="3" name="Espace réservé du contenu 2">
            <a:extLst>
              <a:ext uri="{FF2B5EF4-FFF2-40B4-BE49-F238E27FC236}">
                <a16:creationId xmlns:a16="http://schemas.microsoft.com/office/drawing/2014/main" id="{292296C7-709C-5177-4901-052143735139}"/>
              </a:ext>
            </a:extLst>
          </p:cNvPr>
          <p:cNvSpPr>
            <a:spLocks noGrp="1"/>
          </p:cNvSpPr>
          <p:nvPr>
            <p:ph idx="1"/>
          </p:nvPr>
        </p:nvSpPr>
        <p:spPr>
          <a:xfrm>
            <a:off x="838200" y="1253331"/>
            <a:ext cx="10515600" cy="4991058"/>
          </a:xfrm>
        </p:spPr>
        <p:txBody>
          <a:bodyPr>
            <a:noAutofit/>
          </a:bodyPr>
          <a:lstStyle/>
          <a:p>
            <a:pPr marL="457200" indent="-457200" algn="just">
              <a:buFont typeface="+mj-lt"/>
              <a:buAutoNum type="arabicPeriod" startAt="2"/>
            </a:pPr>
            <a:r>
              <a:rPr lang="fr-CA" sz="2400" dirty="0">
                <a:effectLst/>
                <a:latin typeface="NimbusRomNo9L"/>
              </a:rPr>
              <a:t>Un serveur donné reçoit les requêtes de plusieurs clients. Le temps d’envoi d’une requête sur le réseau est de 2ms et le temps de réception de la réponse est aussi de 2ms. Le client prend 10 ms pour préparer chaque requête à envoyer et 5 ms pour traiter la réponse reçue, avant de passer à la requête suivante. Le serveur prend 8ms pour traiter chaque requête. </a:t>
            </a:r>
          </a:p>
          <a:p>
            <a:pPr marL="971550" lvl="1" indent="-514350" algn="just">
              <a:buAutoNum type="romanLcParenR"/>
            </a:pPr>
            <a:r>
              <a:rPr lang="fr-CA" dirty="0">
                <a:effectLst/>
                <a:latin typeface="NimbusRomNo9L"/>
              </a:rPr>
              <a:t>Si un seul client envoie ses requêtes au serveur, combien de requêtes par seconde seront envoyées par le client? </a:t>
            </a:r>
          </a:p>
          <a:p>
            <a:pPr marL="971550" lvl="1" indent="-514350" algn="just">
              <a:buAutoNum type="romanLcParenR"/>
            </a:pPr>
            <a:r>
              <a:rPr lang="fr-CA" dirty="0">
                <a:effectLst/>
                <a:latin typeface="NimbusRomNo9L"/>
              </a:rPr>
              <a:t>Si le serveur traite séquentiellement les requêtes reçues avec un seul fil d’exécution, quel est le nombre maximum de requêtes pouvant être traitées par seconde ? </a:t>
            </a:r>
          </a:p>
          <a:p>
            <a:pPr marL="971550" lvl="1" indent="-514350" algn="just">
              <a:buAutoNum type="romanLcParenR"/>
            </a:pPr>
            <a:r>
              <a:rPr lang="fr-CA" dirty="0">
                <a:effectLst/>
                <a:latin typeface="NimbusRomNo9L"/>
              </a:rPr>
              <a:t>Quel est le nombre maximum de clients qui peuvent être supportés (en supposant qu’ils envoient chacun le nombre de requêtes calculé en i) avant que le serveur ne soit utilisé à 100%. </a:t>
            </a:r>
            <a:endParaRPr lang="fr-FR" dirty="0"/>
          </a:p>
        </p:txBody>
      </p:sp>
    </p:spTree>
    <p:extLst>
      <p:ext uri="{BB962C8B-B14F-4D97-AF65-F5344CB8AC3E}">
        <p14:creationId xmlns:p14="http://schemas.microsoft.com/office/powerpoint/2010/main" val="2102576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58B911-11FF-6045-C1A2-BC52E05C6301}"/>
              </a:ext>
            </a:extLst>
          </p:cNvPr>
          <p:cNvSpPr>
            <a:spLocks noGrp="1"/>
          </p:cNvSpPr>
          <p:nvPr>
            <p:ph type="title"/>
          </p:nvPr>
        </p:nvSpPr>
        <p:spPr/>
        <p:txBody>
          <a:bodyPr/>
          <a:lstStyle/>
          <a:p>
            <a:pPr algn="ctr"/>
            <a:r>
              <a:rPr lang="fr-FR" dirty="0"/>
              <a:t>Exercice 2.2</a:t>
            </a:r>
          </a:p>
        </p:txBody>
      </p:sp>
      <p:sp>
        <p:nvSpPr>
          <p:cNvPr id="3" name="Espace réservé du contenu 2">
            <a:extLst>
              <a:ext uri="{FF2B5EF4-FFF2-40B4-BE49-F238E27FC236}">
                <a16:creationId xmlns:a16="http://schemas.microsoft.com/office/drawing/2014/main" id="{292296C7-709C-5177-4901-052143735139}"/>
              </a:ext>
            </a:extLst>
          </p:cNvPr>
          <p:cNvSpPr>
            <a:spLocks noGrp="1"/>
          </p:cNvSpPr>
          <p:nvPr>
            <p:ph idx="1"/>
          </p:nvPr>
        </p:nvSpPr>
        <p:spPr/>
        <p:txBody>
          <a:bodyPr/>
          <a:lstStyle/>
          <a:p>
            <a:pPr marL="971550" lvl="1" indent="-514350">
              <a:buFont typeface="+mj-lt"/>
              <a:buAutoNum type="romanLcPeriod"/>
            </a:pPr>
            <a:r>
              <a:rPr lang="fr-CA" sz="2800" dirty="0">
                <a:effectLst/>
                <a:latin typeface="NimbusRomNo9L-Regu-Slant_167"/>
              </a:rPr>
              <a:t>Le traitement d’une requête prend 10 (préparation) + 2 (envoi) + 8 (serveur) + 2 (réception) + 5 (traitement) = 27 ms au total. Un client peut donc envoyer </a:t>
            </a:r>
            <a:r>
              <a:rPr lang="fr-CA" sz="2800" dirty="0">
                <a:effectLst/>
                <a:latin typeface="NimbusRomNo9L"/>
              </a:rPr>
              <a:t>1</a:t>
            </a:r>
            <a:r>
              <a:rPr lang="fr-CA" sz="2800" dirty="0">
                <a:effectLst/>
                <a:latin typeface="CMMI10"/>
              </a:rPr>
              <a:t>/</a:t>
            </a:r>
            <a:r>
              <a:rPr lang="fr-CA" sz="2800" dirty="0">
                <a:effectLst/>
                <a:latin typeface="NimbusRomNo9L"/>
              </a:rPr>
              <a:t>0</a:t>
            </a:r>
            <a:r>
              <a:rPr lang="fr-CA" sz="2800" dirty="0">
                <a:effectLst/>
                <a:latin typeface="CMMI10"/>
              </a:rPr>
              <a:t>.</a:t>
            </a:r>
            <a:r>
              <a:rPr lang="fr-CA" sz="2800" dirty="0">
                <a:effectLst/>
                <a:latin typeface="NimbusRomNo9L"/>
              </a:rPr>
              <a:t>027 </a:t>
            </a:r>
            <a:r>
              <a:rPr lang="fr-CA" sz="2800" dirty="0">
                <a:effectLst/>
                <a:latin typeface="CMR10"/>
              </a:rPr>
              <a:t>= </a:t>
            </a:r>
            <a:r>
              <a:rPr lang="fr-CA" sz="2800" dirty="0">
                <a:effectLst/>
                <a:latin typeface="NimbusRomNo9L"/>
              </a:rPr>
              <a:t>37 </a:t>
            </a:r>
            <a:r>
              <a:rPr lang="fr-CA" sz="2800" dirty="0">
                <a:effectLst/>
                <a:latin typeface="NimbusRomNo9L-Regu-Slant_167"/>
              </a:rPr>
              <a:t>requêtes / seconde. </a:t>
            </a:r>
            <a:endParaRPr lang="fr-CA" sz="2800" dirty="0">
              <a:effectLst/>
              <a:latin typeface="NimbusRomNo9L"/>
            </a:endParaRPr>
          </a:p>
          <a:p>
            <a:pPr marL="971550" lvl="1" indent="-514350">
              <a:buFont typeface="+mj-lt"/>
              <a:buAutoNum type="romanLcPeriod"/>
            </a:pPr>
            <a:r>
              <a:rPr lang="fr-CA" sz="2800" dirty="0">
                <a:effectLst/>
                <a:latin typeface="NimbusRomNo9L-Regu-Slant_167"/>
              </a:rPr>
              <a:t>Au maximum, le serveur peut gérer </a:t>
            </a:r>
            <a:r>
              <a:rPr lang="fr-CA" sz="2800" dirty="0">
                <a:effectLst/>
                <a:latin typeface="NimbusRomNo9L"/>
              </a:rPr>
              <a:t>1</a:t>
            </a:r>
            <a:r>
              <a:rPr lang="fr-CA" sz="2800" dirty="0">
                <a:effectLst/>
                <a:latin typeface="CMMI10"/>
              </a:rPr>
              <a:t>/</a:t>
            </a:r>
            <a:r>
              <a:rPr lang="fr-CA" sz="2800" dirty="0">
                <a:effectLst/>
                <a:latin typeface="NimbusRomNo9L"/>
              </a:rPr>
              <a:t>0</a:t>
            </a:r>
            <a:r>
              <a:rPr lang="fr-CA" sz="2800" dirty="0">
                <a:effectLst/>
                <a:latin typeface="CMMI10"/>
              </a:rPr>
              <a:t>.</a:t>
            </a:r>
            <a:r>
              <a:rPr lang="fr-CA" sz="2800" dirty="0">
                <a:effectLst/>
                <a:latin typeface="NimbusRomNo9L"/>
              </a:rPr>
              <a:t>008 </a:t>
            </a:r>
            <a:r>
              <a:rPr lang="fr-CA" sz="2800" dirty="0">
                <a:effectLst/>
                <a:latin typeface="CMR10"/>
              </a:rPr>
              <a:t>= </a:t>
            </a:r>
            <a:r>
              <a:rPr lang="fr-CA" sz="2800" dirty="0">
                <a:effectLst/>
                <a:latin typeface="NimbusRomNo9L"/>
              </a:rPr>
              <a:t>125 </a:t>
            </a:r>
            <a:r>
              <a:rPr lang="fr-CA" sz="2800" dirty="0">
                <a:effectLst/>
                <a:latin typeface="NimbusRomNo9L-Regu-Slant_167"/>
              </a:rPr>
              <a:t>requêtes / secondes. </a:t>
            </a:r>
            <a:endParaRPr lang="fr-CA" sz="2800" dirty="0">
              <a:effectLst/>
              <a:latin typeface="NimbusRomNo9L"/>
            </a:endParaRPr>
          </a:p>
          <a:p>
            <a:pPr marL="971550" lvl="1" indent="-514350">
              <a:buFont typeface="+mj-lt"/>
              <a:buAutoNum type="romanLcPeriod"/>
            </a:pPr>
            <a:r>
              <a:rPr lang="fr-CA" sz="2800" dirty="0">
                <a:effectLst/>
                <a:latin typeface="NimbusRomNo9L-Regu-Slant_167"/>
              </a:rPr>
              <a:t>Pour saturer le serveur, il faut avoir </a:t>
            </a:r>
            <a:r>
              <a:rPr lang="fr-CA" sz="2800" i="1" dirty="0">
                <a:effectLst/>
                <a:latin typeface="NimbusRomNo9L"/>
              </a:rPr>
              <a:t>n </a:t>
            </a:r>
            <a:r>
              <a:rPr lang="fr-CA" sz="2800" dirty="0">
                <a:effectLst/>
                <a:latin typeface="CMSY10"/>
              </a:rPr>
              <a:t>× </a:t>
            </a:r>
            <a:r>
              <a:rPr lang="fr-CA" sz="2800" dirty="0">
                <a:effectLst/>
                <a:latin typeface="NimbusRomNo9L"/>
              </a:rPr>
              <a:t>37 </a:t>
            </a:r>
            <a:r>
              <a:rPr lang="fr-CA" sz="2800" dirty="0">
                <a:effectLst/>
                <a:latin typeface="CMSY10"/>
              </a:rPr>
              <a:t>≥ </a:t>
            </a:r>
            <a:r>
              <a:rPr lang="fr-CA" sz="2800" dirty="0">
                <a:effectLst/>
                <a:latin typeface="NimbusRomNo9L"/>
              </a:rPr>
              <a:t>125 </a:t>
            </a:r>
            <a:r>
              <a:rPr lang="fr-CA" sz="2800" dirty="0">
                <a:effectLst/>
                <a:latin typeface="NimbusRomNo9L-Regu-Slant_167"/>
              </a:rPr>
              <a:t>où </a:t>
            </a:r>
            <a:r>
              <a:rPr lang="fr-CA" sz="2800" i="1" dirty="0">
                <a:effectLst/>
                <a:latin typeface="NimbusRomNo9L"/>
              </a:rPr>
              <a:t>n </a:t>
            </a:r>
            <a:r>
              <a:rPr lang="fr-CA" sz="2800" dirty="0">
                <a:effectLst/>
                <a:latin typeface="NimbusRomNo9L-Regu-Slant_167"/>
              </a:rPr>
              <a:t>est le nombre de clients, soit </a:t>
            </a:r>
            <a:r>
              <a:rPr lang="fr-CA" sz="2800" dirty="0">
                <a:latin typeface="NimbusRomNo9L"/>
              </a:rPr>
              <a:t> </a:t>
            </a:r>
            <a:r>
              <a:rPr lang="fr-CA" sz="2800" i="1" dirty="0">
                <a:effectLst/>
                <a:latin typeface="NimbusRomNo9L"/>
              </a:rPr>
              <a:t>n</a:t>
            </a:r>
            <a:r>
              <a:rPr lang="fr-CA" sz="2800" dirty="0">
                <a:effectLst/>
                <a:latin typeface="CMSY10"/>
              </a:rPr>
              <a:t>≥</a:t>
            </a:r>
            <a:r>
              <a:rPr lang="fr-CA" sz="2800" dirty="0">
                <a:effectLst/>
                <a:latin typeface="NimbusRomNo9L"/>
              </a:rPr>
              <a:t>3</a:t>
            </a:r>
            <a:r>
              <a:rPr lang="fr-CA" sz="2800" dirty="0">
                <a:effectLst/>
                <a:latin typeface="CMMI10"/>
              </a:rPr>
              <a:t>.</a:t>
            </a:r>
            <a:r>
              <a:rPr lang="fr-CA" sz="2800" dirty="0">
                <a:effectLst/>
                <a:latin typeface="NimbusRomNo9L"/>
              </a:rPr>
              <a:t>3</a:t>
            </a:r>
            <a:r>
              <a:rPr lang="fr-CA" sz="2800" dirty="0">
                <a:effectLst/>
                <a:latin typeface="NimbusRomNo9L-Regu-Slant_167"/>
              </a:rPr>
              <a:t>. </a:t>
            </a:r>
            <a:endParaRPr lang="fr-CA" sz="2800" dirty="0">
              <a:effectLst/>
              <a:latin typeface="NimbusRomNo9L"/>
            </a:endParaRPr>
          </a:p>
          <a:p>
            <a:endParaRPr lang="fr-FR" dirty="0"/>
          </a:p>
        </p:txBody>
      </p:sp>
    </p:spTree>
    <p:extLst>
      <p:ext uri="{BB962C8B-B14F-4D97-AF65-F5344CB8AC3E}">
        <p14:creationId xmlns:p14="http://schemas.microsoft.com/office/powerpoint/2010/main" val="3709656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3.1.</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lstStyle/>
          <a:p>
            <a:pPr marL="0" indent="0" algn="just">
              <a:buNone/>
            </a:pPr>
            <a:r>
              <a:rPr lang="fr-CA" sz="2400" dirty="0">
                <a:effectLst/>
                <a:latin typeface="NimbusRomNo9L"/>
              </a:rPr>
              <a:t>Un module de micro-service dans un système reparti reçoit de nombreuses requêtes. Chaque requête occupe un cœur de CPU pendant 10ms et en plus, dans 20% des cas, un disque pendant 100ms. Ce service est exécuté́ sur 8 cœurs de CPU et 16 disques qui lui sont dédiés. On suppose que les requêtes sont bien réparties entre les cœurs de CPU et entre les disques. Chaque client qui fait appel </a:t>
            </a:r>
            <a:r>
              <a:rPr lang="fr-CA" sz="2400" dirty="0">
                <a:latin typeface="NimbusRomNo9L"/>
              </a:rPr>
              <a:t> à</a:t>
            </a:r>
            <a:r>
              <a:rPr lang="fr-CA" sz="2400" dirty="0">
                <a:effectLst/>
                <a:latin typeface="NimbusRomNo9L"/>
              </a:rPr>
              <a:t>̀ ce service génère en moyenne 10 requêtes par seconde. Le service utilise plusieurs fils d’exécution afin de servir en parallèle les requêtes. </a:t>
            </a:r>
          </a:p>
          <a:p>
            <a:pPr marL="400050" indent="-400050">
              <a:buAutoNum type="romanLcParenR"/>
            </a:pPr>
            <a:r>
              <a:rPr lang="fr-CA" sz="2400" dirty="0">
                <a:effectLst/>
                <a:latin typeface="NimbusRomNo9L"/>
              </a:rPr>
              <a:t>Quel est le facteur limitant entre les cœurs de CPU et les disques? </a:t>
            </a:r>
          </a:p>
          <a:p>
            <a:pPr marL="400050" indent="-400050">
              <a:buAutoNum type="romanLcParenR"/>
            </a:pPr>
            <a:r>
              <a:rPr lang="fr-CA" sz="2400" dirty="0">
                <a:effectLst/>
                <a:latin typeface="NimbusRomNo9L"/>
              </a:rPr>
              <a:t>Quel est le nombre maximal de clients possible avant que le service ne sature? </a:t>
            </a:r>
            <a:endParaRPr lang="fr-CA" sz="2400" dirty="0">
              <a:latin typeface="NimbusRomNo9L"/>
            </a:endParaRPr>
          </a:p>
          <a:p>
            <a:pPr marL="400050" indent="-400050">
              <a:buAutoNum type="romanLcParenR"/>
            </a:pPr>
            <a:r>
              <a:rPr lang="fr-CA" sz="2400" dirty="0">
                <a:effectLst/>
                <a:latin typeface="NimbusRomNo9L"/>
              </a:rPr>
              <a:t>Combien de fils d’exécution devrait-on rouler sur le serveur au minimum pour bien utiliser toutes les ressources disponibles? </a:t>
            </a:r>
            <a:endParaRPr lang="fr-CA" sz="2400" dirty="0">
              <a:effectLst/>
            </a:endParaRPr>
          </a:p>
          <a:p>
            <a:endParaRPr lang="fr-FR" dirty="0"/>
          </a:p>
        </p:txBody>
      </p:sp>
    </p:spTree>
    <p:extLst>
      <p:ext uri="{BB962C8B-B14F-4D97-AF65-F5344CB8AC3E}">
        <p14:creationId xmlns:p14="http://schemas.microsoft.com/office/powerpoint/2010/main" val="1214550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3.1.</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lnSpcReduction="10000"/>
          </a:bodyPr>
          <a:lstStyle/>
          <a:p>
            <a:pPr marL="400050" indent="-400050">
              <a:buAutoNum type="romanLcParenR"/>
            </a:pPr>
            <a:r>
              <a:rPr lang="fr-CA" sz="2400" dirty="0">
                <a:effectLst/>
                <a:latin typeface="NimbusRomNo9L"/>
              </a:rPr>
              <a:t>Quel est le facteur limitant entre les cœurs de CPU et les disques? </a:t>
            </a:r>
          </a:p>
          <a:p>
            <a:pPr marL="0" indent="0">
              <a:buNone/>
            </a:pPr>
            <a:endParaRPr lang="fr-FR" dirty="0"/>
          </a:p>
          <a:p>
            <a:r>
              <a:rPr lang="fr-CA" sz="2200" dirty="0">
                <a:latin typeface="NimbusRomNo9L-Regu-Slant_167"/>
              </a:rPr>
              <a:t>C</a:t>
            </a:r>
            <a:r>
              <a:rPr lang="fr-CA" sz="2200" dirty="0">
                <a:effectLst/>
                <a:latin typeface="NimbusRomNo9L-Regu-Slant_167"/>
              </a:rPr>
              <a:t>haque requête prend 10ms sur un cœur de CPU </a:t>
            </a:r>
            <a:r>
              <a:rPr lang="fr-CA" sz="2200" dirty="0">
                <a:effectLst/>
                <a:latin typeface="NimbusRomNo9L-Regu-Slant_167"/>
                <a:sym typeface="Wingdings" pitchFamily="2" charset="2"/>
              </a:rPr>
              <a:t> </a:t>
            </a:r>
          </a:p>
          <a:p>
            <a:r>
              <a:rPr lang="fr-CA" sz="2200" dirty="0">
                <a:latin typeface="NimbusRomNo9L-Regu-Slant_167"/>
              </a:rPr>
              <a:t>C</a:t>
            </a:r>
            <a:r>
              <a:rPr lang="fr-CA" sz="2200" dirty="0">
                <a:effectLst/>
                <a:latin typeface="NimbusRomNo9L-Regu-Slant_167"/>
              </a:rPr>
              <a:t>haque cœur peut servir 1000ms/s / 10ms/r = 100 requêtes / seconde. </a:t>
            </a:r>
          </a:p>
          <a:p>
            <a:r>
              <a:rPr lang="fr-CA" sz="2200" dirty="0">
                <a:effectLst/>
                <a:latin typeface="NimbusRomNo9L-Regu-Slant_167"/>
              </a:rPr>
              <a:t>8 cœurs de CPU chaque 100 requêtes/seconde = 800 requêtes / seconde. </a:t>
            </a:r>
          </a:p>
          <a:p>
            <a:r>
              <a:rPr lang="fr-CA" sz="2200" dirty="0">
                <a:effectLst/>
                <a:latin typeface="NimbusRomNo9L"/>
              </a:rPr>
              <a:t>Chaque requête occupe dans 20% des cas un disque pendant 100ms </a:t>
            </a:r>
            <a:r>
              <a:rPr lang="fr-CA" sz="2200" dirty="0">
                <a:effectLst/>
                <a:latin typeface="NimbusRomNo9L"/>
                <a:sym typeface="Wingdings" pitchFamily="2" charset="2"/>
              </a:rPr>
              <a:t> </a:t>
            </a:r>
            <a:r>
              <a:rPr lang="fr-CA" sz="2200" dirty="0">
                <a:latin typeface="NimbusRomNo9L-Regu-Slant_167"/>
                <a:sym typeface="Wingdings" pitchFamily="2" charset="2"/>
              </a:rPr>
              <a:t>c</a:t>
            </a:r>
            <a:r>
              <a:rPr lang="fr-CA" sz="2200" dirty="0">
                <a:effectLst/>
                <a:latin typeface="NimbusRomNo9L-Regu-Slant_167"/>
              </a:rPr>
              <a:t>haque requête prend en moyenne 0.2 x 100ms = 20ms de disque. </a:t>
            </a:r>
          </a:p>
          <a:p>
            <a:r>
              <a:rPr lang="fr-CA" sz="2200" dirty="0">
                <a:effectLst/>
                <a:latin typeface="NimbusRomNo9L-Regu-Slant_167"/>
              </a:rPr>
              <a:t>Chaque disque peut servir 1000ms/s / 20ms/r = 50 requêtes / seconde </a:t>
            </a:r>
            <a:r>
              <a:rPr lang="fr-CA" sz="2200" dirty="0">
                <a:effectLst/>
                <a:latin typeface="NimbusRomNo9L-Regu-Slant_167"/>
                <a:sym typeface="Wingdings" pitchFamily="2" charset="2"/>
              </a:rPr>
              <a:t> Pour les 16 disques </a:t>
            </a:r>
            <a:r>
              <a:rPr lang="fr-CA" sz="2200" dirty="0">
                <a:latin typeface="NimbusRomNo9L-Regu-Slant_167"/>
                <a:sym typeface="Wingdings" pitchFamily="2" charset="2"/>
              </a:rPr>
              <a:t>l</a:t>
            </a:r>
            <a:r>
              <a:rPr lang="fr-CA" sz="2200" dirty="0">
                <a:effectLst/>
                <a:latin typeface="NimbusRomNo9L-Regu-Slant_167"/>
              </a:rPr>
              <a:t>e total est de 800 requêtes / seconde. </a:t>
            </a:r>
            <a:endParaRPr lang="fr-CA" sz="2200" dirty="0">
              <a:latin typeface="NimbusRomNo9L-Regu-Slant_167"/>
            </a:endParaRPr>
          </a:p>
          <a:p>
            <a:r>
              <a:rPr lang="fr-CA" sz="2200" dirty="0">
                <a:effectLst/>
                <a:latin typeface="NimbusRomNo9L-Regu-Slant_167"/>
              </a:rPr>
              <a:t>CONCLUSION : C’est donc un système très équilibré́ avec les disques et les cœurs de CPU à un niveau équivalent, les deux étant limitants au même niveau. </a:t>
            </a:r>
            <a:endParaRPr lang="fr-CA" sz="2200" dirty="0">
              <a:effectLst/>
            </a:endParaRPr>
          </a:p>
          <a:p>
            <a:endParaRPr lang="fr-FR" dirty="0"/>
          </a:p>
        </p:txBody>
      </p:sp>
    </p:spTree>
    <p:extLst>
      <p:ext uri="{BB962C8B-B14F-4D97-AF65-F5344CB8AC3E}">
        <p14:creationId xmlns:p14="http://schemas.microsoft.com/office/powerpoint/2010/main" val="270540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3.1.</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a:bodyPr>
          <a:lstStyle/>
          <a:p>
            <a:pPr marL="514350" indent="-514350">
              <a:buFont typeface="+mj-lt"/>
              <a:buAutoNum type="romanLcPeriod" startAt="2"/>
            </a:pPr>
            <a:r>
              <a:rPr lang="fr-CA" sz="2400" dirty="0">
                <a:effectLst/>
                <a:latin typeface="NimbusRomNo9L"/>
              </a:rPr>
              <a:t>Quel est le nombre maximal de clients possible avant que le service ne sature? </a:t>
            </a:r>
            <a:endParaRPr lang="fr-CA" sz="2400" dirty="0">
              <a:latin typeface="NimbusRomNo9L"/>
            </a:endParaRPr>
          </a:p>
          <a:p>
            <a:pPr marL="0" indent="0">
              <a:buNone/>
            </a:pPr>
            <a:endParaRPr lang="fr-FR" dirty="0"/>
          </a:p>
          <a:p>
            <a:r>
              <a:rPr lang="fr-CA" sz="2400" dirty="0">
                <a:effectLst/>
                <a:latin typeface="NimbusRomNo9L-Regu-Slant_167"/>
              </a:rPr>
              <a:t>Le système sature donc avec 800 requêtes / seconde </a:t>
            </a:r>
          </a:p>
          <a:p>
            <a:r>
              <a:rPr lang="fr-CA" sz="2400" dirty="0">
                <a:latin typeface="NimbusRomNo9L-Regu-Slant_167"/>
              </a:rPr>
              <a:t>C</a:t>
            </a:r>
            <a:r>
              <a:rPr lang="fr-CA" sz="2400" dirty="0">
                <a:effectLst/>
                <a:latin typeface="NimbusRomNo9L-Regu-Slant_167"/>
              </a:rPr>
              <a:t>e qui est équivalent à (800 requêtes / seconde) / (10 requêtes / client-seconde) = 80 clients </a:t>
            </a:r>
            <a:endParaRPr lang="fr-CA" sz="2400" dirty="0">
              <a:effectLst/>
            </a:endParaRPr>
          </a:p>
          <a:p>
            <a:pPr marL="0" indent="0">
              <a:buNone/>
            </a:pPr>
            <a:endParaRPr lang="fr-FR" dirty="0"/>
          </a:p>
        </p:txBody>
      </p:sp>
    </p:spTree>
    <p:extLst>
      <p:ext uri="{BB962C8B-B14F-4D97-AF65-F5344CB8AC3E}">
        <p14:creationId xmlns:p14="http://schemas.microsoft.com/office/powerpoint/2010/main" val="148240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3.1.</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a:bodyPr>
          <a:lstStyle/>
          <a:p>
            <a:pPr marL="514350" indent="-514350">
              <a:buFont typeface="+mj-lt"/>
              <a:buAutoNum type="romanLcPeriod" startAt="3"/>
            </a:pPr>
            <a:r>
              <a:rPr lang="fr-CA" sz="2400" dirty="0">
                <a:effectLst/>
                <a:latin typeface="NimbusRomNo9L"/>
              </a:rPr>
              <a:t>Combien de fils d’exécution devrait-on rouler sur le serveur au minimum pour bien utiliser toutes les ressources disponibles? </a:t>
            </a:r>
            <a:endParaRPr lang="fr-FR" dirty="0"/>
          </a:p>
          <a:p>
            <a:pPr marL="0" indent="0">
              <a:buNone/>
            </a:pPr>
            <a:endParaRPr lang="fr-FR" dirty="0"/>
          </a:p>
          <a:p>
            <a:r>
              <a:rPr lang="fr-CA" sz="2400" dirty="0">
                <a:effectLst/>
                <a:latin typeface="NimbusRomNo9L-Regu-Slant_167"/>
              </a:rPr>
              <a:t>Si chaque requête reste dans le système 10ms CPU + 20ms disque = 30ms en moyenne </a:t>
            </a:r>
          </a:p>
          <a:p>
            <a:endParaRPr lang="fr-CA" sz="2400" dirty="0">
              <a:latin typeface="NimbusRomNo9L-Regu-Slant_167"/>
            </a:endParaRPr>
          </a:p>
          <a:p>
            <a:r>
              <a:rPr lang="fr-CA" sz="2400" dirty="0">
                <a:effectLst/>
                <a:latin typeface="NimbusRomNo9L-Regu-Slant_167"/>
              </a:rPr>
              <a:t>800 requêtes/seconde x 1seconde/1000ms x 30ms-thread/requ</a:t>
            </a:r>
            <a:r>
              <a:rPr lang="fr-CA" sz="2400" dirty="0">
                <a:latin typeface="NimbusRomNo9L-Regu-Slant_167"/>
              </a:rPr>
              <a:t>ête</a:t>
            </a:r>
            <a:r>
              <a:rPr lang="fr-CA" sz="2400" dirty="0">
                <a:effectLst/>
                <a:latin typeface="NimbusRomNo9L-Regu-Slant_167"/>
              </a:rPr>
              <a:t> = 24 threads, soit 24 fils d’exécution. </a:t>
            </a:r>
            <a:endParaRPr lang="fr-CA" sz="2400" dirty="0">
              <a:effectLst/>
            </a:endParaRPr>
          </a:p>
          <a:p>
            <a:pPr marL="0" indent="0">
              <a:buNone/>
            </a:pPr>
            <a:endParaRPr lang="fr-FR" dirty="0"/>
          </a:p>
        </p:txBody>
      </p:sp>
    </p:spTree>
    <p:extLst>
      <p:ext uri="{BB962C8B-B14F-4D97-AF65-F5344CB8AC3E}">
        <p14:creationId xmlns:p14="http://schemas.microsoft.com/office/powerpoint/2010/main" val="3229191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3.2.</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a:bodyPr>
          <a:lstStyle/>
          <a:p>
            <a:pPr marL="0" indent="0" algn="just">
              <a:buNone/>
            </a:pPr>
            <a:r>
              <a:rPr lang="fr-CA" sz="2400" dirty="0">
                <a:effectLst/>
                <a:latin typeface="NimbusRomNo9L"/>
              </a:rPr>
              <a:t>De nombreux clients font chacun 8 requêtes par seconde vers un serveur. Chaque requête demande au serveur 5ms sur un cœur de CPU et en plus, dans 40% des cas, la lecture d’un disque pendant 20ms. Chaque serveur possède 2 cœurs de CPU et 4 disques. Les requêtes sont bien réparties entre les cœurs de CPU et entre les disques. Le service utilise plusieurs fils d’exécution afin de servir en parallèle les requêtes. </a:t>
            </a:r>
          </a:p>
          <a:p>
            <a:pPr marL="400050" indent="-400050">
              <a:buAutoNum type="romanLcParenR"/>
            </a:pPr>
            <a:r>
              <a:rPr lang="fr-CA" sz="2400" dirty="0">
                <a:effectLst/>
                <a:latin typeface="NimbusRomNo9L"/>
              </a:rPr>
              <a:t>Quel est le facteur limitant entre les cœurs de CPU et les disques? </a:t>
            </a:r>
          </a:p>
          <a:p>
            <a:pPr marL="400050" indent="-400050">
              <a:buAutoNum type="romanLcParenR"/>
            </a:pPr>
            <a:r>
              <a:rPr lang="fr-CA" sz="2400" dirty="0">
                <a:effectLst/>
                <a:latin typeface="NimbusRomNo9L"/>
              </a:rPr>
              <a:t>Quel est le nombre maximal de clients possible avant que le service ne sature? </a:t>
            </a:r>
            <a:endParaRPr lang="fr-CA" sz="2400" dirty="0">
              <a:latin typeface="NimbusRomNo9L"/>
            </a:endParaRPr>
          </a:p>
          <a:p>
            <a:pPr marL="400050" indent="-400050">
              <a:buAutoNum type="romanLcParenR"/>
            </a:pPr>
            <a:r>
              <a:rPr lang="fr-CA" sz="2400" dirty="0">
                <a:effectLst/>
                <a:latin typeface="NimbusRomNo9L"/>
              </a:rPr>
              <a:t>Combien de fils d’exécution devrait-on rouler sur le serveur au minimum pour bien utiliser toutes les ressources disponibles? </a:t>
            </a:r>
            <a:endParaRPr lang="fr-CA" sz="2400" dirty="0">
              <a:effectLst/>
            </a:endParaRPr>
          </a:p>
        </p:txBody>
      </p:sp>
    </p:spTree>
    <p:extLst>
      <p:ext uri="{BB962C8B-B14F-4D97-AF65-F5344CB8AC3E}">
        <p14:creationId xmlns:p14="http://schemas.microsoft.com/office/powerpoint/2010/main" val="3920656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3.2.</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lnSpcReduction="10000"/>
          </a:bodyPr>
          <a:lstStyle/>
          <a:p>
            <a:pPr marL="400050" indent="-400050">
              <a:buAutoNum type="romanLcParenR"/>
            </a:pPr>
            <a:r>
              <a:rPr lang="fr-CA" sz="2400" dirty="0">
                <a:effectLst/>
                <a:latin typeface="NimbusRomNo9L"/>
              </a:rPr>
              <a:t>Quel est le facteur limitant entre les cœurs de CPU et les disques? </a:t>
            </a:r>
          </a:p>
          <a:p>
            <a:pPr marL="0" indent="0">
              <a:buNone/>
            </a:pPr>
            <a:endParaRPr lang="fr-FR" dirty="0"/>
          </a:p>
          <a:p>
            <a:r>
              <a:rPr lang="fr-CA" sz="2200" dirty="0">
                <a:latin typeface="NimbusRomNo9L-Regu-Slant_167"/>
              </a:rPr>
              <a:t>C</a:t>
            </a:r>
            <a:r>
              <a:rPr lang="fr-CA" sz="2200" dirty="0">
                <a:effectLst/>
                <a:latin typeface="NimbusRomNo9L-Regu-Slant_167"/>
              </a:rPr>
              <a:t>haque requête prend 5ms sur un cœur de CPU </a:t>
            </a:r>
            <a:r>
              <a:rPr lang="fr-CA" sz="2200" dirty="0">
                <a:effectLst/>
                <a:latin typeface="NimbusRomNo9L-Regu-Slant_167"/>
                <a:sym typeface="Wingdings" pitchFamily="2" charset="2"/>
              </a:rPr>
              <a:t> </a:t>
            </a:r>
          </a:p>
          <a:p>
            <a:r>
              <a:rPr lang="fr-CA" sz="2200" dirty="0">
                <a:latin typeface="NimbusRomNo9L-Regu-Slant_167"/>
              </a:rPr>
              <a:t>C</a:t>
            </a:r>
            <a:r>
              <a:rPr lang="fr-CA" sz="2200" dirty="0">
                <a:effectLst/>
                <a:latin typeface="NimbusRomNo9L-Regu-Slant_167"/>
              </a:rPr>
              <a:t>haque cœur peut servir 1000ms/s / 5ms/r = 200 requêtes / seconde. </a:t>
            </a:r>
          </a:p>
          <a:p>
            <a:r>
              <a:rPr lang="fr-CA" sz="2200" dirty="0">
                <a:latin typeface="NimbusRomNo9L-Regu-Slant_167"/>
              </a:rPr>
              <a:t>2</a:t>
            </a:r>
            <a:r>
              <a:rPr lang="fr-CA" sz="2200" dirty="0">
                <a:effectLst/>
                <a:latin typeface="NimbusRomNo9L-Regu-Slant_167"/>
              </a:rPr>
              <a:t> cœurs de CPU chaque 200 requêtes/seconde = 400 requêtes / seconde. </a:t>
            </a:r>
          </a:p>
          <a:p>
            <a:r>
              <a:rPr lang="fr-CA" sz="2200" dirty="0">
                <a:effectLst/>
                <a:latin typeface="NimbusRomNo9L"/>
              </a:rPr>
              <a:t>Chaque requête occupe dans 40% des cas un disque pendant 20ms </a:t>
            </a:r>
            <a:r>
              <a:rPr lang="fr-CA" sz="2200" dirty="0">
                <a:effectLst/>
                <a:latin typeface="NimbusRomNo9L"/>
                <a:sym typeface="Wingdings" pitchFamily="2" charset="2"/>
              </a:rPr>
              <a:t> </a:t>
            </a:r>
            <a:r>
              <a:rPr lang="fr-CA" sz="2200" dirty="0">
                <a:latin typeface="NimbusRomNo9L-Regu-Slant_167"/>
                <a:sym typeface="Wingdings" pitchFamily="2" charset="2"/>
              </a:rPr>
              <a:t>c</a:t>
            </a:r>
            <a:r>
              <a:rPr lang="fr-CA" sz="2200" dirty="0">
                <a:effectLst/>
                <a:latin typeface="NimbusRomNo9L-Regu-Slant_167"/>
              </a:rPr>
              <a:t>haque requête prend en moyenne 0.4 x 20ms = 8ms de disque. </a:t>
            </a:r>
          </a:p>
          <a:p>
            <a:r>
              <a:rPr lang="fr-CA" sz="2200" dirty="0">
                <a:effectLst/>
                <a:latin typeface="NimbusRomNo9L-Regu-Slant_167"/>
              </a:rPr>
              <a:t>Chaque disque peut servir 1000ms/s / 8ms/r = 125 requêtes / seconde </a:t>
            </a:r>
            <a:r>
              <a:rPr lang="fr-CA" sz="2200" dirty="0">
                <a:effectLst/>
                <a:latin typeface="NimbusRomNo9L-Regu-Slant_167"/>
                <a:sym typeface="Wingdings" pitchFamily="2" charset="2"/>
              </a:rPr>
              <a:t> Pour les 4 disques </a:t>
            </a:r>
            <a:r>
              <a:rPr lang="fr-CA" sz="2200" dirty="0">
                <a:latin typeface="NimbusRomNo9L-Regu-Slant_167"/>
                <a:sym typeface="Wingdings" pitchFamily="2" charset="2"/>
              </a:rPr>
              <a:t>l</a:t>
            </a:r>
            <a:r>
              <a:rPr lang="fr-CA" sz="2200" dirty="0">
                <a:effectLst/>
                <a:latin typeface="NimbusRomNo9L-Regu-Slant_167"/>
              </a:rPr>
              <a:t>e total est de 500 requêtes / seconde. </a:t>
            </a:r>
            <a:endParaRPr lang="fr-CA" sz="2200" dirty="0">
              <a:latin typeface="NimbusRomNo9L-Regu-Slant_167"/>
            </a:endParaRPr>
          </a:p>
          <a:p>
            <a:r>
              <a:rPr lang="fr-CA" sz="2200" dirty="0">
                <a:effectLst/>
                <a:latin typeface="NimbusRomNo9L-Regu-Slant_167"/>
              </a:rPr>
              <a:t>CONCLUSION : </a:t>
            </a:r>
            <a:r>
              <a:rPr lang="fr-CA" sz="2200" dirty="0">
                <a:latin typeface="NimbusRomNo9L-Regu-Slant_167"/>
              </a:rPr>
              <a:t>Le facteur limitant est les cœurs de CPU qui peuvent supporter 400 requêtes / seconde  </a:t>
            </a:r>
          </a:p>
          <a:p>
            <a:endParaRPr lang="fr-FR" dirty="0"/>
          </a:p>
        </p:txBody>
      </p:sp>
    </p:spTree>
    <p:extLst>
      <p:ext uri="{BB962C8B-B14F-4D97-AF65-F5344CB8AC3E}">
        <p14:creationId xmlns:p14="http://schemas.microsoft.com/office/powerpoint/2010/main" val="3592575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3.2.</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a:bodyPr>
          <a:lstStyle/>
          <a:p>
            <a:pPr marL="514350" indent="-514350">
              <a:buFont typeface="+mj-lt"/>
              <a:buAutoNum type="romanLcPeriod" startAt="2"/>
            </a:pPr>
            <a:r>
              <a:rPr lang="fr-CA" sz="2400" dirty="0">
                <a:effectLst/>
                <a:latin typeface="NimbusRomNo9L"/>
              </a:rPr>
              <a:t>Quel est le nombre maximal de clients possible avant que le service ne sature? </a:t>
            </a:r>
            <a:endParaRPr lang="fr-CA" sz="2400" dirty="0">
              <a:latin typeface="NimbusRomNo9L"/>
            </a:endParaRPr>
          </a:p>
          <a:p>
            <a:pPr marL="0" indent="0">
              <a:buNone/>
            </a:pPr>
            <a:endParaRPr lang="fr-FR" dirty="0"/>
          </a:p>
          <a:p>
            <a:r>
              <a:rPr lang="fr-CA" sz="2400" dirty="0">
                <a:effectLst/>
                <a:latin typeface="NimbusRomNo9L-Regu-Slant_167"/>
              </a:rPr>
              <a:t>Le système sature donc avec 400 requêtes / seconde </a:t>
            </a:r>
          </a:p>
          <a:p>
            <a:r>
              <a:rPr lang="fr-CA" sz="2400" dirty="0">
                <a:latin typeface="NimbusRomNo9L-Regu-Slant_167"/>
              </a:rPr>
              <a:t>C</a:t>
            </a:r>
            <a:r>
              <a:rPr lang="fr-CA" sz="2400" dirty="0">
                <a:effectLst/>
                <a:latin typeface="NimbusRomNo9L-Regu-Slant_167"/>
              </a:rPr>
              <a:t>e qui est équivalent à (400 requêtes / seconde) / (8 requêtes / client-seconde) = 50 clients </a:t>
            </a:r>
            <a:endParaRPr lang="fr-CA" sz="2400" dirty="0">
              <a:effectLst/>
            </a:endParaRPr>
          </a:p>
          <a:p>
            <a:pPr marL="0" indent="0">
              <a:buNone/>
            </a:pPr>
            <a:endParaRPr lang="fr-FR" dirty="0"/>
          </a:p>
        </p:txBody>
      </p:sp>
    </p:spTree>
    <p:extLst>
      <p:ext uri="{BB962C8B-B14F-4D97-AF65-F5344CB8AC3E}">
        <p14:creationId xmlns:p14="http://schemas.microsoft.com/office/powerpoint/2010/main" val="3773996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C23F2-78E5-E94A-253C-FFA40D9FEDEE}"/>
              </a:ext>
            </a:extLst>
          </p:cNvPr>
          <p:cNvSpPr>
            <a:spLocks noGrp="1"/>
          </p:cNvSpPr>
          <p:nvPr>
            <p:ph type="title"/>
          </p:nvPr>
        </p:nvSpPr>
        <p:spPr/>
        <p:txBody>
          <a:bodyPr/>
          <a:lstStyle/>
          <a:p>
            <a:pPr algn="ctr"/>
            <a:r>
              <a:rPr lang="fr-FR" dirty="0"/>
              <a:t>Ch. 3   -   Ex 3.2.</a:t>
            </a:r>
          </a:p>
        </p:txBody>
      </p:sp>
      <p:sp>
        <p:nvSpPr>
          <p:cNvPr id="3" name="Espace réservé du contenu 2">
            <a:extLst>
              <a:ext uri="{FF2B5EF4-FFF2-40B4-BE49-F238E27FC236}">
                <a16:creationId xmlns:a16="http://schemas.microsoft.com/office/drawing/2014/main" id="{9403A0AC-8B86-642F-0E9A-220160E2F71C}"/>
              </a:ext>
            </a:extLst>
          </p:cNvPr>
          <p:cNvSpPr>
            <a:spLocks noGrp="1"/>
          </p:cNvSpPr>
          <p:nvPr>
            <p:ph idx="1"/>
          </p:nvPr>
        </p:nvSpPr>
        <p:spPr/>
        <p:txBody>
          <a:bodyPr>
            <a:normAutofit/>
          </a:bodyPr>
          <a:lstStyle/>
          <a:p>
            <a:pPr marL="514350" indent="-514350">
              <a:buFont typeface="+mj-lt"/>
              <a:buAutoNum type="romanLcPeriod" startAt="3"/>
            </a:pPr>
            <a:r>
              <a:rPr lang="fr-CA" sz="2400" dirty="0">
                <a:effectLst/>
                <a:latin typeface="NimbusRomNo9L"/>
              </a:rPr>
              <a:t>Combien de fils d’exécution devrait-on rouler sur le serveur au minimum pour bien utiliser toutes les ressources disponibles? </a:t>
            </a:r>
            <a:endParaRPr lang="fr-FR" dirty="0"/>
          </a:p>
          <a:p>
            <a:pPr marL="0" indent="0">
              <a:buNone/>
            </a:pPr>
            <a:endParaRPr lang="fr-FR" dirty="0"/>
          </a:p>
          <a:p>
            <a:r>
              <a:rPr lang="fr-CA" sz="2400" dirty="0">
                <a:effectLst/>
                <a:latin typeface="NimbusRomNo9L-Regu-Slant_167"/>
              </a:rPr>
              <a:t>Si chaque requête reste dans le système 5ms CPU + 8ms disque = 13ms en moyenne </a:t>
            </a:r>
          </a:p>
          <a:p>
            <a:endParaRPr lang="fr-CA" sz="2400" dirty="0">
              <a:latin typeface="NimbusRomNo9L-Regu-Slant_167"/>
            </a:endParaRPr>
          </a:p>
          <a:p>
            <a:r>
              <a:rPr lang="fr-CA" sz="2400" dirty="0">
                <a:latin typeface="NimbusRomNo9L-Regu-Slant_167"/>
              </a:rPr>
              <a:t>4</a:t>
            </a:r>
            <a:r>
              <a:rPr lang="fr-CA" sz="2400" dirty="0">
                <a:effectLst/>
                <a:latin typeface="NimbusRomNo9L-Regu-Slant_167"/>
              </a:rPr>
              <a:t>00 requêtes/seconde x 1seconde/1000ms x 1ms-thread/requ</a:t>
            </a:r>
            <a:r>
              <a:rPr lang="fr-CA" sz="2400" dirty="0">
                <a:latin typeface="NimbusRomNo9L-Regu-Slant_167"/>
              </a:rPr>
              <a:t>ête</a:t>
            </a:r>
            <a:r>
              <a:rPr lang="fr-CA" sz="2400" dirty="0">
                <a:effectLst/>
                <a:latin typeface="NimbusRomNo9L-Regu-Slant_167"/>
              </a:rPr>
              <a:t> = 5,2 threads, soit 6 fils d’exécution. </a:t>
            </a:r>
          </a:p>
          <a:p>
            <a:pPr marL="0" indent="0">
              <a:buNone/>
            </a:pPr>
            <a:endParaRPr lang="fr-CA" sz="2400" dirty="0">
              <a:effectLst/>
            </a:endParaRPr>
          </a:p>
          <a:p>
            <a:pPr marL="0" indent="0">
              <a:buNone/>
            </a:pPr>
            <a:endParaRPr lang="fr-FR" dirty="0"/>
          </a:p>
        </p:txBody>
      </p:sp>
    </p:spTree>
    <p:extLst>
      <p:ext uri="{BB962C8B-B14F-4D97-AF65-F5344CB8AC3E}">
        <p14:creationId xmlns:p14="http://schemas.microsoft.com/office/powerpoint/2010/main" val="12869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AC7611-05CD-6C36-9999-5CFCBD7FBF88}"/>
              </a:ext>
            </a:extLst>
          </p:cNvPr>
          <p:cNvSpPr>
            <a:spLocks noGrp="1"/>
          </p:cNvSpPr>
          <p:nvPr>
            <p:ph type="title"/>
          </p:nvPr>
        </p:nvSpPr>
        <p:spPr/>
        <p:txBody>
          <a:bodyPr/>
          <a:lstStyle/>
          <a:p>
            <a:pPr algn="ctr"/>
            <a:r>
              <a:rPr lang="fr-FR" dirty="0"/>
              <a:t>Rappel ch. 1.</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FFD47F69-4619-7F9A-E670-8D227A1F6D89}"/>
                  </a:ext>
                </a:extLst>
              </p:cNvPr>
              <p:cNvSpPr>
                <a:spLocks noGrp="1"/>
              </p:cNvSpPr>
              <p:nvPr>
                <p:ph idx="1"/>
              </p:nvPr>
            </p:nvSpPr>
            <p:spPr/>
            <p:txBody>
              <a:bodyPr>
                <a:normAutofit/>
              </a:bodyPr>
              <a:lstStyle/>
              <a:p>
                <a:pPr fontAlgn="auto">
                  <a:buFont typeface="Arial" panose="020B0604020202020204" pitchFamily="34" charset="0"/>
                  <a:buChar char="•"/>
                </a:pPr>
                <a:r>
                  <a:rPr lang="fr-CA" sz="2400" dirty="0">
                    <a:effectLst/>
                    <a:latin typeface="Times New Roman" panose="02020603050405020304" pitchFamily="18" charset="0"/>
                    <a:cs typeface="Times New Roman" panose="02020603050405020304" pitchFamily="18" charset="0"/>
                  </a:rPr>
                  <a:t>On suppose que la queue a une capacit</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 tr</a:t>
                </a:r>
                <a:r>
                  <a:rPr lang="fr-CA" sz="2400" dirty="0">
                    <a:latin typeface="Times New Roman" panose="02020603050405020304" pitchFamily="18" charset="0"/>
                    <a:cs typeface="Times New Roman" panose="02020603050405020304" pitchFamily="18" charset="0"/>
                  </a:rPr>
                  <a:t>è</a:t>
                </a:r>
                <a:r>
                  <a:rPr lang="fr-CA" sz="2400" dirty="0">
                    <a:effectLst/>
                    <a:latin typeface="Times New Roman" panose="02020603050405020304" pitchFamily="18" charset="0"/>
                    <a:cs typeface="Times New Roman" panose="02020603050405020304" pitchFamily="18" charset="0"/>
                  </a:rPr>
                  <a:t>s grande et que le taux d’arriv</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e des requ</a:t>
                </a:r>
                <a:r>
                  <a:rPr lang="fr-CA" sz="2400" dirty="0">
                    <a:latin typeface="Times New Roman" panose="02020603050405020304" pitchFamily="18" charset="0"/>
                    <a:cs typeface="Times New Roman" panose="02020603050405020304" pitchFamily="18" charset="0"/>
                  </a:rPr>
                  <a:t>ê</a:t>
                </a:r>
                <a:r>
                  <a:rPr lang="fr-CA" sz="2400" dirty="0">
                    <a:effectLst/>
                    <a:latin typeface="Times New Roman" panose="02020603050405020304" pitchFamily="18" charset="0"/>
                    <a:cs typeface="Times New Roman" panose="02020603050405020304" pitchFamily="18" charset="0"/>
                  </a:rPr>
                  <a:t>tes n’est pas influenc</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 par l’attente; </a:t>
                </a:r>
              </a:p>
              <a:p>
                <a:pPr fontAlgn="auto">
                  <a:buFont typeface="Arial" panose="020B0604020202020204" pitchFamily="34" charset="0"/>
                  <a:buChar char="•"/>
                </a:pPr>
                <a:r>
                  <a:rPr lang="fr-CA" sz="2400" dirty="0">
                    <a:effectLst/>
                    <a:latin typeface="Times New Roman" panose="02020603050405020304" pitchFamily="18" charset="0"/>
                    <a:cs typeface="Times New Roman" panose="02020603050405020304" pitchFamily="18" charset="0"/>
                  </a:rPr>
                  <a:t>Taux d’arriv</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e des requ</a:t>
                </a:r>
                <a:r>
                  <a:rPr lang="fr-CA" sz="2400" dirty="0">
                    <a:latin typeface="Times New Roman" panose="02020603050405020304" pitchFamily="18" charset="0"/>
                    <a:cs typeface="Times New Roman" panose="02020603050405020304" pitchFamily="18" charset="0"/>
                  </a:rPr>
                  <a:t>ê</a:t>
                </a:r>
                <a:r>
                  <a:rPr lang="fr-CA" sz="2400" dirty="0">
                    <a:effectLst/>
                    <a:latin typeface="Times New Roman" panose="02020603050405020304" pitchFamily="18" charset="0"/>
                    <a:cs typeface="Times New Roman" panose="02020603050405020304" pitchFamily="18" charset="0"/>
                  </a:rPr>
                  <a:t>tes, les requ</a:t>
                </a:r>
                <a:r>
                  <a:rPr lang="fr-CA" sz="2400" dirty="0">
                    <a:latin typeface="Times New Roman" panose="02020603050405020304" pitchFamily="18" charset="0"/>
                    <a:cs typeface="Times New Roman" panose="02020603050405020304" pitchFamily="18" charset="0"/>
                  </a:rPr>
                  <a:t>ê</a:t>
                </a:r>
                <a:r>
                  <a:rPr lang="fr-CA" sz="2400" dirty="0">
                    <a:effectLst/>
                    <a:latin typeface="Times New Roman" panose="02020603050405020304" pitchFamily="18" charset="0"/>
                    <a:cs typeface="Times New Roman" panose="02020603050405020304" pitchFamily="18" charset="0"/>
                  </a:rPr>
                  <a:t>tes se pr</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sentent aléatoirement selon un processus de Poisson: </a:t>
                </a:r>
                <a:r>
                  <a:rPr lang="el-GR" sz="2400" b="1" dirty="0">
                    <a:effectLst/>
                    <a:latin typeface="Times New Roman" panose="02020603050405020304" pitchFamily="18" charset="0"/>
                    <a:cs typeface="Times New Roman" panose="02020603050405020304" pitchFamily="18" charset="0"/>
                  </a:rPr>
                  <a:t>λ</a:t>
                </a:r>
                <a:r>
                  <a:rPr lang="el-GR" sz="2400" dirty="0">
                    <a:effectLst/>
                    <a:latin typeface="Times New Roman" panose="02020603050405020304" pitchFamily="18" charset="0"/>
                    <a:cs typeface="Times New Roman" panose="02020603050405020304" pitchFamily="18" charset="0"/>
                  </a:rPr>
                  <a:t>; </a:t>
                </a:r>
              </a:p>
              <a:p>
                <a:pPr fontAlgn="auto">
                  <a:buFont typeface="Arial" panose="020B0604020202020204" pitchFamily="34" charset="0"/>
                  <a:buChar char="•"/>
                </a:pPr>
                <a:r>
                  <a:rPr lang="fr-CA" sz="2400" dirty="0">
                    <a:effectLst/>
                    <a:latin typeface="Times New Roman" panose="02020603050405020304" pitchFamily="18" charset="0"/>
                    <a:cs typeface="Times New Roman" panose="02020603050405020304" pitchFamily="18" charset="0"/>
                  </a:rPr>
                  <a:t>Capacit</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 de traitement des requ</a:t>
                </a:r>
                <a:r>
                  <a:rPr lang="fr-CA" sz="2400" dirty="0">
                    <a:latin typeface="Times New Roman" panose="02020603050405020304" pitchFamily="18" charset="0"/>
                    <a:cs typeface="Times New Roman" panose="02020603050405020304" pitchFamily="18" charset="0"/>
                  </a:rPr>
                  <a:t>ê</a:t>
                </a:r>
                <a:r>
                  <a:rPr lang="fr-CA" sz="2400" dirty="0">
                    <a:effectLst/>
                    <a:latin typeface="Times New Roman" panose="02020603050405020304" pitchFamily="18" charset="0"/>
                    <a:cs typeface="Times New Roman" panose="02020603050405020304" pitchFamily="18" charset="0"/>
                  </a:rPr>
                  <a:t>tes: </a:t>
                </a:r>
                <a:r>
                  <a:rPr lang="el-GR" sz="2400" b="1" dirty="0">
                    <a:effectLst/>
                    <a:latin typeface="Times New Roman" panose="02020603050405020304" pitchFamily="18" charset="0"/>
                    <a:cs typeface="Times New Roman" panose="02020603050405020304" pitchFamily="18" charset="0"/>
                  </a:rPr>
                  <a:t>μ</a:t>
                </a:r>
                <a:r>
                  <a:rPr lang="el-GR" sz="2400" dirty="0">
                    <a:effectLst/>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requ</a:t>
                </a:r>
                <a:r>
                  <a:rPr lang="fr-CA" sz="2400" dirty="0">
                    <a:latin typeface="Times New Roman" panose="02020603050405020304" pitchFamily="18" charset="0"/>
                    <a:cs typeface="Times New Roman" panose="02020603050405020304" pitchFamily="18" charset="0"/>
                  </a:rPr>
                  <a:t>ê</a:t>
                </a:r>
                <a:r>
                  <a:rPr lang="fr-CA" sz="2400" dirty="0">
                    <a:effectLst/>
                    <a:latin typeface="Times New Roman" panose="02020603050405020304" pitchFamily="18" charset="0"/>
                    <a:cs typeface="Times New Roman" panose="02020603050405020304" pitchFamily="18" charset="0"/>
                  </a:rPr>
                  <a:t>tes par seconde; </a:t>
                </a:r>
              </a:p>
              <a:p>
                <a:pPr fontAlgn="auto">
                  <a:buFont typeface="Arial" panose="020B0604020202020204" pitchFamily="34" charset="0"/>
                  <a:buChar char="•"/>
                </a:pPr>
                <a:r>
                  <a:rPr lang="fr-CA" sz="2400" dirty="0">
                    <a:effectLst/>
                    <a:latin typeface="Times New Roman" panose="02020603050405020304" pitchFamily="18" charset="0"/>
                    <a:cs typeface="Times New Roman" panose="02020603050405020304" pitchFamily="18" charset="0"/>
                  </a:rPr>
                  <a:t>Si </a:t>
                </a:r>
                <a:r>
                  <a:rPr lang="fr-CA" sz="2400" b="1" i="1" dirty="0">
                    <a:effectLst/>
                    <a:latin typeface="Times New Roman" panose="02020603050405020304" pitchFamily="18" charset="0"/>
                    <a:cs typeface="Times New Roman" panose="02020603050405020304" pitchFamily="18" charset="0"/>
                  </a:rPr>
                  <a:t>U</a:t>
                </a:r>
                <a:r>
                  <a:rPr lang="fr-CA" sz="2400" dirty="0">
                    <a:effectLst/>
                    <a:latin typeface="Times New Roman" panose="02020603050405020304" pitchFamily="18" charset="0"/>
                    <a:cs typeface="Times New Roman" panose="02020603050405020304" pitchFamily="18" charset="0"/>
                  </a:rPr>
                  <a:t> est petit, la queue est souvent vide, si </a:t>
                </a:r>
                <a:r>
                  <a:rPr lang="fr-CA" sz="2400" b="1" i="1" dirty="0">
                    <a:effectLst/>
                    <a:latin typeface="Times New Roman" panose="02020603050405020304" pitchFamily="18" charset="0"/>
                    <a:cs typeface="Times New Roman" panose="02020603050405020304" pitchFamily="18" charset="0"/>
                  </a:rPr>
                  <a:t>U</a:t>
                </a:r>
                <a:r>
                  <a:rPr lang="fr-CA" sz="2400" dirty="0">
                    <a:effectLst/>
                    <a:latin typeface="Times New Roman" panose="02020603050405020304" pitchFamily="18" charset="0"/>
                    <a:cs typeface="Times New Roman" panose="02020603050405020304" pitchFamily="18" charset="0"/>
                  </a:rPr>
                  <a:t> atteint 1, la queue devient infinie; </a:t>
                </a:r>
              </a:p>
              <a:p>
                <a:pPr fontAlgn="auto">
                  <a:buFont typeface="Arial" panose="020B0604020202020204" pitchFamily="34" charset="0"/>
                  <a:buChar char="•"/>
                </a:pPr>
                <a:endParaRPr lang="fr-CA" sz="2400" dirty="0">
                  <a:effectLst/>
                  <a:latin typeface="Times New Roman" panose="02020603050405020304" pitchFamily="18" charset="0"/>
                  <a:cs typeface="Times New Roman" panose="02020603050405020304" pitchFamily="18" charset="0"/>
                </a:endParaRPr>
              </a:p>
              <a:p>
                <a:r>
                  <a:rPr lang="fr-CA" b="1" i="1" dirty="0">
                    <a:solidFill>
                      <a:srgbClr val="474747"/>
                    </a:solidFill>
                    <a:effectLst/>
                    <a:latin typeface="Times New Roman" panose="02020603050405020304" pitchFamily="18" charset="0"/>
                    <a:cs typeface="Times New Roman" panose="02020603050405020304" pitchFamily="18" charset="0"/>
                  </a:rPr>
                  <a:t>U</a:t>
                </a:r>
                <a:r>
                  <a:rPr lang="fr-CA" b="1" dirty="0">
                    <a:solidFill>
                      <a:srgbClr val="474747"/>
                    </a:solidFill>
                    <a:effectLst/>
                    <a:latin typeface="Times New Roman" panose="02020603050405020304" pitchFamily="18" charset="0"/>
                    <a:cs typeface="Times New Roman" panose="02020603050405020304" pitchFamily="18" charset="0"/>
                  </a:rPr>
                  <a:t>: taux d’utilisation d’un service </a:t>
                </a:r>
                <a:endParaRPr lang="fr-CA" b="1" dirty="0">
                  <a:effectLst/>
                  <a:latin typeface="Times New Roman" panose="02020603050405020304" pitchFamily="18" charset="0"/>
                  <a:cs typeface="Times New Roman" panose="02020603050405020304" pitchFamily="18" charset="0"/>
                </a:endParaRPr>
              </a:p>
              <a:p>
                <a:pPr marL="2743200" lvl="6" indent="0">
                  <a:buNone/>
                </a:pPr>
                <a14:m>
                  <m:oMathPara xmlns:m="http://schemas.openxmlformats.org/officeDocument/2006/math">
                    <m:oMathParaPr>
                      <m:jc m:val="centerGroup"/>
                    </m:oMathParaPr>
                    <m:oMath xmlns:m="http://schemas.openxmlformats.org/officeDocument/2006/math">
                      <m:r>
                        <a:rPr lang="fr-CA" sz="2800" b="0" i="1" smtClean="0">
                          <a:effectLst/>
                          <a:latin typeface="Cambria Math" panose="02040503050406030204" pitchFamily="18" charset="0"/>
                        </a:rPr>
                        <m:t>𝑈</m:t>
                      </m:r>
                      <m:r>
                        <a:rPr lang="fr-CA" sz="2800" b="0" i="1" smtClean="0">
                          <a:effectLst/>
                          <a:latin typeface="Cambria Math" panose="02040503050406030204" pitchFamily="18" charset="0"/>
                        </a:rPr>
                        <m:t>= </m:t>
                      </m:r>
                      <m:f>
                        <m:fPr>
                          <m:ctrlPr>
                            <a:rPr lang="fr-CA" sz="2800" b="0" i="1" smtClean="0">
                              <a:effectLst/>
                              <a:latin typeface="Cambria Math" panose="02040503050406030204" pitchFamily="18" charset="0"/>
                            </a:rPr>
                          </m:ctrlPr>
                        </m:fPr>
                        <m:num>
                          <m:r>
                            <m:rPr>
                              <m:nor/>
                            </m:rPr>
                            <a:rPr lang="el-GR" sz="2800" dirty="0">
                              <a:solidFill>
                                <a:srgbClr val="474747"/>
                              </a:solidFill>
                              <a:latin typeface="CMMI10"/>
                            </a:rPr>
                            <m:t>λ</m:t>
                          </m:r>
                        </m:num>
                        <m:den>
                          <m:r>
                            <m:rPr>
                              <m:nor/>
                            </m:rPr>
                            <a:rPr lang="el-GR" sz="2800" dirty="0">
                              <a:solidFill>
                                <a:srgbClr val="474747"/>
                              </a:solidFill>
                              <a:latin typeface="CMMI10"/>
                            </a:rPr>
                            <m:t>μ</m:t>
                          </m:r>
                        </m:den>
                      </m:f>
                    </m:oMath>
                  </m:oMathPara>
                </a14:m>
                <a:endParaRPr lang="el-GR" sz="2800" dirty="0">
                  <a:effectLst/>
                </a:endParaRPr>
              </a:p>
            </p:txBody>
          </p:sp>
        </mc:Choice>
        <mc:Fallback xmlns="">
          <p:sp>
            <p:nvSpPr>
              <p:cNvPr id="3" name="Espace réservé du contenu 2">
                <a:extLst>
                  <a:ext uri="{FF2B5EF4-FFF2-40B4-BE49-F238E27FC236}">
                    <a16:creationId xmlns:a16="http://schemas.microsoft.com/office/drawing/2014/main" id="{FFD47F69-4619-7F9A-E670-8D227A1F6D89}"/>
                  </a:ext>
                </a:extLst>
              </p:cNvPr>
              <p:cNvSpPr>
                <a:spLocks noGrp="1" noRot="1" noChangeAspect="1" noMove="1" noResize="1" noEditPoints="1" noAdjustHandles="1" noChangeArrowheads="1" noChangeShapeType="1" noTextEdit="1"/>
              </p:cNvSpPr>
              <p:nvPr>
                <p:ph idx="1"/>
              </p:nvPr>
            </p:nvSpPr>
            <p:spPr>
              <a:blipFill>
                <a:blip r:embed="rId2"/>
                <a:stretch>
                  <a:fillRect l="-1086" t="-2035"/>
                </a:stretch>
              </a:blipFill>
            </p:spPr>
            <p:txBody>
              <a:bodyPr/>
              <a:lstStyle/>
              <a:p>
                <a:r>
                  <a:rPr lang="fr-FR">
                    <a:noFill/>
                  </a:rPr>
                  <a:t> </a:t>
                </a:r>
              </a:p>
            </p:txBody>
          </p:sp>
        </mc:Fallback>
      </mc:AlternateContent>
    </p:spTree>
    <p:extLst>
      <p:ext uri="{BB962C8B-B14F-4D97-AF65-F5344CB8AC3E}">
        <p14:creationId xmlns:p14="http://schemas.microsoft.com/office/powerpoint/2010/main" val="1328563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2F6AFD-B51F-1412-0F5F-D31563757825}"/>
              </a:ext>
            </a:extLst>
          </p:cNvPr>
          <p:cNvSpPr>
            <a:spLocks noGrp="1"/>
          </p:cNvSpPr>
          <p:nvPr>
            <p:ph type="title"/>
          </p:nvPr>
        </p:nvSpPr>
        <p:spPr/>
        <p:txBody>
          <a:bodyPr/>
          <a:lstStyle/>
          <a:p>
            <a:pPr algn="ctr"/>
            <a:r>
              <a:rPr lang="fr-FR" dirty="0"/>
              <a:t>Ch. 3. Ex 3.3.</a:t>
            </a:r>
          </a:p>
        </p:txBody>
      </p:sp>
      <p:sp>
        <p:nvSpPr>
          <p:cNvPr id="3" name="Espace réservé du contenu 2">
            <a:extLst>
              <a:ext uri="{FF2B5EF4-FFF2-40B4-BE49-F238E27FC236}">
                <a16:creationId xmlns:a16="http://schemas.microsoft.com/office/drawing/2014/main" id="{ED7567F2-F205-DD6C-BD3B-022DA481BAF9}"/>
              </a:ext>
            </a:extLst>
          </p:cNvPr>
          <p:cNvSpPr>
            <a:spLocks noGrp="1"/>
          </p:cNvSpPr>
          <p:nvPr>
            <p:ph idx="1"/>
          </p:nvPr>
        </p:nvSpPr>
        <p:spPr/>
        <p:txBody>
          <a:bodyPr>
            <a:normAutofit fontScale="92500" lnSpcReduction="10000"/>
          </a:bodyPr>
          <a:lstStyle/>
          <a:p>
            <a:pPr marL="0" indent="0" algn="just">
              <a:buNone/>
            </a:pPr>
            <a:r>
              <a:rPr lang="fr-CA" sz="2400" dirty="0">
                <a:effectLst/>
                <a:latin typeface="Times New Roman" panose="02020603050405020304" pitchFamily="18" charset="0"/>
                <a:cs typeface="Times New Roman" panose="02020603050405020304" pitchFamily="18" charset="0"/>
              </a:rPr>
              <a:t>Vous êtes l’expert en infonuagique et des collègues viennent vous consulter pour savoir s’ils devraient utiliser des machines virtuelles (e.g. avec KVM ou VirtualBox) ou des conteneurs (e.g. Kubernetes et Docker). </a:t>
            </a:r>
          </a:p>
          <a:p>
            <a:pPr algn="just"/>
            <a:r>
              <a:rPr lang="fr-CA" sz="2400" dirty="0">
                <a:effectLst/>
                <a:latin typeface="Times New Roman" panose="02020603050405020304" pitchFamily="18" charset="0"/>
                <a:cs typeface="Times New Roman" panose="02020603050405020304" pitchFamily="18" charset="0"/>
              </a:rPr>
              <a:t>Le premier collègue veut rouler sur le même système matériel, qui roule Linux, de nouveaux services sur Linux, ainsi qu’un ancien service fourni par une ancienne application Windows. </a:t>
            </a:r>
          </a:p>
          <a:p>
            <a:pPr algn="just"/>
            <a:r>
              <a:rPr lang="fr-CA" sz="2400" dirty="0">
                <a:effectLst/>
                <a:latin typeface="Times New Roman" panose="02020603050405020304" pitchFamily="18" charset="0"/>
                <a:cs typeface="Times New Roman" panose="02020603050405020304" pitchFamily="18" charset="0"/>
              </a:rPr>
              <a:t>Le second collègue doit bâtir un serveur qui compile une application pour plusieurs versions différentes de distributions Linux (e.g. Ubuntu 20.04, Ubuntu 22.04, Fedora 35, Fedora 36). Pour chaque version de distribution, il faut utiliser la bonne version de compilateur et les bonnes versions de librairies, mais la version du noyau du système d’exploitation Linux importe peu. </a:t>
            </a:r>
          </a:p>
          <a:p>
            <a:pPr marL="0" indent="0">
              <a:buNone/>
            </a:pPr>
            <a:endParaRPr lang="fr-CA" sz="2400" dirty="0">
              <a:latin typeface="Times New Roman" panose="02020603050405020304" pitchFamily="18" charset="0"/>
              <a:cs typeface="Times New Roman" panose="02020603050405020304" pitchFamily="18" charset="0"/>
            </a:endParaRPr>
          </a:p>
          <a:p>
            <a:pPr marL="0" indent="0">
              <a:buNone/>
            </a:pPr>
            <a:r>
              <a:rPr lang="fr-CA" sz="2400" dirty="0">
                <a:effectLst/>
                <a:latin typeface="Times New Roman" panose="02020603050405020304" pitchFamily="18" charset="0"/>
                <a:cs typeface="Times New Roman" panose="02020603050405020304" pitchFamily="18" charset="0"/>
              </a:rPr>
              <a:t>Que suggérez-vous d’utiliser, machine virtuelle ou conteneur, dans chaque cas? Pourquoi? </a:t>
            </a:r>
            <a:endParaRPr lang="fr-CA" sz="2400" dirty="0">
              <a:latin typeface="Times New Roman" panose="02020603050405020304" pitchFamily="18" charset="0"/>
              <a:cs typeface="Times New Roman" panose="02020603050405020304" pitchFamily="18" charset="0"/>
            </a:endParaRPr>
          </a:p>
          <a:p>
            <a:endParaRPr lang="fr-CA" dirty="0">
              <a:effectLst/>
            </a:endParaRPr>
          </a:p>
          <a:p>
            <a:endParaRPr lang="fr-FR" dirty="0"/>
          </a:p>
        </p:txBody>
      </p:sp>
    </p:spTree>
    <p:extLst>
      <p:ext uri="{BB962C8B-B14F-4D97-AF65-F5344CB8AC3E}">
        <p14:creationId xmlns:p14="http://schemas.microsoft.com/office/powerpoint/2010/main" val="204016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2F6AFD-B51F-1412-0F5F-D31563757825}"/>
              </a:ext>
            </a:extLst>
          </p:cNvPr>
          <p:cNvSpPr>
            <a:spLocks noGrp="1"/>
          </p:cNvSpPr>
          <p:nvPr>
            <p:ph type="title"/>
          </p:nvPr>
        </p:nvSpPr>
        <p:spPr/>
        <p:txBody>
          <a:bodyPr/>
          <a:lstStyle/>
          <a:p>
            <a:pPr algn="ctr"/>
            <a:r>
              <a:rPr lang="fr-FR" dirty="0"/>
              <a:t>Ch. 3. Ex 3.3.</a:t>
            </a:r>
          </a:p>
        </p:txBody>
      </p:sp>
      <p:sp>
        <p:nvSpPr>
          <p:cNvPr id="3" name="Espace réservé du contenu 2">
            <a:extLst>
              <a:ext uri="{FF2B5EF4-FFF2-40B4-BE49-F238E27FC236}">
                <a16:creationId xmlns:a16="http://schemas.microsoft.com/office/drawing/2014/main" id="{ED7567F2-F205-DD6C-BD3B-022DA481BAF9}"/>
              </a:ext>
            </a:extLst>
          </p:cNvPr>
          <p:cNvSpPr>
            <a:spLocks noGrp="1"/>
          </p:cNvSpPr>
          <p:nvPr>
            <p:ph idx="1"/>
          </p:nvPr>
        </p:nvSpPr>
        <p:spPr/>
        <p:txBody>
          <a:bodyPr>
            <a:normAutofit/>
          </a:bodyPr>
          <a:lstStyle/>
          <a:p>
            <a:pPr marL="0" indent="0" algn="just">
              <a:buNone/>
            </a:pPr>
            <a:r>
              <a:rPr lang="fr-CA" sz="2400" dirty="0">
                <a:effectLst/>
                <a:latin typeface="Times New Roman" panose="02020603050405020304" pitchFamily="18" charset="0"/>
                <a:cs typeface="Times New Roman" panose="02020603050405020304" pitchFamily="18" charset="0"/>
              </a:rPr>
              <a:t>Que suggérez-vous d’utiliser, machine virtuelle ou conteneur, dans chaque cas? Pourquoi? </a:t>
            </a:r>
          </a:p>
          <a:p>
            <a:pPr algn="just"/>
            <a:r>
              <a:rPr lang="fr-CA" sz="2400" dirty="0">
                <a:effectLst/>
                <a:latin typeface="Times New Roman" panose="02020603050405020304" pitchFamily="18" charset="0"/>
                <a:cs typeface="Times New Roman" panose="02020603050405020304" pitchFamily="18" charset="0"/>
              </a:rPr>
              <a:t>Pour le premier cas, pour exécuter une application Windows, il faudra prendre une machine virtuelle afin de pouvoir exécuter ce système d’exploitation différent. </a:t>
            </a:r>
          </a:p>
          <a:p>
            <a:pPr algn="just"/>
            <a:r>
              <a:rPr lang="fr-CA" sz="2400" dirty="0">
                <a:effectLst/>
                <a:latin typeface="Times New Roman" panose="02020603050405020304" pitchFamily="18" charset="0"/>
                <a:cs typeface="Times New Roman" panose="02020603050405020304" pitchFamily="18" charset="0"/>
              </a:rPr>
              <a:t>Pour le second cas, des conteneurs feront très bien l’affaire. Chaque conteneur peut venir avec une distribution différente (librairies, compilateurs...) mais ils sont contraints à utiliser le noyau Linux de l’h</a:t>
            </a:r>
            <a:r>
              <a:rPr lang="fr-CA" sz="2400" dirty="0">
                <a:latin typeface="Times New Roman" panose="02020603050405020304" pitchFamily="18" charset="0"/>
                <a:cs typeface="Times New Roman" panose="02020603050405020304" pitchFamily="18" charset="0"/>
              </a:rPr>
              <a:t>ô</a:t>
            </a:r>
            <a:r>
              <a:rPr lang="fr-CA" sz="2400" dirty="0">
                <a:effectLst/>
                <a:latin typeface="Times New Roman" panose="02020603050405020304" pitchFamily="18" charset="0"/>
                <a:cs typeface="Times New Roman" panose="02020603050405020304" pitchFamily="18" charset="0"/>
              </a:rPr>
              <a:t>te, ce qui était spécifié́ comme n’</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tant pas un problème. Lorsque c’est possible, on préfère utiliser des conteneurs, plutôt que des machines virtuelles, car le surcoût est beaucoup moindre et le temps de démarrage est beaucoup plus court. </a:t>
            </a:r>
            <a:endParaRPr lang="fr-CA" sz="2400" dirty="0">
              <a:latin typeface="Times New Roman" panose="02020603050405020304" pitchFamily="18" charset="0"/>
              <a:cs typeface="Times New Roman" panose="02020603050405020304" pitchFamily="18" charset="0"/>
            </a:endParaRPr>
          </a:p>
          <a:p>
            <a:pPr marL="0" indent="0">
              <a:buNone/>
            </a:pPr>
            <a:endParaRPr lang="fr-CA" sz="2400" dirty="0">
              <a:latin typeface="Times New Roman" panose="02020603050405020304" pitchFamily="18" charset="0"/>
              <a:cs typeface="Times New Roman" panose="02020603050405020304" pitchFamily="18" charset="0"/>
            </a:endParaRPr>
          </a:p>
          <a:p>
            <a:endParaRPr lang="fr-CA" dirty="0">
              <a:effectLst/>
            </a:endParaRPr>
          </a:p>
          <a:p>
            <a:endParaRPr lang="fr-FR" dirty="0"/>
          </a:p>
        </p:txBody>
      </p:sp>
    </p:spTree>
    <p:extLst>
      <p:ext uri="{BB962C8B-B14F-4D97-AF65-F5344CB8AC3E}">
        <p14:creationId xmlns:p14="http://schemas.microsoft.com/office/powerpoint/2010/main" val="240297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p:txBody>
          <a:bodyPr/>
          <a:lstStyle/>
          <a:p>
            <a:pPr algn="ctr"/>
            <a:r>
              <a:rPr lang="fr-FR" dirty="0"/>
              <a:t>Ch. 4 ex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612734"/>
            <a:ext cx="10515600" cy="4351338"/>
          </a:xfrm>
        </p:spPr>
        <p:txBody>
          <a:bodyPr>
            <a:normAutofit fontScale="85000" lnSpcReduction="20000"/>
          </a:bodyPr>
          <a:lstStyle/>
          <a:p>
            <a:pPr marL="0" indent="0" algn="just">
              <a:buNone/>
            </a:pPr>
            <a:r>
              <a:rPr lang="fr-CA" sz="2400" dirty="0">
                <a:effectLst/>
                <a:latin typeface="Times New Roman" panose="02020603050405020304" pitchFamily="18" charset="0"/>
                <a:cs typeface="Times New Roman" panose="02020603050405020304" pitchFamily="18" charset="0"/>
              </a:rPr>
              <a:t>Une nouvelle version de l’image des postes d’une entreprise doit être copiée à partir d’un serveur vers chacun des 50 postes. Par souci de rapidité́, le protocole UDP est utilisé en multidiffusion et chaque poste envoie un accusé de réception négatif pour chaque paquet manquant. Chaque paquet est numéroté et les stations redemandent les paquets manquants lorsque la séquence n’est pas complète. On néglige l’espace requis pour les en-tête et la numérotation des paquets. L’image occupe 45 × 10</a:t>
            </a:r>
            <a:r>
              <a:rPr lang="fr-CA" sz="2400" baseline="30000" dirty="0">
                <a:effectLst/>
                <a:latin typeface="Times New Roman" panose="02020603050405020304" pitchFamily="18" charset="0"/>
                <a:cs typeface="Times New Roman" panose="02020603050405020304" pitchFamily="18" charset="0"/>
              </a:rPr>
              <a:t>9</a:t>
            </a:r>
            <a:r>
              <a:rPr lang="fr-CA" sz="2400" dirty="0">
                <a:effectLst/>
                <a:latin typeface="Times New Roman" panose="02020603050405020304" pitchFamily="18" charset="0"/>
                <a:cs typeface="Times New Roman" panose="02020603050405020304" pitchFamily="18" charset="0"/>
              </a:rPr>
              <a:t> octets. La probabilité́ qu’un paquet n’arrive pas  à un poste donné est </a:t>
            </a:r>
            <a:r>
              <a:rPr lang="fr-CA" sz="2400" i="1" dirty="0">
                <a:effectLst/>
                <a:latin typeface="Times New Roman" panose="02020603050405020304" pitchFamily="18" charset="0"/>
                <a:cs typeface="Times New Roman" panose="02020603050405020304" pitchFamily="18" charset="0"/>
              </a:rPr>
              <a:t>proportionnelle</a:t>
            </a:r>
            <a:r>
              <a:rPr lang="fr-CA" sz="2400" dirty="0">
                <a:effectLst/>
                <a:latin typeface="Times New Roman" panose="02020603050405020304" pitchFamily="18" charset="0"/>
                <a:cs typeface="Times New Roman" panose="02020603050405020304" pitchFamily="18" charset="0"/>
              </a:rPr>
              <a:t> à sa longueur </a:t>
            </a:r>
            <a:r>
              <a:rPr lang="fr-CA" sz="2400" i="1" dirty="0">
                <a:effectLst/>
                <a:latin typeface="Times New Roman" panose="02020603050405020304" pitchFamily="18" charset="0"/>
                <a:cs typeface="Times New Roman" panose="02020603050405020304" pitchFamily="18" charset="0"/>
              </a:rPr>
              <a:t>p </a:t>
            </a:r>
            <a:r>
              <a:rPr lang="fr-CA" sz="2400" dirty="0">
                <a:effectLst/>
                <a:latin typeface="Times New Roman" panose="02020603050405020304" pitchFamily="18" charset="0"/>
                <a:cs typeface="Times New Roman" panose="02020603050405020304" pitchFamily="18" charset="0"/>
              </a:rPr>
              <a:t>= </a:t>
            </a:r>
            <a:r>
              <a:rPr lang="fr-CA" sz="2400" i="1" dirty="0">
                <a:effectLst/>
                <a:latin typeface="Times New Roman" panose="02020603050405020304" pitchFamily="18" charset="0"/>
                <a:cs typeface="Times New Roman" panose="02020603050405020304" pitchFamily="18" charset="0"/>
              </a:rPr>
              <a:t>po </a:t>
            </a:r>
            <a:r>
              <a:rPr lang="fr-CA" sz="2400" dirty="0">
                <a:effectLst/>
                <a:latin typeface="Times New Roman" panose="02020603050405020304" pitchFamily="18" charset="0"/>
                <a:cs typeface="Times New Roman" panose="02020603050405020304" pitchFamily="18" charset="0"/>
              </a:rPr>
              <a:t>× </a:t>
            </a:r>
            <a:r>
              <a:rPr lang="fr-CA" sz="2400" i="1" dirty="0">
                <a:effectLst/>
                <a:latin typeface="Times New Roman" panose="02020603050405020304" pitchFamily="18" charset="0"/>
                <a:cs typeface="Times New Roman" panose="02020603050405020304" pitchFamily="18" charset="0"/>
              </a:rPr>
              <a:t>n</a:t>
            </a:r>
            <a:r>
              <a:rPr lang="fr-CA" sz="2400" dirty="0">
                <a:effectLst/>
                <a:latin typeface="Times New Roman" panose="02020603050405020304" pitchFamily="18" charset="0"/>
                <a:cs typeface="Times New Roman" panose="02020603050405020304" pitchFamily="18" charset="0"/>
              </a:rPr>
              <a:t>, </a:t>
            </a:r>
            <a:r>
              <a:rPr lang="fr-CA" sz="2400" i="1" dirty="0">
                <a:effectLst/>
                <a:latin typeface="Times New Roman" panose="02020603050405020304" pitchFamily="18" charset="0"/>
                <a:cs typeface="Times New Roman" panose="02020603050405020304" pitchFamily="18" charset="0"/>
              </a:rPr>
              <a:t>po </a:t>
            </a:r>
            <a:r>
              <a:rPr lang="fr-CA" sz="2400" dirty="0">
                <a:effectLst/>
                <a:latin typeface="Times New Roman" panose="02020603050405020304" pitchFamily="18" charset="0"/>
                <a:cs typeface="Times New Roman" panose="02020603050405020304" pitchFamily="18" charset="0"/>
              </a:rPr>
              <a:t>désignant la probabilité́ par octet et vaut 10</a:t>
            </a:r>
            <a:r>
              <a:rPr lang="fr-CA" sz="2400" baseline="30000" dirty="0">
                <a:effectLst/>
                <a:latin typeface="Times New Roman" panose="02020603050405020304" pitchFamily="18" charset="0"/>
                <a:cs typeface="Times New Roman" panose="02020603050405020304" pitchFamily="18" charset="0"/>
              </a:rPr>
              <a:t>−7 </a:t>
            </a:r>
            <a:r>
              <a:rPr lang="fr-CA" sz="2400" dirty="0">
                <a:effectLst/>
                <a:latin typeface="Times New Roman" panose="02020603050405020304" pitchFamily="18" charset="0"/>
                <a:cs typeface="Times New Roman" panose="02020603050405020304" pitchFamily="18" charset="0"/>
              </a:rPr>
              <a:t>et </a:t>
            </a:r>
            <a:r>
              <a:rPr lang="fr-CA" sz="2400" i="1" dirty="0">
                <a:effectLst/>
                <a:latin typeface="Times New Roman" panose="02020603050405020304" pitchFamily="18" charset="0"/>
                <a:cs typeface="Times New Roman" panose="02020603050405020304" pitchFamily="18" charset="0"/>
              </a:rPr>
              <a:t>n </a:t>
            </a:r>
            <a:r>
              <a:rPr lang="fr-CA" sz="2400" dirty="0">
                <a:effectLst/>
                <a:latin typeface="Times New Roman" panose="02020603050405020304" pitchFamily="18" charset="0"/>
                <a:cs typeface="Times New Roman" panose="02020603050405020304" pitchFamily="18" charset="0"/>
              </a:rPr>
              <a:t>est la longueur des paquets et doit être comprise entre 1 et 10</a:t>
            </a:r>
            <a:r>
              <a:rPr lang="fr-CA" sz="2400" baseline="30000" dirty="0">
                <a:latin typeface="Times New Roman" panose="02020603050405020304" pitchFamily="18" charset="0"/>
                <a:cs typeface="Times New Roman" panose="02020603050405020304" pitchFamily="18" charset="0"/>
              </a:rPr>
              <a:t>4</a:t>
            </a:r>
            <a:r>
              <a:rPr lang="fr-CA" sz="2400" dirty="0">
                <a:effectLst/>
                <a:latin typeface="Times New Roman" panose="02020603050405020304" pitchFamily="18" charset="0"/>
                <a:cs typeface="Times New Roman" panose="02020603050405020304" pitchFamily="18" charset="0"/>
              </a:rPr>
              <a:t>. </a:t>
            </a:r>
          </a:p>
          <a:p>
            <a:pPr algn="just"/>
            <a:r>
              <a:rPr lang="fr-CA" sz="2400" dirty="0">
                <a:effectLst/>
                <a:latin typeface="Times New Roman" panose="02020603050405020304" pitchFamily="18" charset="0"/>
                <a:cs typeface="Times New Roman" panose="02020603050405020304" pitchFamily="18" charset="0"/>
              </a:rPr>
              <a:t>Si la longueur des paquets est de 10</a:t>
            </a:r>
            <a:r>
              <a:rPr lang="fr-CA" sz="2400" baseline="30000" dirty="0">
                <a:latin typeface="Times New Roman" panose="02020603050405020304" pitchFamily="18" charset="0"/>
                <a:cs typeface="Times New Roman" panose="02020603050405020304" pitchFamily="18" charset="0"/>
              </a:rPr>
              <a:t>4</a:t>
            </a:r>
            <a:r>
              <a:rPr lang="fr-CA" sz="2400" dirty="0">
                <a:effectLst/>
                <a:latin typeface="Times New Roman" panose="02020603050405020304" pitchFamily="18" charset="0"/>
                <a:cs typeface="Times New Roman" panose="02020603050405020304" pitchFamily="18" charset="0"/>
              </a:rPr>
              <a:t> octets, quelle est la probabilité d’un paquet soit perdu avant arriver à destination ?</a:t>
            </a:r>
          </a:p>
          <a:p>
            <a:pPr algn="just"/>
            <a:r>
              <a:rPr lang="fr-CA" sz="2400" dirty="0">
                <a:effectLst/>
                <a:latin typeface="Times New Roman" panose="02020603050405020304" pitchFamily="18" charset="0"/>
                <a:cs typeface="Times New Roman" panose="02020603050405020304" pitchFamily="18" charset="0"/>
              </a:rPr>
              <a:t>Si la longueur des paquets est de 10</a:t>
            </a:r>
            <a:r>
              <a:rPr lang="fr-CA" sz="2400" baseline="30000" dirty="0">
                <a:latin typeface="Times New Roman" panose="02020603050405020304" pitchFamily="18" charset="0"/>
                <a:cs typeface="Times New Roman" panose="02020603050405020304" pitchFamily="18" charset="0"/>
              </a:rPr>
              <a:t>4</a:t>
            </a:r>
            <a:r>
              <a:rPr lang="fr-CA" sz="2400" dirty="0">
                <a:effectLst/>
                <a:latin typeface="Times New Roman" panose="02020603050405020304" pitchFamily="18" charset="0"/>
                <a:cs typeface="Times New Roman" panose="02020603050405020304" pitchFamily="18" charset="0"/>
              </a:rPr>
              <a:t> octets, combien d’accusés de réception négatifs seront reçus suite à l’envoi initial de l’image, (avant la retransmission des paquets manquants qui pourraient à leur tour être perdus). </a:t>
            </a:r>
          </a:p>
          <a:p>
            <a:pPr algn="just"/>
            <a:r>
              <a:rPr lang="fr-CA" sz="2400" dirty="0">
                <a:effectLst/>
                <a:latin typeface="Times New Roman" panose="02020603050405020304" pitchFamily="18" charset="0"/>
                <a:cs typeface="Times New Roman" panose="02020603050405020304" pitchFamily="18" charset="0"/>
              </a:rPr>
              <a:t>De manière générale, quel est le problème d’avoir des paquets trop courts? Des paquets trop longs? </a:t>
            </a:r>
          </a:p>
          <a:p>
            <a:pPr algn="just"/>
            <a:r>
              <a:rPr lang="fr-CA" sz="2400" dirty="0">
                <a:latin typeface="Times New Roman" panose="02020603050405020304" pitchFamily="18" charset="0"/>
                <a:cs typeface="Times New Roman" panose="02020603050405020304" pitchFamily="18" charset="0"/>
              </a:rPr>
              <a:t>Quelle est la quantité d’octets qu’il faut transmettre en incluant les paquets que l’on doit retransmettre par poste ?</a:t>
            </a:r>
            <a:endParaRPr lang="fr-CA" sz="2400" dirty="0">
              <a:effectLst/>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299788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p:txBody>
          <a:bodyPr/>
          <a:lstStyle/>
          <a:p>
            <a:pPr algn="ctr"/>
            <a:r>
              <a:rPr lang="fr-FR" dirty="0"/>
              <a:t>Ch. 4 ex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612734"/>
            <a:ext cx="10515600" cy="4351338"/>
          </a:xfrm>
        </p:spPr>
        <p:txBody>
          <a:bodyPr>
            <a:normAutofit/>
          </a:bodyPr>
          <a:lstStyle/>
          <a:p>
            <a:pPr algn="just"/>
            <a:r>
              <a:rPr lang="fr-CA" sz="2400" dirty="0">
                <a:effectLst/>
                <a:latin typeface="Times New Roman" panose="02020603050405020304" pitchFamily="18" charset="0"/>
                <a:cs typeface="Times New Roman" panose="02020603050405020304" pitchFamily="18" charset="0"/>
              </a:rPr>
              <a:t>Si la longueur des paquets est de 10</a:t>
            </a:r>
            <a:r>
              <a:rPr lang="fr-CA" sz="2400" baseline="30000" dirty="0">
                <a:latin typeface="Times New Roman" panose="02020603050405020304" pitchFamily="18" charset="0"/>
                <a:cs typeface="Times New Roman" panose="02020603050405020304" pitchFamily="18" charset="0"/>
              </a:rPr>
              <a:t>4</a:t>
            </a:r>
            <a:r>
              <a:rPr lang="fr-CA" sz="2400" dirty="0">
                <a:effectLst/>
                <a:latin typeface="Times New Roman" panose="02020603050405020304" pitchFamily="18" charset="0"/>
                <a:cs typeface="Times New Roman" panose="02020603050405020304" pitchFamily="18" charset="0"/>
              </a:rPr>
              <a:t> octets, quelle est la probabilité d’un paquet soit perdu avant arriver à destination ?</a:t>
            </a:r>
          </a:p>
          <a:p>
            <a:endParaRPr lang="fr-FR" sz="2400" dirty="0">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Taille_image = 45 × 10</a:t>
            </a:r>
            <a:r>
              <a:rPr lang="fr-CA" baseline="30000" dirty="0">
                <a:effectLst/>
                <a:latin typeface="Times New Roman" panose="02020603050405020304" pitchFamily="18" charset="0"/>
                <a:cs typeface="Times New Roman" panose="02020603050405020304" pitchFamily="18" charset="0"/>
              </a:rPr>
              <a:t>9</a:t>
            </a:r>
            <a:r>
              <a:rPr lang="fr-CA" dirty="0">
                <a:effectLst/>
                <a:latin typeface="Times New Roman" panose="02020603050405020304" pitchFamily="18" charset="0"/>
                <a:cs typeface="Times New Roman" panose="02020603050405020304" pitchFamily="18" charset="0"/>
              </a:rPr>
              <a:t> octets, Taille_paquet = 10</a:t>
            </a:r>
            <a:r>
              <a:rPr lang="fr-CA" baseline="30000" dirty="0">
                <a:latin typeface="Times New Roman" panose="02020603050405020304" pitchFamily="18" charset="0"/>
                <a:cs typeface="Times New Roman" panose="02020603050405020304" pitchFamily="18" charset="0"/>
              </a:rPr>
              <a:t>4</a:t>
            </a:r>
            <a:r>
              <a:rPr lang="fr-CA" dirty="0">
                <a:effectLst/>
                <a:latin typeface="Times New Roman" panose="02020603050405020304" pitchFamily="18" charset="0"/>
                <a:cs typeface="Times New Roman" panose="02020603050405020304" pitchFamily="18" charset="0"/>
              </a:rPr>
              <a:t> octets/paquet, </a:t>
            </a:r>
            <a:r>
              <a:rPr lang="fr-CA" i="1" dirty="0">
                <a:effectLst/>
                <a:latin typeface="Times New Roman" panose="02020603050405020304" pitchFamily="18" charset="0"/>
                <a:cs typeface="Times New Roman" panose="02020603050405020304" pitchFamily="18" charset="0"/>
              </a:rPr>
              <a:t>po</a:t>
            </a:r>
            <a:r>
              <a:rPr lang="fr-CA" dirty="0">
                <a:effectLst/>
                <a:latin typeface="Times New Roman" panose="02020603050405020304" pitchFamily="18" charset="0"/>
                <a:cs typeface="Times New Roman" panose="02020603050405020304" pitchFamily="18" charset="0"/>
              </a:rPr>
              <a:t> = 10</a:t>
            </a:r>
            <a:r>
              <a:rPr lang="fr-CA" baseline="30000" dirty="0">
                <a:effectLst/>
                <a:latin typeface="Times New Roman" panose="02020603050405020304" pitchFamily="18" charset="0"/>
                <a:cs typeface="Times New Roman" panose="02020603050405020304" pitchFamily="18" charset="0"/>
              </a:rPr>
              <a:t>-7</a:t>
            </a:r>
            <a:r>
              <a:rPr lang="fr-CA" dirty="0">
                <a:effectLst/>
                <a:latin typeface="Times New Roman" panose="02020603050405020304" pitchFamily="18" charset="0"/>
                <a:cs typeface="Times New Roman" panose="02020603050405020304" pitchFamily="18" charset="0"/>
              </a:rPr>
              <a:t>. </a:t>
            </a:r>
          </a:p>
          <a:p>
            <a:pPr lvl="1"/>
            <a:r>
              <a:rPr lang="fr-CA" dirty="0">
                <a:effectLst/>
                <a:latin typeface="Times New Roman" panose="02020603050405020304" pitchFamily="18" charset="0"/>
                <a:cs typeface="Times New Roman" panose="02020603050405020304" pitchFamily="18" charset="0"/>
              </a:rPr>
              <a:t>L’image sera donc découpée en </a:t>
            </a:r>
          </a:p>
          <a:p>
            <a:pPr marL="457200" lvl="1" indent="0">
              <a:buNone/>
            </a:pPr>
            <a:r>
              <a:rPr lang="fr-CA" dirty="0">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nombre_paquets_poste   </a:t>
            </a:r>
            <a:r>
              <a:rPr lang="fr-CA" dirty="0">
                <a:effectLst/>
                <a:latin typeface="Times New Roman" panose="02020603050405020304" pitchFamily="18" charset="0"/>
                <a:cs typeface="Times New Roman" panose="02020603050405020304" pitchFamily="18" charset="0"/>
              </a:rPr>
              <a:t>= taille_image / taille_paquet </a:t>
            </a:r>
          </a:p>
          <a:p>
            <a:pPr marL="457200" lvl="1" indent="0">
              <a:buNone/>
            </a:pPr>
            <a:r>
              <a:rPr lang="fr-CA" dirty="0">
                <a:latin typeface="Times New Roman" panose="02020603050405020304" pitchFamily="18" charset="0"/>
                <a:cs typeface="Times New Roman" panose="02020603050405020304" pitchFamily="18" charset="0"/>
              </a:rPr>
              <a:t>				    = </a:t>
            </a:r>
            <a:r>
              <a:rPr lang="fr-CA" dirty="0">
                <a:effectLst/>
                <a:latin typeface="Times New Roman" panose="02020603050405020304" pitchFamily="18" charset="0"/>
                <a:cs typeface="Times New Roman" panose="02020603050405020304" pitchFamily="18" charset="0"/>
              </a:rPr>
              <a:t>45 × 10</a:t>
            </a:r>
            <a:r>
              <a:rPr lang="fr-CA" baseline="30000" dirty="0">
                <a:effectLst/>
                <a:latin typeface="Times New Roman" panose="02020603050405020304" pitchFamily="18" charset="0"/>
                <a:cs typeface="Times New Roman" panose="02020603050405020304" pitchFamily="18" charset="0"/>
              </a:rPr>
              <a:t>9</a:t>
            </a:r>
            <a:r>
              <a:rPr lang="fr-CA" dirty="0">
                <a:effectLst/>
                <a:latin typeface="Times New Roman" panose="02020603050405020304" pitchFamily="18" charset="0"/>
                <a:cs typeface="Times New Roman" panose="02020603050405020304" pitchFamily="18" charset="0"/>
              </a:rPr>
              <a:t> octets  / 10</a:t>
            </a:r>
            <a:r>
              <a:rPr lang="fr-CA" baseline="30000" dirty="0">
                <a:latin typeface="Times New Roman" panose="02020603050405020304" pitchFamily="18" charset="0"/>
                <a:cs typeface="Times New Roman" panose="02020603050405020304" pitchFamily="18" charset="0"/>
              </a:rPr>
              <a:t>4</a:t>
            </a:r>
            <a:r>
              <a:rPr lang="fr-CA" dirty="0">
                <a:effectLst/>
                <a:latin typeface="Times New Roman" panose="02020603050405020304" pitchFamily="18" charset="0"/>
                <a:cs typeface="Times New Roman" panose="02020603050405020304" pitchFamily="18" charset="0"/>
              </a:rPr>
              <a:t> octets/paquet  </a:t>
            </a:r>
          </a:p>
          <a:p>
            <a:pPr marL="457200" lvl="1" indent="0">
              <a:buNone/>
            </a:pPr>
            <a:r>
              <a:rPr lang="fr-CA" dirty="0">
                <a:latin typeface="Times New Roman" panose="02020603050405020304" pitchFamily="18" charset="0"/>
                <a:cs typeface="Times New Roman" panose="02020603050405020304" pitchFamily="18" charset="0"/>
              </a:rPr>
              <a:t>				    </a:t>
            </a:r>
            <a:r>
              <a:rPr lang="fr-CA" dirty="0">
                <a:effectLst/>
                <a:latin typeface="Times New Roman" panose="02020603050405020304" pitchFamily="18" charset="0"/>
                <a:cs typeface="Times New Roman" panose="02020603050405020304" pitchFamily="18" charset="0"/>
              </a:rPr>
              <a:t>= 45 × 10</a:t>
            </a:r>
            <a:r>
              <a:rPr lang="fr-CA" baseline="30000" dirty="0">
                <a:latin typeface="Times New Roman" panose="02020603050405020304" pitchFamily="18" charset="0"/>
                <a:cs typeface="Times New Roman" panose="02020603050405020304" pitchFamily="18" charset="0"/>
              </a:rPr>
              <a:t>5</a:t>
            </a:r>
            <a:r>
              <a:rPr lang="fr-CA" dirty="0">
                <a:effectLst/>
                <a:latin typeface="Times New Roman" panose="02020603050405020304" pitchFamily="18" charset="0"/>
                <a:cs typeface="Times New Roman" panose="02020603050405020304" pitchFamily="18" charset="0"/>
              </a:rPr>
              <a:t> paquets UDP. </a:t>
            </a:r>
          </a:p>
          <a:p>
            <a:pPr lvl="1"/>
            <a:r>
              <a:rPr lang="fr-CA" dirty="0">
                <a:effectLst/>
                <a:latin typeface="Times New Roman" panose="02020603050405020304" pitchFamily="18" charset="0"/>
                <a:cs typeface="Times New Roman" panose="02020603050405020304" pitchFamily="18" charset="0"/>
              </a:rPr>
              <a:t>La probabilité qu’un paquet soit perdu avant d’arriver à destination est de </a:t>
            </a:r>
          </a:p>
          <a:p>
            <a:pPr marL="457200" lvl="1" indent="0">
              <a:buNone/>
            </a:pPr>
            <a:r>
              <a:rPr lang="fr-CA" i="1" dirty="0">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p </a:t>
            </a:r>
            <a:r>
              <a:rPr lang="fr-CA" dirty="0">
                <a:effectLst/>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po </a:t>
            </a:r>
            <a:r>
              <a:rPr lang="fr-CA" dirty="0">
                <a:effectLst/>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n </a:t>
            </a:r>
            <a:r>
              <a:rPr lang="fr-CA" dirty="0">
                <a:effectLst/>
                <a:latin typeface="Times New Roman" panose="02020603050405020304" pitchFamily="18" charset="0"/>
                <a:cs typeface="Times New Roman" panose="02020603050405020304" pitchFamily="18" charset="0"/>
              </a:rPr>
              <a:t>= 10</a:t>
            </a:r>
            <a:r>
              <a:rPr lang="fr-CA" baseline="30000" dirty="0">
                <a:effectLst/>
                <a:latin typeface="Times New Roman" panose="02020603050405020304" pitchFamily="18" charset="0"/>
                <a:cs typeface="Times New Roman" panose="02020603050405020304" pitchFamily="18" charset="0"/>
              </a:rPr>
              <a:t>-7</a:t>
            </a:r>
            <a:r>
              <a:rPr lang="fr-CA" dirty="0">
                <a:effectLst/>
                <a:latin typeface="Times New Roman" panose="02020603050405020304" pitchFamily="18" charset="0"/>
                <a:cs typeface="Times New Roman" panose="02020603050405020304" pitchFamily="18" charset="0"/>
              </a:rPr>
              <a:t> x 10</a:t>
            </a:r>
            <a:r>
              <a:rPr lang="fr-CA" baseline="30000" dirty="0">
                <a:latin typeface="Times New Roman" panose="02020603050405020304" pitchFamily="18" charset="0"/>
                <a:cs typeface="Times New Roman" panose="02020603050405020304" pitchFamily="18" charset="0"/>
              </a:rPr>
              <a:t>4</a:t>
            </a:r>
            <a:r>
              <a:rPr lang="fr-CA" dirty="0">
                <a:effectLst/>
                <a:latin typeface="Times New Roman" panose="02020603050405020304" pitchFamily="18" charset="0"/>
                <a:cs typeface="Times New Roman" panose="02020603050405020304" pitchFamily="18" charset="0"/>
              </a:rPr>
              <a:t> = 0.001 </a:t>
            </a:r>
          </a:p>
          <a:p>
            <a:endParaRPr lang="fr-FR" dirty="0"/>
          </a:p>
          <a:p>
            <a:pPr marL="0" indent="0">
              <a:buNone/>
            </a:pPr>
            <a:endParaRPr lang="fr-FR" dirty="0"/>
          </a:p>
        </p:txBody>
      </p:sp>
    </p:spTree>
    <p:extLst>
      <p:ext uri="{BB962C8B-B14F-4D97-AF65-F5344CB8AC3E}">
        <p14:creationId xmlns:p14="http://schemas.microsoft.com/office/powerpoint/2010/main" val="702208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p:txBody>
          <a:bodyPr/>
          <a:lstStyle/>
          <a:p>
            <a:pPr algn="ctr"/>
            <a:r>
              <a:rPr lang="fr-FR" dirty="0"/>
              <a:t>Ch. 4 ex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612734"/>
            <a:ext cx="10515600" cy="4351338"/>
          </a:xfrm>
        </p:spPr>
        <p:txBody>
          <a:bodyPr>
            <a:normAutofit/>
          </a:bodyPr>
          <a:lstStyle/>
          <a:p>
            <a:pPr algn="just"/>
            <a:r>
              <a:rPr lang="fr-CA" sz="2400" dirty="0">
                <a:effectLst/>
                <a:latin typeface="Times New Roman" panose="02020603050405020304" pitchFamily="18" charset="0"/>
                <a:cs typeface="Times New Roman" panose="02020603050405020304" pitchFamily="18" charset="0"/>
              </a:rPr>
              <a:t>Si la longueur des paquets est de 10</a:t>
            </a:r>
            <a:r>
              <a:rPr lang="fr-CA" sz="2400" baseline="30000" dirty="0">
                <a:latin typeface="Times New Roman" panose="02020603050405020304" pitchFamily="18" charset="0"/>
                <a:cs typeface="Times New Roman" panose="02020603050405020304" pitchFamily="18" charset="0"/>
              </a:rPr>
              <a:t>4</a:t>
            </a:r>
            <a:r>
              <a:rPr lang="fr-CA" sz="2400" dirty="0">
                <a:effectLst/>
                <a:latin typeface="Times New Roman" panose="02020603050405020304" pitchFamily="18" charset="0"/>
                <a:cs typeface="Times New Roman" panose="02020603050405020304" pitchFamily="18" charset="0"/>
              </a:rPr>
              <a:t> octets, combien d’accusés de réception négatifs seront reçus suite à l’envoi initial de l’image, (avant la retransmission des paquets manquants qui pourraient à leur tour être perdus). </a:t>
            </a:r>
          </a:p>
          <a:p>
            <a:endParaRPr lang="fr-FR" sz="2400" dirty="0">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Le nombre de paquets perdus pour un poste sera de       	</a:t>
            </a:r>
            <a:r>
              <a:rPr lang="fr-CA" sz="2400" i="1" dirty="0">
                <a:latin typeface="Times New Roman" panose="02020603050405020304" pitchFamily="18" charset="0"/>
                <a:cs typeface="Times New Roman" panose="02020603050405020304" pitchFamily="18" charset="0"/>
              </a:rPr>
              <a:t>nombre_de_paquets_perdus_poste </a:t>
            </a:r>
            <a:r>
              <a:rPr lang="fr-CA" sz="2400" dirty="0">
                <a:latin typeface="Times New Roman" panose="02020603050405020304" pitchFamily="18" charset="0"/>
                <a:cs typeface="Times New Roman" panose="02020603050405020304" pitchFamily="18" charset="0"/>
              </a:rPr>
              <a:t>= </a:t>
            </a:r>
          </a:p>
          <a:p>
            <a:pPr marL="1371600" lvl="3" indent="0">
              <a:buNone/>
            </a:pPr>
            <a:r>
              <a:rPr lang="fr-CA" sz="2400" i="1" dirty="0">
                <a:effectLst/>
                <a:latin typeface="Times New Roman" panose="02020603050405020304" pitchFamily="18" charset="0"/>
                <a:cs typeface="Times New Roman" panose="02020603050405020304" pitchFamily="18" charset="0"/>
              </a:rPr>
              <a:t>	nombre_paquets_poste </a:t>
            </a:r>
            <a:r>
              <a:rPr lang="fr-CA" sz="2400" dirty="0">
                <a:effectLst/>
                <a:latin typeface="Times New Roman" panose="02020603050405020304" pitchFamily="18" charset="0"/>
                <a:cs typeface="Times New Roman" panose="02020603050405020304" pitchFamily="18" charset="0"/>
              </a:rPr>
              <a:t>x </a:t>
            </a:r>
            <a:r>
              <a:rPr lang="fr-CA" sz="2400" i="1" dirty="0">
                <a:effectLst/>
                <a:latin typeface="Times New Roman" panose="02020603050405020304" pitchFamily="18" charset="0"/>
                <a:cs typeface="Times New Roman" panose="02020603050405020304" pitchFamily="18" charset="0"/>
              </a:rPr>
              <a:t>p</a:t>
            </a:r>
            <a:r>
              <a:rPr lang="fr-CA" sz="2400" dirty="0">
                <a:effectLst/>
                <a:latin typeface="Times New Roman" panose="02020603050405020304" pitchFamily="18" charset="0"/>
                <a:cs typeface="Times New Roman" panose="02020603050405020304" pitchFamily="18" charset="0"/>
              </a:rPr>
              <a:t> = 45 × 10</a:t>
            </a:r>
            <a:r>
              <a:rPr lang="fr-CA" sz="2400" baseline="30000" dirty="0">
                <a:latin typeface="Times New Roman" panose="02020603050405020304" pitchFamily="18" charset="0"/>
                <a:cs typeface="Times New Roman" panose="02020603050405020304" pitchFamily="18" charset="0"/>
              </a:rPr>
              <a:t>5</a:t>
            </a:r>
            <a:r>
              <a:rPr lang="fr-CA" sz="2400" dirty="0">
                <a:effectLst/>
                <a:latin typeface="Times New Roman" panose="02020603050405020304" pitchFamily="18" charset="0"/>
                <a:cs typeface="Times New Roman" panose="02020603050405020304" pitchFamily="18" charset="0"/>
              </a:rPr>
              <a:t> x 0.001 = 45×10</a:t>
            </a:r>
            <a:r>
              <a:rPr lang="fr-CA" sz="2400" baseline="30000" dirty="0">
                <a:effectLst/>
                <a:latin typeface="Times New Roman" panose="02020603050405020304" pitchFamily="18" charset="0"/>
                <a:cs typeface="Times New Roman" panose="02020603050405020304" pitchFamily="18" charset="0"/>
              </a:rPr>
              <a:t>2</a:t>
            </a:r>
            <a:endParaRPr lang="fr-CA" sz="2400" baseline="30000" dirty="0">
              <a:latin typeface="Times New Roman" panose="02020603050405020304" pitchFamily="18" charset="0"/>
              <a:cs typeface="Times New Roman" panose="02020603050405020304" pitchFamily="18" charset="0"/>
            </a:endParaRPr>
          </a:p>
          <a:p>
            <a:pPr lvl="1"/>
            <a:endParaRPr lang="fr-CA" dirty="0">
              <a:effectLst/>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Pour 50 postes, le nombre total d’accusés de réception négatifs sera de </a:t>
            </a:r>
          </a:p>
          <a:p>
            <a:pPr marL="1371600" lvl="3" indent="0">
              <a:buNone/>
            </a:pPr>
            <a:r>
              <a:rPr lang="fr-CA" sz="2400" dirty="0">
                <a:effectLst/>
                <a:latin typeface="Times New Roman" panose="02020603050405020304" pitchFamily="18" charset="0"/>
                <a:cs typeface="Times New Roman" panose="02020603050405020304" pitchFamily="18" charset="0"/>
              </a:rPr>
              <a:t>	45×10</a:t>
            </a:r>
            <a:r>
              <a:rPr lang="fr-CA" sz="2400" baseline="30000" dirty="0">
                <a:effectLst/>
                <a:latin typeface="Times New Roman" panose="02020603050405020304" pitchFamily="18" charset="0"/>
                <a:cs typeface="Times New Roman" panose="02020603050405020304" pitchFamily="18" charset="0"/>
              </a:rPr>
              <a:t>2</a:t>
            </a:r>
            <a:r>
              <a:rPr lang="fr-CA" sz="2400" dirty="0">
                <a:effectLst/>
                <a:latin typeface="Times New Roman" panose="02020603050405020304" pitchFamily="18" charset="0"/>
                <a:cs typeface="Times New Roman" panose="02020603050405020304" pitchFamily="18" charset="0"/>
              </a:rPr>
              <a:t>  x 50 = 225×10</a:t>
            </a:r>
            <a:r>
              <a:rPr lang="fr-CA" sz="2400" baseline="30000" dirty="0">
                <a:effectLst/>
                <a:latin typeface="Times New Roman" panose="02020603050405020304" pitchFamily="18" charset="0"/>
                <a:cs typeface="Times New Roman" panose="02020603050405020304" pitchFamily="18" charset="0"/>
              </a:rPr>
              <a:t>3</a:t>
            </a:r>
            <a:r>
              <a:rPr lang="fr-CA" sz="2400" dirty="0">
                <a:effectLst/>
                <a:latin typeface="Times New Roman" panose="02020603050405020304" pitchFamily="18" charset="0"/>
                <a:cs typeface="Times New Roman" panose="02020603050405020304" pitchFamily="18" charset="0"/>
              </a:rPr>
              <a:t> </a:t>
            </a:r>
          </a:p>
          <a:p>
            <a:pPr lvl="1"/>
            <a:endParaRPr lang="fr-CA" dirty="0">
              <a:effectLst/>
              <a:latin typeface="NimbusRomNo9L-Regu-Slant_167"/>
            </a:endParaRPr>
          </a:p>
        </p:txBody>
      </p:sp>
    </p:spTree>
    <p:extLst>
      <p:ext uri="{BB962C8B-B14F-4D97-AF65-F5344CB8AC3E}">
        <p14:creationId xmlns:p14="http://schemas.microsoft.com/office/powerpoint/2010/main" val="3381500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a:xfrm>
            <a:off x="838200" y="365125"/>
            <a:ext cx="10515600" cy="826001"/>
          </a:xfrm>
        </p:spPr>
        <p:txBody>
          <a:bodyPr/>
          <a:lstStyle/>
          <a:p>
            <a:pPr algn="ctr"/>
            <a:r>
              <a:rPr lang="fr-FR" dirty="0"/>
              <a:t>Ch. 4 ex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253331"/>
            <a:ext cx="10515600" cy="4351338"/>
          </a:xfrm>
        </p:spPr>
        <p:txBody>
          <a:bodyPr>
            <a:normAutofit/>
          </a:bodyPr>
          <a:lstStyle/>
          <a:p>
            <a:pPr algn="just"/>
            <a:r>
              <a:rPr lang="fr-CA" sz="2400" dirty="0">
                <a:effectLst/>
                <a:latin typeface="Times New Roman" panose="02020603050405020304" pitchFamily="18" charset="0"/>
                <a:cs typeface="Times New Roman" panose="02020603050405020304" pitchFamily="18" charset="0"/>
              </a:rPr>
              <a:t>De manière générale, quel est le problème d’avoir des paquets trop courts? Des paquets trop longs? </a:t>
            </a:r>
          </a:p>
          <a:p>
            <a:endParaRPr lang="fr-FR" sz="2400" dirty="0">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Avoir des paquets trop courts augmente significativement leur nombre, </a:t>
            </a:r>
          </a:p>
          <a:p>
            <a:pPr lvl="1"/>
            <a:r>
              <a:rPr lang="fr-CA" dirty="0">
                <a:effectLst/>
                <a:latin typeface="Times New Roman" panose="02020603050405020304" pitchFamily="18" charset="0"/>
                <a:cs typeface="Times New Roman" panose="02020603050405020304" pitchFamily="18" charset="0"/>
              </a:rPr>
              <a:t>Avoir des paquets trop longs augmente leur chance d’être perdus (d’après la loi de probabilité donnée). </a:t>
            </a:r>
          </a:p>
          <a:p>
            <a:pPr lvl="1"/>
            <a:endParaRPr lang="fr-CA" dirty="0">
              <a:effectLst/>
              <a:latin typeface="NimbusRomNo9L-Regu-Slant_167"/>
            </a:endParaRPr>
          </a:p>
          <a:p>
            <a:endParaRPr lang="fr-FR" dirty="0"/>
          </a:p>
          <a:p>
            <a:pPr marL="0" indent="0">
              <a:buNone/>
            </a:pPr>
            <a:endParaRPr lang="fr-FR" dirty="0"/>
          </a:p>
        </p:txBody>
      </p:sp>
    </p:spTree>
    <p:extLst>
      <p:ext uri="{BB962C8B-B14F-4D97-AF65-F5344CB8AC3E}">
        <p14:creationId xmlns:p14="http://schemas.microsoft.com/office/powerpoint/2010/main" val="62452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a:xfrm>
            <a:off x="838200" y="365125"/>
            <a:ext cx="10515600" cy="826001"/>
          </a:xfrm>
        </p:spPr>
        <p:txBody>
          <a:bodyPr/>
          <a:lstStyle/>
          <a:p>
            <a:pPr algn="ctr"/>
            <a:r>
              <a:rPr lang="fr-FR" dirty="0"/>
              <a:t>Ch. 4 ex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253331"/>
            <a:ext cx="10515600" cy="4351338"/>
          </a:xfrm>
        </p:spPr>
        <p:txBody>
          <a:bodyPr>
            <a:normAutofit/>
          </a:bodyPr>
          <a:lstStyle/>
          <a:p>
            <a:pPr marL="0" indent="0">
              <a:buNone/>
            </a:pPr>
            <a:r>
              <a:rPr lang="fr-CA" sz="2400" dirty="0">
                <a:latin typeface="Times New Roman" panose="02020603050405020304" pitchFamily="18" charset="0"/>
                <a:cs typeface="Times New Roman" panose="02020603050405020304" pitchFamily="18" charset="0"/>
              </a:rPr>
              <a:t>Quelle est la quantité d’octets qu’il faut transmettre en incluant les paquets que l’on doit retransmettre </a:t>
            </a:r>
            <a:r>
              <a:rPr lang="fr-CA" sz="2400" b="1" dirty="0">
                <a:latin typeface="Times New Roman" panose="02020603050405020304" pitchFamily="18" charset="0"/>
                <a:cs typeface="Times New Roman" panose="02020603050405020304" pitchFamily="18" charset="0"/>
              </a:rPr>
              <a:t>par poste </a:t>
            </a:r>
            <a:r>
              <a:rPr lang="fr-CA" sz="2400" dirty="0">
                <a:latin typeface="Times New Roman" panose="02020603050405020304" pitchFamily="18" charset="0"/>
                <a:cs typeface="Times New Roman" panose="02020603050405020304" pitchFamily="18" charset="0"/>
              </a:rPr>
              <a:t>?</a:t>
            </a:r>
          </a:p>
          <a:p>
            <a:pPr marL="0" indent="0">
              <a:buNone/>
            </a:pPr>
            <a:endParaRPr lang="fr-CA" sz="2400" dirty="0">
              <a:effectLst/>
              <a:latin typeface="Times New Roman" panose="02020603050405020304" pitchFamily="18" charset="0"/>
              <a:cs typeface="Times New Roman" panose="02020603050405020304" pitchFamily="18" charset="0"/>
            </a:endParaRPr>
          </a:p>
          <a:p>
            <a:r>
              <a:rPr lang="fr-FR" sz="2400" i="1" dirty="0">
                <a:latin typeface="Times New Roman" panose="02020603050405020304" pitchFamily="18" charset="0"/>
                <a:cs typeface="Times New Roman" panose="02020603050405020304" pitchFamily="18" charset="0"/>
              </a:rPr>
              <a:t>Nombre_total_envoyé_poste </a:t>
            </a:r>
            <a:r>
              <a:rPr lang="fr-FR" sz="2400" dirty="0">
                <a:latin typeface="Times New Roman" panose="02020603050405020304" pitchFamily="18" charset="0"/>
                <a:cs typeface="Times New Roman" panose="02020603050405020304" pitchFamily="18" charset="0"/>
              </a:rPr>
              <a:t>= </a:t>
            </a:r>
          </a:p>
          <a:p>
            <a:pPr marL="0" indent="0">
              <a:buNone/>
            </a:pPr>
            <a:r>
              <a:rPr lang="fr-FR" sz="2400" dirty="0">
                <a:latin typeface="Times New Roman" panose="02020603050405020304" pitchFamily="18" charset="0"/>
                <a:cs typeface="Times New Roman" panose="02020603050405020304" pitchFamily="18" charset="0"/>
              </a:rPr>
              <a:t>		</a:t>
            </a:r>
            <a:r>
              <a:rPr lang="fr-FR" sz="2400" i="1" dirty="0">
                <a:latin typeface="Times New Roman" panose="02020603050405020304" pitchFamily="18" charset="0"/>
                <a:cs typeface="Times New Roman" panose="02020603050405020304" pitchFamily="18" charset="0"/>
              </a:rPr>
              <a:t>nombre_paquets_poste </a:t>
            </a:r>
            <a:r>
              <a:rPr lang="fr-FR" sz="2400" dirty="0">
                <a:latin typeface="Times New Roman" panose="02020603050405020304" pitchFamily="18" charset="0"/>
                <a:cs typeface="Times New Roman" panose="02020603050405020304" pitchFamily="18" charset="0"/>
              </a:rPr>
              <a:t>+ </a:t>
            </a:r>
            <a:r>
              <a:rPr lang="fr-CA" sz="2400" i="1" dirty="0">
                <a:effectLst/>
                <a:latin typeface="Times New Roman" panose="02020603050405020304" pitchFamily="18" charset="0"/>
                <a:cs typeface="Times New Roman" panose="02020603050405020304" pitchFamily="18" charset="0"/>
              </a:rPr>
              <a:t>nombre_de_paquets</a:t>
            </a:r>
            <a:r>
              <a:rPr lang="fr-CA" sz="2400" i="1" dirty="0">
                <a:latin typeface="Times New Roman" panose="02020603050405020304" pitchFamily="18" charset="0"/>
                <a:cs typeface="Times New Roman" panose="02020603050405020304" pitchFamily="18" charset="0"/>
              </a:rPr>
              <a:t>_</a:t>
            </a:r>
            <a:r>
              <a:rPr lang="fr-CA" sz="2400" i="1" dirty="0">
                <a:effectLst/>
                <a:latin typeface="Times New Roman" panose="02020603050405020304" pitchFamily="18" charset="0"/>
                <a:cs typeface="Times New Roman" panose="02020603050405020304" pitchFamily="18" charset="0"/>
              </a:rPr>
              <a:t>perdus</a:t>
            </a:r>
            <a:r>
              <a:rPr lang="fr-CA" sz="2400" i="1" dirty="0">
                <a:latin typeface="Times New Roman" panose="02020603050405020304" pitchFamily="18" charset="0"/>
                <a:cs typeface="Times New Roman" panose="02020603050405020304" pitchFamily="18" charset="0"/>
              </a:rPr>
              <a:t>_</a:t>
            </a:r>
            <a:r>
              <a:rPr lang="fr-CA" sz="2400" i="1" dirty="0">
                <a:effectLst/>
                <a:latin typeface="Times New Roman" panose="02020603050405020304" pitchFamily="18" charset="0"/>
                <a:cs typeface="Times New Roman" panose="02020603050405020304" pitchFamily="18" charset="0"/>
              </a:rPr>
              <a:t>poste </a:t>
            </a:r>
            <a:r>
              <a:rPr lang="fr-CA" sz="2400" dirty="0">
                <a:effectLst/>
                <a:latin typeface="Times New Roman" panose="02020603050405020304" pitchFamily="18" charset="0"/>
                <a:cs typeface="Times New Roman" panose="02020603050405020304" pitchFamily="18" charset="0"/>
              </a:rPr>
              <a:t>= </a:t>
            </a:r>
          </a:p>
          <a:p>
            <a:pPr marL="0" indent="0">
              <a:buNone/>
            </a:pPr>
            <a:r>
              <a:rPr lang="fr-CA" sz="2400" dirty="0">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45 × 10</a:t>
            </a:r>
            <a:r>
              <a:rPr lang="fr-CA" sz="2400" baseline="30000" dirty="0">
                <a:latin typeface="Times New Roman" panose="02020603050405020304" pitchFamily="18" charset="0"/>
                <a:cs typeface="Times New Roman" panose="02020603050405020304" pitchFamily="18" charset="0"/>
              </a:rPr>
              <a:t>5</a:t>
            </a:r>
            <a:r>
              <a:rPr lang="fr-CA" sz="2400" dirty="0">
                <a:effectLst/>
                <a:latin typeface="Times New Roman" panose="02020603050405020304" pitchFamily="18" charset="0"/>
                <a:cs typeface="Times New Roman" panose="02020603050405020304" pitchFamily="18" charset="0"/>
              </a:rPr>
              <a:t> + 45×10</a:t>
            </a:r>
            <a:r>
              <a:rPr lang="fr-CA" sz="2400" baseline="30000" dirty="0">
                <a:effectLst/>
                <a:latin typeface="Times New Roman" panose="02020603050405020304" pitchFamily="18" charset="0"/>
                <a:cs typeface="Times New Roman" panose="02020603050405020304" pitchFamily="18" charset="0"/>
              </a:rPr>
              <a:t>2</a:t>
            </a:r>
            <a:endParaRPr lang="fr-CA" sz="2400" dirty="0">
              <a:effectLst/>
              <a:latin typeface="Times New Roman" panose="02020603050405020304" pitchFamily="18" charset="0"/>
              <a:cs typeface="Times New Roman" panose="02020603050405020304" pitchFamily="18" charset="0"/>
            </a:endParaRPr>
          </a:p>
          <a:p>
            <a:r>
              <a:rPr lang="fr-FR" sz="2400" i="1" dirty="0">
                <a:latin typeface="Times New Roman" panose="02020603050405020304" pitchFamily="18" charset="0"/>
                <a:cs typeface="Times New Roman" panose="02020603050405020304" pitchFamily="18" charset="0"/>
              </a:rPr>
              <a:t>Total_octets_envoyés = Nombre_total_envoyé_poste  </a:t>
            </a:r>
            <a:r>
              <a:rPr lang="fr-FR" sz="2400" dirty="0">
                <a:latin typeface="Times New Roman" panose="02020603050405020304" pitchFamily="18" charset="0"/>
                <a:cs typeface="Times New Roman" panose="02020603050405020304" pitchFamily="18" charset="0"/>
              </a:rPr>
              <a:t>x</a:t>
            </a:r>
            <a:r>
              <a:rPr lang="fr-FR" sz="2400" i="1" dirty="0">
                <a:latin typeface="Times New Roman" panose="02020603050405020304" pitchFamily="18" charset="0"/>
                <a:cs typeface="Times New Roman" panose="02020603050405020304" pitchFamily="18" charset="0"/>
              </a:rPr>
              <a:t> taille_paquet </a:t>
            </a:r>
            <a:r>
              <a:rPr lang="fr-FR" sz="2400" dirty="0">
                <a:latin typeface="Times New Roman" panose="02020603050405020304" pitchFamily="18" charset="0"/>
                <a:cs typeface="Times New Roman" panose="02020603050405020304" pitchFamily="18" charset="0"/>
              </a:rPr>
              <a:t>=</a:t>
            </a:r>
          </a:p>
          <a:p>
            <a:pPr marL="0" indent="0">
              <a:buNone/>
            </a:pPr>
            <a:r>
              <a:rPr lang="fr-FR" sz="2400" dirty="0">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45 × 10</a:t>
            </a:r>
            <a:r>
              <a:rPr lang="fr-CA" sz="2400" baseline="30000" dirty="0">
                <a:latin typeface="Times New Roman" panose="02020603050405020304" pitchFamily="18" charset="0"/>
                <a:cs typeface="Times New Roman" panose="02020603050405020304" pitchFamily="18" charset="0"/>
              </a:rPr>
              <a:t>5</a:t>
            </a:r>
            <a:r>
              <a:rPr lang="fr-CA" sz="2400" dirty="0">
                <a:effectLst/>
                <a:latin typeface="Times New Roman" panose="02020603050405020304" pitchFamily="18" charset="0"/>
                <a:cs typeface="Times New Roman" panose="02020603050405020304" pitchFamily="18" charset="0"/>
              </a:rPr>
              <a:t> + 45×10</a:t>
            </a:r>
            <a:r>
              <a:rPr lang="fr-CA" sz="2400" baseline="30000" dirty="0">
                <a:effectLst/>
                <a:latin typeface="Times New Roman" panose="02020603050405020304" pitchFamily="18" charset="0"/>
                <a:cs typeface="Times New Roman" panose="02020603050405020304" pitchFamily="18" charset="0"/>
              </a:rPr>
              <a:t>2</a:t>
            </a:r>
            <a:r>
              <a:rPr lang="fr-FR" sz="2400" dirty="0">
                <a:latin typeface="Times New Roman" panose="02020603050405020304" pitchFamily="18" charset="0"/>
                <a:cs typeface="Times New Roman" panose="02020603050405020304" pitchFamily="18" charset="0"/>
              </a:rPr>
              <a:t>) x 10</a:t>
            </a:r>
            <a:r>
              <a:rPr lang="fr-FR" sz="2400" baseline="30000" dirty="0">
                <a:latin typeface="Times New Roman" panose="02020603050405020304" pitchFamily="18" charset="0"/>
                <a:cs typeface="Times New Roman" panose="02020603050405020304" pitchFamily="18" charset="0"/>
              </a:rPr>
              <a:t>4</a:t>
            </a:r>
            <a:r>
              <a:rPr lang="fr-FR" sz="2400" dirty="0">
                <a:latin typeface="Times New Roman" panose="02020603050405020304" pitchFamily="18" charset="0"/>
                <a:cs typeface="Times New Roman" panose="02020603050405020304" pitchFamily="18" charset="0"/>
              </a:rPr>
              <a:t> octets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65859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p:txBody>
          <a:bodyPr/>
          <a:lstStyle/>
          <a:p>
            <a:pPr algn="ctr"/>
            <a:r>
              <a:rPr lang="fr-FR" dirty="0"/>
              <a:t>Ch. 4 ex 4.2 (suite exercice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612734"/>
            <a:ext cx="10515600" cy="4351338"/>
          </a:xfrm>
        </p:spPr>
        <p:txBody>
          <a:bodyPr>
            <a:normAutofit/>
          </a:bodyPr>
          <a:lstStyle/>
          <a:p>
            <a:pPr algn="just"/>
            <a:r>
              <a:rPr lang="fr-CA" sz="2400" dirty="0">
                <a:effectLst/>
                <a:latin typeface="Times New Roman" panose="02020603050405020304" pitchFamily="18" charset="0"/>
                <a:cs typeface="Times New Roman" panose="02020603050405020304" pitchFamily="18" charset="0"/>
              </a:rPr>
              <a:t>Si la longueur des paquets est maintenant de 10</a:t>
            </a:r>
            <a:r>
              <a:rPr lang="fr-CA" sz="2400" baseline="30000" dirty="0">
                <a:effectLst/>
                <a:latin typeface="Times New Roman" panose="02020603050405020304" pitchFamily="18" charset="0"/>
                <a:cs typeface="Times New Roman" panose="02020603050405020304" pitchFamily="18" charset="0"/>
              </a:rPr>
              <a:t>2</a:t>
            </a:r>
            <a:r>
              <a:rPr lang="fr-CA" sz="2400" dirty="0">
                <a:effectLst/>
                <a:latin typeface="Times New Roman" panose="02020603050405020304" pitchFamily="18" charset="0"/>
                <a:cs typeface="Times New Roman" panose="02020603050405020304" pitchFamily="18" charset="0"/>
              </a:rPr>
              <a:t> octets, quelle est la probabilité d’un paquet soit perdu avant arriver à destination ?</a:t>
            </a:r>
          </a:p>
          <a:p>
            <a:endParaRPr lang="fr-FR" sz="2400" dirty="0">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Taille_image = 45 × 10</a:t>
            </a:r>
            <a:r>
              <a:rPr lang="fr-CA" baseline="30000" dirty="0">
                <a:effectLst/>
                <a:latin typeface="Times New Roman" panose="02020603050405020304" pitchFamily="18" charset="0"/>
                <a:cs typeface="Times New Roman" panose="02020603050405020304" pitchFamily="18" charset="0"/>
              </a:rPr>
              <a:t>9</a:t>
            </a:r>
            <a:r>
              <a:rPr lang="fr-CA" dirty="0">
                <a:effectLst/>
                <a:latin typeface="Times New Roman" panose="02020603050405020304" pitchFamily="18" charset="0"/>
                <a:cs typeface="Times New Roman" panose="02020603050405020304" pitchFamily="18" charset="0"/>
              </a:rPr>
              <a:t> octets, Taille_paquet = 10</a:t>
            </a:r>
            <a:r>
              <a:rPr lang="fr-CA" baseline="30000" dirty="0">
                <a:effectLst/>
                <a:latin typeface="Times New Roman" panose="02020603050405020304" pitchFamily="18" charset="0"/>
                <a:cs typeface="Times New Roman" panose="02020603050405020304" pitchFamily="18" charset="0"/>
              </a:rPr>
              <a:t>2</a:t>
            </a:r>
            <a:r>
              <a:rPr lang="fr-CA" dirty="0">
                <a:effectLst/>
                <a:latin typeface="Times New Roman" panose="02020603050405020304" pitchFamily="18" charset="0"/>
                <a:cs typeface="Times New Roman" panose="02020603050405020304" pitchFamily="18" charset="0"/>
              </a:rPr>
              <a:t> octets/paquet, </a:t>
            </a:r>
            <a:r>
              <a:rPr lang="fr-CA" i="1" dirty="0">
                <a:effectLst/>
                <a:latin typeface="Times New Roman" panose="02020603050405020304" pitchFamily="18" charset="0"/>
                <a:cs typeface="Times New Roman" panose="02020603050405020304" pitchFamily="18" charset="0"/>
              </a:rPr>
              <a:t>po</a:t>
            </a:r>
            <a:r>
              <a:rPr lang="fr-CA" dirty="0">
                <a:effectLst/>
                <a:latin typeface="Times New Roman" panose="02020603050405020304" pitchFamily="18" charset="0"/>
                <a:cs typeface="Times New Roman" panose="02020603050405020304" pitchFamily="18" charset="0"/>
              </a:rPr>
              <a:t> = 10</a:t>
            </a:r>
            <a:r>
              <a:rPr lang="fr-CA" baseline="30000" dirty="0">
                <a:effectLst/>
                <a:latin typeface="Times New Roman" panose="02020603050405020304" pitchFamily="18" charset="0"/>
                <a:cs typeface="Times New Roman" panose="02020603050405020304" pitchFamily="18" charset="0"/>
              </a:rPr>
              <a:t>-7</a:t>
            </a:r>
            <a:r>
              <a:rPr lang="fr-CA" dirty="0">
                <a:effectLst/>
                <a:latin typeface="Times New Roman" panose="02020603050405020304" pitchFamily="18" charset="0"/>
                <a:cs typeface="Times New Roman" panose="02020603050405020304" pitchFamily="18" charset="0"/>
              </a:rPr>
              <a:t>. </a:t>
            </a:r>
          </a:p>
          <a:p>
            <a:pPr lvl="1"/>
            <a:r>
              <a:rPr lang="fr-CA" dirty="0">
                <a:effectLst/>
                <a:latin typeface="Times New Roman" panose="02020603050405020304" pitchFamily="18" charset="0"/>
                <a:cs typeface="Times New Roman" panose="02020603050405020304" pitchFamily="18" charset="0"/>
              </a:rPr>
              <a:t>L’image sera donc découpée en </a:t>
            </a:r>
          </a:p>
          <a:p>
            <a:pPr marL="457200" lvl="1" indent="0">
              <a:buNone/>
            </a:pPr>
            <a:r>
              <a:rPr lang="fr-CA" dirty="0">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nombre_paquets_poste  </a:t>
            </a:r>
            <a:r>
              <a:rPr lang="fr-CA" dirty="0">
                <a:effectLst/>
                <a:latin typeface="Times New Roman" panose="02020603050405020304" pitchFamily="18" charset="0"/>
                <a:cs typeface="Times New Roman" panose="02020603050405020304" pitchFamily="18" charset="0"/>
              </a:rPr>
              <a:t>= taille_image / taille_paquet </a:t>
            </a:r>
          </a:p>
          <a:p>
            <a:pPr marL="457200" lvl="1" indent="0">
              <a:buNone/>
            </a:pPr>
            <a:r>
              <a:rPr lang="fr-CA" dirty="0">
                <a:latin typeface="Times New Roman" panose="02020603050405020304" pitchFamily="18" charset="0"/>
                <a:cs typeface="Times New Roman" panose="02020603050405020304" pitchFamily="18" charset="0"/>
              </a:rPr>
              <a:t>				    = </a:t>
            </a:r>
            <a:r>
              <a:rPr lang="fr-CA" dirty="0">
                <a:effectLst/>
                <a:latin typeface="Times New Roman" panose="02020603050405020304" pitchFamily="18" charset="0"/>
                <a:cs typeface="Times New Roman" panose="02020603050405020304" pitchFamily="18" charset="0"/>
              </a:rPr>
              <a:t>45 × 10</a:t>
            </a:r>
            <a:r>
              <a:rPr lang="fr-CA" baseline="30000" dirty="0">
                <a:effectLst/>
                <a:latin typeface="Times New Roman" panose="02020603050405020304" pitchFamily="18" charset="0"/>
                <a:cs typeface="Times New Roman" panose="02020603050405020304" pitchFamily="18" charset="0"/>
              </a:rPr>
              <a:t>9</a:t>
            </a:r>
            <a:r>
              <a:rPr lang="fr-CA" dirty="0">
                <a:effectLst/>
                <a:latin typeface="Times New Roman" panose="02020603050405020304" pitchFamily="18" charset="0"/>
                <a:cs typeface="Times New Roman" panose="02020603050405020304" pitchFamily="18" charset="0"/>
              </a:rPr>
              <a:t> octets  / 10</a:t>
            </a:r>
            <a:r>
              <a:rPr lang="fr-CA" baseline="30000" dirty="0">
                <a:effectLst/>
                <a:latin typeface="Times New Roman" panose="02020603050405020304" pitchFamily="18" charset="0"/>
                <a:cs typeface="Times New Roman" panose="02020603050405020304" pitchFamily="18" charset="0"/>
              </a:rPr>
              <a:t>2</a:t>
            </a:r>
            <a:r>
              <a:rPr lang="fr-CA" dirty="0">
                <a:effectLst/>
                <a:latin typeface="Times New Roman" panose="02020603050405020304" pitchFamily="18" charset="0"/>
                <a:cs typeface="Times New Roman" panose="02020603050405020304" pitchFamily="18" charset="0"/>
              </a:rPr>
              <a:t> octets/paquet  </a:t>
            </a:r>
          </a:p>
          <a:p>
            <a:pPr marL="457200" lvl="1" indent="0">
              <a:buNone/>
            </a:pPr>
            <a:r>
              <a:rPr lang="fr-CA" dirty="0">
                <a:latin typeface="Times New Roman" panose="02020603050405020304" pitchFamily="18" charset="0"/>
                <a:cs typeface="Times New Roman" panose="02020603050405020304" pitchFamily="18" charset="0"/>
              </a:rPr>
              <a:t>				    </a:t>
            </a:r>
            <a:r>
              <a:rPr lang="fr-CA" dirty="0">
                <a:effectLst/>
                <a:latin typeface="Times New Roman" panose="02020603050405020304" pitchFamily="18" charset="0"/>
                <a:cs typeface="Times New Roman" panose="02020603050405020304" pitchFamily="18" charset="0"/>
              </a:rPr>
              <a:t>= 45 × 10</a:t>
            </a:r>
            <a:r>
              <a:rPr lang="fr-CA" baseline="30000" dirty="0">
                <a:effectLst/>
                <a:latin typeface="Times New Roman" panose="02020603050405020304" pitchFamily="18" charset="0"/>
                <a:cs typeface="Times New Roman" panose="02020603050405020304" pitchFamily="18" charset="0"/>
              </a:rPr>
              <a:t>7</a:t>
            </a:r>
            <a:r>
              <a:rPr lang="fr-CA" dirty="0">
                <a:effectLst/>
                <a:latin typeface="Times New Roman" panose="02020603050405020304" pitchFamily="18" charset="0"/>
                <a:cs typeface="Times New Roman" panose="02020603050405020304" pitchFamily="18" charset="0"/>
              </a:rPr>
              <a:t> paquets UDP. </a:t>
            </a:r>
          </a:p>
          <a:p>
            <a:pPr lvl="1"/>
            <a:r>
              <a:rPr lang="fr-CA" dirty="0">
                <a:effectLst/>
                <a:latin typeface="Times New Roman" panose="02020603050405020304" pitchFamily="18" charset="0"/>
                <a:cs typeface="Times New Roman" panose="02020603050405020304" pitchFamily="18" charset="0"/>
              </a:rPr>
              <a:t>La probabilité qu’un paquet soit perdu avant d’arriver à destination est de </a:t>
            </a:r>
          </a:p>
          <a:p>
            <a:pPr marL="457200" lvl="1" indent="0">
              <a:buNone/>
            </a:pPr>
            <a:r>
              <a:rPr lang="fr-CA" i="1" dirty="0">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p </a:t>
            </a:r>
            <a:r>
              <a:rPr lang="fr-CA" dirty="0">
                <a:effectLst/>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po </a:t>
            </a:r>
            <a:r>
              <a:rPr lang="fr-CA" dirty="0">
                <a:effectLst/>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n </a:t>
            </a:r>
            <a:r>
              <a:rPr lang="fr-CA" dirty="0">
                <a:effectLst/>
                <a:latin typeface="Times New Roman" panose="02020603050405020304" pitchFamily="18" charset="0"/>
                <a:cs typeface="Times New Roman" panose="02020603050405020304" pitchFamily="18" charset="0"/>
              </a:rPr>
              <a:t>= 10</a:t>
            </a:r>
            <a:r>
              <a:rPr lang="fr-CA" baseline="30000" dirty="0">
                <a:effectLst/>
                <a:latin typeface="Times New Roman" panose="02020603050405020304" pitchFamily="18" charset="0"/>
                <a:cs typeface="Times New Roman" panose="02020603050405020304" pitchFamily="18" charset="0"/>
              </a:rPr>
              <a:t>-7</a:t>
            </a:r>
            <a:r>
              <a:rPr lang="fr-CA" dirty="0">
                <a:effectLst/>
                <a:latin typeface="Times New Roman" panose="02020603050405020304" pitchFamily="18" charset="0"/>
                <a:cs typeface="Times New Roman" panose="02020603050405020304" pitchFamily="18" charset="0"/>
              </a:rPr>
              <a:t> x 10</a:t>
            </a:r>
            <a:r>
              <a:rPr lang="fr-CA" baseline="30000" dirty="0">
                <a:effectLst/>
                <a:latin typeface="Times New Roman" panose="02020603050405020304" pitchFamily="18" charset="0"/>
                <a:cs typeface="Times New Roman" panose="02020603050405020304" pitchFamily="18" charset="0"/>
              </a:rPr>
              <a:t>2</a:t>
            </a:r>
            <a:r>
              <a:rPr lang="fr-CA" dirty="0">
                <a:effectLst/>
                <a:latin typeface="Times New Roman" panose="02020603050405020304" pitchFamily="18" charset="0"/>
                <a:cs typeface="Times New Roman" panose="02020603050405020304" pitchFamily="18" charset="0"/>
              </a:rPr>
              <a:t> = 0.00001 </a:t>
            </a:r>
          </a:p>
          <a:p>
            <a:endParaRPr lang="fr-FR" dirty="0"/>
          </a:p>
          <a:p>
            <a:pPr marL="0" indent="0">
              <a:buNone/>
            </a:pPr>
            <a:endParaRPr lang="fr-FR" dirty="0"/>
          </a:p>
        </p:txBody>
      </p:sp>
    </p:spTree>
    <p:extLst>
      <p:ext uri="{BB962C8B-B14F-4D97-AF65-F5344CB8AC3E}">
        <p14:creationId xmlns:p14="http://schemas.microsoft.com/office/powerpoint/2010/main" val="3313405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p:txBody>
          <a:bodyPr/>
          <a:lstStyle/>
          <a:p>
            <a:pPr algn="ctr"/>
            <a:r>
              <a:rPr lang="fr-FR" dirty="0"/>
              <a:t>Ch. 4 ex 4.2 (suite exercice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612734"/>
            <a:ext cx="10515600" cy="4351338"/>
          </a:xfrm>
        </p:spPr>
        <p:txBody>
          <a:bodyPr>
            <a:normAutofit/>
          </a:bodyPr>
          <a:lstStyle/>
          <a:p>
            <a:pPr algn="just"/>
            <a:r>
              <a:rPr lang="fr-CA" sz="2400" dirty="0">
                <a:effectLst/>
                <a:latin typeface="Times New Roman" panose="02020603050405020304" pitchFamily="18" charset="0"/>
                <a:cs typeface="Times New Roman" panose="02020603050405020304" pitchFamily="18" charset="0"/>
              </a:rPr>
              <a:t>Si la longueur des paquets est de 10</a:t>
            </a:r>
            <a:r>
              <a:rPr lang="fr-CA" sz="2400" baseline="30000" dirty="0">
                <a:effectLst/>
                <a:latin typeface="Times New Roman" panose="02020603050405020304" pitchFamily="18" charset="0"/>
                <a:cs typeface="Times New Roman" panose="02020603050405020304" pitchFamily="18" charset="0"/>
              </a:rPr>
              <a:t>2</a:t>
            </a:r>
            <a:r>
              <a:rPr lang="fr-CA" sz="2400" dirty="0">
                <a:effectLst/>
                <a:latin typeface="Times New Roman" panose="02020603050405020304" pitchFamily="18" charset="0"/>
                <a:cs typeface="Times New Roman" panose="02020603050405020304" pitchFamily="18" charset="0"/>
              </a:rPr>
              <a:t> octets, combien d’accusés de réception négatifs seront reçus suite à l’envoi initial de l’image, (avant la retransmission des paquets manquants qui pourraient à leur tour être perdus). </a:t>
            </a:r>
          </a:p>
          <a:p>
            <a:endParaRPr lang="fr-FR" sz="2400" dirty="0">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Le nombre de paquets perdus pour un poste sera de </a:t>
            </a:r>
          </a:p>
          <a:p>
            <a:pPr marL="457200" lvl="1" indent="0">
              <a:buNone/>
            </a:pPr>
            <a:r>
              <a:rPr lang="fr-CA" dirty="0">
                <a:latin typeface="Times New Roman" panose="02020603050405020304" pitchFamily="18" charset="0"/>
                <a:cs typeface="Times New Roman" panose="02020603050405020304" pitchFamily="18" charset="0"/>
              </a:rPr>
              <a:t>	</a:t>
            </a:r>
            <a:r>
              <a:rPr lang="fr-CA" sz="2400" i="1" dirty="0">
                <a:latin typeface="Times New Roman" panose="02020603050405020304" pitchFamily="18" charset="0"/>
                <a:cs typeface="Times New Roman" panose="02020603050405020304" pitchFamily="18" charset="0"/>
              </a:rPr>
              <a:t>nombre_de_paquets_perdus_poste </a:t>
            </a:r>
            <a:r>
              <a:rPr lang="fr-CA" sz="2400" dirty="0">
                <a:latin typeface="Times New Roman" panose="02020603050405020304" pitchFamily="18" charset="0"/>
                <a:cs typeface="Times New Roman" panose="02020603050405020304" pitchFamily="18" charset="0"/>
              </a:rPr>
              <a:t>= </a:t>
            </a:r>
            <a:endParaRPr lang="fr-CA" dirty="0">
              <a:effectLst/>
              <a:latin typeface="Times New Roman" panose="02020603050405020304" pitchFamily="18" charset="0"/>
              <a:cs typeface="Times New Roman" panose="02020603050405020304" pitchFamily="18" charset="0"/>
            </a:endParaRPr>
          </a:p>
          <a:p>
            <a:pPr marL="1371600" lvl="3" indent="0">
              <a:buNone/>
            </a:pPr>
            <a:r>
              <a:rPr lang="fr-CA" sz="2400" i="1" dirty="0">
                <a:effectLst/>
                <a:latin typeface="Times New Roman" panose="02020603050405020304" pitchFamily="18" charset="0"/>
                <a:cs typeface="Times New Roman" panose="02020603050405020304" pitchFamily="18" charset="0"/>
              </a:rPr>
              <a:t>	nombre_paquets_poste </a:t>
            </a:r>
            <a:r>
              <a:rPr lang="fr-CA" sz="2400" dirty="0">
                <a:effectLst/>
                <a:latin typeface="Times New Roman" panose="02020603050405020304" pitchFamily="18" charset="0"/>
                <a:cs typeface="Times New Roman" panose="02020603050405020304" pitchFamily="18" charset="0"/>
              </a:rPr>
              <a:t>x </a:t>
            </a:r>
            <a:r>
              <a:rPr lang="fr-CA" sz="2400" i="1" dirty="0">
                <a:effectLst/>
                <a:latin typeface="Times New Roman" panose="02020603050405020304" pitchFamily="18" charset="0"/>
                <a:cs typeface="Times New Roman" panose="02020603050405020304" pitchFamily="18" charset="0"/>
              </a:rPr>
              <a:t>p</a:t>
            </a:r>
            <a:r>
              <a:rPr lang="fr-CA" sz="2400" dirty="0">
                <a:effectLst/>
                <a:latin typeface="Times New Roman" panose="02020603050405020304" pitchFamily="18" charset="0"/>
                <a:cs typeface="Times New Roman" panose="02020603050405020304" pitchFamily="18" charset="0"/>
              </a:rPr>
              <a:t> = 45 × 10</a:t>
            </a:r>
            <a:r>
              <a:rPr lang="fr-CA" sz="2400" baseline="30000" dirty="0">
                <a:effectLst/>
                <a:latin typeface="Times New Roman" panose="02020603050405020304" pitchFamily="18" charset="0"/>
                <a:cs typeface="Times New Roman" panose="02020603050405020304" pitchFamily="18" charset="0"/>
              </a:rPr>
              <a:t>7</a:t>
            </a:r>
            <a:r>
              <a:rPr lang="fr-CA" sz="2400" dirty="0">
                <a:effectLst/>
                <a:latin typeface="Times New Roman" panose="02020603050405020304" pitchFamily="18" charset="0"/>
                <a:cs typeface="Times New Roman" panose="02020603050405020304" pitchFamily="18" charset="0"/>
              </a:rPr>
              <a:t> x 0.00001 = 45 x 10</a:t>
            </a:r>
            <a:r>
              <a:rPr lang="fr-CA" sz="2400" baseline="30000" dirty="0">
                <a:effectLst/>
                <a:latin typeface="Times New Roman" panose="02020603050405020304" pitchFamily="18" charset="0"/>
                <a:cs typeface="Times New Roman" panose="02020603050405020304" pitchFamily="18" charset="0"/>
              </a:rPr>
              <a:t>2</a:t>
            </a:r>
            <a:endParaRPr lang="fr-CA" sz="2400" baseline="30000" dirty="0">
              <a:latin typeface="Times New Roman" panose="02020603050405020304" pitchFamily="18" charset="0"/>
              <a:cs typeface="Times New Roman" panose="02020603050405020304" pitchFamily="18" charset="0"/>
            </a:endParaRPr>
          </a:p>
          <a:p>
            <a:pPr lvl="1"/>
            <a:endParaRPr lang="fr-CA" dirty="0">
              <a:effectLst/>
              <a:latin typeface="Times New Roman" panose="02020603050405020304" pitchFamily="18" charset="0"/>
              <a:cs typeface="Times New Roman" panose="02020603050405020304" pitchFamily="18" charset="0"/>
            </a:endParaRPr>
          </a:p>
          <a:p>
            <a:pPr lvl="1"/>
            <a:r>
              <a:rPr lang="fr-CA" dirty="0">
                <a:effectLst/>
                <a:latin typeface="Times New Roman" panose="02020603050405020304" pitchFamily="18" charset="0"/>
                <a:cs typeface="Times New Roman" panose="02020603050405020304" pitchFamily="18" charset="0"/>
              </a:rPr>
              <a:t>Pour 50 postes, le nombre total d’accusés de réception négatifs sera de </a:t>
            </a:r>
          </a:p>
          <a:p>
            <a:pPr marL="1371600" lvl="3" indent="0">
              <a:buNone/>
            </a:pPr>
            <a:r>
              <a:rPr lang="fr-CA" sz="2400" dirty="0">
                <a:effectLst/>
                <a:latin typeface="Times New Roman" panose="02020603050405020304" pitchFamily="18" charset="0"/>
                <a:cs typeface="Times New Roman" panose="02020603050405020304" pitchFamily="18" charset="0"/>
              </a:rPr>
              <a:t>45×10</a:t>
            </a:r>
            <a:r>
              <a:rPr lang="fr-CA" sz="2400" baseline="30000" dirty="0">
                <a:effectLst/>
                <a:latin typeface="Times New Roman" panose="02020603050405020304" pitchFamily="18" charset="0"/>
                <a:cs typeface="Times New Roman" panose="02020603050405020304" pitchFamily="18" charset="0"/>
              </a:rPr>
              <a:t>2</a:t>
            </a:r>
            <a:r>
              <a:rPr lang="fr-CA" sz="2400" dirty="0">
                <a:effectLst/>
                <a:latin typeface="Times New Roman" panose="02020603050405020304" pitchFamily="18" charset="0"/>
                <a:cs typeface="Times New Roman" panose="02020603050405020304" pitchFamily="18" charset="0"/>
              </a:rPr>
              <a:t>  x 50 = 225×10</a:t>
            </a:r>
            <a:r>
              <a:rPr lang="fr-CA" sz="2400" baseline="30000" dirty="0">
                <a:effectLst/>
                <a:latin typeface="Times New Roman" panose="02020603050405020304" pitchFamily="18" charset="0"/>
                <a:cs typeface="Times New Roman" panose="02020603050405020304" pitchFamily="18" charset="0"/>
              </a:rPr>
              <a:t>3</a:t>
            </a:r>
            <a:r>
              <a:rPr lang="fr-CA" sz="2400" dirty="0">
                <a:effectLst/>
                <a:latin typeface="Times New Roman" panose="02020603050405020304" pitchFamily="18" charset="0"/>
                <a:cs typeface="Times New Roman" panose="02020603050405020304" pitchFamily="18" charset="0"/>
              </a:rPr>
              <a:t> </a:t>
            </a:r>
          </a:p>
          <a:p>
            <a:pPr lvl="1"/>
            <a:endParaRPr lang="fr-CA" dirty="0">
              <a:effectLst/>
              <a:latin typeface="NimbusRomNo9L-Regu-Slant_167"/>
            </a:endParaRPr>
          </a:p>
          <a:p>
            <a:endParaRPr lang="fr-FR" dirty="0"/>
          </a:p>
          <a:p>
            <a:pPr marL="0" indent="0">
              <a:buNone/>
            </a:pPr>
            <a:endParaRPr lang="fr-FR" dirty="0"/>
          </a:p>
        </p:txBody>
      </p:sp>
    </p:spTree>
    <p:extLst>
      <p:ext uri="{BB962C8B-B14F-4D97-AF65-F5344CB8AC3E}">
        <p14:creationId xmlns:p14="http://schemas.microsoft.com/office/powerpoint/2010/main" val="2005835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8417A-F81A-B490-00EC-0D6447D81E21}"/>
              </a:ext>
            </a:extLst>
          </p:cNvPr>
          <p:cNvSpPr>
            <a:spLocks noGrp="1"/>
          </p:cNvSpPr>
          <p:nvPr>
            <p:ph type="title"/>
          </p:nvPr>
        </p:nvSpPr>
        <p:spPr>
          <a:xfrm>
            <a:off x="838200" y="365125"/>
            <a:ext cx="10515600" cy="826001"/>
          </a:xfrm>
        </p:spPr>
        <p:txBody>
          <a:bodyPr/>
          <a:lstStyle/>
          <a:p>
            <a:pPr algn="ctr"/>
            <a:r>
              <a:rPr lang="fr-FR" dirty="0"/>
              <a:t>Ch. 4 ex 4.2 (suite exercice 4.1)</a:t>
            </a:r>
          </a:p>
        </p:txBody>
      </p:sp>
      <p:sp>
        <p:nvSpPr>
          <p:cNvPr id="3" name="Espace réservé du contenu 2">
            <a:extLst>
              <a:ext uri="{FF2B5EF4-FFF2-40B4-BE49-F238E27FC236}">
                <a16:creationId xmlns:a16="http://schemas.microsoft.com/office/drawing/2014/main" id="{5EED5281-2631-C487-2962-E6D006790B59}"/>
              </a:ext>
            </a:extLst>
          </p:cNvPr>
          <p:cNvSpPr>
            <a:spLocks noGrp="1"/>
          </p:cNvSpPr>
          <p:nvPr>
            <p:ph idx="1"/>
          </p:nvPr>
        </p:nvSpPr>
        <p:spPr>
          <a:xfrm>
            <a:off x="838200" y="1253331"/>
            <a:ext cx="10515600" cy="4351338"/>
          </a:xfrm>
        </p:spPr>
        <p:txBody>
          <a:bodyPr>
            <a:normAutofit/>
          </a:bodyPr>
          <a:lstStyle/>
          <a:p>
            <a:pPr marL="0" indent="0">
              <a:buNone/>
            </a:pPr>
            <a:r>
              <a:rPr lang="fr-CA" sz="2400" dirty="0">
                <a:latin typeface="Times New Roman" panose="02020603050405020304" pitchFamily="18" charset="0"/>
                <a:cs typeface="Times New Roman" panose="02020603050405020304" pitchFamily="18" charset="0"/>
              </a:rPr>
              <a:t>Quelle est la quantité d’octets qu’il faut transmettre en incluant les paquets que l’on doit retransmettre </a:t>
            </a:r>
            <a:r>
              <a:rPr lang="fr-CA" sz="2400" b="1" dirty="0">
                <a:latin typeface="Times New Roman" panose="02020603050405020304" pitchFamily="18" charset="0"/>
                <a:cs typeface="Times New Roman" panose="02020603050405020304" pitchFamily="18" charset="0"/>
              </a:rPr>
              <a:t>par poste </a:t>
            </a:r>
            <a:r>
              <a:rPr lang="fr-CA" sz="2400" dirty="0">
                <a:latin typeface="Times New Roman" panose="02020603050405020304" pitchFamily="18" charset="0"/>
                <a:cs typeface="Times New Roman" panose="02020603050405020304" pitchFamily="18" charset="0"/>
              </a:rPr>
              <a:t>?</a:t>
            </a:r>
          </a:p>
          <a:p>
            <a:pPr marL="0" indent="0">
              <a:buNone/>
            </a:pPr>
            <a:endParaRPr lang="fr-CA" sz="2400" dirty="0">
              <a:effectLst/>
              <a:latin typeface="Times New Roman" panose="02020603050405020304" pitchFamily="18" charset="0"/>
              <a:cs typeface="Times New Roman" panose="02020603050405020304" pitchFamily="18" charset="0"/>
            </a:endParaRPr>
          </a:p>
          <a:p>
            <a:r>
              <a:rPr lang="fr-FR" sz="2400" i="1" dirty="0">
                <a:latin typeface="Times New Roman" panose="02020603050405020304" pitchFamily="18" charset="0"/>
                <a:cs typeface="Times New Roman" panose="02020603050405020304" pitchFamily="18" charset="0"/>
              </a:rPr>
              <a:t>Nombre_total_envoyé_poste </a:t>
            </a:r>
            <a:r>
              <a:rPr lang="fr-FR" sz="2400" dirty="0">
                <a:latin typeface="Times New Roman" panose="02020603050405020304" pitchFamily="18" charset="0"/>
                <a:cs typeface="Times New Roman" panose="02020603050405020304" pitchFamily="18" charset="0"/>
              </a:rPr>
              <a:t>= </a:t>
            </a:r>
          </a:p>
          <a:p>
            <a:pPr marL="0" indent="0">
              <a:buNone/>
            </a:pPr>
            <a:r>
              <a:rPr lang="fr-FR" sz="2400" dirty="0">
                <a:latin typeface="Times New Roman" panose="02020603050405020304" pitchFamily="18" charset="0"/>
                <a:cs typeface="Times New Roman" panose="02020603050405020304" pitchFamily="18" charset="0"/>
              </a:rPr>
              <a:t>		</a:t>
            </a:r>
            <a:r>
              <a:rPr lang="fr-FR" sz="2400" i="1" dirty="0">
                <a:latin typeface="Times New Roman" panose="02020603050405020304" pitchFamily="18" charset="0"/>
                <a:cs typeface="Times New Roman" panose="02020603050405020304" pitchFamily="18" charset="0"/>
              </a:rPr>
              <a:t>nombre_paquets_poste </a:t>
            </a:r>
            <a:r>
              <a:rPr lang="fr-FR" sz="2400" dirty="0">
                <a:latin typeface="Times New Roman" panose="02020603050405020304" pitchFamily="18" charset="0"/>
                <a:cs typeface="Times New Roman" panose="02020603050405020304" pitchFamily="18" charset="0"/>
              </a:rPr>
              <a:t>+ </a:t>
            </a:r>
            <a:r>
              <a:rPr lang="fr-CA" sz="2400" i="1" dirty="0">
                <a:effectLst/>
                <a:latin typeface="Times New Roman" panose="02020603050405020304" pitchFamily="18" charset="0"/>
                <a:cs typeface="Times New Roman" panose="02020603050405020304" pitchFamily="18" charset="0"/>
              </a:rPr>
              <a:t>nombre_de_paquets</a:t>
            </a:r>
            <a:r>
              <a:rPr lang="fr-CA" sz="2400" i="1" dirty="0">
                <a:latin typeface="Times New Roman" panose="02020603050405020304" pitchFamily="18" charset="0"/>
                <a:cs typeface="Times New Roman" panose="02020603050405020304" pitchFamily="18" charset="0"/>
              </a:rPr>
              <a:t>_</a:t>
            </a:r>
            <a:r>
              <a:rPr lang="fr-CA" sz="2400" i="1" dirty="0">
                <a:effectLst/>
                <a:latin typeface="Times New Roman" panose="02020603050405020304" pitchFamily="18" charset="0"/>
                <a:cs typeface="Times New Roman" panose="02020603050405020304" pitchFamily="18" charset="0"/>
              </a:rPr>
              <a:t>perdus</a:t>
            </a:r>
            <a:r>
              <a:rPr lang="fr-CA" sz="2400" i="1" dirty="0">
                <a:latin typeface="Times New Roman" panose="02020603050405020304" pitchFamily="18" charset="0"/>
                <a:cs typeface="Times New Roman" panose="02020603050405020304" pitchFamily="18" charset="0"/>
              </a:rPr>
              <a:t>_</a:t>
            </a:r>
            <a:r>
              <a:rPr lang="fr-CA" sz="2400" i="1" dirty="0">
                <a:effectLst/>
                <a:latin typeface="Times New Roman" panose="02020603050405020304" pitchFamily="18" charset="0"/>
                <a:cs typeface="Times New Roman" panose="02020603050405020304" pitchFamily="18" charset="0"/>
              </a:rPr>
              <a:t>poste </a:t>
            </a:r>
            <a:r>
              <a:rPr lang="fr-CA" sz="2400" dirty="0">
                <a:effectLst/>
                <a:latin typeface="Times New Roman" panose="02020603050405020304" pitchFamily="18" charset="0"/>
                <a:cs typeface="Times New Roman" panose="02020603050405020304" pitchFamily="18" charset="0"/>
              </a:rPr>
              <a:t>= </a:t>
            </a:r>
          </a:p>
          <a:p>
            <a:pPr marL="0" indent="0">
              <a:buNone/>
            </a:pPr>
            <a:r>
              <a:rPr lang="fr-CA" sz="2400" dirty="0">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45 × 10</a:t>
            </a:r>
            <a:r>
              <a:rPr lang="fr-CA" sz="2400" baseline="30000" dirty="0">
                <a:effectLst/>
                <a:latin typeface="Times New Roman" panose="02020603050405020304" pitchFamily="18" charset="0"/>
                <a:cs typeface="Times New Roman" panose="02020603050405020304" pitchFamily="18" charset="0"/>
              </a:rPr>
              <a:t>7</a:t>
            </a:r>
            <a:r>
              <a:rPr lang="fr-CA" sz="2400" dirty="0">
                <a:effectLst/>
                <a:latin typeface="Times New Roman" panose="02020603050405020304" pitchFamily="18" charset="0"/>
                <a:cs typeface="Times New Roman" panose="02020603050405020304" pitchFamily="18" charset="0"/>
              </a:rPr>
              <a:t> + 45×10</a:t>
            </a:r>
            <a:r>
              <a:rPr lang="fr-CA" sz="2400" baseline="30000" dirty="0">
                <a:effectLst/>
                <a:latin typeface="Times New Roman" panose="02020603050405020304" pitchFamily="18" charset="0"/>
                <a:cs typeface="Times New Roman" panose="02020603050405020304" pitchFamily="18" charset="0"/>
              </a:rPr>
              <a:t>2</a:t>
            </a:r>
            <a:r>
              <a:rPr lang="fr-CA" sz="2400" dirty="0">
                <a:latin typeface="Times New Roman" panose="02020603050405020304" pitchFamily="18" charset="0"/>
                <a:cs typeface="Times New Roman" panose="02020603050405020304" pitchFamily="18" charset="0"/>
              </a:rPr>
              <a:t> </a:t>
            </a:r>
            <a:endParaRPr lang="fr-CA" sz="2400" dirty="0">
              <a:effectLst/>
              <a:latin typeface="Times New Roman" panose="02020603050405020304" pitchFamily="18" charset="0"/>
              <a:cs typeface="Times New Roman" panose="02020603050405020304" pitchFamily="18" charset="0"/>
            </a:endParaRPr>
          </a:p>
          <a:p>
            <a:r>
              <a:rPr lang="fr-FR" sz="2400" i="1" dirty="0">
                <a:latin typeface="Times New Roman" panose="02020603050405020304" pitchFamily="18" charset="0"/>
                <a:cs typeface="Times New Roman" panose="02020603050405020304" pitchFamily="18" charset="0"/>
              </a:rPr>
              <a:t>Total_octets_envoyés = Nombre_total_envoyé_poste  </a:t>
            </a:r>
            <a:r>
              <a:rPr lang="fr-FR" sz="2400" dirty="0">
                <a:latin typeface="Times New Roman" panose="02020603050405020304" pitchFamily="18" charset="0"/>
                <a:cs typeface="Times New Roman" panose="02020603050405020304" pitchFamily="18" charset="0"/>
              </a:rPr>
              <a:t>x</a:t>
            </a:r>
            <a:r>
              <a:rPr lang="fr-FR" sz="2400" i="1" dirty="0">
                <a:latin typeface="Times New Roman" panose="02020603050405020304" pitchFamily="18" charset="0"/>
                <a:cs typeface="Times New Roman" panose="02020603050405020304" pitchFamily="18" charset="0"/>
              </a:rPr>
              <a:t> taille_paquet </a:t>
            </a:r>
            <a:r>
              <a:rPr lang="fr-FR" sz="2400" dirty="0">
                <a:latin typeface="Times New Roman" panose="02020603050405020304" pitchFamily="18" charset="0"/>
                <a:cs typeface="Times New Roman" panose="02020603050405020304" pitchFamily="18" charset="0"/>
              </a:rPr>
              <a:t>=</a:t>
            </a:r>
          </a:p>
          <a:p>
            <a:pPr marL="0" indent="0">
              <a:buNone/>
            </a:pPr>
            <a:r>
              <a:rPr lang="fr-FR" sz="2400" dirty="0">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45 × 10</a:t>
            </a:r>
            <a:r>
              <a:rPr lang="fr-CA" sz="2400" baseline="30000" dirty="0">
                <a:effectLst/>
                <a:latin typeface="Times New Roman" panose="02020603050405020304" pitchFamily="18" charset="0"/>
                <a:cs typeface="Times New Roman" panose="02020603050405020304" pitchFamily="18" charset="0"/>
              </a:rPr>
              <a:t>7</a:t>
            </a:r>
            <a:r>
              <a:rPr lang="fr-CA" sz="2400" dirty="0">
                <a:effectLst/>
                <a:latin typeface="Times New Roman" panose="02020603050405020304" pitchFamily="18" charset="0"/>
                <a:cs typeface="Times New Roman" panose="02020603050405020304" pitchFamily="18" charset="0"/>
              </a:rPr>
              <a:t> + 45×10</a:t>
            </a:r>
            <a:r>
              <a:rPr lang="fr-CA" sz="2400" baseline="30000" dirty="0">
                <a:effectLst/>
                <a:latin typeface="Times New Roman" panose="02020603050405020304" pitchFamily="18" charset="0"/>
                <a:cs typeface="Times New Roman" panose="02020603050405020304" pitchFamily="18" charset="0"/>
              </a:rPr>
              <a:t>2</a:t>
            </a:r>
            <a:r>
              <a:rPr lang="fr-CA" sz="2400" dirty="0">
                <a:latin typeface="Times New Roman" panose="02020603050405020304" pitchFamily="18" charset="0"/>
                <a:cs typeface="Times New Roman" panose="02020603050405020304" pitchFamily="18" charset="0"/>
              </a:rPr>
              <a:t> ) </a:t>
            </a:r>
            <a:r>
              <a:rPr lang="fr-FR" sz="2400" dirty="0">
                <a:latin typeface="Times New Roman" panose="02020603050405020304" pitchFamily="18" charset="0"/>
                <a:cs typeface="Times New Roman" panose="02020603050405020304" pitchFamily="18" charset="0"/>
              </a:rPr>
              <a:t>x 10</a:t>
            </a:r>
            <a:r>
              <a:rPr lang="fr-FR" sz="2400" baseline="30000" dirty="0">
                <a:latin typeface="Times New Roman" panose="02020603050405020304" pitchFamily="18" charset="0"/>
                <a:cs typeface="Times New Roman" panose="02020603050405020304" pitchFamily="18" charset="0"/>
              </a:rPr>
              <a:t>4</a:t>
            </a:r>
            <a:r>
              <a:rPr lang="fr-FR" sz="2400" dirty="0">
                <a:latin typeface="Times New Roman" panose="02020603050405020304" pitchFamily="18" charset="0"/>
                <a:cs typeface="Times New Roman" panose="02020603050405020304" pitchFamily="18" charset="0"/>
              </a:rPr>
              <a:t> octets </a:t>
            </a:r>
          </a:p>
          <a:p>
            <a:pPr marL="0" indent="0">
              <a:buNone/>
            </a:pPr>
            <a:endParaRPr lang="fr-FR" dirty="0"/>
          </a:p>
        </p:txBody>
      </p:sp>
    </p:spTree>
    <p:extLst>
      <p:ext uri="{BB962C8B-B14F-4D97-AF65-F5344CB8AC3E}">
        <p14:creationId xmlns:p14="http://schemas.microsoft.com/office/powerpoint/2010/main" val="76279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2C110C-2697-A186-8AC7-09004D16C259}"/>
              </a:ext>
            </a:extLst>
          </p:cNvPr>
          <p:cNvSpPr>
            <a:spLocks noGrp="1"/>
          </p:cNvSpPr>
          <p:nvPr>
            <p:ph type="title"/>
          </p:nvPr>
        </p:nvSpPr>
        <p:spPr>
          <a:xfrm>
            <a:off x="838200" y="365126"/>
            <a:ext cx="10515600" cy="453022"/>
          </a:xfrm>
        </p:spPr>
        <p:txBody>
          <a:bodyPr>
            <a:normAutofit fontScale="90000"/>
          </a:bodyPr>
          <a:lstStyle/>
          <a:p>
            <a:pPr algn="ctr"/>
            <a:r>
              <a:rPr lang="fr-FR" dirty="0"/>
              <a:t>Rappel </a:t>
            </a:r>
            <a:r>
              <a:rPr lang="fr-FR" dirty="0" err="1"/>
              <a:t>ch</a:t>
            </a:r>
            <a:r>
              <a:rPr lang="fr-FR" dirty="0"/>
              <a:t> 1.</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0BEDCE29-90CD-149B-332D-B9C949D3FB44}"/>
                  </a:ext>
                </a:extLst>
              </p:cNvPr>
              <p:cNvSpPr>
                <a:spLocks noGrp="1"/>
              </p:cNvSpPr>
              <p:nvPr>
                <p:ph idx="1"/>
              </p:nvPr>
            </p:nvSpPr>
            <p:spPr>
              <a:xfrm>
                <a:off x="838200" y="923255"/>
                <a:ext cx="10515600" cy="5778333"/>
              </a:xfrm>
            </p:spPr>
            <p:txBody>
              <a:bodyPr>
                <a:normAutofit lnSpcReduction="10000"/>
              </a:bodyPr>
              <a:lstStyle/>
              <a:p>
                <a:pPr marL="0" indent="0">
                  <a:buNone/>
                </a:pPr>
                <a:r>
                  <a:rPr lang="fr-CA" dirty="0">
                    <a:solidFill>
                      <a:srgbClr val="474747"/>
                    </a:solidFill>
                    <a:effectLst/>
                    <a:latin typeface="Times New Roman" panose="02020603050405020304" pitchFamily="18" charset="0"/>
                    <a:cs typeface="Times New Roman" panose="02020603050405020304" pitchFamily="18" charset="0"/>
                  </a:rPr>
                  <a:t>R: temps de réponse W relatif au temps de service 1/</a:t>
                </a:r>
                <a:r>
                  <a:rPr lang="el-GR" dirty="0">
                    <a:solidFill>
                      <a:srgbClr val="474747"/>
                    </a:solidFill>
                    <a:effectLst/>
                    <a:latin typeface="Times New Roman" panose="02020603050405020304" pitchFamily="18" charset="0"/>
                    <a:cs typeface="Times New Roman" panose="02020603050405020304" pitchFamily="18" charset="0"/>
                  </a:rPr>
                  <a:t>μ </a:t>
                </a:r>
                <a:endParaRPr lang="fr-CA" dirty="0">
                  <a:latin typeface="Times New Roman" panose="02020603050405020304" pitchFamily="18" charset="0"/>
                  <a:cs typeface="Times New Roman" panose="02020603050405020304" pitchFamily="18" charset="0"/>
                </a:endParaRPr>
              </a:p>
              <a:p>
                <a:pPr marL="0" indent="0">
                  <a:buNone/>
                </a:pPr>
                <a:endParaRPr lang="fr-CA" b="0" i="1" dirty="0">
                  <a:solidFill>
                    <a:srgbClr val="474747"/>
                  </a:solidFill>
                  <a:effectLst/>
                  <a:latin typeface="Cambria Math" panose="02040503050406030204" pitchFamily="18" charset="0"/>
                  <a:cs typeface="Times New Roman" panose="02020603050405020304" pitchFamily="18" charset="0"/>
                </a:endParaRPr>
              </a:p>
              <a:p>
                <a:pPr marL="2743200" lvl="6" indent="0">
                  <a:buNone/>
                </a:pPr>
                <a14:m>
                  <m:oMath xmlns:m="http://schemas.openxmlformats.org/officeDocument/2006/math">
                    <m:acc>
                      <m:accPr>
                        <m:chr m:val="̅"/>
                        <m:ctrlPr>
                          <a:rPr lang="fr-CA" sz="2800" b="0" i="1" dirty="0" smtClean="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m:ctrlPr>
                      </m:accPr>
                      <m:e>
                        <m:r>
                          <a:rPr lang="fr-CA" sz="2800" b="0" i="1" dirty="0" smtClean="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m:t>𝑅</m:t>
                        </m:r>
                      </m:e>
                    </m:acc>
                    <m:r>
                      <a:rPr lang="fr-CA" sz="2800" b="0" i="1" smtClean="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m:t>= </m:t>
                    </m:r>
                    <m:acc>
                      <m:accPr>
                        <m:chr m:val="̅"/>
                        <m:ctrlPr>
                          <a:rPr lang="fr-CA" sz="2800" b="0" i="1" smtClean="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m:ctrlPr>
                      </m:accPr>
                      <m:e>
                        <m:r>
                          <a:rPr lang="fr-CA" sz="2800" b="0" i="1" smtClean="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m:t>𝑊</m:t>
                        </m:r>
                        <m:r>
                          <a:rPr lang="fr-CA" sz="2800" b="0" i="1" smtClean="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m:t> </m:t>
                        </m:r>
                      </m:e>
                    </m:acc>
                  </m:oMath>
                </a14:m>
                <a:r>
                  <a:rPr lang="fr-CA" sz="2800" i="1" dirty="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rPr>
                  <a:t> </a:t>
                </a:r>
                <a14:m>
                  <m:oMath xmlns:m="http://schemas.openxmlformats.org/officeDocument/2006/math">
                    <m:r>
                      <a:rPr lang="fr-CA" sz="2800" i="1">
                        <a:solidFill>
                          <a:srgbClr val="474747"/>
                        </a:solidFill>
                        <a:latin typeface="Cambria Math" panose="02040503050406030204" pitchFamily="18" charset="0"/>
                        <a:ea typeface="Cambria Math" panose="02040503050406030204" pitchFamily="18" charset="0"/>
                        <a:cs typeface="Times New Roman" panose="02020603050405020304" pitchFamily="18" charset="0"/>
                      </a:rPr>
                      <m:t>∗</m:t>
                    </m:r>
                    <m:r>
                      <m:rPr>
                        <m:nor/>
                      </m:rPr>
                      <a:rPr lang="el-GR" sz="2800" dirty="0">
                        <a:solidFill>
                          <a:srgbClr val="474747"/>
                        </a:solidFill>
                        <a:latin typeface="Cambria Math" panose="02040503050406030204" pitchFamily="18" charset="0"/>
                        <a:ea typeface="Cambria Math" panose="02040503050406030204" pitchFamily="18" charset="0"/>
                        <a:cs typeface="Times New Roman" panose="02020603050405020304" pitchFamily="18" charset="0"/>
                      </a:rPr>
                      <m:t>μ</m:t>
                    </m:r>
                    <m:r>
                      <a:rPr lang="fr-CA" sz="2800" i="1">
                        <a:solidFill>
                          <a:srgbClr val="474747"/>
                        </a:solidFill>
                        <a:latin typeface="Cambria Math" panose="02040503050406030204" pitchFamily="18" charset="0"/>
                        <a:ea typeface="Cambria Math" panose="02040503050406030204" pitchFamily="18" charset="0"/>
                        <a:cs typeface="Times New Roman" panose="02020603050405020304" pitchFamily="18" charset="0"/>
                      </a:rPr>
                      <m:t>= </m:t>
                    </m:r>
                    <m:f>
                      <m:fPr>
                        <m:ctrlPr>
                          <a:rPr lang="fr-CA" sz="2800" i="1">
                            <a:solidFill>
                              <a:srgbClr val="474747"/>
                            </a:solidFill>
                            <a:latin typeface="Cambria Math" panose="02040503050406030204" pitchFamily="18" charset="0"/>
                            <a:ea typeface="Cambria Math" panose="02040503050406030204" pitchFamily="18" charset="0"/>
                            <a:cs typeface="Times New Roman" panose="02020603050405020304" pitchFamily="18" charset="0"/>
                          </a:rPr>
                        </m:ctrlPr>
                      </m:fPr>
                      <m:num>
                        <m:r>
                          <a:rPr lang="fr-CA" sz="2800" i="1">
                            <a:solidFill>
                              <a:srgbClr val="474747"/>
                            </a:solidFill>
                            <a:latin typeface="Cambria Math" panose="02040503050406030204" pitchFamily="18" charset="0"/>
                            <a:ea typeface="Cambria Math" panose="02040503050406030204" pitchFamily="18" charset="0"/>
                            <a:cs typeface="Times New Roman" panose="02020603050405020304" pitchFamily="18" charset="0"/>
                          </a:rPr>
                          <m:t>1</m:t>
                        </m:r>
                      </m:num>
                      <m:den>
                        <m:r>
                          <a:rPr lang="fr-CA" sz="2800" i="1">
                            <a:solidFill>
                              <a:srgbClr val="474747"/>
                            </a:solidFill>
                            <a:latin typeface="Cambria Math" panose="02040503050406030204" pitchFamily="18" charset="0"/>
                            <a:ea typeface="Cambria Math" panose="02040503050406030204" pitchFamily="18" charset="0"/>
                            <a:cs typeface="Times New Roman" panose="02020603050405020304" pitchFamily="18" charset="0"/>
                          </a:rPr>
                          <m:t>1 −</m:t>
                        </m:r>
                        <m:r>
                          <a:rPr lang="fr-CA" sz="2800" i="1">
                            <a:solidFill>
                              <a:srgbClr val="474747"/>
                            </a:solidFill>
                            <a:latin typeface="Cambria Math" panose="02040503050406030204" pitchFamily="18" charset="0"/>
                            <a:ea typeface="Cambria Math" panose="02040503050406030204" pitchFamily="18" charset="0"/>
                            <a:cs typeface="Times New Roman" panose="02020603050405020304" pitchFamily="18" charset="0"/>
                          </a:rPr>
                          <m:t>𝑈</m:t>
                        </m:r>
                      </m:den>
                    </m:f>
                  </m:oMath>
                </a14:m>
                <a:endParaRPr lang="fr-CA" i="1" dirty="0">
                  <a:solidFill>
                    <a:srgbClr val="474747"/>
                  </a:solidFill>
                  <a:effectLst/>
                  <a:latin typeface="Cambria Math" panose="02040503050406030204" pitchFamily="18" charset="0"/>
                  <a:ea typeface="Cambria Math" panose="02040503050406030204" pitchFamily="18" charset="0"/>
                  <a:cs typeface="Times New Roman" panose="02020603050405020304" pitchFamily="18" charset="0"/>
                </a:endParaRPr>
              </a:p>
              <a:p>
                <a:pPr marL="2743200" lvl="6" indent="0">
                  <a:buNone/>
                </a:pPr>
                <a:endParaRPr lang="fr-CA" i="1" dirty="0">
                  <a:solidFill>
                    <a:srgbClr val="474747"/>
                  </a:solidFill>
                  <a:effectLst/>
                  <a:latin typeface="Times New Roman" panose="02020603050405020304" pitchFamily="18" charset="0"/>
                  <a:cs typeface="Times New Roman" panose="02020603050405020304" pitchFamily="18" charset="0"/>
                </a:endParaRPr>
              </a:p>
              <a:p>
                <a:pPr marL="0" indent="0">
                  <a:buNone/>
                </a:pPr>
                <a:r>
                  <a:rPr lang="fr-CA" i="1" dirty="0">
                    <a:solidFill>
                      <a:srgbClr val="474747"/>
                    </a:solidFill>
                    <a:effectLst/>
                    <a:latin typeface="Times New Roman" panose="02020603050405020304" pitchFamily="18" charset="0"/>
                    <a:cs typeface="Times New Roman" panose="02020603050405020304" pitchFamily="18" charset="0"/>
                  </a:rPr>
                  <a:t>N</a:t>
                </a:r>
                <a:r>
                  <a:rPr lang="fr-CA" dirty="0">
                    <a:solidFill>
                      <a:srgbClr val="474747"/>
                    </a:solidFill>
                    <a:effectLst/>
                    <a:latin typeface="Times New Roman" panose="02020603050405020304" pitchFamily="18" charset="0"/>
                    <a:cs typeface="Times New Roman" panose="02020603050405020304" pitchFamily="18" charset="0"/>
                  </a:rPr>
                  <a:t>: nombre moyen de requ</a:t>
                </a:r>
                <a:r>
                  <a:rPr lang="fr-CA" dirty="0">
                    <a:solidFill>
                      <a:srgbClr val="474747"/>
                    </a:solidFill>
                    <a:latin typeface="Times New Roman" panose="02020603050405020304" pitchFamily="18" charset="0"/>
                    <a:cs typeface="Times New Roman" panose="02020603050405020304" pitchFamily="18" charset="0"/>
                  </a:rPr>
                  <a:t>ê</a:t>
                </a:r>
                <a:r>
                  <a:rPr lang="fr-CA" dirty="0">
                    <a:solidFill>
                      <a:srgbClr val="474747"/>
                    </a:solidFill>
                    <a:effectLst/>
                    <a:latin typeface="Times New Roman" panose="02020603050405020304" pitchFamily="18" charset="0"/>
                    <a:cs typeface="Times New Roman" panose="02020603050405020304" pitchFamily="18" charset="0"/>
                  </a:rPr>
                  <a:t>tes dans le syst</a:t>
                </a:r>
                <a:r>
                  <a:rPr lang="fr-CA" dirty="0">
                    <a:solidFill>
                      <a:srgbClr val="474747"/>
                    </a:solidFill>
                    <a:latin typeface="Times New Roman" panose="02020603050405020304" pitchFamily="18" charset="0"/>
                    <a:cs typeface="Times New Roman" panose="02020603050405020304" pitchFamily="18" charset="0"/>
                  </a:rPr>
                  <a:t>è</a:t>
                </a:r>
                <a:r>
                  <a:rPr lang="fr-CA" dirty="0">
                    <a:solidFill>
                      <a:srgbClr val="474747"/>
                    </a:solidFill>
                    <a:effectLst/>
                    <a:latin typeface="Times New Roman" panose="02020603050405020304" pitchFamily="18" charset="0"/>
                    <a:cs typeface="Times New Roman" panose="02020603050405020304" pitchFamily="18" charset="0"/>
                  </a:rPr>
                  <a:t>me </a:t>
                </a:r>
              </a:p>
              <a:p>
                <a:pPr marL="0" indent="0">
                  <a:buNone/>
                </a:pPr>
                <a:endParaRPr lang="fr-CA" sz="1800" dirty="0">
                  <a:solidFill>
                    <a:srgbClr val="474747"/>
                  </a:solidFill>
                  <a:latin typeface="CMSSI10"/>
                </a:endParaRPr>
              </a:p>
              <a:p>
                <a:pPr marL="0" indent="0">
                  <a:buNone/>
                </a:pPr>
                <a14:m>
                  <m:oMathPara xmlns:m="http://schemas.openxmlformats.org/officeDocument/2006/math">
                    <m:oMathParaPr>
                      <m:jc m:val="centerGroup"/>
                    </m:oMathParaPr>
                    <m:oMath xmlns:m="http://schemas.openxmlformats.org/officeDocument/2006/math">
                      <m:acc>
                        <m:accPr>
                          <m:chr m:val="̅"/>
                          <m:ctrlPr>
                            <a:rPr lang="fr-CA" b="0" i="1" dirty="0" smtClean="0">
                              <a:effectLst/>
                              <a:latin typeface="Cambria Math" panose="02040503050406030204" pitchFamily="18" charset="0"/>
                            </a:rPr>
                          </m:ctrlPr>
                        </m:accPr>
                        <m:e>
                          <m:r>
                            <a:rPr lang="fr-CA" i="1" dirty="0">
                              <a:latin typeface="Cambria Math" panose="02040503050406030204" pitchFamily="18" charset="0"/>
                            </a:rPr>
                            <m:t>𝑁</m:t>
                          </m:r>
                        </m:e>
                      </m:acc>
                      <m:r>
                        <a:rPr lang="fr-CA" b="0" i="1" smtClean="0">
                          <a:effectLst/>
                          <a:latin typeface="Cambria Math" panose="02040503050406030204" pitchFamily="18" charset="0"/>
                        </a:rPr>
                        <m:t>=</m:t>
                      </m:r>
                      <m:r>
                        <m:rPr>
                          <m:nor/>
                        </m:rPr>
                        <a:rPr lang="el-GR" dirty="0">
                          <a:solidFill>
                            <a:srgbClr val="474747"/>
                          </a:solidFill>
                          <a:latin typeface="CMMI10"/>
                        </a:rPr>
                        <m:t>λ</m:t>
                      </m:r>
                      <m:r>
                        <a:rPr lang="fr-CA" b="0" i="1" smtClean="0">
                          <a:effectLst/>
                          <a:latin typeface="Cambria Math" panose="02040503050406030204" pitchFamily="18" charset="0"/>
                        </a:rPr>
                        <m:t>∗</m:t>
                      </m:r>
                      <m:acc>
                        <m:accPr>
                          <m:chr m:val="̅"/>
                          <m:ctrlPr>
                            <a:rPr lang="fr-CA" b="0" i="1" smtClean="0">
                              <a:effectLst/>
                              <a:latin typeface="Cambria Math" panose="02040503050406030204" pitchFamily="18" charset="0"/>
                            </a:rPr>
                          </m:ctrlPr>
                        </m:accPr>
                        <m:e>
                          <m:r>
                            <a:rPr lang="fr-CA" i="1">
                              <a:latin typeface="Cambria Math" panose="02040503050406030204" pitchFamily="18" charset="0"/>
                            </a:rPr>
                            <m:t>𝑊</m:t>
                          </m:r>
                        </m:e>
                      </m:acc>
                      <m:r>
                        <a:rPr lang="fr-CA" b="0" i="1" smtClean="0">
                          <a:effectLst/>
                          <a:latin typeface="Cambria Math" panose="02040503050406030204" pitchFamily="18" charset="0"/>
                        </a:rPr>
                        <m:t>= </m:t>
                      </m:r>
                      <m:f>
                        <m:fPr>
                          <m:ctrlPr>
                            <a:rPr lang="fr-CA" b="0" i="1" smtClean="0">
                              <a:effectLst/>
                              <a:latin typeface="Cambria Math" panose="02040503050406030204" pitchFamily="18" charset="0"/>
                            </a:rPr>
                          </m:ctrlPr>
                        </m:fPr>
                        <m:num>
                          <m:r>
                            <a:rPr lang="fr-CA" b="0" i="1" smtClean="0">
                              <a:effectLst/>
                              <a:latin typeface="Cambria Math" panose="02040503050406030204" pitchFamily="18" charset="0"/>
                            </a:rPr>
                            <m:t>𝑈</m:t>
                          </m:r>
                        </m:num>
                        <m:den>
                          <m:r>
                            <a:rPr lang="fr-CA" b="0" i="1" smtClean="0">
                              <a:effectLst/>
                              <a:latin typeface="Cambria Math" panose="02040503050406030204" pitchFamily="18" charset="0"/>
                            </a:rPr>
                            <m:t>1−</m:t>
                          </m:r>
                          <m:r>
                            <a:rPr lang="fr-CA" b="0" i="1" smtClean="0">
                              <a:effectLst/>
                              <a:latin typeface="Cambria Math" panose="02040503050406030204" pitchFamily="18" charset="0"/>
                            </a:rPr>
                            <m:t>𝑈</m:t>
                          </m:r>
                        </m:den>
                      </m:f>
                    </m:oMath>
                  </m:oMathPara>
                </a14:m>
                <a:endParaRPr lang="fr-CA" dirty="0"/>
              </a:p>
              <a:p>
                <a:pPr marL="0" indent="0">
                  <a:buNone/>
                </a:pPr>
                <a:endParaRPr lang="fr-CA" dirty="0"/>
              </a:p>
              <a:p>
                <a:pPr marL="0" indent="0">
                  <a:buNone/>
                </a:pPr>
                <a:r>
                  <a:rPr lang="fr-CA" dirty="0">
                    <a:solidFill>
                      <a:srgbClr val="474747"/>
                    </a:solidFill>
                    <a:latin typeface="Times New Roman" panose="02020603050405020304" pitchFamily="18" charset="0"/>
                    <a:cs typeface="Times New Roman" panose="02020603050405020304" pitchFamily="18" charset="0"/>
                  </a:rPr>
                  <a:t>L: nombre moyen de requêtes dans la queue d’attente </a:t>
                </a:r>
              </a:p>
              <a:p>
                <a:pPr marL="0" indent="0">
                  <a:buNone/>
                </a:pPr>
                <a:endParaRPr lang="fr-CA" dirty="0">
                  <a:solidFill>
                    <a:srgbClr val="474747"/>
                  </a:solidFill>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acc>
                        <m:accPr>
                          <m:chr m:val="̅"/>
                          <m:ctrlPr>
                            <a:rPr lang="fr-CA" i="1" smtClean="0">
                              <a:solidFill>
                                <a:srgbClr val="474747"/>
                              </a:solidFill>
                              <a:latin typeface="Cambria Math" panose="02040503050406030204" pitchFamily="18" charset="0"/>
                              <a:cs typeface="Times New Roman" panose="02020603050405020304" pitchFamily="18" charset="0"/>
                            </a:rPr>
                          </m:ctrlPr>
                        </m:accPr>
                        <m:e>
                          <m:r>
                            <a:rPr lang="fr-CA" b="0" i="1" smtClean="0">
                              <a:solidFill>
                                <a:srgbClr val="474747"/>
                              </a:solidFill>
                              <a:latin typeface="Cambria Math" panose="02040503050406030204" pitchFamily="18" charset="0"/>
                              <a:cs typeface="Times New Roman" panose="02020603050405020304" pitchFamily="18" charset="0"/>
                            </a:rPr>
                            <m:t>𝐿</m:t>
                          </m:r>
                        </m:e>
                      </m:acc>
                      <m:r>
                        <a:rPr lang="fr-CA" b="0" i="1" smtClean="0">
                          <a:solidFill>
                            <a:srgbClr val="474747"/>
                          </a:solidFill>
                          <a:latin typeface="Cambria Math" panose="02040503050406030204" pitchFamily="18" charset="0"/>
                          <a:cs typeface="Times New Roman" panose="02020603050405020304" pitchFamily="18" charset="0"/>
                        </a:rPr>
                        <m:t>= </m:t>
                      </m:r>
                      <m:f>
                        <m:fPr>
                          <m:ctrlPr>
                            <a:rPr lang="fr-CA" b="0" i="1" smtClean="0">
                              <a:solidFill>
                                <a:srgbClr val="474747"/>
                              </a:solidFill>
                              <a:latin typeface="Cambria Math" panose="02040503050406030204" pitchFamily="18" charset="0"/>
                              <a:cs typeface="Times New Roman" panose="02020603050405020304" pitchFamily="18" charset="0"/>
                            </a:rPr>
                          </m:ctrlPr>
                        </m:fPr>
                        <m:num>
                          <m:sSup>
                            <m:sSupPr>
                              <m:ctrlPr>
                                <a:rPr lang="fr-CA" b="0" i="1" smtClean="0">
                                  <a:solidFill>
                                    <a:srgbClr val="474747"/>
                                  </a:solidFill>
                                  <a:latin typeface="Cambria Math" panose="02040503050406030204" pitchFamily="18" charset="0"/>
                                  <a:cs typeface="Times New Roman" panose="02020603050405020304" pitchFamily="18" charset="0"/>
                                </a:rPr>
                              </m:ctrlPr>
                            </m:sSupPr>
                            <m:e>
                              <m:r>
                                <a:rPr lang="fr-CA" b="0" i="1" smtClean="0">
                                  <a:solidFill>
                                    <a:srgbClr val="474747"/>
                                  </a:solidFill>
                                  <a:latin typeface="Cambria Math" panose="02040503050406030204" pitchFamily="18" charset="0"/>
                                  <a:cs typeface="Times New Roman" panose="02020603050405020304" pitchFamily="18" charset="0"/>
                                </a:rPr>
                                <m:t>𝑈</m:t>
                              </m:r>
                            </m:e>
                            <m:sup>
                              <m:r>
                                <a:rPr lang="fr-CA" b="0" i="1" smtClean="0">
                                  <a:solidFill>
                                    <a:srgbClr val="474747"/>
                                  </a:solidFill>
                                  <a:latin typeface="Cambria Math" panose="02040503050406030204" pitchFamily="18" charset="0"/>
                                  <a:cs typeface="Times New Roman" panose="02020603050405020304" pitchFamily="18" charset="0"/>
                                </a:rPr>
                                <m:t>2</m:t>
                              </m:r>
                            </m:sup>
                          </m:sSup>
                        </m:num>
                        <m:den>
                          <m:r>
                            <a:rPr lang="fr-CA" b="0" i="1" smtClean="0">
                              <a:solidFill>
                                <a:srgbClr val="474747"/>
                              </a:solidFill>
                              <a:latin typeface="Cambria Math" panose="02040503050406030204" pitchFamily="18" charset="0"/>
                              <a:cs typeface="Times New Roman" panose="02020603050405020304" pitchFamily="18" charset="0"/>
                            </a:rPr>
                            <m:t>1−</m:t>
                          </m:r>
                          <m:r>
                            <a:rPr lang="fr-CA" b="0" i="1" smtClean="0">
                              <a:solidFill>
                                <a:srgbClr val="474747"/>
                              </a:solidFill>
                              <a:latin typeface="Cambria Math" panose="02040503050406030204" pitchFamily="18" charset="0"/>
                              <a:cs typeface="Times New Roman" panose="02020603050405020304" pitchFamily="18" charset="0"/>
                            </a:rPr>
                            <m:t>𝑈</m:t>
                          </m:r>
                        </m:den>
                      </m:f>
                    </m:oMath>
                  </m:oMathPara>
                </a14:m>
                <a:endParaRPr lang="fr-CA" dirty="0">
                  <a:solidFill>
                    <a:srgbClr val="474747"/>
                  </a:solidFill>
                  <a:latin typeface="Times New Roman" panose="02020603050405020304" pitchFamily="18" charset="0"/>
                  <a:cs typeface="Times New Roman" panose="02020603050405020304" pitchFamily="18" charset="0"/>
                </a:endParaRPr>
              </a:p>
            </p:txBody>
          </p:sp>
        </mc:Choice>
        <mc:Fallback xmlns="">
          <p:sp>
            <p:nvSpPr>
              <p:cNvPr id="3" name="Espace réservé du contenu 2">
                <a:extLst>
                  <a:ext uri="{FF2B5EF4-FFF2-40B4-BE49-F238E27FC236}">
                    <a16:creationId xmlns:a16="http://schemas.microsoft.com/office/drawing/2014/main" id="{0BEDCE29-90CD-149B-332D-B9C949D3FB44}"/>
                  </a:ext>
                </a:extLst>
              </p:cNvPr>
              <p:cNvSpPr>
                <a:spLocks noGrp="1" noRot="1" noChangeAspect="1" noMove="1" noResize="1" noEditPoints="1" noAdjustHandles="1" noChangeArrowheads="1" noChangeShapeType="1" noTextEdit="1"/>
              </p:cNvSpPr>
              <p:nvPr>
                <p:ph idx="1"/>
              </p:nvPr>
            </p:nvSpPr>
            <p:spPr>
              <a:xfrm>
                <a:off x="838200" y="923255"/>
                <a:ext cx="10515600" cy="5778333"/>
              </a:xfrm>
              <a:blipFill>
                <a:blip r:embed="rId2"/>
                <a:stretch>
                  <a:fillRect l="-1206" t="-2632"/>
                </a:stretch>
              </a:blipFill>
            </p:spPr>
            <p:txBody>
              <a:bodyPr/>
              <a:lstStyle/>
              <a:p>
                <a:r>
                  <a:rPr lang="fr-FR">
                    <a:noFill/>
                  </a:rPr>
                  <a:t> </a:t>
                </a:r>
              </a:p>
            </p:txBody>
          </p:sp>
        </mc:Fallback>
      </mc:AlternateContent>
    </p:spTree>
    <p:extLst>
      <p:ext uri="{BB962C8B-B14F-4D97-AF65-F5344CB8AC3E}">
        <p14:creationId xmlns:p14="http://schemas.microsoft.com/office/powerpoint/2010/main" val="3509308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10B944-3022-22E6-C6DD-E79E4B1593F3}"/>
              </a:ext>
            </a:extLst>
          </p:cNvPr>
          <p:cNvSpPr>
            <a:spLocks noGrp="1"/>
          </p:cNvSpPr>
          <p:nvPr>
            <p:ph type="title"/>
          </p:nvPr>
        </p:nvSpPr>
        <p:spPr>
          <a:xfrm>
            <a:off x="838200" y="365125"/>
            <a:ext cx="10515600" cy="838033"/>
          </a:xfrm>
        </p:spPr>
        <p:txBody>
          <a:bodyPr/>
          <a:lstStyle/>
          <a:p>
            <a:pPr algn="ctr"/>
            <a:r>
              <a:rPr lang="fr-FR" dirty="0"/>
              <a:t>CH 4. Ex 4.3</a:t>
            </a:r>
          </a:p>
        </p:txBody>
      </p:sp>
      <p:sp>
        <p:nvSpPr>
          <p:cNvPr id="3" name="Espace réservé du contenu 2">
            <a:extLst>
              <a:ext uri="{FF2B5EF4-FFF2-40B4-BE49-F238E27FC236}">
                <a16:creationId xmlns:a16="http://schemas.microsoft.com/office/drawing/2014/main" id="{3439DAA0-5C4D-8337-ED72-7BB43A392F1F}"/>
              </a:ext>
            </a:extLst>
          </p:cNvPr>
          <p:cNvSpPr>
            <a:spLocks noGrp="1"/>
          </p:cNvSpPr>
          <p:nvPr>
            <p:ph idx="1"/>
          </p:nvPr>
        </p:nvSpPr>
        <p:spPr/>
        <p:txBody>
          <a:bodyPr/>
          <a:lstStyle/>
          <a:p>
            <a:r>
              <a:rPr lang="fr-CA" dirty="0">
                <a:effectLst/>
                <a:latin typeface="Times New Roman" panose="02020603050405020304" pitchFamily="18" charset="0"/>
                <a:cs typeface="Times New Roman" panose="02020603050405020304" pitchFamily="18" charset="0"/>
              </a:rPr>
              <a:t>Les technologies de virtualisation suivantes vous sont proposées: Conteneur, VLAN, VPN, Machine virtuelle. Il vous est demandé de mettre en place une infrastructure qui devrait les employer. Dans quelle mesure chacune d’elle pourrait être utilisée à bon escient pour rendre votre système fonctionnel? </a:t>
            </a:r>
            <a:endParaRPr lang="fr-CA"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848459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10B944-3022-22E6-C6DD-E79E4B1593F3}"/>
              </a:ext>
            </a:extLst>
          </p:cNvPr>
          <p:cNvSpPr>
            <a:spLocks noGrp="1"/>
          </p:cNvSpPr>
          <p:nvPr>
            <p:ph type="title"/>
          </p:nvPr>
        </p:nvSpPr>
        <p:spPr>
          <a:xfrm>
            <a:off x="838200" y="365125"/>
            <a:ext cx="10515600" cy="838033"/>
          </a:xfrm>
        </p:spPr>
        <p:txBody>
          <a:bodyPr/>
          <a:lstStyle/>
          <a:p>
            <a:pPr algn="ctr"/>
            <a:r>
              <a:rPr lang="fr-FR" dirty="0"/>
              <a:t>CH 4. Ex 4.3</a:t>
            </a:r>
          </a:p>
        </p:txBody>
      </p:sp>
      <p:sp>
        <p:nvSpPr>
          <p:cNvPr id="3" name="Espace réservé du contenu 2">
            <a:extLst>
              <a:ext uri="{FF2B5EF4-FFF2-40B4-BE49-F238E27FC236}">
                <a16:creationId xmlns:a16="http://schemas.microsoft.com/office/drawing/2014/main" id="{3439DAA0-5C4D-8337-ED72-7BB43A392F1F}"/>
              </a:ext>
            </a:extLst>
          </p:cNvPr>
          <p:cNvSpPr>
            <a:spLocks noGrp="1"/>
          </p:cNvSpPr>
          <p:nvPr>
            <p:ph idx="1"/>
          </p:nvPr>
        </p:nvSpPr>
        <p:spPr/>
        <p:txBody>
          <a:bodyPr>
            <a:normAutofit lnSpcReduction="10000"/>
          </a:bodyPr>
          <a:lstStyle/>
          <a:p>
            <a:pPr algn="just"/>
            <a:r>
              <a:rPr lang="fr-CA" sz="2000" dirty="0">
                <a:effectLst/>
                <a:latin typeface="Times New Roman" panose="02020603050405020304" pitchFamily="18" charset="0"/>
                <a:cs typeface="Times New Roman" panose="02020603050405020304" pitchFamily="18" charset="0"/>
              </a:rPr>
              <a:t>Les conteneurs pourraient être utilisés pour permettre de regrouper des applications et leurs dépendances dans un même environnement d’exécution. Cela faciliterait leur déploiement et orchestration. Aucune machine virtuelle n’est créée, seul l’OS hôte est utilisé pour leur exécution en se basant sur les espaces de noms. </a:t>
            </a:r>
          </a:p>
          <a:p>
            <a:pPr algn="just"/>
            <a:r>
              <a:rPr lang="fr-CA" sz="2000" dirty="0">
                <a:effectLst/>
                <a:latin typeface="Times New Roman" panose="02020603050405020304" pitchFamily="18" charset="0"/>
                <a:cs typeface="Times New Roman" panose="02020603050405020304" pitchFamily="18" charset="0"/>
              </a:rPr>
              <a:t>Si plusieurs sous-réseaux ou réseaux devraient être implémentés, une technologie comme le VLAN serait intéressante dans la mesure où elle permettrait de séparer logiquement différents domaines de diffusion grâce à un commutateur et éviter les coûts additifs d’installation d’équipements de couche 3 (routeur). </a:t>
            </a:r>
          </a:p>
          <a:p>
            <a:pPr algn="just"/>
            <a:r>
              <a:rPr lang="fr-CA" sz="2000" dirty="0">
                <a:effectLst/>
                <a:latin typeface="Times New Roman" panose="02020603050405020304" pitchFamily="18" charset="0"/>
                <a:cs typeface="Times New Roman" panose="02020603050405020304" pitchFamily="18" charset="0"/>
              </a:rPr>
              <a:t>Le VPN pourrait être déployé pour assurer un niveau de sécurité́ aux données qui vont transiter par le réseau public. Cette technologie permettra d’interconnecter des sites distants en créant un tunnel de communication de bout en bout entre les différents sites distants; des en têtes sont rajoutées aux paquets pour assurer que la communication inter-réseaux se fasse de manière transparente. Les différents sites n’ont pas connaissance de l’utilisation du réseau public. </a:t>
            </a:r>
          </a:p>
          <a:p>
            <a:pPr algn="just"/>
            <a:r>
              <a:rPr lang="fr-CA" sz="2000" dirty="0">
                <a:effectLst/>
                <a:latin typeface="Times New Roman" panose="02020603050405020304" pitchFamily="18" charset="0"/>
                <a:cs typeface="Times New Roman" panose="02020603050405020304" pitchFamily="18" charset="0"/>
              </a:rPr>
              <a:t>Pour rouler certaines technologies nécessitant un environnement particulier d’exécution, des machines virtuelles peuvent être créées et supporter l’OS requis à cet effet.</a:t>
            </a:r>
            <a:r>
              <a:rPr lang="fr-CA" sz="1800" dirty="0">
                <a:effectLst/>
                <a:latin typeface="NimbusRomNo9L-Regu-Slant_167"/>
              </a:rPr>
              <a:t> </a:t>
            </a:r>
            <a:endParaRPr lang="fr-CA" dirty="0"/>
          </a:p>
          <a:p>
            <a:endParaRPr lang="fr-FR" dirty="0"/>
          </a:p>
        </p:txBody>
      </p:sp>
    </p:spTree>
    <p:extLst>
      <p:ext uri="{BB962C8B-B14F-4D97-AF65-F5344CB8AC3E}">
        <p14:creationId xmlns:p14="http://schemas.microsoft.com/office/powerpoint/2010/main" val="139104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E1F70-975A-BEAF-3122-635BF7832E24}"/>
              </a:ext>
            </a:extLst>
          </p:cNvPr>
          <p:cNvSpPr>
            <a:spLocks noGrp="1"/>
          </p:cNvSpPr>
          <p:nvPr>
            <p:ph type="title"/>
          </p:nvPr>
        </p:nvSpPr>
        <p:spPr>
          <a:xfrm>
            <a:off x="838200" y="365126"/>
            <a:ext cx="10515600" cy="705686"/>
          </a:xfrm>
        </p:spPr>
        <p:txBody>
          <a:bodyPr/>
          <a:lstStyle/>
          <a:p>
            <a:pPr algn="ctr"/>
            <a:r>
              <a:rPr lang="fr-FR" dirty="0"/>
              <a:t>Ch. 5. Ex 1.</a:t>
            </a:r>
          </a:p>
        </p:txBody>
      </p:sp>
      <p:sp>
        <p:nvSpPr>
          <p:cNvPr id="3" name="Espace réservé du contenu 2">
            <a:extLst>
              <a:ext uri="{FF2B5EF4-FFF2-40B4-BE49-F238E27FC236}">
                <a16:creationId xmlns:a16="http://schemas.microsoft.com/office/drawing/2014/main" id="{5D385528-E0EB-BB17-0211-5702E141116A}"/>
              </a:ext>
            </a:extLst>
          </p:cNvPr>
          <p:cNvSpPr>
            <a:spLocks noGrp="1"/>
          </p:cNvSpPr>
          <p:nvPr>
            <p:ph idx="1"/>
          </p:nvPr>
        </p:nvSpPr>
        <p:spPr/>
        <p:txBody>
          <a:bodyPr>
            <a:normAutofit/>
          </a:bodyPr>
          <a:lstStyle/>
          <a:p>
            <a:r>
              <a:rPr lang="fr-CA" dirty="0">
                <a:effectLst/>
                <a:latin typeface="Times New Roman" panose="02020603050405020304" pitchFamily="18" charset="0"/>
                <a:cs typeface="Times New Roman" panose="02020603050405020304" pitchFamily="18" charset="0"/>
              </a:rPr>
              <a:t>Un appel de procédure à distance (RPC) doit contenir les arguments suivants: string client, string produit, int quantité́, int prix. Si les valeurs sont: "Jean Tremblay", "Bicyclette pliante", "2", "80000", combien d’octets seront requis pour encoder cette information avec CORBA CDR (32 bits)? </a:t>
            </a:r>
          </a:p>
        </p:txBody>
      </p:sp>
    </p:spTree>
    <p:extLst>
      <p:ext uri="{BB962C8B-B14F-4D97-AF65-F5344CB8AC3E}">
        <p14:creationId xmlns:p14="http://schemas.microsoft.com/office/powerpoint/2010/main" val="1768494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E1F70-975A-BEAF-3122-635BF7832E24}"/>
              </a:ext>
            </a:extLst>
          </p:cNvPr>
          <p:cNvSpPr>
            <a:spLocks noGrp="1"/>
          </p:cNvSpPr>
          <p:nvPr>
            <p:ph type="title"/>
          </p:nvPr>
        </p:nvSpPr>
        <p:spPr>
          <a:xfrm>
            <a:off x="838200" y="365126"/>
            <a:ext cx="10515600" cy="705686"/>
          </a:xfrm>
        </p:spPr>
        <p:txBody>
          <a:bodyPr/>
          <a:lstStyle/>
          <a:p>
            <a:pPr algn="ctr"/>
            <a:r>
              <a:rPr lang="fr-FR" dirty="0"/>
              <a:t>Ch. 5. Ex 1.</a:t>
            </a:r>
          </a:p>
        </p:txBody>
      </p:sp>
      <p:sp>
        <p:nvSpPr>
          <p:cNvPr id="3" name="Espace réservé du contenu 2">
            <a:extLst>
              <a:ext uri="{FF2B5EF4-FFF2-40B4-BE49-F238E27FC236}">
                <a16:creationId xmlns:a16="http://schemas.microsoft.com/office/drawing/2014/main" id="{5D385528-E0EB-BB17-0211-5702E141116A}"/>
              </a:ext>
            </a:extLst>
          </p:cNvPr>
          <p:cNvSpPr>
            <a:spLocks noGrp="1"/>
          </p:cNvSpPr>
          <p:nvPr>
            <p:ph idx="1"/>
          </p:nvPr>
        </p:nvSpPr>
        <p:spPr>
          <a:xfrm>
            <a:off x="838200" y="1253331"/>
            <a:ext cx="10515600" cy="4351338"/>
          </a:xfrm>
        </p:spPr>
        <p:txBody>
          <a:bodyPr>
            <a:normAutofit/>
          </a:bodyPr>
          <a:lstStyle/>
          <a:p>
            <a:pPr marL="0" indent="0" algn="just">
              <a:buNone/>
            </a:pPr>
            <a:r>
              <a:rPr lang="fr-CA" dirty="0">
                <a:effectLst/>
                <a:latin typeface="Times New Roman" panose="02020603050405020304" pitchFamily="18" charset="0"/>
                <a:cs typeface="Times New Roman" panose="02020603050405020304" pitchFamily="18" charset="0"/>
              </a:rPr>
              <a:t>Un appel de procédure à distance (RPC) doit contenir les arguments suivants: string client, string produit, int quantité́, int prix. Si les valeurs sont: "Jean Tremblay", "Bicyclette pliante", "2", "80000", combien d’octets seront requis pour encoder cette information avec CORBA CDR (32 bits)? </a:t>
            </a:r>
          </a:p>
          <a:p>
            <a:pPr marL="0" indent="0" algn="just">
              <a:buNone/>
            </a:pPr>
            <a:endParaRPr lang="fr-CA" dirty="0">
              <a:effectLst/>
              <a:latin typeface="Times New Roman" panose="02020603050405020304" pitchFamily="18" charset="0"/>
              <a:cs typeface="Times New Roman" panose="02020603050405020304" pitchFamily="18" charset="0"/>
            </a:endParaRPr>
          </a:p>
          <a:p>
            <a:pPr marL="457200" lvl="1" indent="0" algn="just">
              <a:buNone/>
            </a:pPr>
            <a:r>
              <a:rPr lang="fr-CA" sz="2200" dirty="0">
                <a:effectLst/>
                <a:latin typeface="Times New Roman" panose="02020603050405020304" pitchFamily="18" charset="0"/>
                <a:cs typeface="Times New Roman" panose="02020603050405020304" pitchFamily="18" charset="0"/>
              </a:rPr>
              <a:t>Avec CORBA CDR, nous avons 4 octets pour la longueur de client et 16 octets (multiple de 4) pour les 13 lettres de "Jean Tremblay", 4 octets pour la longueur de produit et 20 octets (multiple de 4) pour les 18 lettres de "Bicyclette pliante". Il faut aussi 4 octets pour la quantité́ et 4 octets pour le prix, soit un total de 4+16+4+20+4+4 = 52 octets. </a:t>
            </a:r>
          </a:p>
          <a:p>
            <a:pPr marL="0" indent="0">
              <a:buNone/>
            </a:pPr>
            <a:endParaRPr lang="fr-CA"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826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7F61C1-5FE9-B54D-AD64-01D71096B07B}"/>
              </a:ext>
            </a:extLst>
          </p:cNvPr>
          <p:cNvSpPr>
            <a:spLocks noGrp="1"/>
          </p:cNvSpPr>
          <p:nvPr>
            <p:ph type="title"/>
          </p:nvPr>
        </p:nvSpPr>
        <p:spPr>
          <a:xfrm>
            <a:off x="838200" y="365126"/>
            <a:ext cx="10515600" cy="585370"/>
          </a:xfrm>
        </p:spPr>
        <p:txBody>
          <a:bodyPr>
            <a:normAutofit fontScale="90000"/>
          </a:bodyPr>
          <a:lstStyle/>
          <a:p>
            <a:pPr algn="ctr"/>
            <a:r>
              <a:rPr lang="fr-FR" dirty="0"/>
              <a:t>Ch. 5.  Ex. 2</a:t>
            </a:r>
          </a:p>
        </p:txBody>
      </p:sp>
      <p:sp>
        <p:nvSpPr>
          <p:cNvPr id="3" name="Espace réservé du contenu 2">
            <a:extLst>
              <a:ext uri="{FF2B5EF4-FFF2-40B4-BE49-F238E27FC236}">
                <a16:creationId xmlns:a16="http://schemas.microsoft.com/office/drawing/2014/main" id="{34C797AC-2C21-6976-AB1C-CDF1DB2DB87C}"/>
              </a:ext>
            </a:extLst>
          </p:cNvPr>
          <p:cNvSpPr>
            <a:spLocks noGrp="1"/>
          </p:cNvSpPr>
          <p:nvPr>
            <p:ph idx="1"/>
          </p:nvPr>
        </p:nvSpPr>
        <p:spPr>
          <a:xfrm>
            <a:off x="838200" y="1058779"/>
            <a:ext cx="10515600" cy="5118184"/>
          </a:xfrm>
        </p:spPr>
        <p:txBody>
          <a:bodyPr/>
          <a:lstStyle/>
          <a:p>
            <a:pPr marL="0" indent="0" algn="just">
              <a:buNone/>
            </a:pPr>
            <a:r>
              <a:rPr lang="fr-CA" sz="2000" dirty="0">
                <a:effectLst/>
                <a:latin typeface="Times New Roman" panose="02020603050405020304" pitchFamily="18" charset="0"/>
                <a:cs typeface="Times New Roman" panose="02020603050405020304" pitchFamily="18" charset="0"/>
              </a:rPr>
              <a:t>Un processus serveur reçoit des requêtes de clients par le biais d’appels de méthode à distance. Le serveur reçoit 25 requêtes par seconde et chaque requête crée un nouvel objet réseau de type </a:t>
            </a:r>
            <a:r>
              <a:rPr lang="fr-CA" sz="2000" i="1" dirty="0">
                <a:effectLst/>
                <a:latin typeface="Times New Roman" panose="02020603050405020304" pitchFamily="18" charset="0"/>
                <a:cs typeface="Times New Roman" panose="02020603050405020304" pitchFamily="18" charset="0"/>
              </a:rPr>
              <a:t>session </a:t>
            </a:r>
            <a:r>
              <a:rPr lang="fr-CA" sz="2000" dirty="0">
                <a:effectLst/>
                <a:latin typeface="Times New Roman" panose="02020603050405020304" pitchFamily="18" charset="0"/>
                <a:cs typeface="Times New Roman" panose="02020603050405020304" pitchFamily="18" charset="0"/>
              </a:rPr>
              <a:t>qui sera utilisé pendant 350 secondes. On envisage deux stratégies possibles pour déterminer quand les objets réseau peuvent être libérés. </a:t>
            </a:r>
          </a:p>
          <a:p>
            <a:pPr algn="just"/>
            <a:r>
              <a:rPr lang="fr-CA" sz="2000" dirty="0">
                <a:effectLst/>
                <a:latin typeface="Times New Roman" panose="02020603050405020304" pitchFamily="18" charset="0"/>
                <a:cs typeface="Times New Roman" panose="02020603050405020304" pitchFamily="18" charset="0"/>
              </a:rPr>
              <a:t>Pour la première stratégie, une notification est envoyée par le client lorsque l’objet n’est plus utilisé. Cependant, on estime que pour 1% des requêtes, le message de notification ne parviendra pas au serveur et ainsi l’objet ne sera pas libéré et restera en mémoire dans le serveur. Pour cette raison, le serveur est redémarré au milieu de chaque nuit afin de repartir à 0 et que les objets ne s’accumulent pas d’un jour à l’autre. </a:t>
            </a:r>
          </a:p>
          <a:p>
            <a:pPr algn="just"/>
            <a:r>
              <a:rPr lang="fr-CA" sz="2000" dirty="0">
                <a:effectLst/>
                <a:latin typeface="Times New Roman" panose="02020603050405020304" pitchFamily="18" charset="0"/>
                <a:cs typeface="Times New Roman" panose="02020603050405020304" pitchFamily="18" charset="0"/>
              </a:rPr>
              <a:t>Pour la seconde stratégie, l’objet est créé pour une durée de </a:t>
            </a:r>
            <a:r>
              <a:rPr lang="fr-CA" sz="2000" i="1" dirty="0">
                <a:effectLst/>
                <a:latin typeface="Times New Roman" panose="02020603050405020304" pitchFamily="18" charset="0"/>
                <a:cs typeface="Times New Roman" panose="02020603050405020304" pitchFamily="18" charset="0"/>
              </a:rPr>
              <a:t>bail </a:t>
            </a:r>
            <a:r>
              <a:rPr lang="fr-CA" sz="2000" dirty="0">
                <a:effectLst/>
                <a:latin typeface="Times New Roman" panose="02020603050405020304" pitchFamily="18" charset="0"/>
                <a:cs typeface="Times New Roman" panose="02020603050405020304" pitchFamily="18" charset="0"/>
              </a:rPr>
              <a:t>de 500 secondes, durée qui peut être prolongée au besoin en demandant une extension de </a:t>
            </a:r>
            <a:r>
              <a:rPr lang="fr-CA" sz="2000" i="1" dirty="0">
                <a:effectLst/>
                <a:latin typeface="Times New Roman" panose="02020603050405020304" pitchFamily="18" charset="0"/>
                <a:cs typeface="Times New Roman" panose="02020603050405020304" pitchFamily="18" charset="0"/>
              </a:rPr>
              <a:t>bail </a:t>
            </a:r>
            <a:r>
              <a:rPr lang="fr-CA" sz="2000" dirty="0">
                <a:effectLst/>
                <a:latin typeface="Times New Roman" panose="02020603050405020304" pitchFamily="18" charset="0"/>
                <a:cs typeface="Times New Roman" panose="02020603050405020304" pitchFamily="18" charset="0"/>
              </a:rPr>
              <a:t>de 500 secondes à la fois. </a:t>
            </a:r>
          </a:p>
          <a:p>
            <a:pPr marL="0" indent="0" algn="just">
              <a:buNone/>
            </a:pPr>
            <a:endParaRPr lang="fr-CA" sz="2000" dirty="0">
              <a:latin typeface="Times New Roman" panose="02020603050405020304" pitchFamily="18" charset="0"/>
              <a:cs typeface="Times New Roman" panose="02020603050405020304" pitchFamily="18" charset="0"/>
            </a:endParaRPr>
          </a:p>
          <a:p>
            <a:pPr marL="0" indent="0" algn="just">
              <a:buNone/>
            </a:pPr>
            <a:r>
              <a:rPr lang="fr-CA" sz="2000" dirty="0">
                <a:effectLst/>
                <a:latin typeface="Times New Roman" panose="02020603050405020304" pitchFamily="18" charset="0"/>
                <a:cs typeface="Times New Roman" panose="02020603050405020304" pitchFamily="18" charset="0"/>
              </a:rPr>
              <a:t>Quel est le nombre d’objets réseau de </a:t>
            </a:r>
            <a:r>
              <a:rPr lang="fr-CA" sz="2000" i="1" dirty="0">
                <a:effectLst/>
                <a:latin typeface="Times New Roman" panose="02020603050405020304" pitchFamily="18" charset="0"/>
                <a:cs typeface="Times New Roman" panose="02020603050405020304" pitchFamily="18" charset="0"/>
              </a:rPr>
              <a:t>session </a:t>
            </a:r>
            <a:r>
              <a:rPr lang="fr-CA" sz="2000" dirty="0">
                <a:effectLst/>
                <a:latin typeface="Times New Roman" panose="02020603050405020304" pitchFamily="18" charset="0"/>
                <a:cs typeface="Times New Roman" panose="02020603050405020304" pitchFamily="18" charset="0"/>
              </a:rPr>
              <a:t>qui se retrouvent simultanément en mémoire dans le serveur dans le pire cas pour la première stratégie? Pour la seconde? </a:t>
            </a:r>
          </a:p>
          <a:p>
            <a:pPr marL="0" indent="0">
              <a:buNone/>
            </a:pPr>
            <a:endParaRPr lang="fr-FR" dirty="0"/>
          </a:p>
        </p:txBody>
      </p:sp>
    </p:spTree>
    <p:extLst>
      <p:ext uri="{BB962C8B-B14F-4D97-AF65-F5344CB8AC3E}">
        <p14:creationId xmlns:p14="http://schemas.microsoft.com/office/powerpoint/2010/main" val="2421720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8862C-BE0A-CD5F-F710-3DE094AE1BEE}"/>
              </a:ext>
            </a:extLst>
          </p:cNvPr>
          <p:cNvSpPr>
            <a:spLocks noGrp="1"/>
          </p:cNvSpPr>
          <p:nvPr>
            <p:ph type="title"/>
          </p:nvPr>
        </p:nvSpPr>
        <p:spPr>
          <a:xfrm>
            <a:off x="838200" y="365126"/>
            <a:ext cx="10515600" cy="525212"/>
          </a:xfrm>
        </p:spPr>
        <p:txBody>
          <a:bodyPr>
            <a:normAutofit fontScale="90000"/>
          </a:bodyPr>
          <a:lstStyle/>
          <a:p>
            <a:pPr algn="ctr"/>
            <a:r>
              <a:rPr lang="fr-FR" dirty="0"/>
              <a:t>Ch. 5. Ex. 2</a:t>
            </a:r>
          </a:p>
        </p:txBody>
      </p:sp>
      <p:sp>
        <p:nvSpPr>
          <p:cNvPr id="3" name="Espace réservé du contenu 2">
            <a:extLst>
              <a:ext uri="{FF2B5EF4-FFF2-40B4-BE49-F238E27FC236}">
                <a16:creationId xmlns:a16="http://schemas.microsoft.com/office/drawing/2014/main" id="{C0394AA0-E192-F425-4941-FDCF855D8043}"/>
              </a:ext>
            </a:extLst>
          </p:cNvPr>
          <p:cNvSpPr>
            <a:spLocks noGrp="1"/>
          </p:cNvSpPr>
          <p:nvPr>
            <p:ph idx="1"/>
          </p:nvPr>
        </p:nvSpPr>
        <p:spPr>
          <a:xfrm>
            <a:off x="838200" y="1206249"/>
            <a:ext cx="10515600" cy="5286625"/>
          </a:xfrm>
        </p:spPr>
        <p:txBody>
          <a:bodyPr>
            <a:normAutofit lnSpcReduction="10000"/>
          </a:bodyPr>
          <a:lstStyle/>
          <a:p>
            <a:pPr marL="0" indent="0">
              <a:buNone/>
            </a:pPr>
            <a:r>
              <a:rPr lang="fr-CA" sz="2400" dirty="0">
                <a:effectLst/>
                <a:latin typeface="Times New Roman" panose="02020603050405020304" pitchFamily="18" charset="0"/>
                <a:cs typeface="Times New Roman" panose="02020603050405020304" pitchFamily="18" charset="0"/>
              </a:rPr>
              <a:t>Quel est le nombre d’objets réseau de </a:t>
            </a:r>
            <a:r>
              <a:rPr lang="fr-CA" sz="2400" i="1" dirty="0">
                <a:effectLst/>
                <a:latin typeface="Times New Roman" panose="02020603050405020304" pitchFamily="18" charset="0"/>
                <a:cs typeface="Times New Roman" panose="02020603050405020304" pitchFamily="18" charset="0"/>
              </a:rPr>
              <a:t>session </a:t>
            </a:r>
            <a:r>
              <a:rPr lang="fr-CA" sz="2400" dirty="0">
                <a:effectLst/>
                <a:latin typeface="Times New Roman" panose="02020603050405020304" pitchFamily="18" charset="0"/>
                <a:cs typeface="Times New Roman" panose="02020603050405020304" pitchFamily="18" charset="0"/>
              </a:rPr>
              <a:t>qui se retrouvent simultanément en mémoire dans le serveur dans le pire cas pour la première stratégie? Pour la seconde? </a:t>
            </a:r>
          </a:p>
          <a:p>
            <a:pPr marL="0" indent="0">
              <a:buNone/>
            </a:pPr>
            <a:endParaRPr lang="fr-CA" sz="2400" dirty="0">
              <a:effectLst/>
              <a:latin typeface="Times New Roman" panose="02020603050405020304" pitchFamily="18" charset="0"/>
              <a:cs typeface="Times New Roman" panose="02020603050405020304" pitchFamily="18" charset="0"/>
            </a:endParaRPr>
          </a:p>
          <a:p>
            <a:pPr marL="0" indent="0">
              <a:buNone/>
            </a:pPr>
            <a:r>
              <a:rPr lang="fr-CA" sz="2400" b="1" dirty="0">
                <a:effectLst/>
                <a:latin typeface="Times New Roman" panose="02020603050405020304" pitchFamily="18" charset="0"/>
                <a:cs typeface="Times New Roman" panose="02020603050405020304" pitchFamily="18" charset="0"/>
              </a:rPr>
              <a:t>Avec la première stratégie</a:t>
            </a:r>
            <a:r>
              <a:rPr lang="fr-CA" sz="2400" dirty="0">
                <a:effectLst/>
                <a:latin typeface="Times New Roman" panose="02020603050405020304" pitchFamily="18" charset="0"/>
                <a:cs typeface="Times New Roman" panose="02020603050405020304" pitchFamily="18" charset="0"/>
              </a:rPr>
              <a:t>:</a:t>
            </a:r>
          </a:p>
          <a:p>
            <a:r>
              <a:rPr lang="fr-CA" sz="2400" dirty="0">
                <a:latin typeface="Times New Roman" panose="02020603050405020304" pitchFamily="18" charset="0"/>
                <a:cs typeface="Times New Roman" panose="02020603050405020304" pitchFamily="18" charset="0"/>
              </a:rPr>
              <a:t>N</a:t>
            </a:r>
            <a:r>
              <a:rPr lang="fr-CA" sz="2400" dirty="0">
                <a:effectLst/>
                <a:latin typeface="Times New Roman" panose="02020603050405020304" pitchFamily="18" charset="0"/>
                <a:cs typeface="Times New Roman" panose="02020603050405020304" pitchFamily="18" charset="0"/>
              </a:rPr>
              <a:t>ous avons 1% des requêtes qui créeront un objet qui ne sera pas libéré avant la fin de la journée.</a:t>
            </a:r>
          </a:p>
          <a:p>
            <a:r>
              <a:rPr lang="fr-CA" sz="2400" dirty="0">
                <a:effectLst/>
                <a:latin typeface="Times New Roman" panose="02020603050405020304" pitchFamily="18" charset="0"/>
                <a:cs typeface="Times New Roman" panose="02020603050405020304" pitchFamily="18" charset="0"/>
              </a:rPr>
              <a:t>Ceci crée une accumulation de 0.01 x 25requêtes/s x 60 s/m x 60m/h x 24 h/jour = 21600requêtes/jour, soit 21600 objets orphelins à la fin de la journée avant le redémarrage. </a:t>
            </a:r>
          </a:p>
          <a:p>
            <a:r>
              <a:rPr lang="fr-CA" sz="2400" dirty="0">
                <a:effectLst/>
                <a:latin typeface="Times New Roman" panose="02020603050405020304" pitchFamily="18" charset="0"/>
                <a:cs typeface="Times New Roman" panose="02020603050405020304" pitchFamily="18" charset="0"/>
              </a:rPr>
              <a:t>En plus, il y a les objets actifs. Lorsqu’une première requête arrive, elle ne sortira qu’après 350s, le nombre de requêtes présentes simultanément (entrées avant que la première ne sorte) sera donc de 25requêtes/s x 350s = 8750requêtes, soit autant d’objets réseau. </a:t>
            </a:r>
          </a:p>
          <a:p>
            <a:r>
              <a:rPr lang="fr-CA" sz="2400" dirty="0">
                <a:effectLst/>
                <a:latin typeface="Times New Roman" panose="02020603050405020304" pitchFamily="18" charset="0"/>
                <a:cs typeface="Times New Roman" panose="02020603050405020304" pitchFamily="18" charset="0"/>
              </a:rPr>
              <a:t>Le total avant de redémarrer est donc de 21600+8750 = 30350. </a:t>
            </a:r>
          </a:p>
          <a:p>
            <a:pPr marL="0" indent="0">
              <a:buNone/>
            </a:pPr>
            <a:endParaRPr lang="fr-FR" dirty="0"/>
          </a:p>
        </p:txBody>
      </p:sp>
    </p:spTree>
    <p:extLst>
      <p:ext uri="{BB962C8B-B14F-4D97-AF65-F5344CB8AC3E}">
        <p14:creationId xmlns:p14="http://schemas.microsoft.com/office/powerpoint/2010/main" val="327363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8862C-BE0A-CD5F-F710-3DE094AE1BEE}"/>
              </a:ext>
            </a:extLst>
          </p:cNvPr>
          <p:cNvSpPr>
            <a:spLocks noGrp="1"/>
          </p:cNvSpPr>
          <p:nvPr>
            <p:ph type="title"/>
          </p:nvPr>
        </p:nvSpPr>
        <p:spPr>
          <a:xfrm>
            <a:off x="838200" y="365126"/>
            <a:ext cx="10515600" cy="525212"/>
          </a:xfrm>
        </p:spPr>
        <p:txBody>
          <a:bodyPr>
            <a:normAutofit fontScale="90000"/>
          </a:bodyPr>
          <a:lstStyle/>
          <a:p>
            <a:pPr algn="ctr"/>
            <a:r>
              <a:rPr lang="fr-FR" dirty="0"/>
              <a:t>Ch. 5. Ex. 2</a:t>
            </a:r>
          </a:p>
        </p:txBody>
      </p:sp>
      <p:sp>
        <p:nvSpPr>
          <p:cNvPr id="3" name="Espace réservé du contenu 2">
            <a:extLst>
              <a:ext uri="{FF2B5EF4-FFF2-40B4-BE49-F238E27FC236}">
                <a16:creationId xmlns:a16="http://schemas.microsoft.com/office/drawing/2014/main" id="{C0394AA0-E192-F425-4941-FDCF855D8043}"/>
              </a:ext>
            </a:extLst>
          </p:cNvPr>
          <p:cNvSpPr>
            <a:spLocks noGrp="1"/>
          </p:cNvSpPr>
          <p:nvPr>
            <p:ph idx="1"/>
          </p:nvPr>
        </p:nvSpPr>
        <p:spPr>
          <a:xfrm>
            <a:off x="838200" y="1206249"/>
            <a:ext cx="10515600" cy="5286625"/>
          </a:xfrm>
        </p:spPr>
        <p:txBody>
          <a:bodyPr/>
          <a:lstStyle/>
          <a:p>
            <a:pPr marL="0" indent="0">
              <a:buNone/>
            </a:pPr>
            <a:r>
              <a:rPr lang="fr-CA" sz="2400" dirty="0">
                <a:effectLst/>
                <a:latin typeface="Times New Roman" panose="02020603050405020304" pitchFamily="18" charset="0"/>
                <a:cs typeface="Times New Roman" panose="02020603050405020304" pitchFamily="18" charset="0"/>
              </a:rPr>
              <a:t>Quel est le nombre d’objets réseau de </a:t>
            </a:r>
            <a:r>
              <a:rPr lang="fr-CA" sz="2400" i="1" dirty="0">
                <a:effectLst/>
                <a:latin typeface="Times New Roman" panose="02020603050405020304" pitchFamily="18" charset="0"/>
                <a:cs typeface="Times New Roman" panose="02020603050405020304" pitchFamily="18" charset="0"/>
              </a:rPr>
              <a:t>session </a:t>
            </a:r>
            <a:r>
              <a:rPr lang="fr-CA" sz="2400" dirty="0">
                <a:effectLst/>
                <a:latin typeface="Times New Roman" panose="02020603050405020304" pitchFamily="18" charset="0"/>
                <a:cs typeface="Times New Roman" panose="02020603050405020304" pitchFamily="18" charset="0"/>
              </a:rPr>
              <a:t>qui se retrouvent simultanément en mémoire dans le serveur dans le pire cas pour la première stratégie? Pour la seconde? </a:t>
            </a:r>
          </a:p>
          <a:p>
            <a:pPr marL="0" indent="0">
              <a:buNone/>
            </a:pPr>
            <a:r>
              <a:rPr lang="fr-CA" sz="2400" b="1" dirty="0">
                <a:effectLst/>
                <a:latin typeface="Times New Roman" panose="02020603050405020304" pitchFamily="18" charset="0"/>
                <a:cs typeface="Times New Roman" panose="02020603050405020304" pitchFamily="18" charset="0"/>
              </a:rPr>
              <a:t>Avec la seconde solution:</a:t>
            </a:r>
          </a:p>
          <a:p>
            <a:r>
              <a:rPr lang="fr-CA" sz="2400" dirty="0">
                <a:latin typeface="Times New Roman" panose="02020603050405020304" pitchFamily="18" charset="0"/>
                <a:cs typeface="Times New Roman" panose="02020603050405020304" pitchFamily="18" charset="0"/>
              </a:rPr>
              <a:t>N</a:t>
            </a:r>
            <a:r>
              <a:rPr lang="fr-CA" sz="2400" dirty="0">
                <a:effectLst/>
                <a:latin typeface="Times New Roman" panose="02020603050405020304" pitchFamily="18" charset="0"/>
                <a:cs typeface="Times New Roman" panose="02020603050405020304" pitchFamily="18" charset="0"/>
              </a:rPr>
              <a:t>ous aurons 25requêtes/s x 500s = 12500requêtes, soit 12500 objets. </a:t>
            </a:r>
          </a:p>
          <a:p>
            <a:r>
              <a:rPr lang="fr-CA" sz="2400" dirty="0">
                <a:effectLst/>
                <a:latin typeface="Times New Roman" panose="02020603050405020304" pitchFamily="18" charset="0"/>
                <a:cs typeface="Times New Roman" panose="02020603050405020304" pitchFamily="18" charset="0"/>
              </a:rPr>
              <a:t>Il y a un peu plus d’objets (que ceux actifs dans la première stratégie) avec la seconde stratégie, car ils sont conservés pour 500s, alors qu’ils auraient pu être libérés au bout de 350s. </a:t>
            </a:r>
          </a:p>
          <a:p>
            <a:r>
              <a:rPr lang="fr-CA" sz="2400" dirty="0">
                <a:effectLst/>
                <a:latin typeface="Times New Roman" panose="02020603050405020304" pitchFamily="18" charset="0"/>
                <a:cs typeface="Times New Roman" panose="02020603050405020304" pitchFamily="18" charset="0"/>
              </a:rPr>
              <a:t>Par contre, on sauve au niveau des messages de notification qui ne sont plus requis, et surtout en évitant les fuites causées par les notifications manquantes. En on n’a pas besoin de redémarrer le système.</a:t>
            </a:r>
          </a:p>
          <a:p>
            <a:pPr marL="0" indent="0">
              <a:buNone/>
            </a:pPr>
            <a:endParaRPr lang="fr-FR" dirty="0"/>
          </a:p>
        </p:txBody>
      </p:sp>
    </p:spTree>
    <p:extLst>
      <p:ext uri="{BB962C8B-B14F-4D97-AF65-F5344CB8AC3E}">
        <p14:creationId xmlns:p14="http://schemas.microsoft.com/office/powerpoint/2010/main" val="2049976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602D9D-9A43-2294-5B24-CAD0DD87A486}"/>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88241B2E-91AB-5B45-950F-A884E8818097}"/>
              </a:ext>
            </a:extLst>
          </p:cNvPr>
          <p:cNvSpPr>
            <a:spLocks noGrp="1"/>
          </p:cNvSpPr>
          <p:nvPr>
            <p:ph idx="1"/>
          </p:nvPr>
        </p:nvSpPr>
        <p:spPr>
          <a:xfrm>
            <a:off x="838200" y="986590"/>
            <a:ext cx="10515600" cy="4351338"/>
          </a:xfrm>
        </p:spPr>
        <p:txBody>
          <a:bodyPr>
            <a:noAutofit/>
          </a:bodyPr>
          <a:lstStyle/>
          <a:p>
            <a:pPr marL="0" indent="0" algn="just">
              <a:buNone/>
            </a:pPr>
            <a:r>
              <a:rPr lang="fr-CA" sz="2400" dirty="0">
                <a:effectLst/>
                <a:latin typeface="Times New Roman" panose="02020603050405020304" pitchFamily="18" charset="0"/>
                <a:cs typeface="Times New Roman" panose="02020603050405020304" pitchFamily="18" charset="0"/>
              </a:rPr>
              <a:t>Un serveur NFS sert de nombreux clients. Les processus sur chaque client effectuent en moyenne 2 </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critures et 8 lectures par seconde sur des blocs de fichiers venant de ce serveur. Les blocs accédés en lecture se trouvent en cache sur le client dans 85% des cas. Parmi les blocs en cache, 60% ont été validés depuis moins de 3 secondes. Les autres blocs en cache demandent une validation auprès du serveur. Parmi ces blocs qui demandent une validation, 40% ont été modifiés et nécessitent une lecture sur le serveur en plus, alors que 60% sont valides. L’</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criture d’un bloc sur le serveur prend 20ms de disque. La lecture d’un bloc du serveur prend 15ms de disque dans 30% des cas, et est servie à partir du cache d’entrée-sortie en temps négligeable dans 70% des cas. Une validation d’un bloc du serveur prend 15ms de disque dans 10% des cas, et est servie à partir du cache d’entrée-sortie en temps négligeable dans 90% des cas. Quel est le nombre de clients maximal que peut soutenir le serveur sans être saturé, s’il contient 16 disques, que les cœurs de CPU ne sont pas un facteur significatif, et que les requêtes sont réparties uniformément entre les disques? </a:t>
            </a:r>
            <a:endParaRPr lang="fr-C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8880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BDACF-B3BE-C846-BD30-5B7DAEF68BF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9B26398-51EA-7DFF-4B11-F141583E17A6}"/>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A21B48E1-8A14-7400-8270-087945B7E97C}"/>
              </a:ext>
            </a:extLst>
          </p:cNvPr>
          <p:cNvSpPr>
            <a:spLocks noGrp="1"/>
          </p:cNvSpPr>
          <p:nvPr>
            <p:ph idx="1"/>
          </p:nvPr>
        </p:nvSpPr>
        <p:spPr>
          <a:xfrm>
            <a:off x="838200" y="986590"/>
            <a:ext cx="10515600" cy="4351338"/>
          </a:xfrm>
        </p:spPr>
        <p:txBody>
          <a:bodyPr>
            <a:noAutofit/>
          </a:bodyPr>
          <a:lstStyle/>
          <a:p>
            <a:pPr marL="0" indent="0">
              <a:buNone/>
            </a:pPr>
            <a:r>
              <a:rPr lang="fr-CA" sz="2400" dirty="0">
                <a:effectLst/>
                <a:latin typeface="Times New Roman" panose="02020603050405020304" pitchFamily="18" charset="0"/>
                <a:cs typeface="Times New Roman" panose="02020603050405020304" pitchFamily="18" charset="0"/>
              </a:rPr>
              <a:t>Un serveur NFS sert de nombreux clients. </a:t>
            </a:r>
          </a:p>
          <a:p>
            <a:pPr marL="514350" indent="-514350" algn="just">
              <a:buFont typeface="+mj-lt"/>
              <a:buAutoNum type="romanLcPeriod"/>
            </a:pPr>
            <a:r>
              <a:rPr lang="fr-CA" sz="2000" dirty="0">
                <a:effectLst/>
                <a:latin typeface="Times New Roman" panose="02020603050405020304" pitchFamily="18" charset="0"/>
                <a:cs typeface="Times New Roman" panose="02020603050405020304" pitchFamily="18" charset="0"/>
              </a:rPr>
              <a:t>Les processus sur chaque client effectuent en moyenne 2 </a:t>
            </a:r>
            <a:r>
              <a:rPr lang="fr-CA" sz="2000" dirty="0">
                <a:latin typeface="Times New Roman" panose="02020603050405020304" pitchFamily="18" charset="0"/>
                <a:cs typeface="Times New Roman" panose="02020603050405020304" pitchFamily="18" charset="0"/>
              </a:rPr>
              <a:t>é</a:t>
            </a:r>
            <a:r>
              <a:rPr lang="fr-CA" sz="2000" dirty="0">
                <a:effectLst/>
                <a:latin typeface="Times New Roman" panose="02020603050405020304" pitchFamily="18" charset="0"/>
                <a:cs typeface="Times New Roman" panose="02020603050405020304" pitchFamily="18" charset="0"/>
              </a:rPr>
              <a:t>critures et 8 lectures par seconde sur des blocs de fichiers venant de ce serveur. </a:t>
            </a:r>
          </a:p>
          <a:p>
            <a:pPr marL="514350" indent="-514350" algn="just">
              <a:buFont typeface="+mj-lt"/>
              <a:buAutoNum type="romanLcPeriod"/>
            </a:pPr>
            <a:r>
              <a:rPr lang="fr-CA" sz="2000" dirty="0">
                <a:effectLst/>
                <a:latin typeface="Times New Roman" panose="02020603050405020304" pitchFamily="18" charset="0"/>
                <a:cs typeface="Times New Roman" panose="02020603050405020304" pitchFamily="18" charset="0"/>
              </a:rPr>
              <a:t>Les blocs accédés en lecture se trouvent en cache sur le client dans 85% des cas. Parmi les blocs en cache, 60% ont été validés depuis moins de 3 secondes. Les autres blocs en cache demandent une validation auprès du serveur. </a:t>
            </a:r>
          </a:p>
          <a:p>
            <a:pPr marL="514350" indent="-514350" algn="just">
              <a:buFont typeface="+mj-lt"/>
              <a:buAutoNum type="romanLcPeriod"/>
            </a:pPr>
            <a:r>
              <a:rPr lang="fr-CA" sz="2000" dirty="0">
                <a:effectLst/>
                <a:latin typeface="Times New Roman" panose="02020603050405020304" pitchFamily="18" charset="0"/>
                <a:cs typeface="Times New Roman" panose="02020603050405020304" pitchFamily="18" charset="0"/>
              </a:rPr>
              <a:t>Parmi ces blocs qui demandent une validation, 40% ont été modifiés et nécessitent une lecture sur le serveur en plus, alors que 60% sont valides. </a:t>
            </a:r>
          </a:p>
          <a:p>
            <a:pPr marL="514350" indent="-514350" algn="just">
              <a:buFont typeface="+mj-lt"/>
              <a:buAutoNum type="romanLcPeriod"/>
            </a:pPr>
            <a:r>
              <a:rPr lang="fr-CA" sz="2000" dirty="0">
                <a:effectLst/>
                <a:latin typeface="Times New Roman" panose="02020603050405020304" pitchFamily="18" charset="0"/>
                <a:cs typeface="Times New Roman" panose="02020603050405020304" pitchFamily="18" charset="0"/>
              </a:rPr>
              <a:t>L’</a:t>
            </a:r>
            <a:r>
              <a:rPr lang="fr-CA" sz="2000" dirty="0">
                <a:latin typeface="Times New Roman" panose="02020603050405020304" pitchFamily="18" charset="0"/>
                <a:cs typeface="Times New Roman" panose="02020603050405020304" pitchFamily="18" charset="0"/>
              </a:rPr>
              <a:t>é</a:t>
            </a:r>
            <a:r>
              <a:rPr lang="fr-CA" sz="2000" dirty="0">
                <a:effectLst/>
                <a:latin typeface="Times New Roman" panose="02020603050405020304" pitchFamily="18" charset="0"/>
                <a:cs typeface="Times New Roman" panose="02020603050405020304" pitchFamily="18" charset="0"/>
              </a:rPr>
              <a:t>criture d’un bloc sur le serveur prend 20ms de disque. </a:t>
            </a:r>
          </a:p>
          <a:p>
            <a:pPr marL="514350" indent="-514350" algn="just">
              <a:buFont typeface="+mj-lt"/>
              <a:buAutoNum type="romanLcPeriod"/>
            </a:pPr>
            <a:r>
              <a:rPr lang="fr-CA" sz="2000" dirty="0">
                <a:effectLst/>
                <a:latin typeface="Times New Roman" panose="02020603050405020304" pitchFamily="18" charset="0"/>
                <a:cs typeface="Times New Roman" panose="02020603050405020304" pitchFamily="18" charset="0"/>
              </a:rPr>
              <a:t>La lecture d’un bloc du serveur prend 15ms de disque dans 30% des cas, et est servie à partir du cache d’entrée-sortie en temps négligeable dans 70% des cas.</a:t>
            </a:r>
          </a:p>
          <a:p>
            <a:pPr marL="457200" indent="-457200" algn="just">
              <a:buFont typeface="+mj-lt"/>
              <a:buAutoNum type="romanLcPeriod"/>
            </a:pPr>
            <a:r>
              <a:rPr lang="fr-CA" sz="2000" dirty="0">
                <a:effectLst/>
                <a:latin typeface="Times New Roman" panose="02020603050405020304" pitchFamily="18" charset="0"/>
                <a:cs typeface="Times New Roman" panose="02020603050405020304" pitchFamily="18" charset="0"/>
              </a:rPr>
              <a:t>Une validation d’un bloc du serveur prend 15ms de disque dans 10% des cas, et est servie à partir du cache d’entrée-sortie en temps négligeable dans 90% des cas. </a:t>
            </a:r>
          </a:p>
          <a:p>
            <a:pPr marL="0" indent="0" algn="just">
              <a:buNone/>
            </a:pPr>
            <a:r>
              <a:rPr lang="fr-CA" sz="2000" dirty="0">
                <a:effectLst/>
                <a:latin typeface="Times New Roman" panose="02020603050405020304" pitchFamily="18" charset="0"/>
                <a:cs typeface="Times New Roman" panose="02020603050405020304" pitchFamily="18" charset="0"/>
              </a:rPr>
              <a:t>Quel est le nombre de clients maximal que peut soutenir le serveur sans être saturé, s’il contient 16 disques, que les cœurs de CPU ne sont pas un facteur significatif, et que les requêtes sont réparties uniformément entre les disques? </a:t>
            </a: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321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58256-CC5A-42AD-6085-07E1DEB7D24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0E546E9-94DF-0E27-AD94-73CCE54ABBB7}"/>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98AA68EF-95DF-2921-7613-9AD71AB1C561}"/>
              </a:ext>
            </a:extLst>
          </p:cNvPr>
          <p:cNvSpPr>
            <a:spLocks noGrp="1"/>
          </p:cNvSpPr>
          <p:nvPr>
            <p:ph idx="1"/>
          </p:nvPr>
        </p:nvSpPr>
        <p:spPr>
          <a:xfrm>
            <a:off x="838200" y="986590"/>
            <a:ext cx="10515600" cy="2225842"/>
          </a:xfrm>
        </p:spPr>
        <p:txBody>
          <a:bodyPr>
            <a:noAutofit/>
          </a:bodyPr>
          <a:lstStyle/>
          <a:p>
            <a:pPr marL="0" indent="0" algn="just">
              <a:buNone/>
            </a:pPr>
            <a:r>
              <a:rPr lang="fr-CA" sz="2400" b="1" dirty="0">
                <a:effectLst/>
                <a:latin typeface="Times New Roman" panose="02020603050405020304" pitchFamily="18" charset="0"/>
                <a:cs typeface="Times New Roman" panose="02020603050405020304" pitchFamily="18" charset="0"/>
              </a:rPr>
              <a:t>Écriture</a:t>
            </a:r>
            <a:r>
              <a:rPr lang="fr-CA" sz="2400" dirty="0">
                <a:effectLst/>
                <a:latin typeface="Times New Roman" panose="02020603050405020304" pitchFamily="18" charset="0"/>
                <a:cs typeface="Times New Roman" panose="02020603050405020304" pitchFamily="18" charset="0"/>
              </a:rPr>
              <a:t> : Lorsqu’un processus sur un client effectue une </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criture sur un bloc venant d’un serveur, ceci se traduit automatiquement en une </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criture sur le serveur. </a:t>
            </a:r>
          </a:p>
          <a:p>
            <a:pPr marL="0" indent="0" algn="just">
              <a:buNone/>
            </a:pPr>
            <a:endParaRPr lang="fr-CA" sz="2400" dirty="0">
              <a:effectLst/>
              <a:latin typeface="Times New Roman" panose="02020603050405020304" pitchFamily="18" charset="0"/>
              <a:cs typeface="Times New Roman" panose="02020603050405020304" pitchFamily="18" charset="0"/>
            </a:endParaRPr>
          </a:p>
          <a:p>
            <a:pPr marL="0" indent="0" algn="just">
              <a:buNone/>
            </a:pPr>
            <a:r>
              <a:rPr lang="fr-CA" sz="2400" b="1" dirty="0">
                <a:effectLst/>
                <a:latin typeface="Times New Roman" panose="02020603050405020304" pitchFamily="18" charset="0"/>
                <a:cs typeface="Times New Roman" panose="02020603050405020304" pitchFamily="18" charset="0"/>
              </a:rPr>
              <a:t>Lecture</a:t>
            </a:r>
            <a:r>
              <a:rPr lang="fr-CA" sz="2400" dirty="0">
                <a:effectLst/>
                <a:latin typeface="Times New Roman" panose="02020603050405020304" pitchFamily="18" charset="0"/>
                <a:cs typeface="Times New Roman" panose="02020603050405020304" pitchFamily="18" charset="0"/>
              </a:rPr>
              <a:t> : Lorsqu’un processus sur un client effectue </a:t>
            </a:r>
            <a:r>
              <a:rPr lang="fr-CA" sz="2400" b="1" u="sng" dirty="0">
                <a:effectLst/>
                <a:latin typeface="Times New Roman" panose="02020603050405020304" pitchFamily="18" charset="0"/>
                <a:cs typeface="Times New Roman" panose="02020603050405020304" pitchFamily="18" charset="0"/>
              </a:rPr>
              <a:t>une lecture</a:t>
            </a:r>
            <a:r>
              <a:rPr lang="fr-CA" sz="2400" b="1" dirty="0">
                <a:effectLst/>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d’un bloc venant d’un serveur, cela se décompose comme suit: </a:t>
            </a:r>
            <a:endParaRPr lang="fr-CA" sz="2400" dirty="0">
              <a:latin typeface="Times New Roman" panose="02020603050405020304" pitchFamily="18" charset="0"/>
              <a:cs typeface="Times New Roman" panose="02020603050405020304" pitchFamily="18" charset="0"/>
            </a:endParaRPr>
          </a:p>
          <a:p>
            <a:pPr marL="0" indent="0" algn="just">
              <a:buNone/>
            </a:pPr>
            <a:endParaRPr lang="fr-CA" sz="1800" dirty="0">
              <a:effectLst/>
              <a:latin typeface="NimbusRomNo9L"/>
            </a:endParaRPr>
          </a:p>
          <a:p>
            <a:pPr marL="0" indent="0" algn="just">
              <a:buNone/>
            </a:pPr>
            <a:endParaRPr lang="fr-CA" sz="1800" dirty="0">
              <a:effectLst/>
              <a:latin typeface="NimbusRomNo9L-Regu-Slant_167"/>
            </a:endParaRPr>
          </a:p>
          <a:p>
            <a:pPr marL="0" indent="0" algn="just">
              <a:buNone/>
            </a:pPr>
            <a:endParaRPr lang="fr-CA" sz="1800" dirty="0">
              <a:effectLst/>
              <a:latin typeface="NimbusRomNo9L"/>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2EEBFF23-F472-5E88-F33C-48B91732E0C2}"/>
              </a:ext>
            </a:extLst>
          </p:cNvPr>
          <p:cNvSpPr txBox="1"/>
          <p:nvPr/>
        </p:nvSpPr>
        <p:spPr>
          <a:xfrm>
            <a:off x="838200" y="4559971"/>
            <a:ext cx="886781" cy="369332"/>
          </a:xfrm>
          <a:prstGeom prst="rect">
            <a:avLst/>
          </a:prstGeom>
          <a:noFill/>
        </p:spPr>
        <p:txBody>
          <a:bodyPr wrap="none" rtlCol="0">
            <a:spAutoFit/>
          </a:bodyPr>
          <a:lstStyle/>
          <a:p>
            <a:r>
              <a:rPr lang="fr-FR" dirty="0"/>
              <a:t>Lecture</a:t>
            </a:r>
          </a:p>
        </p:txBody>
      </p:sp>
      <p:sp>
        <p:nvSpPr>
          <p:cNvPr id="5" name="ZoneTexte 4">
            <a:extLst>
              <a:ext uri="{FF2B5EF4-FFF2-40B4-BE49-F238E27FC236}">
                <a16:creationId xmlns:a16="http://schemas.microsoft.com/office/drawing/2014/main" id="{67236E6B-6034-3BDE-9DEA-DFFA251C4BC9}"/>
              </a:ext>
            </a:extLst>
          </p:cNvPr>
          <p:cNvSpPr txBox="1"/>
          <p:nvPr/>
        </p:nvSpPr>
        <p:spPr>
          <a:xfrm>
            <a:off x="2442411" y="3590475"/>
            <a:ext cx="1383712" cy="2308324"/>
          </a:xfrm>
          <a:prstGeom prst="rect">
            <a:avLst/>
          </a:prstGeom>
          <a:noFill/>
        </p:spPr>
        <p:txBody>
          <a:bodyPr wrap="none" rtlCol="0">
            <a:spAutoFit/>
          </a:bodyPr>
          <a:lstStyle/>
          <a:p>
            <a:r>
              <a:rPr lang="fr-FR" dirty="0"/>
              <a:t>En cache</a:t>
            </a:r>
          </a:p>
          <a:p>
            <a:endParaRPr lang="fr-FR" dirty="0"/>
          </a:p>
          <a:p>
            <a:endParaRPr lang="fr-FR" dirty="0"/>
          </a:p>
          <a:p>
            <a:endParaRPr lang="fr-FR" dirty="0"/>
          </a:p>
          <a:p>
            <a:endParaRPr lang="fr-FR" dirty="0"/>
          </a:p>
          <a:p>
            <a:endParaRPr lang="fr-FR" dirty="0"/>
          </a:p>
          <a:p>
            <a:endParaRPr lang="fr-FR" dirty="0"/>
          </a:p>
          <a:p>
            <a:r>
              <a:rPr lang="fr-FR" dirty="0"/>
              <a:t>Pas en cache</a:t>
            </a:r>
          </a:p>
        </p:txBody>
      </p:sp>
      <p:cxnSp>
        <p:nvCxnSpPr>
          <p:cNvPr id="7" name="Connecteur droit avec flèche 6">
            <a:extLst>
              <a:ext uri="{FF2B5EF4-FFF2-40B4-BE49-F238E27FC236}">
                <a16:creationId xmlns:a16="http://schemas.microsoft.com/office/drawing/2014/main" id="{1AA3F9A4-32C7-E5D6-51D2-EB57A8391C13}"/>
              </a:ext>
            </a:extLst>
          </p:cNvPr>
          <p:cNvCxnSpPr>
            <a:stCxn id="4" idx="3"/>
          </p:cNvCxnSpPr>
          <p:nvPr/>
        </p:nvCxnSpPr>
        <p:spPr>
          <a:xfrm flipV="1">
            <a:off x="1724981" y="3838077"/>
            <a:ext cx="717430" cy="906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03EF4FFA-024B-AA4F-C366-C323EB996BF3}"/>
              </a:ext>
            </a:extLst>
          </p:cNvPr>
          <p:cNvCxnSpPr>
            <a:stCxn id="4" idx="3"/>
          </p:cNvCxnSpPr>
          <p:nvPr/>
        </p:nvCxnSpPr>
        <p:spPr>
          <a:xfrm>
            <a:off x="1724981" y="4744637"/>
            <a:ext cx="717430" cy="898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Flèche vers la droite 9">
            <a:extLst>
              <a:ext uri="{FF2B5EF4-FFF2-40B4-BE49-F238E27FC236}">
                <a16:creationId xmlns:a16="http://schemas.microsoft.com/office/drawing/2014/main" id="{C9C03023-8264-5AAC-F2EF-34652B44A8C5}"/>
              </a:ext>
            </a:extLst>
          </p:cNvPr>
          <p:cNvSpPr/>
          <p:nvPr/>
        </p:nvSpPr>
        <p:spPr>
          <a:xfrm>
            <a:off x="3970421" y="5642813"/>
            <a:ext cx="697832" cy="1323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9785EA9A-990B-E243-C235-AE968928A952}"/>
              </a:ext>
            </a:extLst>
          </p:cNvPr>
          <p:cNvSpPr txBox="1"/>
          <p:nvPr/>
        </p:nvSpPr>
        <p:spPr>
          <a:xfrm>
            <a:off x="4812551" y="5538175"/>
            <a:ext cx="2956322" cy="369332"/>
          </a:xfrm>
          <a:prstGeom prst="rect">
            <a:avLst/>
          </a:prstGeom>
          <a:noFill/>
        </p:spPr>
        <p:txBody>
          <a:bodyPr wrap="none" rtlCol="0">
            <a:spAutoFit/>
          </a:bodyPr>
          <a:lstStyle/>
          <a:p>
            <a:r>
              <a:rPr lang="fr-FR" dirty="0"/>
              <a:t>Lecture du bloc sur le serveur</a:t>
            </a:r>
          </a:p>
        </p:txBody>
      </p:sp>
      <p:sp>
        <p:nvSpPr>
          <p:cNvPr id="12" name="ZoneTexte 11">
            <a:extLst>
              <a:ext uri="{FF2B5EF4-FFF2-40B4-BE49-F238E27FC236}">
                <a16:creationId xmlns:a16="http://schemas.microsoft.com/office/drawing/2014/main" id="{E6F7B737-0375-4B26-9113-FB5DED8685AF}"/>
              </a:ext>
            </a:extLst>
          </p:cNvPr>
          <p:cNvSpPr txBox="1"/>
          <p:nvPr/>
        </p:nvSpPr>
        <p:spPr>
          <a:xfrm>
            <a:off x="3826123" y="3212432"/>
            <a:ext cx="3608680" cy="1200329"/>
          </a:xfrm>
          <a:prstGeom prst="rect">
            <a:avLst/>
          </a:prstGeom>
          <a:noFill/>
        </p:spPr>
        <p:txBody>
          <a:bodyPr wrap="none" rtlCol="0">
            <a:spAutoFit/>
          </a:bodyPr>
          <a:lstStyle/>
          <a:p>
            <a:r>
              <a:rPr lang="fr-FR" dirty="0"/>
              <a:t>Validé depuis moins de 3s</a:t>
            </a:r>
          </a:p>
          <a:p>
            <a:endParaRPr lang="fr-FR" dirty="0"/>
          </a:p>
          <a:p>
            <a:endParaRPr lang="fr-FR" dirty="0"/>
          </a:p>
          <a:p>
            <a:r>
              <a:rPr lang="fr-FR" dirty="0"/>
              <a:t>Demander une validation au serveur</a:t>
            </a:r>
          </a:p>
        </p:txBody>
      </p:sp>
      <p:sp>
        <p:nvSpPr>
          <p:cNvPr id="13" name="Flèche vers la droite 12">
            <a:extLst>
              <a:ext uri="{FF2B5EF4-FFF2-40B4-BE49-F238E27FC236}">
                <a16:creationId xmlns:a16="http://schemas.microsoft.com/office/drawing/2014/main" id="{62DE46C8-587D-C75A-5693-DD5DEB7C6CAA}"/>
              </a:ext>
            </a:extLst>
          </p:cNvPr>
          <p:cNvSpPr/>
          <p:nvPr/>
        </p:nvSpPr>
        <p:spPr>
          <a:xfrm>
            <a:off x="6581274" y="3320716"/>
            <a:ext cx="938463" cy="10828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588FBF9D-B532-9442-4ABF-68832A704D04}"/>
              </a:ext>
            </a:extLst>
          </p:cNvPr>
          <p:cNvSpPr txBox="1"/>
          <p:nvPr/>
        </p:nvSpPr>
        <p:spPr>
          <a:xfrm>
            <a:off x="7640052" y="3190192"/>
            <a:ext cx="2887329" cy="369332"/>
          </a:xfrm>
          <a:prstGeom prst="rect">
            <a:avLst/>
          </a:prstGeom>
          <a:noFill/>
        </p:spPr>
        <p:txBody>
          <a:bodyPr wrap="none" rtlCol="0">
            <a:spAutoFit/>
          </a:bodyPr>
          <a:lstStyle/>
          <a:p>
            <a:r>
              <a:rPr lang="fr-FR" dirty="0"/>
              <a:t>Aucune demande au serveur</a:t>
            </a:r>
          </a:p>
        </p:txBody>
      </p:sp>
      <p:cxnSp>
        <p:nvCxnSpPr>
          <p:cNvPr id="16" name="Connecteur droit avec flèche 15">
            <a:extLst>
              <a:ext uri="{FF2B5EF4-FFF2-40B4-BE49-F238E27FC236}">
                <a16:creationId xmlns:a16="http://schemas.microsoft.com/office/drawing/2014/main" id="{EA45F948-3A2B-487D-C181-6E126B50DEC4}"/>
              </a:ext>
            </a:extLst>
          </p:cNvPr>
          <p:cNvCxnSpPr/>
          <p:nvPr/>
        </p:nvCxnSpPr>
        <p:spPr>
          <a:xfrm flipV="1">
            <a:off x="3501189" y="3429000"/>
            <a:ext cx="324934" cy="383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5ED42BAA-59FB-E78C-016F-308B461D8070}"/>
              </a:ext>
            </a:extLst>
          </p:cNvPr>
          <p:cNvCxnSpPr/>
          <p:nvPr/>
        </p:nvCxnSpPr>
        <p:spPr>
          <a:xfrm>
            <a:off x="3501189" y="3838077"/>
            <a:ext cx="324934" cy="453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60E3ED75-B18E-EF2D-7EB0-202125CD871D}"/>
              </a:ext>
            </a:extLst>
          </p:cNvPr>
          <p:cNvSpPr txBox="1"/>
          <p:nvPr/>
        </p:nvSpPr>
        <p:spPr>
          <a:xfrm>
            <a:off x="7640052" y="3740092"/>
            <a:ext cx="1972015" cy="923330"/>
          </a:xfrm>
          <a:prstGeom prst="rect">
            <a:avLst/>
          </a:prstGeom>
          <a:noFill/>
        </p:spPr>
        <p:txBody>
          <a:bodyPr wrap="none" rtlCol="0">
            <a:spAutoFit/>
          </a:bodyPr>
          <a:lstStyle/>
          <a:p>
            <a:r>
              <a:rPr lang="fr-FR" dirty="0"/>
              <a:t>Validation positive</a:t>
            </a:r>
          </a:p>
          <a:p>
            <a:endParaRPr lang="fr-FR" dirty="0"/>
          </a:p>
          <a:p>
            <a:r>
              <a:rPr lang="fr-FR" dirty="0"/>
              <a:t>Validation négative</a:t>
            </a:r>
          </a:p>
        </p:txBody>
      </p:sp>
      <p:cxnSp>
        <p:nvCxnSpPr>
          <p:cNvPr id="21" name="Connecteur droit avec flèche 20">
            <a:extLst>
              <a:ext uri="{FF2B5EF4-FFF2-40B4-BE49-F238E27FC236}">
                <a16:creationId xmlns:a16="http://schemas.microsoft.com/office/drawing/2014/main" id="{8C63D15D-C779-F203-6A47-4158853369D6}"/>
              </a:ext>
            </a:extLst>
          </p:cNvPr>
          <p:cNvCxnSpPr/>
          <p:nvPr/>
        </p:nvCxnSpPr>
        <p:spPr>
          <a:xfrm flipV="1">
            <a:off x="7434803" y="3946358"/>
            <a:ext cx="205249" cy="255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ADAF1E90-5CE1-9EAE-63B2-3F833B2AFA01}"/>
              </a:ext>
            </a:extLst>
          </p:cNvPr>
          <p:cNvCxnSpPr/>
          <p:nvPr/>
        </p:nvCxnSpPr>
        <p:spPr>
          <a:xfrm>
            <a:off x="7434803" y="4201757"/>
            <a:ext cx="205249" cy="211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Flèche vers la droite 23">
            <a:extLst>
              <a:ext uri="{FF2B5EF4-FFF2-40B4-BE49-F238E27FC236}">
                <a16:creationId xmlns:a16="http://schemas.microsoft.com/office/drawing/2014/main" id="{B0B34268-A5E8-4266-9EF6-FD0CE87D37C0}"/>
              </a:ext>
            </a:extLst>
          </p:cNvPr>
          <p:cNvSpPr/>
          <p:nvPr/>
        </p:nvSpPr>
        <p:spPr>
          <a:xfrm>
            <a:off x="9642276" y="3915785"/>
            <a:ext cx="350080" cy="1082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a droite 24">
            <a:extLst>
              <a:ext uri="{FF2B5EF4-FFF2-40B4-BE49-F238E27FC236}">
                <a16:creationId xmlns:a16="http://schemas.microsoft.com/office/drawing/2014/main" id="{A1966995-FFAE-0B5B-F93F-2D16F02704BC}"/>
              </a:ext>
            </a:extLst>
          </p:cNvPr>
          <p:cNvSpPr/>
          <p:nvPr/>
        </p:nvSpPr>
        <p:spPr>
          <a:xfrm>
            <a:off x="9642276" y="4411588"/>
            <a:ext cx="350080" cy="1082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607D7691-0281-A508-FCBF-2771CC9B564B}"/>
              </a:ext>
            </a:extLst>
          </p:cNvPr>
          <p:cNvSpPr txBox="1"/>
          <p:nvPr/>
        </p:nvSpPr>
        <p:spPr>
          <a:xfrm>
            <a:off x="10051528" y="3730796"/>
            <a:ext cx="1334020" cy="923330"/>
          </a:xfrm>
          <a:prstGeom prst="rect">
            <a:avLst/>
          </a:prstGeom>
          <a:noFill/>
        </p:spPr>
        <p:txBody>
          <a:bodyPr wrap="none" rtlCol="0">
            <a:spAutoFit/>
          </a:bodyPr>
          <a:lstStyle/>
          <a:p>
            <a:r>
              <a:rPr lang="fr-FR" dirty="0"/>
              <a:t>Pas lecture</a:t>
            </a:r>
          </a:p>
          <a:p>
            <a:endParaRPr lang="fr-FR" dirty="0"/>
          </a:p>
          <a:p>
            <a:r>
              <a:rPr lang="fr-FR" dirty="0"/>
              <a:t>Lecture bloc</a:t>
            </a:r>
          </a:p>
        </p:txBody>
      </p:sp>
    </p:spTree>
    <p:extLst>
      <p:ext uri="{BB962C8B-B14F-4D97-AF65-F5344CB8AC3E}">
        <p14:creationId xmlns:p14="http://schemas.microsoft.com/office/powerpoint/2010/main" val="148174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C6AC77-1658-3B04-19F0-ED03FB10361A}"/>
              </a:ext>
            </a:extLst>
          </p:cNvPr>
          <p:cNvSpPr>
            <a:spLocks noGrp="1"/>
          </p:cNvSpPr>
          <p:nvPr>
            <p:ph type="title"/>
          </p:nvPr>
        </p:nvSpPr>
        <p:spPr/>
        <p:txBody>
          <a:bodyPr/>
          <a:lstStyle/>
          <a:p>
            <a:pPr algn="ctr"/>
            <a:r>
              <a:rPr lang="fr-FR" dirty="0"/>
              <a:t>Ex. 1.1</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50BC9952-7CA1-EAAD-3346-82D63D86C0A9}"/>
                  </a:ext>
                </a:extLst>
              </p:cNvPr>
              <p:cNvSpPr>
                <a:spLocks noGrp="1"/>
              </p:cNvSpPr>
              <p:nvPr>
                <p:ph idx="1"/>
              </p:nvPr>
            </p:nvSpPr>
            <p:spPr/>
            <p:txBody>
              <a:bodyPr>
                <a:normAutofit lnSpcReduction="10000"/>
              </a:bodyPr>
              <a:lstStyle/>
              <a:p>
                <a:pPr marL="0" indent="0" algn="just">
                  <a:buNone/>
                </a:pPr>
                <a:r>
                  <a:rPr lang="fr-CA" sz="2400" dirty="0">
                    <a:effectLst/>
                    <a:latin typeface="Times New Roman" panose="02020603050405020304" pitchFamily="18" charset="0"/>
                    <a:cs typeface="Times New Roman" panose="02020603050405020304" pitchFamily="18" charset="0"/>
                  </a:rPr>
                  <a:t>Un serveur dans un commerce reçoit des requêtes qui arrivent selon un processus de Poisson et sont mises en file d’attente lorsque le serveur est déjà occupé par une requête. Les requêtes arrivent au rythme moyen </a:t>
                </a:r>
                <a:r>
                  <a:rPr lang="el-GR" sz="2400" b="1" dirty="0">
                    <a:effectLst/>
                    <a:latin typeface="Times New Roman" panose="02020603050405020304" pitchFamily="18" charset="0"/>
                    <a:cs typeface="Times New Roman" panose="02020603050405020304" pitchFamily="18" charset="0"/>
                  </a:rPr>
                  <a:t>λ </a:t>
                </a:r>
                <a:r>
                  <a:rPr lang="fr-CA" sz="2400" dirty="0">
                    <a:effectLst/>
                    <a:latin typeface="Times New Roman" panose="02020603050405020304" pitchFamily="18" charset="0"/>
                    <a:cs typeface="Times New Roman" panose="02020603050405020304" pitchFamily="18" charset="0"/>
                  </a:rPr>
                  <a:t>de 150 / seconde et le serveur peut traiter chaque requête en 5ms. </a:t>
                </a:r>
              </a:p>
              <a:p>
                <a:pPr marL="400050" indent="-400050" algn="just">
                  <a:buAutoNum type="romanLcParenR"/>
                </a:pPr>
                <a:r>
                  <a:rPr lang="fr-CA" sz="2400" dirty="0">
                    <a:effectLst/>
                    <a:latin typeface="Times New Roman" panose="02020603050405020304" pitchFamily="18" charset="0"/>
                    <a:cs typeface="Times New Roman" panose="02020603050405020304" pitchFamily="18" charset="0"/>
                  </a:rPr>
                  <a:t>Calculez </a:t>
                </a:r>
                <a14:m>
                  <m:oMath xmlns:m="http://schemas.openxmlformats.org/officeDocument/2006/math">
                    <m:acc>
                      <m:accPr>
                        <m:chr m:val="̅"/>
                        <m:ctrlPr>
                          <a:rPr lang="fr-CA" sz="2400" b="0" i="1" dirty="0" smtClean="0">
                            <a:effectLst/>
                            <a:latin typeface="Cambria Math" panose="02040503050406030204" pitchFamily="18" charset="0"/>
                          </a:rPr>
                        </m:ctrlPr>
                      </m:accPr>
                      <m:e>
                        <m:r>
                          <a:rPr lang="fr-CA" sz="2400" i="1" dirty="0">
                            <a:latin typeface="Cambria Math" panose="02040503050406030204" pitchFamily="18" charset="0"/>
                          </a:rPr>
                          <m:t>𝑁</m:t>
                        </m:r>
                      </m:e>
                    </m:acc>
                  </m:oMath>
                </a14:m>
                <a:r>
                  <a:rPr lang="fr-CA" sz="2400" dirty="0">
                    <a:effectLst/>
                    <a:latin typeface="Times New Roman" panose="02020603050405020304" pitchFamily="18" charset="0"/>
                    <a:cs typeface="Times New Roman" panose="02020603050405020304" pitchFamily="18" charset="0"/>
                  </a:rPr>
                  <a:t>, le nombre moyen de requêtes dans le système, et </a:t>
                </a:r>
                <a14:m>
                  <m:oMath xmlns:m="http://schemas.openxmlformats.org/officeDocument/2006/math">
                    <m:acc>
                      <m:accPr>
                        <m:chr m:val="̅"/>
                        <m:ctrlPr>
                          <a:rPr lang="fr-CA" sz="2400" i="1">
                            <a:latin typeface="Cambria Math" panose="02040503050406030204" pitchFamily="18" charset="0"/>
                          </a:rPr>
                        </m:ctrlPr>
                      </m:accPr>
                      <m:e>
                        <m:r>
                          <a:rPr lang="fr-CA" sz="2400" i="1">
                            <a:latin typeface="Cambria Math" panose="02040503050406030204" pitchFamily="18" charset="0"/>
                          </a:rPr>
                          <m:t>𝑊</m:t>
                        </m:r>
                      </m:e>
                    </m:acc>
                  </m:oMath>
                </a14:m>
                <a:r>
                  <a:rPr lang="fr-CA" sz="2400" dirty="0">
                    <a:effectLst/>
                    <a:latin typeface="Times New Roman" panose="02020603050405020304" pitchFamily="18" charset="0"/>
                    <a:cs typeface="Times New Roman" panose="02020603050405020304" pitchFamily="18" charset="0"/>
                  </a:rPr>
                  <a:t> le temps de réponse moyen en secondes pour ce cas? On prévoit ouvrir une nouvelle succursale, avec un nouveau serveur qui recevra le même nombre de requêtes et aura la même capacité de traitement (i.e. deux fois plus de requêtes mais deux serveurs pour les traiter). </a:t>
                </a:r>
              </a:p>
              <a:p>
                <a:pPr marL="400050" indent="-400050" algn="just">
                  <a:buAutoNum type="romanLcParenR"/>
                </a:pPr>
                <a:r>
                  <a:rPr lang="fr-CA" sz="2400" dirty="0">
                    <a:effectLst/>
                    <a:latin typeface="Times New Roman" panose="02020603050405020304" pitchFamily="18" charset="0"/>
                    <a:cs typeface="Times New Roman" panose="02020603050405020304" pitchFamily="18" charset="0"/>
                  </a:rPr>
                  <a:t>Que sera le temps d’attente moyen si chaque serveur a sa propre queue d’attente? </a:t>
                </a:r>
              </a:p>
              <a:p>
                <a:pPr marL="400050" indent="-400050" algn="just">
                  <a:buAutoNum type="romanLcParenR"/>
                </a:pPr>
                <a:r>
                  <a:rPr lang="fr-CA" sz="2400" dirty="0">
                    <a:effectLst/>
                    <a:latin typeface="Times New Roman" panose="02020603050405020304" pitchFamily="18" charset="0"/>
                    <a:cs typeface="Times New Roman" panose="02020603050405020304" pitchFamily="18" charset="0"/>
                  </a:rPr>
                  <a:t>Que sera le temps d’attente moyen si une queue unique alimente les deux serveurs? </a:t>
                </a:r>
              </a:p>
              <a:p>
                <a:endParaRPr lang="fr-FR" dirty="0"/>
              </a:p>
            </p:txBody>
          </p:sp>
        </mc:Choice>
        <mc:Fallback xmlns="">
          <p:sp>
            <p:nvSpPr>
              <p:cNvPr id="3" name="Espace réservé du contenu 2">
                <a:extLst>
                  <a:ext uri="{FF2B5EF4-FFF2-40B4-BE49-F238E27FC236}">
                    <a16:creationId xmlns:a16="http://schemas.microsoft.com/office/drawing/2014/main" id="{50BC9952-7CA1-EAAD-3346-82D63D86C0A9}"/>
                  </a:ext>
                </a:extLst>
              </p:cNvPr>
              <p:cNvSpPr>
                <a:spLocks noGrp="1" noRot="1" noChangeAspect="1" noMove="1" noResize="1" noEditPoints="1" noAdjustHandles="1" noChangeArrowheads="1" noChangeShapeType="1" noTextEdit="1"/>
              </p:cNvSpPr>
              <p:nvPr>
                <p:ph idx="1"/>
              </p:nvPr>
            </p:nvSpPr>
            <p:spPr>
              <a:blipFill>
                <a:blip r:embed="rId2"/>
                <a:stretch>
                  <a:fillRect l="-965" t="-2907" r="-1568"/>
                </a:stretch>
              </a:blipFill>
            </p:spPr>
            <p:txBody>
              <a:bodyPr/>
              <a:lstStyle/>
              <a:p>
                <a:r>
                  <a:rPr lang="fr-FR">
                    <a:noFill/>
                  </a:rPr>
                  <a:t> </a:t>
                </a:r>
              </a:p>
            </p:txBody>
          </p:sp>
        </mc:Fallback>
      </mc:AlternateContent>
    </p:spTree>
    <p:extLst>
      <p:ext uri="{BB962C8B-B14F-4D97-AF65-F5344CB8AC3E}">
        <p14:creationId xmlns:p14="http://schemas.microsoft.com/office/powerpoint/2010/main" val="3631058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E6223-3E44-4B17-B65B-AD763156ABE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A4F5190-B3CB-B02D-1E31-237A013B12CF}"/>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A6CE3EE3-D382-9181-3376-DB7B5C05D9AA}"/>
              </a:ext>
            </a:extLst>
          </p:cNvPr>
          <p:cNvSpPr>
            <a:spLocks noGrp="1"/>
          </p:cNvSpPr>
          <p:nvPr>
            <p:ph idx="1"/>
          </p:nvPr>
        </p:nvSpPr>
        <p:spPr>
          <a:xfrm>
            <a:off x="838200" y="986590"/>
            <a:ext cx="10515600" cy="4351338"/>
          </a:xfrm>
        </p:spPr>
        <p:txBody>
          <a:bodyPr>
            <a:noAutofit/>
          </a:bodyPr>
          <a:lstStyle/>
          <a:p>
            <a:pPr marL="514350" indent="-514350" algn="just">
              <a:buFont typeface="+mj-lt"/>
              <a:buAutoNum type="romanLcPeriod" startAt="2"/>
            </a:pPr>
            <a:r>
              <a:rPr lang="fr-CA" sz="2400" dirty="0">
                <a:effectLst/>
                <a:latin typeface="Times New Roman" panose="02020603050405020304" pitchFamily="18" charset="0"/>
                <a:cs typeface="Times New Roman" panose="02020603050405020304" pitchFamily="18" charset="0"/>
              </a:rPr>
              <a:t>Les blocs accédés en lecture se trouvent en cache sur le client dans 85% des cas. Parmi les blocs en cache, 60% ont été validés depuis moins de 3 secondes. Les autres blocs en cache demandent une validation auprès du serveur. </a:t>
            </a:r>
          </a:p>
          <a:p>
            <a:pPr marL="0" indent="0" algn="just">
              <a:buNone/>
            </a:pPr>
            <a:endParaRPr lang="fr-CA" sz="2400" dirty="0">
              <a:effectLst/>
              <a:latin typeface="Times New Roman" panose="02020603050405020304" pitchFamily="18" charset="0"/>
              <a:cs typeface="Times New Roman" panose="02020603050405020304" pitchFamily="18" charset="0"/>
            </a:endParaRPr>
          </a:p>
          <a:p>
            <a:pPr lvl="2" algn="just"/>
            <a:r>
              <a:rPr lang="fr-CA" sz="2400" dirty="0">
                <a:latin typeface="Times New Roman" panose="02020603050405020304" pitchFamily="18" charset="0"/>
                <a:cs typeface="Times New Roman" panose="02020603050405020304" pitchFamily="18" charset="0"/>
              </a:rPr>
              <a:t>En cache et validé depuis moins de 3s: 0.85 x 0.6 = 0.51, rien à faire </a:t>
            </a:r>
          </a:p>
          <a:p>
            <a:pPr lvl="2" algn="just"/>
            <a:endParaRPr lang="fr-CA" sz="2400" dirty="0">
              <a:latin typeface="Times New Roman" panose="02020603050405020304" pitchFamily="18" charset="0"/>
              <a:cs typeface="Times New Roman" panose="02020603050405020304" pitchFamily="18" charset="0"/>
            </a:endParaRPr>
          </a:p>
          <a:p>
            <a:pPr lvl="2" algn="just"/>
            <a:r>
              <a:rPr lang="fr-CA" sz="2400" dirty="0">
                <a:effectLst/>
                <a:latin typeface="Times New Roman" panose="02020603050405020304" pitchFamily="18" charset="0"/>
                <a:cs typeface="Times New Roman" panose="02020603050405020304" pitchFamily="18" charset="0"/>
              </a:rPr>
              <a:t>Pas en cache, 0.15, demande lecture </a:t>
            </a:r>
          </a:p>
          <a:p>
            <a:pPr lvl="2" algn="just"/>
            <a:endParaRPr lang="fr-CA" sz="2400" dirty="0">
              <a:latin typeface="Times New Roman" panose="02020603050405020304" pitchFamily="18" charset="0"/>
              <a:cs typeface="Times New Roman" panose="02020603050405020304" pitchFamily="18" charset="0"/>
            </a:endParaRPr>
          </a:p>
          <a:p>
            <a:pPr marL="914400" lvl="2" indent="0" algn="just">
              <a:buNone/>
            </a:pPr>
            <a:endParaRPr lang="fr-CA" sz="2400" dirty="0">
              <a:latin typeface="Times New Roman" panose="02020603050405020304" pitchFamily="18" charset="0"/>
              <a:cs typeface="Times New Roman" panose="02020603050405020304" pitchFamily="18" charset="0"/>
            </a:endParaRPr>
          </a:p>
          <a:p>
            <a:pPr marL="914400" lvl="2" indent="0">
              <a:buNone/>
            </a:pPr>
            <a:endParaRPr lang="fr-CA" sz="2400" dirty="0">
              <a:latin typeface="Times New Roman" panose="02020603050405020304" pitchFamily="18" charset="0"/>
              <a:cs typeface="Times New Roman" panose="02020603050405020304" pitchFamily="18" charset="0"/>
            </a:endParaRPr>
          </a:p>
          <a:p>
            <a:pPr marL="0" indent="0" algn="just">
              <a:buNone/>
            </a:pPr>
            <a:endParaRPr lang="fr-CA" sz="1800" dirty="0">
              <a:effectLst/>
              <a:latin typeface="NimbusRomNo9L-Regu-Slant_167"/>
            </a:endParaRPr>
          </a:p>
          <a:p>
            <a:pPr marL="0" indent="0" algn="just">
              <a:buNone/>
            </a:pPr>
            <a:endParaRPr lang="fr-CA" sz="1800" dirty="0">
              <a:effectLst/>
              <a:latin typeface="NimbusRomNo9L"/>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028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9CC6D-7803-1232-02BA-5483B561669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8FCE9DE-1429-5ED2-9792-02EE81A78BC3}"/>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1F906122-447D-585F-F16A-E5392CD91E45}"/>
              </a:ext>
            </a:extLst>
          </p:cNvPr>
          <p:cNvSpPr>
            <a:spLocks noGrp="1"/>
          </p:cNvSpPr>
          <p:nvPr>
            <p:ph idx="1"/>
          </p:nvPr>
        </p:nvSpPr>
        <p:spPr>
          <a:xfrm>
            <a:off x="838200" y="986590"/>
            <a:ext cx="10515600" cy="4351338"/>
          </a:xfrm>
        </p:spPr>
        <p:txBody>
          <a:bodyPr>
            <a:noAutofit/>
          </a:bodyPr>
          <a:lstStyle/>
          <a:p>
            <a:pPr marL="914400" lvl="2" indent="0" algn="just">
              <a:buNone/>
            </a:pPr>
            <a:endParaRPr lang="fr-CA" sz="2400" dirty="0">
              <a:latin typeface="Times New Roman" panose="02020603050405020304" pitchFamily="18" charset="0"/>
              <a:cs typeface="Times New Roman" panose="02020603050405020304" pitchFamily="18" charset="0"/>
            </a:endParaRPr>
          </a:p>
          <a:p>
            <a:pPr marL="514350" indent="-514350" algn="just">
              <a:buFont typeface="+mj-lt"/>
              <a:buAutoNum type="romanLcPeriod" startAt="3"/>
            </a:pPr>
            <a:r>
              <a:rPr lang="fr-CA" sz="2400" dirty="0">
                <a:latin typeface="Times New Roman" panose="02020603050405020304" pitchFamily="18" charset="0"/>
                <a:cs typeface="Times New Roman" panose="02020603050405020304" pitchFamily="18" charset="0"/>
              </a:rPr>
              <a:t>Parmi ces blocs qui demandent une validation, 40% ont été modifiés et nécessitent une lecture sur le serveur en plus, alors que 60% sont valides. </a:t>
            </a:r>
          </a:p>
          <a:p>
            <a:endParaRPr lang="fr-CA" sz="2400" dirty="0">
              <a:effectLst/>
              <a:latin typeface="Times New Roman" panose="02020603050405020304" pitchFamily="18" charset="0"/>
              <a:cs typeface="Times New Roman" panose="02020603050405020304" pitchFamily="18" charset="0"/>
            </a:endParaRPr>
          </a:p>
          <a:p>
            <a:pPr lvl="2"/>
            <a:r>
              <a:rPr lang="fr-CA" sz="2400" dirty="0">
                <a:latin typeface="Times New Roman" panose="02020603050405020304" pitchFamily="18" charset="0"/>
                <a:cs typeface="Times New Roman" panose="02020603050405020304" pitchFamily="18" charset="0"/>
              </a:rPr>
              <a:t>En cache, </a:t>
            </a:r>
            <a:r>
              <a:rPr lang="fr-CA" sz="2400" b="1" dirty="0">
                <a:latin typeface="Times New Roman" panose="02020603050405020304" pitchFamily="18" charset="0"/>
                <a:cs typeface="Times New Roman" panose="02020603050405020304" pitchFamily="18" charset="0"/>
              </a:rPr>
              <a:t>demande validation, validation positive</a:t>
            </a:r>
            <a:r>
              <a:rPr lang="fr-CA" sz="2400" dirty="0">
                <a:latin typeface="Times New Roman" panose="02020603050405020304" pitchFamily="18" charset="0"/>
                <a:cs typeface="Times New Roman" panose="02020603050405020304" pitchFamily="18" charset="0"/>
              </a:rPr>
              <a:t>: 0.85 x 0.4 x 0.6 = 0.204, demande de validation, </a:t>
            </a:r>
            <a:r>
              <a:rPr lang="fr-CA" sz="2400" b="1" dirty="0">
                <a:latin typeface="Times New Roman" panose="02020603050405020304" pitchFamily="18" charset="0"/>
                <a:cs typeface="Times New Roman" panose="02020603050405020304" pitchFamily="18" charset="0"/>
              </a:rPr>
              <a:t>pas lecture</a:t>
            </a:r>
          </a:p>
          <a:p>
            <a:pPr lvl="2"/>
            <a:endParaRPr lang="fr-CA" sz="2400" dirty="0">
              <a:latin typeface="Times New Roman" panose="02020603050405020304" pitchFamily="18" charset="0"/>
              <a:cs typeface="Times New Roman" panose="02020603050405020304" pitchFamily="18" charset="0"/>
            </a:endParaRPr>
          </a:p>
          <a:p>
            <a:pPr lvl="2"/>
            <a:r>
              <a:rPr lang="fr-CA" sz="2400" dirty="0">
                <a:effectLst/>
                <a:latin typeface="Times New Roman" panose="02020603050405020304" pitchFamily="18" charset="0"/>
                <a:cs typeface="Times New Roman" panose="02020603050405020304" pitchFamily="18" charset="0"/>
              </a:rPr>
              <a:t>En cache, </a:t>
            </a:r>
            <a:r>
              <a:rPr lang="fr-CA" sz="2400" b="1" dirty="0">
                <a:effectLst/>
                <a:latin typeface="Times New Roman" panose="02020603050405020304" pitchFamily="18" charset="0"/>
                <a:cs typeface="Times New Roman" panose="02020603050405020304" pitchFamily="18" charset="0"/>
              </a:rPr>
              <a:t>demande validation</a:t>
            </a:r>
            <a:r>
              <a:rPr lang="fr-CA" sz="2400" dirty="0">
                <a:effectLst/>
                <a:latin typeface="Times New Roman" panose="02020603050405020304" pitchFamily="18" charset="0"/>
                <a:cs typeface="Times New Roman" panose="02020603050405020304" pitchFamily="18" charset="0"/>
              </a:rPr>
              <a:t>, </a:t>
            </a:r>
            <a:r>
              <a:rPr lang="fr-CA" sz="2400" b="1" dirty="0">
                <a:effectLst/>
                <a:latin typeface="Times New Roman" panose="02020603050405020304" pitchFamily="18" charset="0"/>
                <a:cs typeface="Times New Roman" panose="02020603050405020304" pitchFamily="18" charset="0"/>
              </a:rPr>
              <a:t>validation négative</a:t>
            </a:r>
            <a:r>
              <a:rPr lang="fr-CA" sz="2400" dirty="0">
                <a:effectLst/>
                <a:latin typeface="Times New Roman" panose="02020603050405020304" pitchFamily="18" charset="0"/>
                <a:cs typeface="Times New Roman" panose="02020603050405020304" pitchFamily="18" charset="0"/>
              </a:rPr>
              <a:t>: 0.85 x 0.4 x 0.4 = 0.136, demande validation et </a:t>
            </a:r>
            <a:r>
              <a:rPr lang="fr-CA" sz="2400" b="1" dirty="0">
                <a:effectLst/>
                <a:latin typeface="Times New Roman" panose="02020603050405020304" pitchFamily="18" charset="0"/>
                <a:cs typeface="Times New Roman" panose="02020603050405020304" pitchFamily="18" charset="0"/>
              </a:rPr>
              <a:t>lecture</a:t>
            </a:r>
            <a:endParaRPr lang="fr-CA" sz="2400" dirty="0">
              <a:latin typeface="Times New Roman" panose="02020603050405020304" pitchFamily="18" charset="0"/>
              <a:cs typeface="Times New Roman" panose="02020603050405020304" pitchFamily="18" charset="0"/>
            </a:endParaRPr>
          </a:p>
          <a:p>
            <a:pPr marL="0" indent="0" algn="just">
              <a:buNone/>
            </a:pPr>
            <a:endParaRPr lang="fr-CA" sz="1800" dirty="0">
              <a:effectLst/>
              <a:latin typeface="NimbusRomNo9L-Regu-Slant_167"/>
            </a:endParaRPr>
          </a:p>
          <a:p>
            <a:pPr marL="0" indent="0" algn="just">
              <a:buNone/>
            </a:pPr>
            <a:endParaRPr lang="fr-CA" sz="1800" dirty="0">
              <a:effectLst/>
              <a:latin typeface="NimbusRomNo9L"/>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458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59B25-38D9-32AE-4BC0-A7D210E0030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4BF1B58-DD6F-C3C6-7F43-52648E036CBD}"/>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E28B8787-DDCA-7BD3-E5C1-3528C33C8E68}"/>
              </a:ext>
            </a:extLst>
          </p:cNvPr>
          <p:cNvSpPr>
            <a:spLocks noGrp="1"/>
          </p:cNvSpPr>
          <p:nvPr>
            <p:ph idx="1"/>
          </p:nvPr>
        </p:nvSpPr>
        <p:spPr>
          <a:xfrm>
            <a:off x="838200" y="986590"/>
            <a:ext cx="10515600" cy="4351338"/>
          </a:xfrm>
        </p:spPr>
        <p:txBody>
          <a:bodyPr>
            <a:noAutofit/>
          </a:bodyPr>
          <a:lstStyle/>
          <a:p>
            <a:pPr marL="0" indent="0" algn="just">
              <a:buNone/>
            </a:pPr>
            <a:r>
              <a:rPr lang="fr-CA" sz="2400" b="1" dirty="0">
                <a:effectLst/>
                <a:latin typeface="Times New Roman" panose="02020603050405020304" pitchFamily="18" charset="0"/>
                <a:cs typeface="Times New Roman" panose="02020603050405020304" pitchFamily="18" charset="0"/>
              </a:rPr>
              <a:t>Lecture</a:t>
            </a:r>
            <a:r>
              <a:rPr lang="fr-CA" sz="2400" dirty="0">
                <a:effectLst/>
                <a:latin typeface="Times New Roman" panose="02020603050405020304" pitchFamily="18" charset="0"/>
                <a:cs typeface="Times New Roman" panose="02020603050405020304" pitchFamily="18" charset="0"/>
              </a:rPr>
              <a:t> : Lorsqu’un processus sur un client effectue </a:t>
            </a:r>
            <a:r>
              <a:rPr lang="fr-CA" sz="2400" b="1" u="sng" dirty="0">
                <a:effectLst/>
                <a:latin typeface="Times New Roman" panose="02020603050405020304" pitchFamily="18" charset="0"/>
                <a:cs typeface="Times New Roman" panose="02020603050405020304" pitchFamily="18" charset="0"/>
              </a:rPr>
              <a:t>une lecture</a:t>
            </a:r>
            <a:r>
              <a:rPr lang="fr-CA" sz="2400" b="1" dirty="0">
                <a:effectLst/>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d’un bloc venant d’un serveur, cela se décompose comme suit: </a:t>
            </a:r>
            <a:endParaRPr lang="fr-CA" sz="2400" dirty="0">
              <a:latin typeface="Times New Roman" panose="02020603050405020304" pitchFamily="18" charset="0"/>
              <a:cs typeface="Times New Roman" panose="02020603050405020304" pitchFamily="18" charset="0"/>
            </a:endParaRPr>
          </a:p>
          <a:p>
            <a:pPr algn="just"/>
            <a:endParaRPr lang="fr-CA" sz="2400" b="1" dirty="0">
              <a:effectLst/>
              <a:latin typeface="Times New Roman" panose="02020603050405020304" pitchFamily="18" charset="0"/>
              <a:cs typeface="Times New Roman" panose="02020603050405020304" pitchFamily="18" charset="0"/>
            </a:endParaRPr>
          </a:p>
          <a:p>
            <a:pPr algn="just"/>
            <a:r>
              <a:rPr lang="fr-CA" sz="2400" b="1" dirty="0">
                <a:effectLst/>
                <a:latin typeface="Times New Roman" panose="02020603050405020304" pitchFamily="18" charset="0"/>
                <a:cs typeface="Times New Roman" panose="02020603050405020304" pitchFamily="18" charset="0"/>
              </a:rPr>
              <a:t>Total demande validation </a:t>
            </a:r>
            <a:r>
              <a:rPr lang="fr-CA" sz="2400" b="1" dirty="0">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 (demande validation, validation positiv</a:t>
            </a:r>
            <a:r>
              <a:rPr lang="fr-CA" sz="2400" b="1" dirty="0">
                <a:effectLst/>
                <a:latin typeface="Times New Roman" panose="02020603050405020304" pitchFamily="18" charset="0"/>
                <a:cs typeface="Times New Roman" panose="02020603050405020304" pitchFamily="18" charset="0"/>
              </a:rPr>
              <a:t>e) + </a:t>
            </a:r>
            <a:r>
              <a:rPr lang="fr-CA" sz="2400" dirty="0">
                <a:effectLst/>
                <a:latin typeface="Times New Roman" panose="02020603050405020304" pitchFamily="18" charset="0"/>
                <a:cs typeface="Times New Roman" panose="02020603050405020304" pitchFamily="18" charset="0"/>
              </a:rPr>
              <a:t>(demande validation, validation négative) </a:t>
            </a:r>
            <a:r>
              <a:rPr lang="fr-CA" sz="2400" b="1" dirty="0">
                <a:effectLst/>
                <a:latin typeface="Times New Roman" panose="02020603050405020304" pitchFamily="18" charset="0"/>
                <a:cs typeface="Times New Roman" panose="02020603050405020304" pitchFamily="18" charset="0"/>
              </a:rPr>
              <a:t>= </a:t>
            </a:r>
            <a:r>
              <a:rPr lang="fr-CA" sz="2400" dirty="0">
                <a:effectLst/>
                <a:latin typeface="Times New Roman" panose="02020603050405020304" pitchFamily="18" charset="0"/>
                <a:cs typeface="Times New Roman" panose="02020603050405020304" pitchFamily="18" charset="0"/>
              </a:rPr>
              <a:t>0.204 + 0.136 = 0.34 validation par lecture </a:t>
            </a:r>
          </a:p>
          <a:p>
            <a:pPr algn="just"/>
            <a:r>
              <a:rPr lang="fr-CA" sz="2400" b="1" dirty="0">
                <a:latin typeface="Times New Roman" panose="02020603050405020304" pitchFamily="18" charset="0"/>
                <a:cs typeface="Times New Roman" panose="02020603050405020304" pitchFamily="18" charset="0"/>
              </a:rPr>
              <a:t>Total demande lecture = </a:t>
            </a:r>
            <a:r>
              <a:rPr lang="fr-CA" sz="2400" dirty="0">
                <a:effectLst/>
                <a:latin typeface="Times New Roman" panose="02020603050405020304" pitchFamily="18" charset="0"/>
                <a:cs typeface="Times New Roman" panose="02020603050405020304" pitchFamily="18" charset="0"/>
              </a:rPr>
              <a:t>(demande validation, validation négative) + (Pas en cache, demande lecture)  = 0.136 + 0.15 = 0.286 lecture bloc sur disque-serveur par de lecture du client</a:t>
            </a:r>
          </a:p>
          <a:p>
            <a:pPr marL="0" indent="0" algn="just">
              <a:buNone/>
            </a:pPr>
            <a:endParaRPr lang="fr-CA" sz="1800" dirty="0">
              <a:effectLst/>
              <a:latin typeface="NimbusRomNo9L"/>
            </a:endParaRPr>
          </a:p>
          <a:p>
            <a:pPr marL="0" indent="0" algn="just">
              <a:buNone/>
            </a:pPr>
            <a:endParaRPr lang="fr-CA" sz="1800" dirty="0">
              <a:effectLst/>
              <a:latin typeface="NimbusRomNo9L-Regu-Slant_167"/>
            </a:endParaRPr>
          </a:p>
          <a:p>
            <a:pPr marL="0" indent="0" algn="just">
              <a:buNone/>
            </a:pPr>
            <a:endParaRPr lang="fr-CA" sz="1800" dirty="0">
              <a:effectLst/>
              <a:latin typeface="NimbusRomNo9L"/>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7097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9B18CA-310A-2D94-AE54-BD3B7FBED73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87EB60C-12ED-6926-79CF-BD92B96F83F0}"/>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092A0C28-7889-506D-6B98-B58A876C765B}"/>
              </a:ext>
            </a:extLst>
          </p:cNvPr>
          <p:cNvSpPr>
            <a:spLocks noGrp="1"/>
          </p:cNvSpPr>
          <p:nvPr>
            <p:ph idx="1"/>
          </p:nvPr>
        </p:nvSpPr>
        <p:spPr>
          <a:xfrm>
            <a:off x="838200" y="1253331"/>
            <a:ext cx="10515600" cy="4351338"/>
          </a:xfrm>
        </p:spPr>
        <p:txBody>
          <a:bodyPr>
            <a:noAutofit/>
          </a:bodyPr>
          <a:lstStyle/>
          <a:p>
            <a:pPr marL="0" indent="0">
              <a:buNone/>
            </a:pPr>
            <a:r>
              <a:rPr lang="fr-CA" sz="2400" b="1" dirty="0">
                <a:effectLst/>
                <a:latin typeface="Times New Roman" panose="02020603050405020304" pitchFamily="18" charset="0"/>
                <a:cs typeface="Times New Roman" panose="02020603050405020304" pitchFamily="18" charset="0"/>
              </a:rPr>
              <a:t>Temps moyenne par lecture</a:t>
            </a:r>
          </a:p>
          <a:p>
            <a:pPr marL="0" indent="0">
              <a:buNone/>
            </a:pPr>
            <a:endParaRPr lang="fr-CA" sz="2400" b="1" dirty="0">
              <a:latin typeface="Times New Roman" panose="02020603050405020304" pitchFamily="18" charset="0"/>
              <a:cs typeface="Times New Roman" panose="02020603050405020304" pitchFamily="18" charset="0"/>
            </a:endParaRPr>
          </a:p>
          <a:p>
            <a:pPr marL="514350" indent="-514350">
              <a:buFont typeface="+mj-lt"/>
              <a:buAutoNum type="romanLcPeriod" startAt="5"/>
            </a:pPr>
            <a:r>
              <a:rPr lang="fr-CA" sz="2400" dirty="0">
                <a:effectLst/>
                <a:latin typeface="Times New Roman" panose="02020603050405020304" pitchFamily="18" charset="0"/>
                <a:cs typeface="Times New Roman" panose="02020603050405020304" pitchFamily="18" charset="0"/>
              </a:rPr>
              <a:t>La lecture d’un bloc du serveur prend 15ms de disque dans 30% des cas, et est servie à partir du cache d’entrée-sortie en temps négligeable dans 70% des cas</a:t>
            </a:r>
          </a:p>
          <a:p>
            <a:pPr marL="0" indent="0">
              <a:buNone/>
            </a:pPr>
            <a:endParaRPr lang="fr-CA" sz="2400" b="1" dirty="0">
              <a:effectLst/>
              <a:latin typeface="Times New Roman" panose="02020603050405020304" pitchFamily="18" charset="0"/>
              <a:cs typeface="Times New Roman" panose="02020603050405020304" pitchFamily="18" charset="0"/>
            </a:endParaRPr>
          </a:p>
          <a:p>
            <a:pPr lvl="1"/>
            <a:r>
              <a:rPr lang="fr-CA" dirty="0">
                <a:latin typeface="Times New Roman" panose="02020603050405020304" pitchFamily="18" charset="0"/>
                <a:cs typeface="Times New Roman" panose="02020603050405020304" pitchFamily="18" charset="0"/>
              </a:rPr>
              <a:t>La lecture d’un bloc sur le serveur prend 0.3 x 15ms = 4.5ms de disque en moyenne. </a:t>
            </a:r>
          </a:p>
          <a:p>
            <a:pPr marL="0" indent="0">
              <a:buNone/>
            </a:pPr>
            <a:endParaRPr lang="fr-CA" sz="2400" dirty="0">
              <a:effectLst/>
              <a:latin typeface="Times New Roman" panose="02020603050405020304" pitchFamily="18" charset="0"/>
              <a:cs typeface="Times New Roman" panose="02020603050405020304" pitchFamily="18" charset="0"/>
            </a:endParaRPr>
          </a:p>
          <a:p>
            <a:pPr marL="514350" indent="-514350">
              <a:buFont typeface="+mj-lt"/>
              <a:buAutoNum type="romanLcPeriod" startAt="6"/>
            </a:pPr>
            <a:r>
              <a:rPr lang="fr-CA" sz="2400" dirty="0">
                <a:effectLst/>
                <a:latin typeface="Times New Roman" panose="02020603050405020304" pitchFamily="18" charset="0"/>
                <a:cs typeface="Times New Roman" panose="02020603050405020304" pitchFamily="18" charset="0"/>
              </a:rPr>
              <a:t>Une validation d’un bloc du serveur prend 15ms de disque dans 10% des cas, et est servie à partir du cache d’entrée-sortie en temps négligeable dans 90% des cas</a:t>
            </a:r>
          </a:p>
          <a:p>
            <a:pPr marL="0" indent="0">
              <a:buNone/>
            </a:pPr>
            <a:endParaRPr lang="fr-CA" sz="2400" dirty="0">
              <a:effectLst/>
              <a:latin typeface="Times New Roman" panose="02020603050405020304" pitchFamily="18" charset="0"/>
              <a:cs typeface="Times New Roman" panose="02020603050405020304" pitchFamily="18" charset="0"/>
            </a:endParaRPr>
          </a:p>
          <a:p>
            <a:pPr lvl="1"/>
            <a:r>
              <a:rPr lang="fr-CA" dirty="0">
                <a:latin typeface="Times New Roman" panose="02020603050405020304" pitchFamily="18" charset="0"/>
                <a:cs typeface="Times New Roman" panose="02020603050405020304" pitchFamily="18" charset="0"/>
              </a:rPr>
              <a:t>Une validation prend 0.1 x 15ms = 1.5ms de disque en moyenne. </a:t>
            </a:r>
            <a:endParaRPr lang="fr-CA" sz="1800" dirty="0">
              <a:effectLst/>
              <a:latin typeface="NimbusRomNo9L"/>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9471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BBADA-943D-5554-E925-52BDA0766B3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EB498F8-D3E5-DBC1-C94A-12A826F80B11}"/>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79F5CF4F-0D9E-1E4C-48BC-1C170D3722C2}"/>
              </a:ext>
            </a:extLst>
          </p:cNvPr>
          <p:cNvSpPr>
            <a:spLocks noGrp="1"/>
          </p:cNvSpPr>
          <p:nvPr>
            <p:ph idx="1"/>
          </p:nvPr>
        </p:nvSpPr>
        <p:spPr>
          <a:xfrm>
            <a:off x="838200" y="986590"/>
            <a:ext cx="10515600" cy="4351338"/>
          </a:xfrm>
        </p:spPr>
        <p:txBody>
          <a:bodyPr>
            <a:noAutofit/>
          </a:bodyPr>
          <a:lstStyle/>
          <a:p>
            <a:pPr marL="0" indent="0">
              <a:buNone/>
            </a:pPr>
            <a:r>
              <a:rPr lang="fr-CA" sz="2400" b="1" dirty="0">
                <a:effectLst/>
                <a:latin typeface="Times New Roman" panose="02020603050405020304" pitchFamily="18" charset="0"/>
                <a:cs typeface="Times New Roman" panose="02020603050405020304" pitchFamily="18" charset="0"/>
              </a:rPr>
              <a:t>Temps moyenne par écriture</a:t>
            </a:r>
          </a:p>
          <a:p>
            <a:pPr marL="0" indent="0">
              <a:buNone/>
            </a:pPr>
            <a:endParaRPr lang="fr-CA" sz="2400" b="1" dirty="0">
              <a:latin typeface="Times New Roman" panose="02020603050405020304" pitchFamily="18" charset="0"/>
              <a:cs typeface="Times New Roman" panose="02020603050405020304" pitchFamily="18" charset="0"/>
            </a:endParaRPr>
          </a:p>
          <a:p>
            <a:pPr marL="514350" indent="-514350">
              <a:buFont typeface="+mj-lt"/>
              <a:buAutoNum type="romanLcPeriod" startAt="4"/>
            </a:pPr>
            <a:r>
              <a:rPr lang="fr-CA" sz="2400" dirty="0">
                <a:effectLst/>
                <a:latin typeface="Times New Roman" panose="02020603050405020304" pitchFamily="18" charset="0"/>
                <a:cs typeface="Times New Roman" panose="02020603050405020304" pitchFamily="18" charset="0"/>
              </a:rPr>
              <a:t>L’</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criture d’un bloc sur le serveur prend 20ms de disque.</a:t>
            </a:r>
          </a:p>
          <a:p>
            <a:pPr marL="514350" indent="-514350">
              <a:buFont typeface="+mj-lt"/>
              <a:buAutoNum type="romanLcPeriod" startAt="4"/>
            </a:pPr>
            <a:endParaRPr lang="fr-CA" sz="2400" b="1" dirty="0">
              <a:latin typeface="Times New Roman" panose="02020603050405020304" pitchFamily="18" charset="0"/>
              <a:cs typeface="Times New Roman" panose="02020603050405020304" pitchFamily="18" charset="0"/>
            </a:endParaRPr>
          </a:p>
          <a:p>
            <a:pPr lvl="2"/>
            <a:r>
              <a:rPr lang="fr-CA" sz="2400" dirty="0">
                <a:latin typeface="Times New Roman" panose="02020603050405020304" pitchFamily="18" charset="0"/>
                <a:cs typeface="Times New Roman" panose="02020603050405020304" pitchFamily="18" charset="0"/>
              </a:rPr>
              <a:t>Une écriture prend 20ms. </a:t>
            </a:r>
          </a:p>
          <a:p>
            <a:pPr marL="0" indent="0" algn="just">
              <a:buNone/>
            </a:pPr>
            <a:endParaRPr lang="fr-CA" sz="1800" dirty="0">
              <a:effectLst/>
              <a:latin typeface="NimbusRomNo9L"/>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4302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1B214-E87E-D0C1-D086-66A9AD82BE2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D3EA07D-46EF-9B6F-457F-E8DDCCEBCD9A}"/>
              </a:ext>
            </a:extLst>
          </p:cNvPr>
          <p:cNvSpPr>
            <a:spLocks noGrp="1"/>
          </p:cNvSpPr>
          <p:nvPr>
            <p:ph type="title"/>
          </p:nvPr>
        </p:nvSpPr>
        <p:spPr>
          <a:xfrm>
            <a:off x="838200" y="365126"/>
            <a:ext cx="10515600" cy="621464"/>
          </a:xfrm>
        </p:spPr>
        <p:txBody>
          <a:bodyPr>
            <a:normAutofit fontScale="90000"/>
          </a:bodyPr>
          <a:lstStyle/>
          <a:p>
            <a:pPr algn="ctr"/>
            <a:r>
              <a:rPr lang="fr-FR" dirty="0"/>
              <a:t>Ch. 6 Ex. 1</a:t>
            </a:r>
          </a:p>
        </p:txBody>
      </p:sp>
      <p:sp>
        <p:nvSpPr>
          <p:cNvPr id="3" name="Espace réservé du contenu 2">
            <a:extLst>
              <a:ext uri="{FF2B5EF4-FFF2-40B4-BE49-F238E27FC236}">
                <a16:creationId xmlns:a16="http://schemas.microsoft.com/office/drawing/2014/main" id="{E698782C-D42E-E652-A2B8-F07B5A17FE6A}"/>
              </a:ext>
            </a:extLst>
          </p:cNvPr>
          <p:cNvSpPr>
            <a:spLocks noGrp="1"/>
          </p:cNvSpPr>
          <p:nvPr>
            <p:ph idx="1"/>
          </p:nvPr>
        </p:nvSpPr>
        <p:spPr>
          <a:xfrm>
            <a:off x="469232" y="1253331"/>
            <a:ext cx="11249526" cy="4351338"/>
          </a:xfrm>
        </p:spPr>
        <p:txBody>
          <a:bodyPr>
            <a:noAutofit/>
          </a:bodyPr>
          <a:lstStyle/>
          <a:p>
            <a:pPr marL="0" indent="0">
              <a:buNone/>
            </a:pPr>
            <a:r>
              <a:rPr lang="fr-CA" sz="2400" b="1" dirty="0">
                <a:effectLst/>
                <a:latin typeface="Times New Roman" panose="02020603050405020304" pitchFamily="18" charset="0"/>
                <a:cs typeface="Times New Roman" panose="02020603050405020304" pitchFamily="18" charset="0"/>
              </a:rPr>
              <a:t>Chaque client, à chaque seconde, demande donc au serveur </a:t>
            </a:r>
            <a:r>
              <a:rPr lang="fr-CA" sz="2400" dirty="0">
                <a:effectLst/>
                <a:latin typeface="Times New Roman" panose="02020603050405020304" pitchFamily="18" charset="0"/>
                <a:cs typeface="Times New Roman" panose="02020603050405020304" pitchFamily="18" charset="0"/>
              </a:rPr>
              <a:t>:</a:t>
            </a:r>
          </a:p>
          <a:p>
            <a:pPr marL="0" indent="0">
              <a:buNone/>
            </a:pPr>
            <a:endParaRPr lang="fr-CA" sz="2400" dirty="0">
              <a:effectLst/>
              <a:latin typeface="Times New Roman" panose="02020603050405020304" pitchFamily="18" charset="0"/>
              <a:cs typeface="Times New Roman" panose="02020603050405020304" pitchFamily="18" charset="0"/>
            </a:endParaRPr>
          </a:p>
          <a:p>
            <a:pPr lvl="1"/>
            <a:r>
              <a:rPr lang="fr-CA" dirty="0">
                <a:latin typeface="Times New Roman" panose="02020603050405020304" pitchFamily="18" charset="0"/>
                <a:cs typeface="Times New Roman" panose="02020603050405020304" pitchFamily="18" charset="0"/>
              </a:rPr>
              <a:t>2 écritures, </a:t>
            </a:r>
          </a:p>
          <a:p>
            <a:pPr lvl="1"/>
            <a:r>
              <a:rPr lang="fr-CA" dirty="0">
                <a:latin typeface="Times New Roman" panose="02020603050405020304" pitchFamily="18" charset="0"/>
                <a:cs typeface="Times New Roman" panose="02020603050405020304" pitchFamily="18" charset="0"/>
              </a:rPr>
              <a:t>8 lectures x 0.34 demande de validations = 2.72 demandes de validations, </a:t>
            </a:r>
          </a:p>
          <a:p>
            <a:pPr lvl="1"/>
            <a:r>
              <a:rPr lang="fr-CA" dirty="0">
                <a:latin typeface="Times New Roman" panose="02020603050405020304" pitchFamily="18" charset="0"/>
                <a:cs typeface="Times New Roman" panose="02020603050405020304" pitchFamily="18" charset="0"/>
              </a:rPr>
              <a:t>8 lectures x 0.286 = 2.288 demandes de lectures sur disque-serveur </a:t>
            </a:r>
          </a:p>
          <a:p>
            <a:pPr marL="457200" lvl="1" indent="0">
              <a:buNone/>
            </a:pPr>
            <a:endParaRPr lang="fr-CA" dirty="0">
              <a:latin typeface="Times New Roman" panose="02020603050405020304" pitchFamily="18" charset="0"/>
              <a:cs typeface="Times New Roman" panose="02020603050405020304" pitchFamily="18" charset="0"/>
            </a:endParaRPr>
          </a:p>
          <a:p>
            <a:pPr marL="0" indent="0">
              <a:buNone/>
            </a:pPr>
            <a:r>
              <a:rPr lang="fr-CA" sz="2400" b="1" dirty="0">
                <a:latin typeface="Times New Roman" panose="02020603050405020304" pitchFamily="18" charset="0"/>
                <a:cs typeface="Times New Roman" panose="02020603050405020304" pitchFamily="18" charset="0"/>
              </a:rPr>
              <a:t>Temps moyenne par client</a:t>
            </a:r>
          </a:p>
          <a:p>
            <a:pPr lvl="1"/>
            <a:r>
              <a:rPr lang="fr-CA" dirty="0">
                <a:effectLst/>
                <a:latin typeface="Times New Roman" panose="02020603050405020304" pitchFamily="18" charset="0"/>
                <a:cs typeface="Times New Roman" panose="02020603050405020304" pitchFamily="18" charset="0"/>
              </a:rPr>
              <a:t>Un client prend donc par seconde en moyenne 2 écritures x 20ms + 2.72 validations x 1.5ms + 2.286 lectures x 4.5ms = 54.367ms. </a:t>
            </a:r>
          </a:p>
          <a:p>
            <a:pPr marL="0" indent="0">
              <a:buNone/>
            </a:pPr>
            <a:endParaRPr lang="fr-CA" sz="2400" b="1" dirty="0">
              <a:effectLst/>
              <a:latin typeface="Times New Roman" panose="02020603050405020304" pitchFamily="18" charset="0"/>
              <a:cs typeface="Times New Roman" panose="02020603050405020304" pitchFamily="18" charset="0"/>
            </a:endParaRPr>
          </a:p>
          <a:p>
            <a:pPr marL="0" indent="0">
              <a:buNone/>
            </a:pPr>
            <a:r>
              <a:rPr lang="fr-CA" sz="2400" b="1" dirty="0">
                <a:effectLst/>
                <a:latin typeface="Times New Roman" panose="02020603050405020304" pitchFamily="18" charset="0"/>
                <a:cs typeface="Times New Roman" panose="02020603050405020304" pitchFamily="18" charset="0"/>
              </a:rPr>
              <a:t>Total clients</a:t>
            </a:r>
          </a:p>
          <a:p>
            <a:pPr marL="457200" lvl="1" indent="0">
              <a:buNone/>
            </a:pPr>
            <a:r>
              <a:rPr lang="fr-CA" b="1" dirty="0">
                <a:effectLst/>
                <a:latin typeface="Times New Roman" panose="02020603050405020304" pitchFamily="18" charset="0"/>
                <a:cs typeface="Times New Roman" panose="02020603050405020304" pitchFamily="18" charset="0"/>
              </a:rPr>
              <a:t>Avec 16 disques, il peut donc soutenir jusqu’à 16 x 1000ms/s / 54.367ms/client = 294 clients. </a:t>
            </a:r>
            <a:endParaRPr lang="fr-CA" b="1" dirty="0">
              <a:effectLst/>
              <a:latin typeface="NimbusRomNo9L-Regu-Slant_167"/>
            </a:endParaRPr>
          </a:p>
          <a:p>
            <a:pPr marL="457200" lvl="1" indent="0">
              <a:buNone/>
            </a:pPr>
            <a:endParaRPr lang="fr-CA" dirty="0">
              <a:latin typeface="Times New Roman" panose="02020603050405020304" pitchFamily="18" charset="0"/>
              <a:cs typeface="Times New Roman" panose="02020603050405020304" pitchFamily="18" charset="0"/>
            </a:endParaRPr>
          </a:p>
          <a:p>
            <a:pPr marL="457200" lvl="1" indent="0">
              <a:buNone/>
            </a:pPr>
            <a:endParaRPr lang="fr-CA" dirty="0">
              <a:latin typeface="Times New Roman" panose="02020603050405020304" pitchFamily="18" charset="0"/>
              <a:cs typeface="Times New Roman" panose="02020603050405020304" pitchFamily="18" charset="0"/>
            </a:endParaRPr>
          </a:p>
          <a:p>
            <a:pPr marL="0" indent="0" algn="just">
              <a:buNone/>
            </a:pPr>
            <a:endParaRPr lang="fr-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8244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1FB9A-90A6-E223-31BC-10A089140A0B}"/>
              </a:ext>
            </a:extLst>
          </p:cNvPr>
          <p:cNvSpPr>
            <a:spLocks noGrp="1"/>
          </p:cNvSpPr>
          <p:nvPr>
            <p:ph type="title"/>
          </p:nvPr>
        </p:nvSpPr>
        <p:spPr>
          <a:xfrm>
            <a:off x="838200" y="365126"/>
            <a:ext cx="10515600" cy="315912"/>
          </a:xfrm>
        </p:spPr>
        <p:txBody>
          <a:bodyPr>
            <a:normAutofit fontScale="90000"/>
          </a:bodyPr>
          <a:lstStyle/>
          <a:p>
            <a:pPr algn="ctr"/>
            <a:r>
              <a:rPr lang="fr-FR" dirty="0"/>
              <a:t>Ch. 1-6 - Rappel</a:t>
            </a:r>
          </a:p>
        </p:txBody>
      </p:sp>
      <p:sp>
        <p:nvSpPr>
          <p:cNvPr id="3" name="Espace réservé du contenu 2">
            <a:extLst>
              <a:ext uri="{FF2B5EF4-FFF2-40B4-BE49-F238E27FC236}">
                <a16:creationId xmlns:a16="http://schemas.microsoft.com/office/drawing/2014/main" id="{7ADC9261-4222-A7B8-5B44-06D4DE14CAA6}"/>
              </a:ext>
            </a:extLst>
          </p:cNvPr>
          <p:cNvSpPr>
            <a:spLocks noGrp="1"/>
          </p:cNvSpPr>
          <p:nvPr>
            <p:ph idx="1"/>
          </p:nvPr>
        </p:nvSpPr>
        <p:spPr>
          <a:xfrm>
            <a:off x="838200" y="1163889"/>
            <a:ext cx="10515600" cy="5032374"/>
          </a:xfrm>
        </p:spPr>
        <p:txBody>
          <a:bodyPr>
            <a:normAutofit lnSpcReduction="10000"/>
          </a:bodyPr>
          <a:lstStyle/>
          <a:p>
            <a:pPr marL="0" indent="0" algn="just">
              <a:buNone/>
            </a:pPr>
            <a:r>
              <a:rPr lang="fr-CA" sz="2600" dirty="0">
                <a:effectLst/>
                <a:latin typeface="Times New Roman" panose="02020603050405020304" pitchFamily="18" charset="0"/>
                <a:cs typeface="Times New Roman" panose="02020603050405020304" pitchFamily="18" charset="0"/>
              </a:rPr>
              <a:t>Pour les différents services infonuagiques comme Amazon EC2, on parle de stockage d’instance, de stockage de bloc (EBS), et de stockage d’objets (S3). Expliquez les différences entre ces trois types de stockage. </a:t>
            </a:r>
          </a:p>
          <a:p>
            <a:pPr marL="0" indent="0">
              <a:buNone/>
            </a:pPr>
            <a:endParaRPr lang="fr-CA" sz="2400" dirty="0">
              <a:latin typeface="Times New Roman" panose="02020603050405020304" pitchFamily="18" charset="0"/>
              <a:cs typeface="Times New Roman" panose="02020603050405020304" pitchFamily="18" charset="0"/>
            </a:endParaRPr>
          </a:p>
          <a:p>
            <a:r>
              <a:rPr lang="fr-CA" sz="2600" dirty="0">
                <a:effectLst/>
                <a:latin typeface="Times New Roman" panose="02020603050405020304" pitchFamily="18" charset="0"/>
                <a:cs typeface="Times New Roman" panose="02020603050405020304" pitchFamily="18" charset="0"/>
              </a:rPr>
              <a:t>Le stockage d’instance est propre à chaque activation de l’instance. Son contenu est perdu lorsque l’instance est arrêtée. </a:t>
            </a:r>
          </a:p>
          <a:p>
            <a:r>
              <a:rPr lang="fr-CA" sz="2600" dirty="0">
                <a:effectLst/>
                <a:latin typeface="Times New Roman" panose="02020603050405020304" pitchFamily="18" charset="0"/>
                <a:cs typeface="Times New Roman" panose="02020603050405020304" pitchFamily="18" charset="0"/>
              </a:rPr>
              <a:t>Le stockage de bloc est comme un disque local. Son contenu persiste après l’arrêt de l’instance et il peut </a:t>
            </a:r>
            <a:r>
              <a:rPr lang="fr-CA" sz="2600" dirty="0">
                <a:latin typeface="Times New Roman" panose="02020603050405020304" pitchFamily="18" charset="0"/>
                <a:cs typeface="Times New Roman" panose="02020603050405020304" pitchFamily="18" charset="0"/>
              </a:rPr>
              <a:t>ê</a:t>
            </a:r>
            <a:r>
              <a:rPr lang="fr-CA" sz="2600" dirty="0">
                <a:effectLst/>
                <a:latin typeface="Times New Roman" panose="02020603050405020304" pitchFamily="18" charset="0"/>
                <a:cs typeface="Times New Roman" panose="02020603050405020304" pitchFamily="18" charset="0"/>
              </a:rPr>
              <a:t>tre accédé à nouveau par une nouvelle instance. Un stockage de bloc ne peut toutefois </a:t>
            </a:r>
            <a:r>
              <a:rPr lang="fr-CA" sz="2600" dirty="0">
                <a:latin typeface="Times New Roman" panose="02020603050405020304" pitchFamily="18" charset="0"/>
                <a:cs typeface="Times New Roman" panose="02020603050405020304" pitchFamily="18" charset="0"/>
              </a:rPr>
              <a:t>ê</a:t>
            </a:r>
            <a:r>
              <a:rPr lang="fr-CA" sz="2600" dirty="0">
                <a:effectLst/>
                <a:latin typeface="Times New Roman" panose="02020603050405020304" pitchFamily="18" charset="0"/>
                <a:cs typeface="Times New Roman" panose="02020603050405020304" pitchFamily="18" charset="0"/>
              </a:rPr>
              <a:t>tre attaché qu’à une seule instance à la fois, comme un disque local. </a:t>
            </a:r>
          </a:p>
          <a:p>
            <a:r>
              <a:rPr lang="fr-CA" sz="2600" dirty="0">
                <a:effectLst/>
                <a:latin typeface="Times New Roman" panose="02020603050405020304" pitchFamily="18" charset="0"/>
                <a:cs typeface="Times New Roman" panose="02020603050405020304" pitchFamily="18" charset="0"/>
              </a:rPr>
              <a:t>Le stockage d’objets est comme une page Web qui supporte GET et PUT. On peut lire son contenu complet, ou remplacer son contenu complet, mais il n’est pas possible d’en remplacer seulement une partie </a:t>
            </a:r>
            <a:endParaRPr lang="fr-CA" sz="26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5783591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C31107-539A-4C4C-A04A-1768BE0D298A}"/>
              </a:ext>
            </a:extLst>
          </p:cNvPr>
          <p:cNvSpPr txBox="1"/>
          <p:nvPr/>
        </p:nvSpPr>
        <p:spPr>
          <a:xfrm>
            <a:off x="4726858" y="656303"/>
            <a:ext cx="3087705" cy="369332"/>
          </a:xfrm>
          <a:prstGeom prst="rect">
            <a:avLst/>
          </a:prstGeom>
          <a:noFill/>
        </p:spPr>
        <p:txBody>
          <a:bodyPr wrap="none" rtlCol="0">
            <a:spAutoFit/>
          </a:bodyPr>
          <a:lstStyle/>
          <a:p>
            <a:r>
              <a:rPr lang="fr-CA" dirty="0"/>
              <a:t>Ch07 – Services de nom Ex. 7.1</a:t>
            </a:r>
          </a:p>
        </p:txBody>
      </p:sp>
      <p:sp>
        <p:nvSpPr>
          <p:cNvPr id="5" name="TextBox 4">
            <a:extLst>
              <a:ext uri="{FF2B5EF4-FFF2-40B4-BE49-F238E27FC236}">
                <a16:creationId xmlns:a16="http://schemas.microsoft.com/office/drawing/2014/main" id="{6F27CE96-0B6F-E34A-9DAD-31AE4E9EF3D1}"/>
              </a:ext>
            </a:extLst>
          </p:cNvPr>
          <p:cNvSpPr txBox="1"/>
          <p:nvPr/>
        </p:nvSpPr>
        <p:spPr>
          <a:xfrm>
            <a:off x="833285" y="1548581"/>
            <a:ext cx="10825316" cy="4247317"/>
          </a:xfrm>
          <a:prstGeom prst="rect">
            <a:avLst/>
          </a:prstGeom>
          <a:noFill/>
        </p:spPr>
        <p:txBody>
          <a:bodyPr wrap="square" rtlCol="0">
            <a:spAutoFit/>
          </a:bodyPr>
          <a:lstStyle/>
          <a:p>
            <a:pPr algn="just"/>
            <a:r>
              <a:rPr lang="fr-CA" dirty="0"/>
              <a:t>Quelles sont les différences entre les services de noms DNS et LDAP?  Quelle est la relation entre les services de noms LDAP et X.500, lequel est le plus populaire? </a:t>
            </a:r>
          </a:p>
          <a:p>
            <a:pPr marL="400050" indent="-400050" algn="just">
              <a:buAutoNum type="romanLcParenR"/>
            </a:pPr>
            <a:endParaRPr lang="fr-CA" dirty="0"/>
          </a:p>
          <a:p>
            <a:pPr algn="just"/>
            <a:r>
              <a:rPr lang="fr-CA" dirty="0"/>
              <a:t>Solution</a:t>
            </a:r>
          </a:p>
          <a:p>
            <a:pPr algn="just"/>
            <a:endParaRPr lang="fr-CA" dirty="0"/>
          </a:p>
          <a:p>
            <a:pPr marL="285750" indent="-285750" algn="just">
              <a:buFont typeface="Arial" panose="020B0604020202020204" pitchFamily="34" charset="0"/>
              <a:buChar char="•"/>
            </a:pPr>
            <a:r>
              <a:rPr lang="fr-CA" dirty="0"/>
              <a:t>Le service de nom DNS a été conçu spécifiquement pour convertir les adresses textuelles hiérarchiques de noms de domaines en adresses IP. C’est un service un peu ancien, très spécifique, mais qui a été conçu pour offrir une bonne tolérance aux pannes et une bonne performance en raison des caches. Il est uniquement utilisé pour la conversion d’adresses IP. </a:t>
            </a:r>
          </a:p>
          <a:p>
            <a:pPr marL="285750" indent="-285750" algn="just">
              <a:buFont typeface="Arial" panose="020B0604020202020204" pitchFamily="34" charset="0"/>
              <a:buChar char="•"/>
            </a:pPr>
            <a:r>
              <a:rPr lang="fr-CA" dirty="0"/>
              <a:t>Le service LDAP est un service de noms beaucoup plus générique, qui accepte des schémas de données flexibles et permet des opérations de recherche avancées. Il est beaucoup utilisé pour accéder aux données des utilisateurs des systèmes informatiques (code usager, mot de passe, paramètres...), mais peut contenir des informations très variées.</a:t>
            </a:r>
          </a:p>
          <a:p>
            <a:pPr marL="285750" indent="-285750" algn="just">
              <a:buFont typeface="Arial" panose="020B0604020202020204" pitchFamily="34" charset="0"/>
              <a:buChar char="•"/>
            </a:pPr>
            <a:r>
              <a:rPr lang="fr-CA" dirty="0"/>
              <a:t>LDAP s’inspire de X.500 mais se veut beaucoup moins compliqué. Pratiquement personne n’utilise X.500.</a:t>
            </a:r>
          </a:p>
          <a:p>
            <a:endParaRPr lang="fr-CA" dirty="0"/>
          </a:p>
        </p:txBody>
      </p:sp>
    </p:spTree>
    <p:extLst>
      <p:ext uri="{BB962C8B-B14F-4D97-AF65-F5344CB8AC3E}">
        <p14:creationId xmlns:p14="http://schemas.microsoft.com/office/powerpoint/2010/main" val="2954811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C31107-539A-4C4C-A04A-1768BE0D298A}"/>
              </a:ext>
            </a:extLst>
          </p:cNvPr>
          <p:cNvSpPr txBox="1"/>
          <p:nvPr/>
        </p:nvSpPr>
        <p:spPr>
          <a:xfrm>
            <a:off x="4726858" y="656303"/>
            <a:ext cx="3087705" cy="369332"/>
          </a:xfrm>
          <a:prstGeom prst="rect">
            <a:avLst/>
          </a:prstGeom>
          <a:noFill/>
        </p:spPr>
        <p:txBody>
          <a:bodyPr wrap="none" rtlCol="0">
            <a:spAutoFit/>
          </a:bodyPr>
          <a:lstStyle/>
          <a:p>
            <a:r>
              <a:rPr lang="fr-CA" dirty="0"/>
              <a:t>Ch07 – Services de nom Ex. 7.2</a:t>
            </a:r>
          </a:p>
        </p:txBody>
      </p:sp>
      <p:sp>
        <p:nvSpPr>
          <p:cNvPr id="5" name="TextBox 4">
            <a:extLst>
              <a:ext uri="{FF2B5EF4-FFF2-40B4-BE49-F238E27FC236}">
                <a16:creationId xmlns:a16="http://schemas.microsoft.com/office/drawing/2014/main" id="{6F27CE96-0B6F-E34A-9DAD-31AE4E9EF3D1}"/>
              </a:ext>
            </a:extLst>
          </p:cNvPr>
          <p:cNvSpPr txBox="1"/>
          <p:nvPr/>
        </p:nvSpPr>
        <p:spPr>
          <a:xfrm>
            <a:off x="620889" y="1548581"/>
            <a:ext cx="11037712" cy="3693319"/>
          </a:xfrm>
          <a:prstGeom prst="rect">
            <a:avLst/>
          </a:prstGeom>
          <a:noFill/>
        </p:spPr>
        <p:txBody>
          <a:bodyPr wrap="square" rtlCol="0">
            <a:spAutoFit/>
          </a:bodyPr>
          <a:lstStyle/>
          <a:p>
            <a:r>
              <a:rPr lang="fr-CA" sz="2400" dirty="0">
                <a:solidFill>
                  <a:srgbClr val="474747"/>
                </a:solidFill>
                <a:effectLst/>
                <a:latin typeface="Times New Roman" panose="02020603050405020304" pitchFamily="18" charset="0"/>
                <a:cs typeface="Times New Roman" panose="02020603050405020304" pitchFamily="18" charset="0"/>
              </a:rPr>
              <a:t>Pourquoi les serveurs `a la racine (e.g. .com, .org, .edu...) contiennent-ils l’information pour deux niveaux? </a:t>
            </a:r>
            <a:endParaRPr lang="fr-CA" sz="2400" dirty="0">
              <a:solidFill>
                <a:srgbClr val="474747"/>
              </a:solidFill>
              <a:latin typeface="Times New Roman" panose="02020603050405020304" pitchFamily="18" charset="0"/>
              <a:cs typeface="Times New Roman" panose="02020603050405020304" pitchFamily="18" charset="0"/>
            </a:endParaRPr>
          </a:p>
          <a:p>
            <a:endParaRPr lang="fr-CA" sz="2400" dirty="0">
              <a:latin typeface="Times New Roman" panose="02020603050405020304" pitchFamily="18" charset="0"/>
              <a:cs typeface="Times New Roman" panose="02020603050405020304" pitchFamily="18" charset="0"/>
            </a:endParaRPr>
          </a:p>
          <a:p>
            <a:pPr algn="just"/>
            <a:r>
              <a:rPr lang="fr-CA" sz="2400" dirty="0">
                <a:latin typeface="Times New Roman" panose="02020603050405020304" pitchFamily="18" charset="0"/>
                <a:cs typeface="Times New Roman" panose="02020603050405020304" pitchFamily="18" charset="0"/>
              </a:rPr>
              <a:t>Solution</a:t>
            </a:r>
          </a:p>
          <a:p>
            <a:pPr algn="just"/>
            <a:endParaRPr lang="fr-CA" sz="2400" dirty="0">
              <a:latin typeface="Times New Roman" panose="02020603050405020304" pitchFamily="18" charset="0"/>
              <a:cs typeface="Times New Roman" panose="02020603050405020304" pitchFamily="18" charset="0"/>
            </a:endParaRPr>
          </a:p>
          <a:p>
            <a:pPr algn="just"/>
            <a:r>
              <a:rPr lang="fr-CA" sz="2400" dirty="0">
                <a:effectLst/>
                <a:latin typeface="Times New Roman" panose="02020603050405020304" pitchFamily="18" charset="0"/>
                <a:cs typeface="Times New Roman" panose="02020603050405020304" pitchFamily="18" charset="0"/>
              </a:rPr>
              <a:t>Les noms au premier niveau sont tr</a:t>
            </a:r>
            <a:r>
              <a:rPr lang="fr-CA" sz="2400" dirty="0">
                <a:latin typeface="Times New Roman" panose="02020603050405020304" pitchFamily="18" charset="0"/>
                <a:cs typeface="Times New Roman" panose="02020603050405020304" pitchFamily="18" charset="0"/>
              </a:rPr>
              <a:t>è</a:t>
            </a:r>
            <a:r>
              <a:rPr lang="fr-CA" sz="2400" dirty="0">
                <a:effectLst/>
                <a:latin typeface="Times New Roman" panose="02020603050405020304" pitchFamily="18" charset="0"/>
                <a:cs typeface="Times New Roman" panose="02020603050405020304" pitchFamily="18" charset="0"/>
              </a:rPr>
              <a:t>s peu nombreux (.com, .edu ...) et ne correspondent pas à des entit</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s différentes. Ils peuvent donc être servis ensemble et inclure le second niveau. Un serveur sépar</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 s’occupe cependant des noms correspondant à chaque pays (e.g. serveur pour .ca). </a:t>
            </a:r>
          </a:p>
          <a:p>
            <a:endParaRPr lang="fr-CA" dirty="0"/>
          </a:p>
        </p:txBody>
      </p:sp>
    </p:spTree>
    <p:extLst>
      <p:ext uri="{BB962C8B-B14F-4D97-AF65-F5344CB8AC3E}">
        <p14:creationId xmlns:p14="http://schemas.microsoft.com/office/powerpoint/2010/main" val="19908818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C31107-539A-4C4C-A04A-1768BE0D298A}"/>
              </a:ext>
            </a:extLst>
          </p:cNvPr>
          <p:cNvSpPr txBox="1"/>
          <p:nvPr/>
        </p:nvSpPr>
        <p:spPr>
          <a:xfrm>
            <a:off x="4726858" y="656303"/>
            <a:ext cx="3087705" cy="369332"/>
          </a:xfrm>
          <a:prstGeom prst="rect">
            <a:avLst/>
          </a:prstGeom>
          <a:noFill/>
        </p:spPr>
        <p:txBody>
          <a:bodyPr wrap="none" rtlCol="0">
            <a:spAutoFit/>
          </a:bodyPr>
          <a:lstStyle/>
          <a:p>
            <a:r>
              <a:rPr lang="fr-CA" dirty="0"/>
              <a:t>Ch07 – Services de nom Ex. 7.3</a:t>
            </a:r>
          </a:p>
        </p:txBody>
      </p:sp>
      <p:sp>
        <p:nvSpPr>
          <p:cNvPr id="5" name="TextBox 4">
            <a:extLst>
              <a:ext uri="{FF2B5EF4-FFF2-40B4-BE49-F238E27FC236}">
                <a16:creationId xmlns:a16="http://schemas.microsoft.com/office/drawing/2014/main" id="{6F27CE96-0B6F-E34A-9DAD-31AE4E9EF3D1}"/>
              </a:ext>
            </a:extLst>
          </p:cNvPr>
          <p:cNvSpPr txBox="1"/>
          <p:nvPr/>
        </p:nvSpPr>
        <p:spPr>
          <a:xfrm>
            <a:off x="620889" y="1548581"/>
            <a:ext cx="11037712" cy="2585323"/>
          </a:xfrm>
          <a:prstGeom prst="rect">
            <a:avLst/>
          </a:prstGeom>
          <a:noFill/>
        </p:spPr>
        <p:txBody>
          <a:bodyPr wrap="square" rtlCol="0">
            <a:spAutoFit/>
          </a:bodyPr>
          <a:lstStyle/>
          <a:p>
            <a:r>
              <a:rPr lang="fr-CA" sz="2400" dirty="0">
                <a:solidFill>
                  <a:srgbClr val="474747"/>
                </a:solidFill>
                <a:effectLst/>
                <a:latin typeface="Times New Roman" panose="02020603050405020304" pitchFamily="18" charset="0"/>
                <a:cs typeface="Times New Roman" panose="02020603050405020304" pitchFamily="18" charset="0"/>
              </a:rPr>
              <a:t>Quand un serveur de noms fournit-il plusieurs réponses à une requ</a:t>
            </a:r>
            <a:r>
              <a:rPr lang="fr-CA" sz="2400" dirty="0">
                <a:solidFill>
                  <a:srgbClr val="474747"/>
                </a:solidFill>
                <a:latin typeface="Times New Roman" panose="02020603050405020304" pitchFamily="18" charset="0"/>
                <a:cs typeface="Times New Roman" panose="02020603050405020304" pitchFamily="18" charset="0"/>
              </a:rPr>
              <a:t>ê</a:t>
            </a:r>
            <a:r>
              <a:rPr lang="fr-CA" sz="2400" dirty="0">
                <a:solidFill>
                  <a:srgbClr val="474747"/>
                </a:solidFill>
                <a:effectLst/>
                <a:latin typeface="Times New Roman" panose="02020603050405020304" pitchFamily="18" charset="0"/>
                <a:cs typeface="Times New Roman" panose="02020603050405020304" pitchFamily="18" charset="0"/>
              </a:rPr>
              <a:t>te? </a:t>
            </a:r>
            <a:endParaRPr lang="fr-CA" sz="2400" dirty="0">
              <a:effectLst/>
              <a:latin typeface="Times New Roman" panose="02020603050405020304" pitchFamily="18" charset="0"/>
              <a:cs typeface="Times New Roman" panose="02020603050405020304" pitchFamily="18" charset="0"/>
            </a:endParaRPr>
          </a:p>
          <a:p>
            <a:endParaRPr lang="fr-CA" sz="2400" dirty="0">
              <a:latin typeface="Times New Roman" panose="02020603050405020304" pitchFamily="18" charset="0"/>
              <a:cs typeface="Times New Roman" panose="02020603050405020304" pitchFamily="18" charset="0"/>
            </a:endParaRPr>
          </a:p>
          <a:p>
            <a:pPr algn="just"/>
            <a:r>
              <a:rPr lang="fr-CA" sz="2400" dirty="0">
                <a:latin typeface="Times New Roman" panose="02020603050405020304" pitchFamily="18" charset="0"/>
                <a:cs typeface="Times New Roman" panose="02020603050405020304" pitchFamily="18" charset="0"/>
              </a:rPr>
              <a:t>Solution</a:t>
            </a:r>
          </a:p>
          <a:p>
            <a:pPr algn="just"/>
            <a:endParaRPr lang="fr-CA" sz="2400" dirty="0">
              <a:latin typeface="Times New Roman" panose="02020603050405020304" pitchFamily="18" charset="0"/>
              <a:cs typeface="Times New Roman" panose="02020603050405020304" pitchFamily="18" charset="0"/>
            </a:endParaRPr>
          </a:p>
          <a:p>
            <a:r>
              <a:rPr lang="fr-CA" sz="2400" dirty="0">
                <a:effectLst/>
                <a:latin typeface="Times New Roman" panose="02020603050405020304" pitchFamily="18" charset="0"/>
                <a:cs typeface="Times New Roman" panose="02020603050405020304" pitchFamily="18" charset="0"/>
              </a:rPr>
              <a:t>Un domaine peut avoir plusieurs serveurs de noms ou de courrier. Ils sont tous retourn</a:t>
            </a:r>
            <a:r>
              <a:rPr lang="fr-CA" sz="2400" dirty="0">
                <a:latin typeface="Times New Roman" panose="02020603050405020304" pitchFamily="18" charset="0"/>
                <a:cs typeface="Times New Roman" panose="02020603050405020304" pitchFamily="18" charset="0"/>
              </a:rPr>
              <a:t>é</a:t>
            </a:r>
            <a:r>
              <a:rPr lang="fr-CA" sz="2400" dirty="0">
                <a:effectLst/>
                <a:latin typeface="Times New Roman" panose="02020603050405020304" pitchFamily="18" charset="0"/>
                <a:cs typeface="Times New Roman" panose="02020603050405020304" pitchFamily="18" charset="0"/>
              </a:rPr>
              <a:t>s lors d’une requ</a:t>
            </a:r>
            <a:r>
              <a:rPr lang="fr-CA" sz="2400" dirty="0">
                <a:latin typeface="Times New Roman" panose="02020603050405020304" pitchFamily="18" charset="0"/>
                <a:cs typeface="Times New Roman" panose="02020603050405020304" pitchFamily="18" charset="0"/>
              </a:rPr>
              <a:t>ê</a:t>
            </a:r>
            <a:r>
              <a:rPr lang="fr-CA" sz="2400" dirty="0">
                <a:effectLst/>
                <a:latin typeface="Times New Roman" panose="02020603050405020304" pitchFamily="18" charset="0"/>
                <a:cs typeface="Times New Roman" panose="02020603050405020304" pitchFamily="18" charset="0"/>
              </a:rPr>
              <a:t>te pour ces services. </a:t>
            </a:r>
          </a:p>
          <a:p>
            <a:endParaRPr lang="fr-CA" dirty="0"/>
          </a:p>
        </p:txBody>
      </p:sp>
      <p:pic>
        <p:nvPicPr>
          <p:cNvPr id="2" name="Image 1">
            <a:extLst>
              <a:ext uri="{FF2B5EF4-FFF2-40B4-BE49-F238E27FC236}">
                <a16:creationId xmlns:a16="http://schemas.microsoft.com/office/drawing/2014/main" id="{77A784D7-9D6F-1BC4-E00A-9EA69568B5F2}"/>
              </a:ext>
            </a:extLst>
          </p:cNvPr>
          <p:cNvPicPr>
            <a:picLocks noChangeAspect="1"/>
          </p:cNvPicPr>
          <p:nvPr/>
        </p:nvPicPr>
        <p:blipFill>
          <a:blip r:embed="rId2"/>
          <a:stretch>
            <a:fillRect/>
          </a:stretch>
        </p:blipFill>
        <p:spPr>
          <a:xfrm>
            <a:off x="2154061" y="4368095"/>
            <a:ext cx="7251700" cy="1485900"/>
          </a:xfrm>
          <a:prstGeom prst="rect">
            <a:avLst/>
          </a:prstGeom>
        </p:spPr>
      </p:pic>
    </p:spTree>
    <p:extLst>
      <p:ext uri="{BB962C8B-B14F-4D97-AF65-F5344CB8AC3E}">
        <p14:creationId xmlns:p14="http://schemas.microsoft.com/office/powerpoint/2010/main" val="109029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EA4DD-DD1D-82C1-3ABD-B8D157CD9297}"/>
              </a:ext>
            </a:extLst>
          </p:cNvPr>
          <p:cNvSpPr>
            <a:spLocks noGrp="1"/>
          </p:cNvSpPr>
          <p:nvPr>
            <p:ph type="title"/>
          </p:nvPr>
        </p:nvSpPr>
        <p:spPr/>
        <p:txBody>
          <a:bodyPr/>
          <a:lstStyle/>
          <a:p>
            <a:pPr algn="ctr"/>
            <a:r>
              <a:rPr lang="fr-FR" dirty="0"/>
              <a:t>Solution Ex. 1.1</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5917D58B-0AD1-5EDA-1AAE-6681EC03A05F}"/>
                  </a:ext>
                </a:extLst>
              </p:cNvPr>
              <p:cNvSpPr>
                <a:spLocks noGrp="1"/>
              </p:cNvSpPr>
              <p:nvPr>
                <p:ph idx="1"/>
              </p:nvPr>
            </p:nvSpPr>
            <p:spPr/>
            <p:txBody>
              <a:bodyPr/>
              <a:lstStyle/>
              <a:p>
                <a:pPr marL="0" indent="0">
                  <a:buNone/>
                </a:pP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La capacité de traitement </a:t>
                </a:r>
                <a:r>
                  <a:rPr lang="el-GR" sz="2400" b="1" dirty="0">
                    <a:effectLst/>
                    <a:latin typeface="Times New Roman" panose="02020603050405020304" pitchFamily="18" charset="0"/>
                    <a:cs typeface="Times New Roman" panose="02020603050405020304" pitchFamily="18" charset="0"/>
                  </a:rPr>
                  <a:t>μ</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dans le premier cas est de 1000ms/s / 5ms/r = 200r/s, alors que le taux d’arrivée </a:t>
                </a:r>
                <a:r>
                  <a:rPr lang="el-GR" sz="2400" b="1" dirty="0">
                    <a:effectLst/>
                    <a:latin typeface="Times New Roman" panose="02020603050405020304" pitchFamily="18" charset="0"/>
                    <a:cs typeface="Times New Roman" panose="02020603050405020304" pitchFamily="18" charset="0"/>
                  </a:rPr>
                  <a:t>λ</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est de 150r/s. </a:t>
                </a:r>
              </a:p>
              <a:p>
                <a:pPr marL="0" indent="0">
                  <a:buNone/>
                </a:pP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Le taux d’utilisation </a:t>
                </a:r>
                <a:r>
                  <a:rPr lang="fr-CA" sz="2400" i="1" dirty="0">
                    <a:effectLst/>
                    <a:latin typeface="Times New Roman" panose="02020603050405020304" pitchFamily="18" charset="0"/>
                    <a:ea typeface="Cambria Math" panose="02040503050406030204" pitchFamily="18" charset="0"/>
                    <a:cs typeface="Times New Roman" panose="02020603050405020304" pitchFamily="18" charset="0"/>
                  </a:rPr>
                  <a:t>U</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est ainsi de </a:t>
                </a:r>
                <a:r>
                  <a:rPr lang="el-GR" sz="2400" b="1" dirty="0">
                    <a:effectLst/>
                    <a:latin typeface="Times New Roman" panose="02020603050405020304" pitchFamily="18" charset="0"/>
                    <a:cs typeface="Times New Roman" panose="02020603050405020304" pitchFamily="18" charset="0"/>
                  </a:rPr>
                  <a:t>λ</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a:t>
                </a:r>
                <a:r>
                  <a:rPr lang="el-GR" sz="2400" b="1" dirty="0">
                    <a:effectLst/>
                    <a:latin typeface="Times New Roman" panose="02020603050405020304" pitchFamily="18" charset="0"/>
                    <a:cs typeface="Times New Roman" panose="02020603050405020304" pitchFamily="18" charset="0"/>
                  </a:rPr>
                  <a:t>μ</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 150r/s / 200r/s = 0.75.</a:t>
                </a:r>
              </a:p>
              <a:p>
                <a:pPr marL="0" indent="0">
                  <a:buNone/>
                </a:pPr>
                <a:endParaRPr lang="fr-CA" sz="2400" dirty="0">
                  <a:effectLst/>
                  <a:latin typeface="Times New Roman" panose="02020603050405020304" pitchFamily="18" charset="0"/>
                  <a:ea typeface="Cambria Math" panose="02040503050406030204" pitchFamily="18" charset="0"/>
                  <a:cs typeface="Times New Roman" panose="02020603050405020304" pitchFamily="18" charset="0"/>
                </a:endParaRPr>
              </a:p>
              <a:p>
                <a:pPr marL="514350" indent="-514350">
                  <a:buFont typeface="+mj-lt"/>
                  <a:buAutoNum type="romanLcPeriod"/>
                </a:pPr>
                <a:r>
                  <a:rPr lang="fr-CA" sz="2400" b="0" dirty="0">
                    <a:effectLst/>
                  </a:rPr>
                  <a:t>  </a:t>
                </a:r>
                <a14:m>
                  <m:oMath xmlns:m="http://schemas.openxmlformats.org/officeDocument/2006/math">
                    <m:acc>
                      <m:accPr>
                        <m:chr m:val="̅"/>
                        <m:ctrlPr>
                          <a:rPr lang="fr-CA" sz="2400" b="0" i="1" dirty="0" smtClean="0">
                            <a:effectLst/>
                            <a:latin typeface="Cambria Math" panose="02040503050406030204" pitchFamily="18" charset="0"/>
                          </a:rPr>
                        </m:ctrlPr>
                      </m:accPr>
                      <m:e>
                        <m:r>
                          <a:rPr lang="fr-CA" sz="2400" i="1" dirty="0">
                            <a:latin typeface="Cambria Math" panose="02040503050406030204" pitchFamily="18" charset="0"/>
                          </a:rPr>
                          <m:t>𝑁</m:t>
                        </m:r>
                      </m:e>
                    </m:acc>
                  </m:oMath>
                </a14:m>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 </a:t>
                </a:r>
                <a:r>
                  <a:rPr lang="fr-CA" sz="2400" i="1" dirty="0">
                    <a:effectLst/>
                    <a:latin typeface="Times New Roman" panose="02020603050405020304" pitchFamily="18" charset="0"/>
                    <a:ea typeface="Cambria Math" panose="02040503050406030204" pitchFamily="18" charset="0"/>
                    <a:cs typeface="Times New Roman" panose="02020603050405020304" pitchFamily="18" charset="0"/>
                  </a:rPr>
                  <a:t>U</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/(1 - </a:t>
                </a:r>
                <a:r>
                  <a:rPr lang="fr-CA" sz="2400" i="1" dirty="0">
                    <a:effectLst/>
                    <a:latin typeface="Times New Roman" panose="02020603050405020304" pitchFamily="18" charset="0"/>
                    <a:ea typeface="Cambria Math" panose="02040503050406030204" pitchFamily="18" charset="0"/>
                    <a:cs typeface="Times New Roman" panose="02020603050405020304" pitchFamily="18" charset="0"/>
                  </a:rPr>
                  <a:t>U</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=0.75 / (1 - 0.75) = 3, </a:t>
                </a:r>
              </a:p>
              <a:p>
                <a:pPr marL="0" indent="0">
                  <a:buNone/>
                </a:pPr>
                <a:r>
                  <a:rPr lang="fr-CA" sz="2400" dirty="0">
                    <a:latin typeface="Times New Roman" panose="02020603050405020304" pitchFamily="18" charset="0"/>
                    <a:ea typeface="Cambria Math" panose="02040503050406030204" pitchFamily="18" charset="0"/>
                    <a:cs typeface="Times New Roman" panose="02020603050405020304" pitchFamily="18" charset="0"/>
                  </a:rPr>
                  <a:t>	</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le temps d’attente moyen </a:t>
                </a:r>
                <a14:m>
                  <m:oMath xmlns:m="http://schemas.openxmlformats.org/officeDocument/2006/math">
                    <m:acc>
                      <m:accPr>
                        <m:chr m:val="̅"/>
                        <m:ctrlPr>
                          <a:rPr lang="fr-CA" sz="2400" b="0" i="1" smtClean="0">
                            <a:effectLst/>
                            <a:latin typeface="Cambria Math" panose="02040503050406030204" pitchFamily="18" charset="0"/>
                          </a:rPr>
                        </m:ctrlPr>
                      </m:accPr>
                      <m:e>
                        <m:r>
                          <a:rPr lang="fr-CA" sz="2400" i="1">
                            <a:latin typeface="Cambria Math" panose="02040503050406030204" pitchFamily="18" charset="0"/>
                          </a:rPr>
                          <m:t>𝑊</m:t>
                        </m:r>
                      </m:e>
                    </m:acc>
                  </m:oMath>
                </a14:m>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 </a:t>
                </a:r>
                <a14:m>
                  <m:oMath xmlns:m="http://schemas.openxmlformats.org/officeDocument/2006/math">
                    <m:acc>
                      <m:accPr>
                        <m:chr m:val="̅"/>
                        <m:ctrlPr>
                          <a:rPr lang="fr-CA" sz="2400" i="1" dirty="0">
                            <a:latin typeface="Cambria Math" panose="02040503050406030204" pitchFamily="18" charset="0"/>
                          </a:rPr>
                        </m:ctrlPr>
                      </m:accPr>
                      <m:e>
                        <m:r>
                          <a:rPr lang="fr-CA" sz="2400" i="1" dirty="0">
                            <a:latin typeface="Cambria Math" panose="02040503050406030204" pitchFamily="18" charset="0"/>
                          </a:rPr>
                          <m:t>𝑁</m:t>
                        </m:r>
                      </m:e>
                    </m:acc>
                  </m:oMath>
                </a14:m>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a:t>
                </a:r>
                <a:r>
                  <a:rPr lang="el-GR" sz="2400" b="1" dirty="0">
                    <a:effectLst/>
                    <a:latin typeface="Times New Roman" panose="02020603050405020304" pitchFamily="18" charset="0"/>
                    <a:cs typeface="Times New Roman" panose="02020603050405020304" pitchFamily="18" charset="0"/>
                  </a:rPr>
                  <a:t>λ</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 3 / 150r/s = 0.02s ou 20ms.    </a:t>
                </a:r>
              </a:p>
              <a:p>
                <a:pPr marL="0" indent="0">
                  <a:buNone/>
                </a:pPr>
                <a:r>
                  <a:rPr lang="fr-CA" sz="2400" dirty="0">
                    <a:latin typeface="Times New Roman" panose="02020603050405020304" pitchFamily="18" charset="0"/>
                    <a:ea typeface="Cambria Math" panose="02040503050406030204" pitchFamily="18" charset="0"/>
                    <a:cs typeface="Times New Roman" panose="02020603050405020304" pitchFamily="18" charset="0"/>
                  </a:rPr>
                  <a:t>	</a:t>
                </a: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(NOTE : </a:t>
                </a:r>
                <a14:m>
                  <m:oMath xmlns:m="http://schemas.openxmlformats.org/officeDocument/2006/math">
                    <m:acc>
                      <m:accPr>
                        <m:chr m:val="̅"/>
                        <m:ctrlPr>
                          <a:rPr lang="fr-CA" sz="2400" b="0" i="1" dirty="0" smtClean="0">
                            <a:effectLst/>
                            <a:latin typeface="Cambria Math" panose="02040503050406030204" pitchFamily="18" charset="0"/>
                          </a:rPr>
                        </m:ctrlPr>
                      </m:accPr>
                      <m:e>
                        <m:r>
                          <a:rPr lang="fr-CA" sz="2400" i="1" dirty="0">
                            <a:latin typeface="Cambria Math" panose="02040503050406030204" pitchFamily="18" charset="0"/>
                          </a:rPr>
                          <m:t>𝑁</m:t>
                        </m:r>
                      </m:e>
                    </m:acc>
                    <m:r>
                      <a:rPr lang="fr-CA" sz="2400" b="0" i="1" smtClean="0">
                        <a:effectLst/>
                        <a:latin typeface="Cambria Math" panose="02040503050406030204" pitchFamily="18" charset="0"/>
                      </a:rPr>
                      <m:t>=</m:t>
                    </m:r>
                    <m:r>
                      <m:rPr>
                        <m:nor/>
                      </m:rPr>
                      <a:rPr lang="el-GR" sz="2400" dirty="0">
                        <a:solidFill>
                          <a:srgbClr val="474747"/>
                        </a:solidFill>
                        <a:latin typeface="CMMI10"/>
                      </a:rPr>
                      <m:t>λ</m:t>
                    </m:r>
                    <m:r>
                      <a:rPr lang="fr-CA" sz="2400" b="0" i="1" smtClean="0">
                        <a:effectLst/>
                        <a:latin typeface="Cambria Math" panose="02040503050406030204" pitchFamily="18" charset="0"/>
                      </a:rPr>
                      <m:t>∗</m:t>
                    </m:r>
                    <m:acc>
                      <m:accPr>
                        <m:chr m:val="̅"/>
                        <m:ctrlPr>
                          <a:rPr lang="fr-CA" sz="2400" b="0" i="1" smtClean="0">
                            <a:effectLst/>
                            <a:latin typeface="Cambria Math" panose="02040503050406030204" pitchFamily="18" charset="0"/>
                          </a:rPr>
                        </m:ctrlPr>
                      </m:accPr>
                      <m:e>
                        <m:r>
                          <a:rPr lang="fr-CA" sz="2400" i="1">
                            <a:latin typeface="Cambria Math" panose="02040503050406030204" pitchFamily="18" charset="0"/>
                          </a:rPr>
                          <m:t>𝑊</m:t>
                        </m:r>
                      </m:e>
                    </m:acc>
                  </m:oMath>
                </a14:m>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a:t>
                </a:r>
              </a:p>
              <a:p>
                <a:pPr marL="514350" indent="-514350">
                  <a:buFont typeface="Wingdings" pitchFamily="2" charset="2"/>
                  <a:buAutoNum type="romanLcParenR" startAt="2"/>
                </a:pPr>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Dans le second cas, si on a 2 succursales identiques, avec chacune le même taux d’arrivée et de service que dans le premier cas, rien ne change et </a:t>
                </a:r>
                <a14:m>
                  <m:oMath xmlns:m="http://schemas.openxmlformats.org/officeDocument/2006/math">
                    <m:acc>
                      <m:accPr>
                        <m:chr m:val="̅"/>
                        <m:ctrlPr>
                          <a:rPr lang="fr-CA" sz="2400" b="0" i="1" smtClean="0">
                            <a:effectLst/>
                            <a:latin typeface="Cambria Math" panose="02040503050406030204" pitchFamily="18" charset="0"/>
                          </a:rPr>
                        </m:ctrlPr>
                      </m:accPr>
                      <m:e>
                        <m:r>
                          <a:rPr lang="fr-CA" sz="2400" i="1">
                            <a:latin typeface="Cambria Math" panose="02040503050406030204" pitchFamily="18" charset="0"/>
                          </a:rPr>
                          <m:t>𝑊</m:t>
                        </m:r>
                      </m:e>
                    </m:acc>
                  </m:oMath>
                </a14:m>
                <a:r>
                  <a:rPr lang="fr-CA" sz="2400" dirty="0">
                    <a:effectLst/>
                    <a:latin typeface="Times New Roman" panose="02020603050405020304" pitchFamily="18" charset="0"/>
                    <a:ea typeface="Cambria Math" panose="02040503050406030204" pitchFamily="18" charset="0"/>
                    <a:cs typeface="Times New Roman" panose="02020603050405020304" pitchFamily="18" charset="0"/>
                  </a:rPr>
                  <a:t> restera 0.02s ou 20ms. </a:t>
                </a:r>
              </a:p>
              <a:p>
                <a:pPr marL="0" indent="0">
                  <a:buNone/>
                </a:pPr>
                <a:endParaRPr lang="fr-FR" dirty="0"/>
              </a:p>
            </p:txBody>
          </p:sp>
        </mc:Choice>
        <mc:Fallback xmlns="">
          <p:sp>
            <p:nvSpPr>
              <p:cNvPr id="3" name="Espace réservé du contenu 2">
                <a:extLst>
                  <a:ext uri="{FF2B5EF4-FFF2-40B4-BE49-F238E27FC236}">
                    <a16:creationId xmlns:a16="http://schemas.microsoft.com/office/drawing/2014/main" id="{5917D58B-0AD1-5EDA-1AAE-6681EC03A05F}"/>
                  </a:ext>
                </a:extLst>
              </p:cNvPr>
              <p:cNvSpPr>
                <a:spLocks noGrp="1" noRot="1" noChangeAspect="1" noMove="1" noResize="1" noEditPoints="1" noAdjustHandles="1" noChangeArrowheads="1" noChangeShapeType="1" noTextEdit="1"/>
              </p:cNvSpPr>
              <p:nvPr>
                <p:ph idx="1"/>
              </p:nvPr>
            </p:nvSpPr>
            <p:spPr>
              <a:blipFill>
                <a:blip r:embed="rId2"/>
                <a:stretch>
                  <a:fillRect l="-965" t="-2035" r="-1086"/>
                </a:stretch>
              </a:blipFill>
            </p:spPr>
            <p:txBody>
              <a:bodyPr/>
              <a:lstStyle/>
              <a:p>
                <a:r>
                  <a:rPr lang="fr-FR">
                    <a:noFill/>
                  </a:rPr>
                  <a:t> </a:t>
                </a:r>
              </a:p>
            </p:txBody>
          </p:sp>
        </mc:Fallback>
      </mc:AlternateContent>
    </p:spTree>
    <p:extLst>
      <p:ext uri="{BB962C8B-B14F-4D97-AF65-F5344CB8AC3E}">
        <p14:creationId xmlns:p14="http://schemas.microsoft.com/office/powerpoint/2010/main" val="36406834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C31107-539A-4C4C-A04A-1768BE0D298A}"/>
              </a:ext>
            </a:extLst>
          </p:cNvPr>
          <p:cNvSpPr txBox="1"/>
          <p:nvPr/>
        </p:nvSpPr>
        <p:spPr>
          <a:xfrm>
            <a:off x="4476135" y="206477"/>
            <a:ext cx="3087705" cy="369332"/>
          </a:xfrm>
          <a:prstGeom prst="rect">
            <a:avLst/>
          </a:prstGeom>
          <a:noFill/>
        </p:spPr>
        <p:txBody>
          <a:bodyPr wrap="none" rtlCol="0">
            <a:spAutoFit/>
          </a:bodyPr>
          <a:lstStyle/>
          <a:p>
            <a:r>
              <a:rPr lang="fr-CA" dirty="0"/>
              <a:t>Ch07 – Services de nom Ex. 7.3</a:t>
            </a:r>
          </a:p>
        </p:txBody>
      </p:sp>
      <p:sp>
        <p:nvSpPr>
          <p:cNvPr id="5" name="TextBox 4">
            <a:extLst>
              <a:ext uri="{FF2B5EF4-FFF2-40B4-BE49-F238E27FC236}">
                <a16:creationId xmlns:a16="http://schemas.microsoft.com/office/drawing/2014/main" id="{6F27CE96-0B6F-E34A-9DAD-31AE4E9EF3D1}"/>
              </a:ext>
            </a:extLst>
          </p:cNvPr>
          <p:cNvSpPr txBox="1"/>
          <p:nvPr/>
        </p:nvSpPr>
        <p:spPr>
          <a:xfrm>
            <a:off x="607329" y="737420"/>
            <a:ext cx="10825316" cy="5632311"/>
          </a:xfrm>
          <a:prstGeom prst="rect">
            <a:avLst/>
          </a:prstGeom>
          <a:noFill/>
        </p:spPr>
        <p:txBody>
          <a:bodyPr wrap="square" rtlCol="0">
            <a:spAutoFit/>
          </a:bodyPr>
          <a:lstStyle/>
          <a:p>
            <a:pPr algn="just"/>
            <a:r>
              <a:rPr lang="fr-CA" dirty="0"/>
              <a:t>Un serveur DNS local s’exécute sur votre poste de travail afin de maintenir un cache local. En effet, de nombreux processus sur votre poste de travail font des requêtes DNS qui peuvent souvent se répéter. Lorsque ce serveur local reçoit une requête, il prend 3ms de cœur de CPU et peut la servir dans 40% des cas. Autrement, il doit en plus faire une demande récursive au serveur DNS de votre fournisseur Internet, ce qui ajoute le temps de cette requête récursive à son temps de réponse. Le serveur DNS de votre fournisseur répond en 10ms dans 65% des cas et en 20ms dans 35% des cas. </a:t>
            </a:r>
          </a:p>
          <a:p>
            <a:pPr algn="just"/>
            <a:endParaRPr lang="fr-CA" dirty="0"/>
          </a:p>
          <a:p>
            <a:pPr marL="400050" indent="-400050">
              <a:buFont typeface="+mj-lt"/>
              <a:buAutoNum type="romanLcPeriod"/>
            </a:pPr>
            <a:r>
              <a:rPr lang="fr-CA" dirty="0"/>
              <a:t>Quel est le nombre maximal de requêtes par seconde que peut soutenir le serveur local, s’il n’utilise qu’un seul fil d’exécution? </a:t>
            </a:r>
          </a:p>
          <a:p>
            <a:pPr marL="400050" indent="-400050">
              <a:buFont typeface="+mj-lt"/>
              <a:buAutoNum type="romanLcPeriod"/>
            </a:pPr>
            <a:r>
              <a:rPr lang="fr-CA" dirty="0"/>
              <a:t>S’il utilise de nombreux fils d’exécution et que 2 cœurs de CPU sont dédiés à ce processus serveur local? </a:t>
            </a:r>
          </a:p>
          <a:p>
            <a:endParaRPr lang="fr-CA" dirty="0"/>
          </a:p>
          <a:p>
            <a:r>
              <a:rPr lang="fr-CA" dirty="0"/>
              <a:t>Solution</a:t>
            </a:r>
          </a:p>
          <a:p>
            <a:pPr marL="285750" indent="-285750">
              <a:buFont typeface="Arial" panose="020B0604020202020204" pitchFamily="34" charset="0"/>
              <a:buChar char="•"/>
            </a:pPr>
            <a:r>
              <a:rPr lang="fr-CA" dirty="0"/>
              <a:t>Dans tous les cas, une requête prend 3ms de cœur de CPU. </a:t>
            </a:r>
          </a:p>
          <a:p>
            <a:pPr marL="285750" indent="-285750">
              <a:buFont typeface="Arial" panose="020B0604020202020204" pitchFamily="34" charset="0"/>
              <a:buChar char="•"/>
            </a:pPr>
            <a:r>
              <a:rPr lang="fr-CA" dirty="0"/>
              <a:t>Dans 0.6 x 0.65 des cas, 10ms s’ajoutent, </a:t>
            </a:r>
          </a:p>
          <a:p>
            <a:pPr marL="285750" indent="-285750">
              <a:buFont typeface="Arial" panose="020B0604020202020204" pitchFamily="34" charset="0"/>
              <a:buChar char="•"/>
            </a:pPr>
            <a:r>
              <a:rPr lang="fr-CA" dirty="0"/>
              <a:t>Dans 0.6 x 0.35 des cas, l’ajout est de 20ms. </a:t>
            </a:r>
          </a:p>
          <a:p>
            <a:pPr marL="285750" indent="-285750">
              <a:buFont typeface="Arial" panose="020B0604020202020204" pitchFamily="34" charset="0"/>
              <a:buChar char="•"/>
            </a:pPr>
            <a:r>
              <a:rPr lang="fr-CA" dirty="0"/>
              <a:t>Le temps moyen est donc 3ms + 0.6 x 0.65 x 10ms + 0.6 x 0.35 x 20ms = 11.1ms. </a:t>
            </a:r>
          </a:p>
          <a:p>
            <a:pPr marL="400050" indent="-400050">
              <a:buFont typeface="+mj-lt"/>
              <a:buAutoNum type="romanLcPeriod"/>
            </a:pPr>
            <a:r>
              <a:rPr lang="fr-CA" dirty="0"/>
              <a:t>Avec un seul fil d’exécution, on peut servir 1000ms/s / 11.1ms/r = 90.09r/s. </a:t>
            </a:r>
          </a:p>
          <a:p>
            <a:pPr marL="400050" indent="-400050">
              <a:buFont typeface="+mj-lt"/>
              <a:buAutoNum type="romanLcPeriod"/>
            </a:pPr>
            <a:r>
              <a:rPr lang="fr-CA" dirty="0"/>
              <a:t>Si plusieurs fils d’exécution et deux cœurs sont disponibles, nous avons besoin de 3ms de cœur de CPU par requête, il est donc possible de servir 1000ms/s / 3ms/r = 333.33r/s pour un cœur, soit le double ou 666.66r/s avec deux cœurs.</a:t>
            </a:r>
          </a:p>
        </p:txBody>
      </p:sp>
    </p:spTree>
    <p:extLst>
      <p:ext uri="{BB962C8B-B14F-4D97-AF65-F5344CB8AC3E}">
        <p14:creationId xmlns:p14="http://schemas.microsoft.com/office/powerpoint/2010/main" val="250868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EA4DD-DD1D-82C1-3ABD-B8D157CD9297}"/>
              </a:ext>
            </a:extLst>
          </p:cNvPr>
          <p:cNvSpPr>
            <a:spLocks noGrp="1"/>
          </p:cNvSpPr>
          <p:nvPr>
            <p:ph type="title"/>
          </p:nvPr>
        </p:nvSpPr>
        <p:spPr>
          <a:xfrm>
            <a:off x="838200" y="365126"/>
            <a:ext cx="10515600" cy="862096"/>
          </a:xfrm>
        </p:spPr>
        <p:txBody>
          <a:bodyPr/>
          <a:lstStyle/>
          <a:p>
            <a:pPr algn="ctr"/>
            <a:r>
              <a:rPr lang="fr-FR" dirty="0"/>
              <a:t>Solution Ex. 1.1</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5917D58B-0AD1-5EDA-1AAE-6681EC03A05F}"/>
                  </a:ext>
                </a:extLst>
              </p:cNvPr>
              <p:cNvSpPr>
                <a:spLocks noGrp="1"/>
              </p:cNvSpPr>
              <p:nvPr>
                <p:ph idx="1"/>
              </p:nvPr>
            </p:nvSpPr>
            <p:spPr>
              <a:xfrm>
                <a:off x="838200" y="1227222"/>
                <a:ext cx="10515600" cy="4351338"/>
              </a:xfrm>
            </p:spPr>
            <p:txBody>
              <a:bodyPr>
                <a:normAutofit lnSpcReduction="10000"/>
              </a:bodyPr>
              <a:lstStyle/>
              <a:p>
                <a:pPr marL="400050" indent="-400050">
                  <a:buFont typeface="Wingdings" pitchFamily="2" charset="2"/>
                  <a:buAutoNum type="romanLcParenR" startAt="3"/>
                </a:pPr>
                <a:r>
                  <a:rPr lang="fr-CA" dirty="0">
                    <a:effectLst/>
                    <a:latin typeface="Times New Roman" panose="02020603050405020304" pitchFamily="18" charset="0"/>
                    <a:cs typeface="Times New Roman" panose="02020603050405020304" pitchFamily="18" charset="0"/>
                  </a:rPr>
                  <a:t>Cependant, si on a une queue d’attente unique, la situation est différente:</a:t>
                </a:r>
              </a:p>
              <a:p>
                <a:r>
                  <a:rPr lang="fr-CA" dirty="0">
                    <a:effectLst/>
                    <a:latin typeface="Times New Roman" panose="02020603050405020304" pitchFamily="18" charset="0"/>
                    <a:cs typeface="Times New Roman" panose="02020603050405020304" pitchFamily="18" charset="0"/>
                  </a:rPr>
                  <a:t>Le taux d’arrivée et le taux de traitement global double. </a:t>
                </a:r>
              </a:p>
              <a:p>
                <a:r>
                  <a:rPr lang="fr-CA" dirty="0">
                    <a:effectLst/>
                    <a:latin typeface="Times New Roman" panose="02020603050405020304" pitchFamily="18" charset="0"/>
                    <a:cs typeface="Times New Roman" panose="02020603050405020304" pitchFamily="18" charset="0"/>
                  </a:rPr>
                  <a:t>Le taux d’utilisation reste le même (</a:t>
                </a:r>
                <a:r>
                  <a:rPr lang="fr-CA" i="1" dirty="0">
                    <a:effectLst/>
                    <a:latin typeface="Times New Roman" panose="02020603050405020304" pitchFamily="18" charset="0"/>
                    <a:cs typeface="Times New Roman" panose="02020603050405020304" pitchFamily="18" charset="0"/>
                  </a:rPr>
                  <a:t>U</a:t>
                </a:r>
                <a:r>
                  <a:rPr lang="fr-CA" dirty="0">
                    <a:effectLst/>
                    <a:latin typeface="Times New Roman" panose="02020603050405020304" pitchFamily="18" charset="0"/>
                    <a:cs typeface="Times New Roman" panose="02020603050405020304" pitchFamily="18" charset="0"/>
                  </a:rPr>
                  <a:t> = </a:t>
                </a:r>
                <a:r>
                  <a:rPr lang="el-GR" b="1" dirty="0">
                    <a:effectLst/>
                    <a:latin typeface="Times New Roman" panose="02020603050405020304" pitchFamily="18" charset="0"/>
                    <a:cs typeface="Times New Roman" panose="02020603050405020304" pitchFamily="18" charset="0"/>
                  </a:rPr>
                  <a:t>λ</a:t>
                </a:r>
                <a:r>
                  <a:rPr lang="fr-CA" dirty="0">
                    <a:effectLst/>
                    <a:latin typeface="Times New Roman" panose="02020603050405020304" pitchFamily="18" charset="0"/>
                    <a:ea typeface="Cambria Math" panose="02040503050406030204" pitchFamily="18" charset="0"/>
                    <a:cs typeface="Times New Roman" panose="02020603050405020304" pitchFamily="18" charset="0"/>
                  </a:rPr>
                  <a:t>/</a:t>
                </a:r>
                <a:r>
                  <a:rPr lang="el-GR" b="1" dirty="0">
                    <a:effectLst/>
                    <a:latin typeface="Times New Roman" panose="02020603050405020304" pitchFamily="18" charset="0"/>
                    <a:cs typeface="Times New Roman" panose="02020603050405020304" pitchFamily="18" charset="0"/>
                  </a:rPr>
                  <a:t>μ</a:t>
                </a:r>
                <a:r>
                  <a:rPr lang="fr-CA" b="1" dirty="0">
                    <a:effectLst/>
                    <a:latin typeface="Times New Roman" panose="02020603050405020304" pitchFamily="18" charset="0"/>
                    <a:cs typeface="Times New Roman" panose="02020603050405020304" pitchFamily="18" charset="0"/>
                  </a:rPr>
                  <a:t>)</a:t>
                </a:r>
                <a:r>
                  <a:rPr lang="fr-CA" dirty="0">
                    <a:effectLst/>
                    <a:latin typeface="Times New Roman" panose="02020603050405020304" pitchFamily="18" charset="0"/>
                    <a:cs typeface="Times New Roman" panose="02020603050405020304" pitchFamily="18" charset="0"/>
                  </a:rPr>
                  <a:t>, </a:t>
                </a:r>
                <a:r>
                  <a:rPr lang="fr-CA" i="1" dirty="0">
                    <a:effectLst/>
                    <a:latin typeface="Times New Roman" panose="02020603050405020304" pitchFamily="18" charset="0"/>
                    <a:cs typeface="Times New Roman" panose="02020603050405020304" pitchFamily="18" charset="0"/>
                  </a:rPr>
                  <a:t>U</a:t>
                </a:r>
                <a:r>
                  <a:rPr lang="fr-CA" dirty="0">
                    <a:effectLst/>
                    <a:latin typeface="Times New Roman" panose="02020603050405020304" pitchFamily="18" charset="0"/>
                    <a:cs typeface="Times New Roman" panose="02020603050405020304" pitchFamily="18" charset="0"/>
                  </a:rPr>
                  <a:t> = 300r/s / 400r/s = 0.75. </a:t>
                </a:r>
              </a:p>
              <a:p>
                <a:r>
                  <a:rPr lang="fr-CA" dirty="0">
                    <a:effectLst/>
                    <a:latin typeface="Times New Roman" panose="02020603050405020304" pitchFamily="18" charset="0"/>
                    <a:cs typeface="Times New Roman" panose="02020603050405020304" pitchFamily="18" charset="0"/>
                  </a:rPr>
                  <a:t>En première approximation, on peut estimer le nombre moyen de requêtes dans le système en supposant un seul serveur avec le double de la capacité, </a:t>
                </a:r>
                <a14:m>
                  <m:oMath xmlns:m="http://schemas.openxmlformats.org/officeDocument/2006/math">
                    <m:acc>
                      <m:accPr>
                        <m:chr m:val="̅"/>
                        <m:ctrlPr>
                          <a:rPr lang="fr-CA" i="1" dirty="0" smtClean="0">
                            <a:latin typeface="Cambria Math" panose="02040503050406030204" pitchFamily="18" charset="0"/>
                          </a:rPr>
                        </m:ctrlPr>
                      </m:accPr>
                      <m:e>
                        <m:r>
                          <a:rPr lang="fr-CA" i="1" dirty="0">
                            <a:latin typeface="Cambria Math" panose="02040503050406030204" pitchFamily="18" charset="0"/>
                          </a:rPr>
                          <m:t>𝑁</m:t>
                        </m:r>
                      </m:e>
                    </m:acc>
                  </m:oMath>
                </a14:m>
                <a:r>
                  <a:rPr lang="fr-CA" dirty="0">
                    <a:effectLst/>
                    <a:latin typeface="Times New Roman" panose="02020603050405020304" pitchFamily="18" charset="0"/>
                    <a:cs typeface="Times New Roman" panose="02020603050405020304" pitchFamily="18" charset="0"/>
                  </a:rPr>
                  <a:t> = 0.75 / (1 - 0.75) = 3. </a:t>
                </a:r>
              </a:p>
              <a:p>
                <a:r>
                  <a:rPr lang="fr-CA" dirty="0">
                    <a:effectLst/>
                    <a:latin typeface="Times New Roman" panose="02020603050405020304" pitchFamily="18" charset="0"/>
                    <a:cs typeface="Times New Roman" panose="02020603050405020304" pitchFamily="18" charset="0"/>
                  </a:rPr>
                  <a:t>Le temps moyen d’attente diminuerait donc à (</a:t>
                </a:r>
                <a14:m>
                  <m:oMath xmlns:m="http://schemas.openxmlformats.org/officeDocument/2006/math">
                    <m:acc>
                      <m:accPr>
                        <m:chr m:val="̅"/>
                        <m:ctrlPr>
                          <a:rPr lang="fr-CA" b="0" i="1" smtClean="0">
                            <a:effectLst/>
                            <a:latin typeface="Cambria Math" panose="02040503050406030204" pitchFamily="18" charset="0"/>
                          </a:rPr>
                        </m:ctrlPr>
                      </m:accPr>
                      <m:e>
                        <m:r>
                          <a:rPr lang="fr-CA" i="1">
                            <a:latin typeface="Cambria Math" panose="02040503050406030204" pitchFamily="18" charset="0"/>
                          </a:rPr>
                          <m:t>𝑊</m:t>
                        </m:r>
                      </m:e>
                    </m:acc>
                  </m:oMath>
                </a14:m>
                <a:r>
                  <a:rPr lang="fr-CA" dirty="0">
                    <a:effectLst/>
                    <a:latin typeface="Times New Roman" panose="02020603050405020304" pitchFamily="18" charset="0"/>
                    <a:ea typeface="Cambria Math" panose="02040503050406030204" pitchFamily="18" charset="0"/>
                    <a:cs typeface="Times New Roman" panose="02020603050405020304" pitchFamily="18" charset="0"/>
                  </a:rPr>
                  <a:t> = </a:t>
                </a:r>
                <a14:m>
                  <m:oMath xmlns:m="http://schemas.openxmlformats.org/officeDocument/2006/math">
                    <m:acc>
                      <m:accPr>
                        <m:chr m:val="̅"/>
                        <m:ctrlPr>
                          <a:rPr lang="fr-CA" i="1" dirty="0">
                            <a:latin typeface="Cambria Math" panose="02040503050406030204" pitchFamily="18" charset="0"/>
                          </a:rPr>
                        </m:ctrlPr>
                      </m:accPr>
                      <m:e>
                        <m:r>
                          <a:rPr lang="fr-CA" i="1" dirty="0">
                            <a:latin typeface="Cambria Math" panose="02040503050406030204" pitchFamily="18" charset="0"/>
                          </a:rPr>
                          <m:t>𝑁</m:t>
                        </m:r>
                      </m:e>
                    </m:acc>
                  </m:oMath>
                </a14:m>
                <a:r>
                  <a:rPr lang="fr-CA" dirty="0">
                    <a:effectLst/>
                    <a:latin typeface="Times New Roman" panose="02020603050405020304" pitchFamily="18" charset="0"/>
                    <a:ea typeface="Cambria Math" panose="02040503050406030204" pitchFamily="18" charset="0"/>
                    <a:cs typeface="Times New Roman" panose="02020603050405020304" pitchFamily="18" charset="0"/>
                  </a:rPr>
                  <a:t>/</a:t>
                </a:r>
                <a:r>
                  <a:rPr lang="el-GR" b="1" dirty="0">
                    <a:effectLst/>
                    <a:latin typeface="Times New Roman" panose="02020603050405020304" pitchFamily="18" charset="0"/>
                    <a:cs typeface="Times New Roman" panose="02020603050405020304" pitchFamily="18" charset="0"/>
                  </a:rPr>
                  <a:t>λ</a:t>
                </a:r>
                <a:r>
                  <a:rPr lang="fr-CA" b="1" dirty="0">
                    <a:effectLst/>
                    <a:latin typeface="Times New Roman" panose="02020603050405020304" pitchFamily="18" charset="0"/>
                    <a:cs typeface="Times New Roman" panose="02020603050405020304" pitchFamily="18" charset="0"/>
                  </a:rPr>
                  <a:t>) </a:t>
                </a:r>
                <a:r>
                  <a:rPr lang="fr-CA" dirty="0">
                    <a:effectLst/>
                    <a:latin typeface="Times New Roman" panose="02020603050405020304" pitchFamily="18" charset="0"/>
                    <a:cs typeface="Times New Roman" panose="02020603050405020304" pitchFamily="18" charset="0"/>
                  </a:rPr>
                  <a:t> W = 3 / 300r/s = 0.01s ou 10ms.  </a:t>
                </a:r>
              </a:p>
              <a:p>
                <a:endParaRPr lang="fr-FR" dirty="0"/>
              </a:p>
            </p:txBody>
          </p:sp>
        </mc:Choice>
        <mc:Fallback xmlns="">
          <p:sp>
            <p:nvSpPr>
              <p:cNvPr id="3" name="Espace réservé du contenu 2">
                <a:extLst>
                  <a:ext uri="{FF2B5EF4-FFF2-40B4-BE49-F238E27FC236}">
                    <a16:creationId xmlns:a16="http://schemas.microsoft.com/office/drawing/2014/main" id="{5917D58B-0AD1-5EDA-1AAE-6681EC03A05F}"/>
                  </a:ext>
                </a:extLst>
              </p:cNvPr>
              <p:cNvSpPr>
                <a:spLocks noGrp="1" noRot="1" noChangeAspect="1" noMove="1" noResize="1" noEditPoints="1" noAdjustHandles="1" noChangeArrowheads="1" noChangeShapeType="1" noTextEdit="1"/>
              </p:cNvSpPr>
              <p:nvPr>
                <p:ph idx="1"/>
              </p:nvPr>
            </p:nvSpPr>
            <p:spPr>
              <a:xfrm>
                <a:off x="838200" y="1227222"/>
                <a:ext cx="10515600" cy="4351338"/>
              </a:xfrm>
              <a:blipFill>
                <a:blip r:embed="rId2"/>
                <a:stretch>
                  <a:fillRect l="-1086" t="-3488"/>
                </a:stretch>
              </a:blipFill>
            </p:spPr>
            <p:txBody>
              <a:bodyPr/>
              <a:lstStyle/>
              <a:p>
                <a:r>
                  <a:rPr lang="fr-FR">
                    <a:noFill/>
                  </a:rPr>
                  <a:t> </a:t>
                </a:r>
              </a:p>
            </p:txBody>
          </p:sp>
        </mc:Fallback>
      </mc:AlternateContent>
    </p:spTree>
    <p:extLst>
      <p:ext uri="{BB962C8B-B14F-4D97-AF65-F5344CB8AC3E}">
        <p14:creationId xmlns:p14="http://schemas.microsoft.com/office/powerpoint/2010/main" val="232851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954007-ABB0-CBB9-4068-29BDF3C4C98E}"/>
              </a:ext>
            </a:extLst>
          </p:cNvPr>
          <p:cNvSpPr>
            <a:spLocks noGrp="1"/>
          </p:cNvSpPr>
          <p:nvPr>
            <p:ph type="ctrTitle"/>
          </p:nvPr>
        </p:nvSpPr>
        <p:spPr/>
        <p:txBody>
          <a:bodyPr/>
          <a:lstStyle/>
          <a:p>
            <a:r>
              <a:rPr lang="fr-FR" dirty="0"/>
              <a:t>INF8480 </a:t>
            </a:r>
          </a:p>
        </p:txBody>
      </p:sp>
      <p:sp>
        <p:nvSpPr>
          <p:cNvPr id="3" name="Sous-titre 2">
            <a:extLst>
              <a:ext uri="{FF2B5EF4-FFF2-40B4-BE49-F238E27FC236}">
                <a16:creationId xmlns:a16="http://schemas.microsoft.com/office/drawing/2014/main" id="{E6B6C40C-85C9-7562-2188-DF4F43CFD784}"/>
              </a:ext>
            </a:extLst>
          </p:cNvPr>
          <p:cNvSpPr>
            <a:spLocks noGrp="1"/>
          </p:cNvSpPr>
          <p:nvPr>
            <p:ph type="subTitle" idx="1"/>
          </p:nvPr>
        </p:nvSpPr>
        <p:spPr/>
        <p:txBody>
          <a:bodyPr>
            <a:normAutofit/>
          </a:bodyPr>
          <a:lstStyle/>
          <a:p>
            <a:r>
              <a:rPr lang="fr-FR" sz="3200" dirty="0"/>
              <a:t>Exercices ch. 2</a:t>
            </a:r>
          </a:p>
        </p:txBody>
      </p:sp>
    </p:spTree>
    <p:extLst>
      <p:ext uri="{BB962C8B-B14F-4D97-AF65-F5344CB8AC3E}">
        <p14:creationId xmlns:p14="http://schemas.microsoft.com/office/powerpoint/2010/main" val="2956199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BC96-868E-930F-027E-946E04730484}"/>
              </a:ext>
            </a:extLst>
          </p:cNvPr>
          <p:cNvSpPr>
            <a:spLocks noGrp="1"/>
          </p:cNvSpPr>
          <p:nvPr>
            <p:ph type="title"/>
          </p:nvPr>
        </p:nvSpPr>
        <p:spPr/>
        <p:txBody>
          <a:bodyPr/>
          <a:lstStyle/>
          <a:p>
            <a:pPr algn="ctr"/>
            <a:r>
              <a:rPr lang="fr-FR" dirty="0"/>
              <a:t>INF8480 - Exercice 2.1. </a:t>
            </a:r>
          </a:p>
        </p:txBody>
      </p:sp>
      <p:sp>
        <p:nvSpPr>
          <p:cNvPr id="3" name="Espace réservé du contenu 2">
            <a:extLst>
              <a:ext uri="{FF2B5EF4-FFF2-40B4-BE49-F238E27FC236}">
                <a16:creationId xmlns:a16="http://schemas.microsoft.com/office/drawing/2014/main" id="{ABBE5B13-99C7-E9DC-CF8D-056D21A2F5EF}"/>
              </a:ext>
            </a:extLst>
          </p:cNvPr>
          <p:cNvSpPr>
            <a:spLocks noGrp="1"/>
          </p:cNvSpPr>
          <p:nvPr>
            <p:ph idx="1"/>
          </p:nvPr>
        </p:nvSpPr>
        <p:spPr>
          <a:xfrm>
            <a:off x="838200" y="1825624"/>
            <a:ext cx="10515600" cy="4863933"/>
          </a:xfrm>
        </p:spPr>
        <p:txBody>
          <a:bodyPr>
            <a:normAutofit/>
          </a:bodyPr>
          <a:lstStyle/>
          <a:p>
            <a:pPr>
              <a:buFont typeface="+mj-lt"/>
              <a:buAutoNum type="arabicPeriod"/>
            </a:pPr>
            <a:r>
              <a:rPr lang="fr-CA" dirty="0">
                <a:effectLst/>
                <a:latin typeface="NimbusRomNo9L"/>
              </a:rPr>
              <a:t>Un groupe de 45 processus, sur autant de nœuds connectés sur le même réseau local, communiquent à l’aide de messages de groupe. Un processus du groupe doit envoyer un message de groupe de manière atomique aux autres processus du groupe. </a:t>
            </a:r>
          </a:p>
          <a:p>
            <a:pPr lvl="1"/>
            <a:r>
              <a:rPr lang="fr-CA" dirty="0">
                <a:effectLst/>
                <a:latin typeface="NimbusRomNo9L"/>
              </a:rPr>
              <a:t>Comment cela peut-il être réalisé? </a:t>
            </a:r>
          </a:p>
          <a:p>
            <a:pPr lvl="1"/>
            <a:r>
              <a:rPr lang="fr-CA" dirty="0">
                <a:effectLst/>
                <a:latin typeface="NimbusRomNo9L"/>
              </a:rPr>
              <a:t>Combien de messages seront envoyés sur le réseau par les différents processus, pour un message de groupe atomique, si la multi-diffusion est disponible? </a:t>
            </a:r>
          </a:p>
          <a:p>
            <a:pPr lvl="1"/>
            <a:r>
              <a:rPr lang="fr-CA" dirty="0">
                <a:effectLst/>
                <a:latin typeface="NimbusRomNo9L"/>
              </a:rPr>
              <a:t>Si la multi-diffusion n’est pas disponible? </a:t>
            </a:r>
            <a:endParaRPr lang="fr-CA" sz="1400" dirty="0">
              <a:effectLst/>
              <a:latin typeface="NimbusRomNo9L-Regu-Slant_167"/>
            </a:endParaRPr>
          </a:p>
          <a:p>
            <a:endParaRPr lang="fr-FR" dirty="0"/>
          </a:p>
        </p:txBody>
      </p:sp>
    </p:spTree>
    <p:extLst>
      <p:ext uri="{BB962C8B-B14F-4D97-AF65-F5344CB8AC3E}">
        <p14:creationId xmlns:p14="http://schemas.microsoft.com/office/powerpoint/2010/main" val="59090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BC96-868E-930F-027E-946E04730484}"/>
              </a:ext>
            </a:extLst>
          </p:cNvPr>
          <p:cNvSpPr>
            <a:spLocks noGrp="1"/>
          </p:cNvSpPr>
          <p:nvPr>
            <p:ph type="title"/>
          </p:nvPr>
        </p:nvSpPr>
        <p:spPr/>
        <p:txBody>
          <a:bodyPr/>
          <a:lstStyle/>
          <a:p>
            <a:pPr algn="ctr"/>
            <a:r>
              <a:rPr lang="fr-FR" dirty="0"/>
              <a:t>INF8480 - Exercice 2.1.</a:t>
            </a:r>
            <a:br>
              <a:rPr lang="fr-FR" dirty="0"/>
            </a:br>
            <a:r>
              <a:rPr lang="fr-FR" dirty="0"/>
              <a:t>Réponse </a:t>
            </a:r>
          </a:p>
        </p:txBody>
      </p:sp>
      <p:sp>
        <p:nvSpPr>
          <p:cNvPr id="3" name="Espace réservé du contenu 2">
            <a:extLst>
              <a:ext uri="{FF2B5EF4-FFF2-40B4-BE49-F238E27FC236}">
                <a16:creationId xmlns:a16="http://schemas.microsoft.com/office/drawing/2014/main" id="{ABBE5B13-99C7-E9DC-CF8D-056D21A2F5EF}"/>
              </a:ext>
            </a:extLst>
          </p:cNvPr>
          <p:cNvSpPr>
            <a:spLocks noGrp="1"/>
          </p:cNvSpPr>
          <p:nvPr>
            <p:ph idx="1"/>
          </p:nvPr>
        </p:nvSpPr>
        <p:spPr>
          <a:xfrm>
            <a:off x="838200" y="1825624"/>
            <a:ext cx="10515600" cy="4863933"/>
          </a:xfrm>
        </p:spPr>
        <p:txBody>
          <a:bodyPr>
            <a:normAutofit fontScale="92500"/>
          </a:bodyPr>
          <a:lstStyle/>
          <a:p>
            <a:pPr>
              <a:buFont typeface="+mj-lt"/>
              <a:buAutoNum type="arabicPeriod"/>
            </a:pPr>
            <a:endParaRPr lang="fr-CA" sz="1800" dirty="0">
              <a:effectLst/>
              <a:latin typeface="NimbusRomNo9L-Regu-Slant_167"/>
            </a:endParaRPr>
          </a:p>
          <a:p>
            <a:pPr marL="457200" lvl="1" indent="0" algn="just">
              <a:buNone/>
            </a:pPr>
            <a:r>
              <a:rPr lang="fr-CA" sz="3000" i="1" dirty="0">
                <a:effectLst/>
                <a:latin typeface="NimbusRomNo9L-Regu-Slant_167"/>
              </a:rPr>
              <a:t>Il faut procéder en deux phases. Lors de la première phase, on envoie le message en question aux autres membres du groupe en demandant un accusé de réception et en spécifiant d’attendre la confirmation avant de livrer le message à l’application. Si tous accusent réception du message, la confirmation est ensuite envoyée. Si la multi-diffusion est disponible, il faut l’envoi initial, 1 message en multi-diffusion, n-1 soit 44 accusés de réception venant des autres membres du groupe, et un message de confirmation en multi-diffusion, soit un total de 46 messages. Sans la multi-diffusion, il faut 44 messages pour le message initial, 44 pour les accusés de réception et 44 pour la confirmation, soit un total de 132 messages. </a:t>
            </a:r>
            <a:endParaRPr lang="fr-CA" sz="3000" i="1" dirty="0">
              <a:effectLst/>
            </a:endParaRPr>
          </a:p>
          <a:p>
            <a:endParaRPr lang="fr-FR" dirty="0"/>
          </a:p>
        </p:txBody>
      </p:sp>
    </p:spTree>
    <p:extLst>
      <p:ext uri="{BB962C8B-B14F-4D97-AF65-F5344CB8AC3E}">
        <p14:creationId xmlns:p14="http://schemas.microsoft.com/office/powerpoint/2010/main" val="18792370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27496</TotalTime>
  <Words>5877</Words>
  <Application>Microsoft Macintosh PowerPoint</Application>
  <PresentationFormat>Grand écran</PresentationFormat>
  <Paragraphs>351</Paragraphs>
  <Slides>50</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50</vt:i4>
      </vt:variant>
    </vt:vector>
  </HeadingPairs>
  <TitlesOfParts>
    <vt:vector size="63" baseType="lpstr">
      <vt:lpstr>Arial</vt:lpstr>
      <vt:lpstr>Calibri</vt:lpstr>
      <vt:lpstr>Calibri Light</vt:lpstr>
      <vt:lpstr>Cambria Math</vt:lpstr>
      <vt:lpstr>CMMI10</vt:lpstr>
      <vt:lpstr>CMR10</vt:lpstr>
      <vt:lpstr>CMSSI10</vt:lpstr>
      <vt:lpstr>CMSY10</vt:lpstr>
      <vt:lpstr>NimbusRomNo9L</vt:lpstr>
      <vt:lpstr>NimbusRomNo9L-Regu-Slant_167</vt:lpstr>
      <vt:lpstr>Times New Roman</vt:lpstr>
      <vt:lpstr>Wingdings</vt:lpstr>
      <vt:lpstr>Thème Office</vt:lpstr>
      <vt:lpstr>INF8480 </vt:lpstr>
      <vt:lpstr>Rappel ch. 1.</vt:lpstr>
      <vt:lpstr>Rappel ch 1.</vt:lpstr>
      <vt:lpstr>Ex. 1.1</vt:lpstr>
      <vt:lpstr>Solution Ex. 1.1</vt:lpstr>
      <vt:lpstr>Solution Ex. 1.1</vt:lpstr>
      <vt:lpstr>INF8480 </vt:lpstr>
      <vt:lpstr>INF8480 - Exercice 2.1. </vt:lpstr>
      <vt:lpstr>INF8480 - Exercice 2.1. Réponse </vt:lpstr>
      <vt:lpstr>Exercice 2.2</vt:lpstr>
      <vt:lpstr>Exercice 2.2</vt:lpstr>
      <vt:lpstr>Ch. 3   -   Ex 3.1.</vt:lpstr>
      <vt:lpstr>Ch. 3   -   Ex 3.1.</vt:lpstr>
      <vt:lpstr>Ch. 3   -   Ex 3.1.</vt:lpstr>
      <vt:lpstr>Ch. 3   -   Ex 3.1.</vt:lpstr>
      <vt:lpstr>Ch. 3   -   Ex 3.2.</vt:lpstr>
      <vt:lpstr>Ch. 3   -   Ex 3.2.</vt:lpstr>
      <vt:lpstr>Ch. 3   -   Ex 3.2.</vt:lpstr>
      <vt:lpstr>Ch. 3   -   Ex 3.2.</vt:lpstr>
      <vt:lpstr>Ch. 3. Ex 3.3.</vt:lpstr>
      <vt:lpstr>Ch. 3. Ex 3.3.</vt:lpstr>
      <vt:lpstr>Ch. 4 ex 4.1</vt:lpstr>
      <vt:lpstr>Ch. 4 ex 4.1</vt:lpstr>
      <vt:lpstr>Ch. 4 ex 4.1</vt:lpstr>
      <vt:lpstr>Ch. 4 ex 4.1</vt:lpstr>
      <vt:lpstr>Ch. 4 ex 4.1</vt:lpstr>
      <vt:lpstr>Ch. 4 ex 4.2 (suite exercice 4.1)</vt:lpstr>
      <vt:lpstr>Ch. 4 ex 4.2 (suite exercice 4.1)</vt:lpstr>
      <vt:lpstr>Ch. 4 ex 4.2 (suite exercice 4.1)</vt:lpstr>
      <vt:lpstr>CH 4. Ex 4.3</vt:lpstr>
      <vt:lpstr>CH 4. Ex 4.3</vt:lpstr>
      <vt:lpstr>Ch. 5. Ex 1.</vt:lpstr>
      <vt:lpstr>Ch. 5. Ex 1.</vt:lpstr>
      <vt:lpstr>Ch. 5.  Ex. 2</vt:lpstr>
      <vt:lpstr>Ch. 5. Ex. 2</vt:lpstr>
      <vt:lpstr>Ch. 5. Ex. 2</vt:lpstr>
      <vt:lpstr>Ch. 6 Ex. 1</vt:lpstr>
      <vt:lpstr>Ch. 6 Ex. 1</vt:lpstr>
      <vt:lpstr>Ch. 6 Ex. 1</vt:lpstr>
      <vt:lpstr>Ch. 6 Ex. 1</vt:lpstr>
      <vt:lpstr>Ch. 6 Ex. 1</vt:lpstr>
      <vt:lpstr>Ch. 6 Ex. 1</vt:lpstr>
      <vt:lpstr>Ch. 6 Ex. 1</vt:lpstr>
      <vt:lpstr>Ch. 6 Ex. 1</vt:lpstr>
      <vt:lpstr>Ch. 6 Ex. 1</vt:lpstr>
      <vt:lpstr>Ch. 1-6 - Rappel</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alejandro quintero</dc:creator>
  <cp:lastModifiedBy>alejandro quintero</cp:lastModifiedBy>
  <cp:revision>52</cp:revision>
  <dcterms:created xsi:type="dcterms:W3CDTF">2024-01-15T15:42:41Z</dcterms:created>
  <dcterms:modified xsi:type="dcterms:W3CDTF">2024-02-28T16:02:41Z</dcterms:modified>
</cp:coreProperties>
</file>