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48"/>
  </p:notesMasterIdLst>
  <p:sldIdLst>
    <p:sldId id="260" r:id="rId2"/>
    <p:sldId id="459" r:id="rId3"/>
    <p:sldId id="522" r:id="rId4"/>
    <p:sldId id="461" r:id="rId5"/>
    <p:sldId id="462" r:id="rId6"/>
    <p:sldId id="463" r:id="rId7"/>
    <p:sldId id="466" r:id="rId8"/>
    <p:sldId id="467" r:id="rId9"/>
    <p:sldId id="468" r:id="rId10"/>
    <p:sldId id="500" r:id="rId11"/>
    <p:sldId id="502" r:id="rId12"/>
    <p:sldId id="469" r:id="rId13"/>
    <p:sldId id="503" r:id="rId14"/>
    <p:sldId id="524" r:id="rId15"/>
    <p:sldId id="471" r:id="rId16"/>
    <p:sldId id="472" r:id="rId17"/>
    <p:sldId id="508" r:id="rId18"/>
    <p:sldId id="525" r:id="rId19"/>
    <p:sldId id="460" r:id="rId20"/>
    <p:sldId id="473" r:id="rId21"/>
    <p:sldId id="487" r:id="rId22"/>
    <p:sldId id="488" r:id="rId23"/>
    <p:sldId id="489" r:id="rId24"/>
    <p:sldId id="490" r:id="rId25"/>
    <p:sldId id="491" r:id="rId26"/>
    <p:sldId id="492" r:id="rId27"/>
    <p:sldId id="474" r:id="rId28"/>
    <p:sldId id="504" r:id="rId29"/>
    <p:sldId id="493" r:id="rId30"/>
    <p:sldId id="494" r:id="rId31"/>
    <p:sldId id="495" r:id="rId32"/>
    <p:sldId id="496" r:id="rId33"/>
    <p:sldId id="476" r:id="rId34"/>
    <p:sldId id="477" r:id="rId35"/>
    <p:sldId id="505" r:id="rId36"/>
    <p:sldId id="478" r:id="rId37"/>
    <p:sldId id="482" r:id="rId38"/>
    <p:sldId id="499" r:id="rId39"/>
    <p:sldId id="509" r:id="rId40"/>
    <p:sldId id="510" r:id="rId41"/>
    <p:sldId id="511" r:id="rId42"/>
    <p:sldId id="526" r:id="rId43"/>
    <p:sldId id="512" r:id="rId44"/>
    <p:sldId id="517" r:id="rId45"/>
    <p:sldId id="518" r:id="rId46"/>
    <p:sldId id="519" r:id="rId4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459"/>
            <p14:sldId id="522"/>
            <p14:sldId id="461"/>
            <p14:sldId id="462"/>
            <p14:sldId id="463"/>
            <p14:sldId id="466"/>
            <p14:sldId id="467"/>
            <p14:sldId id="468"/>
            <p14:sldId id="500"/>
            <p14:sldId id="502"/>
            <p14:sldId id="469"/>
            <p14:sldId id="503"/>
            <p14:sldId id="524"/>
            <p14:sldId id="471"/>
            <p14:sldId id="472"/>
            <p14:sldId id="508"/>
            <p14:sldId id="525"/>
            <p14:sldId id="460"/>
            <p14:sldId id="473"/>
            <p14:sldId id="487"/>
            <p14:sldId id="488"/>
            <p14:sldId id="489"/>
            <p14:sldId id="490"/>
            <p14:sldId id="491"/>
            <p14:sldId id="492"/>
            <p14:sldId id="474"/>
            <p14:sldId id="504"/>
            <p14:sldId id="493"/>
            <p14:sldId id="494"/>
            <p14:sldId id="495"/>
            <p14:sldId id="496"/>
            <p14:sldId id="476"/>
            <p14:sldId id="477"/>
            <p14:sldId id="505"/>
            <p14:sldId id="478"/>
            <p14:sldId id="482"/>
            <p14:sldId id="499"/>
            <p14:sldId id="509"/>
            <p14:sldId id="510"/>
            <p14:sldId id="511"/>
            <p14:sldId id="526"/>
            <p14:sldId id="512"/>
            <p14:sldId id="517"/>
            <p14:sldId id="518"/>
            <p14:sldId id="5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7F9"/>
    <a:srgbClr val="1BFF00"/>
    <a:srgbClr val="0B6B1D"/>
    <a:srgbClr val="E6D2DC"/>
    <a:srgbClr val="F5E3E8"/>
    <a:srgbClr val="FFE1E1"/>
    <a:srgbClr val="D9E3D9"/>
    <a:srgbClr val="336B40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6" autoAdjust="0"/>
    <p:restoredTop sz="78027" autoAdjust="0"/>
  </p:normalViewPr>
  <p:slideViewPr>
    <p:cSldViewPr snapToGrid="0" snapToObjects="1" showGuides="1">
      <p:cViewPr varScale="1">
        <p:scale>
          <a:sx n="98" d="100"/>
          <a:sy n="98" d="100"/>
        </p:scale>
        <p:origin x="22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195" d="100"/>
        <a:sy n="195" d="100"/>
      </p:scale>
      <p:origin x="0" y="0"/>
    </p:cViewPr>
  </p:notesTextViewPr>
  <p:sorterViewPr>
    <p:cViewPr>
      <p:scale>
        <a:sx n="100" d="100"/>
        <a:sy n="100" d="100"/>
      </p:scale>
      <p:origin x="0" y="-56"/>
    </p:cViewPr>
  </p:sorterViewPr>
  <p:notesViewPr>
    <p:cSldViewPr snapToGrid="0" snapToObjects="1">
      <p:cViewPr varScale="1">
        <p:scale>
          <a:sx n="107" d="100"/>
          <a:sy n="107" d="100"/>
        </p:scale>
        <p:origin x="428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20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5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60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8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7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1D95-87DF-C21C-831C-2325AC61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1CEAB89-E581-86B0-391E-80E1BD73E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6491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r>
                  <a:rPr lang="fr-CA" noProof="0" dirty="0"/>
                  <a:t>…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Le détecteur : intensité « g » a chaque position dû a un rayon X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rayons caractérisé par sa position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fr-CA" noProof="0" dirty="0"/>
                  <a:t> et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1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noProof="0" dirty="0"/>
                  <a:t>g, pour un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fr-CA" noProof="0" dirty="0"/>
                  <a:t> et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r>
                  <a:rPr lang="fr-CA" noProof="0" dirty="0"/>
                  <a:t> (un</a:t>
                </a:r>
                <a:r>
                  <a:rPr lang="fr-CA" baseline="0" noProof="0" dirty="0"/>
                  <a:t> </a:t>
                </a:r>
                <a:r>
                  <a:rPr lang="fr-CA" noProof="0" dirty="0"/>
                  <a:t>rayon)</a:t>
                </a:r>
                <a:r>
                  <a:rPr lang="fr-CA" baseline="0" noProof="0" dirty="0"/>
                  <a:t> :</a:t>
                </a:r>
                <a:r>
                  <a:rPr lang="fr-CA" noProof="0" dirty="0"/>
                  <a:t> intégrale de l’objet f(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a travers de la ligne définit par le rayon </a:t>
                </a:r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delta : valeur de l’expression est zéro, au moins qu’on soit sur la ligne définit par thêta et rho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… transformé de Radon inverse?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Non … On connait déjà l’approche pour générer des images a partir de rétroprojections. 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dans les prochaines diapositives : lien entre la </a:t>
                </a:r>
                <a:r>
                  <a:rPr lang="fr-CA" b="1" i="1" noProof="0" dirty="0"/>
                  <a:t>transformé de Fourier </a:t>
                </a:r>
                <a:r>
                  <a:rPr lang="fr-CA" noProof="0" dirty="0"/>
                  <a:t>et la </a:t>
                </a:r>
                <a:r>
                  <a:rPr lang="fr-CA" b="1" i="1" noProof="0" dirty="0"/>
                  <a:t>transformé de Radon </a:t>
                </a:r>
                <a:r>
                  <a:rPr lang="fr-CA" noProof="0" dirty="0"/>
                  <a:t>pour éliminer le problème de fonds clair qui marque les images crées par rétroprojection 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5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32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3E335-1A0F-0A15-3DD7-089A47CC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629CFAD-A9B5-828B-2C90-C1BC14917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8281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4F3BAE-05C2-AE4E-8295-2AC3CC0DF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711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4F63C60-0798-C447-8FAD-082E69D21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726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614B4E0-642B-5F42-B174-3A7E26A9F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76150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4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69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5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90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4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1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614B4E0-642B-5F42-B174-3A7E26A9F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4497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4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F6FD5-28D2-A2BB-441E-200ADBAA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E1DA8E-E6FB-4246-33A7-13207B7BE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8929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8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0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01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63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3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01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83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8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3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557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11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171E-6E7E-E059-AD56-0648CADA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A2B11A-FC77-89B8-22E2-0BA0F272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6215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068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b="1" noProof="0" dirty="0"/>
                  <a:t>Question </a:t>
                </a:r>
                <a:r>
                  <a:rPr lang="fr-CA" b="1" noProof="0" dirty="0" err="1"/>
                  <a:t>slido</a:t>
                </a:r>
                <a:r>
                  <a:rPr lang="fr-CA" noProof="0" dirty="0"/>
                  <a:t> : Comparé a la reconstruction par rétroprojections filtrées en TRX (sans passer par un convolution dans le domaine spatiale), la reconstruction par rétroprojections filtrées en IRM implique :</a:t>
                </a:r>
              </a:p>
              <a:p>
                <a:pPr marL="228600" indent="-228600">
                  <a:buAutoNum type="alphaLcParenR"/>
                </a:pPr>
                <a:r>
                  <a:rPr lang="fr-CA" noProof="0" dirty="0"/>
                  <a:t>Plus de calculs</a:t>
                </a:r>
              </a:p>
              <a:p>
                <a:pPr marL="228600" indent="-228600">
                  <a:buAutoNum type="alphaLcParenR"/>
                </a:pPr>
                <a:r>
                  <a:rPr lang="fr-CA" noProof="0" dirty="0"/>
                  <a:t>Moins de calculs</a:t>
                </a:r>
              </a:p>
              <a:p>
                <a:pPr marL="228600" indent="-228600">
                  <a:buAutoNum type="alphaLcParenR"/>
                </a:pPr>
                <a:r>
                  <a:rPr lang="fr-CA" noProof="0" dirty="0"/>
                  <a:t>Le même nombre de calculs</a:t>
                </a:r>
              </a:p>
              <a:p>
                <a:pPr marL="228600" indent="-228600">
                  <a:buAutoNum type="alphaLcParenR"/>
                </a:pPr>
                <a:endParaRPr lang="fr-CA" noProof="0" dirty="0"/>
              </a:p>
              <a:p>
                <a:pPr marL="0" indent="0">
                  <a:buNone/>
                </a:pPr>
                <a:r>
                  <a:rPr lang="fr-CA" noProof="0" dirty="0"/>
                  <a:t>Réponse : (c) parce que nous devons pas calculer la TF d’une projection,</a:t>
                </a:r>
                <a:r>
                  <a:rPr lang="fr-CA" baseline="0" noProof="0" dirty="0"/>
                  <a:t> </a:t>
                </a:r>
                <a:r>
                  <a:rPr lang="fr-CA" noProof="0" dirty="0"/>
                  <a:t>g(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,𝜃</a:t>
                </a:r>
                <a:r>
                  <a:rPr lang="fr-CA" noProof="0" dirty="0"/>
                  <a:t>), car on mesure directement des données dans le domaine</a:t>
                </a:r>
                <a:r>
                  <a:rPr lang="fr-CA" baseline="0" noProof="0" dirty="0"/>
                  <a:t> fréquentiel 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96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59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  <a:p>
                <a:r>
                  <a:rPr lang="fr-CA" b="1" noProof="0" dirty="0"/>
                  <a:t>Question</a:t>
                </a:r>
                <a:r>
                  <a:rPr lang="fr-CA" noProof="0" dirty="0"/>
                  <a:t> : Le bruit des signaux mesuré en IRM est blanc. Quel sera l'effet de la rétroprojection filtré avec un filtre passe-haut sur le bruit de l’image résultante? Le bruit de l’image résultante sera:</a:t>
                </a:r>
              </a:p>
              <a:p>
                <a:r>
                  <a:rPr lang="fr-CA" noProof="0" dirty="0"/>
                  <a:t>A ) blanc et gaussien</a:t>
                </a:r>
              </a:p>
              <a:p>
                <a:r>
                  <a:rPr lang="fr-CA" noProof="0" dirty="0"/>
                  <a:t>B) coloré et gaussien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noProof="0" dirty="0"/>
                  <a:t>C) Blanc avec une distribution déterminé par la convolution de la TF du filtre et une distribution </a:t>
                </a:r>
                <a:r>
                  <a:rPr lang="fr-CA" noProof="0" dirty="0" err="1"/>
                  <a:t>Gausienne</a:t>
                </a:r>
                <a:endParaRPr lang="fr-CA" noProof="0" dirty="0"/>
              </a:p>
              <a:p>
                <a:r>
                  <a:rPr lang="fr-CA" noProof="0" dirty="0"/>
                  <a:t>D) Coloré avec une distribution déterminé par la convolution de la TF du filtre et une distribution </a:t>
                </a:r>
                <a:r>
                  <a:rPr lang="fr-CA" noProof="0" dirty="0" err="1"/>
                  <a:t>Gausienne</a:t>
                </a:r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Repose : (D) </a:t>
                </a:r>
                <a:endParaRPr lang="fr-CA" noProof="0" dirty="0">
                  <a:sym typeface="Wingdings" pitchFamily="2" charset="2"/>
                </a:endParaRPr>
              </a:p>
              <a:p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𝑓(𝑥,𝑦)= ∫24_0^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𝜋▒〖〖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𝐹𝑇〗^(−1) (|𝑘|𝐺)𝑑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𝐹𝑇〗^(−1) (|𝑘|(𝑆+𝑁))𝑑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^𝜋▒〖〖( 𝑇𝐹〗^(−1) (〖|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𝑘|)∗(𝐹𝑇〗^(−1) (𝑆)+〖𝑇𝐹〗^(−1) (𝑁)) 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^𝜋▒〖〖𝑇𝐹〗^(−1) (|𝑘|)∗(𝑔+𝑛)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𝜃〗=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^𝜋▒〖〖(𝑇𝐹〗^(−1) (|𝑘|)∗𝑔+〖𝑇𝐹〗^(−1) (|𝑘|)∗𝑛)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𝜃〗</a:t>
                </a:r>
                <a:endParaRPr lang="fr-CA" noProof="0" dirty="0"/>
              </a:p>
              <a:p>
                <a:r>
                  <a:rPr lang="fr-CA" noProof="0" dirty="0"/>
                  <a:t>Le bruit sera coloré parce que le filtre passe haut va amplifier le bruit a des hautes fréquences. Le filtre fait en sorte que le bruit dépend de la fréquence, alors il n’est plus blanc! </a:t>
                </a:r>
              </a:p>
              <a:p>
                <a:endParaRPr lang="fr-CA" noProof="0" dirty="0"/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Plus de rétroprojections … objet plus clair en comparaison avec le fond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rétroprojections qui sont a 180 dégrées  sont identiques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dernière image : 32 rétroprojections,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∆𝜃</a:t>
                </a:r>
                <a:r>
                  <a:rPr lang="fr-CA" noProof="0" dirty="0"/>
                  <a:t> = </a:t>
                </a:r>
                <a:r>
                  <a:rPr lang="fr-CA" i="0" noProof="0">
                    <a:latin typeface="Cambria Math" panose="02040503050406030204" pitchFamily="18" charset="0"/>
                  </a:rPr>
                  <a:t>〖</a:t>
                </a:r>
                <a:r>
                  <a:rPr lang="fr-CA" i="0" noProof="0" dirty="0">
                    <a:latin typeface="Cambria Math" panose="02040503050406030204" pitchFamily="18" charset="0"/>
                  </a:rPr>
                  <a:t>"</a:t>
                </a:r>
                <a:r>
                  <a:rPr lang="fr-CA" i="0" noProof="0" dirty="0"/>
                  <a:t>5.625</a:t>
                </a:r>
                <a:r>
                  <a:rPr lang="fr-CA" i="0" noProof="0">
                    <a:latin typeface="Cambria Math" panose="02040503050406030204" pitchFamily="18" charset="0"/>
                  </a:rPr>
                  <a:t>" 〗^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6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1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7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9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0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2024-04-03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2024-04-03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‹#›</a:t>
            </a:fld>
            <a:r>
              <a:rPr lang="en-US" sz="1300" b="1" dirty="0">
                <a:latin typeface="+mn-lt"/>
              </a:rPr>
              <a:t> / 45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Reconstruction </a:t>
            </a:r>
            <a:r>
              <a:rPr lang="en-US" sz="1300" b="1" baseline="0" dirty="0" err="1">
                <a:latin typeface="+mn-lt"/>
              </a:rPr>
              <a:t>tomographique</a:t>
            </a:r>
            <a:r>
              <a:rPr lang="en-US" sz="1300" b="1" baseline="0" dirty="0">
                <a:latin typeface="+mn-lt"/>
              </a:rPr>
              <a:t> 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0257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10" Type="http://schemas.openxmlformats.org/officeDocument/2006/relationships/image" Target="../media/image63.png"/><Relationship Id="rId4" Type="http://schemas.openxmlformats.org/officeDocument/2006/relationships/image" Target="../media/image520.png"/><Relationship Id="rId9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7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cbi.nlm.nih.gov/books/NBK546157/figure/ch8.fig2/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39786" y="6406961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0432739E-25E6-4645-B19B-1C0BB49E4FC1}"/>
              </a:ext>
            </a:extLst>
          </p:cNvPr>
          <p:cNvSpPr/>
          <p:nvPr/>
        </p:nvSpPr>
        <p:spPr>
          <a:xfrm>
            <a:off x="4482225" y="297769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169E6F0B-D22F-0A45-A292-2485CA8EBD55}"/>
              </a:ext>
            </a:extLst>
          </p:cNvPr>
          <p:cNvSpPr/>
          <p:nvPr/>
        </p:nvSpPr>
        <p:spPr>
          <a:xfrm>
            <a:off x="4644722" y="297769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0BFCD65-0EAF-FC4C-AF7A-A45A44B2CDEC}"/>
              </a:ext>
            </a:extLst>
          </p:cNvPr>
          <p:cNvSpPr/>
          <p:nvPr/>
        </p:nvSpPr>
        <p:spPr>
          <a:xfrm>
            <a:off x="4807888" y="2977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B101B694-71F3-1E4F-A283-9453C408D4F9}"/>
              </a:ext>
            </a:extLst>
          </p:cNvPr>
          <p:cNvSpPr/>
          <p:nvPr/>
        </p:nvSpPr>
        <p:spPr>
          <a:xfrm>
            <a:off x="4969341" y="2972933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3CC9801C-70E4-F24B-ADFB-CB0EF4CAD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087" y="3968231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6 </a:t>
            </a:r>
            <a:r>
              <a:rPr lang="fi-FI" sz="2200" b="1" spc="-45" dirty="0" err="1">
                <a:latin typeface="+mj-lt"/>
                <a:cs typeface="Tahoma"/>
              </a:rPr>
              <a:t>avril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>
                <a:latin typeface="+mj-lt"/>
                <a:cs typeface="Tahoma"/>
              </a:rPr>
              <a:t>2023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01C05CD-4770-5D4E-B7B1-C0FDB1C7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26" y="1975774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spc="-10" dirty="0"/>
              <a:t>Reconstruction </a:t>
            </a:r>
            <a:r>
              <a:rPr lang="en-CA" sz="3400" b="1" spc="-10" dirty="0" err="1"/>
              <a:t>tomographique</a:t>
            </a:r>
            <a:br>
              <a:rPr lang="en-CA" sz="3400" b="1" spc="-10" dirty="0"/>
            </a:b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474E2BB-41FA-3D44-B397-0A7F6EF747E4}"/>
              </a:ext>
            </a:extLst>
          </p:cNvPr>
          <p:cNvSpPr/>
          <p:nvPr/>
        </p:nvSpPr>
        <p:spPr>
          <a:xfrm>
            <a:off x="388085" y="1939330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rayons X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343291" y="1603305"/>
            <a:ext cx="4644136" cy="44208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Évolution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technologique</a:t>
            </a:r>
            <a:endParaRPr lang="en-CA" sz="2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94900" lvl="1" indent="-342900">
              <a:lnSpc>
                <a:spcPct val="110000"/>
              </a:lnSpc>
              <a:spcBef>
                <a:spcPts val="1200"/>
              </a:spcBef>
              <a:buSzPct val="135000"/>
            </a:pPr>
            <a:r>
              <a:rPr lang="en-CA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Quatrième</a:t>
            </a:r>
            <a:r>
              <a:rPr lang="en-CA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génération</a:t>
            </a:r>
            <a:r>
              <a:rPr lang="en-CA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+: </a:t>
            </a: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rotation continue de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l’ensemble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source-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détecteurs</a:t>
            </a:r>
            <a:endParaRPr lang="en-CA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translation de la table (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tomographie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hélicoïdale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barettes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multiples</a:t>
            </a: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double tube</a:t>
            </a: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en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1E741-C775-5B45-B6EF-009B0158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579" y="1178363"/>
            <a:ext cx="2259785" cy="24499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5EF07F-6BE3-E043-8846-CD960F33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52" y="3310472"/>
            <a:ext cx="2172438" cy="27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1A08B-A0B7-E240-B788-8B8AE8FD2F6B}"/>
              </a:ext>
            </a:extLst>
          </p:cNvPr>
          <p:cNvSpPr txBox="1"/>
          <p:nvPr/>
        </p:nvSpPr>
        <p:spPr>
          <a:xfrm>
            <a:off x="6582412" y="6075393"/>
            <a:ext cx="2284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https://</a:t>
            </a:r>
            <a:r>
              <a:rPr lang="fr-CA" sz="1050" dirty="0" err="1"/>
              <a:t>en.wikipedia.org</a:t>
            </a:r>
            <a:r>
              <a:rPr lang="fr-CA" sz="1050" dirty="0"/>
              <a:t>/wiki/</a:t>
            </a:r>
            <a:r>
              <a:rPr lang="fr-CA" sz="1050" dirty="0" err="1"/>
              <a:t>CT_scan</a:t>
            </a:r>
            <a:endParaRPr lang="fr-CA" sz="1050" dirty="0"/>
          </a:p>
        </p:txBody>
      </p:sp>
    </p:spTree>
    <p:extLst>
      <p:ext uri="{BB962C8B-B14F-4D97-AF65-F5344CB8AC3E}">
        <p14:creationId xmlns:p14="http://schemas.microsoft.com/office/powerpoint/2010/main" val="29847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rayons X (5)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1A08B-A0B7-E240-B788-8B8AE8FD2F6B}"/>
              </a:ext>
            </a:extLst>
          </p:cNvPr>
          <p:cNvSpPr txBox="1"/>
          <p:nvPr/>
        </p:nvSpPr>
        <p:spPr>
          <a:xfrm>
            <a:off x="1280256" y="4852117"/>
            <a:ext cx="2284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https://</a:t>
            </a:r>
            <a:r>
              <a:rPr lang="fr-CA" sz="1050" dirty="0" err="1"/>
              <a:t>en.wikipedia.org</a:t>
            </a:r>
            <a:r>
              <a:rPr lang="fr-CA" sz="1050" dirty="0"/>
              <a:t>/wiki/</a:t>
            </a:r>
            <a:r>
              <a:rPr lang="fr-CA" sz="1050" dirty="0" err="1"/>
              <a:t>CT_scan</a:t>
            </a:r>
            <a:endParaRPr lang="fr-CA" sz="10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D5012A-DB3A-4649-BE6A-46E3F4A5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3" y="1163417"/>
            <a:ext cx="3762987" cy="36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10DAC-2843-AA17-4A35-2CFE20410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22710"/>
            <a:ext cx="4126628" cy="3101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3E546-5F2F-2442-EF0D-316CAA71857A}"/>
              </a:ext>
            </a:extLst>
          </p:cNvPr>
          <p:cNvSpPr txBox="1"/>
          <p:nvPr/>
        </p:nvSpPr>
        <p:spPr>
          <a:xfrm>
            <a:off x="4779367" y="6024129"/>
            <a:ext cx="3711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https://</a:t>
            </a:r>
            <a:r>
              <a:rPr lang="en-US" sz="1000" dirty="0" err="1">
                <a:latin typeface="+mj-lt"/>
              </a:rPr>
              <a:t>www.smithsonianmag.com</a:t>
            </a:r>
            <a:r>
              <a:rPr lang="en-US" sz="1000" dirty="0">
                <a:latin typeface="+mj-lt"/>
              </a:rPr>
              <a:t>/innovation/fifty-years-ago-the-first-ct-scan-let-doctors-see-inside-a-living-skull-180978792/</a:t>
            </a:r>
          </a:p>
        </p:txBody>
      </p:sp>
      <p:pic>
        <p:nvPicPr>
          <p:cNvPr id="4" name="Picture 3" descr="A close-up of a white circle&#10;&#10;Description automatically generated">
            <a:extLst>
              <a:ext uri="{FF2B5EF4-FFF2-40B4-BE49-F238E27FC236}">
                <a16:creationId xmlns:a16="http://schemas.microsoft.com/office/drawing/2014/main" id="{6BB801F5-57C8-21FF-37A5-BD3E5050C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2" b="5463"/>
          <a:stretch/>
        </p:blipFill>
        <p:spPr>
          <a:xfrm>
            <a:off x="4755530" y="1378784"/>
            <a:ext cx="1642321" cy="1341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F2A31-0050-187C-8C06-872F7CC35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35" t="6108" r="21430" b="77830"/>
          <a:stretch/>
        </p:blipFill>
        <p:spPr>
          <a:xfrm>
            <a:off x="6848939" y="1387099"/>
            <a:ext cx="1642321" cy="1309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79B25A-FC91-0347-7DE8-45B03983F7FA}"/>
              </a:ext>
            </a:extLst>
          </p:cNvPr>
          <p:cNvSpPr txBox="1"/>
          <p:nvPr/>
        </p:nvSpPr>
        <p:spPr>
          <a:xfrm>
            <a:off x="6414205" y="1864901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B46E4-4B16-3BE5-0F4A-F2CF8CB80F5A}"/>
              </a:ext>
            </a:extLst>
          </p:cNvPr>
          <p:cNvSpPr txBox="1"/>
          <p:nvPr/>
        </p:nvSpPr>
        <p:spPr>
          <a:xfrm>
            <a:off x="4992413" y="104861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années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69209-089C-A4B7-2F8D-EA87C413D83A}"/>
              </a:ext>
            </a:extLst>
          </p:cNvPr>
          <p:cNvSpPr txBox="1"/>
          <p:nvPr/>
        </p:nvSpPr>
        <p:spPr>
          <a:xfrm>
            <a:off x="7201346" y="1036928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présent</a:t>
            </a:r>
          </a:p>
        </p:txBody>
      </p:sp>
    </p:spTree>
    <p:extLst>
      <p:ext uri="{BB962C8B-B14F-4D97-AF65-F5344CB8AC3E}">
        <p14:creationId xmlns:p14="http://schemas.microsoft.com/office/powerpoint/2010/main" val="41242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modalités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modalités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475911" y="1132378"/>
            <a:ext cx="4556347" cy="4756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Projections rectilignes : </a:t>
            </a: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SPECT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Injection d’un </a:t>
            </a:r>
            <a:r>
              <a:rPr lang="fr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radioisotope</a:t>
            </a: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Migration vers un endroit d’intérêt dans le corps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Émission de rayons gamma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 par camera gamma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0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buSzPct val="135000"/>
              <a:buNone/>
            </a:pPr>
            <a:endParaRPr lang="fr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fr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7E0B9DF8-65CC-9349-9EF0-D75AB3B26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39"/>
          <a:stretch/>
        </p:blipFill>
        <p:spPr bwMode="auto">
          <a:xfrm>
            <a:off x="5473854" y="3800465"/>
            <a:ext cx="2475883" cy="22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42BE2-0772-9A41-AADF-363AFB3156E9}"/>
              </a:ext>
            </a:extLst>
          </p:cNvPr>
          <p:cNvSpPr txBox="1"/>
          <p:nvPr/>
        </p:nvSpPr>
        <p:spPr>
          <a:xfrm>
            <a:off x="4959451" y="6024129"/>
            <a:ext cx="39517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err="1">
                <a:latin typeface="+mj-lt"/>
              </a:rPr>
              <a:t>Physics</a:t>
            </a:r>
            <a:r>
              <a:rPr lang="fr-CA" sz="1100" dirty="0">
                <a:latin typeface="+mj-lt"/>
              </a:rPr>
              <a:t> in </a:t>
            </a:r>
            <a:r>
              <a:rPr lang="fr-CA" sz="1100" dirty="0" err="1">
                <a:latin typeface="+mj-lt"/>
              </a:rPr>
              <a:t>Nuclear</a:t>
            </a:r>
            <a:r>
              <a:rPr lang="fr-CA" sz="1100" dirty="0">
                <a:latin typeface="+mj-lt"/>
              </a:rPr>
              <a:t> </a:t>
            </a:r>
            <a:r>
              <a:rPr lang="fr-CA" sz="1100" dirty="0" err="1">
                <a:latin typeface="+mj-lt"/>
              </a:rPr>
              <a:t>Medicine</a:t>
            </a:r>
            <a:r>
              <a:rPr lang="fr-CA" sz="1100" dirty="0">
                <a:latin typeface="+mj-lt"/>
              </a:rPr>
              <a:t>, Cherry, </a:t>
            </a:r>
            <a:r>
              <a:rPr lang="fr-CA" sz="1100" dirty="0" err="1">
                <a:latin typeface="+mj-lt"/>
              </a:rPr>
              <a:t>Sorenson</a:t>
            </a:r>
            <a:r>
              <a:rPr lang="fr-CA" sz="1100" dirty="0">
                <a:latin typeface="+mj-lt"/>
              </a:rPr>
              <a:t> and Phelps 3rd </a:t>
            </a:r>
            <a:r>
              <a:rPr lang="fr-CA" sz="1100" dirty="0" err="1">
                <a:latin typeface="+mj-lt"/>
              </a:rPr>
              <a:t>ed</a:t>
            </a:r>
            <a:r>
              <a:rPr lang="fr-CA" sz="1100" dirty="0">
                <a:latin typeface="+mj-lt"/>
              </a:rPr>
              <a:t>.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8D5741D-8B60-0F42-B58E-9B0B5FA3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48" y="3914712"/>
            <a:ext cx="3236874" cy="222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6A041C-261E-3F46-90CC-5A9534F8CA96}"/>
              </a:ext>
            </a:extLst>
          </p:cNvPr>
          <p:cNvSpPr txBox="1"/>
          <p:nvPr/>
        </p:nvSpPr>
        <p:spPr>
          <a:xfrm>
            <a:off x="1780785" y="6146378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latin typeface="+mj-lt"/>
              </a:rPr>
              <a:t>Wikimedia </a:t>
            </a:r>
            <a:r>
              <a:rPr lang="en-CA" sz="1100" dirty="0">
                <a:latin typeface="+mj-lt"/>
              </a:rPr>
              <a:t>Commons</a:t>
            </a:r>
            <a:endParaRPr lang="fr-CA" sz="900" dirty="0">
              <a:latin typeface="+mj-lt"/>
            </a:endParaRPr>
          </a:p>
        </p:txBody>
      </p:sp>
      <p:pic>
        <p:nvPicPr>
          <p:cNvPr id="2050" name="Picture 2" descr="Coloured SPECT scan of a healthy brain - Stock Image - P332/0234 - Science  Photo Library">
            <a:extLst>
              <a:ext uri="{FF2B5EF4-FFF2-40B4-BE49-F238E27FC236}">
                <a16:creationId xmlns:a16="http://schemas.microsoft.com/office/drawing/2014/main" id="{6882E757-3C18-1351-82A8-5AEAB5E1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92" y="1132378"/>
            <a:ext cx="1757330" cy="25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modalités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modalités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475912" y="1162126"/>
            <a:ext cx="4839039" cy="4756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Projections rectilignes</a:t>
            </a:r>
            <a:r>
              <a:rPr lang="fr-CA" sz="2400" b="1" u="sng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</a:t>
            </a: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PET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Injection d’un </a:t>
            </a:r>
            <a:r>
              <a:rPr lang="fr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radioisotope</a:t>
            </a:r>
            <a:endParaRPr lang="fr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Émission de positron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 de rayons gamma opposées  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buSzPct val="135000"/>
              <a:buNone/>
            </a:pPr>
            <a:endParaRPr lang="fr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fr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42BE2-0772-9A41-AADF-363AFB3156E9}"/>
              </a:ext>
            </a:extLst>
          </p:cNvPr>
          <p:cNvSpPr txBox="1"/>
          <p:nvPr/>
        </p:nvSpPr>
        <p:spPr>
          <a:xfrm>
            <a:off x="5309162" y="5948365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>
                <a:latin typeface="+mj-lt"/>
              </a:rPr>
              <a:t>https://</a:t>
            </a:r>
            <a:r>
              <a:rPr lang="fr-CA" sz="1100" dirty="0" err="1">
                <a:latin typeface="+mj-lt"/>
              </a:rPr>
              <a:t>multimodalneuroimaging.wordpress.com</a:t>
            </a:r>
            <a:r>
              <a:rPr lang="fr-CA" sz="1100" dirty="0">
                <a:latin typeface="+mj-lt"/>
              </a:rPr>
              <a:t>/</a:t>
            </a:r>
          </a:p>
        </p:txBody>
      </p:sp>
      <p:pic>
        <p:nvPicPr>
          <p:cNvPr id="5124" name="Picture 4" descr="PET-scanner">
            <a:extLst>
              <a:ext uri="{FF2B5EF4-FFF2-40B4-BE49-F238E27FC236}">
                <a16:creationId xmlns:a16="http://schemas.microsoft.com/office/drawing/2014/main" id="{A157CD35-6935-E749-B682-4736A63C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132377"/>
            <a:ext cx="3004972" cy="47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B38BD7B-B023-EF41-62E6-98EDF28D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45" y="3758029"/>
            <a:ext cx="2084168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68ACD-76A1-A30E-7A82-BDD8C64FBA7F}"/>
              </a:ext>
            </a:extLst>
          </p:cNvPr>
          <p:cNvSpPr txBox="1"/>
          <p:nvPr/>
        </p:nvSpPr>
        <p:spPr>
          <a:xfrm>
            <a:off x="1085850" y="5949060"/>
            <a:ext cx="4051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https://</a:t>
            </a:r>
            <a:r>
              <a:rPr lang="en-US" sz="1100" dirty="0" err="1">
                <a:latin typeface="+mj-lt"/>
              </a:rPr>
              <a:t>en.wikipedia.org</a:t>
            </a:r>
            <a:r>
              <a:rPr lang="en-US" sz="1100" dirty="0">
                <a:latin typeface="+mj-lt"/>
              </a:rPr>
              <a:t>/wiki/</a:t>
            </a:r>
            <a:r>
              <a:rPr lang="en-US" sz="1100" dirty="0" err="1">
                <a:latin typeface="+mj-lt"/>
              </a:rPr>
              <a:t>Brain_positron_emission_tomography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493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3052-D7F2-143C-92C0-8F432E8BC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E773E-D7A0-E8ED-BF77-00EEBBEC2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FE17-5A1A-289C-F58F-5C05AD6E4878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54A97-29C4-0F9F-BF6E-364A71BF9FF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E2CBBB-8D97-85A2-4EF8-7B1EED70666B}"/>
              </a:ext>
            </a:extLst>
          </p:cNvPr>
          <p:cNvSpPr/>
          <p:nvPr/>
        </p:nvSpPr>
        <p:spPr>
          <a:xfrm>
            <a:off x="436145" y="3278969"/>
            <a:ext cx="8522117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2264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Formulation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TRX ―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Radon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135473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D5BC7-B745-4AEB-A93B-D72C8DBD83AD}"/>
              </a:ext>
            </a:extLst>
          </p:cNvPr>
          <p:cNvSpPr txBox="1"/>
          <p:nvPr/>
        </p:nvSpPr>
        <p:spPr>
          <a:xfrm>
            <a:off x="355600" y="249793"/>
            <a:ext cx="8499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Projections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parallèles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Radon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327FF2-AE7D-4E3F-8C5B-0C5B102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0" y="1825625"/>
            <a:ext cx="4751578" cy="4170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2600" b="1" u="sng" dirty="0" err="1">
                <a:latin typeface="+mj-lt"/>
              </a:rPr>
              <a:t>Géométrie</a:t>
            </a:r>
            <a:r>
              <a:rPr lang="en-CA" sz="2600" b="1" u="sng" dirty="0">
                <a:latin typeface="+mj-lt"/>
              </a:rPr>
              <a:t> </a:t>
            </a:r>
            <a:r>
              <a:rPr lang="en-CA" sz="2600" b="1" u="sng" dirty="0" err="1">
                <a:latin typeface="+mj-lt"/>
              </a:rPr>
              <a:t>utilisée</a:t>
            </a: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r>
              <a:rPr lang="es-ES" sz="1400" i="1" spc="-35" dirty="0">
                <a:latin typeface="+mj-lt"/>
                <a:cs typeface="Arial"/>
              </a:rPr>
              <a:t>©</a:t>
            </a:r>
            <a:r>
              <a:rPr lang="es-ES" sz="14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4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4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4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4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4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400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D3B5615-5A02-4527-815F-BCAA493EB46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118749" y="1825625"/>
                <a:ext cx="3853661" cy="4170059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CA" sz="2600" b="1" u="sng" dirty="0">
                    <a:latin typeface="+mj-lt"/>
                  </a:rPr>
                  <a:t>Caractéristiques d’un rayon</a:t>
                </a: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s-ES" sz="1200" i="1" spc="-35" dirty="0">
                    <a:latin typeface="+mj-lt"/>
                    <a:cs typeface="Arial"/>
                  </a:rPr>
                  <a:t>©</a:t>
                </a:r>
                <a:r>
                  <a:rPr lang="es-ES" sz="12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2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2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  <a:endParaRPr lang="es-ES" sz="2200" i="1" spc="-5" dirty="0">
                  <a:latin typeface="+mj-lt"/>
                  <a:cs typeface="Times New Roman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s-ES" sz="2400" i="1" spc="-5" dirty="0">
                    <a:latin typeface="+mj-lt"/>
                    <a:cs typeface="Times New Roman"/>
                  </a:rPr>
                  <a:t>x</a:t>
                </a:r>
                <a:r>
                  <a:rPr lang="en-CA" sz="2400" dirty="0">
                    <a:latin typeface="+mj-lt"/>
                  </a:rPr>
                  <a:t> cos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es-ES" sz="2400" i="1" spc="5" dirty="0">
                    <a:latin typeface="+mj-lt"/>
                    <a:cs typeface="Times New Roman"/>
                  </a:rPr>
                  <a:t>y </a:t>
                </a:r>
                <a:r>
                  <a:rPr lang="en-CA" sz="2400" dirty="0">
                    <a:latin typeface="+mj-lt"/>
                  </a:rPr>
                  <a:t>sin</a:t>
                </a:r>
                <a:r>
                  <a:rPr lang="en-CA" sz="2400" dirty="0"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CA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D3B5615-5A02-4527-815F-BCAA493EB4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118749" y="1825625"/>
                <a:ext cx="3853661" cy="4170059"/>
              </a:xfrm>
              <a:blipFill>
                <a:blip r:embed="rId3"/>
                <a:stretch>
                  <a:fillRect l="-2532" t="-3358" b="-262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5D67A502-957C-491E-8001-8F05DB28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462" y="2201147"/>
            <a:ext cx="3061450" cy="311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FF0871-F409-4397-9D92-B5DB693E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43" y="2338083"/>
            <a:ext cx="4449934" cy="31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3A839-9A39-0749-8B50-9CC30CFD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90" y="1700079"/>
            <a:ext cx="3015273" cy="21025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Formulation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TRX ―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Radon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135473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D5BC7-B745-4AEB-A93B-D72C8DBD83AD}"/>
              </a:ext>
            </a:extLst>
          </p:cNvPr>
          <p:cNvSpPr txBox="1"/>
          <p:nvPr/>
        </p:nvSpPr>
        <p:spPr>
          <a:xfrm>
            <a:off x="355600" y="249793"/>
            <a:ext cx="8499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Projections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parallèles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Radon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496560-4DC4-4E44-AF43-313A363197A4}"/>
              </a:ext>
            </a:extLst>
          </p:cNvPr>
          <p:cNvSpPr/>
          <p:nvPr/>
        </p:nvSpPr>
        <p:spPr>
          <a:xfrm>
            <a:off x="431078" y="5887843"/>
            <a:ext cx="8224974" cy="373631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FF0000"/>
                </a:solidFill>
                <a:latin typeface="+mj-lt"/>
              </a:rPr>
              <a:t>Reconstruction : inversion de la </a:t>
            </a:r>
            <a:r>
              <a:rPr lang="en-CA" b="1" dirty="0" err="1">
                <a:solidFill>
                  <a:srgbClr val="FF0000"/>
                </a:solidFill>
                <a:latin typeface="+mj-lt"/>
              </a:rPr>
              <a:t>transformée</a:t>
            </a:r>
            <a:r>
              <a:rPr lang="en-CA" b="1" dirty="0">
                <a:solidFill>
                  <a:srgbClr val="FF0000"/>
                </a:solidFill>
                <a:latin typeface="+mj-lt"/>
              </a:rPr>
              <a:t> de Radon 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072C9B-F8A8-47D3-9A17-57CFD2C9A264}"/>
              </a:ext>
            </a:extLst>
          </p:cNvPr>
          <p:cNvGrpSpPr/>
          <p:nvPr/>
        </p:nvGrpSpPr>
        <p:grpSpPr>
          <a:xfrm>
            <a:off x="487948" y="1783206"/>
            <a:ext cx="8633792" cy="3830513"/>
            <a:chOff x="487948" y="1783206"/>
            <a:chExt cx="8633792" cy="3830513"/>
          </a:xfrm>
        </p:grpSpPr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C4EC1909-55E5-4CDF-9E7A-EBEA66FAB93E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783206"/>
              <a:ext cx="8633792" cy="383051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Expression d’un point </a:t>
              </a:r>
              <a:r>
                <a:rPr lang="en-CA" sz="2600" b="1" u="sng" spc="-50" dirty="0" err="1">
                  <a:latin typeface="+mj-lt"/>
                  <a:cs typeface="Tahoma"/>
                </a:rPr>
                <a:t>d’une</a:t>
              </a:r>
              <a:r>
                <a:rPr lang="en-CA" sz="2600" b="1" u="sng" spc="-50" dirty="0">
                  <a:latin typeface="+mj-lt"/>
                  <a:cs typeface="Tahoma"/>
                </a:rPr>
                <a:t> projection</a:t>
              </a: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FF0000"/>
                  </a:solidFill>
                  <a:latin typeface="+mj-lt"/>
                  <a:cs typeface="Tahoma"/>
                </a:rPr>
                <a:t>Transformée</a:t>
              </a:r>
              <a:r>
                <a:rPr lang="en-CA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 de Radon</a:t>
              </a:r>
            </a:p>
            <a:p>
              <a:pPr marL="0" indent="0">
                <a:buSzPct val="135000"/>
                <a:buNone/>
              </a:pPr>
              <a:endParaRPr lang="en-CA" sz="2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09200" lvl="2" indent="0">
                <a:lnSpc>
                  <a:spcPct val="110000"/>
                </a:lnSpc>
                <a:spcBef>
                  <a:spcPts val="0"/>
                </a:spcBef>
                <a:buSzPct val="135000"/>
                <a:buNone/>
              </a:pPr>
              <a:endParaRPr lang="en-CA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D05516-5D9E-4F43-827A-0EC5D1824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539"/>
            <a:stretch/>
          </p:blipFill>
          <p:spPr>
            <a:xfrm>
              <a:off x="625634" y="4733076"/>
              <a:ext cx="5622766" cy="647840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4C7E47F-6054-B842-BA31-0A2F6DDC3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1" r="3811"/>
          <a:stretch/>
        </p:blipFill>
        <p:spPr>
          <a:xfrm>
            <a:off x="625634" y="2578100"/>
            <a:ext cx="5930901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7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Formulation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TRX ―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Radon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D5BC7-B745-4AEB-A93B-D72C8DBD83AD}"/>
              </a:ext>
            </a:extLst>
          </p:cNvPr>
          <p:cNvSpPr txBox="1"/>
          <p:nvPr/>
        </p:nvSpPr>
        <p:spPr>
          <a:xfrm>
            <a:off x="355600" y="249793"/>
            <a:ext cx="849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Radon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9E5280-A3EC-6C41-B4E2-1CEB7B9180A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2BC00A-B2DA-C75B-C203-353925BDDEB7}"/>
              </a:ext>
            </a:extLst>
          </p:cNvPr>
          <p:cNvSpPr txBox="1"/>
          <p:nvPr/>
        </p:nvSpPr>
        <p:spPr>
          <a:xfrm>
            <a:off x="835629" y="1437508"/>
            <a:ext cx="396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latin typeface="+mj-lt"/>
              </a:rPr>
              <a:t>Projection d’un objet circulaire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21D57B-0B98-6D77-52DA-D35BAC6AA881}"/>
                  </a:ext>
                </a:extLst>
              </p:cNvPr>
              <p:cNvSpPr txBox="1"/>
              <p:nvPr/>
            </p:nvSpPr>
            <p:spPr>
              <a:xfrm>
                <a:off x="739942" y="2253057"/>
                <a:ext cx="4474545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&amp;0,   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𝑠𝑖𝑛𝑜𝑛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21D57B-0B98-6D77-52DA-D35BAC6AA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42" y="2253057"/>
                <a:ext cx="4474545" cy="710194"/>
              </a:xfrm>
              <a:prstGeom prst="rect">
                <a:avLst/>
              </a:prstGeom>
              <a:blipFill>
                <a:blip r:embed="rId3"/>
                <a:stretch>
                  <a:fillRect t="-191228" b="-277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C315E90-D070-6114-6E49-E9094895F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0"/>
                    </a14:imgEffect>
                    <a14:imgEffect>
                      <a14:brightnessContrast bright="37000" contrast="37000"/>
                    </a14:imgEffect>
                  </a14:imgLayer>
                </a14:imgProps>
              </a:ext>
            </a:extLst>
          </a:blip>
          <a:srcRect l="3395" t="1" r="59200" b="54803"/>
          <a:stretch/>
        </p:blipFill>
        <p:spPr>
          <a:xfrm>
            <a:off x="6188691" y="1279738"/>
            <a:ext cx="2306871" cy="3716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2354A0-8A01-6494-A278-C8F6D4F29492}"/>
                  </a:ext>
                </a:extLst>
              </p:cNvPr>
              <p:cNvSpPr txBox="1"/>
              <p:nvPr/>
            </p:nvSpPr>
            <p:spPr>
              <a:xfrm>
                <a:off x="428028" y="3239434"/>
                <a:ext cx="5231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400" dirty="0">
                    <a:latin typeface="+mj-lt"/>
                  </a:rPr>
                  <a:t>Trouvez la transformé de Radon;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24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2354A0-8A01-6494-A278-C8F6D4F29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28" y="3239434"/>
                <a:ext cx="5231432" cy="461665"/>
              </a:xfrm>
              <a:prstGeom prst="rect">
                <a:avLst/>
              </a:prstGeom>
              <a:blipFill>
                <a:blip r:embed="rId6"/>
                <a:stretch>
                  <a:fillRect l="-1695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86208648-6494-FCB1-4233-922EB7932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310" y="4183497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17AE4-D6C7-7947-8652-20137FD1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58722-154E-58BD-C917-BBF05F8D8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5B649-BE6F-C526-F7AE-6028B299D02F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4825BA-73FF-6C40-CDD9-10E6378EA20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C2D199-5E77-7411-7616-B2DA9F3C7AF2}"/>
              </a:ext>
            </a:extLst>
          </p:cNvPr>
          <p:cNvSpPr/>
          <p:nvPr/>
        </p:nvSpPr>
        <p:spPr>
          <a:xfrm>
            <a:off x="436145" y="4021924"/>
            <a:ext cx="8522117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018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599" y="249793"/>
            <a:ext cx="863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46307"/>
                <a:ext cx="8633792" cy="495268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Hypothèses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Rayons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infiniment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fins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Sources et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détercteurs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ponctuels</a:t>
                </a:r>
                <a:endPara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Milieu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atténuant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FR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continu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Projections </a:t>
                </a:r>
                <a:r>
                  <a:rPr lang="fr-FR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a:rPr lang="en-CA" b="0" i="1" spc="-100" dirty="0" smtClean="0">
                            <a:latin typeface="Cambria Math" panose="02040503050406030204" pitchFamily="18" charset="0"/>
                            <a:cs typeface="Verdana"/>
                          </a:rPr>
                          <m:t>    </m:t>
                        </m:r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CA" b="1" spc="-50" dirty="0">
                    <a:latin typeface="+mj-lt"/>
                    <a:cs typeface="Tahoma"/>
                  </a:rPr>
                  <a:t> </a:t>
                </a:r>
                <a:r>
                  <a:rPr lang="en-CA" spc="-50" dirty="0" err="1">
                    <a:latin typeface="+mj-lt"/>
                    <a:cs typeface="Tahoma"/>
                  </a:rPr>
                  <a:t>disponibles</a:t>
                </a:r>
                <a:r>
                  <a:rPr lang="en-CA" spc="-50" dirty="0">
                    <a:latin typeface="+mj-lt"/>
                    <a:cs typeface="Tahoma"/>
                  </a:rPr>
                  <a:t> pour tout</a:t>
                </a:r>
                <a:r>
                  <a:rPr lang="en-CA" b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a:rPr lang="en-CA" b="0" i="1" spc="-100" dirty="0" smtClean="0">
                            <a:latin typeface="Cambria Math" panose="02040503050406030204" pitchFamily="18" charset="0"/>
                            <a:cs typeface="Verdana"/>
                          </a:rPr>
                          <m:t>   </m:t>
                        </m:r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CA" b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pc="-50" dirty="0" err="1">
                    <a:latin typeface="+mj-lt"/>
                    <a:cs typeface="Tahoma"/>
                  </a:rPr>
                  <a:t>Modèle</a:t>
                </a:r>
                <a:r>
                  <a:rPr lang="en-CA" spc="-50" dirty="0">
                    <a:latin typeface="+mj-lt"/>
                    <a:cs typeface="Tahoma"/>
                  </a:rPr>
                  <a:t> de propagation : </a:t>
                </a:r>
                <a:r>
                  <a:rPr lang="en-CA" spc="-50" dirty="0" err="1">
                    <a:latin typeface="+mj-lt"/>
                    <a:cs typeface="Tahoma"/>
                  </a:rPr>
                  <a:t>loi</a:t>
                </a:r>
                <a:r>
                  <a:rPr lang="en-CA" spc="-50" dirty="0">
                    <a:latin typeface="+mj-lt"/>
                    <a:cs typeface="Tahoma"/>
                  </a:rPr>
                  <a:t> de Beer-Lambert </a:t>
                </a:r>
                <a:r>
                  <a:rPr lang="en-CA" spc="-50" dirty="0" err="1">
                    <a:latin typeface="+mj-lt"/>
                    <a:cs typeface="Tahoma"/>
                  </a:rPr>
                  <a:t>déterministe</a:t>
                </a:r>
                <a:endParaRPr lang="en-CA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46307"/>
                <a:ext cx="8633792" cy="4952688"/>
              </a:xfrm>
              <a:prstGeom prst="rect">
                <a:avLst/>
              </a:prstGeom>
              <a:blipFill>
                <a:blip r:embed="rId3"/>
                <a:stretch>
                  <a:fillRect l="-1322" t="-179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B5C8208-8ADC-3B43-8F9F-EE12865B8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3695219"/>
            <a:ext cx="7391400" cy="279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7A0E3-B0C5-EB44-9036-D78B57414669}"/>
              </a:ext>
            </a:extLst>
          </p:cNvPr>
          <p:cNvSpPr txBox="1"/>
          <p:nvPr/>
        </p:nvSpPr>
        <p:spPr>
          <a:xfrm>
            <a:off x="1683519" y="6242998"/>
            <a:ext cx="1124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Source: GBM8379</a:t>
            </a:r>
          </a:p>
        </p:txBody>
      </p:sp>
    </p:spTree>
    <p:extLst>
      <p:ext uri="{BB962C8B-B14F-4D97-AF65-F5344CB8AC3E}">
        <p14:creationId xmlns:p14="http://schemas.microsoft.com/office/powerpoint/2010/main" val="330330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3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Projection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d’angle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Sinogramme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200" spc="-50" dirty="0">
                    <a:latin typeface="+mj-lt"/>
                    <a:cs typeface="Tahoma"/>
                  </a:rPr>
                  <a:t>Ensemble</a:t>
                </a:r>
                <a:r>
                  <a:rPr lang="en-CA" sz="2600" spc="-50" dirty="0">
                    <a:latin typeface="+mj-lt"/>
                    <a:cs typeface="Tahoma"/>
                  </a:rPr>
                  <a:t>  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  <a:blipFill>
                <a:blip r:embed="rId3"/>
                <a:stretch>
                  <a:fillRect l="-1322" t="-122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25C7130-80D2-4494-88B7-C033BF639B6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rayon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BEDE24-7462-43F6-8726-A1A0B696BDCE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17E6B8-DC9D-477D-BACF-5840290B9BBA}"/>
              </a:ext>
            </a:extLst>
          </p:cNvPr>
          <p:cNvSpPr txBox="1"/>
          <p:nvPr/>
        </p:nvSpPr>
        <p:spPr>
          <a:xfrm>
            <a:off x="355599" y="216807"/>
            <a:ext cx="8502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(3)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Définitions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E2543-63AA-4BAC-88A7-A9930301B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19" y="1765973"/>
            <a:ext cx="5856790" cy="64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465A7-1B71-4ACD-834B-63DA3BA4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324" y="5274250"/>
            <a:ext cx="3796496" cy="388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4FD1C4-0F3B-094F-9612-24859DD1E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936" y="2575353"/>
            <a:ext cx="3015273" cy="21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4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phantom256.gif" descr="phantom256.gif">
            <a:extLst>
              <a:ext uri="{FF2B5EF4-FFF2-40B4-BE49-F238E27FC236}">
                <a16:creationId xmlns:a16="http://schemas.microsoft.com/office/drawing/2014/main" id="{4F7350BC-25CC-8440-801B-4F78526F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A84C4C-3B50-FD46-B4E0-7A6EAAA492A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B0E24-DFFD-244F-BFEC-55539FF07CF3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0824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4" name="phantom256.gif" descr="phantom256.gif">
            <a:extLst>
              <a:ext uri="{FF2B5EF4-FFF2-40B4-BE49-F238E27FC236}">
                <a16:creationId xmlns:a16="http://schemas.microsoft.com/office/drawing/2014/main" id="{1D704249-3B54-844B-BFD9-65EA70CA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θ = 0°">
            <a:extLst>
              <a:ext uri="{FF2B5EF4-FFF2-40B4-BE49-F238E27FC236}">
                <a16:creationId xmlns:a16="http://schemas.microsoft.com/office/drawing/2014/main" id="{418FEF4F-A904-3A49-A912-BA0B96E9B7AF}"/>
              </a:ext>
            </a:extLst>
          </p:cNvPr>
          <p:cNvSpPr txBox="1"/>
          <p:nvPr/>
        </p:nvSpPr>
        <p:spPr>
          <a:xfrm>
            <a:off x="6172200" y="3390900"/>
            <a:ext cx="589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0°</a:t>
            </a:r>
          </a:p>
        </p:txBody>
      </p:sp>
      <p:grpSp>
        <p:nvGrpSpPr>
          <p:cNvPr id="16" name="Group">
            <a:extLst>
              <a:ext uri="{FF2B5EF4-FFF2-40B4-BE49-F238E27FC236}">
                <a16:creationId xmlns:a16="http://schemas.microsoft.com/office/drawing/2014/main" id="{13233F4E-76B4-ED45-ABA3-D5C505957CD8}"/>
              </a:ext>
            </a:extLst>
          </p:cNvPr>
          <p:cNvGrpSpPr/>
          <p:nvPr/>
        </p:nvGrpSpPr>
        <p:grpSpPr>
          <a:xfrm>
            <a:off x="3059691" y="1727199"/>
            <a:ext cx="3011858" cy="574081"/>
            <a:chOff x="0" y="881419"/>
            <a:chExt cx="3011857" cy="574079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AB6FC36F-E198-F744-BFFB-820B6659E9B4}"/>
                </a:ext>
              </a:extLst>
            </p:cNvPr>
            <p:cNvSpPr/>
            <p:nvPr/>
          </p:nvSpPr>
          <p:spPr>
            <a:xfrm flipV="1">
              <a:off x="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F46F2855-A9F6-754D-A620-1FEB767F2AF2}"/>
                </a:ext>
              </a:extLst>
            </p:cNvPr>
            <p:cNvSpPr/>
            <p:nvPr/>
          </p:nvSpPr>
          <p:spPr>
            <a:xfrm>
              <a:off x="775709" y="881419"/>
              <a:ext cx="1422401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7D1CA9A5-FC51-EF43-BB77-9F239E48EC85}"/>
              </a:ext>
            </a:extLst>
          </p:cNvPr>
          <p:cNvGrpSpPr/>
          <p:nvPr/>
        </p:nvGrpSpPr>
        <p:grpSpPr>
          <a:xfrm>
            <a:off x="3594100" y="2425785"/>
            <a:ext cx="1943100" cy="2501901"/>
            <a:chOff x="0" y="0"/>
            <a:chExt cx="1943100" cy="2501900"/>
          </a:xfrm>
        </p:grpSpPr>
        <p:sp>
          <p:nvSpPr>
            <p:cNvPr id="23" name="Line">
              <a:extLst>
                <a:ext uri="{FF2B5EF4-FFF2-40B4-BE49-F238E27FC236}">
                  <a16:creationId xmlns:a16="http://schemas.microsoft.com/office/drawing/2014/main" id="{B7DF1CAB-3707-CB45-A45D-2FD351197B0E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id="{29ABB09D-CB5E-9A4A-9490-09C32AF1B445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EC0A90BE-651F-AB48-826A-60AEA194CFC8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4D28EAE2-5C75-7449-A135-E6049838EB0F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04CA5CA-39BC-8C47-8C12-202ED57EC8FE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E15EC606-1D34-2342-9020-0CEFC70A55CD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EBA5DA9D-B5DA-5241-8CD3-B987572B777C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A95ACDDD-5AB9-254F-8D15-BCE184D9B2E3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2DEFDC17-834C-9847-B5A0-F180F7C8D863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323C8D8F-69D5-7B44-B9A0-C8986A8216E4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3A9783B7-86BD-F640-807C-52B9994BCBCF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018FD461-1B9C-4541-99AE-EFB303E6DAE6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FCBAC686-90EB-744F-BD5E-872079519D72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DABCB177-DD7A-5E47-9D23-1A7AF362114C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43CD916A-60AE-744E-8FDE-B0FC3A74287A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C39DE043-D68D-E848-828A-8D0592389DEA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B6D66CDF-E85B-454E-BA5E-3483AC030F71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F69F03D1-C827-684A-8912-83B0CDE7605B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1" name="on projette l’image pour :">
            <a:extLst>
              <a:ext uri="{FF2B5EF4-FFF2-40B4-BE49-F238E27FC236}">
                <a16:creationId xmlns:a16="http://schemas.microsoft.com/office/drawing/2014/main" id="{54EE11B8-EDFB-9F4C-8C2F-15DDF4DB7DD1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B22F77-5A99-9445-992A-977FAEB5BA7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572BD8-3E16-8E4D-975B-F38E1FD8029D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956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2" name="phantom256.gif" descr="phantom256.gif">
            <a:extLst>
              <a:ext uri="{FF2B5EF4-FFF2-40B4-BE49-F238E27FC236}">
                <a16:creationId xmlns:a16="http://schemas.microsoft.com/office/drawing/2014/main" id="{6854385D-E63D-DC4A-8750-2ABC7F71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on projette l’image pour :">
            <a:extLst>
              <a:ext uri="{FF2B5EF4-FFF2-40B4-BE49-F238E27FC236}">
                <a16:creationId xmlns:a16="http://schemas.microsoft.com/office/drawing/2014/main" id="{F1938621-27ED-3B48-A7F3-59A8C3ECD81F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44" name="θ = 0°">
            <a:extLst>
              <a:ext uri="{FF2B5EF4-FFF2-40B4-BE49-F238E27FC236}">
                <a16:creationId xmlns:a16="http://schemas.microsoft.com/office/drawing/2014/main" id="{14E07D58-F8BF-9845-88F0-8FA1AEF62238}"/>
              </a:ext>
            </a:extLst>
          </p:cNvPr>
          <p:cNvSpPr txBox="1"/>
          <p:nvPr/>
        </p:nvSpPr>
        <p:spPr>
          <a:xfrm>
            <a:off x="6172200" y="3390900"/>
            <a:ext cx="589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0°</a:t>
            </a:r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D1F80A4C-E1E9-ED42-A832-457747B5282B}"/>
              </a:ext>
            </a:extLst>
          </p:cNvPr>
          <p:cNvSpPr/>
          <p:nvPr/>
        </p:nvSpPr>
        <p:spPr>
          <a:xfrm flipV="1">
            <a:off x="3059690" y="2283937"/>
            <a:ext cx="3011858" cy="17343"/>
          </a:xfrm>
          <a:prstGeom prst="line">
            <a:avLst/>
          </a:prstGeom>
          <a:ln w="38100">
            <a:solidFill>
              <a:srgbClr val="000000">
                <a:alpha val="20000"/>
              </a:srgbClr>
            </a:solidFill>
            <a:tailEnd type="triangle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DAE01F49-C210-9C46-920E-0B3CCD482ADB}"/>
              </a:ext>
            </a:extLst>
          </p:cNvPr>
          <p:cNvSpPr/>
          <p:nvPr/>
        </p:nvSpPr>
        <p:spPr>
          <a:xfrm>
            <a:off x="3835400" y="1727200"/>
            <a:ext cx="1422400" cy="541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2"/>
                </a:moveTo>
                <a:lnTo>
                  <a:pt x="1414" y="14850"/>
                </a:lnTo>
                <a:lnTo>
                  <a:pt x="2186" y="17550"/>
                </a:lnTo>
                <a:lnTo>
                  <a:pt x="3214" y="7425"/>
                </a:lnTo>
                <a:lnTo>
                  <a:pt x="3857" y="9787"/>
                </a:lnTo>
                <a:lnTo>
                  <a:pt x="5014" y="0"/>
                </a:lnTo>
                <a:lnTo>
                  <a:pt x="6043" y="5737"/>
                </a:lnTo>
                <a:lnTo>
                  <a:pt x="6686" y="1350"/>
                </a:lnTo>
                <a:lnTo>
                  <a:pt x="7200" y="6413"/>
                </a:lnTo>
                <a:lnTo>
                  <a:pt x="7714" y="9787"/>
                </a:lnTo>
                <a:lnTo>
                  <a:pt x="9129" y="2363"/>
                </a:lnTo>
                <a:lnTo>
                  <a:pt x="9771" y="5062"/>
                </a:lnTo>
                <a:lnTo>
                  <a:pt x="10414" y="8100"/>
                </a:lnTo>
                <a:lnTo>
                  <a:pt x="10929" y="5737"/>
                </a:lnTo>
                <a:lnTo>
                  <a:pt x="11829" y="7425"/>
                </a:lnTo>
                <a:lnTo>
                  <a:pt x="12471" y="9787"/>
                </a:lnTo>
                <a:lnTo>
                  <a:pt x="12729" y="11475"/>
                </a:lnTo>
                <a:cubicBezTo>
                  <a:pt x="12729" y="11475"/>
                  <a:pt x="12986" y="9787"/>
                  <a:pt x="13243" y="9787"/>
                </a:cubicBezTo>
                <a:cubicBezTo>
                  <a:pt x="13500" y="9787"/>
                  <a:pt x="13886" y="12488"/>
                  <a:pt x="13886" y="12488"/>
                </a:cubicBezTo>
                <a:lnTo>
                  <a:pt x="14014" y="14175"/>
                </a:lnTo>
                <a:cubicBezTo>
                  <a:pt x="14014" y="14175"/>
                  <a:pt x="14657" y="15525"/>
                  <a:pt x="14786" y="14850"/>
                </a:cubicBezTo>
                <a:cubicBezTo>
                  <a:pt x="14914" y="14175"/>
                  <a:pt x="16071" y="9450"/>
                  <a:pt x="16071" y="8100"/>
                </a:cubicBezTo>
                <a:cubicBezTo>
                  <a:pt x="16071" y="6750"/>
                  <a:pt x="16586" y="1350"/>
                  <a:pt x="16586" y="1350"/>
                </a:cubicBezTo>
                <a:cubicBezTo>
                  <a:pt x="16586" y="1350"/>
                  <a:pt x="16971" y="6075"/>
                  <a:pt x="17100" y="6750"/>
                </a:cubicBezTo>
                <a:cubicBezTo>
                  <a:pt x="17229" y="7425"/>
                  <a:pt x="18000" y="7762"/>
                  <a:pt x="18000" y="7762"/>
                </a:cubicBezTo>
                <a:lnTo>
                  <a:pt x="18000" y="9450"/>
                </a:lnTo>
                <a:lnTo>
                  <a:pt x="18386" y="11137"/>
                </a:lnTo>
                <a:lnTo>
                  <a:pt x="18771" y="13162"/>
                </a:lnTo>
                <a:cubicBezTo>
                  <a:pt x="18771" y="13162"/>
                  <a:pt x="19286" y="12825"/>
                  <a:pt x="19543" y="13162"/>
                </a:cubicBezTo>
                <a:cubicBezTo>
                  <a:pt x="19800" y="13500"/>
                  <a:pt x="19671" y="12487"/>
                  <a:pt x="20057" y="14850"/>
                </a:cubicBezTo>
                <a:cubicBezTo>
                  <a:pt x="20443" y="17212"/>
                  <a:pt x="20571" y="17887"/>
                  <a:pt x="20571" y="17887"/>
                </a:cubicBezTo>
                <a:lnTo>
                  <a:pt x="21471" y="19912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26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47" name="Group">
            <a:extLst>
              <a:ext uri="{FF2B5EF4-FFF2-40B4-BE49-F238E27FC236}">
                <a16:creationId xmlns:a16="http://schemas.microsoft.com/office/drawing/2014/main" id="{8221390A-546B-2A4E-8B38-D826CFAE7332}"/>
              </a:ext>
            </a:extLst>
          </p:cNvPr>
          <p:cNvGrpSpPr/>
          <p:nvPr/>
        </p:nvGrpSpPr>
        <p:grpSpPr>
          <a:xfrm rot="18900000">
            <a:off x="1491254" y="2062732"/>
            <a:ext cx="3011858" cy="574080"/>
            <a:chOff x="0" y="881419"/>
            <a:chExt cx="3011857" cy="574079"/>
          </a:xfrm>
        </p:grpSpPr>
        <p:sp>
          <p:nvSpPr>
            <p:cNvPr id="48" name="Line">
              <a:extLst>
                <a:ext uri="{FF2B5EF4-FFF2-40B4-BE49-F238E27FC236}">
                  <a16:creationId xmlns:a16="http://schemas.microsoft.com/office/drawing/2014/main" id="{CE2AFE5F-1CF4-464B-97F5-FE42AFCCDE39}"/>
                </a:ext>
              </a:extLst>
            </p:cNvPr>
            <p:cNvSpPr/>
            <p:nvPr/>
          </p:nvSpPr>
          <p:spPr>
            <a:xfrm flipV="1">
              <a:off x="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4A3AC670-6B31-6C40-A772-790CBF51C53C}"/>
                </a:ext>
              </a:extLst>
            </p:cNvPr>
            <p:cNvSpPr/>
            <p:nvPr/>
          </p:nvSpPr>
          <p:spPr>
            <a:xfrm>
              <a:off x="775709" y="881419"/>
              <a:ext cx="1422401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50" name="θ = 45°">
            <a:extLst>
              <a:ext uri="{FF2B5EF4-FFF2-40B4-BE49-F238E27FC236}">
                <a16:creationId xmlns:a16="http://schemas.microsoft.com/office/drawing/2014/main" id="{825AB68C-6889-7F4F-B38C-336C3BB7A2B0}"/>
              </a:ext>
            </a:extLst>
          </p:cNvPr>
          <p:cNvSpPr txBox="1"/>
          <p:nvPr/>
        </p:nvSpPr>
        <p:spPr>
          <a:xfrm>
            <a:off x="6172200" y="3810000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45°</a:t>
            </a:r>
          </a:p>
        </p:txBody>
      </p:sp>
      <p:grpSp>
        <p:nvGrpSpPr>
          <p:cNvPr id="51" name="Group">
            <a:extLst>
              <a:ext uri="{FF2B5EF4-FFF2-40B4-BE49-F238E27FC236}">
                <a16:creationId xmlns:a16="http://schemas.microsoft.com/office/drawing/2014/main" id="{A6DDC399-C632-EA4C-9F22-0190E91B37AC}"/>
              </a:ext>
            </a:extLst>
          </p:cNvPr>
          <p:cNvGrpSpPr/>
          <p:nvPr/>
        </p:nvGrpSpPr>
        <p:grpSpPr>
          <a:xfrm rot="18900000">
            <a:off x="3594100" y="2425786"/>
            <a:ext cx="1943100" cy="2501901"/>
            <a:chOff x="0" y="0"/>
            <a:chExt cx="1943100" cy="2501900"/>
          </a:xfrm>
        </p:grpSpPr>
        <p:sp>
          <p:nvSpPr>
            <p:cNvPr id="52" name="Line">
              <a:extLst>
                <a:ext uri="{FF2B5EF4-FFF2-40B4-BE49-F238E27FC236}">
                  <a16:creationId xmlns:a16="http://schemas.microsoft.com/office/drawing/2014/main" id="{7EC0270E-B744-E04C-8695-C446E0271805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4EA99FBD-49A9-5A44-B26D-2D5C63CD7752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ADD71123-AA4F-CD4C-BC32-6AA39D05A766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" name="Line">
              <a:extLst>
                <a:ext uri="{FF2B5EF4-FFF2-40B4-BE49-F238E27FC236}">
                  <a16:creationId xmlns:a16="http://schemas.microsoft.com/office/drawing/2014/main" id="{7B5AE5A7-6BDA-B848-8553-E4C549CCE9B4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" name="Line">
              <a:extLst>
                <a:ext uri="{FF2B5EF4-FFF2-40B4-BE49-F238E27FC236}">
                  <a16:creationId xmlns:a16="http://schemas.microsoft.com/office/drawing/2014/main" id="{4A663384-E404-F947-AE58-74DECF2D18C9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64A19AC9-3FFA-E542-B540-234E0AA31537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B12798BB-39C6-F045-A76D-0E1E2558A3E7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11A82108-75FE-D049-BBD9-DA7B0B20333C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3F199BC9-6B0B-8044-94AC-DE8096497E84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" name="Line">
              <a:extLst>
                <a:ext uri="{FF2B5EF4-FFF2-40B4-BE49-F238E27FC236}">
                  <a16:creationId xmlns:a16="http://schemas.microsoft.com/office/drawing/2014/main" id="{63F5940A-FDC1-B04D-AF30-4D4D707C0CA7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" name="Line">
              <a:extLst>
                <a:ext uri="{FF2B5EF4-FFF2-40B4-BE49-F238E27FC236}">
                  <a16:creationId xmlns:a16="http://schemas.microsoft.com/office/drawing/2014/main" id="{BD383B5E-02EA-8749-8F65-63355C01128B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89E9B95F-CBDC-884C-9D71-6FDF53E8DEC3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D71CF74E-6D95-704E-BD79-EBBA708367AC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Line">
              <a:extLst>
                <a:ext uri="{FF2B5EF4-FFF2-40B4-BE49-F238E27FC236}">
                  <a16:creationId xmlns:a16="http://schemas.microsoft.com/office/drawing/2014/main" id="{06C820B9-F54E-4F4B-AEEE-1CF17E4D3563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" name="Line">
              <a:extLst>
                <a:ext uri="{FF2B5EF4-FFF2-40B4-BE49-F238E27FC236}">
                  <a16:creationId xmlns:a16="http://schemas.microsoft.com/office/drawing/2014/main" id="{7A1A1883-4E75-0D47-902E-801CCB784980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" name="Line">
              <a:extLst>
                <a:ext uri="{FF2B5EF4-FFF2-40B4-BE49-F238E27FC236}">
                  <a16:creationId xmlns:a16="http://schemas.microsoft.com/office/drawing/2014/main" id="{F663F3C4-32CF-8A4D-A97D-65F2C000F2A6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" name="Line">
              <a:extLst>
                <a:ext uri="{FF2B5EF4-FFF2-40B4-BE49-F238E27FC236}">
                  <a16:creationId xmlns:a16="http://schemas.microsoft.com/office/drawing/2014/main" id="{FAABF8E6-6041-CF4B-BCA9-B975BD57C75B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" name="Line">
              <a:extLst>
                <a:ext uri="{FF2B5EF4-FFF2-40B4-BE49-F238E27FC236}">
                  <a16:creationId xmlns:a16="http://schemas.microsoft.com/office/drawing/2014/main" id="{8F14B684-1B11-FA46-912B-0B73F94FA699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FFDB31C-0A35-CE49-9C21-871BB8F53E1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533F15-232B-5C47-8943-1AE115B626DC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184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8" name="phantom256.gif" descr="phantom256.gif">
            <a:extLst>
              <a:ext uri="{FF2B5EF4-FFF2-40B4-BE49-F238E27FC236}">
                <a16:creationId xmlns:a16="http://schemas.microsoft.com/office/drawing/2014/main" id="{9083E8AA-C2C1-A943-99D4-9E19F43D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on projette l’image pour :">
            <a:extLst>
              <a:ext uri="{FF2B5EF4-FFF2-40B4-BE49-F238E27FC236}">
                <a16:creationId xmlns:a16="http://schemas.microsoft.com/office/drawing/2014/main" id="{BB0E1F63-54F0-9D40-9BE7-E8335B7AE06A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40" name="θ = 0°">
            <a:extLst>
              <a:ext uri="{FF2B5EF4-FFF2-40B4-BE49-F238E27FC236}">
                <a16:creationId xmlns:a16="http://schemas.microsoft.com/office/drawing/2014/main" id="{3B2C1D64-B43F-854D-AA2C-8E9EA22967AB}"/>
              </a:ext>
            </a:extLst>
          </p:cNvPr>
          <p:cNvSpPr txBox="1"/>
          <p:nvPr/>
        </p:nvSpPr>
        <p:spPr>
          <a:xfrm>
            <a:off x="6172200" y="3390900"/>
            <a:ext cx="589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0°</a:t>
            </a: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6C02C742-F8BF-3245-A29B-784C57582BB9}"/>
              </a:ext>
            </a:extLst>
          </p:cNvPr>
          <p:cNvSpPr/>
          <p:nvPr/>
        </p:nvSpPr>
        <p:spPr>
          <a:xfrm flipV="1">
            <a:off x="3059690" y="2283937"/>
            <a:ext cx="3011858" cy="17343"/>
          </a:xfrm>
          <a:prstGeom prst="line">
            <a:avLst/>
          </a:prstGeom>
          <a:ln w="38100">
            <a:solidFill>
              <a:srgbClr val="000000">
                <a:alpha val="20000"/>
              </a:srgbClr>
            </a:solidFill>
            <a:tailEnd type="triangle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Line">
            <a:extLst>
              <a:ext uri="{FF2B5EF4-FFF2-40B4-BE49-F238E27FC236}">
                <a16:creationId xmlns:a16="http://schemas.microsoft.com/office/drawing/2014/main" id="{5234DE8D-5457-C940-BA67-94E4859CD66B}"/>
              </a:ext>
            </a:extLst>
          </p:cNvPr>
          <p:cNvSpPr/>
          <p:nvPr/>
        </p:nvSpPr>
        <p:spPr>
          <a:xfrm>
            <a:off x="3835400" y="1727200"/>
            <a:ext cx="1422400" cy="541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2"/>
                </a:moveTo>
                <a:lnTo>
                  <a:pt x="1414" y="14850"/>
                </a:lnTo>
                <a:lnTo>
                  <a:pt x="2186" y="17550"/>
                </a:lnTo>
                <a:lnTo>
                  <a:pt x="3214" y="7425"/>
                </a:lnTo>
                <a:lnTo>
                  <a:pt x="3857" y="9787"/>
                </a:lnTo>
                <a:lnTo>
                  <a:pt x="5014" y="0"/>
                </a:lnTo>
                <a:lnTo>
                  <a:pt x="6043" y="5737"/>
                </a:lnTo>
                <a:lnTo>
                  <a:pt x="6686" y="1350"/>
                </a:lnTo>
                <a:lnTo>
                  <a:pt x="7200" y="6413"/>
                </a:lnTo>
                <a:lnTo>
                  <a:pt x="7714" y="9787"/>
                </a:lnTo>
                <a:lnTo>
                  <a:pt x="9129" y="2363"/>
                </a:lnTo>
                <a:lnTo>
                  <a:pt x="9771" y="5062"/>
                </a:lnTo>
                <a:lnTo>
                  <a:pt x="10414" y="8100"/>
                </a:lnTo>
                <a:lnTo>
                  <a:pt x="10929" y="5737"/>
                </a:lnTo>
                <a:lnTo>
                  <a:pt x="11829" y="7425"/>
                </a:lnTo>
                <a:lnTo>
                  <a:pt x="12471" y="9787"/>
                </a:lnTo>
                <a:lnTo>
                  <a:pt x="12729" y="11475"/>
                </a:lnTo>
                <a:cubicBezTo>
                  <a:pt x="12729" y="11475"/>
                  <a:pt x="12986" y="9787"/>
                  <a:pt x="13243" y="9787"/>
                </a:cubicBezTo>
                <a:cubicBezTo>
                  <a:pt x="13500" y="9787"/>
                  <a:pt x="13886" y="12488"/>
                  <a:pt x="13886" y="12488"/>
                </a:cubicBezTo>
                <a:lnTo>
                  <a:pt x="14014" y="14175"/>
                </a:lnTo>
                <a:cubicBezTo>
                  <a:pt x="14014" y="14175"/>
                  <a:pt x="14657" y="15525"/>
                  <a:pt x="14786" y="14850"/>
                </a:cubicBezTo>
                <a:cubicBezTo>
                  <a:pt x="14914" y="14175"/>
                  <a:pt x="16071" y="9450"/>
                  <a:pt x="16071" y="8100"/>
                </a:cubicBezTo>
                <a:cubicBezTo>
                  <a:pt x="16071" y="6750"/>
                  <a:pt x="16586" y="1350"/>
                  <a:pt x="16586" y="1350"/>
                </a:cubicBezTo>
                <a:cubicBezTo>
                  <a:pt x="16586" y="1350"/>
                  <a:pt x="16971" y="6075"/>
                  <a:pt x="17100" y="6750"/>
                </a:cubicBezTo>
                <a:cubicBezTo>
                  <a:pt x="17229" y="7425"/>
                  <a:pt x="18000" y="7762"/>
                  <a:pt x="18000" y="7762"/>
                </a:cubicBezTo>
                <a:lnTo>
                  <a:pt x="18000" y="9450"/>
                </a:lnTo>
                <a:lnTo>
                  <a:pt x="18386" y="11137"/>
                </a:lnTo>
                <a:lnTo>
                  <a:pt x="18771" y="13162"/>
                </a:lnTo>
                <a:cubicBezTo>
                  <a:pt x="18771" y="13162"/>
                  <a:pt x="19286" y="12825"/>
                  <a:pt x="19543" y="13162"/>
                </a:cubicBezTo>
                <a:cubicBezTo>
                  <a:pt x="19800" y="13500"/>
                  <a:pt x="19671" y="12487"/>
                  <a:pt x="20057" y="14850"/>
                </a:cubicBezTo>
                <a:cubicBezTo>
                  <a:pt x="20443" y="17212"/>
                  <a:pt x="20571" y="17887"/>
                  <a:pt x="20571" y="17887"/>
                </a:cubicBezTo>
                <a:lnTo>
                  <a:pt x="21471" y="19912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26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id="{E7B8D033-403A-DF45-8E8E-2A49AFC787C4}"/>
              </a:ext>
            </a:extLst>
          </p:cNvPr>
          <p:cNvSpPr/>
          <p:nvPr/>
        </p:nvSpPr>
        <p:spPr>
          <a:xfrm rot="18900000">
            <a:off x="2261145" y="2080898"/>
            <a:ext cx="1422401" cy="54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2"/>
                </a:moveTo>
                <a:lnTo>
                  <a:pt x="1414" y="14850"/>
                </a:lnTo>
                <a:lnTo>
                  <a:pt x="2186" y="17550"/>
                </a:lnTo>
                <a:lnTo>
                  <a:pt x="3214" y="7425"/>
                </a:lnTo>
                <a:lnTo>
                  <a:pt x="3857" y="9787"/>
                </a:lnTo>
                <a:lnTo>
                  <a:pt x="5014" y="0"/>
                </a:lnTo>
                <a:lnTo>
                  <a:pt x="6043" y="5737"/>
                </a:lnTo>
                <a:lnTo>
                  <a:pt x="6686" y="1350"/>
                </a:lnTo>
                <a:lnTo>
                  <a:pt x="7200" y="6413"/>
                </a:lnTo>
                <a:lnTo>
                  <a:pt x="7714" y="9787"/>
                </a:lnTo>
                <a:lnTo>
                  <a:pt x="9129" y="2363"/>
                </a:lnTo>
                <a:lnTo>
                  <a:pt x="9771" y="5062"/>
                </a:lnTo>
                <a:lnTo>
                  <a:pt x="10414" y="8100"/>
                </a:lnTo>
                <a:lnTo>
                  <a:pt x="10929" y="5737"/>
                </a:lnTo>
                <a:lnTo>
                  <a:pt x="11829" y="7425"/>
                </a:lnTo>
                <a:lnTo>
                  <a:pt x="12471" y="9787"/>
                </a:lnTo>
                <a:lnTo>
                  <a:pt x="12729" y="11475"/>
                </a:lnTo>
                <a:cubicBezTo>
                  <a:pt x="12729" y="11475"/>
                  <a:pt x="12986" y="9787"/>
                  <a:pt x="13243" y="9787"/>
                </a:cubicBezTo>
                <a:cubicBezTo>
                  <a:pt x="13500" y="9787"/>
                  <a:pt x="13886" y="12488"/>
                  <a:pt x="13886" y="12488"/>
                </a:cubicBezTo>
                <a:lnTo>
                  <a:pt x="14014" y="14175"/>
                </a:lnTo>
                <a:cubicBezTo>
                  <a:pt x="14014" y="14175"/>
                  <a:pt x="14657" y="15525"/>
                  <a:pt x="14786" y="14850"/>
                </a:cubicBezTo>
                <a:cubicBezTo>
                  <a:pt x="14914" y="14175"/>
                  <a:pt x="16071" y="9450"/>
                  <a:pt x="16071" y="8100"/>
                </a:cubicBezTo>
                <a:cubicBezTo>
                  <a:pt x="16071" y="6750"/>
                  <a:pt x="16586" y="1350"/>
                  <a:pt x="16586" y="1350"/>
                </a:cubicBezTo>
                <a:cubicBezTo>
                  <a:pt x="16586" y="1350"/>
                  <a:pt x="16971" y="6075"/>
                  <a:pt x="17100" y="6750"/>
                </a:cubicBezTo>
                <a:cubicBezTo>
                  <a:pt x="17229" y="7425"/>
                  <a:pt x="18000" y="7762"/>
                  <a:pt x="18000" y="7762"/>
                </a:cubicBezTo>
                <a:lnTo>
                  <a:pt x="18000" y="9450"/>
                </a:lnTo>
                <a:lnTo>
                  <a:pt x="18386" y="11137"/>
                </a:lnTo>
                <a:lnTo>
                  <a:pt x="18771" y="13162"/>
                </a:lnTo>
                <a:cubicBezTo>
                  <a:pt x="18771" y="13162"/>
                  <a:pt x="19286" y="12825"/>
                  <a:pt x="19543" y="13162"/>
                </a:cubicBezTo>
                <a:cubicBezTo>
                  <a:pt x="19800" y="13500"/>
                  <a:pt x="19671" y="12487"/>
                  <a:pt x="20057" y="14850"/>
                </a:cubicBezTo>
                <a:cubicBezTo>
                  <a:pt x="20443" y="17212"/>
                  <a:pt x="20571" y="17887"/>
                  <a:pt x="20571" y="17887"/>
                </a:cubicBezTo>
                <a:lnTo>
                  <a:pt x="21471" y="19912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26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" name="θ = 45°">
            <a:extLst>
              <a:ext uri="{FF2B5EF4-FFF2-40B4-BE49-F238E27FC236}">
                <a16:creationId xmlns:a16="http://schemas.microsoft.com/office/drawing/2014/main" id="{5B0B8C1C-8836-B14D-BD5D-4770BD2877E2}"/>
              </a:ext>
            </a:extLst>
          </p:cNvPr>
          <p:cNvSpPr txBox="1"/>
          <p:nvPr/>
        </p:nvSpPr>
        <p:spPr>
          <a:xfrm>
            <a:off x="6172200" y="3810000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45°</a:t>
            </a:r>
          </a:p>
        </p:txBody>
      </p:sp>
      <p:grpSp>
        <p:nvGrpSpPr>
          <p:cNvPr id="73" name="Group">
            <a:extLst>
              <a:ext uri="{FF2B5EF4-FFF2-40B4-BE49-F238E27FC236}">
                <a16:creationId xmlns:a16="http://schemas.microsoft.com/office/drawing/2014/main" id="{6223B2E7-75F6-CB49-8577-5686DD7F4866}"/>
              </a:ext>
            </a:extLst>
          </p:cNvPr>
          <p:cNvGrpSpPr/>
          <p:nvPr/>
        </p:nvGrpSpPr>
        <p:grpSpPr>
          <a:xfrm rot="16200000">
            <a:off x="1256263" y="3680910"/>
            <a:ext cx="3011858" cy="398397"/>
            <a:chOff x="0" y="1057103"/>
            <a:chExt cx="3011857" cy="398395"/>
          </a:xfrm>
        </p:grpSpPr>
        <p:sp>
          <p:nvSpPr>
            <p:cNvPr id="74" name="Line">
              <a:extLst>
                <a:ext uri="{FF2B5EF4-FFF2-40B4-BE49-F238E27FC236}">
                  <a16:creationId xmlns:a16="http://schemas.microsoft.com/office/drawing/2014/main" id="{B32E395A-09C8-104E-9785-3CBAB8BF0E2F}"/>
                </a:ext>
              </a:extLst>
            </p:cNvPr>
            <p:cNvSpPr/>
            <p:nvPr/>
          </p:nvSpPr>
          <p:spPr>
            <a:xfrm flipV="1">
              <a:off x="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id="{199F5783-AD76-0242-B30B-871108BF2996}"/>
                </a:ext>
              </a:extLst>
            </p:cNvPr>
            <p:cNvSpPr/>
            <p:nvPr/>
          </p:nvSpPr>
          <p:spPr>
            <a:xfrm>
              <a:off x="540759" y="1057103"/>
              <a:ext cx="1892301" cy="36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76" name="θ = 90°">
            <a:extLst>
              <a:ext uri="{FF2B5EF4-FFF2-40B4-BE49-F238E27FC236}">
                <a16:creationId xmlns:a16="http://schemas.microsoft.com/office/drawing/2014/main" id="{91E76B4B-B62F-B44F-B0F3-4111A493FDBD}"/>
              </a:ext>
            </a:extLst>
          </p:cNvPr>
          <p:cNvSpPr txBox="1"/>
          <p:nvPr/>
        </p:nvSpPr>
        <p:spPr>
          <a:xfrm>
            <a:off x="6172200" y="4191000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90°</a:t>
            </a:r>
          </a:p>
        </p:txBody>
      </p:sp>
      <p:grpSp>
        <p:nvGrpSpPr>
          <p:cNvPr id="77" name="Group">
            <a:extLst>
              <a:ext uri="{FF2B5EF4-FFF2-40B4-BE49-F238E27FC236}">
                <a16:creationId xmlns:a16="http://schemas.microsoft.com/office/drawing/2014/main" id="{8A56F367-6C5A-A74E-BF97-78049CFE2D6D}"/>
              </a:ext>
            </a:extLst>
          </p:cNvPr>
          <p:cNvGrpSpPr/>
          <p:nvPr/>
        </p:nvGrpSpPr>
        <p:grpSpPr>
          <a:xfrm rot="16200000">
            <a:off x="3594100" y="2590885"/>
            <a:ext cx="1943100" cy="2501901"/>
            <a:chOff x="0" y="0"/>
            <a:chExt cx="1943100" cy="2501900"/>
          </a:xfrm>
        </p:grpSpPr>
        <p:sp>
          <p:nvSpPr>
            <p:cNvPr id="78" name="Line">
              <a:extLst>
                <a:ext uri="{FF2B5EF4-FFF2-40B4-BE49-F238E27FC236}">
                  <a16:creationId xmlns:a16="http://schemas.microsoft.com/office/drawing/2014/main" id="{11DBF644-DA7D-2346-9E98-D4EED53452C7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" name="Line">
              <a:extLst>
                <a:ext uri="{FF2B5EF4-FFF2-40B4-BE49-F238E27FC236}">
                  <a16:creationId xmlns:a16="http://schemas.microsoft.com/office/drawing/2014/main" id="{F8D9F86F-34B5-4545-BC09-7E4BBC113040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" name="Line">
              <a:extLst>
                <a:ext uri="{FF2B5EF4-FFF2-40B4-BE49-F238E27FC236}">
                  <a16:creationId xmlns:a16="http://schemas.microsoft.com/office/drawing/2014/main" id="{E229793A-BEF7-BE45-8E63-7E6E3EE566A0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" name="Line">
              <a:extLst>
                <a:ext uri="{FF2B5EF4-FFF2-40B4-BE49-F238E27FC236}">
                  <a16:creationId xmlns:a16="http://schemas.microsoft.com/office/drawing/2014/main" id="{298592BF-3E9D-6848-BB8C-9BEFF5B02DC3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" name="Line">
              <a:extLst>
                <a:ext uri="{FF2B5EF4-FFF2-40B4-BE49-F238E27FC236}">
                  <a16:creationId xmlns:a16="http://schemas.microsoft.com/office/drawing/2014/main" id="{624C3745-F895-3448-B4DC-F2E1D3F66DB2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" name="Line">
              <a:extLst>
                <a:ext uri="{FF2B5EF4-FFF2-40B4-BE49-F238E27FC236}">
                  <a16:creationId xmlns:a16="http://schemas.microsoft.com/office/drawing/2014/main" id="{4BB092B6-52C9-9F4B-AF83-33D726F5B2C6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" name="Line">
              <a:extLst>
                <a:ext uri="{FF2B5EF4-FFF2-40B4-BE49-F238E27FC236}">
                  <a16:creationId xmlns:a16="http://schemas.microsoft.com/office/drawing/2014/main" id="{B4F657AB-2A62-E847-B703-39CBFFC4F5CA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" name="Line">
              <a:extLst>
                <a:ext uri="{FF2B5EF4-FFF2-40B4-BE49-F238E27FC236}">
                  <a16:creationId xmlns:a16="http://schemas.microsoft.com/office/drawing/2014/main" id="{5DD43E67-ABCA-544E-8D90-4E447579E710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" name="Line">
              <a:extLst>
                <a:ext uri="{FF2B5EF4-FFF2-40B4-BE49-F238E27FC236}">
                  <a16:creationId xmlns:a16="http://schemas.microsoft.com/office/drawing/2014/main" id="{691DA2F8-2CBF-7D45-995B-287128ACD71A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6B82CDE7-E8E0-AF4C-88BD-4EFA1D5CE310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" name="Line">
              <a:extLst>
                <a:ext uri="{FF2B5EF4-FFF2-40B4-BE49-F238E27FC236}">
                  <a16:creationId xmlns:a16="http://schemas.microsoft.com/office/drawing/2014/main" id="{36DA4D4F-604F-464A-B012-A65934CF4AFF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" name="Line">
              <a:extLst>
                <a:ext uri="{FF2B5EF4-FFF2-40B4-BE49-F238E27FC236}">
                  <a16:creationId xmlns:a16="http://schemas.microsoft.com/office/drawing/2014/main" id="{F309DF4A-E3E7-5648-BACD-8AE984DC5E5D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" name="Line">
              <a:extLst>
                <a:ext uri="{FF2B5EF4-FFF2-40B4-BE49-F238E27FC236}">
                  <a16:creationId xmlns:a16="http://schemas.microsoft.com/office/drawing/2014/main" id="{942D71BD-D17B-2D46-9957-E76BEB576487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Line">
              <a:extLst>
                <a:ext uri="{FF2B5EF4-FFF2-40B4-BE49-F238E27FC236}">
                  <a16:creationId xmlns:a16="http://schemas.microsoft.com/office/drawing/2014/main" id="{42D6930E-2936-0F4A-BEE8-F560FFFA4F45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" name="Line">
              <a:extLst>
                <a:ext uri="{FF2B5EF4-FFF2-40B4-BE49-F238E27FC236}">
                  <a16:creationId xmlns:a16="http://schemas.microsoft.com/office/drawing/2014/main" id="{743C115A-5C62-6442-ABDD-E9A2B49E46C0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" name="Line">
              <a:extLst>
                <a:ext uri="{FF2B5EF4-FFF2-40B4-BE49-F238E27FC236}">
                  <a16:creationId xmlns:a16="http://schemas.microsoft.com/office/drawing/2014/main" id="{04D81EA1-A01E-3646-906D-91C42A2669D3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D5D09FA4-824C-7444-AE0A-BD6CBB677B1A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" name="Line">
              <a:extLst>
                <a:ext uri="{FF2B5EF4-FFF2-40B4-BE49-F238E27FC236}">
                  <a16:creationId xmlns:a16="http://schemas.microsoft.com/office/drawing/2014/main" id="{868D9D2D-68C1-6145-BAF1-A19BC5EC6287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696B77B-8756-BF43-B0EA-93D95C717D6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ABCD2FF-0B60-234F-94A1-39E20D22AB45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7481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2" name="θ = 0°">
            <a:extLst>
              <a:ext uri="{FF2B5EF4-FFF2-40B4-BE49-F238E27FC236}">
                <a16:creationId xmlns:a16="http://schemas.microsoft.com/office/drawing/2014/main" id="{A198CEC4-6861-B542-9EE5-2ADF1D6EF8CE}"/>
              </a:ext>
            </a:extLst>
          </p:cNvPr>
          <p:cNvSpPr txBox="1"/>
          <p:nvPr/>
        </p:nvSpPr>
        <p:spPr>
          <a:xfrm>
            <a:off x="6172200" y="3390900"/>
            <a:ext cx="589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0°</a:t>
            </a:r>
          </a:p>
        </p:txBody>
      </p:sp>
      <p:sp>
        <p:nvSpPr>
          <p:cNvPr id="43" name="θ = 45°">
            <a:extLst>
              <a:ext uri="{FF2B5EF4-FFF2-40B4-BE49-F238E27FC236}">
                <a16:creationId xmlns:a16="http://schemas.microsoft.com/office/drawing/2014/main" id="{6A44838B-9B25-A64C-BDFD-2409D9B0C67B}"/>
              </a:ext>
            </a:extLst>
          </p:cNvPr>
          <p:cNvSpPr txBox="1"/>
          <p:nvPr/>
        </p:nvSpPr>
        <p:spPr>
          <a:xfrm>
            <a:off x="6172200" y="3810000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45°</a:t>
            </a:r>
          </a:p>
        </p:txBody>
      </p:sp>
      <p:sp>
        <p:nvSpPr>
          <p:cNvPr id="44" name="θ = 90°">
            <a:extLst>
              <a:ext uri="{FF2B5EF4-FFF2-40B4-BE49-F238E27FC236}">
                <a16:creationId xmlns:a16="http://schemas.microsoft.com/office/drawing/2014/main" id="{072DC45F-7045-E64C-85B0-FB7271EEF7DD}"/>
              </a:ext>
            </a:extLst>
          </p:cNvPr>
          <p:cNvSpPr txBox="1"/>
          <p:nvPr/>
        </p:nvSpPr>
        <p:spPr>
          <a:xfrm>
            <a:off x="6172200" y="4191000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90°</a:t>
            </a:r>
          </a:p>
        </p:txBody>
      </p:sp>
      <p:sp>
        <p:nvSpPr>
          <p:cNvPr id="45" name="θ = 135°">
            <a:extLst>
              <a:ext uri="{FF2B5EF4-FFF2-40B4-BE49-F238E27FC236}">
                <a16:creationId xmlns:a16="http://schemas.microsoft.com/office/drawing/2014/main" id="{676A0491-23BC-B943-879B-6F8D24E3B825}"/>
              </a:ext>
            </a:extLst>
          </p:cNvPr>
          <p:cNvSpPr txBox="1"/>
          <p:nvPr/>
        </p:nvSpPr>
        <p:spPr>
          <a:xfrm>
            <a:off x="6172200" y="4508500"/>
            <a:ext cx="8111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r>
              <a:rPr i="1" dirty="0" err="1">
                <a:latin typeface="+mj-lt"/>
              </a:rPr>
              <a:t>θ</a:t>
            </a:r>
            <a:r>
              <a:rPr i="1" dirty="0">
                <a:latin typeface="+mj-lt"/>
              </a:rPr>
              <a:t> </a:t>
            </a:r>
            <a:r>
              <a:rPr dirty="0">
                <a:latin typeface="+mj-lt"/>
              </a:rPr>
              <a:t>= 135°</a:t>
            </a:r>
          </a:p>
        </p:txBody>
      </p:sp>
      <p:pic>
        <p:nvPicPr>
          <p:cNvPr id="46" name="phantom256.gif" descr="phantom256.gif">
            <a:extLst>
              <a:ext uri="{FF2B5EF4-FFF2-40B4-BE49-F238E27FC236}">
                <a16:creationId xmlns:a16="http://schemas.microsoft.com/office/drawing/2014/main" id="{0061545B-87BC-4941-B93C-8E398C67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on projette l’image pour :">
            <a:extLst>
              <a:ext uri="{FF2B5EF4-FFF2-40B4-BE49-F238E27FC236}">
                <a16:creationId xmlns:a16="http://schemas.microsoft.com/office/drawing/2014/main" id="{69A7F689-EE7C-8D4D-8125-A09F205215EC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grpSp>
        <p:nvGrpSpPr>
          <p:cNvPr id="48" name="Group">
            <a:extLst>
              <a:ext uri="{FF2B5EF4-FFF2-40B4-BE49-F238E27FC236}">
                <a16:creationId xmlns:a16="http://schemas.microsoft.com/office/drawing/2014/main" id="{54D6750C-79AB-BB4A-8DC7-9EF561941E0F}"/>
              </a:ext>
            </a:extLst>
          </p:cNvPr>
          <p:cNvGrpSpPr/>
          <p:nvPr/>
        </p:nvGrpSpPr>
        <p:grpSpPr>
          <a:xfrm>
            <a:off x="3059691" y="1727199"/>
            <a:ext cx="3011858" cy="574081"/>
            <a:chOff x="0" y="881419"/>
            <a:chExt cx="3011857" cy="574079"/>
          </a:xfrm>
        </p:grpSpPr>
        <p:sp>
          <p:nvSpPr>
            <p:cNvPr id="49" name="Line">
              <a:extLst>
                <a:ext uri="{FF2B5EF4-FFF2-40B4-BE49-F238E27FC236}">
                  <a16:creationId xmlns:a16="http://schemas.microsoft.com/office/drawing/2014/main" id="{155E7081-EFA1-2B46-BF62-B2A7CA30695F}"/>
                </a:ext>
              </a:extLst>
            </p:cNvPr>
            <p:cNvSpPr/>
            <p:nvPr/>
          </p:nvSpPr>
          <p:spPr>
            <a:xfrm flipV="1">
              <a:off x="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>
                  <a:alpha val="20000"/>
                </a:srgb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9AFCDDE7-C4AD-BB4D-AFF6-6525C167FFB0}"/>
                </a:ext>
              </a:extLst>
            </p:cNvPr>
            <p:cNvSpPr/>
            <p:nvPr/>
          </p:nvSpPr>
          <p:spPr>
            <a:xfrm>
              <a:off x="775709" y="881419"/>
              <a:ext cx="1422401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2600">
                  <a:alpha val="2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E7E0447C-EED1-7C42-A00F-B19E9A69687D}"/>
              </a:ext>
            </a:extLst>
          </p:cNvPr>
          <p:cNvGrpSpPr/>
          <p:nvPr/>
        </p:nvGrpSpPr>
        <p:grpSpPr>
          <a:xfrm>
            <a:off x="2562994" y="2374179"/>
            <a:ext cx="398397" cy="3011858"/>
            <a:chOff x="1057103" y="0"/>
            <a:chExt cx="398395" cy="3011857"/>
          </a:xfrm>
        </p:grpSpPr>
        <p:sp>
          <p:nvSpPr>
            <p:cNvPr id="52" name="Line">
              <a:extLst>
                <a:ext uri="{FF2B5EF4-FFF2-40B4-BE49-F238E27FC236}">
                  <a16:creationId xmlns:a16="http://schemas.microsoft.com/office/drawing/2014/main" id="{37C719ED-0F5E-6D4E-BED8-B8185B8F3072}"/>
                </a:ext>
              </a:extLst>
            </p:cNvPr>
            <p:cNvSpPr/>
            <p:nvPr/>
          </p:nvSpPr>
          <p:spPr>
            <a:xfrm flipH="1" flipV="1">
              <a:off x="1438157" y="0"/>
              <a:ext cx="17343" cy="3011857"/>
            </a:xfrm>
            <a:prstGeom prst="line">
              <a:avLst/>
            </a:prstGeom>
            <a:noFill/>
            <a:ln w="38100" cap="flat">
              <a:solidFill>
                <a:srgbClr val="000000">
                  <a:alpha val="20000"/>
                </a:srgb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BE6B4D94-5B54-3545-821E-9A56DE374AB9}"/>
                </a:ext>
              </a:extLst>
            </p:cNvPr>
            <p:cNvSpPr/>
            <p:nvPr/>
          </p:nvSpPr>
          <p:spPr>
            <a:xfrm rot="16200000">
              <a:off x="295103" y="1340798"/>
              <a:ext cx="1892301" cy="36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433FF">
                  <a:alpha val="2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54" name="Group">
            <a:extLst>
              <a:ext uri="{FF2B5EF4-FFF2-40B4-BE49-F238E27FC236}">
                <a16:creationId xmlns:a16="http://schemas.microsoft.com/office/drawing/2014/main" id="{943BBE0C-4824-A145-8988-124EBC2E8B45}"/>
              </a:ext>
            </a:extLst>
          </p:cNvPr>
          <p:cNvGrpSpPr/>
          <p:nvPr/>
        </p:nvGrpSpPr>
        <p:grpSpPr>
          <a:xfrm rot="16200000">
            <a:off x="3594100" y="2590885"/>
            <a:ext cx="1943100" cy="2501901"/>
            <a:chOff x="0" y="0"/>
            <a:chExt cx="1943100" cy="2501900"/>
          </a:xfrm>
        </p:grpSpPr>
        <p:sp>
          <p:nvSpPr>
            <p:cNvPr id="55" name="Line">
              <a:extLst>
                <a:ext uri="{FF2B5EF4-FFF2-40B4-BE49-F238E27FC236}">
                  <a16:creationId xmlns:a16="http://schemas.microsoft.com/office/drawing/2014/main" id="{76C7254E-9890-E847-B2F8-9899A9A22266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" name="Line">
              <a:extLst>
                <a:ext uri="{FF2B5EF4-FFF2-40B4-BE49-F238E27FC236}">
                  <a16:creationId xmlns:a16="http://schemas.microsoft.com/office/drawing/2014/main" id="{D9ABCF78-5AFB-2E48-8DA5-7C85D3D1EEC4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045FC514-29D9-DD4A-9AA9-0730B949A310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DD4C5D77-AB0B-0B4F-81C5-987AB7935F13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5B9C0A90-0561-F54A-9681-DC0D7D6527D8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1430E152-929F-EA46-8072-E65584533D15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" name="Line">
              <a:extLst>
                <a:ext uri="{FF2B5EF4-FFF2-40B4-BE49-F238E27FC236}">
                  <a16:creationId xmlns:a16="http://schemas.microsoft.com/office/drawing/2014/main" id="{247C8751-9759-9D44-BB1E-36562271D9D4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" name="Line">
              <a:extLst>
                <a:ext uri="{FF2B5EF4-FFF2-40B4-BE49-F238E27FC236}">
                  <a16:creationId xmlns:a16="http://schemas.microsoft.com/office/drawing/2014/main" id="{2D020B8E-1BFC-6942-A3D7-F37D9626068B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93FF9107-31A9-A345-A50B-5530559CFA26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F38A305A-4511-6F4B-9285-A5AA4B9DF688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Line">
              <a:extLst>
                <a:ext uri="{FF2B5EF4-FFF2-40B4-BE49-F238E27FC236}">
                  <a16:creationId xmlns:a16="http://schemas.microsoft.com/office/drawing/2014/main" id="{C40DA44D-EB73-F640-91ED-F7E38BBA1926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" name="Line">
              <a:extLst>
                <a:ext uri="{FF2B5EF4-FFF2-40B4-BE49-F238E27FC236}">
                  <a16:creationId xmlns:a16="http://schemas.microsoft.com/office/drawing/2014/main" id="{AEF1CD1D-C6BA-3D42-93E2-5C503B5DDD86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" name="Line">
              <a:extLst>
                <a:ext uri="{FF2B5EF4-FFF2-40B4-BE49-F238E27FC236}">
                  <a16:creationId xmlns:a16="http://schemas.microsoft.com/office/drawing/2014/main" id="{20BB1911-7D76-B64B-A15E-2B3173962A6E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" name="Line">
              <a:extLst>
                <a:ext uri="{FF2B5EF4-FFF2-40B4-BE49-F238E27FC236}">
                  <a16:creationId xmlns:a16="http://schemas.microsoft.com/office/drawing/2014/main" id="{3F9AEB25-9B67-914C-B5C1-6B1B33C56C3E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" name="Line">
              <a:extLst>
                <a:ext uri="{FF2B5EF4-FFF2-40B4-BE49-F238E27FC236}">
                  <a16:creationId xmlns:a16="http://schemas.microsoft.com/office/drawing/2014/main" id="{4E74FA28-D9FD-9147-95D3-AC4F4DAC8D99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" name="Line">
              <a:extLst>
                <a:ext uri="{FF2B5EF4-FFF2-40B4-BE49-F238E27FC236}">
                  <a16:creationId xmlns:a16="http://schemas.microsoft.com/office/drawing/2014/main" id="{1C6B02F3-0E71-EF42-BF1C-BC623A6211AF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" name="Line">
              <a:extLst>
                <a:ext uri="{FF2B5EF4-FFF2-40B4-BE49-F238E27FC236}">
                  <a16:creationId xmlns:a16="http://schemas.microsoft.com/office/drawing/2014/main" id="{82FAFE15-3EF8-2041-AFDA-BF1EE9439001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" name="Line">
              <a:extLst>
                <a:ext uri="{FF2B5EF4-FFF2-40B4-BE49-F238E27FC236}">
                  <a16:creationId xmlns:a16="http://schemas.microsoft.com/office/drawing/2014/main" id="{5D30624E-D36C-7645-915E-FED19387CE20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9" name="Group">
            <a:extLst>
              <a:ext uri="{FF2B5EF4-FFF2-40B4-BE49-F238E27FC236}">
                <a16:creationId xmlns:a16="http://schemas.microsoft.com/office/drawing/2014/main" id="{AEECA3B3-AA90-0D45-9AB8-A7C1D5E536A7}"/>
              </a:ext>
            </a:extLst>
          </p:cNvPr>
          <p:cNvGrpSpPr/>
          <p:nvPr/>
        </p:nvGrpSpPr>
        <p:grpSpPr>
          <a:xfrm rot="2711697">
            <a:off x="1667638" y="4909991"/>
            <a:ext cx="3011858" cy="574080"/>
            <a:chOff x="0" y="1438157"/>
            <a:chExt cx="3011857" cy="574079"/>
          </a:xfrm>
        </p:grpSpPr>
        <p:sp>
          <p:nvSpPr>
            <p:cNvPr id="100" name="Line">
              <a:extLst>
                <a:ext uri="{FF2B5EF4-FFF2-40B4-BE49-F238E27FC236}">
                  <a16:creationId xmlns:a16="http://schemas.microsoft.com/office/drawing/2014/main" id="{6B449DF2-F099-DC41-8C59-681B7D3E2A35}"/>
                </a:ext>
              </a:extLst>
            </p:cNvPr>
            <p:cNvSpPr/>
            <p:nvPr/>
          </p:nvSpPr>
          <p:spPr>
            <a:xfrm flipH="1">
              <a:off x="-1" y="1438157"/>
              <a:ext cx="3011858" cy="1734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01" name="Line">
              <a:extLst>
                <a:ext uri="{FF2B5EF4-FFF2-40B4-BE49-F238E27FC236}">
                  <a16:creationId xmlns:a16="http://schemas.microsoft.com/office/drawing/2014/main" id="{24E1162A-D64C-EA41-A017-F012A188EEFD}"/>
                </a:ext>
              </a:extLst>
            </p:cNvPr>
            <p:cNvSpPr/>
            <p:nvPr/>
          </p:nvSpPr>
          <p:spPr>
            <a:xfrm rot="10800000">
              <a:off x="813748" y="1470369"/>
              <a:ext cx="1422401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BF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9ADDFA2-98D6-134D-93A2-01AA01962E71}"/>
              </a:ext>
            </a:extLst>
          </p:cNvPr>
          <p:cNvGrpSpPr/>
          <p:nvPr/>
        </p:nvGrpSpPr>
        <p:grpSpPr>
          <a:xfrm rot="13500000">
            <a:off x="3606800" y="2590885"/>
            <a:ext cx="1943101" cy="2501901"/>
            <a:chOff x="0" y="0"/>
            <a:chExt cx="1943100" cy="2501900"/>
          </a:xfrm>
        </p:grpSpPr>
        <p:sp>
          <p:nvSpPr>
            <p:cNvPr id="103" name="Line">
              <a:extLst>
                <a:ext uri="{FF2B5EF4-FFF2-40B4-BE49-F238E27FC236}">
                  <a16:creationId xmlns:a16="http://schemas.microsoft.com/office/drawing/2014/main" id="{7D59AAD5-6845-3D45-B03E-49C9A829A872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" name="Line">
              <a:extLst>
                <a:ext uri="{FF2B5EF4-FFF2-40B4-BE49-F238E27FC236}">
                  <a16:creationId xmlns:a16="http://schemas.microsoft.com/office/drawing/2014/main" id="{8B57D06F-3D56-CE47-83E9-394F9A1172E9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" name="Line">
              <a:extLst>
                <a:ext uri="{FF2B5EF4-FFF2-40B4-BE49-F238E27FC236}">
                  <a16:creationId xmlns:a16="http://schemas.microsoft.com/office/drawing/2014/main" id="{DA233E26-0CDA-D84E-88B8-8B70064BA36B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" name="Line">
              <a:extLst>
                <a:ext uri="{FF2B5EF4-FFF2-40B4-BE49-F238E27FC236}">
                  <a16:creationId xmlns:a16="http://schemas.microsoft.com/office/drawing/2014/main" id="{78FC6D28-D5B7-8144-8262-A94AA7E80D6A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" name="Line">
              <a:extLst>
                <a:ext uri="{FF2B5EF4-FFF2-40B4-BE49-F238E27FC236}">
                  <a16:creationId xmlns:a16="http://schemas.microsoft.com/office/drawing/2014/main" id="{C6B0CA07-60BE-F54E-ADB1-CFA4A9DA09A2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" name="Line">
              <a:extLst>
                <a:ext uri="{FF2B5EF4-FFF2-40B4-BE49-F238E27FC236}">
                  <a16:creationId xmlns:a16="http://schemas.microsoft.com/office/drawing/2014/main" id="{501EDD0C-57A2-154B-9CED-0419EA49AA88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" name="Line">
              <a:extLst>
                <a:ext uri="{FF2B5EF4-FFF2-40B4-BE49-F238E27FC236}">
                  <a16:creationId xmlns:a16="http://schemas.microsoft.com/office/drawing/2014/main" id="{E6E5F9EF-ECF3-5542-A36E-73095171E357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" name="Line">
              <a:extLst>
                <a:ext uri="{FF2B5EF4-FFF2-40B4-BE49-F238E27FC236}">
                  <a16:creationId xmlns:a16="http://schemas.microsoft.com/office/drawing/2014/main" id="{78D2A5AB-EF3C-404A-A4FE-3DDD7C371279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" name="Line">
              <a:extLst>
                <a:ext uri="{FF2B5EF4-FFF2-40B4-BE49-F238E27FC236}">
                  <a16:creationId xmlns:a16="http://schemas.microsoft.com/office/drawing/2014/main" id="{DD0D55DD-A056-C643-B1BA-A97E7707F423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" name="Line">
              <a:extLst>
                <a:ext uri="{FF2B5EF4-FFF2-40B4-BE49-F238E27FC236}">
                  <a16:creationId xmlns:a16="http://schemas.microsoft.com/office/drawing/2014/main" id="{8FDCE751-A223-5741-A75A-46B12CEDD5D9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" name="Line">
              <a:extLst>
                <a:ext uri="{FF2B5EF4-FFF2-40B4-BE49-F238E27FC236}">
                  <a16:creationId xmlns:a16="http://schemas.microsoft.com/office/drawing/2014/main" id="{1741400D-9A60-7341-A1C3-5EC180039530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" name="Line">
              <a:extLst>
                <a:ext uri="{FF2B5EF4-FFF2-40B4-BE49-F238E27FC236}">
                  <a16:creationId xmlns:a16="http://schemas.microsoft.com/office/drawing/2014/main" id="{47484471-B5E7-3542-8D57-5058E30110CB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" name="Line">
              <a:extLst>
                <a:ext uri="{FF2B5EF4-FFF2-40B4-BE49-F238E27FC236}">
                  <a16:creationId xmlns:a16="http://schemas.microsoft.com/office/drawing/2014/main" id="{66D9FA5C-05AB-8D4C-8CA0-E94F1E892A15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" name="Line">
              <a:extLst>
                <a:ext uri="{FF2B5EF4-FFF2-40B4-BE49-F238E27FC236}">
                  <a16:creationId xmlns:a16="http://schemas.microsoft.com/office/drawing/2014/main" id="{CC766AEA-DDAC-1D40-87A9-126AA20E8DB1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" name="Line">
              <a:extLst>
                <a:ext uri="{FF2B5EF4-FFF2-40B4-BE49-F238E27FC236}">
                  <a16:creationId xmlns:a16="http://schemas.microsoft.com/office/drawing/2014/main" id="{501A66EB-5441-FA4F-ADAE-EBE4BC9D8C08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" name="Line">
              <a:extLst>
                <a:ext uri="{FF2B5EF4-FFF2-40B4-BE49-F238E27FC236}">
                  <a16:creationId xmlns:a16="http://schemas.microsoft.com/office/drawing/2014/main" id="{0AAB8FF0-26EC-8847-9396-5CDBA32D9DAC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" name="Line">
              <a:extLst>
                <a:ext uri="{FF2B5EF4-FFF2-40B4-BE49-F238E27FC236}">
                  <a16:creationId xmlns:a16="http://schemas.microsoft.com/office/drawing/2014/main" id="{1E8D547C-54E2-E94C-A0B1-B032A320F53B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" name="Line">
              <a:extLst>
                <a:ext uri="{FF2B5EF4-FFF2-40B4-BE49-F238E27FC236}">
                  <a16:creationId xmlns:a16="http://schemas.microsoft.com/office/drawing/2014/main" id="{3550382D-4B06-0B4D-8EDC-86BE1244C245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F041B10A-1E87-6D4F-8968-A2B45B60023A}"/>
              </a:ext>
            </a:extLst>
          </p:cNvPr>
          <p:cNvGrpSpPr/>
          <p:nvPr/>
        </p:nvGrpSpPr>
        <p:grpSpPr>
          <a:xfrm rot="10800000">
            <a:off x="3594100" y="2590885"/>
            <a:ext cx="1943100" cy="2501901"/>
            <a:chOff x="0" y="0"/>
            <a:chExt cx="1943100" cy="2501900"/>
          </a:xfrm>
        </p:grpSpPr>
        <p:sp>
          <p:nvSpPr>
            <p:cNvPr id="122" name="Line">
              <a:extLst>
                <a:ext uri="{FF2B5EF4-FFF2-40B4-BE49-F238E27FC236}">
                  <a16:creationId xmlns:a16="http://schemas.microsoft.com/office/drawing/2014/main" id="{2024A897-3778-7E48-96EF-28EBAF993557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" name="Line">
              <a:extLst>
                <a:ext uri="{FF2B5EF4-FFF2-40B4-BE49-F238E27FC236}">
                  <a16:creationId xmlns:a16="http://schemas.microsoft.com/office/drawing/2014/main" id="{C19EF5B9-1AC8-A943-BC09-7A535A7136C5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" name="Line">
              <a:extLst>
                <a:ext uri="{FF2B5EF4-FFF2-40B4-BE49-F238E27FC236}">
                  <a16:creationId xmlns:a16="http://schemas.microsoft.com/office/drawing/2014/main" id="{19674E04-F4BF-A649-862A-9BF4477E4CE8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" name="Line">
              <a:extLst>
                <a:ext uri="{FF2B5EF4-FFF2-40B4-BE49-F238E27FC236}">
                  <a16:creationId xmlns:a16="http://schemas.microsoft.com/office/drawing/2014/main" id="{D4E06306-D08D-4A42-9423-0DF261401359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" name="Line">
              <a:extLst>
                <a:ext uri="{FF2B5EF4-FFF2-40B4-BE49-F238E27FC236}">
                  <a16:creationId xmlns:a16="http://schemas.microsoft.com/office/drawing/2014/main" id="{307B5A56-A017-A84B-BA45-A2AB303913D3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" name="Line">
              <a:extLst>
                <a:ext uri="{FF2B5EF4-FFF2-40B4-BE49-F238E27FC236}">
                  <a16:creationId xmlns:a16="http://schemas.microsoft.com/office/drawing/2014/main" id="{CF8A34BB-632B-AC49-A17B-D3D17B2D487A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" name="Line">
              <a:extLst>
                <a:ext uri="{FF2B5EF4-FFF2-40B4-BE49-F238E27FC236}">
                  <a16:creationId xmlns:a16="http://schemas.microsoft.com/office/drawing/2014/main" id="{A7D65C0B-7BA1-A449-8F57-8C5B63ABE54C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" name="Line">
              <a:extLst>
                <a:ext uri="{FF2B5EF4-FFF2-40B4-BE49-F238E27FC236}">
                  <a16:creationId xmlns:a16="http://schemas.microsoft.com/office/drawing/2014/main" id="{BB880617-DBAB-1E4B-854C-A9FAF3FFBB38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" name="Line">
              <a:extLst>
                <a:ext uri="{FF2B5EF4-FFF2-40B4-BE49-F238E27FC236}">
                  <a16:creationId xmlns:a16="http://schemas.microsoft.com/office/drawing/2014/main" id="{130D25A9-8F00-424F-B2EA-6467566D7CE3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" name="Line">
              <a:extLst>
                <a:ext uri="{FF2B5EF4-FFF2-40B4-BE49-F238E27FC236}">
                  <a16:creationId xmlns:a16="http://schemas.microsoft.com/office/drawing/2014/main" id="{E8CEE864-4440-B840-9F20-0001DDF4D412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" name="Line">
              <a:extLst>
                <a:ext uri="{FF2B5EF4-FFF2-40B4-BE49-F238E27FC236}">
                  <a16:creationId xmlns:a16="http://schemas.microsoft.com/office/drawing/2014/main" id="{C2355BDD-6200-2847-B951-4A840F8332A3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" name="Line">
              <a:extLst>
                <a:ext uri="{FF2B5EF4-FFF2-40B4-BE49-F238E27FC236}">
                  <a16:creationId xmlns:a16="http://schemas.microsoft.com/office/drawing/2014/main" id="{B05C4982-737F-E842-9F36-90E4F11C7A5B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" name="Line">
              <a:extLst>
                <a:ext uri="{FF2B5EF4-FFF2-40B4-BE49-F238E27FC236}">
                  <a16:creationId xmlns:a16="http://schemas.microsoft.com/office/drawing/2014/main" id="{188B67F4-6FC3-7246-AF84-992E9E2E92DB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" name="Line">
              <a:extLst>
                <a:ext uri="{FF2B5EF4-FFF2-40B4-BE49-F238E27FC236}">
                  <a16:creationId xmlns:a16="http://schemas.microsoft.com/office/drawing/2014/main" id="{35289FBA-6C4B-804E-A7AE-0B7966E26D04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" name="Line">
              <a:extLst>
                <a:ext uri="{FF2B5EF4-FFF2-40B4-BE49-F238E27FC236}">
                  <a16:creationId xmlns:a16="http://schemas.microsoft.com/office/drawing/2014/main" id="{2C3BAE31-2B11-4D46-8026-AB272734A93E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" name="Line">
              <a:extLst>
                <a:ext uri="{FF2B5EF4-FFF2-40B4-BE49-F238E27FC236}">
                  <a16:creationId xmlns:a16="http://schemas.microsoft.com/office/drawing/2014/main" id="{377D4545-3630-4E4E-939B-C3DD15005B7C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" name="Line">
              <a:extLst>
                <a:ext uri="{FF2B5EF4-FFF2-40B4-BE49-F238E27FC236}">
                  <a16:creationId xmlns:a16="http://schemas.microsoft.com/office/drawing/2014/main" id="{5EC22922-3DE9-044D-B461-31A892D1C800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" name="Line">
              <a:extLst>
                <a:ext uri="{FF2B5EF4-FFF2-40B4-BE49-F238E27FC236}">
                  <a16:creationId xmlns:a16="http://schemas.microsoft.com/office/drawing/2014/main" id="{1D035F66-9AAC-FA4C-BED7-69FFD8E4EA43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8A90FD3-171B-F34E-A968-44ED7C3B9FE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610D5CA-E4BF-D041-B350-1A88B132AF59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7285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2" name="sinogram.jpg" descr="sinogram.jpg">
            <a:extLst>
              <a:ext uri="{FF2B5EF4-FFF2-40B4-BE49-F238E27FC236}">
                <a16:creationId xmlns:a16="http://schemas.microsoft.com/office/drawing/2014/main" id="{C3F68BCF-D852-C84F-8746-37FD56BB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56" y="2774950"/>
            <a:ext cx="2226188" cy="25146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On “empile” chacune des projections">
            <a:extLst>
              <a:ext uri="{FF2B5EF4-FFF2-40B4-BE49-F238E27FC236}">
                <a16:creationId xmlns:a16="http://schemas.microsoft.com/office/drawing/2014/main" id="{35110F09-23B4-EE4C-A46E-B640D30BB6B8}"/>
              </a:ext>
            </a:extLst>
          </p:cNvPr>
          <p:cNvSpPr txBox="1"/>
          <p:nvPr/>
        </p:nvSpPr>
        <p:spPr>
          <a:xfrm>
            <a:off x="1016000" y="1943100"/>
            <a:ext cx="2730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“</a:t>
            </a:r>
            <a:r>
              <a:rPr dirty="0" err="1">
                <a:latin typeface="+mj-lt"/>
              </a:rPr>
              <a:t>empile</a:t>
            </a:r>
            <a:r>
              <a:rPr dirty="0">
                <a:latin typeface="+mj-lt"/>
              </a:rPr>
              <a:t>” </a:t>
            </a:r>
            <a:r>
              <a:rPr dirty="0" err="1">
                <a:latin typeface="+mj-lt"/>
              </a:rPr>
              <a:t>chacune</a:t>
            </a:r>
            <a:r>
              <a:rPr dirty="0">
                <a:latin typeface="+mj-lt"/>
              </a:rPr>
              <a:t> des projections </a:t>
            </a:r>
          </a:p>
        </p:txBody>
      </p:sp>
      <p:grpSp>
        <p:nvGrpSpPr>
          <p:cNvPr id="84" name="Group">
            <a:extLst>
              <a:ext uri="{FF2B5EF4-FFF2-40B4-BE49-F238E27FC236}">
                <a16:creationId xmlns:a16="http://schemas.microsoft.com/office/drawing/2014/main" id="{C95FC686-7C51-5148-9A42-E04CDF6E72D9}"/>
              </a:ext>
            </a:extLst>
          </p:cNvPr>
          <p:cNvGrpSpPr/>
          <p:nvPr/>
        </p:nvGrpSpPr>
        <p:grpSpPr>
          <a:xfrm>
            <a:off x="1117600" y="2400300"/>
            <a:ext cx="4725349" cy="719554"/>
            <a:chOff x="0" y="894119"/>
            <a:chExt cx="4725348" cy="719554"/>
          </a:xfrm>
        </p:grpSpPr>
        <p:sp>
          <p:nvSpPr>
            <p:cNvPr id="85" name="θ = 0°">
              <a:extLst>
                <a:ext uri="{FF2B5EF4-FFF2-40B4-BE49-F238E27FC236}">
                  <a16:creationId xmlns:a16="http://schemas.microsoft.com/office/drawing/2014/main" id="{FF5F1B0C-39A7-3A4E-A349-D577B85A43C6}"/>
                </a:ext>
              </a:extLst>
            </p:cNvPr>
            <p:cNvSpPr txBox="1"/>
            <p:nvPr/>
          </p:nvSpPr>
          <p:spPr>
            <a:xfrm>
              <a:off x="0" y="1275119"/>
              <a:ext cx="589905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pPr>
              <a:r>
                <a:rPr i="1" dirty="0" err="1">
                  <a:latin typeface="+mj-lt"/>
                </a:rPr>
                <a:t>θ</a:t>
              </a:r>
              <a:r>
                <a:rPr i="1" dirty="0">
                  <a:latin typeface="+mj-lt"/>
                </a:rPr>
                <a:t> </a:t>
              </a:r>
              <a:r>
                <a:rPr dirty="0">
                  <a:latin typeface="+mj-lt"/>
                </a:rPr>
                <a:t>= 0°</a:t>
              </a:r>
            </a:p>
          </p:txBody>
        </p:sp>
        <p:sp>
          <p:nvSpPr>
            <p:cNvPr id="86" name="Line">
              <a:extLst>
                <a:ext uri="{FF2B5EF4-FFF2-40B4-BE49-F238E27FC236}">
                  <a16:creationId xmlns:a16="http://schemas.microsoft.com/office/drawing/2014/main" id="{5818235D-FECE-3C48-9632-7B9119972D75}"/>
                </a:ext>
              </a:extLst>
            </p:cNvPr>
            <p:cNvSpPr/>
            <p:nvPr/>
          </p:nvSpPr>
          <p:spPr>
            <a:xfrm flipV="1">
              <a:off x="171349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5568193D-2A7E-7E44-ABEC-A47536A2B4EB}"/>
                </a:ext>
              </a:extLst>
            </p:cNvPr>
            <p:cNvSpPr/>
            <p:nvPr/>
          </p:nvSpPr>
          <p:spPr>
            <a:xfrm>
              <a:off x="2501900" y="894119"/>
              <a:ext cx="1422400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8" name="Group">
            <a:extLst>
              <a:ext uri="{FF2B5EF4-FFF2-40B4-BE49-F238E27FC236}">
                <a16:creationId xmlns:a16="http://schemas.microsoft.com/office/drawing/2014/main" id="{24037E64-3BEB-574C-96D6-D8F1985FBABB}"/>
              </a:ext>
            </a:extLst>
          </p:cNvPr>
          <p:cNvGrpSpPr/>
          <p:nvPr/>
        </p:nvGrpSpPr>
        <p:grpSpPr>
          <a:xfrm>
            <a:off x="1117599" y="2946400"/>
            <a:ext cx="4725350" cy="681454"/>
            <a:chOff x="0" y="919519"/>
            <a:chExt cx="4725348" cy="681454"/>
          </a:xfrm>
        </p:grpSpPr>
        <p:sp>
          <p:nvSpPr>
            <p:cNvPr id="89" name="θ = 45°">
              <a:extLst>
                <a:ext uri="{FF2B5EF4-FFF2-40B4-BE49-F238E27FC236}">
                  <a16:creationId xmlns:a16="http://schemas.microsoft.com/office/drawing/2014/main" id="{ECE8EC48-ED83-4A43-99E7-EFE23EA2D47F}"/>
                </a:ext>
              </a:extLst>
            </p:cNvPr>
            <p:cNvSpPr txBox="1"/>
            <p:nvPr/>
          </p:nvSpPr>
          <p:spPr>
            <a:xfrm>
              <a:off x="0" y="1262419"/>
              <a:ext cx="700513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FF9300"/>
                  </a:solidFill>
                  <a:uFill>
                    <a:solidFill>
                      <a:srgbClr val="FF9300"/>
                    </a:solidFill>
                  </a:uFill>
                </a:defRPr>
              </a:pPr>
              <a:r>
                <a:rPr i="1" dirty="0" err="1">
                  <a:latin typeface="+mj-lt"/>
                </a:rPr>
                <a:t>θ</a:t>
              </a:r>
              <a:r>
                <a:rPr i="1" dirty="0">
                  <a:latin typeface="+mj-lt"/>
                </a:rPr>
                <a:t> </a:t>
              </a:r>
              <a:r>
                <a:rPr dirty="0">
                  <a:latin typeface="+mj-lt"/>
                </a:rPr>
                <a:t>= 45°</a:t>
              </a:r>
            </a:p>
          </p:txBody>
        </p:sp>
        <p:sp>
          <p:nvSpPr>
            <p:cNvPr id="90" name="Line">
              <a:extLst>
                <a:ext uri="{FF2B5EF4-FFF2-40B4-BE49-F238E27FC236}">
                  <a16:creationId xmlns:a16="http://schemas.microsoft.com/office/drawing/2014/main" id="{917D6D55-8C17-6F46-90C0-76EE6CBA9BFD}"/>
                </a:ext>
              </a:extLst>
            </p:cNvPr>
            <p:cNvSpPr/>
            <p:nvPr/>
          </p:nvSpPr>
          <p:spPr>
            <a:xfrm flipV="1">
              <a:off x="1713491" y="1438157"/>
              <a:ext cx="3011857" cy="1734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Line">
              <a:extLst>
                <a:ext uri="{FF2B5EF4-FFF2-40B4-BE49-F238E27FC236}">
                  <a16:creationId xmlns:a16="http://schemas.microsoft.com/office/drawing/2014/main" id="{A0D91AA8-FC57-E540-BFE7-2DFA87AA772F}"/>
                </a:ext>
              </a:extLst>
            </p:cNvPr>
            <p:cNvSpPr/>
            <p:nvPr/>
          </p:nvSpPr>
          <p:spPr>
            <a:xfrm>
              <a:off x="2476500" y="919519"/>
              <a:ext cx="1422400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2" name="Group">
            <a:extLst>
              <a:ext uri="{FF2B5EF4-FFF2-40B4-BE49-F238E27FC236}">
                <a16:creationId xmlns:a16="http://schemas.microsoft.com/office/drawing/2014/main" id="{BD743BFF-5561-5D41-88AF-5B22F3F651B7}"/>
              </a:ext>
            </a:extLst>
          </p:cNvPr>
          <p:cNvGrpSpPr/>
          <p:nvPr/>
        </p:nvGrpSpPr>
        <p:grpSpPr>
          <a:xfrm>
            <a:off x="1117600" y="3655483"/>
            <a:ext cx="4725349" cy="518470"/>
            <a:chOff x="0" y="1095203"/>
            <a:chExt cx="4725348" cy="518469"/>
          </a:xfrm>
        </p:grpSpPr>
        <p:sp>
          <p:nvSpPr>
            <p:cNvPr id="93" name="θ = 90°">
              <a:extLst>
                <a:ext uri="{FF2B5EF4-FFF2-40B4-BE49-F238E27FC236}">
                  <a16:creationId xmlns:a16="http://schemas.microsoft.com/office/drawing/2014/main" id="{EFD2387D-2019-204C-9663-CF0D6E2D7BD1}"/>
                </a:ext>
              </a:extLst>
            </p:cNvPr>
            <p:cNvSpPr txBox="1"/>
            <p:nvPr/>
          </p:nvSpPr>
          <p:spPr>
            <a:xfrm>
              <a:off x="0" y="1275119"/>
              <a:ext cx="700513" cy="33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i="1" dirty="0" err="1">
                  <a:latin typeface="+mj-lt"/>
                </a:rPr>
                <a:t>θ</a:t>
              </a:r>
              <a:r>
                <a:rPr i="1" dirty="0">
                  <a:latin typeface="+mj-lt"/>
                </a:rPr>
                <a:t> </a:t>
              </a:r>
              <a:r>
                <a:rPr dirty="0">
                  <a:latin typeface="+mj-lt"/>
                </a:rPr>
                <a:t>= 90°</a:t>
              </a:r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B0525591-04A3-C649-8E53-6772C25E6AB6}"/>
                </a:ext>
              </a:extLst>
            </p:cNvPr>
            <p:cNvSpPr/>
            <p:nvPr/>
          </p:nvSpPr>
          <p:spPr>
            <a:xfrm flipV="1">
              <a:off x="171349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" name="Line">
              <a:extLst>
                <a:ext uri="{FF2B5EF4-FFF2-40B4-BE49-F238E27FC236}">
                  <a16:creationId xmlns:a16="http://schemas.microsoft.com/office/drawing/2014/main" id="{BAF75EE3-047C-2540-A90B-1B66889440C9}"/>
                </a:ext>
              </a:extLst>
            </p:cNvPr>
            <p:cNvSpPr/>
            <p:nvPr/>
          </p:nvSpPr>
          <p:spPr>
            <a:xfrm>
              <a:off x="2241550" y="1095203"/>
              <a:ext cx="1892300" cy="36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40" name="Group">
            <a:extLst>
              <a:ext uri="{FF2B5EF4-FFF2-40B4-BE49-F238E27FC236}">
                <a16:creationId xmlns:a16="http://schemas.microsoft.com/office/drawing/2014/main" id="{B5B8D926-2358-8F4F-ADBC-852D78D8F108}"/>
              </a:ext>
            </a:extLst>
          </p:cNvPr>
          <p:cNvGrpSpPr/>
          <p:nvPr/>
        </p:nvGrpSpPr>
        <p:grpSpPr>
          <a:xfrm>
            <a:off x="1117600" y="4050205"/>
            <a:ext cx="4731034" cy="669848"/>
            <a:chOff x="0" y="930103"/>
            <a:chExt cx="4731033" cy="669847"/>
          </a:xfrm>
        </p:grpSpPr>
        <p:sp>
          <p:nvSpPr>
            <p:cNvPr id="141" name="θ = 135°">
              <a:extLst>
                <a:ext uri="{FF2B5EF4-FFF2-40B4-BE49-F238E27FC236}">
                  <a16:creationId xmlns:a16="http://schemas.microsoft.com/office/drawing/2014/main" id="{D982F36B-75C5-7A46-8140-6EC2F5BADF55}"/>
                </a:ext>
              </a:extLst>
            </p:cNvPr>
            <p:cNvSpPr txBox="1"/>
            <p:nvPr/>
          </p:nvSpPr>
          <p:spPr>
            <a:xfrm>
              <a:off x="0" y="1261397"/>
              <a:ext cx="811119" cy="33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00F900"/>
                  </a:solidFill>
                  <a:uFill>
                    <a:solidFill>
                      <a:srgbClr val="00F900"/>
                    </a:solidFill>
                  </a:uFill>
                </a:defRPr>
              </a:pPr>
              <a:r>
                <a:rPr i="1" dirty="0" err="1">
                  <a:latin typeface="+mj-lt"/>
                </a:rPr>
                <a:t>θ</a:t>
              </a:r>
              <a:r>
                <a:rPr i="1" dirty="0">
                  <a:latin typeface="+mj-lt"/>
                </a:rPr>
                <a:t> </a:t>
              </a:r>
              <a:r>
                <a:rPr dirty="0">
                  <a:latin typeface="+mj-lt"/>
                </a:rPr>
                <a:t>= 135°</a:t>
              </a:r>
            </a:p>
          </p:txBody>
        </p:sp>
        <p:sp>
          <p:nvSpPr>
            <p:cNvPr id="142" name="Line">
              <a:extLst>
                <a:ext uri="{FF2B5EF4-FFF2-40B4-BE49-F238E27FC236}">
                  <a16:creationId xmlns:a16="http://schemas.microsoft.com/office/drawing/2014/main" id="{4A70D8D6-827D-7E44-B794-1D46DD33747E}"/>
                </a:ext>
              </a:extLst>
            </p:cNvPr>
            <p:cNvSpPr/>
            <p:nvPr/>
          </p:nvSpPr>
          <p:spPr>
            <a:xfrm flipV="1">
              <a:off x="1719175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" name="Line">
              <a:extLst>
                <a:ext uri="{FF2B5EF4-FFF2-40B4-BE49-F238E27FC236}">
                  <a16:creationId xmlns:a16="http://schemas.microsoft.com/office/drawing/2014/main" id="{93783059-7D31-4245-95CA-E5625E3F2C8A}"/>
                </a:ext>
              </a:extLst>
            </p:cNvPr>
            <p:cNvSpPr/>
            <p:nvPr/>
          </p:nvSpPr>
          <p:spPr>
            <a:xfrm>
              <a:off x="2247236" y="930103"/>
              <a:ext cx="1892301" cy="53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148" name="sinogram.jpg" descr="sinogram.jpg">
            <a:extLst>
              <a:ext uri="{FF2B5EF4-FFF2-40B4-BE49-F238E27FC236}">
                <a16:creationId xmlns:a16="http://schemas.microsoft.com/office/drawing/2014/main" id="{36CBEEFE-5ED5-E141-AEC1-C053E72E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2" b="88636"/>
          <a:stretch>
            <a:fillRect/>
          </a:stretch>
        </p:blipFill>
        <p:spPr>
          <a:xfrm>
            <a:off x="6373556" y="27813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inogram.jpg" descr="sinogram.jpg">
            <a:extLst>
              <a:ext uri="{FF2B5EF4-FFF2-40B4-BE49-F238E27FC236}">
                <a16:creationId xmlns:a16="http://schemas.microsoft.com/office/drawing/2014/main" id="{67B1B238-82FE-6F47-8517-E4515DB6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63" b="77525"/>
          <a:stretch>
            <a:fillRect/>
          </a:stretch>
        </p:blipFill>
        <p:spPr>
          <a:xfrm>
            <a:off x="6373556" y="30607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inogram.jpg" descr="sinogram.jpg">
            <a:extLst>
              <a:ext uri="{FF2B5EF4-FFF2-40B4-BE49-F238E27FC236}">
                <a16:creationId xmlns:a16="http://schemas.microsoft.com/office/drawing/2014/main" id="{98E17C67-C501-674B-AB09-48AD554C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74" b="66414"/>
          <a:stretch>
            <a:fillRect/>
          </a:stretch>
        </p:blipFill>
        <p:spPr>
          <a:xfrm>
            <a:off x="6373556" y="33401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inogram.jpg" descr="sinogram.jpg">
            <a:extLst>
              <a:ext uri="{FF2B5EF4-FFF2-40B4-BE49-F238E27FC236}">
                <a16:creationId xmlns:a16="http://schemas.microsoft.com/office/drawing/2014/main" id="{5074CC05-DC99-7A4A-B3D3-B69CF3CD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85" b="55303"/>
          <a:stretch>
            <a:fillRect/>
          </a:stretch>
        </p:blipFill>
        <p:spPr>
          <a:xfrm>
            <a:off x="6373556" y="36195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inogram.jpg" descr="sinogram.jpg">
            <a:extLst>
              <a:ext uri="{FF2B5EF4-FFF2-40B4-BE49-F238E27FC236}">
                <a16:creationId xmlns:a16="http://schemas.microsoft.com/office/drawing/2014/main" id="{C3D0526F-478B-FC45-B8DA-B16E1F89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696" b="44191"/>
          <a:stretch>
            <a:fillRect/>
          </a:stretch>
        </p:blipFill>
        <p:spPr>
          <a:xfrm>
            <a:off x="6373556" y="3898900"/>
            <a:ext cx="2226188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inogramme">
            <a:extLst>
              <a:ext uri="{FF2B5EF4-FFF2-40B4-BE49-F238E27FC236}">
                <a16:creationId xmlns:a16="http://schemas.microsoft.com/office/drawing/2014/main" id="{23726407-B2CC-4F46-BC2A-E89FC96EEB83}"/>
              </a:ext>
            </a:extLst>
          </p:cNvPr>
          <p:cNvSpPr txBox="1"/>
          <p:nvPr/>
        </p:nvSpPr>
        <p:spPr>
          <a:xfrm>
            <a:off x="6642100" y="2374900"/>
            <a:ext cx="123142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64B3928-88CB-E649-90AE-47404424897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DD7ECE0-CA77-504F-90D9-9F3FB17AB175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 advAuto="0"/>
      <p:bldP spid="84" grpId="0" animBg="1" advAuto="0"/>
      <p:bldP spid="88" grpId="0" animBg="1" advAuto="0"/>
      <p:bldP spid="92" grpId="0" animBg="1" advAuto="0"/>
      <p:bldP spid="140" grpId="0" animBg="1" advAuto="0"/>
      <p:bldP spid="148" grpId="0" animBg="1" advAuto="0"/>
      <p:bldP spid="149" grpId="0" animBg="1" advAuto="0"/>
      <p:bldP spid="150" grpId="0" animBg="1" advAuto="0"/>
      <p:bldP spid="151" grpId="0" animBg="1" advAuto="0"/>
      <p:bldP spid="152" grpId="0" animBg="1" advAuto="0"/>
      <p:bldP spid="153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1752212" y="1091400"/>
            <a:ext cx="2011026" cy="5271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Image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E7BFE9-7FFD-4A08-A3D4-E1A003E2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84" y="1631026"/>
            <a:ext cx="2295525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228D0-304C-4765-B0BC-1D42ABDE4796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96666-4F3A-4A1F-BDD0-4708600F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79" y="1585733"/>
            <a:ext cx="3876675" cy="4617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81F7F5-136E-7C47-BD5B-56CDED1BACE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9328B2-46F1-374E-904E-CFFFF19396EA}"/>
              </a:ext>
            </a:extLst>
          </p:cNvPr>
          <p:cNvSpPr txBox="1">
            <a:spLocks/>
          </p:cNvSpPr>
          <p:nvPr/>
        </p:nvSpPr>
        <p:spPr>
          <a:xfrm>
            <a:off x="5380764" y="1103312"/>
            <a:ext cx="2011026" cy="5271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Sinogramme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51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Rétroprojection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d’angle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Image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rétroprojetée</a:t>
                </a:r>
                <a:endParaRPr lang="en-CA" sz="2200" dirty="0"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  <a:blipFill>
                <a:blip r:embed="rId3"/>
                <a:stretch>
                  <a:fillRect l="-1322" t="-122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25C7130-80D2-4494-88B7-C033BF639B6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rayon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BEDE24-7462-43F6-8726-A1A0B696BDCE}"/>
              </a:ext>
            </a:extLst>
          </p:cNvPr>
          <p:cNvCxnSpPr>
            <a:cxnSpLocks/>
          </p:cNvCxnSpPr>
          <p:nvPr/>
        </p:nvCxnSpPr>
        <p:spPr>
          <a:xfrm>
            <a:off x="487948" y="107858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17E6B8-DC9D-477D-BACF-5840290B9BBA}"/>
              </a:ext>
            </a:extLst>
          </p:cNvPr>
          <p:cNvSpPr txBox="1"/>
          <p:nvPr/>
        </p:nvSpPr>
        <p:spPr>
          <a:xfrm>
            <a:off x="355599" y="216807"/>
            <a:ext cx="8633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(4)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Définitions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4FD1C4-0F3B-094F-9612-24859DD1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254" y="2636080"/>
            <a:ext cx="3015273" cy="210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154F00-BD35-0B4C-A54F-08E5711A7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1736064"/>
            <a:ext cx="3547544" cy="66706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D6FD2FE-0134-5943-B305-4EB681C64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32" y="3032632"/>
            <a:ext cx="2921940" cy="10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8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sinogram.jpg" descr="sinogram.jpg">
            <a:extLst>
              <a:ext uri="{FF2B5EF4-FFF2-40B4-BE49-F238E27FC236}">
                <a16:creationId xmlns:a16="http://schemas.microsoft.com/office/drawing/2014/main" id="{3FC016FE-5BA6-DC44-A84C-CF4C9AF9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" y="2666937"/>
            <a:ext cx="1678130" cy="189553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inogramme">
            <a:extLst>
              <a:ext uri="{FF2B5EF4-FFF2-40B4-BE49-F238E27FC236}">
                <a16:creationId xmlns:a16="http://schemas.microsoft.com/office/drawing/2014/main" id="{920FCD7C-5AA0-874D-8EF1-00930756E404}"/>
              </a:ext>
            </a:extLst>
          </p:cNvPr>
          <p:cNvSpPr txBox="1"/>
          <p:nvPr/>
        </p:nvSpPr>
        <p:spPr>
          <a:xfrm>
            <a:off x="772252" y="2275855"/>
            <a:ext cx="1536701" cy="2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23786AE2-35A9-3A4C-8CD0-744F6031F87C}"/>
              </a:ext>
            </a:extLst>
          </p:cNvPr>
          <p:cNvSpPr/>
          <p:nvPr/>
        </p:nvSpPr>
        <p:spPr>
          <a:xfrm>
            <a:off x="717550" y="26670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20" name="sinogram.jpg" descr="sinogram.jpg">
            <a:extLst>
              <a:ext uri="{FF2B5EF4-FFF2-40B4-BE49-F238E27FC236}">
                <a16:creationId xmlns:a16="http://schemas.microsoft.com/office/drawing/2014/main" id="{EDA5D762-FC4C-D84B-8DD6-9C026280DA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" t="3" r="16" b="96646"/>
          <a:stretch>
            <a:fillRect/>
          </a:stretch>
        </p:blipFill>
        <p:spPr>
          <a:xfrm>
            <a:off x="3295650" y="2667000"/>
            <a:ext cx="1676400" cy="6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>
            <a:extLst>
              <a:ext uri="{FF2B5EF4-FFF2-40B4-BE49-F238E27FC236}">
                <a16:creationId xmlns:a16="http://schemas.microsoft.com/office/drawing/2014/main" id="{31F24A7F-C7DF-864D-93BD-69A4039CC5EA}"/>
              </a:ext>
            </a:extLst>
          </p:cNvPr>
          <p:cNvSpPr/>
          <p:nvPr/>
        </p:nvSpPr>
        <p:spPr>
          <a:xfrm flipH="1">
            <a:off x="2624308" y="27051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(R,θ1)">
                <a:extLst>
                  <a:ext uri="{FF2B5EF4-FFF2-40B4-BE49-F238E27FC236}">
                    <a16:creationId xmlns:a16="http://schemas.microsoft.com/office/drawing/2014/main" id="{CCF80DF5-F685-0144-A6C5-A42909B1A604}"/>
                  </a:ext>
                </a:extLst>
              </p:cNvPr>
              <p:cNvSpPr txBox="1"/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8100" tIns="38100" rIns="38100" bIns="38100"/>
              <a:lstStyle/>
              <a:p>
                <a:pPr algn="ctr">
                  <a:defRPr sz="1400" b="1"/>
                </a:pPr>
                <a:r>
                  <a:rPr dirty="0">
                    <a:latin typeface="+mj-lt"/>
                  </a:rPr>
                  <a:t>g(</a:t>
                </a:r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dirty="0">
                    <a:latin typeface="+mj-lt"/>
                  </a:rPr>
                  <a:t>,θ</a:t>
                </a:r>
                <a:r>
                  <a:rPr baseline="-5999" dirty="0">
                    <a:latin typeface="+mj-lt"/>
                  </a:rPr>
                  <a:t>1</a:t>
                </a:r>
                <a:r>
                  <a:rPr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2" name="g(R,θ1)">
                <a:extLst>
                  <a:ext uri="{FF2B5EF4-FFF2-40B4-BE49-F238E27FC236}">
                    <a16:creationId xmlns:a16="http://schemas.microsoft.com/office/drawing/2014/main" id="{CCF80DF5-F685-0144-A6C5-A42909B1A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blipFill>
                <a:blip r:embed="rId4"/>
                <a:stretch>
                  <a:fillRect t="-8333" b="-208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">
            <a:extLst>
              <a:ext uri="{FF2B5EF4-FFF2-40B4-BE49-F238E27FC236}">
                <a16:creationId xmlns:a16="http://schemas.microsoft.com/office/drawing/2014/main" id="{12794A06-9615-E245-B3F5-83E3518E3896}"/>
              </a:ext>
            </a:extLst>
          </p:cNvPr>
          <p:cNvSpPr/>
          <p:nvPr/>
        </p:nvSpPr>
        <p:spPr>
          <a:xfrm flipH="1">
            <a:off x="5151608" y="27051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électionne la première ligne (θ1=0)">
            <a:extLst>
              <a:ext uri="{FF2B5EF4-FFF2-40B4-BE49-F238E27FC236}">
                <a16:creationId xmlns:a16="http://schemas.microsoft.com/office/drawing/2014/main" id="{FBBC425B-FB81-734C-B817-08145C1759A5}"/>
              </a:ext>
            </a:extLst>
          </p:cNvPr>
          <p:cNvSpPr txBox="1"/>
          <p:nvPr/>
        </p:nvSpPr>
        <p:spPr>
          <a:xfrm>
            <a:off x="2054952" y="17882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algn="ctr">
              <a:defRPr sz="1200"/>
            </a:pPr>
            <a:r>
              <a:rPr dirty="0" err="1">
                <a:latin typeface="+mj-lt"/>
              </a:rPr>
              <a:t>sélectionne</a:t>
            </a:r>
            <a:r>
              <a:rPr dirty="0">
                <a:latin typeface="+mj-lt"/>
              </a:rPr>
              <a:t> la première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(θ</a:t>
            </a:r>
            <a:r>
              <a:rPr baseline="-5999" dirty="0">
                <a:latin typeface="+mj-lt"/>
              </a:rPr>
              <a:t>1</a:t>
            </a:r>
            <a:r>
              <a:rPr dirty="0">
                <a:latin typeface="+mj-lt"/>
              </a:rPr>
              <a:t>=0)</a:t>
            </a:r>
          </a:p>
        </p:txBody>
      </p:sp>
      <p:sp>
        <p:nvSpPr>
          <p:cNvPr id="26" name="recopie la ligne sur toute la longueur (repmat sous Matlab)">
            <a:extLst>
              <a:ext uri="{FF2B5EF4-FFF2-40B4-BE49-F238E27FC236}">
                <a16:creationId xmlns:a16="http://schemas.microsoft.com/office/drawing/2014/main" id="{2C825DF1-15BD-A64A-989F-941584C98905}"/>
              </a:ext>
            </a:extLst>
          </p:cNvPr>
          <p:cNvSpPr txBox="1"/>
          <p:nvPr/>
        </p:nvSpPr>
        <p:spPr>
          <a:xfrm>
            <a:off x="4461602" y="1788202"/>
            <a:ext cx="18288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algn="ctr">
              <a:defRPr sz="1200"/>
            </a:pPr>
            <a:r>
              <a:rPr dirty="0" err="1">
                <a:latin typeface="+mj-lt"/>
              </a:rPr>
              <a:t>recopie</a:t>
            </a:r>
            <a:r>
              <a:rPr dirty="0">
                <a:latin typeface="+mj-lt"/>
              </a:rPr>
              <a:t> la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sur </a:t>
            </a:r>
            <a:r>
              <a:rPr dirty="0" err="1">
                <a:latin typeface="+mj-lt"/>
              </a:rPr>
              <a:t>toute</a:t>
            </a:r>
            <a:r>
              <a:rPr dirty="0">
                <a:latin typeface="+mj-lt"/>
              </a:rPr>
              <a:t> la longueur (</a:t>
            </a:r>
            <a:r>
              <a:rPr i="1" dirty="0" err="1">
                <a:latin typeface="+mj-lt"/>
              </a:rPr>
              <a:t>repmat</a:t>
            </a:r>
            <a:r>
              <a:rPr i="1" dirty="0">
                <a:latin typeface="+mj-lt"/>
              </a:rPr>
              <a:t> sous </a:t>
            </a:r>
            <a:r>
              <a:rPr i="1" dirty="0" err="1">
                <a:latin typeface="+mj-lt"/>
              </a:rPr>
              <a:t>Matlab</a:t>
            </a:r>
            <a:r>
              <a:rPr dirty="0">
                <a:latin typeface="+mj-lt"/>
              </a:rPr>
              <a:t>)</a:t>
            </a:r>
          </a:p>
        </p:txBody>
      </p:sp>
      <p:pic>
        <p:nvPicPr>
          <p:cNvPr id="27" name="sinogram.jpg" descr="sinogram.jpg">
            <a:extLst>
              <a:ext uri="{FF2B5EF4-FFF2-40B4-BE49-F238E27FC236}">
                <a16:creationId xmlns:a16="http://schemas.microsoft.com/office/drawing/2014/main" id="{0AFE0167-86C0-6D43-B603-3E3941C692D6}"/>
              </a:ext>
            </a:extLst>
          </p:cNvPr>
          <p:cNvPicPr>
            <a:picLocks/>
          </p:cNvPicPr>
          <p:nvPr/>
        </p:nvPicPr>
        <p:blipFill>
          <a:blip r:embed="rId3"/>
          <a:srcRect l="86" t="3" r="16" b="96646"/>
          <a:stretch>
            <a:fillRect/>
          </a:stretch>
        </p:blipFill>
        <p:spPr>
          <a:xfrm>
            <a:off x="5784850" y="2667000"/>
            <a:ext cx="1676400" cy="1892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B1455C-EAAE-D649-A33B-C2A503ED43BB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254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813AE-DE8F-A97D-A8FC-90E79459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25E25-FB5B-CD00-F12F-73A1DDF04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CAB40-324D-8514-73C2-D84B3AEE2776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BC7D22-7388-C109-811E-25DD9D9D762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77CAFA-4261-BACD-40C8-5707F8E4EA19}"/>
              </a:ext>
            </a:extLst>
          </p:cNvPr>
          <p:cNvSpPr/>
          <p:nvPr/>
        </p:nvSpPr>
        <p:spPr>
          <a:xfrm>
            <a:off x="436146" y="1747052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8359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5" name="sinogram.jpg" descr="sinogram.jpg">
            <a:extLst>
              <a:ext uri="{FF2B5EF4-FFF2-40B4-BE49-F238E27FC236}">
                <a16:creationId xmlns:a16="http://schemas.microsoft.com/office/drawing/2014/main" id="{68F641EE-71A1-8240-AE07-4705E4045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" y="2666937"/>
            <a:ext cx="1678130" cy="189553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">
            <a:extLst>
              <a:ext uri="{FF2B5EF4-FFF2-40B4-BE49-F238E27FC236}">
                <a16:creationId xmlns:a16="http://schemas.microsoft.com/office/drawing/2014/main" id="{C0B317D1-E863-C24B-A155-A70E7013F286}"/>
              </a:ext>
            </a:extLst>
          </p:cNvPr>
          <p:cNvSpPr/>
          <p:nvPr/>
        </p:nvSpPr>
        <p:spPr>
          <a:xfrm>
            <a:off x="717550" y="27559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29" name="sinogram.jpg" descr="sinogram.jpg">
            <a:extLst>
              <a:ext uri="{FF2B5EF4-FFF2-40B4-BE49-F238E27FC236}">
                <a16:creationId xmlns:a16="http://schemas.microsoft.com/office/drawing/2014/main" id="{43B71C71-C0D8-C241-A92B-53E41A0A0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" t="3" r="16" b="96646"/>
          <a:stretch>
            <a:fillRect/>
          </a:stretch>
        </p:blipFill>
        <p:spPr>
          <a:xfrm>
            <a:off x="3295650" y="2755900"/>
            <a:ext cx="1676400" cy="6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">
            <a:extLst>
              <a:ext uri="{FF2B5EF4-FFF2-40B4-BE49-F238E27FC236}">
                <a16:creationId xmlns:a16="http://schemas.microsoft.com/office/drawing/2014/main" id="{10C270F2-3003-324B-94B2-80D3602D04DE}"/>
              </a:ext>
            </a:extLst>
          </p:cNvPr>
          <p:cNvSpPr/>
          <p:nvPr/>
        </p:nvSpPr>
        <p:spPr>
          <a:xfrm flipH="1">
            <a:off x="2624308" y="27940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E56C3D5B-2A77-8046-A408-0BA17AAABCF8}"/>
              </a:ext>
            </a:extLst>
          </p:cNvPr>
          <p:cNvSpPr/>
          <p:nvPr/>
        </p:nvSpPr>
        <p:spPr>
          <a:xfrm flipH="1">
            <a:off x="5151608" y="27940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électionne la deuxième ligne (θ2=∆θ)">
            <a:extLst>
              <a:ext uri="{FF2B5EF4-FFF2-40B4-BE49-F238E27FC236}">
                <a16:creationId xmlns:a16="http://schemas.microsoft.com/office/drawing/2014/main" id="{315A6836-F58B-0A48-AE8C-3EAE1DFB2661}"/>
              </a:ext>
            </a:extLst>
          </p:cNvPr>
          <p:cNvSpPr txBox="1"/>
          <p:nvPr/>
        </p:nvSpPr>
        <p:spPr>
          <a:xfrm>
            <a:off x="2054952" y="17882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algn="ctr">
              <a:defRPr sz="1200"/>
            </a:pPr>
            <a:r>
              <a:rPr dirty="0" err="1">
                <a:latin typeface="+mj-lt"/>
              </a:rPr>
              <a:t>sélectionne</a:t>
            </a:r>
            <a:r>
              <a:rPr dirty="0">
                <a:latin typeface="+mj-lt"/>
              </a:rPr>
              <a:t> la </a:t>
            </a:r>
            <a:r>
              <a:rPr dirty="0" err="1">
                <a:latin typeface="+mj-lt"/>
              </a:rPr>
              <a:t>deuxième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(θ</a:t>
            </a:r>
            <a:r>
              <a:rPr baseline="-5999" dirty="0">
                <a:latin typeface="+mj-lt"/>
              </a:rPr>
              <a:t>2</a:t>
            </a:r>
            <a:r>
              <a:rPr dirty="0">
                <a:latin typeface="+mj-lt"/>
              </a:rPr>
              <a:t>=∆</a:t>
            </a:r>
            <a:r>
              <a:rPr dirty="0" err="1">
                <a:latin typeface="+mj-lt"/>
              </a:rPr>
              <a:t>θ</a:t>
            </a:r>
            <a:r>
              <a:rPr dirty="0">
                <a:latin typeface="+mj-lt"/>
              </a:rPr>
              <a:t>)</a:t>
            </a:r>
          </a:p>
        </p:txBody>
      </p:sp>
      <p:sp>
        <p:nvSpPr>
          <p:cNvPr id="33" name="tourne d’un angle ∆θ puis recopie sur toute la longueur">
            <a:extLst>
              <a:ext uri="{FF2B5EF4-FFF2-40B4-BE49-F238E27FC236}">
                <a16:creationId xmlns:a16="http://schemas.microsoft.com/office/drawing/2014/main" id="{418D572C-C604-7A45-A3AC-FE740FB191AF}"/>
              </a:ext>
            </a:extLst>
          </p:cNvPr>
          <p:cNvSpPr txBox="1"/>
          <p:nvPr/>
        </p:nvSpPr>
        <p:spPr>
          <a:xfrm>
            <a:off x="4582252" y="1826302"/>
            <a:ext cx="15621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200"/>
            </a:lvl1pPr>
          </a:lstStyle>
          <a:p>
            <a:r>
              <a:rPr dirty="0" err="1">
                <a:latin typeface="+mj-lt"/>
              </a:rPr>
              <a:t>tourne</a:t>
            </a:r>
            <a:r>
              <a:rPr dirty="0">
                <a:latin typeface="+mj-lt"/>
              </a:rPr>
              <a:t> d’un angle ∆</a:t>
            </a:r>
            <a:r>
              <a:rPr dirty="0" err="1">
                <a:latin typeface="+mj-lt"/>
              </a:rPr>
              <a:t>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puis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recopie</a:t>
            </a:r>
            <a:r>
              <a:rPr dirty="0">
                <a:latin typeface="+mj-lt"/>
              </a:rPr>
              <a:t> sur </a:t>
            </a:r>
            <a:r>
              <a:rPr dirty="0" err="1">
                <a:latin typeface="+mj-lt"/>
              </a:rPr>
              <a:t>toute</a:t>
            </a:r>
            <a:r>
              <a:rPr dirty="0">
                <a:latin typeface="+mj-lt"/>
              </a:rPr>
              <a:t> la longueur</a:t>
            </a:r>
          </a:p>
        </p:txBody>
      </p:sp>
      <p:pic>
        <p:nvPicPr>
          <p:cNvPr id="34" name="sinogram.jpg" descr="sinogram.jpg">
            <a:extLst>
              <a:ext uri="{FF2B5EF4-FFF2-40B4-BE49-F238E27FC236}">
                <a16:creationId xmlns:a16="http://schemas.microsoft.com/office/drawing/2014/main" id="{B71A7E35-3D0B-E042-9637-C626683A0A87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1041534">
            <a:off x="5770694" y="2705196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Line">
            <a:extLst>
              <a:ext uri="{FF2B5EF4-FFF2-40B4-BE49-F238E27FC236}">
                <a16:creationId xmlns:a16="http://schemas.microsoft.com/office/drawing/2014/main" id="{02FE022D-B008-5B4D-B1E1-3E81748B859D}"/>
              </a:ext>
            </a:extLst>
          </p:cNvPr>
          <p:cNvSpPr/>
          <p:nvPr/>
        </p:nvSpPr>
        <p:spPr>
          <a:xfrm rot="18491911">
            <a:off x="7501108" y="4394200"/>
            <a:ext cx="432532" cy="8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0"/>
                  <a:pt x="15938" y="21600"/>
                  <a:pt x="10377" y="21600"/>
                </a:cubicBezTo>
                <a:cubicBezTo>
                  <a:pt x="4816" y="21600"/>
                  <a:pt x="0" y="0"/>
                  <a:pt x="0" y="0"/>
                </a:cubicBezTo>
              </a:path>
            </a:pathLst>
          </a:custGeom>
          <a:ln w="381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" name="sinogramme">
            <a:extLst>
              <a:ext uri="{FF2B5EF4-FFF2-40B4-BE49-F238E27FC236}">
                <a16:creationId xmlns:a16="http://schemas.microsoft.com/office/drawing/2014/main" id="{13651825-41B5-1845-86DB-F6BF9130CA0F}"/>
              </a:ext>
            </a:extLst>
          </p:cNvPr>
          <p:cNvSpPr txBox="1"/>
          <p:nvPr/>
        </p:nvSpPr>
        <p:spPr>
          <a:xfrm>
            <a:off x="772252" y="2275855"/>
            <a:ext cx="1536701" cy="2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(R,θ1)">
                <a:extLst>
                  <a:ext uri="{FF2B5EF4-FFF2-40B4-BE49-F238E27FC236}">
                    <a16:creationId xmlns:a16="http://schemas.microsoft.com/office/drawing/2014/main" id="{0A2C1C9C-FAA8-0342-9737-7988B31B8830}"/>
                  </a:ext>
                </a:extLst>
              </p:cNvPr>
              <p:cNvSpPr txBox="1"/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8100" tIns="38100" rIns="38100" bIns="38100"/>
              <a:lstStyle/>
              <a:p>
                <a:pPr algn="ctr">
                  <a:defRPr sz="1400" b="1"/>
                </a:pPr>
                <a:r>
                  <a:rPr dirty="0">
                    <a:latin typeface="+mj-lt"/>
                  </a:rPr>
                  <a:t>g(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dirty="0">
                    <a:latin typeface="+mj-lt"/>
                  </a:rPr>
                  <a:t>,</a:t>
                </a:r>
                <a:r>
                  <a:rPr dirty="0" err="1">
                    <a:latin typeface="+mj-lt"/>
                  </a:rPr>
                  <a:t>θ</a:t>
                </a:r>
                <a:r>
                  <a:rPr lang="en-CA" baseline="-5999" dirty="0">
                    <a:latin typeface="+mj-lt"/>
                  </a:rPr>
                  <a:t>2</a:t>
                </a:r>
                <a:r>
                  <a:rPr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37" name="g(R,θ1)">
                <a:extLst>
                  <a:ext uri="{FF2B5EF4-FFF2-40B4-BE49-F238E27FC236}">
                    <a16:creationId xmlns:a16="http://schemas.microsoft.com/office/drawing/2014/main" id="{0A2C1C9C-FAA8-0342-9737-7988B31B8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blipFill>
                <a:blip r:embed="rId4"/>
                <a:stretch>
                  <a:fillRect t="-8333" b="-208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∆θ">
            <a:extLst>
              <a:ext uri="{FF2B5EF4-FFF2-40B4-BE49-F238E27FC236}">
                <a16:creationId xmlns:a16="http://schemas.microsoft.com/office/drawing/2014/main" id="{ED8F0C9B-E034-404A-9509-BE95175662A3}"/>
              </a:ext>
            </a:extLst>
          </p:cNvPr>
          <p:cNvSpPr txBox="1"/>
          <p:nvPr/>
        </p:nvSpPr>
        <p:spPr>
          <a:xfrm>
            <a:off x="7147652" y="44044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6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rPr dirty="0"/>
              <a:t>∆</a:t>
            </a:r>
            <a:r>
              <a:rPr dirty="0" err="1"/>
              <a:t>θ</a:t>
            </a:r>
            <a:endParaRPr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650B9E-D5CE-164E-8460-426D2B8EE302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pic>
        <p:nvPicPr>
          <p:cNvPr id="22" name="sinogram.jpg" descr="sinogram.jpg">
            <a:extLst>
              <a:ext uri="{FF2B5EF4-FFF2-40B4-BE49-F238E27FC236}">
                <a16:creationId xmlns:a16="http://schemas.microsoft.com/office/drawing/2014/main" id="{DD65CECA-E674-B24B-9B9C-54CCEC959E64}"/>
              </a:ext>
            </a:extLst>
          </p:cNvPr>
          <p:cNvPicPr>
            <a:picLocks/>
          </p:cNvPicPr>
          <p:nvPr/>
        </p:nvPicPr>
        <p:blipFill>
          <a:blip r:embed="rId3">
            <a:alphaModFix amt="44000"/>
          </a:blip>
          <a:srcRect l="86" t="3" r="16" b="96646"/>
          <a:stretch>
            <a:fillRect/>
          </a:stretch>
        </p:blipFill>
        <p:spPr>
          <a:xfrm>
            <a:off x="5784850" y="2667000"/>
            <a:ext cx="1676400" cy="1892300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665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2" name="sinogram.jpg" descr="sinogram.jpg">
            <a:extLst>
              <a:ext uri="{FF2B5EF4-FFF2-40B4-BE49-F238E27FC236}">
                <a16:creationId xmlns:a16="http://schemas.microsoft.com/office/drawing/2014/main" id="{29F03DEF-442A-F742-8798-61F3AF3E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" y="2666937"/>
            <a:ext cx="1678130" cy="189553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">
            <a:extLst>
              <a:ext uri="{FF2B5EF4-FFF2-40B4-BE49-F238E27FC236}">
                <a16:creationId xmlns:a16="http://schemas.microsoft.com/office/drawing/2014/main" id="{ED6DF1CF-04FF-AF4D-81C6-93F36D18DE98}"/>
              </a:ext>
            </a:extLst>
          </p:cNvPr>
          <p:cNvSpPr/>
          <p:nvPr/>
        </p:nvSpPr>
        <p:spPr>
          <a:xfrm>
            <a:off x="717550" y="27559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26" name="sinogram.jpg" descr="sinogram.jpg">
            <a:extLst>
              <a:ext uri="{FF2B5EF4-FFF2-40B4-BE49-F238E27FC236}">
                <a16:creationId xmlns:a16="http://schemas.microsoft.com/office/drawing/2014/main" id="{DB07B89B-7CBA-7A46-A15D-FF7D2CAE4752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1041534">
            <a:off x="5770694" y="2705196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id="{C0E2120F-2E7B-D543-AB0B-5C04C3F8F9A0}"/>
              </a:ext>
            </a:extLst>
          </p:cNvPr>
          <p:cNvSpPr/>
          <p:nvPr/>
        </p:nvSpPr>
        <p:spPr>
          <a:xfrm rot="18491911">
            <a:off x="7501108" y="4394200"/>
            <a:ext cx="432532" cy="8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0"/>
                  <a:pt x="15938" y="21600"/>
                  <a:pt x="10377" y="21600"/>
                </a:cubicBezTo>
                <a:cubicBezTo>
                  <a:pt x="4816" y="21600"/>
                  <a:pt x="0" y="0"/>
                  <a:pt x="0" y="0"/>
                </a:cubicBezTo>
              </a:path>
            </a:pathLst>
          </a:custGeom>
          <a:ln w="381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" name="∆θ">
            <a:extLst>
              <a:ext uri="{FF2B5EF4-FFF2-40B4-BE49-F238E27FC236}">
                <a16:creationId xmlns:a16="http://schemas.microsoft.com/office/drawing/2014/main" id="{D71A81FC-6089-6441-A270-58A00AB375F8}"/>
              </a:ext>
            </a:extLst>
          </p:cNvPr>
          <p:cNvSpPr txBox="1"/>
          <p:nvPr/>
        </p:nvSpPr>
        <p:spPr>
          <a:xfrm>
            <a:off x="7147652" y="44044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6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∆θ</a:t>
            </a:r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D09BEF89-DAC8-1C4D-8DB4-E0403BB4880F}"/>
              </a:ext>
            </a:extLst>
          </p:cNvPr>
          <p:cNvSpPr/>
          <p:nvPr/>
        </p:nvSpPr>
        <p:spPr>
          <a:xfrm>
            <a:off x="711200" y="2870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CAEE742D-B8B6-D74D-9688-A698D76E2A31}"/>
              </a:ext>
            </a:extLst>
          </p:cNvPr>
          <p:cNvSpPr/>
          <p:nvPr/>
        </p:nvSpPr>
        <p:spPr>
          <a:xfrm>
            <a:off x="711200" y="2997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2" name="Rectangle">
            <a:extLst>
              <a:ext uri="{FF2B5EF4-FFF2-40B4-BE49-F238E27FC236}">
                <a16:creationId xmlns:a16="http://schemas.microsoft.com/office/drawing/2014/main" id="{D887F9AD-834A-6C43-8548-1D4A249153E3}"/>
              </a:ext>
            </a:extLst>
          </p:cNvPr>
          <p:cNvSpPr/>
          <p:nvPr/>
        </p:nvSpPr>
        <p:spPr>
          <a:xfrm>
            <a:off x="711200" y="3124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3" name="Rectangle">
            <a:extLst>
              <a:ext uri="{FF2B5EF4-FFF2-40B4-BE49-F238E27FC236}">
                <a16:creationId xmlns:a16="http://schemas.microsoft.com/office/drawing/2014/main" id="{B5EA664E-E692-4A48-A675-9242D6EB471F}"/>
              </a:ext>
            </a:extLst>
          </p:cNvPr>
          <p:cNvSpPr/>
          <p:nvPr/>
        </p:nvSpPr>
        <p:spPr>
          <a:xfrm>
            <a:off x="711200" y="3251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4" name="Rectangle">
            <a:extLst>
              <a:ext uri="{FF2B5EF4-FFF2-40B4-BE49-F238E27FC236}">
                <a16:creationId xmlns:a16="http://schemas.microsoft.com/office/drawing/2014/main" id="{3C73DB2E-82E9-2D45-8E12-BEE28D6CA48F}"/>
              </a:ext>
            </a:extLst>
          </p:cNvPr>
          <p:cNvSpPr/>
          <p:nvPr/>
        </p:nvSpPr>
        <p:spPr>
          <a:xfrm>
            <a:off x="711200" y="33909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5" name="Rectangle">
            <a:extLst>
              <a:ext uri="{FF2B5EF4-FFF2-40B4-BE49-F238E27FC236}">
                <a16:creationId xmlns:a16="http://schemas.microsoft.com/office/drawing/2014/main" id="{747072F7-C716-4040-88C7-A94A7AEAD1C7}"/>
              </a:ext>
            </a:extLst>
          </p:cNvPr>
          <p:cNvSpPr/>
          <p:nvPr/>
        </p:nvSpPr>
        <p:spPr>
          <a:xfrm>
            <a:off x="711200" y="3505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682D07B5-FBD5-B54F-A2C8-CE2CFDF7A262}"/>
              </a:ext>
            </a:extLst>
          </p:cNvPr>
          <p:cNvSpPr/>
          <p:nvPr/>
        </p:nvSpPr>
        <p:spPr>
          <a:xfrm>
            <a:off x="711200" y="3632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DAE0FDDB-299C-B245-8E7F-F007F1DF4130}"/>
              </a:ext>
            </a:extLst>
          </p:cNvPr>
          <p:cNvSpPr/>
          <p:nvPr/>
        </p:nvSpPr>
        <p:spPr>
          <a:xfrm>
            <a:off x="711200" y="3759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8" name="Rectangle">
            <a:extLst>
              <a:ext uri="{FF2B5EF4-FFF2-40B4-BE49-F238E27FC236}">
                <a16:creationId xmlns:a16="http://schemas.microsoft.com/office/drawing/2014/main" id="{4219F58F-8FB8-6245-A2C1-91B762D5F99C}"/>
              </a:ext>
            </a:extLst>
          </p:cNvPr>
          <p:cNvSpPr/>
          <p:nvPr/>
        </p:nvSpPr>
        <p:spPr>
          <a:xfrm>
            <a:off x="711200" y="38735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9" name="Rectangle">
            <a:extLst>
              <a:ext uri="{FF2B5EF4-FFF2-40B4-BE49-F238E27FC236}">
                <a16:creationId xmlns:a16="http://schemas.microsoft.com/office/drawing/2014/main" id="{E8AA94C4-7665-0541-BA48-4DCDDC583862}"/>
              </a:ext>
            </a:extLst>
          </p:cNvPr>
          <p:cNvSpPr/>
          <p:nvPr/>
        </p:nvSpPr>
        <p:spPr>
          <a:xfrm>
            <a:off x="711200" y="3987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0" name="Rectangle">
            <a:extLst>
              <a:ext uri="{FF2B5EF4-FFF2-40B4-BE49-F238E27FC236}">
                <a16:creationId xmlns:a16="http://schemas.microsoft.com/office/drawing/2014/main" id="{9BAAF12E-AB72-1F4F-9A60-9AB947A1B965}"/>
              </a:ext>
            </a:extLst>
          </p:cNvPr>
          <p:cNvSpPr/>
          <p:nvPr/>
        </p:nvSpPr>
        <p:spPr>
          <a:xfrm>
            <a:off x="711200" y="4114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1" name="Rectangle">
            <a:extLst>
              <a:ext uri="{FF2B5EF4-FFF2-40B4-BE49-F238E27FC236}">
                <a16:creationId xmlns:a16="http://schemas.microsoft.com/office/drawing/2014/main" id="{39E6F263-69AD-4A4B-8C6C-496BA5758F0D}"/>
              </a:ext>
            </a:extLst>
          </p:cNvPr>
          <p:cNvSpPr/>
          <p:nvPr/>
        </p:nvSpPr>
        <p:spPr>
          <a:xfrm>
            <a:off x="711200" y="4241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2" name="Rectangle">
            <a:extLst>
              <a:ext uri="{FF2B5EF4-FFF2-40B4-BE49-F238E27FC236}">
                <a16:creationId xmlns:a16="http://schemas.microsoft.com/office/drawing/2014/main" id="{3E8F3350-8C61-A641-AB05-5D1221E2A4B6}"/>
              </a:ext>
            </a:extLst>
          </p:cNvPr>
          <p:cNvSpPr/>
          <p:nvPr/>
        </p:nvSpPr>
        <p:spPr>
          <a:xfrm>
            <a:off x="711200" y="4368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951BDDD0-A641-2B47-8563-79A42541BF55}"/>
              </a:ext>
            </a:extLst>
          </p:cNvPr>
          <p:cNvSpPr/>
          <p:nvPr/>
        </p:nvSpPr>
        <p:spPr>
          <a:xfrm>
            <a:off x="711200" y="4495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54" name="sinogram.jpg" descr="sinogram.jpg">
            <a:extLst>
              <a:ext uri="{FF2B5EF4-FFF2-40B4-BE49-F238E27FC236}">
                <a16:creationId xmlns:a16="http://schemas.microsoft.com/office/drawing/2014/main" id="{6AF37CD5-5D8C-1842-A2C5-DCA1900892B9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>
            <a:off x="5779264" y="2755594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sinogram.jpg" descr="sinogram.jpg">
            <a:extLst>
              <a:ext uri="{FF2B5EF4-FFF2-40B4-BE49-F238E27FC236}">
                <a16:creationId xmlns:a16="http://schemas.microsoft.com/office/drawing/2014/main" id="{11658E37-B1B7-B245-ACF9-7114FE5651E5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0608358">
            <a:off x="5770700" y="275607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sinogram.jpg" descr="sinogram.jpg">
            <a:extLst>
              <a:ext uri="{FF2B5EF4-FFF2-40B4-BE49-F238E27FC236}">
                <a16:creationId xmlns:a16="http://schemas.microsoft.com/office/drawing/2014/main" id="{E93D9BA3-78DB-7C48-A646-9293B5796154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938704">
            <a:off x="5777736" y="2759334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sinogram.jpg" descr="sinogram.jpg">
            <a:extLst>
              <a:ext uri="{FF2B5EF4-FFF2-40B4-BE49-F238E27FC236}">
                <a16:creationId xmlns:a16="http://schemas.microsoft.com/office/drawing/2014/main" id="{B45A437B-2E9E-F24F-AFC2-BDD7FA68DA8E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416806">
            <a:off x="5777057" y="2758515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sinogram.jpg" descr="sinogram.jpg">
            <a:extLst>
              <a:ext uri="{FF2B5EF4-FFF2-40B4-BE49-F238E27FC236}">
                <a16:creationId xmlns:a16="http://schemas.microsoft.com/office/drawing/2014/main" id="{399D8EF5-CE23-AB47-A8D5-8B3DA988C0EE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882028">
            <a:off x="5774095" y="2757649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sinogram.jpg" descr="sinogram.jpg">
            <a:extLst>
              <a:ext uri="{FF2B5EF4-FFF2-40B4-BE49-F238E27FC236}">
                <a16:creationId xmlns:a16="http://schemas.microsoft.com/office/drawing/2014/main" id="{760F7E70-1A52-9D45-A3BE-4AA34FDC8313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141233">
            <a:off x="5768429" y="275352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sinogram.jpg" descr="sinogram.jpg">
            <a:extLst>
              <a:ext uri="{FF2B5EF4-FFF2-40B4-BE49-F238E27FC236}">
                <a16:creationId xmlns:a16="http://schemas.microsoft.com/office/drawing/2014/main" id="{67A9AE5F-D539-6C47-A656-1E32C1F05114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464235">
            <a:off x="5771350" y="2766439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sinogram.jpg" descr="sinogram.jpg">
            <a:extLst>
              <a:ext uri="{FF2B5EF4-FFF2-40B4-BE49-F238E27FC236}">
                <a16:creationId xmlns:a16="http://schemas.microsoft.com/office/drawing/2014/main" id="{6515A677-ED45-A44F-820E-4879954AA7BD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049771">
            <a:off x="5777311" y="2746269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Line">
            <a:extLst>
              <a:ext uri="{FF2B5EF4-FFF2-40B4-BE49-F238E27FC236}">
                <a16:creationId xmlns:a16="http://schemas.microsoft.com/office/drawing/2014/main" id="{2E6CA6C4-E843-4B4E-BD32-F7CA23E81C9C}"/>
              </a:ext>
            </a:extLst>
          </p:cNvPr>
          <p:cNvSpPr/>
          <p:nvPr/>
        </p:nvSpPr>
        <p:spPr>
          <a:xfrm flipH="1">
            <a:off x="2624674" y="2794000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BB73DE0C-AF96-8C4B-B3FF-16F1CA0E0061}"/>
              </a:ext>
            </a:extLst>
          </p:cNvPr>
          <p:cNvSpPr/>
          <p:nvPr/>
        </p:nvSpPr>
        <p:spPr>
          <a:xfrm flipH="1">
            <a:off x="2624674" y="2894106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190686D3-B942-7645-B276-62C77926D1BA}"/>
              </a:ext>
            </a:extLst>
          </p:cNvPr>
          <p:cNvSpPr/>
          <p:nvPr/>
        </p:nvSpPr>
        <p:spPr>
          <a:xfrm flipH="1">
            <a:off x="2624674" y="2994212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Line">
            <a:extLst>
              <a:ext uri="{FF2B5EF4-FFF2-40B4-BE49-F238E27FC236}">
                <a16:creationId xmlns:a16="http://schemas.microsoft.com/office/drawing/2014/main" id="{971786F1-4B0D-6E4E-B8E1-095ACBFD77FF}"/>
              </a:ext>
            </a:extLst>
          </p:cNvPr>
          <p:cNvSpPr/>
          <p:nvPr/>
        </p:nvSpPr>
        <p:spPr>
          <a:xfrm flipH="1">
            <a:off x="2624674" y="3094317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" name="Line">
            <a:extLst>
              <a:ext uri="{FF2B5EF4-FFF2-40B4-BE49-F238E27FC236}">
                <a16:creationId xmlns:a16="http://schemas.microsoft.com/office/drawing/2014/main" id="{C1DCE0A2-42CB-BF4D-B664-750C8C85F07F}"/>
              </a:ext>
            </a:extLst>
          </p:cNvPr>
          <p:cNvSpPr/>
          <p:nvPr/>
        </p:nvSpPr>
        <p:spPr>
          <a:xfrm flipH="1">
            <a:off x="2624674" y="3194423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" name="Line">
            <a:extLst>
              <a:ext uri="{FF2B5EF4-FFF2-40B4-BE49-F238E27FC236}">
                <a16:creationId xmlns:a16="http://schemas.microsoft.com/office/drawing/2014/main" id="{AF8875AF-3502-6F44-AD3A-241F6A270AB8}"/>
              </a:ext>
            </a:extLst>
          </p:cNvPr>
          <p:cNvSpPr/>
          <p:nvPr/>
        </p:nvSpPr>
        <p:spPr>
          <a:xfrm flipH="1">
            <a:off x="2624674" y="3294529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Line">
            <a:extLst>
              <a:ext uri="{FF2B5EF4-FFF2-40B4-BE49-F238E27FC236}">
                <a16:creationId xmlns:a16="http://schemas.microsoft.com/office/drawing/2014/main" id="{09D2E631-EC0F-E645-859D-67EAC02C8A0A}"/>
              </a:ext>
            </a:extLst>
          </p:cNvPr>
          <p:cNvSpPr/>
          <p:nvPr/>
        </p:nvSpPr>
        <p:spPr>
          <a:xfrm flipH="1">
            <a:off x="2624674" y="3394635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Line">
            <a:extLst>
              <a:ext uri="{FF2B5EF4-FFF2-40B4-BE49-F238E27FC236}">
                <a16:creationId xmlns:a16="http://schemas.microsoft.com/office/drawing/2014/main" id="{884FB929-7492-394F-B474-3134080CA387}"/>
              </a:ext>
            </a:extLst>
          </p:cNvPr>
          <p:cNvSpPr/>
          <p:nvPr/>
        </p:nvSpPr>
        <p:spPr>
          <a:xfrm flipH="1">
            <a:off x="2624674" y="3494741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Line">
            <a:extLst>
              <a:ext uri="{FF2B5EF4-FFF2-40B4-BE49-F238E27FC236}">
                <a16:creationId xmlns:a16="http://schemas.microsoft.com/office/drawing/2014/main" id="{6A833088-10D6-F047-95A0-FA17B82040E5}"/>
              </a:ext>
            </a:extLst>
          </p:cNvPr>
          <p:cNvSpPr/>
          <p:nvPr/>
        </p:nvSpPr>
        <p:spPr>
          <a:xfrm flipH="1">
            <a:off x="2624674" y="3594847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id="{D6947290-F3FC-6F4C-B3E9-1DD1C054E1C8}"/>
              </a:ext>
            </a:extLst>
          </p:cNvPr>
          <p:cNvSpPr/>
          <p:nvPr/>
        </p:nvSpPr>
        <p:spPr>
          <a:xfrm flipH="1">
            <a:off x="2624674" y="3694953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431AC5B0-1928-0E40-8F48-1CF2CD6D062E}"/>
              </a:ext>
            </a:extLst>
          </p:cNvPr>
          <p:cNvSpPr/>
          <p:nvPr/>
        </p:nvSpPr>
        <p:spPr>
          <a:xfrm flipH="1">
            <a:off x="2624674" y="3795059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Line">
            <a:extLst>
              <a:ext uri="{FF2B5EF4-FFF2-40B4-BE49-F238E27FC236}">
                <a16:creationId xmlns:a16="http://schemas.microsoft.com/office/drawing/2014/main" id="{047303DE-ADBA-F54E-87E8-552411DC5011}"/>
              </a:ext>
            </a:extLst>
          </p:cNvPr>
          <p:cNvSpPr/>
          <p:nvPr/>
        </p:nvSpPr>
        <p:spPr>
          <a:xfrm flipH="1">
            <a:off x="2624674" y="3895164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4" name="Line">
            <a:extLst>
              <a:ext uri="{FF2B5EF4-FFF2-40B4-BE49-F238E27FC236}">
                <a16:creationId xmlns:a16="http://schemas.microsoft.com/office/drawing/2014/main" id="{76F7C7B0-E455-D048-8FE3-9B72112658C9}"/>
              </a:ext>
            </a:extLst>
          </p:cNvPr>
          <p:cNvSpPr/>
          <p:nvPr/>
        </p:nvSpPr>
        <p:spPr>
          <a:xfrm flipH="1">
            <a:off x="2624674" y="3995270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Line">
            <a:extLst>
              <a:ext uri="{FF2B5EF4-FFF2-40B4-BE49-F238E27FC236}">
                <a16:creationId xmlns:a16="http://schemas.microsoft.com/office/drawing/2014/main" id="{BD18A609-AC23-6C40-BA54-027EDF5F9EC7}"/>
              </a:ext>
            </a:extLst>
          </p:cNvPr>
          <p:cNvSpPr/>
          <p:nvPr/>
        </p:nvSpPr>
        <p:spPr>
          <a:xfrm flipH="1">
            <a:off x="2624674" y="4095376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Line">
            <a:extLst>
              <a:ext uri="{FF2B5EF4-FFF2-40B4-BE49-F238E27FC236}">
                <a16:creationId xmlns:a16="http://schemas.microsoft.com/office/drawing/2014/main" id="{FA5879F3-597F-AF44-887E-651AB814FB19}"/>
              </a:ext>
            </a:extLst>
          </p:cNvPr>
          <p:cNvSpPr/>
          <p:nvPr/>
        </p:nvSpPr>
        <p:spPr>
          <a:xfrm flipH="1">
            <a:off x="2624674" y="4195482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Line">
            <a:extLst>
              <a:ext uri="{FF2B5EF4-FFF2-40B4-BE49-F238E27FC236}">
                <a16:creationId xmlns:a16="http://schemas.microsoft.com/office/drawing/2014/main" id="{32D1528C-2E41-0146-BB00-5306967E9D91}"/>
              </a:ext>
            </a:extLst>
          </p:cNvPr>
          <p:cNvSpPr/>
          <p:nvPr/>
        </p:nvSpPr>
        <p:spPr>
          <a:xfrm flipH="1">
            <a:off x="2624674" y="4295588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Line">
            <a:extLst>
              <a:ext uri="{FF2B5EF4-FFF2-40B4-BE49-F238E27FC236}">
                <a16:creationId xmlns:a16="http://schemas.microsoft.com/office/drawing/2014/main" id="{4B657F85-136E-B348-A968-4829A00EE042}"/>
              </a:ext>
            </a:extLst>
          </p:cNvPr>
          <p:cNvSpPr/>
          <p:nvPr/>
        </p:nvSpPr>
        <p:spPr>
          <a:xfrm flipH="1">
            <a:off x="2624674" y="4395694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Line">
            <a:extLst>
              <a:ext uri="{FF2B5EF4-FFF2-40B4-BE49-F238E27FC236}">
                <a16:creationId xmlns:a16="http://schemas.microsoft.com/office/drawing/2014/main" id="{9E7BDA43-E33F-424D-81AB-9A90187299F9}"/>
              </a:ext>
            </a:extLst>
          </p:cNvPr>
          <p:cNvSpPr/>
          <p:nvPr/>
        </p:nvSpPr>
        <p:spPr>
          <a:xfrm flipH="1">
            <a:off x="2624674" y="4495800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0" name="projection pour chaque angle">
            <a:extLst>
              <a:ext uri="{FF2B5EF4-FFF2-40B4-BE49-F238E27FC236}">
                <a16:creationId xmlns:a16="http://schemas.microsoft.com/office/drawing/2014/main" id="{B0E60EF9-6D00-A74C-8856-AFEAD61D6B36}"/>
              </a:ext>
            </a:extLst>
          </p:cNvPr>
          <p:cNvSpPr txBox="1"/>
          <p:nvPr/>
        </p:nvSpPr>
        <p:spPr>
          <a:xfrm>
            <a:off x="5477602" y="1851702"/>
            <a:ext cx="22606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>
                <a:latin typeface="+mj-lt"/>
              </a:rPr>
              <a:t>projection pour </a:t>
            </a:r>
            <a:r>
              <a:rPr dirty="0" err="1">
                <a:latin typeface="+mj-lt"/>
              </a:rPr>
              <a:t>chaque</a:t>
            </a:r>
            <a:r>
              <a:rPr dirty="0">
                <a:latin typeface="+mj-lt"/>
              </a:rPr>
              <a:t> angle </a:t>
            </a:r>
          </a:p>
        </p:txBody>
      </p:sp>
      <p:sp>
        <p:nvSpPr>
          <p:cNvPr id="81" name="sinogramme">
            <a:extLst>
              <a:ext uri="{FF2B5EF4-FFF2-40B4-BE49-F238E27FC236}">
                <a16:creationId xmlns:a16="http://schemas.microsoft.com/office/drawing/2014/main" id="{FD900AFE-5B54-1648-82AC-A3D4352B754A}"/>
              </a:ext>
            </a:extLst>
          </p:cNvPr>
          <p:cNvSpPr txBox="1"/>
          <p:nvPr/>
        </p:nvSpPr>
        <p:spPr>
          <a:xfrm>
            <a:off x="772252" y="2275855"/>
            <a:ext cx="1536701" cy="2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4060DE6-0D11-6843-8B17-EF98AD3912D4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0947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228D0-304C-4765-B0BC-1D42ABDE4796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sp>
        <p:nvSpPr>
          <p:cNvPr id="82" name="somme de toutes les projections">
            <a:extLst>
              <a:ext uri="{FF2B5EF4-FFF2-40B4-BE49-F238E27FC236}">
                <a16:creationId xmlns:a16="http://schemas.microsoft.com/office/drawing/2014/main" id="{1166CDAB-05F0-9148-A49B-27FF4BCFFC79}"/>
              </a:ext>
            </a:extLst>
          </p:cNvPr>
          <p:cNvSpPr txBox="1"/>
          <p:nvPr/>
        </p:nvSpPr>
        <p:spPr>
          <a:xfrm>
            <a:off x="3388452" y="2670852"/>
            <a:ext cx="17653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/>
            </a:lvl1pPr>
          </a:lstStyle>
          <a:p>
            <a:r>
              <a:rPr dirty="0" err="1">
                <a:latin typeface="+mj-lt"/>
              </a:rPr>
              <a:t>somme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toutes</a:t>
            </a:r>
            <a:r>
              <a:rPr dirty="0">
                <a:latin typeface="+mj-lt"/>
              </a:rPr>
              <a:t> les </a:t>
            </a:r>
            <a:r>
              <a:rPr lang="en-CA" dirty="0">
                <a:latin typeface="+mj-lt"/>
              </a:rPr>
              <a:t>retro</a:t>
            </a:r>
            <a:r>
              <a:rPr dirty="0">
                <a:latin typeface="+mj-lt"/>
              </a:rPr>
              <a:t>projections</a:t>
            </a:r>
          </a:p>
        </p:txBody>
      </p:sp>
      <p:pic>
        <p:nvPicPr>
          <p:cNvPr id="83" name="sinogram.jpg" descr="sinogram.jpg">
            <a:extLst>
              <a:ext uri="{FF2B5EF4-FFF2-40B4-BE49-F238E27FC236}">
                <a16:creationId xmlns:a16="http://schemas.microsoft.com/office/drawing/2014/main" id="{7D572BD3-F6F9-CE4C-B6F9-F68D609E0D8F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1041534">
            <a:off x="5770694" y="2705196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Line">
            <a:extLst>
              <a:ext uri="{FF2B5EF4-FFF2-40B4-BE49-F238E27FC236}">
                <a16:creationId xmlns:a16="http://schemas.microsoft.com/office/drawing/2014/main" id="{1EFBDCD4-419B-4C4D-9F91-5C0858259B00}"/>
              </a:ext>
            </a:extLst>
          </p:cNvPr>
          <p:cNvSpPr/>
          <p:nvPr/>
        </p:nvSpPr>
        <p:spPr>
          <a:xfrm rot="18491911">
            <a:off x="7501108" y="4394200"/>
            <a:ext cx="432532" cy="8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0"/>
                  <a:pt x="15938" y="21600"/>
                  <a:pt x="10377" y="21600"/>
                </a:cubicBezTo>
                <a:cubicBezTo>
                  <a:pt x="4816" y="21600"/>
                  <a:pt x="0" y="0"/>
                  <a:pt x="0" y="0"/>
                </a:cubicBezTo>
              </a:path>
            </a:pathLst>
          </a:custGeom>
          <a:ln w="381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85" name="sinogram.jpg" descr="sinogram.jpg">
            <a:extLst>
              <a:ext uri="{FF2B5EF4-FFF2-40B4-BE49-F238E27FC236}">
                <a16:creationId xmlns:a16="http://schemas.microsoft.com/office/drawing/2014/main" id="{AC80C753-CE5E-C54B-961A-0F5C9B700C7F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>
            <a:off x="5779264" y="2755594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sinogram.jpg" descr="sinogram.jpg">
            <a:extLst>
              <a:ext uri="{FF2B5EF4-FFF2-40B4-BE49-F238E27FC236}">
                <a16:creationId xmlns:a16="http://schemas.microsoft.com/office/drawing/2014/main" id="{BE8D130B-7B45-BC4D-94EF-CD2B3D7702FC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0608358">
            <a:off x="5770700" y="275607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sinogram.jpg" descr="sinogram.jpg">
            <a:extLst>
              <a:ext uri="{FF2B5EF4-FFF2-40B4-BE49-F238E27FC236}">
                <a16:creationId xmlns:a16="http://schemas.microsoft.com/office/drawing/2014/main" id="{2ED3F72F-33D3-214F-A299-9B0B5BFBF587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938704">
            <a:off x="5777736" y="2759334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sinogram.jpg" descr="sinogram.jpg">
            <a:extLst>
              <a:ext uri="{FF2B5EF4-FFF2-40B4-BE49-F238E27FC236}">
                <a16:creationId xmlns:a16="http://schemas.microsoft.com/office/drawing/2014/main" id="{BBBF279C-E53B-D349-A7AE-00648E4D5DDA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416806">
            <a:off x="5777057" y="2758515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sinogram.jpg" descr="sinogram.jpg">
            <a:extLst>
              <a:ext uri="{FF2B5EF4-FFF2-40B4-BE49-F238E27FC236}">
                <a16:creationId xmlns:a16="http://schemas.microsoft.com/office/drawing/2014/main" id="{362DE3E6-7FAD-3249-BFE9-AE5271AD00F9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882028">
            <a:off x="5774095" y="2757649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sinogram.jpg" descr="sinogram.jpg">
            <a:extLst>
              <a:ext uri="{FF2B5EF4-FFF2-40B4-BE49-F238E27FC236}">
                <a16:creationId xmlns:a16="http://schemas.microsoft.com/office/drawing/2014/main" id="{CCEE8C75-CFBE-C745-89DD-26866C01328A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141233">
            <a:off x="5768429" y="275352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sinogram.jpg" descr="sinogram.jpg">
            <a:extLst>
              <a:ext uri="{FF2B5EF4-FFF2-40B4-BE49-F238E27FC236}">
                <a16:creationId xmlns:a16="http://schemas.microsoft.com/office/drawing/2014/main" id="{CF442EC5-D94D-5C40-A7DA-AAE855C902AE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464235">
            <a:off x="5771350" y="2766439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sinogram.jpg" descr="sinogram.jpg">
            <a:extLst>
              <a:ext uri="{FF2B5EF4-FFF2-40B4-BE49-F238E27FC236}">
                <a16:creationId xmlns:a16="http://schemas.microsoft.com/office/drawing/2014/main" id="{1A3A4D39-6147-AE4E-AEA2-1248BDC7B51B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049771">
            <a:off x="5777311" y="2746269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Line">
            <a:extLst>
              <a:ext uri="{FF2B5EF4-FFF2-40B4-BE49-F238E27FC236}">
                <a16:creationId xmlns:a16="http://schemas.microsoft.com/office/drawing/2014/main" id="{F24F3AB7-D5A8-4649-A4CA-0BC3E9A2E2A8}"/>
              </a:ext>
            </a:extLst>
          </p:cNvPr>
          <p:cNvSpPr/>
          <p:nvPr/>
        </p:nvSpPr>
        <p:spPr>
          <a:xfrm flipV="1">
            <a:off x="3665844" y="3428999"/>
            <a:ext cx="120696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4" name="projection pour chaque angle">
            <a:extLst>
              <a:ext uri="{FF2B5EF4-FFF2-40B4-BE49-F238E27FC236}">
                <a16:creationId xmlns:a16="http://schemas.microsoft.com/office/drawing/2014/main" id="{1D9F4DB8-B886-8443-ABBD-685129A0057B}"/>
              </a:ext>
            </a:extLst>
          </p:cNvPr>
          <p:cNvSpPr txBox="1"/>
          <p:nvPr/>
        </p:nvSpPr>
        <p:spPr>
          <a:xfrm>
            <a:off x="5477602" y="1851702"/>
            <a:ext cx="22606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>
                <a:latin typeface="+mj-lt"/>
              </a:rPr>
              <a:t>projection pour </a:t>
            </a:r>
            <a:r>
              <a:rPr dirty="0" err="1">
                <a:latin typeface="+mj-lt"/>
              </a:rPr>
              <a:t>chaque</a:t>
            </a:r>
            <a:r>
              <a:rPr dirty="0">
                <a:latin typeface="+mj-lt"/>
              </a:rPr>
              <a:t> angle </a:t>
            </a:r>
          </a:p>
        </p:txBody>
      </p:sp>
      <p:pic>
        <p:nvPicPr>
          <p:cNvPr id="95" name="Screen shot 2013-01-27 at 5.05.15 PM.png" descr="Screen shot 2013-01-27 at 5.05.15 PM.png">
            <a:extLst>
              <a:ext uri="{FF2B5EF4-FFF2-40B4-BE49-F238E27FC236}">
                <a16:creationId xmlns:a16="http://schemas.microsoft.com/office/drawing/2014/main" id="{8AC995C0-9E7C-1549-9529-B8942BC6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533650"/>
            <a:ext cx="1913113" cy="17653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image rétroprojetée (laminogramme)">
            <a:extLst>
              <a:ext uri="{FF2B5EF4-FFF2-40B4-BE49-F238E27FC236}">
                <a16:creationId xmlns:a16="http://schemas.microsoft.com/office/drawing/2014/main" id="{E6C464B7-84E3-6045-821B-D3947C750481}"/>
              </a:ext>
            </a:extLst>
          </p:cNvPr>
          <p:cNvSpPr txBox="1"/>
          <p:nvPr/>
        </p:nvSpPr>
        <p:spPr>
          <a:xfrm>
            <a:off x="1127852" y="1819952"/>
            <a:ext cx="22479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>
                <a:latin typeface="+mj-lt"/>
              </a:rPr>
              <a:t>image </a:t>
            </a:r>
            <a:r>
              <a:rPr dirty="0" err="1">
                <a:latin typeface="+mj-lt"/>
              </a:rPr>
              <a:t>rétroprojetée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laminogramme</a:t>
            </a:r>
            <a:r>
              <a:rPr dirty="0">
                <a:latin typeface="+mj-lt"/>
              </a:rPr>
              <a:t>)</a:t>
            </a:r>
          </a:p>
        </p:txBody>
      </p:sp>
      <p:sp>
        <p:nvSpPr>
          <p:cNvPr id="97" name="∆θ">
            <a:extLst>
              <a:ext uri="{FF2B5EF4-FFF2-40B4-BE49-F238E27FC236}">
                <a16:creationId xmlns:a16="http://schemas.microsoft.com/office/drawing/2014/main" id="{08052A52-C99A-B94F-AD5C-870C96FC7999}"/>
              </a:ext>
            </a:extLst>
          </p:cNvPr>
          <p:cNvSpPr txBox="1"/>
          <p:nvPr/>
        </p:nvSpPr>
        <p:spPr>
          <a:xfrm>
            <a:off x="7147652" y="44044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defRPr sz="16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∆θ</a:t>
            </a:r>
          </a:p>
        </p:txBody>
      </p:sp>
    </p:spTree>
    <p:extLst>
      <p:ext uri="{BB962C8B-B14F-4D97-AF65-F5344CB8AC3E}">
        <p14:creationId xmlns:p14="http://schemas.microsoft.com/office/powerpoint/2010/main" val="274096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Exemples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projection et de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rétroprojection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E7BFE9-7FFD-4A08-A3D4-E1A003E2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84" y="1631026"/>
            <a:ext cx="2295525" cy="45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A45F7-46B5-4426-99A9-871F96F7E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11" y="1631026"/>
            <a:ext cx="2276475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228D0-304C-4765-B0BC-1D42ABDE4796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1464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la tranche de Fourier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7" name="url.jpg" descr="url.jpg">
            <a:extLst>
              <a:ext uri="{FF2B5EF4-FFF2-40B4-BE49-F238E27FC236}">
                <a16:creationId xmlns:a16="http://schemas.microsoft.com/office/drawing/2014/main" id="{E8A24152-E96E-344D-AF3B-CB94CE64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06" r="18324" b="3577"/>
          <a:stretch>
            <a:fillRect/>
          </a:stretch>
        </p:blipFill>
        <p:spPr>
          <a:xfrm>
            <a:off x="1957625" y="1543540"/>
            <a:ext cx="1600200" cy="17541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La TF-1D de la projection correspond à une ligne centrale de la TF-2D de l’image (orientée de θ)">
            <a:extLst>
              <a:ext uri="{FF2B5EF4-FFF2-40B4-BE49-F238E27FC236}">
                <a16:creationId xmlns:a16="http://schemas.microsoft.com/office/drawing/2014/main" id="{B4519A6F-756A-A845-B884-FF6DD886F062}"/>
              </a:ext>
            </a:extLst>
          </p:cNvPr>
          <p:cNvSpPr txBox="1"/>
          <p:nvPr/>
        </p:nvSpPr>
        <p:spPr>
          <a:xfrm>
            <a:off x="2425019" y="5269048"/>
            <a:ext cx="66294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b="1"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dirty="0">
                <a:latin typeface="+mj-lt"/>
              </a:rPr>
              <a:t>La </a:t>
            </a:r>
            <a:r>
              <a:rPr dirty="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  <a:latin typeface="+mj-lt"/>
              </a:rPr>
              <a:t>TF-1D</a:t>
            </a:r>
            <a:r>
              <a:rPr dirty="0">
                <a:latin typeface="+mj-lt"/>
              </a:rPr>
              <a:t> de la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projection</a:t>
            </a:r>
            <a:r>
              <a:rPr dirty="0">
                <a:latin typeface="+mj-lt"/>
              </a:rPr>
              <a:t> correspond </a:t>
            </a:r>
            <a:r>
              <a:rPr dirty="0" err="1">
                <a:latin typeface="+mj-lt"/>
              </a:rPr>
              <a:t>à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une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centrale de la </a:t>
            </a:r>
            <a:r>
              <a:rPr dirty="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+mj-lt"/>
              </a:rPr>
              <a:t>TF-2D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orientée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θ</a:t>
            </a:r>
            <a:r>
              <a:rPr dirty="0">
                <a:latin typeface="+mj-lt"/>
              </a:rPr>
              <a:t>)</a:t>
            </a:r>
          </a:p>
        </p:txBody>
      </p:sp>
      <p:sp>
        <p:nvSpPr>
          <p:cNvPr id="50" name="image">
            <a:extLst>
              <a:ext uri="{FF2B5EF4-FFF2-40B4-BE49-F238E27FC236}">
                <a16:creationId xmlns:a16="http://schemas.microsoft.com/office/drawing/2014/main" id="{C5DC94E2-9F61-C249-BB7F-857E46F1F4E4}"/>
              </a:ext>
            </a:extLst>
          </p:cNvPr>
          <p:cNvSpPr txBox="1"/>
          <p:nvPr/>
        </p:nvSpPr>
        <p:spPr>
          <a:xfrm>
            <a:off x="2434781" y="1132378"/>
            <a:ext cx="64113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/>
          </a:lstStyle>
          <a:p>
            <a:r>
              <a:rPr dirty="0">
                <a:latin typeface="+mj-lt"/>
              </a:rPr>
              <a:t>image</a:t>
            </a:r>
          </a:p>
        </p:txBody>
      </p:sp>
      <p:grpSp>
        <p:nvGrpSpPr>
          <p:cNvPr id="51" name="Group">
            <a:extLst>
              <a:ext uri="{FF2B5EF4-FFF2-40B4-BE49-F238E27FC236}">
                <a16:creationId xmlns:a16="http://schemas.microsoft.com/office/drawing/2014/main" id="{4C7324D2-8E69-9D49-A35F-3E7EB488ED87}"/>
              </a:ext>
            </a:extLst>
          </p:cNvPr>
          <p:cNvGrpSpPr/>
          <p:nvPr/>
        </p:nvGrpSpPr>
        <p:grpSpPr>
          <a:xfrm>
            <a:off x="1019427" y="1446976"/>
            <a:ext cx="2470914" cy="3393802"/>
            <a:chOff x="0" y="0"/>
            <a:chExt cx="2470912" cy="3393801"/>
          </a:xfrm>
        </p:grpSpPr>
        <p:grpSp>
          <p:nvGrpSpPr>
            <p:cNvPr id="52" name="Group">
              <a:extLst>
                <a:ext uri="{FF2B5EF4-FFF2-40B4-BE49-F238E27FC236}">
                  <a16:creationId xmlns:a16="http://schemas.microsoft.com/office/drawing/2014/main" id="{63F63709-121A-2647-BA42-C1E804335353}"/>
                </a:ext>
              </a:extLst>
            </p:cNvPr>
            <p:cNvGrpSpPr/>
            <p:nvPr/>
          </p:nvGrpSpPr>
          <p:grpSpPr>
            <a:xfrm>
              <a:off x="0" y="1996801"/>
              <a:ext cx="2351249" cy="1397001"/>
              <a:chOff x="0" y="0"/>
              <a:chExt cx="2351248" cy="1396999"/>
            </a:xfrm>
          </p:grpSpPr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32C569C8-F670-8148-8836-21EFEF4934EA}"/>
                  </a:ext>
                </a:extLst>
              </p:cNvPr>
              <p:cNvSpPr/>
              <p:nvPr/>
            </p:nvSpPr>
            <p:spPr>
              <a:xfrm>
                <a:off x="233346" y="774700"/>
                <a:ext cx="1714501" cy="58420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AC393444-5AF1-8C40-8484-B04FEADB9958}"/>
                  </a:ext>
                </a:extLst>
              </p:cNvPr>
              <p:cNvSpPr/>
              <p:nvPr/>
            </p:nvSpPr>
            <p:spPr>
              <a:xfrm rot="1106096">
                <a:off x="461946" y="533400"/>
                <a:ext cx="1422401" cy="5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9183C787-B887-854C-8C63-3DE5E413D8A8}"/>
                  </a:ext>
                </a:extLst>
              </p:cNvPr>
              <p:cNvSpPr/>
              <p:nvPr/>
            </p:nvSpPr>
            <p:spPr>
              <a:xfrm flipV="1">
                <a:off x="233346" y="0"/>
                <a:ext cx="270934" cy="78740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61EF8B10-9D3C-A648-A14A-A69FB1542025}"/>
                  </a:ext>
                </a:extLst>
              </p:cNvPr>
              <p:cNvSpPr/>
              <p:nvPr/>
            </p:nvSpPr>
            <p:spPr>
              <a:xfrm flipV="1">
                <a:off x="0" y="1371590"/>
                <a:ext cx="2351249" cy="1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DD901F08-0029-F943-AE69-51EA3FD60509}"/>
                  </a:ext>
                </a:extLst>
              </p:cNvPr>
              <p:cNvSpPr/>
              <p:nvPr/>
            </p:nvSpPr>
            <p:spPr>
              <a:xfrm>
                <a:off x="1305703" y="1155700"/>
                <a:ext cx="38101" cy="228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5" h="21600" extrusionOk="0">
                    <a:moveTo>
                      <a:pt x="19575" y="0"/>
                    </a:moveTo>
                    <a:cubicBezTo>
                      <a:pt x="19575" y="0"/>
                      <a:pt x="4146" y="4926"/>
                      <a:pt x="1061" y="10989"/>
                    </a:cubicBezTo>
                    <a:cubicBezTo>
                      <a:pt x="-2025" y="17053"/>
                      <a:pt x="2604" y="21600"/>
                      <a:pt x="2604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" name="θ">
                <a:extLst>
                  <a:ext uri="{FF2B5EF4-FFF2-40B4-BE49-F238E27FC236}">
                    <a16:creationId xmlns:a16="http://schemas.microsoft.com/office/drawing/2014/main" id="{73E605B8-6CCB-8D42-9118-75FEA104C8DC}"/>
                  </a:ext>
                </a:extLst>
              </p:cNvPr>
              <p:cNvSpPr txBox="1"/>
              <p:nvPr/>
            </p:nvSpPr>
            <p:spPr>
              <a:xfrm>
                <a:off x="1084246" y="1104900"/>
                <a:ext cx="199853" cy="292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θ</a:t>
                </a:r>
              </a:p>
            </p:txBody>
          </p:sp>
        </p:grpSp>
        <p:grpSp>
          <p:nvGrpSpPr>
            <p:cNvPr id="53" name="Group">
              <a:extLst>
                <a:ext uri="{FF2B5EF4-FFF2-40B4-BE49-F238E27FC236}">
                  <a16:creationId xmlns:a16="http://schemas.microsoft.com/office/drawing/2014/main" id="{C312BDE0-DE13-C543-9218-66207675C811}"/>
                </a:ext>
              </a:extLst>
            </p:cNvPr>
            <p:cNvGrpSpPr/>
            <p:nvPr/>
          </p:nvGrpSpPr>
          <p:grpSpPr>
            <a:xfrm rot="1039786">
              <a:off x="1160204" y="102892"/>
              <a:ext cx="1016000" cy="2133601"/>
              <a:chOff x="0" y="0"/>
              <a:chExt cx="1015999" cy="2133600"/>
            </a:xfrm>
          </p:grpSpPr>
          <p:sp>
            <p:nvSpPr>
              <p:cNvPr id="54" name="Line">
                <a:extLst>
                  <a:ext uri="{FF2B5EF4-FFF2-40B4-BE49-F238E27FC236}">
                    <a16:creationId xmlns:a16="http://schemas.microsoft.com/office/drawing/2014/main" id="{0ACAE5EE-7D36-8C41-8236-0D11B1A0D66D}"/>
                  </a:ext>
                </a:extLst>
              </p:cNvPr>
              <p:cNvSpPr/>
              <p:nvPr/>
            </p:nvSpPr>
            <p:spPr>
              <a:xfrm flipV="1">
                <a:off x="-1" y="0"/>
                <a:ext cx="2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A75A0D36-5B9E-8C4D-BF5B-2E01DC369BCF}"/>
                  </a:ext>
                </a:extLst>
              </p:cNvPr>
              <p:cNvSpPr/>
              <p:nvPr/>
            </p:nvSpPr>
            <p:spPr>
              <a:xfrm flipV="1">
                <a:off x="2031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50A00AE4-3E95-C741-9869-5DE7FDA5FFB7}"/>
                  </a:ext>
                </a:extLst>
              </p:cNvPr>
              <p:cNvSpPr/>
              <p:nvPr/>
            </p:nvSpPr>
            <p:spPr>
              <a:xfrm flipV="1">
                <a:off x="4063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7" name="Line">
                <a:extLst>
                  <a:ext uri="{FF2B5EF4-FFF2-40B4-BE49-F238E27FC236}">
                    <a16:creationId xmlns:a16="http://schemas.microsoft.com/office/drawing/2014/main" id="{70D1D88A-1754-1E48-A54D-81D6C8E53F5E}"/>
                  </a:ext>
                </a:extLst>
              </p:cNvPr>
              <p:cNvSpPr/>
              <p:nvPr/>
            </p:nvSpPr>
            <p:spPr>
              <a:xfrm flipV="1">
                <a:off x="6095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8" name="Line">
                <a:extLst>
                  <a:ext uri="{FF2B5EF4-FFF2-40B4-BE49-F238E27FC236}">
                    <a16:creationId xmlns:a16="http://schemas.microsoft.com/office/drawing/2014/main" id="{51DAE2E4-8D27-C843-A210-9DDDF8EBD4AF}"/>
                  </a:ext>
                </a:extLst>
              </p:cNvPr>
              <p:cNvSpPr/>
              <p:nvPr/>
            </p:nvSpPr>
            <p:spPr>
              <a:xfrm flipV="1">
                <a:off x="8127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26A15A72-1C8D-D94B-AEEE-F9609282055B}"/>
                  </a:ext>
                </a:extLst>
              </p:cNvPr>
              <p:cNvSpPr/>
              <p:nvPr/>
            </p:nvSpPr>
            <p:spPr>
              <a:xfrm flipV="1">
                <a:off x="10159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66" name="Group">
            <a:extLst>
              <a:ext uri="{FF2B5EF4-FFF2-40B4-BE49-F238E27FC236}">
                <a16:creationId xmlns:a16="http://schemas.microsoft.com/office/drawing/2014/main" id="{63566A0E-C6C8-2F43-8BC4-DDF0EA8A2C87}"/>
              </a:ext>
            </a:extLst>
          </p:cNvPr>
          <p:cNvGrpSpPr/>
          <p:nvPr/>
        </p:nvGrpSpPr>
        <p:grpSpPr>
          <a:xfrm>
            <a:off x="3716575" y="1132378"/>
            <a:ext cx="3232150" cy="2198979"/>
            <a:chOff x="0" y="0"/>
            <a:chExt cx="3232150" cy="2198978"/>
          </a:xfrm>
        </p:grpSpPr>
        <p:pic>
          <p:nvPicPr>
            <p:cNvPr id="67" name="droppedImage.png" descr="droppedImage.png">
              <a:extLst>
                <a:ext uri="{FF2B5EF4-FFF2-40B4-BE49-F238E27FC236}">
                  <a16:creationId xmlns:a16="http://schemas.microsoft.com/office/drawing/2014/main" id="{D791BB40-10FB-D942-9B11-BBADF7F3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7950" y="366422"/>
              <a:ext cx="1854200" cy="1832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fréquence">
              <a:extLst>
                <a:ext uri="{FF2B5EF4-FFF2-40B4-BE49-F238E27FC236}">
                  <a16:creationId xmlns:a16="http://schemas.microsoft.com/office/drawing/2014/main" id="{EADAB35E-49FD-6340-9269-67B06DB0F240}"/>
                </a:ext>
              </a:extLst>
            </p:cNvPr>
            <p:cNvSpPr txBox="1"/>
            <p:nvPr/>
          </p:nvSpPr>
          <p:spPr>
            <a:xfrm>
              <a:off x="1766013" y="0"/>
              <a:ext cx="1022524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/>
            </a:lstStyle>
            <a:p>
              <a:r>
                <a:rPr dirty="0" err="1">
                  <a:latin typeface="+mj-lt"/>
                </a:rPr>
                <a:t>fréquence</a:t>
              </a:r>
              <a:endParaRPr dirty="0">
                <a:latin typeface="+mj-lt"/>
              </a:endParaRPr>
            </a:p>
          </p:txBody>
        </p:sp>
        <p:sp>
          <p:nvSpPr>
            <p:cNvPr id="69" name="2D FT">
              <a:extLst>
                <a:ext uri="{FF2B5EF4-FFF2-40B4-BE49-F238E27FC236}">
                  <a16:creationId xmlns:a16="http://schemas.microsoft.com/office/drawing/2014/main" id="{021FEEF2-CE36-954C-9904-C2457FD46DC5}"/>
                </a:ext>
              </a:extLst>
            </p:cNvPr>
            <p:cNvSpPr txBox="1"/>
            <p:nvPr/>
          </p:nvSpPr>
          <p:spPr>
            <a:xfrm>
              <a:off x="203200" y="927100"/>
              <a:ext cx="604333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2D FT</a:t>
              </a:r>
            </a:p>
          </p:txBody>
        </p:sp>
        <p:sp>
          <p:nvSpPr>
            <p:cNvPr id="70" name="Line">
              <a:extLst>
                <a:ext uri="{FF2B5EF4-FFF2-40B4-BE49-F238E27FC236}">
                  <a16:creationId xmlns:a16="http://schemas.microsoft.com/office/drawing/2014/main" id="{50D38625-B78A-0344-A92F-8B5D5EAEF21A}"/>
                </a:ext>
              </a:extLst>
            </p:cNvPr>
            <p:cNvSpPr/>
            <p:nvPr/>
          </p:nvSpPr>
          <p:spPr>
            <a:xfrm flipH="1">
              <a:off x="0" y="1320800"/>
              <a:ext cx="112855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71" name="Group">
            <a:extLst>
              <a:ext uri="{FF2B5EF4-FFF2-40B4-BE49-F238E27FC236}">
                <a16:creationId xmlns:a16="http://schemas.microsoft.com/office/drawing/2014/main" id="{8647E077-C158-EA48-B8EC-DC7FC007C4D9}"/>
              </a:ext>
            </a:extLst>
          </p:cNvPr>
          <p:cNvGrpSpPr/>
          <p:nvPr/>
        </p:nvGrpSpPr>
        <p:grpSpPr>
          <a:xfrm>
            <a:off x="3716574" y="3443778"/>
            <a:ext cx="3603804" cy="1371602"/>
            <a:chOff x="0" y="0"/>
            <a:chExt cx="3603802" cy="1371601"/>
          </a:xfrm>
        </p:grpSpPr>
        <p:sp>
          <p:nvSpPr>
            <p:cNvPr id="72" name="1D FT">
              <a:extLst>
                <a:ext uri="{FF2B5EF4-FFF2-40B4-BE49-F238E27FC236}">
                  <a16:creationId xmlns:a16="http://schemas.microsoft.com/office/drawing/2014/main" id="{20936B36-0166-5542-B9C9-AC1F1977A34F}"/>
                </a:ext>
              </a:extLst>
            </p:cNvPr>
            <p:cNvSpPr txBox="1"/>
            <p:nvPr/>
          </p:nvSpPr>
          <p:spPr>
            <a:xfrm>
              <a:off x="203200" y="609600"/>
              <a:ext cx="604333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1D FT</a:t>
              </a:r>
            </a:p>
          </p:txBody>
        </p:sp>
        <p:sp>
          <p:nvSpPr>
            <p:cNvPr id="73" name="Line">
              <a:extLst>
                <a:ext uri="{FF2B5EF4-FFF2-40B4-BE49-F238E27FC236}">
                  <a16:creationId xmlns:a16="http://schemas.microsoft.com/office/drawing/2014/main" id="{7E3590C9-B7A8-B641-BE09-756E1D457D4C}"/>
                </a:ext>
              </a:extLst>
            </p:cNvPr>
            <p:cNvSpPr/>
            <p:nvPr/>
          </p:nvSpPr>
          <p:spPr>
            <a:xfrm flipH="1">
              <a:off x="0" y="1003300"/>
              <a:ext cx="112855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" name="Line">
              <a:extLst>
                <a:ext uri="{FF2B5EF4-FFF2-40B4-BE49-F238E27FC236}">
                  <a16:creationId xmlns:a16="http://schemas.microsoft.com/office/drawing/2014/main" id="{E878A6A1-E20C-694F-AC11-D6616B8560CE}"/>
                </a:ext>
              </a:extLst>
            </p:cNvPr>
            <p:cNvSpPr/>
            <p:nvPr/>
          </p:nvSpPr>
          <p:spPr>
            <a:xfrm>
              <a:off x="1485900" y="774700"/>
              <a:ext cx="1714500" cy="5842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id="{5D5FBF15-2378-5F44-B4B2-E3671C4E6711}"/>
                </a:ext>
              </a:extLst>
            </p:cNvPr>
            <p:cNvSpPr/>
            <p:nvPr/>
          </p:nvSpPr>
          <p:spPr>
            <a:xfrm flipV="1">
              <a:off x="1485899" y="0"/>
              <a:ext cx="270934" cy="7874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" name="Line">
              <a:extLst>
                <a:ext uri="{FF2B5EF4-FFF2-40B4-BE49-F238E27FC236}">
                  <a16:creationId xmlns:a16="http://schemas.microsoft.com/office/drawing/2014/main" id="{F965066A-8AE2-6F4B-8AFE-80D3D864448D}"/>
                </a:ext>
              </a:extLst>
            </p:cNvPr>
            <p:cNvSpPr/>
            <p:nvPr/>
          </p:nvSpPr>
          <p:spPr>
            <a:xfrm flipV="1">
              <a:off x="1252553" y="1371590"/>
              <a:ext cx="2351249" cy="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77" name="Group">
              <a:extLst>
                <a:ext uri="{FF2B5EF4-FFF2-40B4-BE49-F238E27FC236}">
                  <a16:creationId xmlns:a16="http://schemas.microsoft.com/office/drawing/2014/main" id="{66DE3D93-C140-9A44-A93B-3F5DEFD520E5}"/>
                </a:ext>
              </a:extLst>
            </p:cNvPr>
            <p:cNvGrpSpPr/>
            <p:nvPr/>
          </p:nvGrpSpPr>
          <p:grpSpPr>
            <a:xfrm>
              <a:off x="1938991" y="324882"/>
              <a:ext cx="997359" cy="901674"/>
              <a:chOff x="0" y="0"/>
              <a:chExt cx="997357" cy="901673"/>
            </a:xfrm>
          </p:grpSpPr>
          <p:sp>
            <p:nvSpPr>
              <p:cNvPr id="78" name="Line">
                <a:extLst>
                  <a:ext uri="{FF2B5EF4-FFF2-40B4-BE49-F238E27FC236}">
                    <a16:creationId xmlns:a16="http://schemas.microsoft.com/office/drawing/2014/main" id="{8CCB51EF-8680-B94C-9762-7611D6F10D44}"/>
                  </a:ext>
                </a:extLst>
              </p:cNvPr>
              <p:cNvSpPr/>
              <p:nvPr/>
            </p:nvSpPr>
            <p:spPr>
              <a:xfrm rot="1118604">
                <a:off x="96591" y="49328"/>
                <a:ext cx="419101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78"/>
                    </a:moveTo>
                    <a:lnTo>
                      <a:pt x="1964" y="20817"/>
                    </a:lnTo>
                    <a:cubicBezTo>
                      <a:pt x="1964" y="20817"/>
                      <a:pt x="1964" y="18939"/>
                      <a:pt x="2945" y="18626"/>
                    </a:cubicBezTo>
                    <a:cubicBezTo>
                      <a:pt x="3927" y="18313"/>
                      <a:pt x="3600" y="21130"/>
                      <a:pt x="4582" y="21130"/>
                    </a:cubicBezTo>
                    <a:cubicBezTo>
                      <a:pt x="5564" y="21130"/>
                      <a:pt x="7200" y="18000"/>
                      <a:pt x="7200" y="18000"/>
                    </a:cubicBezTo>
                    <a:lnTo>
                      <a:pt x="8836" y="21287"/>
                    </a:lnTo>
                    <a:lnTo>
                      <a:pt x="11127" y="17061"/>
                    </a:lnTo>
                    <a:lnTo>
                      <a:pt x="13745" y="21600"/>
                    </a:lnTo>
                    <a:lnTo>
                      <a:pt x="18327" y="2661"/>
                    </a:ln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49B52DDA-993E-BF46-9617-C747BD037054}"/>
                  </a:ext>
                </a:extLst>
              </p:cNvPr>
              <p:cNvSpPr/>
              <p:nvPr/>
            </p:nvSpPr>
            <p:spPr>
              <a:xfrm rot="1118604" flipH="1">
                <a:off x="481666" y="179245"/>
                <a:ext cx="419101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78"/>
                    </a:moveTo>
                    <a:lnTo>
                      <a:pt x="1964" y="20817"/>
                    </a:lnTo>
                    <a:cubicBezTo>
                      <a:pt x="1964" y="20817"/>
                      <a:pt x="1964" y="18939"/>
                      <a:pt x="2945" y="18626"/>
                    </a:cubicBezTo>
                    <a:cubicBezTo>
                      <a:pt x="3927" y="18313"/>
                      <a:pt x="3600" y="21130"/>
                      <a:pt x="4582" y="21130"/>
                    </a:cubicBezTo>
                    <a:cubicBezTo>
                      <a:pt x="5564" y="21130"/>
                      <a:pt x="7200" y="18000"/>
                      <a:pt x="7200" y="18000"/>
                    </a:cubicBezTo>
                    <a:lnTo>
                      <a:pt x="8836" y="21287"/>
                    </a:lnTo>
                    <a:lnTo>
                      <a:pt x="11127" y="17061"/>
                    </a:lnTo>
                    <a:lnTo>
                      <a:pt x="13745" y="21600"/>
                    </a:lnTo>
                    <a:lnTo>
                      <a:pt x="18327" y="2661"/>
                    </a:ln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80" name="Group">
            <a:extLst>
              <a:ext uri="{FF2B5EF4-FFF2-40B4-BE49-F238E27FC236}">
                <a16:creationId xmlns:a16="http://schemas.microsoft.com/office/drawing/2014/main" id="{D6302DA0-15C2-0748-AD03-3262043B0D22}"/>
              </a:ext>
            </a:extLst>
          </p:cNvPr>
          <p:cNvGrpSpPr/>
          <p:nvPr/>
        </p:nvGrpSpPr>
        <p:grpSpPr>
          <a:xfrm>
            <a:off x="5202475" y="1723960"/>
            <a:ext cx="1631950" cy="1008619"/>
            <a:chOff x="0" y="0"/>
            <a:chExt cx="1631949" cy="1008618"/>
          </a:xfrm>
        </p:grpSpPr>
        <p:sp>
          <p:nvSpPr>
            <p:cNvPr id="81" name="Line">
              <a:extLst>
                <a:ext uri="{FF2B5EF4-FFF2-40B4-BE49-F238E27FC236}">
                  <a16:creationId xmlns:a16="http://schemas.microsoft.com/office/drawing/2014/main" id="{954A8461-6734-EC4A-89CD-161216A27A5B}"/>
                </a:ext>
              </a:extLst>
            </p:cNvPr>
            <p:cNvSpPr/>
            <p:nvPr/>
          </p:nvSpPr>
          <p:spPr>
            <a:xfrm>
              <a:off x="0" y="449817"/>
              <a:ext cx="1631950" cy="5588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" name="Line">
              <a:extLst>
                <a:ext uri="{FF2B5EF4-FFF2-40B4-BE49-F238E27FC236}">
                  <a16:creationId xmlns:a16="http://schemas.microsoft.com/office/drawing/2014/main" id="{00BBA9C9-B705-774E-B2EA-8D16ED5D355C}"/>
                </a:ext>
              </a:extLst>
            </p:cNvPr>
            <p:cNvSpPr/>
            <p:nvPr/>
          </p:nvSpPr>
          <p:spPr>
            <a:xfrm rot="1118604">
              <a:off x="549682" y="49328"/>
              <a:ext cx="419101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78"/>
                  </a:moveTo>
                  <a:lnTo>
                    <a:pt x="1964" y="20817"/>
                  </a:lnTo>
                  <a:cubicBezTo>
                    <a:pt x="1964" y="20817"/>
                    <a:pt x="1964" y="18939"/>
                    <a:pt x="2945" y="18626"/>
                  </a:cubicBezTo>
                  <a:cubicBezTo>
                    <a:pt x="3927" y="18313"/>
                    <a:pt x="3600" y="21130"/>
                    <a:pt x="4582" y="21130"/>
                  </a:cubicBezTo>
                  <a:cubicBezTo>
                    <a:pt x="5564" y="21130"/>
                    <a:pt x="7200" y="18000"/>
                    <a:pt x="7200" y="18000"/>
                  </a:cubicBezTo>
                  <a:lnTo>
                    <a:pt x="8836" y="21287"/>
                  </a:lnTo>
                  <a:lnTo>
                    <a:pt x="11127" y="17061"/>
                  </a:lnTo>
                  <a:lnTo>
                    <a:pt x="13745" y="21600"/>
                  </a:lnTo>
                  <a:lnTo>
                    <a:pt x="18327" y="2661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" name="Line">
              <a:extLst>
                <a:ext uri="{FF2B5EF4-FFF2-40B4-BE49-F238E27FC236}">
                  <a16:creationId xmlns:a16="http://schemas.microsoft.com/office/drawing/2014/main" id="{C5981357-3ED3-A247-BD03-AEDDD1A16657}"/>
                </a:ext>
              </a:extLst>
            </p:cNvPr>
            <p:cNvSpPr/>
            <p:nvPr/>
          </p:nvSpPr>
          <p:spPr>
            <a:xfrm rot="1118604" flipH="1">
              <a:off x="934757" y="179245"/>
              <a:ext cx="419101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78"/>
                  </a:moveTo>
                  <a:lnTo>
                    <a:pt x="1964" y="20817"/>
                  </a:lnTo>
                  <a:cubicBezTo>
                    <a:pt x="1964" y="20817"/>
                    <a:pt x="1964" y="18939"/>
                    <a:pt x="2945" y="18626"/>
                  </a:cubicBezTo>
                  <a:cubicBezTo>
                    <a:pt x="3927" y="18313"/>
                    <a:pt x="3600" y="21130"/>
                    <a:pt x="4582" y="21130"/>
                  </a:cubicBezTo>
                  <a:cubicBezTo>
                    <a:pt x="5564" y="21130"/>
                    <a:pt x="7200" y="18000"/>
                    <a:pt x="7200" y="18000"/>
                  </a:cubicBezTo>
                  <a:lnTo>
                    <a:pt x="8836" y="21287"/>
                  </a:lnTo>
                  <a:lnTo>
                    <a:pt x="11127" y="17061"/>
                  </a:lnTo>
                  <a:lnTo>
                    <a:pt x="13745" y="21600"/>
                  </a:lnTo>
                  <a:lnTo>
                    <a:pt x="18327" y="2661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031B2469-A259-CA48-ADC9-4AFE66C54DC1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74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 advAuto="0"/>
      <p:bldP spid="51" grpId="0" animBg="1" advAuto="0"/>
      <p:bldP spid="66" grpId="0" animBg="1" advAuto="0"/>
      <p:bldP spid="71" grpId="0" animBg="1" advAuto="0"/>
      <p:bldP spid="80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17F34B6-63F2-EBF8-E4EB-AF9FA799837E}"/>
              </a:ext>
            </a:extLst>
          </p:cNvPr>
          <p:cNvSpPr/>
          <p:nvPr/>
        </p:nvSpPr>
        <p:spPr>
          <a:xfrm>
            <a:off x="496957" y="1406866"/>
            <a:ext cx="7952562" cy="4959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308210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la tranche de Fourier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600" y="1022192"/>
            <a:ext cx="7867816" cy="40127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 err="1">
                <a:latin typeface="+mj-lt"/>
                <a:cs typeface="Tahoma"/>
              </a:rPr>
              <a:t>Transformée</a:t>
            </a:r>
            <a:r>
              <a:rPr lang="en-CA" sz="2400" b="1" u="sng" spc="-50" dirty="0">
                <a:latin typeface="+mj-lt"/>
                <a:cs typeface="Tahoma"/>
              </a:rPr>
              <a:t> de Fourier </a:t>
            </a:r>
            <a:r>
              <a:rPr lang="en-CA" sz="2400" b="1" u="sng" spc="-50" dirty="0" err="1">
                <a:latin typeface="+mj-lt"/>
                <a:cs typeface="Tahoma"/>
              </a:rPr>
              <a:t>d’une</a:t>
            </a:r>
            <a:r>
              <a:rPr lang="en-CA" sz="2400" b="1" u="sng" spc="-50" dirty="0">
                <a:latin typeface="+mj-lt"/>
                <a:cs typeface="Tahoma"/>
              </a:rPr>
              <a:t> projection</a:t>
            </a: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151C3C-082B-0D4C-8D1A-F4E1E3A8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28" y="1406866"/>
            <a:ext cx="2979801" cy="813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68AB1-CF9F-60DD-A08E-CBC07247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28" y="2250432"/>
            <a:ext cx="5595357" cy="63264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9D5667A-0455-D180-469C-0E789F737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740" y="2929243"/>
            <a:ext cx="4887520" cy="68479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EA0D3EC-F1C2-408B-FEB6-31AC61B52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016" y="3718606"/>
            <a:ext cx="3415582" cy="575037"/>
          </a:xfrm>
          <a:prstGeom prst="rect">
            <a:avLst/>
          </a:prstGeom>
        </p:spPr>
      </p:pic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46CD1DF7-27E2-9E23-E7CA-C525B4CC8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28" y="4552056"/>
            <a:ext cx="4887520" cy="867606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D34B7A-DACB-F388-4819-FCB39FAC6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865" y="3856544"/>
            <a:ext cx="802350" cy="234533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F482F9-D4AD-4209-9E88-A60372FEBB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17" b="5264"/>
          <a:stretch/>
        </p:blipFill>
        <p:spPr>
          <a:xfrm>
            <a:off x="5964094" y="3871293"/>
            <a:ext cx="713481" cy="14640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5E1E0FF-35F9-77D3-5CEF-3D420982E9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9807" y="5558238"/>
            <a:ext cx="2786266" cy="653989"/>
          </a:xfrm>
          <a:prstGeom prst="rect">
            <a:avLst/>
          </a:prstGeom>
          <a:ln w="28575">
            <a:solidFill>
              <a:srgbClr val="E60000"/>
            </a:solidFill>
          </a:ln>
        </p:spPr>
      </p:pic>
    </p:spTree>
    <p:extLst>
      <p:ext uri="{BB962C8B-B14F-4D97-AF65-F5344CB8AC3E}">
        <p14:creationId xmlns:p14="http://schemas.microsoft.com/office/powerpoint/2010/main" val="240152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9B954CA6-7608-AA48-A79C-B7472CA3A3A7}"/>
              </a:ext>
            </a:extLst>
          </p:cNvPr>
          <p:cNvGrpSpPr/>
          <p:nvPr/>
        </p:nvGrpSpPr>
        <p:grpSpPr>
          <a:xfrm>
            <a:off x="6359666" y="1850978"/>
            <a:ext cx="2682735" cy="2754244"/>
            <a:chOff x="0" y="0"/>
            <a:chExt cx="2682734" cy="2754243"/>
          </a:xfrm>
        </p:grpSpPr>
        <p:sp>
          <p:nvSpPr>
            <p:cNvPr id="16" name="Line">
              <a:extLst>
                <a:ext uri="{FF2B5EF4-FFF2-40B4-BE49-F238E27FC236}">
                  <a16:creationId xmlns:a16="http://schemas.microsoft.com/office/drawing/2014/main" id="{E9726C23-07BB-004F-BE35-C7AE9CA3A3D8}"/>
                </a:ext>
              </a:extLst>
            </p:cNvPr>
            <p:cNvSpPr/>
            <p:nvPr/>
          </p:nvSpPr>
          <p:spPr>
            <a:xfrm flipH="1">
              <a:off x="0" y="2108200"/>
              <a:ext cx="930135" cy="406401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8" name="url.jpg" descr="url.jpg">
              <a:extLst>
                <a:ext uri="{FF2B5EF4-FFF2-40B4-BE49-F238E27FC236}">
                  <a16:creationId xmlns:a16="http://schemas.microsoft.com/office/drawing/2014/main" id="{56515152-45BB-2E4B-A4BF-FFE9B30B4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706" r="18324" b="3577"/>
            <a:stretch>
              <a:fillRect/>
            </a:stretch>
          </p:blipFill>
          <p:spPr>
            <a:xfrm>
              <a:off x="1094018" y="758994"/>
              <a:ext cx="1259733" cy="1380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TF-1 2D">
              <a:extLst>
                <a:ext uri="{FF2B5EF4-FFF2-40B4-BE49-F238E27FC236}">
                  <a16:creationId xmlns:a16="http://schemas.microsoft.com/office/drawing/2014/main" id="{7A468857-3E56-D747-8A29-62ACF1B28A81}"/>
                </a:ext>
              </a:extLst>
            </p:cNvPr>
            <p:cNvSpPr txBox="1"/>
            <p:nvPr/>
          </p:nvSpPr>
          <p:spPr>
            <a:xfrm>
              <a:off x="193533" y="2400300"/>
              <a:ext cx="729367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dirty="0">
                  <a:latin typeface="+mj-lt"/>
                </a:rPr>
                <a:t>TF</a:t>
              </a:r>
              <a:r>
                <a:rPr baseline="31999" dirty="0">
                  <a:latin typeface="+mj-lt"/>
                </a:rPr>
                <a:t>-1</a:t>
              </a:r>
              <a:r>
                <a:rPr dirty="0">
                  <a:latin typeface="+mj-lt"/>
                </a:rPr>
                <a:t> 2D</a:t>
              </a:r>
            </a:p>
          </p:txBody>
        </p:sp>
        <p:sp>
          <p:nvSpPr>
            <p:cNvPr id="21" name="Faire la TF-2D inverse">
              <a:extLst>
                <a:ext uri="{FF2B5EF4-FFF2-40B4-BE49-F238E27FC236}">
                  <a16:creationId xmlns:a16="http://schemas.microsoft.com/office/drawing/2014/main" id="{A6FF33B7-231A-2343-97A7-9532F0EBF94B}"/>
                </a:ext>
              </a:extLst>
            </p:cNvPr>
            <p:cNvSpPr txBox="1"/>
            <p:nvPr/>
          </p:nvSpPr>
          <p:spPr>
            <a:xfrm>
              <a:off x="841233" y="0"/>
              <a:ext cx="1841501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Faire la TF-2D inverse</a:t>
              </a:r>
            </a:p>
          </p:txBody>
        </p:sp>
        <p:sp>
          <p:nvSpPr>
            <p:cNvPr id="22" name="3">
              <a:extLst>
                <a:ext uri="{FF2B5EF4-FFF2-40B4-BE49-F238E27FC236}">
                  <a16:creationId xmlns:a16="http://schemas.microsoft.com/office/drawing/2014/main" id="{14014E3A-8DC6-CF45-9B72-07485BC035E1}"/>
                </a:ext>
              </a:extLst>
            </p:cNvPr>
            <p:cNvSpPr/>
            <p:nvPr/>
          </p:nvSpPr>
          <p:spPr>
            <a:xfrm>
              <a:off x="301483" y="82550"/>
              <a:ext cx="457201" cy="45720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lang="en-CA" dirty="0"/>
                <a:t> </a:t>
              </a:r>
              <a:r>
                <a:rPr dirty="0"/>
                <a:t>3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957F330D-C301-8D44-963A-532A4B473F48}"/>
              </a:ext>
            </a:extLst>
          </p:cNvPr>
          <p:cNvGrpSpPr/>
          <p:nvPr/>
        </p:nvGrpSpPr>
        <p:grpSpPr>
          <a:xfrm>
            <a:off x="336550" y="1711278"/>
            <a:ext cx="3871750" cy="3147943"/>
            <a:chOff x="11875" y="0"/>
            <a:chExt cx="3871750" cy="3147943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C0C3CCFE-82C8-7B43-876A-C29DC1E07FDC}"/>
                </a:ext>
              </a:extLst>
            </p:cNvPr>
            <p:cNvGrpSpPr/>
            <p:nvPr/>
          </p:nvGrpSpPr>
          <p:grpSpPr>
            <a:xfrm>
              <a:off x="1898650" y="666451"/>
              <a:ext cx="1984975" cy="1816699"/>
              <a:chOff x="0" y="0"/>
              <a:chExt cx="1984975" cy="1816697"/>
            </a:xfrm>
          </p:grpSpPr>
          <p:pic>
            <p:nvPicPr>
              <p:cNvPr id="37" name="Screen shot 2013-01-28 at 10.30.56 PM.png" descr="Screen shot 2013-01-28 at 10.30.56 PM.png">
                <a:extLst>
                  <a:ext uri="{FF2B5EF4-FFF2-40B4-BE49-F238E27FC236}">
                    <a16:creationId xmlns:a16="http://schemas.microsoft.com/office/drawing/2014/main" id="{856F9450-7690-F349-93E5-7467672F7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981200" cy="1816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" name="Rectangle">
                <a:extLst>
                  <a:ext uri="{FF2B5EF4-FFF2-40B4-BE49-F238E27FC236}">
                    <a16:creationId xmlns:a16="http://schemas.microsoft.com/office/drawing/2014/main" id="{8B840E39-4E5B-E94A-9E3A-6A632921F2A0}"/>
                  </a:ext>
                </a:extLst>
              </p:cNvPr>
              <p:cNvSpPr/>
              <p:nvPr/>
            </p:nvSpPr>
            <p:spPr>
              <a:xfrm>
                <a:off x="1438875" y="336848"/>
                <a:ext cx="546100" cy="3048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26" name="url.jpg" descr="url.jpg">
              <a:extLst>
                <a:ext uri="{FF2B5EF4-FFF2-40B4-BE49-F238E27FC236}">
                  <a16:creationId xmlns:a16="http://schemas.microsoft.com/office/drawing/2014/main" id="{B8301BE5-2ECB-864D-93CF-E58F4884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706" r="18324" b="3577"/>
            <a:stretch>
              <a:fillRect/>
            </a:stretch>
          </p:blipFill>
          <p:spPr>
            <a:xfrm>
              <a:off x="119434" y="898694"/>
              <a:ext cx="1259733" cy="1380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" name="Group">
              <a:extLst>
                <a:ext uri="{FF2B5EF4-FFF2-40B4-BE49-F238E27FC236}">
                  <a16:creationId xmlns:a16="http://schemas.microsoft.com/office/drawing/2014/main" id="{31D3389D-541E-9C43-A727-4B053C39BCF2}"/>
                </a:ext>
              </a:extLst>
            </p:cNvPr>
            <p:cNvGrpSpPr/>
            <p:nvPr/>
          </p:nvGrpSpPr>
          <p:grpSpPr>
            <a:xfrm rot="244460">
              <a:off x="916516" y="2080262"/>
              <a:ext cx="952502" cy="751838"/>
              <a:chOff x="0" y="0"/>
              <a:chExt cx="952500" cy="751837"/>
            </a:xfrm>
          </p:grpSpPr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9029A299-1DDF-6A43-9501-B6EF1C2A361D}"/>
                  </a:ext>
                </a:extLst>
              </p:cNvPr>
              <p:cNvSpPr/>
              <p:nvPr/>
            </p:nvSpPr>
            <p:spPr>
              <a:xfrm flipV="1">
                <a:off x="0" y="138004"/>
                <a:ext cx="952501" cy="61383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289C2EAF-B090-ED43-B37A-CDD90F8874B6}"/>
                  </a:ext>
                </a:extLst>
              </p:cNvPr>
              <p:cNvSpPr/>
              <p:nvPr/>
            </p:nvSpPr>
            <p:spPr>
              <a:xfrm rot="19560562">
                <a:off x="51862" y="191300"/>
                <a:ext cx="762001" cy="25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DBC553CD-8E28-134F-8323-9BDB01D54005}"/>
                </a:ext>
              </a:extLst>
            </p:cNvPr>
            <p:cNvSpPr/>
            <p:nvPr/>
          </p:nvSpPr>
          <p:spPr>
            <a:xfrm rot="380165">
              <a:off x="1453494" y="2065581"/>
              <a:ext cx="901701" cy="72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83" extrusionOk="0">
                  <a:moveTo>
                    <a:pt x="21600" y="0"/>
                  </a:moveTo>
                  <a:cubicBezTo>
                    <a:pt x="21600" y="0"/>
                    <a:pt x="21231" y="10914"/>
                    <a:pt x="15049" y="16257"/>
                  </a:cubicBezTo>
                  <a:cubicBezTo>
                    <a:pt x="8866" y="21600"/>
                    <a:pt x="0" y="16450"/>
                    <a:pt x="0" y="16450"/>
                  </a:cubicBezTo>
                </a:path>
              </a:pathLst>
            </a:cu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solidFill>
                    <a:srgbClr val="0433FF"/>
                  </a:solidFill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9" name="TF 1D">
              <a:extLst>
                <a:ext uri="{FF2B5EF4-FFF2-40B4-BE49-F238E27FC236}">
                  <a16:creationId xmlns:a16="http://schemas.microsoft.com/office/drawing/2014/main" id="{429CB5FC-5DDC-7E44-9BE2-31CA4328B022}"/>
                </a:ext>
              </a:extLst>
            </p:cNvPr>
            <p:cNvSpPr txBox="1"/>
            <p:nvPr/>
          </p:nvSpPr>
          <p:spPr>
            <a:xfrm>
              <a:off x="1568450" y="2794000"/>
              <a:ext cx="604333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>
                <a:defRPr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lvl1pPr>
            </a:lstStyle>
            <a:p>
              <a:r>
                <a:rPr dirty="0">
                  <a:latin typeface="+mj-lt"/>
                </a:rPr>
                <a:t>TF 1D</a:t>
              </a:r>
            </a:p>
          </p:txBody>
        </p:sp>
        <p:sp>
          <p:nvSpPr>
            <p:cNvPr id="30" name="Faire la TF-1D de chaque projection">
              <a:extLst>
                <a:ext uri="{FF2B5EF4-FFF2-40B4-BE49-F238E27FC236}">
                  <a16:creationId xmlns:a16="http://schemas.microsoft.com/office/drawing/2014/main" id="{F9B47A7F-3F6F-8E40-8303-79BB5C76C7E8}"/>
                </a:ext>
              </a:extLst>
            </p:cNvPr>
            <p:cNvSpPr txBox="1"/>
            <p:nvPr/>
          </p:nvSpPr>
          <p:spPr>
            <a:xfrm>
              <a:off x="539750" y="0"/>
              <a:ext cx="2565400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Faire la TF-1D de </a:t>
              </a:r>
              <a:r>
                <a:rPr dirty="0" err="1">
                  <a:latin typeface="+mj-lt"/>
                </a:rPr>
                <a:t>chaque</a:t>
              </a:r>
              <a:r>
                <a:rPr dirty="0">
                  <a:latin typeface="+mj-lt"/>
                </a:rPr>
                <a:t> projection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984D03E7-589F-074C-BDEA-967F76B505D3}"/>
                </a:ext>
              </a:extLst>
            </p:cNvPr>
            <p:cNvSpPr/>
            <p:nvPr/>
          </p:nvSpPr>
          <p:spPr>
            <a:xfrm>
              <a:off x="11875" y="82550"/>
              <a:ext cx="457200" cy="45720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lang="en-CA" dirty="0"/>
                <a:t> </a:t>
              </a:r>
              <a:r>
                <a:rPr dirty="0"/>
                <a:t>1</a:t>
              </a:r>
            </a:p>
          </p:txBody>
        </p:sp>
        <p:grpSp>
          <p:nvGrpSpPr>
            <p:cNvPr id="32" name="Group">
              <a:extLst>
                <a:ext uri="{FF2B5EF4-FFF2-40B4-BE49-F238E27FC236}">
                  <a16:creationId xmlns:a16="http://schemas.microsoft.com/office/drawing/2014/main" id="{5530EA60-B523-F143-AD12-A8FF6790A1D3}"/>
                </a:ext>
              </a:extLst>
            </p:cNvPr>
            <p:cNvGrpSpPr/>
            <p:nvPr/>
          </p:nvGrpSpPr>
          <p:grpSpPr>
            <a:xfrm>
              <a:off x="1974850" y="1270000"/>
              <a:ext cx="1612900" cy="952501"/>
              <a:chOff x="0" y="0"/>
              <a:chExt cx="1612899" cy="952499"/>
            </a:xfrm>
          </p:grpSpPr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07D0AAA7-A5C8-D144-AD9C-7B5F7C09C130}"/>
                  </a:ext>
                </a:extLst>
              </p:cNvPr>
              <p:cNvSpPr/>
              <p:nvPr/>
            </p:nvSpPr>
            <p:spPr>
              <a:xfrm flipV="1">
                <a:off x="129188" y="0"/>
                <a:ext cx="1483712" cy="878962"/>
              </a:xfrm>
              <a:prstGeom prst="line">
                <a:avLst/>
              </a:prstGeom>
              <a:noFill/>
              <a:ln w="101600" cap="rnd">
                <a:solidFill>
                  <a:srgbClr val="FF26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28CD37CC-B770-F545-A0B9-80769C0A2BA5}"/>
                  </a:ext>
                </a:extLst>
              </p:cNvPr>
              <p:cNvSpPr/>
              <p:nvPr/>
            </p:nvSpPr>
            <p:spPr>
              <a:xfrm flipV="1">
                <a:off x="0" y="73538"/>
                <a:ext cx="1483712" cy="878962"/>
              </a:xfrm>
              <a:prstGeom prst="line">
                <a:avLst/>
              </a:prstGeom>
              <a:noFill/>
              <a:ln w="101600" cap="rnd">
                <a:solidFill>
                  <a:srgbClr val="FF26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dirty="0"/>
              </a:p>
            </p:txBody>
          </p:sp>
        </p:grp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486781FE-2D45-4E41-A345-12768704470A}"/>
              </a:ext>
            </a:extLst>
          </p:cNvPr>
          <p:cNvGrpSpPr/>
          <p:nvPr/>
        </p:nvGrpSpPr>
        <p:grpSpPr>
          <a:xfrm>
            <a:off x="3730144" y="2733628"/>
            <a:ext cx="3051657" cy="2635250"/>
            <a:chOff x="95094" y="0"/>
            <a:chExt cx="3051656" cy="2635250"/>
          </a:xfrm>
        </p:grpSpPr>
        <p:pic>
          <p:nvPicPr>
            <p:cNvPr id="40" name="Screen shot 2013-01-28 at 10.31.10 PM.png" descr="Screen shot 2013-01-28 at 10.31.10 PM.png">
              <a:extLst>
                <a:ext uri="{FF2B5EF4-FFF2-40B4-BE49-F238E27FC236}">
                  <a16:creationId xmlns:a16="http://schemas.microsoft.com/office/drawing/2014/main" id="{BE09A622-6AAC-F240-9943-68D12068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899" y="946150"/>
              <a:ext cx="1706301" cy="16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Remplir le plan de Fourier (interpoler)">
              <a:extLst>
                <a:ext uri="{FF2B5EF4-FFF2-40B4-BE49-F238E27FC236}">
                  <a16:creationId xmlns:a16="http://schemas.microsoft.com/office/drawing/2014/main" id="{5900DB6C-B430-7A4E-A2EC-B7B3606095CD}"/>
                </a:ext>
              </a:extLst>
            </p:cNvPr>
            <p:cNvSpPr txBox="1"/>
            <p:nvPr/>
          </p:nvSpPr>
          <p:spPr>
            <a:xfrm>
              <a:off x="746449" y="438150"/>
              <a:ext cx="2400301" cy="630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r>
                <a:rPr dirty="0" err="1">
                  <a:latin typeface="+mj-lt"/>
                </a:rPr>
                <a:t>Remplir</a:t>
              </a:r>
              <a:r>
                <a:rPr dirty="0">
                  <a:latin typeface="+mj-lt"/>
                </a:rPr>
                <a:t> </a:t>
              </a:r>
              <a:r>
                <a:rPr lang="en-CA" dirty="0">
                  <a:latin typeface="+mj-lt"/>
                </a:rPr>
                <a:t>le domain </a:t>
              </a:r>
              <a:r>
                <a:rPr lang="en-CA" dirty="0" err="1">
                  <a:latin typeface="+mj-lt"/>
                </a:rPr>
                <a:t>fréquentiel</a:t>
              </a:r>
              <a:r>
                <a:rPr lang="en-CA" dirty="0">
                  <a:latin typeface="+mj-lt"/>
                </a:rPr>
                <a:t> + </a:t>
              </a:r>
              <a:r>
                <a:rPr dirty="0" err="1">
                  <a:latin typeface="+mj-lt"/>
                </a:rPr>
                <a:t>interpoler</a:t>
              </a:r>
              <a:endParaRPr dirty="0">
                <a:latin typeface="+mj-lt"/>
              </a:endParaRPr>
            </a:p>
          </p:txBody>
        </p:sp>
        <p:sp>
          <p:nvSpPr>
            <p:cNvPr id="42" name="2">
              <a:extLst>
                <a:ext uri="{FF2B5EF4-FFF2-40B4-BE49-F238E27FC236}">
                  <a16:creationId xmlns:a16="http://schemas.microsoft.com/office/drawing/2014/main" id="{A28E90DC-3702-EA4B-A95A-077FB3AE50FE}"/>
                </a:ext>
              </a:extLst>
            </p:cNvPr>
            <p:cNvSpPr/>
            <p:nvPr/>
          </p:nvSpPr>
          <p:spPr>
            <a:xfrm>
              <a:off x="1565599" y="0"/>
              <a:ext cx="457201" cy="45720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lang="en-CA" dirty="0"/>
                <a:t> </a:t>
              </a:r>
              <a:r>
                <a:rPr dirty="0"/>
                <a:t>2</a:t>
              </a:r>
            </a:p>
          </p:txBody>
        </p:sp>
        <p:sp>
          <p:nvSpPr>
            <p:cNvPr id="43" name="interpolation">
              <a:extLst>
                <a:ext uri="{FF2B5EF4-FFF2-40B4-BE49-F238E27FC236}">
                  <a16:creationId xmlns:a16="http://schemas.microsoft.com/office/drawing/2014/main" id="{0E705C6F-C7DF-4548-B153-7CE5C171E6FE}"/>
                </a:ext>
              </a:extLst>
            </p:cNvPr>
            <p:cNvSpPr txBox="1"/>
            <p:nvPr/>
          </p:nvSpPr>
          <p:spPr>
            <a:xfrm rot="952066">
              <a:off x="156550" y="1242054"/>
              <a:ext cx="81432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>
                <a:defRPr sz="11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lvl1pPr>
            </a:lstStyle>
            <a:p>
              <a:r>
                <a:rPr dirty="0">
                  <a:latin typeface="+mj-lt"/>
                </a:rPr>
                <a:t>interpolation</a:t>
              </a:r>
            </a:p>
          </p:txBody>
        </p:sp>
        <p:sp>
          <p:nvSpPr>
            <p:cNvPr id="44" name="Line">
              <a:extLst>
                <a:ext uri="{FF2B5EF4-FFF2-40B4-BE49-F238E27FC236}">
                  <a16:creationId xmlns:a16="http://schemas.microsoft.com/office/drawing/2014/main" id="{9FCED071-62F2-D74D-8E64-B80D141D0ACB}"/>
                </a:ext>
              </a:extLst>
            </p:cNvPr>
            <p:cNvSpPr/>
            <p:nvPr/>
          </p:nvSpPr>
          <p:spPr>
            <a:xfrm flipH="1" flipV="1">
              <a:off x="95094" y="1381313"/>
              <a:ext cx="961673" cy="282395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C47CAC4-C0B8-AE41-8E74-6A926F063380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900B0-8280-7F45-8423-DB40743EA520}"/>
                  </a:ext>
                </a:extLst>
              </p:cNvPr>
              <p:cNvSpPr txBox="1"/>
              <p:nvPr/>
            </p:nvSpPr>
            <p:spPr>
              <a:xfrm>
                <a:off x="3041381" y="1144769"/>
                <a:ext cx="2657972" cy="372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𝐹𝑇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900B0-8280-7F45-8423-DB40743EA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81" y="1144769"/>
                <a:ext cx="2657972" cy="372666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19">
            <a:extLst>
              <a:ext uri="{FF2B5EF4-FFF2-40B4-BE49-F238E27FC236}">
                <a16:creationId xmlns:a16="http://schemas.microsoft.com/office/drawing/2014/main" id="{61389433-1598-A04C-8F34-098367F60B2E}"/>
              </a:ext>
            </a:extLst>
          </p:cNvPr>
          <p:cNvSpPr/>
          <p:nvPr/>
        </p:nvSpPr>
        <p:spPr>
          <a:xfrm>
            <a:off x="385459" y="5762878"/>
            <a:ext cx="8224974" cy="386745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problème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d’interpolation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(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polaire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➔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cartesien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943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23" grpId="0" animBg="1" advAuto="0"/>
      <p:bldP spid="39" grpId="0" animBg="1" advAuto="0"/>
      <p:bldP spid="5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ECDA-E061-894C-8DC5-46B458828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97" y="1022326"/>
            <a:ext cx="3170208" cy="635503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4C76ECC-84D9-294C-A0C9-7A95B41F9B93}"/>
              </a:ext>
            </a:extLst>
          </p:cNvPr>
          <p:cNvGrpSpPr/>
          <p:nvPr/>
        </p:nvGrpSpPr>
        <p:grpSpPr>
          <a:xfrm>
            <a:off x="355601" y="2173778"/>
            <a:ext cx="5864895" cy="646434"/>
            <a:chOff x="355601" y="2173778"/>
            <a:chExt cx="5864895" cy="646434"/>
          </a:xfrm>
        </p:grpSpPr>
        <p:sp>
          <p:nvSpPr>
            <p:cNvPr id="23" name="Line">
              <a:extLst>
                <a:ext uri="{FF2B5EF4-FFF2-40B4-BE49-F238E27FC236}">
                  <a16:creationId xmlns:a16="http://schemas.microsoft.com/office/drawing/2014/main" id="{2847E09E-357B-364D-B80A-34EA02161C03}"/>
                </a:ext>
              </a:extLst>
            </p:cNvPr>
            <p:cNvSpPr/>
            <p:nvPr/>
          </p:nvSpPr>
          <p:spPr>
            <a:xfrm flipH="1">
              <a:off x="402075" y="2618279"/>
              <a:ext cx="1651115" cy="2"/>
            </a:xfrm>
            <a:prstGeom prst="line">
              <a:avLst/>
            </a:prstGeom>
            <a:noFill/>
            <a:ln w="12700" cap="flat">
              <a:solidFill>
                <a:srgbClr val="929292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" name="théorème tranche centrale">
              <a:extLst>
                <a:ext uri="{FF2B5EF4-FFF2-40B4-BE49-F238E27FC236}">
                  <a16:creationId xmlns:a16="http://schemas.microsoft.com/office/drawing/2014/main" id="{6691941E-6EB4-D041-9150-E3F2D415A875}"/>
                </a:ext>
              </a:extLst>
            </p:cNvPr>
            <p:cNvSpPr txBox="1"/>
            <p:nvPr/>
          </p:nvSpPr>
          <p:spPr>
            <a:xfrm>
              <a:off x="355601" y="2173778"/>
              <a:ext cx="134620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defRPr sz="1200">
                  <a:solidFill>
                    <a:srgbClr val="929292"/>
                  </a:solidFill>
                  <a:uFill>
                    <a:solidFill>
                      <a:srgbClr val="929292"/>
                    </a:solidFill>
                  </a:uFill>
                </a:defRPr>
              </a:lvl1pPr>
            </a:lstStyle>
            <a:p>
              <a:r>
                <a:rPr dirty="0" err="1">
                  <a:solidFill>
                    <a:schemeClr val="tx1"/>
                  </a:solidFill>
                  <a:latin typeface="+mj-lt"/>
                </a:rPr>
                <a:t>théorème</a:t>
              </a:r>
              <a:r>
                <a:rPr dirty="0">
                  <a:solidFill>
                    <a:schemeClr val="tx1"/>
                  </a:solidFill>
                  <a:latin typeface="+mj-lt"/>
                </a:rPr>
                <a:t> tranche centrale</a:t>
              </a:r>
            </a:p>
          </p:txBody>
        </p:sp>
        <p:pic>
          <p:nvPicPr>
            <p:cNvPr id="62" name="Picture 61" descr="Text, letter&#10;&#10;Description automatically generated">
              <a:extLst>
                <a:ext uri="{FF2B5EF4-FFF2-40B4-BE49-F238E27FC236}">
                  <a16:creationId xmlns:a16="http://schemas.microsoft.com/office/drawing/2014/main" id="{CD5AB918-6795-9F49-952C-5EFDEB00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897" y="2214139"/>
              <a:ext cx="3995599" cy="606073"/>
            </a:xfrm>
            <a:prstGeom prst="rect">
              <a:avLst/>
            </a:prstGeom>
          </p:spPr>
        </p:pic>
      </p:grpSp>
      <p:pic>
        <p:nvPicPr>
          <p:cNvPr id="64" name="Picture 63" descr="Text, letter&#10;&#10;Description automatically generated">
            <a:extLst>
              <a:ext uri="{FF2B5EF4-FFF2-40B4-BE49-F238E27FC236}">
                <a16:creationId xmlns:a16="http://schemas.microsoft.com/office/drawing/2014/main" id="{28F90892-07F6-3743-B693-635EC3025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897" y="2943105"/>
            <a:ext cx="3995599" cy="67606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082270E-62E5-3E40-8389-856920CA54BF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09A7A7-54F3-2740-B65E-E6FB3E1C6FD3}"/>
              </a:ext>
            </a:extLst>
          </p:cNvPr>
          <p:cNvGrpSpPr/>
          <p:nvPr/>
        </p:nvGrpSpPr>
        <p:grpSpPr>
          <a:xfrm>
            <a:off x="2213559" y="3576066"/>
            <a:ext cx="6475911" cy="1654779"/>
            <a:chOff x="2213559" y="3576066"/>
            <a:chExt cx="6475911" cy="1654779"/>
          </a:xfrm>
        </p:grpSpPr>
        <p:pic>
          <p:nvPicPr>
            <p:cNvPr id="75" name="Picture 74" descr="Text, letter&#10;&#10;Description automatically generated">
              <a:extLst>
                <a:ext uri="{FF2B5EF4-FFF2-40B4-BE49-F238E27FC236}">
                  <a16:creationId xmlns:a16="http://schemas.microsoft.com/office/drawing/2014/main" id="{270C267F-02F0-5C4C-AB79-1ECD221B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3559" y="3727649"/>
              <a:ext cx="4110308" cy="625002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C0BD7DE-E9CE-1A45-BDF7-0F64BF473BFD}"/>
                </a:ext>
              </a:extLst>
            </p:cNvPr>
            <p:cNvGrpSpPr/>
            <p:nvPr/>
          </p:nvGrpSpPr>
          <p:grpSpPr>
            <a:xfrm>
              <a:off x="2423268" y="3576066"/>
              <a:ext cx="6266202" cy="1654779"/>
              <a:chOff x="2238920" y="3575661"/>
              <a:chExt cx="6266202" cy="1654779"/>
            </a:xfrm>
          </p:grpSpPr>
          <p:grpSp>
            <p:nvGrpSpPr>
              <p:cNvPr id="49" name="Group">
                <a:extLst>
                  <a:ext uri="{FF2B5EF4-FFF2-40B4-BE49-F238E27FC236}">
                    <a16:creationId xmlns:a16="http://schemas.microsoft.com/office/drawing/2014/main" id="{A1AF545B-8EE4-9647-BCE5-DC988BBE4AD4}"/>
                  </a:ext>
                </a:extLst>
              </p:cNvPr>
              <p:cNvGrpSpPr/>
              <p:nvPr/>
            </p:nvGrpSpPr>
            <p:grpSpPr>
              <a:xfrm>
                <a:off x="2238920" y="4152033"/>
                <a:ext cx="4488234" cy="1078407"/>
                <a:chOff x="67219" y="92500"/>
                <a:chExt cx="4488233" cy="1078405"/>
              </a:xfrm>
            </p:grpSpPr>
            <p:sp>
              <p:nvSpPr>
                <p:cNvPr id="51" name="Line">
                  <a:extLst>
                    <a:ext uri="{FF2B5EF4-FFF2-40B4-BE49-F238E27FC236}">
                      <a16:creationId xmlns:a16="http://schemas.microsoft.com/office/drawing/2014/main" id="{7AC3BC16-FFCD-2C40-8703-96463A4CCD38}"/>
                    </a:ext>
                  </a:extLst>
                </p:cNvPr>
                <p:cNvSpPr/>
                <p:nvPr/>
              </p:nvSpPr>
              <p:spPr>
                <a:xfrm>
                  <a:off x="735814" y="246297"/>
                  <a:ext cx="1" cy="34306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2" name="rétroprojection">
                  <a:extLst>
                    <a:ext uri="{FF2B5EF4-FFF2-40B4-BE49-F238E27FC236}">
                      <a16:creationId xmlns:a16="http://schemas.microsoft.com/office/drawing/2014/main" id="{CEDDF27B-B4B2-FB4E-8ACC-4BBAFDE29462}"/>
                    </a:ext>
                  </a:extLst>
                </p:cNvPr>
                <p:cNvSpPr txBox="1"/>
                <p:nvPr/>
              </p:nvSpPr>
              <p:spPr>
                <a:xfrm>
                  <a:off x="67219" y="553415"/>
                  <a:ext cx="1346200" cy="446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lang="en-CA" dirty="0" err="1">
                      <a:latin typeface="+mj-lt"/>
                    </a:rPr>
                    <a:t>somme</a:t>
                  </a:r>
                  <a:r>
                    <a:rPr lang="en-CA" dirty="0">
                      <a:latin typeface="+mj-lt"/>
                    </a:rPr>
                    <a:t> de </a:t>
                  </a:r>
                  <a:r>
                    <a:rPr dirty="0" err="1">
                      <a:latin typeface="+mj-lt"/>
                    </a:rPr>
                    <a:t>rétroprojection</a:t>
                  </a:r>
                  <a:r>
                    <a:rPr lang="en-CA" dirty="0">
                      <a:latin typeface="+mj-lt"/>
                    </a:rPr>
                    <a:t>s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3" name="Line">
                  <a:extLst>
                    <a:ext uri="{FF2B5EF4-FFF2-40B4-BE49-F238E27FC236}">
                      <a16:creationId xmlns:a16="http://schemas.microsoft.com/office/drawing/2014/main" id="{F9704D37-FB75-5044-A046-854CBF7FA226}"/>
                    </a:ext>
                  </a:extLst>
                </p:cNvPr>
                <p:cNvSpPr/>
                <p:nvPr/>
              </p:nvSpPr>
              <p:spPr>
                <a:xfrm>
                  <a:off x="1150430" y="221612"/>
                  <a:ext cx="52370" cy="686519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4" name="FT inverse">
                  <a:extLst>
                    <a:ext uri="{FF2B5EF4-FFF2-40B4-BE49-F238E27FC236}">
                      <a16:creationId xmlns:a16="http://schemas.microsoft.com/office/drawing/2014/main" id="{A710D832-E191-264F-B887-7D26793DDA0C}"/>
                    </a:ext>
                  </a:extLst>
                </p:cNvPr>
                <p:cNvSpPr txBox="1"/>
                <p:nvPr/>
              </p:nvSpPr>
              <p:spPr>
                <a:xfrm>
                  <a:off x="1150430" y="904204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>
                      <a:latin typeface="+mj-lt"/>
                    </a:rPr>
                    <a:t>FT inverse</a:t>
                  </a:r>
                </a:p>
              </p:txBody>
            </p:sp>
            <p:sp>
              <p:nvSpPr>
                <p:cNvPr id="55" name="Line">
                  <a:extLst>
                    <a:ext uri="{FF2B5EF4-FFF2-40B4-BE49-F238E27FC236}">
                      <a16:creationId xmlns:a16="http://schemas.microsoft.com/office/drawing/2014/main" id="{E2527D10-A6ED-AC40-92E4-3152849DFEBE}"/>
                    </a:ext>
                  </a:extLst>
                </p:cNvPr>
                <p:cNvSpPr/>
                <p:nvPr/>
              </p:nvSpPr>
              <p:spPr>
                <a:xfrm>
                  <a:off x="1448198" y="92500"/>
                  <a:ext cx="165921" cy="405973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6" name="filtrage">
                  <a:extLst>
                    <a:ext uri="{FF2B5EF4-FFF2-40B4-BE49-F238E27FC236}">
                      <a16:creationId xmlns:a16="http://schemas.microsoft.com/office/drawing/2014/main" id="{4326C876-45A4-FF43-920D-FA9EDD598BA2}"/>
                    </a:ext>
                  </a:extLst>
                </p:cNvPr>
                <p:cNvSpPr txBox="1"/>
                <p:nvPr/>
              </p:nvSpPr>
              <p:spPr>
                <a:xfrm>
                  <a:off x="1585539" y="452293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 err="1">
                      <a:latin typeface="+mj-lt"/>
                    </a:rPr>
                    <a:t>filtrage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7" name="Line">
                  <a:extLst>
                    <a:ext uri="{FF2B5EF4-FFF2-40B4-BE49-F238E27FC236}">
                      <a16:creationId xmlns:a16="http://schemas.microsoft.com/office/drawing/2014/main" id="{4864E7E2-C315-7842-B932-032013282DFF}"/>
                    </a:ext>
                  </a:extLst>
                </p:cNvPr>
                <p:cNvSpPr/>
                <p:nvPr/>
              </p:nvSpPr>
              <p:spPr>
                <a:xfrm>
                  <a:off x="1866647" y="110735"/>
                  <a:ext cx="813620" cy="70654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8" name="FT d’une projection">
                  <a:extLst>
                    <a:ext uri="{FF2B5EF4-FFF2-40B4-BE49-F238E27FC236}">
                      <a16:creationId xmlns:a16="http://schemas.microsoft.com/office/drawing/2014/main" id="{1188C193-F4BF-1747-9B9A-9C4C5674E81F}"/>
                    </a:ext>
                  </a:extLst>
                </p:cNvPr>
                <p:cNvSpPr txBox="1"/>
                <p:nvPr/>
              </p:nvSpPr>
              <p:spPr>
                <a:xfrm>
                  <a:off x="2663152" y="763912"/>
                  <a:ext cx="18923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>
                      <a:latin typeface="+mj-lt"/>
                    </a:rPr>
                    <a:t>FT </a:t>
                  </a:r>
                  <a:r>
                    <a:rPr dirty="0" err="1">
                      <a:latin typeface="+mj-lt"/>
                    </a:rPr>
                    <a:t>d’une</a:t>
                  </a:r>
                  <a:r>
                    <a:rPr dirty="0">
                      <a:latin typeface="+mj-lt"/>
                    </a:rPr>
                    <a:t> projection</a:t>
                  </a:r>
                </a:p>
              </p:txBody>
            </p:sp>
          </p:grpSp>
          <p:pic>
            <p:nvPicPr>
              <p:cNvPr id="72" name="Picture 71" descr="Diagram&#10;&#10;Description automatically generated">
                <a:extLst>
                  <a:ext uri="{FF2B5EF4-FFF2-40B4-BE49-F238E27FC236}">
                    <a16:creationId xmlns:a16="http://schemas.microsoft.com/office/drawing/2014/main" id="{34D81942-5F4A-0B4F-8013-56802E76B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5872" y="3575661"/>
                <a:ext cx="1619250" cy="1568450"/>
              </a:xfrm>
              <a:prstGeom prst="rect">
                <a:avLst/>
              </a:prstGeom>
            </p:spPr>
          </p:pic>
        </p:grpSp>
      </p:grpSp>
      <p:sp>
        <p:nvSpPr>
          <p:cNvPr id="77" name="Rectangle: Rounded Corners 19">
            <a:extLst>
              <a:ext uri="{FF2B5EF4-FFF2-40B4-BE49-F238E27FC236}">
                <a16:creationId xmlns:a16="http://schemas.microsoft.com/office/drawing/2014/main" id="{6B40BA01-59CF-CD48-9456-75355D45F023}"/>
              </a:ext>
            </a:extLst>
          </p:cNvPr>
          <p:cNvSpPr/>
          <p:nvPr/>
        </p:nvSpPr>
        <p:spPr>
          <a:xfrm>
            <a:off x="407679" y="5636577"/>
            <a:ext cx="8224974" cy="374108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FT inverse (temps CPU)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B8CE9F-411C-1449-9582-B55DE624C007}"/>
              </a:ext>
            </a:extLst>
          </p:cNvPr>
          <p:cNvGrpSpPr/>
          <p:nvPr/>
        </p:nvGrpSpPr>
        <p:grpSpPr>
          <a:xfrm>
            <a:off x="355600" y="1531382"/>
            <a:ext cx="6630035" cy="730490"/>
            <a:chOff x="355600" y="1531382"/>
            <a:chExt cx="6630035" cy="73049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2F993BC-AFB8-8F49-8205-1B99673A0F4A}"/>
                </a:ext>
              </a:extLst>
            </p:cNvPr>
            <p:cNvGrpSpPr/>
            <p:nvPr/>
          </p:nvGrpSpPr>
          <p:grpSpPr>
            <a:xfrm>
              <a:off x="355600" y="1531382"/>
              <a:ext cx="1697589" cy="453299"/>
              <a:chOff x="355600" y="1531382"/>
              <a:chExt cx="1697589" cy="453299"/>
            </a:xfrm>
          </p:grpSpPr>
          <p:sp>
            <p:nvSpPr>
              <p:cNvPr id="16" name="Line">
                <a:extLst>
                  <a:ext uri="{FF2B5EF4-FFF2-40B4-BE49-F238E27FC236}">
                    <a16:creationId xmlns:a16="http://schemas.microsoft.com/office/drawing/2014/main" id="{2D51347B-A4D2-1542-AA73-A6AC2AC246FC}"/>
                  </a:ext>
                </a:extLst>
              </p:cNvPr>
              <p:cNvSpPr/>
              <p:nvPr/>
            </p:nvSpPr>
            <p:spPr>
              <a:xfrm flipH="1">
                <a:off x="402074" y="1984679"/>
                <a:ext cx="1651115" cy="2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cartésien ➔ polaire">
                <a:extLst>
                  <a:ext uri="{FF2B5EF4-FFF2-40B4-BE49-F238E27FC236}">
                    <a16:creationId xmlns:a16="http://schemas.microsoft.com/office/drawing/2014/main" id="{CFBFD227-C81E-AD46-BD64-DE9706EDA65E}"/>
                  </a:ext>
                </a:extLst>
              </p:cNvPr>
              <p:cNvSpPr txBox="1"/>
              <p:nvPr/>
            </p:nvSpPr>
            <p:spPr>
              <a:xfrm>
                <a:off x="355600" y="1531382"/>
                <a:ext cx="1689565" cy="4462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>
                <a:lvl1pPr>
                  <a:defRPr sz="1200">
                    <a:solidFill>
                      <a:srgbClr val="929292"/>
                    </a:solidFill>
                    <a:uFill>
                      <a:solidFill>
                        <a:srgbClr val="929292"/>
                      </a:solidFill>
                    </a:uFill>
                  </a:defRPr>
                </a:lvl1pPr>
              </a:lstStyle>
              <a:p>
                <a:r>
                  <a:rPr lang="en-CA" dirty="0" err="1">
                    <a:solidFill>
                      <a:schemeClr val="tx1"/>
                    </a:solidFill>
                    <a:latin typeface="+mj-lt"/>
                  </a:rPr>
                  <a:t>Coordonnées</a:t>
                </a:r>
                <a:r>
                  <a:rPr lang="en-CA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dirty="0" err="1">
                    <a:solidFill>
                      <a:schemeClr val="tx1"/>
                    </a:solidFill>
                    <a:latin typeface="+mj-lt"/>
                  </a:rPr>
                  <a:t>cartésien</a:t>
                </a:r>
                <a:r>
                  <a:rPr lang="en-CA" dirty="0">
                    <a:solidFill>
                      <a:schemeClr val="tx1"/>
                    </a:solidFill>
                    <a:latin typeface="+mj-lt"/>
                  </a:rPr>
                  <a:t>ne</a:t>
                </a:r>
                <a:r>
                  <a:rPr dirty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en-CA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dirty="0">
                    <a:solidFill>
                      <a:schemeClr val="tx1"/>
                    </a:solidFill>
                    <a:latin typeface="+mj-lt"/>
                  </a:rPr>
                  <a:t>➔ </a:t>
                </a:r>
                <a:r>
                  <a:rPr dirty="0" err="1">
                    <a:solidFill>
                      <a:schemeClr val="tx1"/>
                    </a:solidFill>
                    <a:latin typeface="+mj-lt"/>
                  </a:rPr>
                  <a:t>polaire</a:t>
                </a:r>
                <a:r>
                  <a:rPr lang="en-CA" dirty="0">
                    <a:solidFill>
                      <a:schemeClr val="tx1"/>
                    </a:solidFill>
                    <a:latin typeface="+mj-lt"/>
                  </a:rPr>
                  <a:t>s</a:t>
                </a:r>
                <a:endParaRPr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B3AA272-344D-F146-9162-2A0A0371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4897" y="1589240"/>
              <a:ext cx="4760738" cy="672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89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082270E-62E5-3E40-8389-856920CA54BF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sp>
        <p:nvSpPr>
          <p:cNvPr id="34" name="Autre approche : passage à une convolution">
            <a:extLst>
              <a:ext uri="{FF2B5EF4-FFF2-40B4-BE49-F238E27FC236}">
                <a16:creationId xmlns:a16="http://schemas.microsoft.com/office/drawing/2014/main" id="{DA9697D8-8DF2-A243-A97A-9DBAB49D05D1}"/>
              </a:ext>
            </a:extLst>
          </p:cNvPr>
          <p:cNvSpPr txBox="1"/>
          <p:nvPr/>
        </p:nvSpPr>
        <p:spPr>
          <a:xfrm>
            <a:off x="510792" y="1032970"/>
            <a:ext cx="791210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Tx/>
              <a:defRPr sz="1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rPr sz="2000" b="1" dirty="0" err="1">
                <a:solidFill>
                  <a:schemeClr val="tx1"/>
                </a:solidFill>
                <a:latin typeface="+mj-lt"/>
              </a:rPr>
              <a:t>Autre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sz="2000" b="1" dirty="0" err="1">
                <a:solidFill>
                  <a:schemeClr val="tx1"/>
                </a:solidFill>
                <a:latin typeface="+mj-lt"/>
              </a:rPr>
              <a:t>approche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: passage </a:t>
            </a:r>
            <a:r>
              <a:rPr sz="2000" b="1" dirty="0" err="1">
                <a:solidFill>
                  <a:schemeClr val="tx1"/>
                </a:solidFill>
                <a:latin typeface="+mj-lt"/>
              </a:rPr>
              <a:t>à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sz="2000" b="1" dirty="0" err="1">
                <a:solidFill>
                  <a:schemeClr val="tx1"/>
                </a:solidFill>
                <a:latin typeface="+mj-lt"/>
              </a:rPr>
              <a:t>une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convolution</a:t>
            </a:r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78DFBB79-70AA-DA4B-85AF-219A176AEF95}"/>
              </a:ext>
            </a:extLst>
          </p:cNvPr>
          <p:cNvSpPr/>
          <p:nvPr/>
        </p:nvSpPr>
        <p:spPr>
          <a:xfrm flipH="1">
            <a:off x="1447055" y="1865441"/>
            <a:ext cx="1651115" cy="2"/>
          </a:xfrm>
          <a:prstGeom prst="line">
            <a:avLst/>
          </a:prstGeom>
          <a:noFill/>
          <a:ln w="12700" cap="flat">
            <a:solidFill>
              <a:srgbClr val="929292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" name="retroproj. filtrée">
            <a:extLst>
              <a:ext uri="{FF2B5EF4-FFF2-40B4-BE49-F238E27FC236}">
                <a16:creationId xmlns:a16="http://schemas.microsoft.com/office/drawing/2014/main" id="{BDFC3167-A7CB-374B-866A-CC4CBC87556D}"/>
              </a:ext>
            </a:extLst>
          </p:cNvPr>
          <p:cNvSpPr txBox="1"/>
          <p:nvPr/>
        </p:nvSpPr>
        <p:spPr>
          <a:xfrm>
            <a:off x="1400581" y="1598741"/>
            <a:ext cx="1067536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numCol="1" anchor="t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lvl1pPr>
          </a:lstStyle>
          <a:p>
            <a:r>
              <a:rPr dirty="0" err="1">
                <a:solidFill>
                  <a:schemeClr val="tx1"/>
                </a:solidFill>
                <a:latin typeface="+mj-lt"/>
              </a:rPr>
              <a:t>retroproj</a:t>
            </a:r>
            <a:r>
              <a:rPr dirty="0">
                <a:solidFill>
                  <a:schemeClr val="tx1"/>
                </a:solidFill>
                <a:latin typeface="+mj-lt"/>
              </a:rPr>
              <a:t>. </a:t>
            </a:r>
            <a:r>
              <a:rPr dirty="0" err="1">
                <a:solidFill>
                  <a:schemeClr val="tx1"/>
                </a:solidFill>
                <a:latin typeface="+mj-lt"/>
              </a:rPr>
              <a:t>filtrée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BB2561-879E-A9E8-F286-4E9BC28BBC67}"/>
              </a:ext>
            </a:extLst>
          </p:cNvPr>
          <p:cNvGrpSpPr/>
          <p:nvPr/>
        </p:nvGrpSpPr>
        <p:grpSpPr>
          <a:xfrm>
            <a:off x="683122" y="3764255"/>
            <a:ext cx="4889501" cy="1688854"/>
            <a:chOff x="683122" y="3764255"/>
            <a:chExt cx="4889501" cy="1688854"/>
          </a:xfrm>
        </p:grpSpPr>
        <p:grpSp>
          <p:nvGrpSpPr>
            <p:cNvPr id="63" name="Group">
              <a:extLst>
                <a:ext uri="{FF2B5EF4-FFF2-40B4-BE49-F238E27FC236}">
                  <a16:creationId xmlns:a16="http://schemas.microsoft.com/office/drawing/2014/main" id="{50CD3559-F513-984A-B6DE-647F0B741CBF}"/>
                </a:ext>
              </a:extLst>
            </p:cNvPr>
            <p:cNvGrpSpPr/>
            <p:nvPr/>
          </p:nvGrpSpPr>
          <p:grpSpPr>
            <a:xfrm>
              <a:off x="3228251" y="4716463"/>
              <a:ext cx="1358902" cy="736646"/>
              <a:chOff x="0" y="0"/>
              <a:chExt cx="1358901" cy="736643"/>
            </a:xfrm>
          </p:grpSpPr>
          <p:sp>
            <p:nvSpPr>
              <p:cNvPr id="83" name="Line">
                <a:extLst>
                  <a:ext uri="{FF2B5EF4-FFF2-40B4-BE49-F238E27FC236}">
                    <a16:creationId xmlns:a16="http://schemas.microsoft.com/office/drawing/2014/main" id="{D7A5538B-5E6D-1F41-82AA-52EBB1B755EA}"/>
                  </a:ext>
                </a:extLst>
              </p:cNvPr>
              <p:cNvSpPr/>
              <p:nvPr/>
            </p:nvSpPr>
            <p:spPr>
              <a:xfrm>
                <a:off x="0" y="503051"/>
                <a:ext cx="13589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4" name="0">
                <a:extLst>
                  <a:ext uri="{FF2B5EF4-FFF2-40B4-BE49-F238E27FC236}">
                    <a16:creationId xmlns:a16="http://schemas.microsoft.com/office/drawing/2014/main" id="{98D45934-D71E-3647-A4AF-42300E84769C}"/>
                  </a:ext>
                </a:extLst>
              </p:cNvPr>
              <p:cNvSpPr txBox="1"/>
              <p:nvPr/>
            </p:nvSpPr>
            <p:spPr>
              <a:xfrm>
                <a:off x="592221" y="508042"/>
                <a:ext cx="165101" cy="228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algn="ctr">
                  <a:defRPr sz="700" b="1"/>
                </a:lvl1pPr>
              </a:lstStyle>
              <a:p>
                <a:r>
                  <a:rPr sz="1000"/>
                  <a:t>0</a:t>
                </a:r>
              </a:p>
            </p:txBody>
          </p:sp>
          <p:sp>
            <p:nvSpPr>
              <p:cNvPr id="85" name="Line">
                <a:extLst>
                  <a:ext uri="{FF2B5EF4-FFF2-40B4-BE49-F238E27FC236}">
                    <a16:creationId xmlns:a16="http://schemas.microsoft.com/office/drawing/2014/main" id="{91A715C9-622F-AA42-8FF9-1B07C5829C1B}"/>
                  </a:ext>
                </a:extLst>
              </p:cNvPr>
              <p:cNvSpPr/>
              <p:nvPr/>
            </p:nvSpPr>
            <p:spPr>
              <a:xfrm>
                <a:off x="271302" y="81233"/>
                <a:ext cx="407932" cy="421819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6" name="Line">
                <a:extLst>
                  <a:ext uri="{FF2B5EF4-FFF2-40B4-BE49-F238E27FC236}">
                    <a16:creationId xmlns:a16="http://schemas.microsoft.com/office/drawing/2014/main" id="{C893EFC5-D8F8-1044-921F-92449CCE54DA}"/>
                  </a:ext>
                </a:extLst>
              </p:cNvPr>
              <p:cNvSpPr/>
              <p:nvPr/>
            </p:nvSpPr>
            <p:spPr>
              <a:xfrm flipH="1">
                <a:off x="674893" y="87756"/>
                <a:ext cx="420951" cy="408773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+ρ">
                    <a:extLst>
                      <a:ext uri="{FF2B5EF4-FFF2-40B4-BE49-F238E27FC236}">
                        <a16:creationId xmlns:a16="http://schemas.microsoft.com/office/drawing/2014/main" id="{C34D5C42-78E2-EF49-A586-29145B2149C7}"/>
                      </a:ext>
                    </a:extLst>
                  </p:cNvPr>
                  <p:cNvSpPr txBox="1"/>
                  <p:nvPr/>
                </p:nvSpPr>
                <p:spPr>
                  <a:xfrm>
                    <a:off x="996915" y="503771"/>
                    <a:ext cx="241301" cy="190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700" b="1"/>
                    </a:lvl1pPr>
                  </a:lstStyle>
                  <a:p>
                    <a:r>
                      <a:rPr sz="1000" dirty="0"/>
                      <a:t>+</a:t>
                    </a:r>
                    <a14:m>
                      <m:oMath xmlns:m="http://schemas.openxmlformats.org/officeDocument/2006/math">
                        <m:r>
                          <a:rPr lang="en-CA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00" dirty="0"/>
                  </a:p>
                </p:txBody>
              </p:sp>
            </mc:Choice>
            <mc:Fallback xmlns="">
              <p:sp>
                <p:nvSpPr>
                  <p:cNvPr id="87" name="+ρ">
                    <a:extLst>
                      <a:ext uri="{FF2B5EF4-FFF2-40B4-BE49-F238E27FC236}">
                        <a16:creationId xmlns:a16="http://schemas.microsoft.com/office/drawing/2014/main" id="{C34D5C42-78E2-EF49-A586-29145B2149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6915" y="503771"/>
                    <a:ext cx="241301" cy="19050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000" b="-35294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-ρ">
                    <a:extLst>
                      <a:ext uri="{FF2B5EF4-FFF2-40B4-BE49-F238E27FC236}">
                        <a16:creationId xmlns:a16="http://schemas.microsoft.com/office/drawing/2014/main" id="{94C94774-ECE5-7C42-B6CE-45F4B132FF84}"/>
                      </a:ext>
                    </a:extLst>
                  </p:cNvPr>
                  <p:cNvSpPr txBox="1"/>
                  <p:nvPr/>
                </p:nvSpPr>
                <p:spPr>
                  <a:xfrm>
                    <a:off x="111327" y="469605"/>
                    <a:ext cx="251310" cy="21619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/>
                    </a:lvl1pPr>
                  </a:lstStyle>
                  <a:p>
                    <a:r>
                      <a:rPr sz="1050" dirty="0"/>
                      <a:t>-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50" dirty="0"/>
                  </a:p>
                </p:txBody>
              </p:sp>
            </mc:Choice>
            <mc:Fallback xmlns="">
              <p:sp>
                <p:nvSpPr>
                  <p:cNvPr id="88" name="-ρ">
                    <a:extLst>
                      <a:ext uri="{FF2B5EF4-FFF2-40B4-BE49-F238E27FC236}">
                        <a16:creationId xmlns:a16="http://schemas.microsoft.com/office/drawing/2014/main" id="{94C94774-ECE5-7C42-B6CE-45F4B132FF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327" y="469605"/>
                    <a:ext cx="251310" cy="21619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000" b="-33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" name="Line">
                <a:extLst>
                  <a:ext uri="{FF2B5EF4-FFF2-40B4-BE49-F238E27FC236}">
                    <a16:creationId xmlns:a16="http://schemas.microsoft.com/office/drawing/2014/main" id="{E4AFE1B9-C343-9949-8BC0-A3AC70F2B591}"/>
                  </a:ext>
                </a:extLst>
              </p:cNvPr>
              <p:cNvSpPr/>
              <p:nvPr/>
            </p:nvSpPr>
            <p:spPr>
              <a:xfrm flipH="1">
                <a:off x="1088518" y="88702"/>
                <a:ext cx="1935" cy="40781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0" name="Line">
                <a:extLst>
                  <a:ext uri="{FF2B5EF4-FFF2-40B4-BE49-F238E27FC236}">
                    <a16:creationId xmlns:a16="http://schemas.microsoft.com/office/drawing/2014/main" id="{9D8A0C74-2AA0-CC47-B0C5-82229001EC25}"/>
                  </a:ext>
                </a:extLst>
              </p:cNvPr>
              <p:cNvSpPr/>
              <p:nvPr/>
            </p:nvSpPr>
            <p:spPr>
              <a:xfrm flipH="1">
                <a:off x="1095967" y="487085"/>
                <a:ext cx="154353" cy="732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1" name="Line">
                <a:extLst>
                  <a:ext uri="{FF2B5EF4-FFF2-40B4-BE49-F238E27FC236}">
                    <a16:creationId xmlns:a16="http://schemas.microsoft.com/office/drawing/2014/main" id="{04D7ED71-BEE2-114D-9C2D-7790749AC3C5}"/>
                  </a:ext>
                </a:extLst>
              </p:cNvPr>
              <p:cNvSpPr/>
              <p:nvPr/>
            </p:nvSpPr>
            <p:spPr>
              <a:xfrm flipH="1">
                <a:off x="274549" y="88702"/>
                <a:ext cx="1935" cy="40781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2" name="Line">
                <a:extLst>
                  <a:ext uri="{FF2B5EF4-FFF2-40B4-BE49-F238E27FC236}">
                    <a16:creationId xmlns:a16="http://schemas.microsoft.com/office/drawing/2014/main" id="{D19315CC-6515-8740-8F7A-2F2ABAE91BB1}"/>
                  </a:ext>
                </a:extLst>
              </p:cNvPr>
              <p:cNvSpPr/>
              <p:nvPr/>
            </p:nvSpPr>
            <p:spPr>
              <a:xfrm flipH="1">
                <a:off x="122560" y="487085"/>
                <a:ext cx="154353" cy="732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|ρ|">
                    <a:extLst>
                      <a:ext uri="{FF2B5EF4-FFF2-40B4-BE49-F238E27FC236}">
                        <a16:creationId xmlns:a16="http://schemas.microsoft.com/office/drawing/2014/main" id="{2C96C7F9-3EB4-6045-94E0-9CFA42A4F2D4}"/>
                      </a:ext>
                    </a:extLst>
                  </p:cNvPr>
                  <p:cNvSpPr txBox="1"/>
                  <p:nvPr/>
                </p:nvSpPr>
                <p:spPr>
                  <a:xfrm>
                    <a:off x="559714" y="0"/>
                    <a:ext cx="407932" cy="20320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>
                        <a:solidFill>
                          <a:srgbClr val="FF2600"/>
                        </a:solidFill>
                        <a:uFill>
                          <a:solidFill>
                            <a:srgbClr val="FF2600"/>
                          </a:solidFill>
                        </a:uFill>
                      </a:defRPr>
                    </a:lvl1pPr>
                  </a:lstStyle>
                  <a:p>
                    <a:r>
                      <a:rPr sz="1050" dirty="0"/>
                      <a:t>|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r>
                      <a:rPr sz="1050" dirty="0"/>
                      <a:t>|</a:t>
                    </a:r>
                  </a:p>
                </p:txBody>
              </p:sp>
            </mc:Choice>
            <mc:Fallback xmlns="">
              <p:sp>
                <p:nvSpPr>
                  <p:cNvPr id="93" name="|ρ|">
                    <a:extLst>
                      <a:ext uri="{FF2B5EF4-FFF2-40B4-BE49-F238E27FC236}">
                        <a16:creationId xmlns:a16="http://schemas.microsoft.com/office/drawing/2014/main" id="{2C96C7F9-3EB4-6045-94E0-9CFA42A4F2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714" y="0"/>
                    <a:ext cx="407932" cy="2032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1176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5" name="Group">
              <a:extLst>
                <a:ext uri="{FF2B5EF4-FFF2-40B4-BE49-F238E27FC236}">
                  <a16:creationId xmlns:a16="http://schemas.microsoft.com/office/drawing/2014/main" id="{3C73F15A-EF8F-EA41-8F51-38C8D57EBEBF}"/>
                </a:ext>
              </a:extLst>
            </p:cNvPr>
            <p:cNvGrpSpPr/>
            <p:nvPr/>
          </p:nvGrpSpPr>
          <p:grpSpPr>
            <a:xfrm>
              <a:off x="891451" y="4596465"/>
              <a:ext cx="1358902" cy="856643"/>
              <a:chOff x="0" y="-5697"/>
              <a:chExt cx="1358901" cy="856640"/>
            </a:xfrm>
          </p:grpSpPr>
          <p:sp>
            <p:nvSpPr>
              <p:cNvPr id="76" name="Line">
                <a:extLst>
                  <a:ext uri="{FF2B5EF4-FFF2-40B4-BE49-F238E27FC236}">
                    <a16:creationId xmlns:a16="http://schemas.microsoft.com/office/drawing/2014/main" id="{513FC946-1976-424D-A354-5CF747BFB2E1}"/>
                  </a:ext>
                </a:extLst>
              </p:cNvPr>
              <p:cNvSpPr/>
              <p:nvPr/>
            </p:nvSpPr>
            <p:spPr>
              <a:xfrm flipH="1">
                <a:off x="674893" y="65220"/>
                <a:ext cx="545608" cy="545609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|ρ|">
                    <a:extLst>
                      <a:ext uri="{FF2B5EF4-FFF2-40B4-BE49-F238E27FC236}">
                        <a16:creationId xmlns:a16="http://schemas.microsoft.com/office/drawing/2014/main" id="{D0642AB1-714E-334B-B58C-12FB2615614C}"/>
                      </a:ext>
                    </a:extLst>
                  </p:cNvPr>
                  <p:cNvSpPr txBox="1"/>
                  <p:nvPr/>
                </p:nvSpPr>
                <p:spPr>
                  <a:xfrm>
                    <a:off x="662057" y="-5697"/>
                    <a:ext cx="419995" cy="21459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>
                        <a:solidFill>
                          <a:srgbClr val="FF2600"/>
                        </a:solidFill>
                        <a:uFill>
                          <a:solidFill>
                            <a:srgbClr val="FF2600"/>
                          </a:solidFill>
                        </a:uFill>
                      </a:defRPr>
                    </a:lvl1pPr>
                  </a:lstStyle>
                  <a:p>
                    <a:r>
                      <a:rPr sz="1050" dirty="0"/>
                      <a:t>|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r>
                      <a:rPr sz="1050" dirty="0"/>
                      <a:t>|</a:t>
                    </a:r>
                  </a:p>
                </p:txBody>
              </p:sp>
            </mc:Choice>
            <mc:Fallback xmlns="">
              <p:sp>
                <p:nvSpPr>
                  <p:cNvPr id="77" name="|ρ|">
                    <a:extLst>
                      <a:ext uri="{FF2B5EF4-FFF2-40B4-BE49-F238E27FC236}">
                        <a16:creationId xmlns:a16="http://schemas.microsoft.com/office/drawing/2014/main" id="{D0642AB1-714E-334B-B58C-12FB261561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057" y="-5697"/>
                    <a:ext cx="419995" cy="21459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3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0">
                <a:extLst>
                  <a:ext uri="{FF2B5EF4-FFF2-40B4-BE49-F238E27FC236}">
                    <a16:creationId xmlns:a16="http://schemas.microsoft.com/office/drawing/2014/main" id="{44015A73-A951-EF4B-8781-10C8BE2E1BCB}"/>
                  </a:ext>
                </a:extLst>
              </p:cNvPr>
              <p:cNvSpPr txBox="1"/>
              <p:nvPr/>
            </p:nvSpPr>
            <p:spPr>
              <a:xfrm>
                <a:off x="592221" y="622342"/>
                <a:ext cx="165101" cy="228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algn="ctr">
                  <a:defRPr sz="700" b="1"/>
                </a:lvl1pPr>
              </a:lstStyle>
              <a:p>
                <a:r>
                  <a:rPr sz="1000"/>
                  <a:t>0</a:t>
                </a:r>
              </a:p>
            </p:txBody>
          </p:sp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4CA719F7-1B22-E147-A57F-09CF00F7331C}"/>
                  </a:ext>
                </a:extLst>
              </p:cNvPr>
              <p:cNvSpPr/>
              <p:nvPr/>
            </p:nvSpPr>
            <p:spPr>
              <a:xfrm>
                <a:off x="119667" y="57784"/>
                <a:ext cx="559567" cy="559568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" name="Line">
                <a:extLst>
                  <a:ext uri="{FF2B5EF4-FFF2-40B4-BE49-F238E27FC236}">
                    <a16:creationId xmlns:a16="http://schemas.microsoft.com/office/drawing/2014/main" id="{246F2E17-370F-CA46-9231-F0539B9C49E8}"/>
                  </a:ext>
                </a:extLst>
              </p:cNvPr>
              <p:cNvSpPr/>
              <p:nvPr/>
            </p:nvSpPr>
            <p:spPr>
              <a:xfrm>
                <a:off x="0" y="617351"/>
                <a:ext cx="13589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-ρ">
                    <a:extLst>
                      <a:ext uri="{FF2B5EF4-FFF2-40B4-BE49-F238E27FC236}">
                        <a16:creationId xmlns:a16="http://schemas.microsoft.com/office/drawing/2014/main" id="{7882AA2C-B91A-D947-83A2-4155AA482D11}"/>
                      </a:ext>
                    </a:extLst>
                  </p:cNvPr>
                  <p:cNvSpPr txBox="1"/>
                  <p:nvPr/>
                </p:nvSpPr>
                <p:spPr>
                  <a:xfrm>
                    <a:off x="19019" y="595664"/>
                    <a:ext cx="351904" cy="21713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/>
                    </a:lvl1pPr>
                  </a:lstStyle>
                  <a:p>
                    <a:r>
                      <a:rPr sz="1050" dirty="0"/>
                      <a:t>-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50" dirty="0"/>
                  </a:p>
                </p:txBody>
              </p:sp>
            </mc:Choice>
            <mc:Fallback xmlns="">
              <p:sp>
                <p:nvSpPr>
                  <p:cNvPr id="81" name="-ρ">
                    <a:extLst>
                      <a:ext uri="{FF2B5EF4-FFF2-40B4-BE49-F238E27FC236}">
                        <a16:creationId xmlns:a16="http://schemas.microsoft.com/office/drawing/2014/main" id="{7882AA2C-B91A-D947-83A2-4155AA482D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19" y="595664"/>
                    <a:ext cx="351904" cy="2171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5556" b="-33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+ρ">
                    <a:extLst>
                      <a:ext uri="{FF2B5EF4-FFF2-40B4-BE49-F238E27FC236}">
                        <a16:creationId xmlns:a16="http://schemas.microsoft.com/office/drawing/2014/main" id="{52A8B823-AEB1-0648-ABF8-0504D87011E3}"/>
                      </a:ext>
                    </a:extLst>
                  </p:cNvPr>
                  <p:cNvSpPr txBox="1"/>
                  <p:nvPr/>
                </p:nvSpPr>
                <p:spPr>
                  <a:xfrm>
                    <a:off x="996915" y="618071"/>
                    <a:ext cx="241301" cy="190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700" b="1"/>
                    </a:lvl1pPr>
                  </a:lstStyle>
                  <a:p>
                    <a:r>
                      <a:rPr sz="1000" dirty="0"/>
                      <a:t>+</a:t>
                    </a:r>
                    <a14:m>
                      <m:oMath xmlns:m="http://schemas.openxmlformats.org/officeDocument/2006/math">
                        <m:r>
                          <a:rPr lang="en-CA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00" dirty="0"/>
                  </a:p>
                </p:txBody>
              </p:sp>
            </mc:Choice>
            <mc:Fallback xmlns="">
              <p:sp>
                <p:nvSpPr>
                  <p:cNvPr id="82" name="+ρ">
                    <a:extLst>
                      <a:ext uri="{FF2B5EF4-FFF2-40B4-BE49-F238E27FC236}">
                        <a16:creationId xmlns:a16="http://schemas.microsoft.com/office/drawing/2014/main" id="{52A8B823-AEB1-0648-ABF8-0504D87011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6915" y="618071"/>
                    <a:ext cx="241301" cy="19050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000" b="-35294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Line">
              <a:extLst>
                <a:ext uri="{FF2B5EF4-FFF2-40B4-BE49-F238E27FC236}">
                  <a16:creationId xmlns:a16="http://schemas.microsoft.com/office/drawing/2014/main" id="{873D94CC-AC0D-4945-897B-47CEE02F39A2}"/>
                </a:ext>
              </a:extLst>
            </p:cNvPr>
            <p:cNvSpPr/>
            <p:nvPr/>
          </p:nvSpPr>
          <p:spPr>
            <a:xfrm flipH="1">
              <a:off x="2445611" y="5045115"/>
              <a:ext cx="621791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Solution : Filtrage de la fonction rampe |ρ|">
                  <a:extLst>
                    <a:ext uri="{FF2B5EF4-FFF2-40B4-BE49-F238E27FC236}">
                      <a16:creationId xmlns:a16="http://schemas.microsoft.com/office/drawing/2014/main" id="{3C1DF052-4E45-774A-B92C-D138F1F2DDE3}"/>
                    </a:ext>
                  </a:extLst>
                </p:cNvPr>
                <p:cNvSpPr txBox="1"/>
                <p:nvPr/>
              </p:nvSpPr>
              <p:spPr>
                <a:xfrm>
                  <a:off x="683122" y="3764255"/>
                  <a:ext cx="4889501" cy="3847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buClrTx/>
                    <a:defRPr sz="1600">
                      <a:solidFill>
                        <a:srgbClr val="0433FF"/>
                      </a:solidFill>
                      <a:uFill>
                        <a:solidFill>
                          <a:srgbClr val="0433FF"/>
                        </a:solidFill>
                      </a:uFill>
                    </a:defRPr>
                  </a:lvl1pPr>
                </a:lstStyle>
                <a:p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Solution :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Filtrage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de la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fonction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rampe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|</a:t>
                  </a:r>
                  <a14:m>
                    <m:oMath xmlns:m="http://schemas.openxmlformats.org/officeDocument/2006/math">
                      <m:r>
                        <a:rPr lang="en-C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</m:oMath>
                  </a14:m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|</a:t>
                  </a:r>
                </a:p>
              </p:txBody>
            </p:sp>
          </mc:Choice>
          <mc:Fallback xmlns="">
            <p:sp>
              <p:nvSpPr>
                <p:cNvPr id="74" name="Solution : Filtrage de la fonction rampe |ρ|">
                  <a:extLst>
                    <a:ext uri="{FF2B5EF4-FFF2-40B4-BE49-F238E27FC236}">
                      <a16:creationId xmlns:a16="http://schemas.microsoft.com/office/drawing/2014/main" id="{3C1DF052-4E45-774A-B92C-D138F1F2DD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22" y="3764255"/>
                  <a:ext cx="4889501" cy="384721"/>
                </a:xfrm>
                <a:prstGeom prst="rect">
                  <a:avLst/>
                </a:prstGeom>
                <a:blipFill>
                  <a:blip r:embed="rId8"/>
                  <a:stretch>
                    <a:fillRect l="-2332" t="-9677" b="-2903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filtre de Ram-Lak">
              <a:extLst>
                <a:ext uri="{FF2B5EF4-FFF2-40B4-BE49-F238E27FC236}">
                  <a16:creationId xmlns:a16="http://schemas.microsoft.com/office/drawing/2014/main" id="{4C3EA7C5-F457-AB42-B316-CDC7FB5F3DF0}"/>
                </a:ext>
              </a:extLst>
            </p:cNvPr>
            <p:cNvSpPr txBox="1"/>
            <p:nvPr/>
          </p:nvSpPr>
          <p:spPr>
            <a:xfrm>
              <a:off x="3067402" y="4298305"/>
              <a:ext cx="1752748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defRPr sz="1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lvl1pPr>
            </a:lstStyle>
            <a:p>
              <a:r>
                <a:rPr sz="1600" dirty="0" err="1">
                  <a:solidFill>
                    <a:schemeClr val="tx1"/>
                  </a:solidFill>
                  <a:latin typeface="+mj-lt"/>
                </a:rPr>
                <a:t>filtre</a:t>
              </a:r>
              <a:r>
                <a:rPr sz="1600" dirty="0">
                  <a:solidFill>
                    <a:schemeClr val="tx1"/>
                  </a:solidFill>
                  <a:latin typeface="+mj-lt"/>
                </a:rPr>
                <a:t> de Ram-Lak</a:t>
              </a:r>
            </a:p>
          </p:txBody>
        </p:sp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DFF30BD-F977-6D4F-B7FC-3EFB43590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7943" y="2144717"/>
            <a:ext cx="2816139" cy="542957"/>
          </a:xfrm>
          <a:prstGeom prst="rect">
            <a:avLst/>
          </a:prstGeom>
        </p:spPr>
      </p:pic>
      <p:sp>
        <p:nvSpPr>
          <p:cNvPr id="97" name="Rectangle: Rounded Corners 19">
            <a:extLst>
              <a:ext uri="{FF2B5EF4-FFF2-40B4-BE49-F238E27FC236}">
                <a16:creationId xmlns:a16="http://schemas.microsoft.com/office/drawing/2014/main" id="{886772C1-DB7E-3245-8728-D4E9316D9776}"/>
              </a:ext>
            </a:extLst>
          </p:cNvPr>
          <p:cNvSpPr/>
          <p:nvPr/>
        </p:nvSpPr>
        <p:spPr>
          <a:xfrm>
            <a:off x="459513" y="2857663"/>
            <a:ext cx="8224974" cy="497679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La FT inverse de |⍵|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n’est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pas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définie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(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énergie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infinie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)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C18B0DB-962E-3E42-9D38-5F181F169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829" y="1537723"/>
            <a:ext cx="3769112" cy="6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0553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rétroporjections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avec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filtre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Ram-Lak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0FD3A-C051-4E20-A02D-AFD39E0A518C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8AF7CCC-764E-A84D-B315-E1D60FA96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9" y="1451403"/>
            <a:ext cx="2402636" cy="4886131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1AFC07B-E17D-DE48-8BB5-9799159E6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1" y="1451403"/>
            <a:ext cx="4917108" cy="27863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00A241-BC7A-9A46-AC58-9532AAC48822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4EEDF-04EA-5D06-93DC-F506D329257C}"/>
              </a:ext>
            </a:extLst>
          </p:cNvPr>
          <p:cNvSpPr txBox="1"/>
          <p:nvPr/>
        </p:nvSpPr>
        <p:spPr>
          <a:xfrm>
            <a:off x="3721335" y="5030602"/>
            <a:ext cx="3170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latin typeface="+mj-lt"/>
              </a:rPr>
              <a:t>Quelle est la cause de ces artefacts ?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13BAEC8-B3BB-CB26-C456-10D5CCADA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024" y="4616086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5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Projection et </a:t>
            </a:r>
            <a:r>
              <a:rPr lang="en-CA" sz="2600" b="1" u="sng" spc="-50" dirty="0" err="1">
                <a:latin typeface="+mj-lt"/>
                <a:cs typeface="Tahoma"/>
              </a:rPr>
              <a:t>rétroprojection</a:t>
            </a:r>
            <a:r>
              <a:rPr lang="en-CA" sz="2600" b="1" u="sng" spc="-50" dirty="0"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latin typeface="+mj-lt"/>
                <a:cs typeface="Tahoma"/>
              </a:rPr>
              <a:t>principe</a:t>
            </a:r>
            <a:endParaRPr lang="en-CA" sz="26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partir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projections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7AE70-3350-4E7D-A735-1E9073298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198" b="56043"/>
          <a:stretch/>
        </p:blipFill>
        <p:spPr>
          <a:xfrm>
            <a:off x="2037930" y="1658542"/>
            <a:ext cx="2929486" cy="1937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E6B78-2F41-1D4A-9F94-0EC1645B8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02" b="56043"/>
          <a:stretch/>
        </p:blipFill>
        <p:spPr>
          <a:xfrm>
            <a:off x="4967416" y="1658542"/>
            <a:ext cx="2138654" cy="1937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1CEA16-4A48-654F-B824-D8A2172C9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15" t="45041" r="31254" b="-139"/>
          <a:stretch/>
        </p:blipFill>
        <p:spPr>
          <a:xfrm>
            <a:off x="2013217" y="3595815"/>
            <a:ext cx="3510254" cy="242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C19862-AD5D-A44F-9744-5DEAD423D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6" t="45041" r="27" b="-139"/>
          <a:stretch/>
        </p:blipFill>
        <p:spPr>
          <a:xfrm>
            <a:off x="5523471" y="3596400"/>
            <a:ext cx="1582598" cy="24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0553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: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rétroporjections</a:t>
            </a: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avec fenêtre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Hamming</a:t>
            </a:r>
            <a:endParaRPr lang="fr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0FD3A-C051-4E20-A02D-AFD39E0A518C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570D79D-1D65-6A4A-97E4-8AAB4C52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96" y="1848513"/>
            <a:ext cx="7112000" cy="41529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2C59595-AA83-4C41-81CC-EF77B249C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04" y="1848513"/>
            <a:ext cx="1823173" cy="38700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0C237C-EBE4-9A42-8886-46ECAA1BF47B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8202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0553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: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rétroporjections</a:t>
            </a: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avec fenêtre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Hamming</a:t>
            </a:r>
            <a:endParaRPr lang="fr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0FD3A-C051-4E20-A02D-AFD39E0A518C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(5)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570D79D-1D65-6A4A-97E4-8AAB4C522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2"/>
          <a:stretch/>
        </p:blipFill>
        <p:spPr>
          <a:xfrm>
            <a:off x="4497946" y="1505940"/>
            <a:ext cx="3522519" cy="306142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B973AE6-779D-4D47-9A43-838E2D20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707" y="1423871"/>
            <a:ext cx="2001650" cy="402273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89BAAC4-99FB-8A4D-BA17-CCBF99BDA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56" y="1418710"/>
            <a:ext cx="2041199" cy="415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414DE-E726-049B-9457-3D4D02E17244}"/>
              </a:ext>
            </a:extLst>
          </p:cNvPr>
          <p:cNvSpPr txBox="1"/>
          <p:nvPr/>
        </p:nvSpPr>
        <p:spPr>
          <a:xfrm>
            <a:off x="355600" y="5854641"/>
            <a:ext cx="7234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noProof="0" dirty="0">
                <a:latin typeface="+mj-lt"/>
              </a:rPr>
              <a:t>Les bords sont maintenant un peu plus flous qu’avant. Pourquoi?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A460AE0-D4A8-D27D-C721-D86393AD4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296" y="4859494"/>
            <a:ext cx="1420614" cy="14206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FBAB92-2579-7C47-86E0-70384B9EB5FE}"/>
              </a:ext>
            </a:extLst>
          </p:cNvPr>
          <p:cNvSpPr txBox="1"/>
          <p:nvPr/>
        </p:nvSpPr>
        <p:spPr>
          <a:xfrm>
            <a:off x="453697" y="539936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6087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FAC3D-29CD-C0B6-5F3E-EBEE10B8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DEA34-AE06-C192-DA31-6AE4A66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A743E-7E39-92DA-BE74-9FC7B64202C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1B7DFB-9199-6936-78AB-7939C58FB92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74BD69-D6C4-9480-1BAA-0B536FBF5E96}"/>
              </a:ext>
            </a:extLst>
          </p:cNvPr>
          <p:cNvSpPr/>
          <p:nvPr/>
        </p:nvSpPr>
        <p:spPr>
          <a:xfrm>
            <a:off x="436145" y="5450683"/>
            <a:ext cx="8522117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8547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B7A1C5-90EB-C746-A8A0-6C1D36A739E1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0D2F4-AC8A-C544-90D8-138AA54EB59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Acquisition radiale vs cartésienne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0724F-0F1C-6342-A459-54D394CA6E95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0883038-967B-4E49-8514-6834F786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73" y="1847327"/>
            <a:ext cx="3329622" cy="4572681"/>
          </a:xfrm>
          <a:prstGeom prst="rect">
            <a:avLst/>
          </a:prstGeom>
        </p:spPr>
      </p:pic>
      <p:pic>
        <p:nvPicPr>
          <p:cNvPr id="11" name="Picture 10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CC84D02-C29C-9C4D-B51D-320751F3D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295" y="1841157"/>
            <a:ext cx="3107669" cy="45788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5F7F97-D83C-CB44-9EF4-A5FE06C5EAB6}"/>
              </a:ext>
            </a:extLst>
          </p:cNvPr>
          <p:cNvSpPr/>
          <p:nvPr/>
        </p:nvSpPr>
        <p:spPr>
          <a:xfrm>
            <a:off x="2539673" y="1841157"/>
            <a:ext cx="3184846" cy="14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0973F-4C12-4344-85C2-635C5D1847D3}"/>
              </a:ext>
            </a:extLst>
          </p:cNvPr>
          <p:cNvSpPr/>
          <p:nvPr/>
        </p:nvSpPr>
        <p:spPr>
          <a:xfrm>
            <a:off x="2539672" y="2805999"/>
            <a:ext cx="1664811" cy="14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13E0232-5A63-F847-B78D-4FECAC6F151C}"/>
              </a:ext>
            </a:extLst>
          </p:cNvPr>
          <p:cNvSpPr txBox="1">
            <a:spLocks/>
          </p:cNvSpPr>
          <p:nvPr/>
        </p:nvSpPr>
        <p:spPr>
          <a:xfrm>
            <a:off x="389092" y="946307"/>
            <a:ext cx="5574922" cy="4952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Paul </a:t>
            </a:r>
            <a:r>
              <a:rPr lang="fr-CA" sz="2600" b="1" u="sng" spc="-50" dirty="0" err="1">
                <a:latin typeface="+mj-lt"/>
                <a:cs typeface="Tahoma"/>
              </a:rPr>
              <a:t>Lautrerbur</a:t>
            </a:r>
            <a:r>
              <a:rPr lang="fr-CA" sz="2600" b="1" u="sng" spc="-50" dirty="0">
                <a:latin typeface="+mj-lt"/>
                <a:cs typeface="Tahoma"/>
              </a:rPr>
              <a:t>, 1973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Comment créer des images avec la résonance magnétique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Échantillonnage radial du domaine fréquentiel  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Reconstruction par rétroprojections filtrées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buSzPct val="135000"/>
              <a:buNone/>
            </a:pPr>
            <a:endParaRPr lang="fr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fr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46F8DC-3D38-EA4E-A60A-7918F3CBA1F0}"/>
              </a:ext>
            </a:extLst>
          </p:cNvPr>
          <p:cNvSpPr/>
          <p:nvPr/>
        </p:nvSpPr>
        <p:spPr>
          <a:xfrm>
            <a:off x="7426411" y="3429000"/>
            <a:ext cx="1538196" cy="299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1161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Faire la TF-1D de chaque projection">
            <a:extLst>
              <a:ext uri="{FF2B5EF4-FFF2-40B4-BE49-F238E27FC236}">
                <a16:creationId xmlns:a16="http://schemas.microsoft.com/office/drawing/2014/main" id="{F9B47A7F-3F6F-8E40-8303-79BB5C76C7E8}"/>
              </a:ext>
            </a:extLst>
          </p:cNvPr>
          <p:cNvSpPr txBox="1"/>
          <p:nvPr/>
        </p:nvSpPr>
        <p:spPr>
          <a:xfrm>
            <a:off x="624219" y="979871"/>
            <a:ext cx="3243446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spAutoFit/>
          </a:bodyPr>
          <a:lstStyle/>
          <a:p>
            <a:r>
              <a:rPr lang="fr-CA" dirty="0">
                <a:latin typeface="+mj-lt"/>
              </a:rPr>
              <a:t>Mesurer plusieurs lignes de dans le domaine fréquentiel: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D236A9-359B-D040-8990-77C12697E861}"/>
              </a:ext>
            </a:extLst>
          </p:cNvPr>
          <p:cNvGrpSpPr/>
          <p:nvPr/>
        </p:nvGrpSpPr>
        <p:grpSpPr>
          <a:xfrm>
            <a:off x="4446057" y="2325961"/>
            <a:ext cx="4697943" cy="3293730"/>
            <a:chOff x="2213559" y="3727649"/>
            <a:chExt cx="4697943" cy="3293730"/>
          </a:xfrm>
        </p:grpSpPr>
        <p:pic>
          <p:nvPicPr>
            <p:cNvPr id="46" name="Picture 45" descr="Text, letter&#10;&#10;Description automatically generated">
              <a:extLst>
                <a:ext uri="{FF2B5EF4-FFF2-40B4-BE49-F238E27FC236}">
                  <a16:creationId xmlns:a16="http://schemas.microsoft.com/office/drawing/2014/main" id="{2E6BBA9D-B952-DA4D-B086-4113D87B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3559" y="3727649"/>
              <a:ext cx="4110308" cy="62500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785C125-FB5E-FF4F-A816-7C5765C66641}"/>
                </a:ext>
              </a:extLst>
            </p:cNvPr>
            <p:cNvGrpSpPr/>
            <p:nvPr/>
          </p:nvGrpSpPr>
          <p:grpSpPr>
            <a:xfrm>
              <a:off x="2423268" y="4152438"/>
              <a:ext cx="4488234" cy="2868941"/>
              <a:chOff x="2238920" y="4152033"/>
              <a:chExt cx="4488234" cy="2868941"/>
            </a:xfrm>
          </p:grpSpPr>
          <p:grpSp>
            <p:nvGrpSpPr>
              <p:cNvPr id="48" name="Group">
                <a:extLst>
                  <a:ext uri="{FF2B5EF4-FFF2-40B4-BE49-F238E27FC236}">
                    <a16:creationId xmlns:a16="http://schemas.microsoft.com/office/drawing/2014/main" id="{46A1B700-B332-2A48-9191-4415B5708442}"/>
                  </a:ext>
                </a:extLst>
              </p:cNvPr>
              <p:cNvGrpSpPr/>
              <p:nvPr/>
            </p:nvGrpSpPr>
            <p:grpSpPr>
              <a:xfrm>
                <a:off x="2238920" y="4152033"/>
                <a:ext cx="4488234" cy="1117689"/>
                <a:chOff x="67219" y="92500"/>
                <a:chExt cx="4488233" cy="1117687"/>
              </a:xfrm>
            </p:grpSpPr>
            <p:sp>
              <p:nvSpPr>
                <p:cNvPr id="50" name="Line">
                  <a:extLst>
                    <a:ext uri="{FF2B5EF4-FFF2-40B4-BE49-F238E27FC236}">
                      <a16:creationId xmlns:a16="http://schemas.microsoft.com/office/drawing/2014/main" id="{C59ECA68-3592-9C4E-A8B2-6ED6BA6E6983}"/>
                    </a:ext>
                  </a:extLst>
                </p:cNvPr>
                <p:cNvSpPr/>
                <p:nvPr/>
              </p:nvSpPr>
              <p:spPr>
                <a:xfrm>
                  <a:off x="735814" y="246297"/>
                  <a:ext cx="1" cy="34306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1" name="rétroprojection">
                  <a:extLst>
                    <a:ext uri="{FF2B5EF4-FFF2-40B4-BE49-F238E27FC236}">
                      <a16:creationId xmlns:a16="http://schemas.microsoft.com/office/drawing/2014/main" id="{14EEC1D4-1023-B248-83D0-7C775A8A6597}"/>
                    </a:ext>
                  </a:extLst>
                </p:cNvPr>
                <p:cNvSpPr txBox="1"/>
                <p:nvPr/>
              </p:nvSpPr>
              <p:spPr>
                <a:xfrm>
                  <a:off x="67219" y="553415"/>
                  <a:ext cx="1346200" cy="446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lang="en-CA" dirty="0" err="1">
                      <a:latin typeface="+mj-lt"/>
                    </a:rPr>
                    <a:t>somme</a:t>
                  </a:r>
                  <a:r>
                    <a:rPr lang="en-CA" dirty="0">
                      <a:latin typeface="+mj-lt"/>
                    </a:rPr>
                    <a:t> de </a:t>
                  </a:r>
                  <a:r>
                    <a:rPr dirty="0" err="1">
                      <a:latin typeface="+mj-lt"/>
                    </a:rPr>
                    <a:t>rétroprojection</a:t>
                  </a:r>
                  <a:r>
                    <a:rPr lang="en-CA" dirty="0">
                      <a:latin typeface="+mj-lt"/>
                    </a:rPr>
                    <a:t>s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2" name="Line">
                  <a:extLst>
                    <a:ext uri="{FF2B5EF4-FFF2-40B4-BE49-F238E27FC236}">
                      <a16:creationId xmlns:a16="http://schemas.microsoft.com/office/drawing/2014/main" id="{457CBE89-F117-EF4C-9DAC-4D794B211059}"/>
                    </a:ext>
                  </a:extLst>
                </p:cNvPr>
                <p:cNvSpPr/>
                <p:nvPr/>
              </p:nvSpPr>
              <p:spPr>
                <a:xfrm>
                  <a:off x="1150430" y="221612"/>
                  <a:ext cx="52370" cy="686519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5" name="FT inverse">
                  <a:extLst>
                    <a:ext uri="{FF2B5EF4-FFF2-40B4-BE49-F238E27FC236}">
                      <a16:creationId xmlns:a16="http://schemas.microsoft.com/office/drawing/2014/main" id="{3DBF5491-EBCA-4647-AF53-CF51D4049A84}"/>
                    </a:ext>
                  </a:extLst>
                </p:cNvPr>
                <p:cNvSpPr txBox="1"/>
                <p:nvPr/>
              </p:nvSpPr>
              <p:spPr>
                <a:xfrm>
                  <a:off x="1150430" y="904204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>
                      <a:latin typeface="+mj-lt"/>
                    </a:rPr>
                    <a:t>FT inverse</a:t>
                  </a:r>
                </a:p>
              </p:txBody>
            </p:sp>
            <p:sp>
              <p:nvSpPr>
                <p:cNvPr id="56" name="Line">
                  <a:extLst>
                    <a:ext uri="{FF2B5EF4-FFF2-40B4-BE49-F238E27FC236}">
                      <a16:creationId xmlns:a16="http://schemas.microsoft.com/office/drawing/2014/main" id="{8CC739AD-A219-4E47-AE6A-223AED7C7793}"/>
                    </a:ext>
                  </a:extLst>
                </p:cNvPr>
                <p:cNvSpPr/>
                <p:nvPr/>
              </p:nvSpPr>
              <p:spPr>
                <a:xfrm>
                  <a:off x="1448198" y="92500"/>
                  <a:ext cx="165921" cy="405973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7" name="filtrage">
                  <a:extLst>
                    <a:ext uri="{FF2B5EF4-FFF2-40B4-BE49-F238E27FC236}">
                      <a16:creationId xmlns:a16="http://schemas.microsoft.com/office/drawing/2014/main" id="{94BF0EA8-281A-354E-8F58-AEBE3AB78B47}"/>
                    </a:ext>
                  </a:extLst>
                </p:cNvPr>
                <p:cNvSpPr txBox="1"/>
                <p:nvPr/>
              </p:nvSpPr>
              <p:spPr>
                <a:xfrm>
                  <a:off x="1585539" y="452293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 err="1">
                      <a:latin typeface="+mj-lt"/>
                    </a:rPr>
                    <a:t>filtrage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8" name="Line">
                  <a:extLst>
                    <a:ext uri="{FF2B5EF4-FFF2-40B4-BE49-F238E27FC236}">
                      <a16:creationId xmlns:a16="http://schemas.microsoft.com/office/drawing/2014/main" id="{BDF91500-AAA2-D345-AB77-18125607321E}"/>
                    </a:ext>
                  </a:extLst>
                </p:cNvPr>
                <p:cNvSpPr/>
                <p:nvPr/>
              </p:nvSpPr>
              <p:spPr>
                <a:xfrm>
                  <a:off x="1866647" y="110735"/>
                  <a:ext cx="813620" cy="70654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9" name="FT d’une projection">
                  <a:extLst>
                    <a:ext uri="{FF2B5EF4-FFF2-40B4-BE49-F238E27FC236}">
                      <a16:creationId xmlns:a16="http://schemas.microsoft.com/office/drawing/2014/main" id="{97639800-E2B4-474F-9114-4E24C56BFF9F}"/>
                    </a:ext>
                  </a:extLst>
                </p:cNvPr>
                <p:cNvSpPr txBox="1"/>
                <p:nvPr/>
              </p:nvSpPr>
              <p:spPr>
                <a:xfrm>
                  <a:off x="2663152" y="763912"/>
                  <a:ext cx="1892300" cy="446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lang="fr-CA" dirty="0">
                      <a:latin typeface="+mj-lt"/>
                    </a:rPr>
                    <a:t>On mesure une ligne dans le domaine fréquentiel</a:t>
                  </a:r>
                </a:p>
              </p:txBody>
            </p:sp>
          </p:grpSp>
          <p:pic>
            <p:nvPicPr>
              <p:cNvPr id="49" name="Picture 48" descr="Diagram&#10;&#10;Description automatically generated">
                <a:extLst>
                  <a:ext uri="{FF2B5EF4-FFF2-40B4-BE49-F238E27FC236}">
                    <a16:creationId xmlns:a16="http://schemas.microsoft.com/office/drawing/2014/main" id="{1E4CC291-F6FF-3248-BE4C-37A3D8F86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3865" y="5452524"/>
                <a:ext cx="1619250" cy="1568450"/>
              </a:xfrm>
              <a:prstGeom prst="rect">
                <a:avLst/>
              </a:prstGeom>
            </p:spPr>
          </p:pic>
        </p:grpSp>
      </p:grpSp>
      <p:sp>
        <p:nvSpPr>
          <p:cNvPr id="60" name="Faire la TF-1D de chaque projection">
            <a:extLst>
              <a:ext uri="{FF2B5EF4-FFF2-40B4-BE49-F238E27FC236}">
                <a16:creationId xmlns:a16="http://schemas.microsoft.com/office/drawing/2014/main" id="{CAB6CE0B-BADD-3442-A344-118921AF1A62}"/>
              </a:ext>
            </a:extLst>
          </p:cNvPr>
          <p:cNvSpPr txBox="1"/>
          <p:nvPr/>
        </p:nvSpPr>
        <p:spPr>
          <a:xfrm>
            <a:off x="3801851" y="1490623"/>
            <a:ext cx="3243446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spAutoFit/>
          </a:bodyPr>
          <a:lstStyle/>
          <a:p>
            <a:r>
              <a:rPr lang="fr-CA" dirty="0">
                <a:latin typeface="+mj-lt"/>
              </a:rPr>
              <a:t>Reconstruction par rétroprojections filtrées: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Acquisition radiale vs cartésienne </a:t>
            </a: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4ADDFB9B-5B4A-8C45-8732-B87ADAD78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840" y="1682941"/>
            <a:ext cx="2072613" cy="2075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87AE8-0D46-545D-9714-EBC9300444D0}"/>
              </a:ext>
            </a:extLst>
          </p:cNvPr>
          <p:cNvSpPr txBox="1"/>
          <p:nvPr/>
        </p:nvSpPr>
        <p:spPr>
          <a:xfrm>
            <a:off x="352290" y="4028949"/>
            <a:ext cx="6217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>
                <a:latin typeface="+mj-lt"/>
              </a:rPr>
              <a:t>Comparé a la reconstruction par rétroprojections filtrées en TRX (sans passer par une convolution dans le domaine spatiale), la reconstruction par rétroprojections filtrées en IRM implique :</a:t>
            </a:r>
          </a:p>
          <a:p>
            <a:pPr marL="228600" indent="-228600">
              <a:buAutoNum type="alphaLcParenR"/>
            </a:pPr>
            <a:r>
              <a:rPr lang="fr-CA" noProof="0" dirty="0">
                <a:latin typeface="+mj-lt"/>
              </a:rPr>
              <a:t>Plus de calculs</a:t>
            </a:r>
          </a:p>
          <a:p>
            <a:pPr marL="228600" indent="-228600">
              <a:buAutoNum type="alphaLcParenR"/>
            </a:pPr>
            <a:r>
              <a:rPr lang="fr-CA" noProof="0" dirty="0">
                <a:latin typeface="+mj-lt"/>
              </a:rPr>
              <a:t>Moins de calculs</a:t>
            </a:r>
          </a:p>
          <a:p>
            <a:pPr marL="228600" indent="-228600">
              <a:buAutoNum type="alphaLcParenR"/>
            </a:pPr>
            <a:r>
              <a:rPr lang="fr-CA" noProof="0" dirty="0">
                <a:latin typeface="+mj-lt"/>
              </a:rPr>
              <a:t>Le même nombre de calculs</a:t>
            </a:r>
          </a:p>
          <a:p>
            <a:endParaRPr lang="en-US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C63ABA73-EFAA-9BDB-4FD7-B33A14ECE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884" y="5048406"/>
            <a:ext cx="1319391" cy="13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Acquisition radiale vs cartésienne </a:t>
            </a:r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722C611-8DBB-0148-AC33-D623AC06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1384300"/>
            <a:ext cx="7251700" cy="408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330E22-8465-1D4A-8C63-8F8740BE11C9}"/>
              </a:ext>
            </a:extLst>
          </p:cNvPr>
          <p:cNvSpPr txBox="1"/>
          <p:nvPr/>
        </p:nvSpPr>
        <p:spPr>
          <a:xfrm>
            <a:off x="6607371" y="6191067"/>
            <a:ext cx="23727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mriquestions.com</a:t>
            </a:r>
            <a:r>
              <a:rPr lang="fr-CA" sz="900" dirty="0">
                <a:latin typeface="+mj-lt"/>
              </a:rPr>
              <a:t>/radial-</a:t>
            </a:r>
            <a:r>
              <a:rPr lang="fr-CA" sz="900" dirty="0" err="1">
                <a:latin typeface="+mj-lt"/>
              </a:rPr>
              <a:t>sampling.html</a:t>
            </a:r>
            <a:endParaRPr lang="fr-CA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0177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Problème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E344-9A0C-FEB0-BE29-7393714DD1AA}"/>
              </a:ext>
            </a:extLst>
          </p:cNvPr>
          <p:cNvSpPr txBox="1"/>
          <p:nvPr/>
        </p:nvSpPr>
        <p:spPr>
          <a:xfrm>
            <a:off x="629748" y="1193309"/>
            <a:ext cx="7669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000" noProof="0" dirty="0">
                <a:latin typeface="+mj-lt"/>
              </a:rPr>
              <a:t>Le bruit des signaux mesuré en IRM est blanc et gaussien. Quel sera l'effet de la rétroprojection filtré avec un filtre passe-haut sur le bruit de l’image résultante? </a:t>
            </a:r>
          </a:p>
          <a:p>
            <a:pPr algn="just"/>
            <a:endParaRPr lang="fr-CA" sz="2000" dirty="0">
              <a:latin typeface="+mj-lt"/>
            </a:endParaRPr>
          </a:p>
          <a:p>
            <a:pPr algn="just"/>
            <a:r>
              <a:rPr lang="fr-CA" sz="2000" noProof="0" dirty="0">
                <a:latin typeface="+mj-lt"/>
              </a:rPr>
              <a:t>Le bruit de l’image résultante sera:</a:t>
            </a:r>
          </a:p>
          <a:p>
            <a:pPr algn="just"/>
            <a:endParaRPr lang="fr-CA" sz="2000" noProof="0" dirty="0">
              <a:latin typeface="+mj-lt"/>
            </a:endParaRPr>
          </a:p>
          <a:p>
            <a:pPr algn="just"/>
            <a:r>
              <a:rPr lang="fr-CA" sz="2000" noProof="0">
                <a:latin typeface="+mj-lt"/>
              </a:rPr>
              <a:t>A) </a:t>
            </a:r>
            <a:r>
              <a:rPr lang="fr-CA" sz="2000" noProof="0" dirty="0">
                <a:latin typeface="+mj-lt"/>
              </a:rPr>
              <a:t>blanc et gaussien</a:t>
            </a:r>
          </a:p>
          <a:p>
            <a:pPr algn="just"/>
            <a:r>
              <a:rPr lang="fr-CA" sz="2000" noProof="0" dirty="0">
                <a:latin typeface="+mj-lt"/>
              </a:rPr>
              <a:t>B) coloré et gaussien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noProof="0" dirty="0">
                <a:latin typeface="+mj-lt"/>
              </a:rPr>
              <a:t>C) blanc avec une distribution non-gaussienne</a:t>
            </a:r>
          </a:p>
          <a:p>
            <a:pPr algn="just"/>
            <a:r>
              <a:rPr lang="fr-CA" sz="2000" noProof="0" dirty="0">
                <a:latin typeface="+mj-lt"/>
              </a:rPr>
              <a:t>D) coloré avec une distribution non-gaussienne</a:t>
            </a:r>
          </a:p>
          <a:p>
            <a:pPr algn="just"/>
            <a:endParaRPr lang="en-US" sz="2000" dirty="0">
              <a:latin typeface="+mj-lt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A25E33B-7CE1-7FF4-9DB9-6D9A2AA5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38" y="4787868"/>
            <a:ext cx="1319391" cy="13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78450" y="1103214"/>
            <a:ext cx="9463109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>
                <a:latin typeface="+mj-lt"/>
                <a:cs typeface="Tahoma"/>
              </a:rPr>
              <a:t>Reconstruction par </a:t>
            </a:r>
            <a:r>
              <a:rPr lang="en-CA" sz="2400" b="1" u="sng" spc="-50" dirty="0" err="1">
                <a:latin typeface="+mj-lt"/>
                <a:cs typeface="Tahoma"/>
              </a:rPr>
              <a:t>rétroprojections</a:t>
            </a:r>
            <a:r>
              <a:rPr lang="en-CA" sz="2400" b="1" u="sng" spc="-50" dirty="0">
                <a:latin typeface="+mj-lt"/>
                <a:cs typeface="Tahoma"/>
              </a:rPr>
              <a:t> : </a:t>
            </a:r>
            <a:r>
              <a:rPr lang="en-CA" sz="2400" b="1" u="sng" spc="-50" dirty="0" err="1">
                <a:latin typeface="+mj-lt"/>
                <a:cs typeface="Tahoma"/>
              </a:rPr>
              <a:t>effet</a:t>
            </a:r>
            <a:r>
              <a:rPr lang="en-CA" sz="2400" b="1" u="sng" spc="-50" dirty="0">
                <a:latin typeface="+mj-lt"/>
                <a:cs typeface="Tahoma"/>
              </a:rPr>
              <a:t> du </a:t>
            </a:r>
            <a:r>
              <a:rPr lang="en-CA" sz="2400" b="1" u="sng" spc="-50" dirty="0" err="1">
                <a:latin typeface="+mj-lt"/>
                <a:cs typeface="Tahoma"/>
              </a:rPr>
              <a:t>nombre</a:t>
            </a:r>
            <a:r>
              <a:rPr lang="en-CA" sz="2400" b="1" u="sng" spc="-50" dirty="0">
                <a:latin typeface="+mj-lt"/>
                <a:cs typeface="Tahoma"/>
              </a:rPr>
              <a:t> de projections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partir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projections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8F28C-704B-4C68-B479-3A6B0EA04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150" b="49827"/>
          <a:stretch/>
        </p:blipFill>
        <p:spPr>
          <a:xfrm>
            <a:off x="1298650" y="1672388"/>
            <a:ext cx="2216075" cy="2185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3FAF2-7ED8-264E-BB73-65A75F2C4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0" r="33850" b="49827"/>
          <a:stretch/>
        </p:blipFill>
        <p:spPr>
          <a:xfrm>
            <a:off x="3514725" y="1672388"/>
            <a:ext cx="2114552" cy="2185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51CEEC-8FA6-8D47-8A9E-FBC57E6D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0" r="-1" b="49827"/>
          <a:stretch/>
        </p:blipFill>
        <p:spPr>
          <a:xfrm>
            <a:off x="5629277" y="1672388"/>
            <a:ext cx="2216072" cy="2185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3BC66D-8401-CF44-A151-E7F8FFFB8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2" t="49625" r="66561" b="632"/>
          <a:stretch/>
        </p:blipFill>
        <p:spPr>
          <a:xfrm>
            <a:off x="1270074" y="3857625"/>
            <a:ext cx="2216072" cy="2166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960519-1487-B343-A973-9717E2D51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4" t="49625" r="33485" b="632"/>
          <a:stretch/>
        </p:blipFill>
        <p:spPr>
          <a:xfrm>
            <a:off x="3529010" y="3857625"/>
            <a:ext cx="2114554" cy="2166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AA569-8142-B54B-B0C9-1EC6D9BB4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33" t="49625" r="-367" b="632"/>
          <a:stretch/>
        </p:blipFill>
        <p:spPr>
          <a:xfrm>
            <a:off x="5657850" y="3857625"/>
            <a:ext cx="2201786" cy="21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>
                <a:latin typeface="+mj-lt"/>
                <a:cs typeface="Tahoma"/>
              </a:rPr>
              <a:t>Reconstruction par </a:t>
            </a:r>
            <a:r>
              <a:rPr lang="en-CA" sz="2400" b="1" u="sng" spc="-50" dirty="0" err="1">
                <a:latin typeface="+mj-lt"/>
                <a:cs typeface="Tahoma"/>
              </a:rPr>
              <a:t>rétroprojections</a:t>
            </a:r>
            <a:r>
              <a:rPr lang="en-CA" sz="2400" b="1" u="sng" spc="-50" dirty="0">
                <a:latin typeface="+mj-lt"/>
                <a:cs typeface="Tahoma"/>
              </a:rPr>
              <a:t> : </a:t>
            </a:r>
            <a:r>
              <a:rPr lang="en-CA" sz="2400" b="1" u="sng" spc="-50" dirty="0" err="1">
                <a:latin typeface="+mj-lt"/>
                <a:cs typeface="Tahoma"/>
              </a:rPr>
              <a:t>effet</a:t>
            </a:r>
            <a:r>
              <a:rPr lang="en-CA" sz="2400" b="1" u="sng" spc="-50" dirty="0">
                <a:latin typeface="+mj-lt"/>
                <a:cs typeface="Tahoma"/>
              </a:rPr>
              <a:t> de la </a:t>
            </a:r>
            <a:r>
              <a:rPr lang="en-CA" sz="2400" b="1" u="sng" spc="-50" dirty="0" err="1">
                <a:latin typeface="+mj-lt"/>
                <a:cs typeface="Tahoma"/>
              </a:rPr>
              <a:t>complexité</a:t>
            </a:r>
            <a:r>
              <a:rPr lang="en-CA" sz="2400" b="1" u="sng" spc="-50" dirty="0">
                <a:latin typeface="+mj-lt"/>
                <a:cs typeface="Tahoma"/>
              </a:rPr>
              <a:t> de </a:t>
            </a:r>
            <a:r>
              <a:rPr lang="en-CA" sz="2400" b="1" u="sng" spc="-50" dirty="0" err="1">
                <a:latin typeface="+mj-lt"/>
                <a:cs typeface="Tahoma"/>
              </a:rPr>
              <a:t>l’objet</a:t>
            </a:r>
            <a:endParaRPr lang="en-CA" sz="24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0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partir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projections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5E8A9-31F8-4E95-896E-99F7CB392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29" b="49722"/>
          <a:stretch/>
        </p:blipFill>
        <p:spPr>
          <a:xfrm>
            <a:off x="1303385" y="1710446"/>
            <a:ext cx="2168478" cy="2175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5C34A-661C-F140-B254-F33B0EF32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71" r="32953" b="49722"/>
          <a:stretch/>
        </p:blipFill>
        <p:spPr>
          <a:xfrm>
            <a:off x="3471863" y="1710446"/>
            <a:ext cx="2214562" cy="2175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F8189F-6CAD-884B-8CD0-3950D165F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42" r="1" b="49722"/>
          <a:stretch/>
        </p:blipFill>
        <p:spPr>
          <a:xfrm>
            <a:off x="5640341" y="1710446"/>
            <a:ext cx="2200274" cy="2175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0FC28C-11B8-A340-929A-63565A566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42" t="49405" r="1" b="317"/>
          <a:stretch/>
        </p:blipFill>
        <p:spPr>
          <a:xfrm>
            <a:off x="5640341" y="3848374"/>
            <a:ext cx="2200274" cy="21757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2BC87-7966-B844-B7EF-5BA5A01BC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0" t="49405" r="33304" b="317"/>
          <a:stretch/>
        </p:blipFill>
        <p:spPr>
          <a:xfrm>
            <a:off x="3457575" y="3848374"/>
            <a:ext cx="2214562" cy="21757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E48791-C6B1-C54D-9039-4F7223B3F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7" t="49405" r="66499" b="317"/>
          <a:stretch/>
        </p:blipFill>
        <p:spPr>
          <a:xfrm>
            <a:off x="1303385" y="3852999"/>
            <a:ext cx="2197054" cy="21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Premiers </a:t>
            </a:r>
            <a:r>
              <a:rPr lang="en-CA" sz="2600" b="1" u="sng" spc="-50" dirty="0" err="1">
                <a:latin typeface="+mj-lt"/>
                <a:cs typeface="Tahoma"/>
              </a:rPr>
              <a:t>tomographes</a:t>
            </a:r>
            <a:r>
              <a:rPr lang="en-CA" sz="2600" b="1" u="sng" spc="-50" dirty="0">
                <a:latin typeface="+mj-lt"/>
                <a:cs typeface="Tahoma"/>
              </a:rPr>
              <a:t> (Hounsfield, </a:t>
            </a:r>
            <a:r>
              <a:rPr lang="en-CA" sz="2600" b="1" u="sng" spc="-50" dirty="0" err="1">
                <a:latin typeface="+mj-lt"/>
                <a:cs typeface="Tahoma"/>
              </a:rPr>
              <a:t>années</a:t>
            </a:r>
            <a:r>
              <a:rPr lang="en-CA" sz="2600" b="1" u="sng" spc="-50" dirty="0">
                <a:latin typeface="+mj-lt"/>
                <a:cs typeface="Tahoma"/>
              </a:rPr>
              <a:t> 1970)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X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733A9-8F5E-4CD6-8831-BA6A9B4E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1677326"/>
            <a:ext cx="4328941" cy="3262391"/>
          </a:xfrm>
          <a:prstGeom prst="rect">
            <a:avLst/>
          </a:prstGeom>
        </p:spPr>
      </p:pic>
      <p:pic>
        <p:nvPicPr>
          <p:cNvPr id="9" name="Picture 8" descr="A close-up of a white circle&#10;&#10;Description automatically generated">
            <a:extLst>
              <a:ext uri="{FF2B5EF4-FFF2-40B4-BE49-F238E27FC236}">
                <a16:creationId xmlns:a16="http://schemas.microsoft.com/office/drawing/2014/main" id="{5AF4E358-204A-7DA8-3E9C-17546E6C2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215" y="3164995"/>
            <a:ext cx="3372741" cy="2986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DADDE-CDA3-232D-9D3A-5D9CAA6AB879}"/>
              </a:ext>
            </a:extLst>
          </p:cNvPr>
          <p:cNvSpPr txBox="1"/>
          <p:nvPr/>
        </p:nvSpPr>
        <p:spPr>
          <a:xfrm>
            <a:off x="5211329" y="2710987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Première image clinique avec TRX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82E31-1280-93B4-9BB2-6C7E212AB2A1}"/>
              </a:ext>
            </a:extLst>
          </p:cNvPr>
          <p:cNvSpPr txBox="1"/>
          <p:nvPr/>
        </p:nvSpPr>
        <p:spPr>
          <a:xfrm>
            <a:off x="3791946" y="6169464"/>
            <a:ext cx="49135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i="0" u="none" strike="noStrike" dirty="0"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'Medical Imaging Systems: An Introductory Guide,' Maier A, Steidl S, Christlein V, et al., editors.</a:t>
            </a:r>
            <a:r>
              <a:rPr lang="en-CA" sz="900" i="0" dirty="0">
                <a:effectLst/>
                <a:latin typeface="+mj-lt"/>
              </a:rPr>
              <a:t>, CC BY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24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Tomographes</a:t>
            </a:r>
            <a:r>
              <a:rPr lang="en-CA" sz="2600" b="1" u="sng" spc="-50" dirty="0">
                <a:latin typeface="+mj-lt"/>
                <a:cs typeface="Tahoma"/>
              </a:rPr>
              <a:t> de première </a:t>
            </a:r>
            <a:r>
              <a:rPr lang="en-CA" sz="2600" b="1" u="sng" spc="-50" dirty="0" err="1">
                <a:latin typeface="+mj-lt"/>
                <a:cs typeface="Tahoma"/>
              </a:rPr>
              <a:t>génération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X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186C3-1EAE-4FE8-A6E9-5C49351B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2030716"/>
            <a:ext cx="7004015" cy="376104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9502AB-6505-FC43-9E90-F98A326EA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80" y="408521"/>
            <a:ext cx="231775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7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X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355600" y="1219051"/>
            <a:ext cx="4630738" cy="44208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b="1" u="sng" spc="-50" dirty="0" err="1">
                <a:latin typeface="+mj-lt"/>
                <a:cs typeface="Tahoma"/>
              </a:rPr>
              <a:t>Évolution</a:t>
            </a:r>
            <a:r>
              <a:rPr lang="en-CA" b="1" u="sng" spc="-50" dirty="0">
                <a:latin typeface="+mj-lt"/>
                <a:cs typeface="Tahoma"/>
              </a:rPr>
              <a:t> </a:t>
            </a:r>
            <a:r>
              <a:rPr lang="en-CA" b="1" u="sng" spc="-50" dirty="0" err="1">
                <a:latin typeface="+mj-lt"/>
                <a:cs typeface="Tahoma"/>
              </a:rPr>
              <a:t>technologique</a:t>
            </a: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Deuxième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génération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détecteurs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multiples</a:t>
            </a:r>
          </a:p>
          <a:p>
            <a:pPr marL="252000" lvl="1" indent="0">
              <a:lnSpc>
                <a:spcPct val="100000"/>
              </a:lnSpc>
              <a:spcBef>
                <a:spcPts val="1200"/>
              </a:spcBef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Troisième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génération</a:t>
            </a: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Une barrette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complète</a:t>
            </a: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détecteurs</a:t>
            </a:r>
            <a:endParaRPr lang="en-CA" sz="24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Rotation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</a:t>
            </a: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l’ensemble</a:t>
            </a:r>
            <a:endParaRPr lang="en-CA" sz="24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en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631C8AE-6E06-104D-9897-9FA33402A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031" y="1032137"/>
            <a:ext cx="2504810" cy="2290461"/>
          </a:xfrm>
          <a:prstGeom prst="rect">
            <a:avLst/>
          </a:prstGeom>
        </p:spPr>
      </p:pic>
      <p:pic>
        <p:nvPicPr>
          <p:cNvPr id="8" name="Picture 7" descr="Diagram, shape&#10;&#10;Description automatically generated">
            <a:extLst>
              <a:ext uri="{FF2B5EF4-FFF2-40B4-BE49-F238E27FC236}">
                <a16:creationId xmlns:a16="http://schemas.microsoft.com/office/drawing/2014/main" id="{31273F24-D7C5-0A45-A035-4B37094F9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001" y="3452252"/>
            <a:ext cx="2375143" cy="30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6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94026</TotalTime>
  <Words>1929</Words>
  <Application>Microsoft Macintosh PowerPoint</Application>
  <PresentationFormat>On-screen Show (4:3)</PresentationFormat>
  <Paragraphs>452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Office Theme</vt:lpstr>
      <vt:lpstr>Reconstruction tomographique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Eva Alonso Ortiz</cp:lastModifiedBy>
  <cp:revision>1330</cp:revision>
  <cp:lastPrinted>2018-08-23T15:25:57Z</cp:lastPrinted>
  <dcterms:created xsi:type="dcterms:W3CDTF">2018-08-02T13:49:06Z</dcterms:created>
  <dcterms:modified xsi:type="dcterms:W3CDTF">2024-04-03T23:26:18Z</dcterms:modified>
</cp:coreProperties>
</file>