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6" r:id="rId3"/>
    <p:sldId id="315" r:id="rId4"/>
    <p:sldId id="275" r:id="rId5"/>
    <p:sldId id="278" r:id="rId6"/>
    <p:sldId id="264" r:id="rId7"/>
    <p:sldId id="309" r:id="rId8"/>
    <p:sldId id="310" r:id="rId9"/>
    <p:sldId id="311" r:id="rId10"/>
    <p:sldId id="259" r:id="rId11"/>
    <p:sldId id="293" r:id="rId12"/>
    <p:sldId id="327" r:id="rId13"/>
    <p:sldId id="296" r:id="rId14"/>
    <p:sldId id="262" r:id="rId15"/>
    <p:sldId id="292" r:id="rId16"/>
    <p:sldId id="304" r:id="rId17"/>
    <p:sldId id="294" r:id="rId18"/>
    <p:sldId id="283" r:id="rId19"/>
    <p:sldId id="303" r:id="rId20"/>
    <p:sldId id="297" r:id="rId21"/>
    <p:sldId id="313" r:id="rId22"/>
    <p:sldId id="312" r:id="rId23"/>
    <p:sldId id="308" r:id="rId24"/>
    <p:sldId id="324" r:id="rId25"/>
    <p:sldId id="314" r:id="rId26"/>
    <p:sldId id="298" r:id="rId27"/>
    <p:sldId id="320" r:id="rId28"/>
    <p:sldId id="288" r:id="rId29"/>
    <p:sldId id="317" r:id="rId30"/>
    <p:sldId id="318" r:id="rId31"/>
    <p:sldId id="319" r:id="rId32"/>
    <p:sldId id="321" r:id="rId33"/>
    <p:sldId id="322" r:id="rId34"/>
    <p:sldId id="323" r:id="rId35"/>
    <p:sldId id="273" r:id="rId36"/>
    <p:sldId id="285" r:id="rId37"/>
    <p:sldId id="286" r:id="rId38"/>
    <p:sldId id="287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CC"/>
    <a:srgbClr val="FF3300"/>
    <a:srgbClr val="FF9900"/>
    <a:srgbClr val="33CC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4" autoAdjust="0"/>
    <p:restoredTop sz="64617" autoAdjust="0"/>
  </p:normalViewPr>
  <p:slideViewPr>
    <p:cSldViewPr>
      <p:cViewPr varScale="1">
        <p:scale>
          <a:sx n="72" d="100"/>
          <a:sy n="72" d="100"/>
        </p:scale>
        <p:origin x="16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99575E1-90C6-42AF-BA4E-E46180BEB3C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49321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72186A-294A-4433-A524-3E0657EDCB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2990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sshumain.ca/le-stress/comprendre-son-stress/source-du-stres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8A12C7-107D-4686-8C00-BCF68935483A}" type="slidenum">
              <a:rPr lang="fr-FR" altLang="fr-FR" sz="1200" b="0" smtClean="0">
                <a:latin typeface="Times New Roman" panose="02020603050405020304" pitchFamily="18" charset="0"/>
              </a:rPr>
              <a:pPr/>
              <a:t>1</a:t>
            </a:fld>
            <a:endParaRPr lang="fr-FR" altLang="fr-FR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7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b="1" dirty="0" smtClean="0"/>
              <a:t>Urgence:</a:t>
            </a:r>
          </a:p>
          <a:p>
            <a:pPr>
              <a:buFontTx/>
              <a:buChar char="•"/>
            </a:pPr>
            <a:r>
              <a:rPr lang="fr-CA" altLang="fr-FR" dirty="0" smtClean="0"/>
              <a:t> une auto freine brusquement devant nous et nous oblige à une manœuvre dangereuse;</a:t>
            </a:r>
          </a:p>
          <a:p>
            <a:pPr>
              <a:buFontTx/>
              <a:buChar char="•"/>
            </a:pPr>
            <a:r>
              <a:rPr lang="fr-CA" altLang="fr-FR" dirty="0" smtClean="0"/>
              <a:t> le professeur nous pose une question en classe;</a:t>
            </a:r>
          </a:p>
          <a:p>
            <a:pPr>
              <a:buFontTx/>
              <a:buChar char="•"/>
            </a:pPr>
            <a:r>
              <a:rPr lang="fr-CA" altLang="fr-FR" dirty="0" smtClean="0"/>
              <a:t> je réalise qu’un échéanciers est dû pour hier;</a:t>
            </a:r>
          </a:p>
          <a:p>
            <a:pPr>
              <a:buFontTx/>
              <a:buChar char="•"/>
            </a:pPr>
            <a:endParaRPr lang="fr-CA" altLang="fr-FR" dirty="0" smtClean="0"/>
          </a:p>
          <a:p>
            <a:r>
              <a:rPr lang="fr-CA" altLang="fr-FR" b="1" dirty="0" smtClean="0"/>
              <a:t>Menaces permanentes, </a:t>
            </a:r>
            <a:r>
              <a:rPr lang="fr-CA" altLang="fr-FR" dirty="0" smtClean="0"/>
              <a:t>toujours imminentes, jamais terminée</a:t>
            </a:r>
            <a:r>
              <a:rPr lang="fr-CA" altLang="fr-FR" b="1" dirty="0" smtClean="0"/>
              <a:t>:</a:t>
            </a:r>
          </a:p>
          <a:p>
            <a:pPr>
              <a:buFontTx/>
              <a:buChar char="•"/>
            </a:pPr>
            <a:r>
              <a:rPr lang="fr-CA" altLang="fr-FR" dirty="0" smtClean="0"/>
              <a:t> conditions de travail où je ne peux prévoir mes tâches, pas suffisamment de temps; d’outils pour faire un travail satisfaisant;</a:t>
            </a:r>
          </a:p>
          <a:p>
            <a:pPr>
              <a:buFontTx/>
              <a:buChar char="•"/>
            </a:pPr>
            <a:r>
              <a:rPr lang="fr-CA" altLang="fr-FR" dirty="0" smtClean="0"/>
              <a:t> un patron, un partenaire de vie capricieux, imprévisible;</a:t>
            </a:r>
          </a:p>
          <a:p>
            <a:pPr>
              <a:buFontTx/>
              <a:buChar char="•"/>
            </a:pPr>
            <a:r>
              <a:rPr lang="fr-CA" altLang="fr-FR" dirty="0" smtClean="0"/>
              <a:t>une problématique d’anxiété de performance (stress aux examens) qui fait douter de nos résultats même quand on s’est bien préparé;</a:t>
            </a:r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9EB818-BD69-4164-9AEB-EE3BEDE542EF}" type="slidenum">
              <a:rPr kumimoji="0" lang="fr-FR" altLang="fr-FR" smtClean="0"/>
              <a:pPr>
                <a:spcBef>
                  <a:spcPct val="0"/>
                </a:spcBef>
              </a:pPr>
              <a:t>16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88652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4C57EE-B777-4C35-94ED-F48627F9E967}" type="slidenum">
              <a:rPr kumimoji="0" lang="fr-FR" altLang="fr-FR" smtClean="0"/>
              <a:pPr>
                <a:spcBef>
                  <a:spcPct val="0"/>
                </a:spcBef>
              </a:pPr>
              <a:t>18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83032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 b="1" dirty="0" smtClean="0">
                <a:latin typeface="Arial Narrow" panose="020B0606020202030204" pitchFamily="34" charset="0"/>
              </a:rPr>
              <a:t>Évitez d’éviter</a:t>
            </a:r>
            <a:br>
              <a:rPr lang="fr-CA" altLang="fr-FR" b="1" dirty="0" smtClean="0">
                <a:latin typeface="Arial Narrow" panose="020B0606020202030204" pitchFamily="34" charset="0"/>
              </a:rPr>
            </a:br>
            <a:r>
              <a:rPr lang="fr-CA" altLang="fr-FR" b="1" dirty="0" smtClean="0">
                <a:latin typeface="Arial Narrow" panose="020B0606020202030204" pitchFamily="34" charset="0"/>
              </a:rPr>
              <a:t>… les menaces</a:t>
            </a:r>
          </a:p>
          <a:p>
            <a:pPr eaLnBrk="1" hangingPunct="1"/>
            <a:endParaRPr lang="fr-CA" altLang="fr-FR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fr-CA" altLang="fr-FR" b="1" dirty="0" smtClean="0">
                <a:latin typeface="Arial Narrow" panose="020B0606020202030204" pitchFamily="34" charset="0"/>
              </a:rPr>
              <a:t>Envisagez les conséquences si on devait faire face au pire</a:t>
            </a:r>
          </a:p>
          <a:p>
            <a:pPr eaLnBrk="1" hangingPunct="1"/>
            <a:r>
              <a:rPr lang="fr-CA" altLang="fr-FR" dirty="0" smtClean="0">
                <a:latin typeface="Arial Narrow" panose="020B0606020202030204" pitchFamily="34" charset="0"/>
              </a:rPr>
              <a:t>… pour s’y préparer; imaginez divers scénarios</a:t>
            </a:r>
          </a:p>
          <a:p>
            <a:pPr eaLnBrk="1" hangingPunct="1"/>
            <a:endParaRPr lang="fr-CA" altLang="fr-FR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fr-CA" altLang="fr-FR" b="1" dirty="0" smtClean="0">
                <a:latin typeface="Arial Narrow" panose="020B0606020202030204" pitchFamily="34" charset="0"/>
              </a:rPr>
              <a:t>L’attitude rechercher:</a:t>
            </a:r>
            <a:br>
              <a:rPr lang="fr-CA" altLang="fr-FR" b="1" dirty="0" smtClean="0">
                <a:latin typeface="Arial Narrow" panose="020B0606020202030204" pitchFamily="34" charset="0"/>
              </a:rPr>
            </a:br>
            <a:r>
              <a:rPr lang="fr-CA" altLang="fr-FR" b="1" dirty="0" smtClean="0">
                <a:latin typeface="Arial Narrow" panose="020B0606020202030204" pitchFamily="34" charset="0"/>
              </a:rPr>
              <a:t>se sentir prêt à faire face</a:t>
            </a:r>
          </a:p>
          <a:p>
            <a:pPr eaLnBrk="1" hangingPunct="1"/>
            <a:r>
              <a:rPr lang="fr-CA" altLang="fr-FR" dirty="0" smtClean="0">
                <a:latin typeface="Arial Narrow" panose="020B0606020202030204" pitchFamily="34" charset="0"/>
              </a:rPr>
              <a:t>… même si doit en être déçu, triste, frustré</a:t>
            </a:r>
          </a:p>
          <a:p>
            <a:endParaRPr lang="fr-CA" altLang="fr-FR" dirty="0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5A1C97-8D1B-4554-A943-1766423CBF66}" type="slidenum">
              <a:rPr kumimoji="0" lang="fr-FR" altLang="fr-FR" smtClean="0"/>
              <a:pPr>
                <a:spcBef>
                  <a:spcPct val="0"/>
                </a:spcBef>
              </a:pPr>
              <a:t>22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3023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smtClean="0"/>
              <a:t>Le changement, la nouveauté interpellent les trois perceptions subjectives car impliquent de l’inconnu</a:t>
            </a: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78DCAA-C688-4569-B196-30813E89B170}" type="slidenum">
              <a:rPr kumimoji="0" lang="fr-FR" altLang="fr-FR" smtClean="0"/>
              <a:pPr>
                <a:spcBef>
                  <a:spcPct val="0"/>
                </a:spcBef>
              </a:pPr>
              <a:t>23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31095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E426F6-886F-4323-9B4E-7B526896AC91}" type="slidenum">
              <a:rPr lang="fr-FR" altLang="fr-FR" sz="1200" b="0" smtClean="0">
                <a:latin typeface="Times New Roman" panose="02020603050405020304" pitchFamily="18" charset="0"/>
              </a:rPr>
              <a:pPr/>
              <a:t>24</a:t>
            </a:fld>
            <a:endParaRPr lang="fr-FR" altLang="fr-FR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38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b="1" smtClean="0"/>
              <a:t>Analyser la situation </a:t>
            </a:r>
            <a:r>
              <a:rPr lang="fr-CA" altLang="fr-FR" smtClean="0"/>
              <a:t/>
            </a:r>
            <a:br>
              <a:rPr lang="fr-CA" altLang="fr-FR" smtClean="0"/>
            </a:br>
            <a:r>
              <a:rPr lang="fr-CA" altLang="fr-FR" smtClean="0"/>
              <a:t>     ex. : Porter attention, éviter de prendre trop de responsabilités lorsque vous en avez déjà plusieurs.</a:t>
            </a:r>
          </a:p>
          <a:p>
            <a:r>
              <a:rPr lang="fr-CA" altLang="fr-FR" b="1" smtClean="0"/>
              <a:t>Travailler plus fort </a:t>
            </a:r>
            <a:r>
              <a:rPr lang="fr-CA" altLang="fr-FR" smtClean="0"/>
              <a:t/>
            </a:r>
            <a:br>
              <a:rPr lang="fr-CA" altLang="fr-FR" smtClean="0"/>
            </a:br>
            <a:r>
              <a:rPr lang="fr-CA" altLang="fr-FR" smtClean="0"/>
              <a:t>     ex. : accorder plus de temps à la préparation, en dernier recours, mettre les bouchée double afin d’étudier pour un examen en y consacrant plus de temps.</a:t>
            </a:r>
          </a:p>
          <a:p>
            <a:r>
              <a:rPr lang="fr-CA" altLang="fr-FR" b="1" smtClean="0"/>
              <a:t>Appliquer des leçons apprises lors d’expériences précédentes </a:t>
            </a:r>
            <a:r>
              <a:rPr lang="fr-CA" altLang="fr-FR" smtClean="0"/>
              <a:t/>
            </a:r>
            <a:br>
              <a:rPr lang="fr-CA" altLang="fr-FR" smtClean="0"/>
            </a:br>
            <a:r>
              <a:rPr lang="fr-CA" altLang="fr-FR" smtClean="0"/>
              <a:t>     ex. : vous échouer un cours pour la deuxième fois, dites-vous que vous connaissez les étapes à suivre et la matière est plus familière.</a:t>
            </a:r>
          </a:p>
          <a:p>
            <a:r>
              <a:rPr lang="fr-CA" altLang="fr-FR" b="1" smtClean="0"/>
              <a:t>Parler à une personne qui peut avoir un impact direct sur votre situation </a:t>
            </a:r>
            <a:r>
              <a:rPr lang="fr-CA" altLang="fr-FR" smtClean="0"/>
              <a:t/>
            </a:r>
            <a:br>
              <a:rPr lang="fr-CA" altLang="fr-FR" smtClean="0"/>
            </a:br>
            <a:r>
              <a:rPr lang="fr-CA" altLang="fr-FR" smtClean="0"/>
              <a:t>     ex. : consulter son professeur pour obtenir une prolongation sur un projet dont la date de tombée est la semaine prochaine; allez voir un conseiller pour vous informez des conséquences et des alternatives qui s’offrent à vous.</a:t>
            </a:r>
          </a:p>
          <a:p>
            <a:endParaRPr lang="fr-CA" alt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D31070-0916-429A-B961-E02DEE3514C2}" type="slidenum">
              <a:rPr kumimoji="0" lang="fr-FR" altLang="fr-FR" smtClean="0"/>
              <a:pPr>
                <a:spcBef>
                  <a:spcPct val="0"/>
                </a:spcBef>
              </a:pPr>
              <a:t>26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63817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b="1" smtClean="0"/>
              <a:t>Évitez l'incertitude: </a:t>
            </a:r>
            <a:r>
              <a:rPr lang="fr-CA" altLang="fr-FR" smtClean="0"/>
              <a:t>par une planification régulière, routines,</a:t>
            </a:r>
          </a:p>
          <a:p>
            <a:endParaRPr lang="fr-CA" altLang="fr-FR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D30E43-9B16-4135-B09A-D420735F864E}" type="slidenum">
              <a:rPr kumimoji="0" lang="fr-FR" altLang="fr-FR" smtClean="0"/>
              <a:pPr>
                <a:spcBef>
                  <a:spcPct val="0"/>
                </a:spcBef>
              </a:pPr>
              <a:t>28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52532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dirty="0" smtClean="0"/>
              <a:t>Se donner droit à l’erreur!</a:t>
            </a: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14711E-F83C-4575-96CF-A8993C19955A}" type="slidenum">
              <a:rPr lang="fr-FR" altLang="fr-FR" sz="1200" b="0" smtClean="0">
                <a:latin typeface="Times New Roman" panose="02020603050405020304" pitchFamily="18" charset="0"/>
              </a:rPr>
              <a:pPr/>
              <a:t>29</a:t>
            </a:fld>
            <a:endParaRPr lang="fr-FR" altLang="fr-FR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88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smtClean="0"/>
              <a:t>La méditation de la pleine conscience permet de développer des habiletés qui favorisent nos capacités de prendre un recul pour mieux gérer nos réactions émotives.</a:t>
            </a:r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7795E1-241C-4771-B3F8-CDA56150C812}" type="slidenum">
              <a:rPr lang="fr-FR" altLang="fr-FR" sz="1200" b="0" smtClean="0">
                <a:latin typeface="Times New Roman" panose="02020603050405020304" pitchFamily="18" charset="0"/>
              </a:rPr>
              <a:pPr/>
              <a:t>30</a:t>
            </a:fld>
            <a:endParaRPr lang="fr-FR" altLang="fr-FR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8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smtClean="0"/>
              <a:t>Clarifier les termes associés au stress.</a:t>
            </a:r>
          </a:p>
          <a:p>
            <a:r>
              <a:rPr lang="fr-CA" altLang="fr-FR" smtClean="0"/>
              <a:t>Parfois désigne tour à tour les facteurs de stress, les symptômes; les réactions, etc.</a:t>
            </a:r>
          </a:p>
          <a:p>
            <a:r>
              <a:rPr lang="fr-CA" altLang="fr-FR" smtClean="0"/>
              <a:t>Parfois est perçu comme nécessaire ou malsain.</a:t>
            </a:r>
          </a:p>
          <a:p>
            <a:endParaRPr lang="fr-CA" altLang="fr-FR" smtClean="0"/>
          </a:p>
          <a:p>
            <a:r>
              <a:rPr lang="fr-CA" altLang="fr-FR" smtClean="0"/>
              <a:t>« Le bonheur, c’est de faire jouer nos mécanismes d’adaptation » Jean Rostand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21A8E7-F90B-4849-8E2E-E82FE2BD6FE4}" type="slidenum">
              <a:rPr kumimoji="0" lang="fr-FR" altLang="fr-FR" smtClean="0"/>
              <a:pPr>
                <a:spcBef>
                  <a:spcPct val="0"/>
                </a:spcBef>
              </a:pPr>
              <a:t>3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5964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smtClean="0"/>
              <a:t>Faire face aux demandes d’adaptation de notre environnement (interne et/ou externe).</a:t>
            </a:r>
          </a:p>
          <a:p>
            <a:r>
              <a:rPr lang="fr-CA" altLang="fr-FR" smtClean="0"/>
              <a:t>Lorsqu’on se mobilise dans une réponse organisée dans laquelle nous avons confiance qu’elle nous permettra de rencontrer les exigences = pas stressant; = stimulant; excitant.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A01F55-043F-454C-AC23-A097526F28A3}" type="slidenum">
              <a:rPr kumimoji="0" lang="fr-FR" altLang="fr-FR" smtClean="0"/>
              <a:pPr>
                <a:spcBef>
                  <a:spcPct val="0"/>
                </a:spcBef>
              </a:pPr>
              <a:t>4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23199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DC011E-3164-40E5-8C0B-51FF0300B9C2}" type="slidenum">
              <a:rPr kumimoji="0" lang="fr-FR" altLang="fr-FR" smtClean="0"/>
              <a:pPr>
                <a:spcBef>
                  <a:spcPct val="0"/>
                </a:spcBef>
              </a:pPr>
              <a:t>5</a:t>
            </a:fld>
            <a:endParaRPr kumimoji="0" lang="fr-FR" altLang="fr-F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 b="1" smtClean="0"/>
              <a:t>Sharpe-Lewis</a:t>
            </a:r>
            <a:r>
              <a:rPr lang="fr-CA" altLang="fr-FR" smtClean="0"/>
              <a:t>: 6 classes</a:t>
            </a:r>
          </a:p>
          <a:p>
            <a:pPr eaLnBrk="1" hangingPunct="1"/>
            <a:r>
              <a:rPr lang="fr-CA" altLang="fr-FR" smtClean="0"/>
              <a:t>			performance; menace; ennui; frustration; perte ou deuil; physique</a:t>
            </a:r>
          </a:p>
          <a:p>
            <a:pPr eaLnBrk="1" hangingPunct="1"/>
            <a:r>
              <a:rPr lang="fr-CA" altLang="fr-FR" b="1" smtClean="0"/>
              <a:t>Institut intern. du stress</a:t>
            </a:r>
            <a:r>
              <a:rPr lang="fr-CA" altLang="fr-FR" smtClean="0"/>
              <a:t>: </a:t>
            </a:r>
          </a:p>
          <a:p>
            <a:pPr eaLnBrk="1" hangingPunct="1"/>
            <a:r>
              <a:rPr lang="fr-CA" altLang="fr-FR" smtClean="0"/>
              <a:t>			stresseurs en général; physique; neuro-psychiatrique; psycho-sociaux; relié à l’occupation</a:t>
            </a:r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3333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smtClean="0"/>
              <a:t>La personnalité comparable à un système immunitaire psychologique qui peut avoir des réactions allergiques à des stresseurs qui ne sont pas dérangeants pour d’autres.</a:t>
            </a: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C3F27D-7018-4CC0-97FC-53670CB691B5}" type="slidenum">
              <a:rPr lang="fr-FR" altLang="fr-FR" sz="1200" b="0" smtClean="0">
                <a:latin typeface="Times New Roman" panose="02020603050405020304" pitchFamily="18" charset="0"/>
              </a:rPr>
              <a:pPr/>
              <a:t>6</a:t>
            </a:fld>
            <a:endParaRPr lang="fr-FR" altLang="fr-FR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0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3A9CE3-1ED6-414A-AFC9-E39AE655E463}" type="slidenum">
              <a:rPr kumimoji="0" lang="fr-FR" altLang="fr-FR" smtClean="0"/>
              <a:pPr>
                <a:spcBef>
                  <a:spcPct val="0"/>
                </a:spcBef>
              </a:pPr>
              <a:t>7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9138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 b="1" smtClean="0">
                <a:latin typeface="Arial Narrow" panose="020B0606020202030204" pitchFamily="34" charset="0"/>
              </a:rPr>
              <a:t>Évitez d’éviter</a:t>
            </a:r>
            <a:br>
              <a:rPr lang="fr-CA" altLang="fr-FR" b="1" smtClean="0">
                <a:latin typeface="Arial Narrow" panose="020B0606020202030204" pitchFamily="34" charset="0"/>
              </a:rPr>
            </a:br>
            <a:r>
              <a:rPr lang="fr-CA" altLang="fr-FR" b="1" smtClean="0">
                <a:latin typeface="Arial Narrow" panose="020B0606020202030204" pitchFamily="34" charset="0"/>
              </a:rPr>
              <a:t>… les menaces</a:t>
            </a:r>
          </a:p>
          <a:p>
            <a:pPr eaLnBrk="1" hangingPunct="1"/>
            <a:endParaRPr lang="fr-CA" altLang="fr-FR" b="1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fr-CA" altLang="fr-FR" b="1" smtClean="0">
                <a:latin typeface="Arial Narrow" panose="020B0606020202030204" pitchFamily="34" charset="0"/>
              </a:rPr>
              <a:t>Envisagez les conséquences si on devait faire face au pire</a:t>
            </a:r>
          </a:p>
          <a:p>
            <a:pPr eaLnBrk="1" hangingPunct="1"/>
            <a:r>
              <a:rPr lang="fr-CA" altLang="fr-FR" smtClean="0">
                <a:latin typeface="Arial Narrow" panose="020B0606020202030204" pitchFamily="34" charset="0"/>
              </a:rPr>
              <a:t>… pour s’y préparer</a:t>
            </a:r>
          </a:p>
          <a:p>
            <a:pPr eaLnBrk="1" hangingPunct="1"/>
            <a:endParaRPr lang="fr-CA" altLang="fr-FR" b="1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fr-CA" altLang="fr-FR" b="1" smtClean="0">
                <a:latin typeface="Arial Narrow" panose="020B0606020202030204" pitchFamily="34" charset="0"/>
              </a:rPr>
              <a:t>L’attitude rechercher:</a:t>
            </a:r>
            <a:br>
              <a:rPr lang="fr-CA" altLang="fr-FR" b="1" smtClean="0">
                <a:latin typeface="Arial Narrow" panose="020B0606020202030204" pitchFamily="34" charset="0"/>
              </a:rPr>
            </a:br>
            <a:r>
              <a:rPr lang="fr-CA" altLang="fr-FR" b="1" smtClean="0">
                <a:latin typeface="Arial Narrow" panose="020B0606020202030204" pitchFamily="34" charset="0"/>
              </a:rPr>
              <a:t>se sentir prêt à faire face</a:t>
            </a:r>
          </a:p>
          <a:p>
            <a:pPr eaLnBrk="1" hangingPunct="1"/>
            <a:r>
              <a:rPr lang="fr-CA" altLang="fr-FR" smtClean="0">
                <a:latin typeface="Arial Narrow" panose="020B0606020202030204" pitchFamily="34" charset="0"/>
              </a:rPr>
              <a:t>… même si doit en être déçu, triste, frustré</a:t>
            </a:r>
          </a:p>
          <a:p>
            <a:endParaRPr lang="fr-CA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2A9809-8BFF-45AD-B831-3E991E7D960A}" type="slidenum">
              <a:rPr kumimoji="0" lang="fr-FR" altLang="fr-FR" smtClean="0"/>
              <a:pPr>
                <a:spcBef>
                  <a:spcPct val="0"/>
                </a:spcBef>
              </a:pPr>
              <a:t>9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6824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CA" altLang="fr-FR" dirty="0" smtClean="0"/>
              <a:t>Le changement, la nouveauté interpellent les trois perceptions subjectives car confronté à l’inconnu</a:t>
            </a:r>
          </a:p>
          <a:p>
            <a:pPr>
              <a:defRPr/>
            </a:pPr>
            <a:endParaRPr lang="fr-CA" altLang="fr-FR" dirty="0" smtClean="0"/>
          </a:p>
          <a:p>
            <a:pPr>
              <a:defRPr/>
            </a:pPr>
            <a:r>
              <a:rPr lang="fr-CA" altLang="fr-FR" dirty="0" smtClean="0"/>
              <a:t>Ces situations impliquent une perte de </a:t>
            </a:r>
            <a:r>
              <a:rPr lang="fr-CA" altLang="fr-FR" b="1" dirty="0" smtClean="0"/>
              <a:t>C</a:t>
            </a:r>
            <a:r>
              <a:rPr lang="fr-CA" altLang="fr-FR" dirty="0" smtClean="0"/>
              <a:t>ontrôle, de l’</a:t>
            </a:r>
            <a:r>
              <a:rPr lang="fr-CA" altLang="fr-FR" b="1" dirty="0" smtClean="0"/>
              <a:t>I</a:t>
            </a:r>
            <a:r>
              <a:rPr lang="fr-CA" altLang="fr-FR" dirty="0" smtClean="0"/>
              <a:t>mprévisibilité, de la </a:t>
            </a:r>
            <a:r>
              <a:rPr lang="fr-CA" altLang="fr-FR" b="1" dirty="0" smtClean="0"/>
              <a:t>N</a:t>
            </a:r>
            <a:r>
              <a:rPr lang="fr-CA" altLang="fr-FR" dirty="0" smtClean="0"/>
              <a:t>ouveauté, ou une menace à votre </a:t>
            </a:r>
            <a:r>
              <a:rPr lang="fr-CA" altLang="fr-FR" b="1" dirty="0" smtClean="0"/>
              <a:t>É</a:t>
            </a:r>
            <a:r>
              <a:rPr lang="fr-CA" altLang="fr-FR" dirty="0" smtClean="0"/>
              <a:t>go : c’est donc du </a:t>
            </a:r>
            <a:r>
              <a:rPr lang="fr-CA" altLang="fr-FR" b="1" dirty="0" smtClean="0">
                <a:solidFill>
                  <a:schemeClr val="accent1"/>
                </a:solidFill>
                <a:hlinkClick r:id="rId3"/>
              </a:rPr>
              <a:t>C.I.N.É</a:t>
            </a:r>
            <a:r>
              <a:rPr lang="fr-CA" altLang="fr-FR" b="1" dirty="0" smtClean="0">
                <a:solidFill>
                  <a:schemeClr val="accent1"/>
                </a:solidFill>
              </a:rPr>
              <a:t> </a:t>
            </a:r>
            <a:r>
              <a:rPr lang="fr-CA" altLang="fr-FR" b="1" dirty="0" smtClean="0"/>
              <a:t/>
            </a:r>
            <a:br>
              <a:rPr lang="fr-CA" altLang="fr-FR" b="1" dirty="0" smtClean="0"/>
            </a:br>
            <a:r>
              <a:rPr lang="fr-CA" altLang="fr-FR" sz="800" i="1" dirty="0" smtClean="0">
                <a:latin typeface="+mj-lt"/>
                <a:cs typeface="Simplified Arabic" panose="02020603050405020304" pitchFamily="18" charset="-78"/>
              </a:rPr>
              <a:t>Centre d’Études sur le Stress Humain (CESH)</a:t>
            </a: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14DB1E-7C91-4645-83E8-E171D4877BB2}" type="slidenum">
              <a:rPr kumimoji="0" lang="fr-FR" altLang="fr-FR" smtClean="0"/>
              <a:pPr>
                <a:spcBef>
                  <a:spcPct val="0"/>
                </a:spcBef>
              </a:pPr>
              <a:t>10</a:t>
            </a:fld>
            <a:endParaRPr kumimoji="0"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5217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smtClean="0"/>
              <a:t>En arrivé à savoir le plus possible ce qui nous attend si le pire arrive et comment nous y ferons face.</a:t>
            </a:r>
          </a:p>
          <a:p>
            <a:endParaRPr lang="fr-CA" alt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2A20D8-6B1F-41B6-9F7E-6A72F1560BCB}" type="slidenum">
              <a:rPr lang="fr-FR" altLang="fr-FR" sz="1200" b="0" smtClean="0">
                <a:latin typeface="Times New Roman" panose="02020603050405020304" pitchFamily="18" charset="0"/>
              </a:rPr>
              <a:pPr/>
              <a:t>14</a:t>
            </a:fld>
            <a:endParaRPr lang="fr-FR" altLang="fr-FR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74594415 w 8042"/>
              <a:gd name="T1" fmla="*/ 61003910 h 10000"/>
              <a:gd name="T2" fmla="*/ 179471940 w 8042"/>
              <a:gd name="T3" fmla="*/ 60271832 h 10000"/>
              <a:gd name="T4" fmla="*/ 180284861 w 8042"/>
              <a:gd name="T5" fmla="*/ 59905832 h 10000"/>
              <a:gd name="T6" fmla="*/ 242126018 w 8042"/>
              <a:gd name="T7" fmla="*/ 32088033 h 10000"/>
              <a:gd name="T8" fmla="*/ 242126018 w 8042"/>
              <a:gd name="T9" fmla="*/ 28799969 h 10000"/>
              <a:gd name="T10" fmla="*/ 180284861 w 8042"/>
              <a:gd name="T11" fmla="*/ 1348170 h 10000"/>
              <a:gd name="T12" fmla="*/ 179471940 w 8042"/>
              <a:gd name="T13" fmla="*/ 976078 h 10000"/>
              <a:gd name="T14" fmla="*/ 174594415 w 8042"/>
              <a:gd name="T15" fmla="*/ 250092 h 10000"/>
              <a:gd name="T16" fmla="*/ 541889 w 8042"/>
              <a:gd name="T17" fmla="*/ 0 h 10000"/>
              <a:gd name="T18" fmla="*/ 0 w 8042"/>
              <a:gd name="T19" fmla="*/ 60949002 h 10000"/>
              <a:gd name="T20" fmla="*/ 174594415 w 8042"/>
              <a:gd name="T21" fmla="*/ 6100391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8B84-86F5-40BD-9B09-1D9B14FEA4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057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84A12-3426-487E-B34F-6B6600A242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279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fr-FR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fr-FR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39F1-6223-4EF4-AC9E-361E8545C3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719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B992-C146-4FCF-85C3-9A613C21F0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149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fr-FR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fr-FR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1C68-6FE0-4B82-9278-C331654233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461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BA61-0A32-49FA-85E4-25EA6DDC03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778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0089-9FE3-42CB-BD89-099612651A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658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D581-E807-4B35-B3F5-680127C72D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547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fr-CA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2566-18F0-4AAF-8631-4312C19225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723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fr-CA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D4E0-D195-44C4-9D40-88F1125C58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2742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648B-2ABA-4F04-A0F8-7C19E14829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30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82BD-1472-4F30-AB32-D1CE709BAD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27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3198-600C-4CC2-B2D9-63345AD3F8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712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2657-7039-414E-BC33-F11A412DF7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939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335A-BF3B-4E5B-B1DF-BB2FFFB704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790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BF8A-4EFB-45C9-BA0E-AF870A1095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56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76C0-A4D9-4037-825C-E0C68F060E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492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C3EB-9D30-4FB8-9617-AF7990ECFA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262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B385-34CA-4177-AF0B-1A8E733D03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50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EBDB682-C287-415C-9732-DE2D31752B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78" r:id="rId17"/>
    <p:sldLayoutId id="2147484179" r:id="rId18"/>
    <p:sldLayoutId id="2147484180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hyperlink" Target="http://www.stresshumain.ca/le-stress/comprendre-son-stress/source-du-stress.html" TargetMode="Externa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7.xml"/><Relationship Id="rId7" Type="http://schemas.openxmlformats.org/officeDocument/2006/relationships/image" Target="../media/image7.w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9.xml"/><Relationship Id="rId10" Type="http://schemas.openxmlformats.org/officeDocument/2006/relationships/image" Target="../media/image10.png"/><Relationship Id="rId4" Type="http://schemas.openxmlformats.org/officeDocument/2006/relationships/tags" Target="../tags/tag38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ymtl.ca/soutie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4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17.wmf"/><Relationship Id="rId4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redpsy.com/infopsy/stress.html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hyperlink" Target="http://www.redpsy.com/letpsy/index.html" TargetMode="External"/><Relationship Id="rId5" Type="http://schemas.openxmlformats.org/officeDocument/2006/relationships/hyperlink" Target="http://www.redpsy.com/jgarneau.html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55650" y="404813"/>
            <a:ext cx="7772400" cy="2124075"/>
          </a:xfrm>
        </p:spPr>
        <p:txBody>
          <a:bodyPr/>
          <a:lstStyle/>
          <a:p>
            <a:pPr algn="ctr" eaLnBrk="1" hangingPunct="1"/>
            <a:r>
              <a:rPr lang="fr-CA" altLang="fr-FR" sz="4400" b="1" smtClean="0">
                <a:solidFill>
                  <a:schemeClr val="accent2"/>
                </a:solidFill>
                <a:latin typeface="Barbedor T Heavy"/>
              </a:rPr>
              <a:t>LA GESTION DU STRESS</a:t>
            </a:r>
            <a:br>
              <a:rPr lang="fr-CA" altLang="fr-FR" sz="4400" b="1" smtClean="0">
                <a:solidFill>
                  <a:schemeClr val="accent2"/>
                </a:solidFill>
                <a:latin typeface="Barbedor T Heavy"/>
              </a:rPr>
            </a:br>
            <a:r>
              <a:rPr lang="fr-CA" altLang="fr-FR" sz="4400" b="1" smtClean="0">
                <a:solidFill>
                  <a:schemeClr val="accent2"/>
                </a:solidFill>
                <a:latin typeface="Barbedor T Heavy"/>
              </a:rPr>
              <a:t>et de l’anxiété de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35150" y="4292600"/>
            <a:ext cx="6400800" cy="236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r-CA" altLang="fr-FR" sz="2400" b="1" dirty="0" smtClean="0"/>
              <a:t>Gilles Lussier, </a:t>
            </a:r>
            <a:r>
              <a:rPr lang="fr-CA" altLang="fr-FR" sz="1600" b="1" dirty="0" smtClean="0"/>
              <a:t>M.A.</a:t>
            </a:r>
            <a:endParaRPr lang="fr-CA" altLang="fr-FR" sz="2400" b="1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r-CA" altLang="fr-FR" sz="2400" dirty="0" smtClean="0"/>
              <a:t>psychologue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r-CA" altLang="fr-FR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smtClean="0">
                <a:solidFill>
                  <a:schemeClr val="accent1"/>
                </a:solidFill>
                <a:latin typeface="Stencil" panose="040409050D0802020404" pitchFamily="82" charset="0"/>
              </a:rPr>
              <a:t>Le stress</a:t>
            </a:r>
          </a:p>
        </p:txBody>
      </p:sp>
      <p:graphicFrame>
        <p:nvGraphicFramePr>
          <p:cNvPr id="29763" name="Group 67"/>
          <p:cNvGraphicFramePr>
            <a:graphicFrameLocks noGrp="1"/>
          </p:cNvGraphicFramePr>
          <p:nvPr>
            <p:ph type="tbl" idx="1"/>
            <p:custDataLst>
              <p:tags r:id="rId2"/>
            </p:custDataLst>
          </p:nvPr>
        </p:nvGraphicFramePr>
        <p:xfrm>
          <a:off x="1331913" y="1484313"/>
          <a:ext cx="7272337" cy="3871912"/>
        </p:xfrm>
        <a:graphic>
          <a:graphicData uri="http://schemas.openxmlformats.org/drawingml/2006/table">
            <a:tbl>
              <a:tblPr/>
              <a:tblGrid>
                <a:gridCol w="2911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30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Perception </a:t>
                      </a:r>
                      <a:r>
                        <a:rPr kumimoji="0" lang="fr-CA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subjective</a:t>
                      </a: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 de 3 facteurs :</a:t>
                      </a:r>
                      <a:endParaRPr kumimoji="0" lang="fr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menace(s)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fr-C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)prévisibilité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fr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contrôle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 déterminent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fr-CA" sz="9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endParaRPr kumimoji="0" lang="fr-F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l’intensité</a:t>
                      </a:r>
                      <a:b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 la réaction</a:t>
                      </a:r>
                      <a:b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 stress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36" marB="45736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331913" y="5534025"/>
            <a:ext cx="76136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2000" dirty="0"/>
              <a:t>Implique une perte de</a:t>
            </a:r>
            <a:r>
              <a:rPr lang="fr-CA" sz="2000" dirty="0">
                <a:solidFill>
                  <a:srgbClr val="0070C0"/>
                </a:solidFill>
              </a:rPr>
              <a:t> </a:t>
            </a:r>
            <a:r>
              <a:rPr lang="fr-CA" sz="2000" dirty="0">
                <a:solidFill>
                  <a:schemeClr val="accent1"/>
                </a:solidFill>
              </a:rPr>
              <a:t>C</a:t>
            </a:r>
            <a:r>
              <a:rPr lang="fr-CA" sz="2000" dirty="0"/>
              <a:t>ontrôle, de l’</a:t>
            </a:r>
            <a:r>
              <a:rPr lang="fr-CA" sz="2000" dirty="0">
                <a:solidFill>
                  <a:schemeClr val="accent1"/>
                </a:solidFill>
              </a:rPr>
              <a:t>I</a:t>
            </a:r>
            <a:r>
              <a:rPr lang="fr-CA" sz="2000" dirty="0"/>
              <a:t>mprévisibilité, de la </a:t>
            </a:r>
            <a:r>
              <a:rPr lang="fr-CA" sz="2000" dirty="0">
                <a:solidFill>
                  <a:schemeClr val="accent1"/>
                </a:solidFill>
              </a:rPr>
              <a:t>N</a:t>
            </a:r>
            <a:r>
              <a:rPr lang="fr-CA" sz="2000" dirty="0"/>
              <a:t>ouveauté, ou une </a:t>
            </a:r>
            <a:r>
              <a:rPr lang="fr-CA" sz="2000" dirty="0">
                <a:solidFill>
                  <a:schemeClr val="accent1"/>
                </a:solidFill>
              </a:rPr>
              <a:t>menace</a:t>
            </a:r>
            <a:r>
              <a:rPr lang="fr-CA" sz="2000" dirty="0"/>
              <a:t> à votre </a:t>
            </a:r>
            <a:r>
              <a:rPr lang="fr-CA" sz="2000" dirty="0">
                <a:solidFill>
                  <a:schemeClr val="accent1"/>
                </a:solidFill>
              </a:rPr>
              <a:t>É</a:t>
            </a:r>
            <a:r>
              <a:rPr lang="fr-CA" sz="2000" dirty="0"/>
              <a:t>go : c’est donc du </a:t>
            </a:r>
            <a:r>
              <a:rPr lang="fr-CA" sz="2000" dirty="0">
                <a:solidFill>
                  <a:schemeClr val="accent1"/>
                </a:solidFill>
                <a:hlinkClick r:id="rId5"/>
              </a:rPr>
              <a:t>C.I.N.É</a:t>
            </a:r>
            <a:r>
              <a:rPr lang="fr-CA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CA" sz="1400" dirty="0"/>
              <a:t>Centre d’Études sur le Stress Humain (CESH)</a:t>
            </a:r>
            <a:endParaRPr lang="fr-CA" altLang="fr-FR" sz="1400" dirty="0"/>
          </a:p>
          <a:p>
            <a:pPr>
              <a:defRPr/>
            </a:pPr>
            <a:endParaRPr lang="fr-C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73163" y="457200"/>
            <a:ext cx="7772400" cy="609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altLang="fr-FR" b="1" dirty="0" smtClean="0">
                <a:solidFill>
                  <a:schemeClr val="tx1"/>
                </a:solidFill>
              </a:rPr>
              <a:t>Perception </a:t>
            </a:r>
            <a:r>
              <a:rPr lang="fr-CA" altLang="fr-FR" b="1" dirty="0" smtClean="0">
                <a:solidFill>
                  <a:schemeClr val="accent1"/>
                </a:solidFill>
              </a:rPr>
              <a:t>subjective </a:t>
            </a:r>
            <a:r>
              <a:rPr lang="fr-CA" altLang="fr-FR" b="1" dirty="0" smtClean="0">
                <a:solidFill>
                  <a:schemeClr val="tx1"/>
                </a:solidFill>
              </a:rPr>
              <a:t>de</a:t>
            </a:r>
            <a:br>
              <a:rPr lang="fr-CA" altLang="fr-FR" b="1" dirty="0" smtClean="0">
                <a:solidFill>
                  <a:schemeClr val="tx1"/>
                </a:solidFill>
              </a:rPr>
            </a:br>
            <a:r>
              <a:rPr lang="fr-CA" altLang="fr-FR" b="1" dirty="0" smtClean="0">
                <a:solidFill>
                  <a:srgbClr val="FF9900"/>
                </a:solidFill>
              </a:rPr>
              <a:t> </a:t>
            </a:r>
            <a:r>
              <a:rPr lang="fr-CA" altLang="fr-FR" b="1" i="1" dirty="0" smtClean="0">
                <a:solidFill>
                  <a:schemeClr val="tx1"/>
                </a:solidFill>
              </a:rPr>
              <a:t>menace(s)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173163" y="1447800"/>
            <a:ext cx="5343525" cy="52212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Menaces réelles ou imaginées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Particulièrement menaces pour l</a:t>
            </a:r>
            <a:r>
              <a:rPr lang="fr-CA" altLang="fr-FR" sz="2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’</a:t>
            </a:r>
            <a:r>
              <a:rPr lang="fr-CA" altLang="fr-FR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ego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= perte de </a:t>
            </a:r>
            <a:r>
              <a:rPr lang="fr-CA" altLang="fr-FR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relations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Conséquences </a:t>
            </a:r>
            <a:r>
              <a:rPr lang="fr-CA" altLang="fr-FR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objectives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Appréhensions </a:t>
            </a:r>
            <a:r>
              <a:rPr lang="fr-CA" altLang="fr-FR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subjectives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influencées par: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Attitudes</a:t>
            </a: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: </a:t>
            </a:r>
          </a:p>
          <a:p>
            <a:pPr lvl="3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"dépêches-toi " ; "sois parfait " ;</a:t>
            </a:r>
          </a:p>
          <a:p>
            <a:pPr lvl="3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"fais-moi plaisir" ; "essais-encore" ;</a:t>
            </a:r>
          </a:p>
          <a:p>
            <a:pPr lvl="3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"sois fort"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Croyances</a:t>
            </a: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Histoire personnelle  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Estime de soi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Relations avec les autres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Expériences passées de succès et d’échecs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Sens attribué à la situation</a:t>
            </a:r>
          </a:p>
        </p:txBody>
      </p:sp>
      <p:pic>
        <p:nvPicPr>
          <p:cNvPr id="3891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420938"/>
            <a:ext cx="36258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altLang="fr-FR" b="1" dirty="0" smtClean="0">
                <a:solidFill>
                  <a:schemeClr val="tx1"/>
                </a:solidFill>
              </a:rPr>
              <a:t>Perception </a:t>
            </a:r>
            <a:r>
              <a:rPr lang="fr-CA" altLang="fr-FR" b="1" dirty="0" smtClean="0">
                <a:solidFill>
                  <a:schemeClr val="accent1"/>
                </a:solidFill>
              </a:rPr>
              <a:t>subjective </a:t>
            </a:r>
            <a:r>
              <a:rPr lang="fr-CA" altLang="fr-FR" b="1" dirty="0" smtClean="0">
                <a:solidFill>
                  <a:schemeClr val="tx1"/>
                </a:solidFill>
              </a:rPr>
              <a:t>d’une</a:t>
            </a:r>
            <a:br>
              <a:rPr lang="fr-CA" altLang="fr-FR" b="1" dirty="0" smtClean="0">
                <a:solidFill>
                  <a:schemeClr val="tx1"/>
                </a:solidFill>
              </a:rPr>
            </a:br>
            <a:r>
              <a:rPr lang="fr-CA" altLang="fr-FR" b="1" dirty="0" smtClean="0">
                <a:solidFill>
                  <a:srgbClr val="FF9900"/>
                </a:solidFill>
              </a:rPr>
              <a:t> </a:t>
            </a:r>
            <a:r>
              <a:rPr lang="fr-CA" altLang="fr-FR" b="1" i="1" dirty="0" smtClean="0">
                <a:solidFill>
                  <a:schemeClr val="tx1"/>
                </a:solidFill>
              </a:rPr>
              <a:t>menace à l’</a:t>
            </a:r>
            <a:r>
              <a:rPr lang="fr-CA" altLang="fr-FR" b="1" i="1" dirty="0" smtClean="0">
                <a:solidFill>
                  <a:srgbClr val="C00000"/>
                </a:solidFill>
              </a:rPr>
              <a:t>ego</a:t>
            </a:r>
            <a:r>
              <a:rPr lang="fr-CA" altLang="fr-FR" b="1" i="1" dirty="0" smtClean="0">
                <a:solidFill>
                  <a:schemeClr val="tx1"/>
                </a:solidFill>
              </a:rPr>
              <a:t/>
            </a:r>
            <a:br>
              <a:rPr lang="fr-CA" altLang="fr-FR" b="1" i="1" dirty="0" smtClean="0">
                <a:solidFill>
                  <a:schemeClr val="tx1"/>
                </a:solidFill>
              </a:rPr>
            </a:br>
            <a:endParaRPr lang="fr-CA" alt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4262437" cy="46164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Échecs,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difficultés, limites, etc.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Dissimulés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(surtout à personne d’autorité)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pcq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associé à sentiment d’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inadéquation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Honte: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vulnérabilité = faiblesse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smtClean="0">
                <a:solidFill>
                  <a:srgbClr val="C00000"/>
                </a:solidFill>
                <a:latin typeface="Cambria" panose="02040503050406030204" pitchFamily="18" charset="0"/>
              </a:rPr>
              <a:t>⇒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crainte du 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rejet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fr-CA" dirty="0" smtClean="0">
                <a:solidFill>
                  <a:srgbClr val="C00000"/>
                </a:solidFill>
                <a:latin typeface="Cambria" panose="02040503050406030204" pitchFamily="18" charset="0"/>
              </a:rPr>
              <a:t>⇒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retrait 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(psychologique ou physique)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 extrême: </a:t>
            </a:r>
            <a:r>
              <a:rPr lang="fr-CA" sz="1600" dirty="0" smtClean="0">
                <a:solidFill>
                  <a:srgbClr val="C00000"/>
                </a:solidFill>
              </a:rPr>
              <a:t>se terrer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</a:t>
            </a:r>
            <a:r>
              <a:rPr lang="fr-CA" dirty="0" smtClean="0">
                <a:solidFill>
                  <a:srgbClr val="C00000"/>
                </a:solidFill>
                <a:latin typeface="Cambria" panose="02040503050406030204" pitchFamily="18" charset="0"/>
              </a:rPr>
              <a:t>⇒ ⇒ ⇒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isolement affectif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	=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facteur aggravant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fr-CA" dirty="0" smtClean="0">
                <a:solidFill>
                  <a:srgbClr val="C00000"/>
                </a:solidFill>
                <a:latin typeface="Cambria" panose="02040503050406030204" pitchFamily="18" charset="0"/>
              </a:rPr>
              <a:t> ⇒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affecte la santé mentale 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troubles anxieux;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Irritabilité;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Insomnie;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etc.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9940" name="Espace réservé de l'image en ligne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8850" y="1981200"/>
            <a:ext cx="2544763" cy="3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73163" y="457200"/>
            <a:ext cx="7772400" cy="762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altLang="fr-FR" b="1" smtClean="0">
                <a:solidFill>
                  <a:schemeClr val="accent1"/>
                </a:solidFill>
              </a:rPr>
              <a:t>Perception subjective de </a:t>
            </a:r>
            <a:r>
              <a:rPr lang="fr-CA" altLang="fr-FR" b="1" smtClean="0">
                <a:solidFill>
                  <a:srgbClr val="FF9900"/>
                </a:solidFill>
              </a:rPr>
              <a:t/>
            </a:r>
            <a:br>
              <a:rPr lang="fr-CA" altLang="fr-FR" b="1" smtClean="0">
                <a:solidFill>
                  <a:srgbClr val="FF9900"/>
                </a:solidFill>
              </a:rPr>
            </a:br>
            <a:r>
              <a:rPr lang="fr-CA" altLang="fr-FR" b="1" i="1" smtClean="0">
                <a:solidFill>
                  <a:schemeClr val="tx1"/>
                </a:solidFill>
              </a:rPr>
              <a:t>(im)prévisibilité</a:t>
            </a:r>
            <a:endParaRPr lang="fr-CA" altLang="fr-FR" sz="4000" b="1" i="1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63" name="Picture 5" descr="bd04897_"/>
          <p:cNvPicPr>
            <a:picLocks noGrp="1" noChangeAspect="1" noChangeArrowheads="1"/>
          </p:cNvPicPr>
          <p:nvPr>
            <p:ph type="clipArt" sz="half" idx="1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163" y="1676400"/>
            <a:ext cx="1814512" cy="1608138"/>
          </a:xfrm>
        </p:spPr>
      </p:pic>
      <p:sp>
        <p:nvSpPr>
          <p:cNvPr id="11267" name="Rectangle 4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557338"/>
            <a:ext cx="4297363" cy="48958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Situations ou personnes imprévisibles, nouvelles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donc </a:t>
            </a:r>
            <a:r>
              <a:rPr lang="fr-CA" altLang="fr-FR" sz="1400" smtClean="0">
                <a:solidFill>
                  <a:schemeClr val="accent2"/>
                </a:solidFill>
              </a:rPr>
              <a:t>le changement, la nouveauté </a:t>
            </a:r>
            <a:r>
              <a:rPr lang="fr-CA" altLang="fr-FR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 comportent une part d</a:t>
            </a:r>
            <a:r>
              <a:rPr lang="fr-CA" altLang="fr-FR" sz="1400" smtClean="0">
                <a:solidFill>
                  <a:srgbClr val="C00000"/>
                </a:solidFill>
              </a:rPr>
              <a:t>’inconnu</a:t>
            </a:r>
            <a:r>
              <a:rPr lang="fr-CA" altLang="fr-FR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altLang="fr-FR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fr-CA" altLang="fr-FR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fr-CA" altLang="fr-FR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facteurs de stress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1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Anticipation de la réalisation de cette menace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Savoir: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Quand ? Qui? Comment? Quoi?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70" name="Picture 6" descr="http://fr.woopets.com/assets/blog_post_pictures/datas/000/000/286/original.png?125533691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36814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www.guide-de-survie.com/wp-content/uploads/chien_agressif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39782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797050"/>
            <a:ext cx="1941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73163" y="457200"/>
            <a:ext cx="7772400" cy="762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altLang="fr-FR" b="1" smtClean="0">
                <a:solidFill>
                  <a:schemeClr val="accent1"/>
                </a:solidFill>
              </a:rPr>
              <a:t>Perception subjective du</a:t>
            </a:r>
            <a:r>
              <a:rPr lang="fr-CA" altLang="fr-FR" b="1" smtClean="0">
                <a:solidFill>
                  <a:srgbClr val="FF9900"/>
                </a:solidFill>
              </a:rPr>
              <a:t/>
            </a:r>
            <a:br>
              <a:rPr lang="fr-CA" altLang="fr-FR" b="1" smtClean="0">
                <a:solidFill>
                  <a:srgbClr val="FF9900"/>
                </a:solidFill>
              </a:rPr>
            </a:br>
            <a:r>
              <a:rPr lang="fr-CA" altLang="fr-FR" b="1" smtClean="0">
                <a:solidFill>
                  <a:srgbClr val="FF9900"/>
                </a:solidFill>
              </a:rPr>
              <a:t> </a:t>
            </a:r>
            <a:r>
              <a:rPr lang="fr-CA" altLang="fr-FR" b="1" i="1" smtClean="0">
                <a:solidFill>
                  <a:schemeClr val="tx1"/>
                </a:solidFill>
              </a:rPr>
              <a:t>contrôle</a:t>
            </a:r>
            <a:endParaRPr lang="fr-CA" altLang="fr-FR" sz="4000" b="1" i="1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173163" y="1371600"/>
            <a:ext cx="5227637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Impression de contrôle sur les facteurs susceptibles de nous faire éviter la réalisation de(s) menace(s) anticipé(s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vérifier les conséquences réelles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s’informer!!!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objectifs réalistes?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 efficace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du temps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conditions facilitantes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donner des outils (ressources, habiletés…)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relations interpersonnelles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identifier ses besoins, ses limites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être en bonne santé!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confiance en soi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fr-CA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600" dirty="0" smtClean="0">
                <a:solidFill>
                  <a:schemeClr val="accent1"/>
                </a:solidFill>
              </a:rPr>
              <a:t>= diminuer l’inconnu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988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2" y="2627313"/>
            <a:ext cx="33035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smtClean="0">
                <a:solidFill>
                  <a:schemeClr val="accent1"/>
                </a:solidFill>
                <a:latin typeface="Stencil" panose="040409050D0802020404" pitchFamily="82" charset="0"/>
              </a:rPr>
              <a:t>Le stress</a:t>
            </a:r>
            <a:endParaRPr lang="fr-CA" altLang="fr-FR" smtClean="0"/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ingrédients du stress sont </a:t>
            </a:r>
            <a:r>
              <a:rPr lang="fr-CA" alt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cummulatifs</a:t>
            </a: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 il y a d’éléments de </a:t>
            </a:r>
            <a:r>
              <a:rPr lang="fr-CA" altLang="fr-FR" sz="2000" dirty="0" smtClean="0">
                <a:solidFill>
                  <a:srgbClr val="C00000"/>
                </a:solidFill>
              </a:rPr>
              <a:t>menaces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d’</a:t>
            </a:r>
            <a:r>
              <a:rPr lang="fr-CA" altLang="fr-FR" sz="2000" dirty="0" smtClean="0">
                <a:solidFill>
                  <a:srgbClr val="C00000"/>
                </a:solidFill>
              </a:rPr>
              <a:t>imprévisibilités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de sentiment de </a:t>
            </a:r>
            <a:r>
              <a:rPr lang="fr-CA" altLang="fr-FR" sz="2000" dirty="0" smtClean="0">
                <a:solidFill>
                  <a:srgbClr val="C00000"/>
                </a:solidFill>
              </a:rPr>
              <a:t>perte de contrôle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qui caractérisent une situation,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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 la situation est </a:t>
            </a:r>
            <a:r>
              <a:rPr lang="fr-CA" alt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stressante</a:t>
            </a:r>
            <a:r>
              <a:rPr lang="fr-CA" alt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smtClean="0">
                <a:solidFill>
                  <a:schemeClr val="accent1"/>
                </a:solidFill>
                <a:latin typeface="Stencil" panose="040409050D0802020404" pitchFamily="82" charset="0"/>
              </a:rPr>
              <a:t>Le stress</a:t>
            </a:r>
            <a:endParaRPr lang="fr-CA" altLang="fr-FR" smtClean="0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Facteurs aggravants: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dirty="0" smtClean="0">
                <a:solidFill>
                  <a:srgbClr val="C00000"/>
                </a:solidFill>
              </a:rPr>
              <a:t>Urgence 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court-circuite la réflexion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fr-CA" altLang="fr-F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dirty="0" smtClean="0">
                <a:solidFill>
                  <a:srgbClr val="C00000"/>
                </a:solidFill>
              </a:rPr>
              <a:t>Menaces permanentes </a:t>
            </a:r>
          </a:p>
          <a:p>
            <a:pPr marL="914400" lvl="2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stress chronique</a:t>
            </a:r>
          </a:p>
          <a:p>
            <a:pPr marL="914400" lvl="2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épuisement</a:t>
            </a:r>
          </a:p>
          <a:p>
            <a:pPr marL="1828800" lvl="4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smtClean="0">
                <a:solidFill>
                  <a:schemeClr val="accent1"/>
                </a:solidFill>
                <a:latin typeface="Stencil" panose="040409050D0802020404" pitchFamily="82" charset="0"/>
              </a:rPr>
              <a:t>Le stress</a:t>
            </a:r>
            <a:endParaRPr lang="fr-CA" altLang="fr-FR" smtClean="0"/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73163" y="1981200"/>
            <a:ext cx="7772400" cy="44719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Plusieurs facteurs déterminent le fonctionnement de notre système de réponse au stress et la quantité d’hormones sécrétées: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génétique;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expériences dans l’enfance;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personnalité;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l’environnement;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niveau de santé.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CA" altLang="fr-FR" sz="2400" dirty="0">
              <a:solidFill>
                <a:srgbClr val="0070C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2400" dirty="0" smtClean="0">
                <a:solidFill>
                  <a:srgbClr val="0070C0"/>
                </a:solidFill>
              </a:rPr>
              <a:t>Donc on n’a pas tous la même réponse au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73163" y="4572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fr-FR" sz="4000" dirty="0" smtClean="0">
                <a:solidFill>
                  <a:schemeClr val="accent1"/>
                </a:solidFill>
                <a:latin typeface="Stencil" panose="040409050D0802020404" pitchFamily="82" charset="0"/>
              </a:rPr>
              <a:t>Le stress</a:t>
            </a:r>
            <a:endParaRPr lang="fr-CA" altLang="fr-FR" sz="4000" b="1" dirty="0" smtClean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42988" y="1412875"/>
            <a:ext cx="7772400" cy="4968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 néfaste lorsqu’il est chronique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Prophylaxie (afin de préserver la santé):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dirty="0" smtClean="0">
                <a:solidFill>
                  <a:srgbClr val="00B0F0"/>
                </a:solidFill>
              </a:rPr>
              <a:t>          </a:t>
            </a:r>
            <a:r>
              <a:rPr lang="fr-CA" altLang="fr-FR" dirty="0" smtClean="0">
                <a:solidFill>
                  <a:schemeClr val="tx2"/>
                </a:solidFill>
                <a:latin typeface="Cambria" panose="02040503050406030204" pitchFamily="18" charset="0"/>
              </a:rPr>
              <a:t>⇒</a:t>
            </a:r>
            <a:r>
              <a:rPr lang="fr-CA" altLang="fr-FR" dirty="0" smtClean="0">
                <a:solidFill>
                  <a:srgbClr val="00B0F0"/>
                </a:solidFill>
                <a:latin typeface="Cambria" panose="02040503050406030204" pitchFamily="18" charset="0"/>
              </a:rPr>
              <a:t>  </a:t>
            </a:r>
            <a:r>
              <a:rPr lang="fr-CA" altLang="fr-FR" b="1" dirty="0" smtClean="0">
                <a:solidFill>
                  <a:srgbClr val="C00000"/>
                </a:solidFill>
              </a:rPr>
              <a:t>une décharge d’énergie: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b="1" dirty="0" smtClean="0">
                <a:solidFill>
                  <a:srgbClr val="C00000"/>
                </a:solidFill>
              </a:rPr>
              <a:t/>
            </a:r>
            <a:br>
              <a:rPr lang="fr-CA" altLang="fr-FR" b="1" dirty="0" smtClean="0">
                <a:solidFill>
                  <a:srgbClr val="C00000"/>
                </a:solidFill>
              </a:rPr>
            </a:b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exemples: </a:t>
            </a:r>
          </a:p>
          <a:p>
            <a:pPr marL="13716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expression des sentiments reliés à la situation; </a:t>
            </a:r>
          </a:p>
          <a:p>
            <a:pPr marL="13716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actions: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d’infos, prise de décision; </a:t>
            </a:r>
            <a:b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revendications; faire des choix; etc.</a:t>
            </a:r>
            <a:endParaRPr lang="fr-CA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71600" lvl="3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fr-CA" alt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ême si elle ne sont pas directement reliée à la cause </a:t>
            </a:r>
            <a:b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ex: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sport;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défoulement: rire, pleurer, danser, chanter, orgasme</a:t>
            </a:r>
            <a:r>
              <a:rPr lang="fr-CA" alt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73163" y="4572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fr-FR" sz="4000" smtClean="0">
                <a:solidFill>
                  <a:schemeClr val="accent1"/>
                </a:solidFill>
                <a:latin typeface="Stencil" panose="040409050D0802020404" pitchFamily="82" charset="0"/>
              </a:rPr>
              <a:t>Le stress</a:t>
            </a:r>
            <a:endParaRPr lang="fr-CA" altLang="fr-FR" sz="4000" b="1" smtClean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43000" y="1828800"/>
            <a:ext cx="7772400" cy="3429000"/>
          </a:xfrm>
        </p:spPr>
        <p:txBody>
          <a:bodyPr/>
          <a:lstStyle/>
          <a:p>
            <a:pPr eaLnBrk="1" hangingPunct="1"/>
            <a:r>
              <a:rPr lang="fr-CA" altLang="fr-FR" sz="3200" dirty="0" smtClean="0"/>
              <a:t>Éliminer le stress de nos vies : </a:t>
            </a:r>
          </a:p>
          <a:p>
            <a:pPr lvl="1" eaLnBrk="1" hangingPunct="1">
              <a:buFontTx/>
              <a:buNone/>
            </a:pPr>
            <a:r>
              <a:rPr lang="fr-CA" altLang="fr-FR" sz="2800" b="1" dirty="0" smtClean="0"/>
              <a:t>impossible</a:t>
            </a:r>
            <a:endParaRPr lang="fr-CA" altLang="fr-FR" sz="2800" dirty="0" smtClean="0"/>
          </a:p>
          <a:p>
            <a:pPr eaLnBrk="1" hangingPunct="1"/>
            <a:r>
              <a:rPr lang="fr-CA" altLang="fr-FR" sz="3200" dirty="0" smtClean="0"/>
              <a:t>Apprendre à vivre avec le stress :</a:t>
            </a:r>
          </a:p>
          <a:p>
            <a:pPr lvl="1" eaLnBrk="1" hangingPunct="1">
              <a:buFontTx/>
              <a:buNone/>
            </a:pPr>
            <a:r>
              <a:rPr lang="fr-CA" altLang="fr-FR" sz="2800" b="1" dirty="0" smtClean="0"/>
              <a:t>possible</a:t>
            </a:r>
            <a:endParaRPr lang="fr-CA" altLang="fr-FR" sz="2800" dirty="0" smtClean="0"/>
          </a:p>
          <a:p>
            <a:pPr eaLnBrk="1" hangingPunct="1"/>
            <a:endParaRPr lang="fr-CA" altLang="fr-FR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fr-FR" smtClean="0">
                <a:solidFill>
                  <a:srgbClr val="0070C0"/>
                </a:solidFill>
              </a:rPr>
              <a:t>Qu'est-ce que le stress </a:t>
            </a:r>
            <a:br>
              <a:rPr lang="fr-CA" altLang="fr-FR" smtClean="0">
                <a:solidFill>
                  <a:srgbClr val="0070C0"/>
                </a:solidFill>
              </a:rPr>
            </a:br>
            <a:r>
              <a:rPr lang="fr-CA" altLang="fr-FR" smtClean="0">
                <a:solidFill>
                  <a:srgbClr val="0070C0"/>
                </a:solidFill>
              </a:rPr>
              <a:t>et l'anxiété de performance?</a:t>
            </a:r>
            <a:endParaRPr lang="fr-CA" altLang="fr-FR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Définitions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Distinctions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Incidences dans nos vies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articulièrement dans nos études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Stratégies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Ressources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http://www.polymtl.ca/soutien/</a:t>
            </a:r>
            <a:endParaRPr lang="fr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smtClean="0">
                <a:solidFill>
                  <a:schemeClr val="accent1"/>
                </a:solidFill>
                <a:latin typeface="Stencil" panose="040409050D0802020404" pitchFamily="82" charset="0"/>
              </a:rPr>
              <a:t>Le stress</a:t>
            </a:r>
            <a:endParaRPr lang="fr-CA" altLang="fr-FR" smtClean="0"/>
          </a:p>
        </p:txBody>
      </p:sp>
      <p:sp>
        <p:nvSpPr>
          <p:cNvPr id="5120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16013" y="1700213"/>
            <a:ext cx="7772400" cy="41148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CA" altLang="fr-FR" sz="2400" smtClean="0"/>
              <a:t>Il n’y a pas de façon universelle de gérer son stress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fr-CA" altLang="fr-FR" sz="2400" smtClean="0"/>
              <a:t>Chacun gère son stress différemment: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fr-CA" altLang="fr-FR" sz="2000" smtClean="0"/>
              <a:t>certains </a:t>
            </a:r>
            <a:r>
              <a:rPr lang="fr-CA" altLang="fr-FR" sz="2000" smtClean="0">
                <a:solidFill>
                  <a:srgbClr val="0070C0"/>
                </a:solidFill>
              </a:rPr>
              <a:t>s’isoleront;</a:t>
            </a:r>
            <a:r>
              <a:rPr lang="fr-CA" altLang="fr-FR" sz="2000" smtClean="0"/>
              <a:t> d’autres se défoulent dans </a:t>
            </a:r>
            <a:r>
              <a:rPr lang="fr-CA" altLang="fr-FR" sz="2000" smtClean="0">
                <a:solidFill>
                  <a:srgbClr val="0070C0"/>
                </a:solidFill>
              </a:rPr>
              <a:t>l’action</a:t>
            </a:r>
            <a:r>
              <a:rPr lang="fr-CA" altLang="fr-FR" sz="2000" smtClean="0"/>
              <a:t>;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fr-CA" altLang="fr-FR" sz="2000" smtClean="0"/>
              <a:t>d’autres </a:t>
            </a:r>
            <a:r>
              <a:rPr lang="fr-CA" altLang="fr-FR" sz="2000" smtClean="0">
                <a:solidFill>
                  <a:srgbClr val="0070C0"/>
                </a:solidFill>
              </a:rPr>
              <a:t>s’exprimeront constructivement </a:t>
            </a:r>
            <a:r>
              <a:rPr lang="fr-CA" altLang="fr-FR" sz="2000" smtClean="0"/>
              <a:t>ou </a:t>
            </a:r>
            <a:r>
              <a:rPr lang="fr-CA" altLang="fr-FR" sz="2000" smtClean="0">
                <a:solidFill>
                  <a:srgbClr val="0070C0"/>
                </a:solidFill>
              </a:rPr>
              <a:t>s’emporteront contre tout </a:t>
            </a:r>
            <a:r>
              <a:rPr lang="fr-CA" altLang="fr-FR" sz="2000" smtClean="0"/>
              <a:t>et contre tout le monde;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fr-CA" altLang="fr-FR" sz="2000" smtClean="0"/>
              <a:t>le </a:t>
            </a:r>
            <a:r>
              <a:rPr lang="fr-CA" altLang="fr-FR" sz="2000" smtClean="0">
                <a:solidFill>
                  <a:srgbClr val="0070C0"/>
                </a:solidFill>
              </a:rPr>
              <a:t>yoga</a:t>
            </a:r>
            <a:r>
              <a:rPr lang="fr-CA" altLang="fr-FR" sz="2000" smtClean="0"/>
              <a:t> et la </a:t>
            </a:r>
            <a:r>
              <a:rPr lang="fr-CA" altLang="fr-FR" sz="2000" smtClean="0">
                <a:solidFill>
                  <a:srgbClr val="0070C0"/>
                </a:solidFill>
              </a:rPr>
              <a:t>méditation</a:t>
            </a:r>
            <a:r>
              <a:rPr lang="fr-CA" altLang="fr-FR" sz="2000" smtClean="0"/>
              <a:t> peuvent fonctionner pour certaines personnes, pour d’autres, ces techniques peuvent être une véritable torture!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fr-CA" altLang="fr-FR" sz="2000" smtClean="0"/>
          </a:p>
        </p:txBody>
      </p:sp>
      <p:pic>
        <p:nvPicPr>
          <p:cNvPr id="51204" name="Picture 3" descr="C:\Documents and Settings\p493537\Local Settings\Temp\Fichiers Internet temporaires\Content.IE5\J7NSXMVC\MC900446496[1].wm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4933950"/>
            <a:ext cx="11699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http://cscp.umontreal.ca/images/PC_Page_web_550p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4925"/>
            <a:ext cx="16875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933950"/>
            <a:ext cx="12430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7813" y="476250"/>
            <a:ext cx="6207125" cy="884238"/>
          </a:xfrm>
        </p:spPr>
        <p:txBody>
          <a:bodyPr/>
          <a:lstStyle/>
          <a:p>
            <a:pPr eaLnBrk="1" hangingPunct="1"/>
            <a:r>
              <a:rPr lang="fr-CA" altLang="fr-FR" sz="4000" b="1" smtClean="0">
                <a:solidFill>
                  <a:schemeClr val="accent2"/>
                </a:solidFill>
                <a:latin typeface="Arial Narrow" panose="020B0606020202030204" pitchFamily="34" charset="0"/>
              </a:rPr>
              <a:t>Anxiété de performance</a:t>
            </a:r>
            <a:endParaRPr lang="fr-CA" altLang="fr-FR" sz="400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52227" name="Picture 2" descr="http://www.tvqc.com/wp-content/uploads/2009/10/man-on-wire-20080626053240050_640w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53673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692275" y="1631950"/>
          <a:ext cx="5784850" cy="1097048"/>
        </p:xfrm>
        <a:graphic>
          <a:graphicData uri="http://schemas.openxmlformats.org/drawingml/2006/table">
            <a:tbl>
              <a:tblPr/>
              <a:tblGrid>
                <a:gridCol w="57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6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Envisager les conséquences </a:t>
                      </a:r>
                      <a:br>
                        <a:rPr kumimoji="0" lang="fr-CA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 on devait affronter le pire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604" marB="456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87450" y="404813"/>
            <a:ext cx="4973638" cy="708025"/>
          </a:xfrm>
        </p:spPr>
        <p:txBody>
          <a:bodyPr wrap="none">
            <a:spAutoFit/>
          </a:bodyPr>
          <a:lstStyle/>
          <a:p>
            <a:pPr algn="ctr" eaLnBrk="1" hangingPunct="1"/>
            <a:r>
              <a:rPr lang="fr-CA" altLang="fr-FR" sz="4000" b="1" smtClean="0">
                <a:solidFill>
                  <a:schemeClr val="accent2"/>
                </a:solidFill>
                <a:latin typeface="Arial Narrow" panose="020B0606020202030204" pitchFamily="34" charset="0"/>
              </a:rPr>
              <a:t>Anxiété de performance</a:t>
            </a:r>
            <a:endParaRPr lang="fr-CA" altLang="fr-FR" sz="4000" b="1" i="1" smtClean="0">
              <a:solidFill>
                <a:srgbClr val="FF33CC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116013" y="1268413"/>
            <a:ext cx="4319587" cy="52562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Solution: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Évitez d’éviter</a:t>
            </a:r>
            <a:br>
              <a:rPr lang="fr-CA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envisagez: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les menaces,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</a:t>
            </a:r>
            <a:r>
              <a:rPr lang="fr-CA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 possibilité d’échec,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les conséquences de contre-performances, etc.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Envisagez les conséquences si on devait affronter le pire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Examinez divers scénarios</a:t>
            </a:r>
            <a:endParaRPr lang="fr-CA" alt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L’attitude recherchée:</a:t>
            </a:r>
            <a:br>
              <a:rPr lang="fr-CA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fr-CA" altLang="fr-F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 sentir prêt à faire face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fr-CA" altLang="fr-F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… </a:t>
            </a:r>
            <a:r>
              <a:rPr lang="fr-CA" altLang="fr-F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à toutes éventualités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800" b="1" dirty="0" smtClean="0">
              <a:solidFill>
                <a:srgbClr val="33CC33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800" b="1" dirty="0" smtClean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6802" name="Picture 2" descr="http://3.bp.blogspot.com/_8cT8TjqGaXk/Sjm4lQRC6ZI/AAAAAAAAAcM/a2RFZQxJ9As/s400/david-goliath.jpg"/>
          <p:cNvPicPr>
            <a:picLocks noGrp="1" noChangeAspect="1" noChangeArrowheads="1"/>
          </p:cNvPicPr>
          <p:nvPr>
            <p:ph type="clipArt" sz="half" idx="2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531938"/>
            <a:ext cx="2735263" cy="4864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smtClean="0">
                <a:solidFill>
                  <a:schemeClr val="accent1"/>
                </a:solidFill>
                <a:latin typeface="Stencil" panose="040409050D0802020404" pitchFamily="82" charset="0"/>
              </a:rPr>
              <a:t>Le stress</a:t>
            </a:r>
          </a:p>
        </p:txBody>
      </p:sp>
      <p:graphicFrame>
        <p:nvGraphicFramePr>
          <p:cNvPr id="29763" name="Group 67"/>
          <p:cNvGraphicFramePr>
            <a:graphicFrameLocks noGrp="1"/>
          </p:cNvGraphicFramePr>
          <p:nvPr>
            <p:ph type="tbl" idx="1"/>
            <p:custDataLst>
              <p:tags r:id="rId2"/>
            </p:custDataLst>
          </p:nvPr>
        </p:nvGraphicFramePr>
        <p:xfrm>
          <a:off x="1173163" y="1981200"/>
          <a:ext cx="7772400" cy="4621213"/>
        </p:xfrm>
        <a:graphic>
          <a:graphicData uri="http://schemas.openxmlformats.org/drawingml/2006/table">
            <a:tbl>
              <a:tblPr/>
              <a:tblGrid>
                <a:gridCol w="311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243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Perception </a:t>
                      </a:r>
                      <a:r>
                        <a:rPr kumimoji="0" lang="fr-CA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subjective</a:t>
                      </a: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 de 3 facteurs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d’une menace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sa prévisibilité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notre contrôle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déterminent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l’intensité</a:t>
                      </a:r>
                      <a:b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 la réaction</a:t>
                      </a:r>
                      <a:b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fr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 stress</a:t>
                      </a: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b="1" smtClean="0"/>
              <a:t>Une adaptation efficace</a:t>
            </a:r>
            <a:br>
              <a:rPr lang="fr-CA" altLang="fr-FR" b="1" smtClean="0"/>
            </a:br>
            <a:endParaRPr lang="fr-CA" altLang="fr-FR" smtClean="0"/>
          </a:p>
        </p:txBody>
      </p:sp>
      <p:sp>
        <p:nvSpPr>
          <p:cNvPr id="57347" name="Espace réservé du texte 2"/>
          <p:cNvSpPr>
            <a:spLocks noGrp="1"/>
          </p:cNvSpPr>
          <p:nvPr>
            <p:ph idx="1"/>
          </p:nvPr>
        </p:nvSpPr>
        <p:spPr>
          <a:xfrm>
            <a:off x="1042988" y="1341438"/>
            <a:ext cx="7772400" cy="4114800"/>
          </a:xfrm>
        </p:spPr>
        <p:txBody>
          <a:bodyPr/>
          <a:lstStyle/>
          <a:p>
            <a:pPr eaLnBrk="1" hangingPunct="1"/>
            <a:r>
              <a:rPr lang="fr-CA" altLang="fr-FR" sz="2400" smtClean="0"/>
              <a:t>L’adaptation diffère en fonction des personnes et des situations; il existe quelques trucs importants pour une adaptation efficace.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484438" y="3141663"/>
          <a:ext cx="4344987" cy="2803940"/>
        </p:xfrm>
        <a:graphic>
          <a:graphicData uri="http://schemas.openxmlformats.org/drawingml/2006/table">
            <a:tbl>
              <a:tblPr/>
              <a:tblGrid>
                <a:gridCol w="434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352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alt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N.-B. L’adaptation est un processus complexe qui dépend d’une multitude de variables, incluant la situation, l’évaluation de celle-ci ainsi que les ressources qui sont à la disponibilité de la personne.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1" marR="91411" marT="45610" marB="456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71550" y="476250"/>
            <a:ext cx="4597400" cy="708025"/>
          </a:xfrm>
        </p:spPr>
        <p:txBody>
          <a:bodyPr wrap="none">
            <a:spAutoFit/>
          </a:bodyPr>
          <a:lstStyle/>
          <a:p>
            <a:pPr algn="ctr" eaLnBrk="1" hangingPunct="1"/>
            <a:r>
              <a:rPr lang="fr-CA" altLang="fr-FR" sz="4000" b="1" i="1" smtClean="0">
                <a:solidFill>
                  <a:srgbClr val="0070C0"/>
                </a:solidFill>
                <a:latin typeface="Arial Narrow" panose="020B0606020202030204" pitchFamily="34" charset="0"/>
              </a:rPr>
              <a:t>GESTION DU STRESS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173163" y="1981200"/>
            <a:ext cx="4160837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PRENDRE SOIN DE SOI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2800" b="1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GESTION DU TEMPS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800" b="1" smtClean="0">
              <a:solidFill>
                <a:srgbClr val="FF33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GESTION DES ÉMOTIONS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2800" b="1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COMMUNICATION ++++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2800" b="1" smtClean="0">
              <a:solidFill>
                <a:srgbClr val="FF33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800" b="1" smtClean="0">
              <a:solidFill>
                <a:srgbClr val="33CC33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z="2800" b="1" smtClean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939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37338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b="1" i="1" smtClean="0">
                <a:solidFill>
                  <a:srgbClr val="0070C0"/>
                </a:solidFill>
                <a:latin typeface="Arial Narrow" panose="020B0606020202030204" pitchFamily="34" charset="0"/>
              </a:rPr>
              <a:t>GESTION DU STRESS</a:t>
            </a:r>
            <a:endParaRPr lang="fr-CA" altLang="fr-FR" smtClean="0">
              <a:solidFill>
                <a:srgbClr val="0070C0"/>
              </a:solidFill>
            </a:endParaRPr>
          </a:p>
        </p:txBody>
      </p:sp>
      <p:sp>
        <p:nvSpPr>
          <p:cNvPr id="20483" name="Espace réservé du texte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331913" y="2060575"/>
            <a:ext cx="5630862" cy="4114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Analyser la situation 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   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Travailler plus efficacement, </a:t>
            </a:r>
            <a:b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plus intelligemment (</a:t>
            </a:r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planification</a:t>
            </a: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   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Appliquer des leçons apprises lors d’expériences précédentes 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   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Parler à une personne qui peut avoir un impact direct sur votre situation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b="1" smtClean="0"/>
              <a:t>Une adaptation efficace</a:t>
            </a:r>
            <a:endParaRPr lang="fr-CA" altLang="fr-FR" smtClean="0"/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Communiquez</a:t>
            </a:r>
            <a:r>
              <a:rPr lang="fr-CA" altLang="fr-FR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 </a:t>
            </a: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Évitez de ruminer ou de garder vos émotions dans une bouteille, car cela peut mener éventuellement à une explosion.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Acceptez</a:t>
            </a:r>
            <a:r>
              <a:rPr lang="fr-CA" altLang="fr-FR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-vous (et les autres). </a:t>
            </a: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Personne n’est parfait et il y a toujours de la place pour les erreurs.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fr-CA" altLang="fr-FR" sz="24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soutien social</a:t>
            </a:r>
            <a:r>
              <a:rPr lang="fr-CA" altLang="fr-FR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est la clé!</a:t>
            </a: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Créez des liens avec les gens.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b="1" smtClean="0"/>
              <a:t>Une adaptation efficace</a:t>
            </a:r>
            <a:endParaRPr lang="fr-CA" altLang="fr-FR" smtClean="0">
              <a:solidFill>
                <a:srgbClr val="0070C0"/>
              </a:solidFill>
            </a:endParaRPr>
          </a:p>
        </p:txBody>
      </p:sp>
      <p:sp>
        <p:nvSpPr>
          <p:cNvPr id="21507" name="Espace réservé du texte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331913" y="1624013"/>
            <a:ext cx="5630862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Prenez des décisions.</a:t>
            </a: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pas nourrir les inquiétudes qui, en retour, alimentent le stress.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Évitez l'incertitude.</a:t>
            </a: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Établissez une routine hebdomadaire qui inclut les loisirs et les tâches ménagères.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Déléguez.</a:t>
            </a:r>
            <a:r>
              <a:rPr lang="fr-CA" altLang="fr-F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Demandez aux autres d'effectuer des tâches dont ils peuvent s'acquitter, ce qui vous évite d'avoir à faire tout vous-même.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349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29225"/>
            <a:ext cx="237648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b="1" smtClean="0"/>
              <a:t>Une adaptation efficace</a:t>
            </a:r>
            <a:endParaRPr lang="fr-CA" altLang="fr-FR" smtClean="0"/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4471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Soyez </a:t>
            </a:r>
            <a:r>
              <a:rPr lang="fr-CA" alt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positif</a:t>
            </a:r>
            <a:r>
              <a:rPr lang="fr-CA" alt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Voyez chaque obstacle qui se dresse devant vous comme une expérience d’apprentissage ?</a:t>
            </a:r>
            <a:b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ex. : vous n’avez peut-être pas bien fait lors de votre 	examen de </a:t>
            </a:r>
            <a:r>
              <a:rPr lang="fr-CA" alt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mi-session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mais cela vous motivera à étudier 	plus fort et plus intelligemment pour l’examen final.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Faire une analyse de ce qui n’a pas fonctionné: méthode d’étude; disponibilité ( gestion temps, concentration, problèmes personnels ou de santé, etc.); 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r-CA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fr-CA" altLang="fr-FR" sz="2400" b="1" dirty="0" smtClean="0">
                <a:solidFill>
                  <a:srgbClr val="0070C0"/>
                </a:solidFill>
              </a:rPr>
              <a:t>Se donner droit à l’erreur!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sz="4000" smtClean="0">
                <a:solidFill>
                  <a:schemeClr val="accent2"/>
                </a:solidFill>
              </a:rPr>
              <a:t>Conception du stress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46878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Mécanisme d’adaptation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Réponse automatique de l’organisme pour faire face aux demandes d’adaptation de notre environnement (interne et/ou externe)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Lorsqu’on se mobilise dans une réponse organisée dans laquelle nous avons confiance qu’elle nous permettra de rencontrer les exigences… </a:t>
            </a:r>
          </a:p>
          <a:p>
            <a:pPr marL="914400" lvl="2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ne le vie pas comme étant stressant:</a:t>
            </a: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371600" lvl="3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stimulant; </a:t>
            </a:r>
          </a:p>
          <a:p>
            <a:pPr marL="1371600" lvl="3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excitant.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b="1" smtClean="0"/>
              <a:t>Une adaptation efficace</a:t>
            </a:r>
            <a:endParaRPr lang="fr-CA" altLang="fr-FR" smtClean="0"/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Faites le </a:t>
            </a:r>
            <a:r>
              <a:rPr lang="fr-CA" altLang="fr-F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choix:</a:t>
            </a:r>
            <a:r>
              <a:rPr lang="fr-CA" altLang="fr-F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fr-CA" altLang="fr-F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altLang="fr-FR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ne pas réagir excessivement aux </a:t>
            </a:r>
            <a:r>
              <a:rPr lang="fr-CA" alt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stresseurs</a:t>
            </a: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…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r-CA" alt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composer avec un </a:t>
            </a:r>
            <a:r>
              <a:rPr lang="fr-CA" alt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stresseur</a:t>
            </a: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à la fois; </a:t>
            </a:r>
            <a:b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alt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prenez quelques grandes respirations et poursuivez.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fr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e</a:t>
            </a:r>
            <a:r>
              <a:rPr kumimoji="1"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x.: </a:t>
            </a:r>
            <a:r>
              <a:rPr kumimoji="1" lang="fr-CA" sz="2400" dirty="0" smtClean="0">
                <a:solidFill>
                  <a:srgbClr val="0070C0"/>
                </a:solidFill>
                <a:latin typeface="Times New Roman" pitchFamily="18" charset="0"/>
              </a:rPr>
              <a:t>La </a:t>
            </a:r>
            <a:r>
              <a:rPr kumimoji="1" lang="fr-CA" sz="2400" dirty="0">
                <a:solidFill>
                  <a:srgbClr val="0070C0"/>
                </a:solidFill>
                <a:latin typeface="Times New Roman" pitchFamily="18" charset="0"/>
              </a:rPr>
              <a:t>méditation de </a:t>
            </a:r>
            <a:r>
              <a:rPr kumimoji="1" lang="fr-CA" sz="2400" dirty="0" smtClean="0">
                <a:solidFill>
                  <a:srgbClr val="0070C0"/>
                </a:solidFill>
                <a:latin typeface="Times New Roman" pitchFamily="18" charset="0"/>
              </a:rPr>
              <a:t>pleine </a:t>
            </a:r>
            <a:r>
              <a:rPr kumimoji="1" lang="fr-CA" sz="2400" dirty="0">
                <a:solidFill>
                  <a:srgbClr val="0070C0"/>
                </a:solidFill>
                <a:latin typeface="Times New Roman" pitchFamily="18" charset="0"/>
              </a:rPr>
              <a:t>conscience </a:t>
            </a:r>
            <a:endParaRPr kumimoji="1" lang="fr-CA" sz="24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1" lang="fr-CA" altLang="fr-FR" sz="2400" dirty="0">
                <a:solidFill>
                  <a:srgbClr val="0070C0"/>
                </a:solidFill>
                <a:latin typeface="Times New Roman" pitchFamily="18" charset="0"/>
              </a:rPr>
              <a:t>	</a:t>
            </a:r>
            <a:r>
              <a:rPr lang="fr-CA" altLang="fr-FR" sz="1800" dirty="0"/>
              <a:t>favorisent nos capacités de prendre un recul </a:t>
            </a:r>
            <a:r>
              <a:rPr lang="fr-CA" altLang="fr-FR" sz="1800" dirty="0" smtClean="0"/>
              <a:t/>
            </a:r>
            <a:br>
              <a:rPr lang="fr-CA" altLang="fr-FR" sz="1800" dirty="0" smtClean="0"/>
            </a:br>
            <a:r>
              <a:rPr lang="fr-CA" altLang="fr-FR" sz="1800" dirty="0" smtClean="0"/>
              <a:t>	pour </a:t>
            </a:r>
            <a:r>
              <a:rPr lang="fr-CA" altLang="fr-FR" sz="1800" dirty="0"/>
              <a:t>mieux gérer nos </a:t>
            </a:r>
            <a:r>
              <a:rPr lang="fr-CA" altLang="fr-FR" sz="1800" dirty="0" smtClean="0"/>
              <a:t>réactions </a:t>
            </a:r>
            <a:r>
              <a:rPr lang="fr-CA" altLang="fr-FR" sz="1800" dirty="0"/>
              <a:t>émotives</a:t>
            </a:r>
            <a:endParaRPr lang="fr-CA" altLang="fr-FR" sz="24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CA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b="1" smtClean="0"/>
              <a:t>Une adaptation efficace</a:t>
            </a:r>
            <a:endParaRPr lang="fr-CA" altLang="fr-FR" smtClean="0"/>
          </a:p>
        </p:txBody>
      </p:sp>
      <p:sp>
        <p:nvSpPr>
          <p:cNvPr id="69635" name="Espace réservé du contenu 2"/>
          <p:cNvSpPr>
            <a:spLocks noGrp="1"/>
          </p:cNvSpPr>
          <p:nvPr>
            <p:ph idx="1"/>
          </p:nvPr>
        </p:nvSpPr>
        <p:spPr>
          <a:xfrm>
            <a:off x="900113" y="1773238"/>
            <a:ext cx="8064500" cy="4543425"/>
          </a:xfrm>
        </p:spPr>
        <p:txBody>
          <a:bodyPr/>
          <a:lstStyle/>
          <a:p>
            <a:pPr eaLnBrk="1" hangingPunct="1"/>
            <a:r>
              <a:rPr lang="fr-CA" altLang="fr-FR" sz="2400" b="1" smtClean="0"/>
              <a:t>Soyez </a:t>
            </a:r>
            <a:r>
              <a:rPr lang="fr-CA" altLang="fr-FR" sz="2400" b="1" i="1" smtClean="0"/>
              <a:t>objectif</a:t>
            </a:r>
            <a:r>
              <a:rPr lang="fr-CA" altLang="fr-FR" sz="2400" b="1" smtClean="0"/>
              <a:t> </a:t>
            </a:r>
            <a:br>
              <a:rPr lang="fr-CA" altLang="fr-FR" sz="2400" b="1" smtClean="0"/>
            </a:br>
            <a:r>
              <a:rPr lang="fr-CA" altLang="fr-FR" sz="2400" b="1" smtClean="0"/>
              <a:t>face à chaque situation </a:t>
            </a:r>
            <a:endParaRPr lang="fr-CA" altLang="fr-FR" sz="2400" smtClean="0"/>
          </a:p>
          <a:p>
            <a:pPr lvl="1" eaLnBrk="1" hangingPunct="1"/>
            <a:r>
              <a:rPr lang="fr-CA" altLang="fr-FR" sz="2400" smtClean="0"/>
              <a:t>Si j’échoue un examen, un cours est-ce vraiment catastrophique?</a:t>
            </a:r>
          </a:p>
          <a:p>
            <a:pPr lvl="1" eaLnBrk="1" hangingPunct="1"/>
            <a:r>
              <a:rPr lang="fr-CA" altLang="fr-FR" sz="2400" smtClean="0"/>
              <a:t>Si je n’ai pas tel stage ou telle moyenne…</a:t>
            </a:r>
            <a:br>
              <a:rPr lang="fr-CA" altLang="fr-FR" sz="2400" smtClean="0"/>
            </a:br>
            <a:r>
              <a:rPr lang="fr-CA" altLang="fr-FR" sz="2400" smtClean="0"/>
              <a:t>est-ce que ça va vraiment déterminer le reste de ma carrière professionnelle, </a:t>
            </a:r>
            <a:r>
              <a:rPr lang="fr-CA" altLang="fr-FR" sz="1800" smtClean="0"/>
              <a:t>mes possibilités de m’épanouir dans cette profession</a:t>
            </a:r>
            <a:r>
              <a:rPr lang="fr-CA" altLang="fr-FR" sz="2400" smtClean="0"/>
              <a:t>?</a:t>
            </a:r>
          </a:p>
          <a:p>
            <a:pPr eaLnBrk="1" hangingPunct="1"/>
            <a:r>
              <a:rPr lang="fr-CA" altLang="fr-FR" sz="2800" smtClean="0">
                <a:solidFill>
                  <a:srgbClr val="C00000"/>
                </a:solidFill>
              </a:rPr>
              <a:t>Évitez de se placer dans une fuite absolue</a:t>
            </a:r>
          </a:p>
          <a:p>
            <a:pPr eaLnBrk="1" hangingPunct="1"/>
            <a:r>
              <a:rPr lang="fr-CA" altLang="fr-FR" sz="2800" smtClean="0"/>
              <a:t>Faites des scénarios alternatifs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b="1" smtClean="0"/>
              <a:t>Une adaptation efficace</a:t>
            </a:r>
            <a:endParaRPr lang="fr-CA" altLang="fr-FR" smtClean="0"/>
          </a:p>
        </p:txBody>
      </p:sp>
      <p:sp>
        <p:nvSpPr>
          <p:cNvPr id="70659" name="Espace réservé du contenu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fr-CA" altLang="fr-FR" sz="2800" b="1" smtClean="0"/>
              <a:t>Composer de façon </a:t>
            </a:r>
            <a:r>
              <a:rPr lang="fr-CA" altLang="fr-FR" sz="2800" b="1" i="1" smtClean="0"/>
              <a:t>efficace</a:t>
            </a:r>
            <a:r>
              <a:rPr lang="fr-CA" altLang="fr-FR" sz="2800" b="1" smtClean="0"/>
              <a:t> avec les erreurs</a:t>
            </a:r>
            <a:r>
              <a:rPr lang="fr-CA" altLang="fr-FR" sz="2800" smtClean="0"/>
              <a:t>  </a:t>
            </a:r>
            <a:br>
              <a:rPr lang="fr-CA" altLang="fr-FR" sz="2800" smtClean="0"/>
            </a:br>
            <a:r>
              <a:rPr lang="fr-CA" altLang="fr-FR" sz="2400" smtClean="0"/>
              <a:t>Apprenez de vos erreurs et appliquez le tout dans le futur au moment de prendre des décisions</a:t>
            </a:r>
            <a:br>
              <a:rPr lang="fr-CA" altLang="fr-FR" sz="2400" smtClean="0"/>
            </a:br>
            <a:endParaRPr lang="fr-CA" altLang="fr-FR" sz="2400" smtClean="0"/>
          </a:p>
          <a:p>
            <a:pPr eaLnBrk="1" hangingPunct="1"/>
            <a:r>
              <a:rPr lang="fr-CA" altLang="fr-FR" sz="2800" b="1" smtClean="0"/>
              <a:t>Composer de façon efficace </a:t>
            </a:r>
            <a:r>
              <a:rPr lang="fr-CA" altLang="fr-FR" sz="2800" b="1" i="1" smtClean="0"/>
              <a:t>avec le succès</a:t>
            </a:r>
            <a:r>
              <a:rPr lang="fr-CA" altLang="fr-FR" sz="2800" b="1" smtClean="0"/>
              <a:t> aussi! </a:t>
            </a:r>
            <a:r>
              <a:rPr lang="fr-CA" altLang="fr-FR" sz="2400" smtClean="0"/>
              <a:t/>
            </a:r>
            <a:br>
              <a:rPr lang="fr-CA" altLang="fr-FR" sz="2400" smtClean="0"/>
            </a:br>
            <a:r>
              <a:rPr lang="fr-CA" altLang="fr-FR" sz="2400" smtClean="0"/>
              <a:t>Cela profitera à votre compétence.</a:t>
            </a:r>
          </a:p>
          <a:p>
            <a:pPr eaLnBrk="1" hangingPunct="1"/>
            <a:endParaRPr lang="fr-CA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b="1" smtClean="0"/>
              <a:t>Une adaptation efficace</a:t>
            </a:r>
            <a:endParaRPr lang="fr-CA" altLang="fr-FR" smtClean="0"/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Développez une </a:t>
            </a:r>
            <a:r>
              <a:rPr lang="fr-CA" altLang="fr-F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autodiscipline </a:t>
            </a:r>
            <a:br>
              <a:rPr lang="fr-CA" altLang="fr-F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le contrôle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étudier davantage en vue de votre préparation à l’examen final;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t/ou établissez-vous un horaire d’exercice physique</a:t>
            </a:r>
          </a:p>
          <a:p>
            <a:pPr marL="40005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afin d’améliorer votre humeur générale, votre concentration, votre résistance aux stress, votre niveau d’énergie et, en prime, </a:t>
            </a:r>
            <a:b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votre santé.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b="1" smtClean="0"/>
              <a:t>Une adaptation efficace</a:t>
            </a:r>
            <a:endParaRPr lang="fr-CA" altLang="fr-FR" smtClean="0"/>
          </a:p>
        </p:txBody>
      </p:sp>
      <p:sp>
        <p:nvSpPr>
          <p:cNvPr id="74755" name="Espace réservé du contenu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2800" b="1" dirty="0" smtClean="0"/>
              <a:t>Entretenez! </a:t>
            </a:r>
            <a:r>
              <a:rPr lang="fr-CA" altLang="fr-FR" sz="2400" dirty="0" smtClean="0"/>
              <a:t/>
            </a:r>
            <a:br>
              <a:rPr lang="fr-CA" altLang="fr-FR" sz="2400" dirty="0" smtClean="0"/>
            </a:br>
            <a:r>
              <a:rPr lang="fr-CA" altLang="fr-FR" sz="2400" dirty="0" smtClean="0"/>
              <a:t>Pratiquez, pratiquez, pratiquez afin de devenir résilient pour toute la vie! </a:t>
            </a:r>
          </a:p>
          <a:p>
            <a:pPr eaLnBrk="1" hangingPunct="1">
              <a:defRPr/>
            </a:pPr>
            <a:r>
              <a:rPr lang="fr-CA" altLang="fr-FR" sz="2400" dirty="0" smtClean="0"/>
              <a:t>Il vous suffit de trouver les meilleures solutions pour vous et de les appliquer dans votre quotidien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fr-CA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73163" y="457200"/>
            <a:ext cx="7772400" cy="838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rgbClr val="0070C0"/>
                </a:solidFill>
                <a:latin typeface="+mn-lt"/>
              </a:rPr>
              <a:t>Vos stratégies de gestion du stress?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173163" y="1981200"/>
            <a:ext cx="5414962" cy="4114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fr-CA" altLang="fr-F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 vos stratégies pour faire face au stress des études, du travail et de la vie quotidienne?</a:t>
            </a:r>
          </a:p>
        </p:txBody>
      </p:sp>
      <p:pic>
        <p:nvPicPr>
          <p:cNvPr id="73732" name="Picture 5" descr="bd05537_"/>
          <p:cNvPicPr>
            <a:picLocks noGrp="1" noChangeAspect="1" noChangeArrowheads="1"/>
          </p:cNvPicPr>
          <p:nvPr>
            <p:ph type="clipArt" sz="half" idx="2"/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6550" y="2205038"/>
            <a:ext cx="2278063" cy="352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113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304704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Dynamique de l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’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anxi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de performance (face 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une 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valuation)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A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Espace réservé de l'image de la bibliothèque 7"/>
          <p:cNvGraphicFramePr>
            <a:graphicFrameLocks noGrp="1"/>
          </p:cNvGraphicFramePr>
          <p:nvPr>
            <p:ph type="clipArt" sz="half" idx="2"/>
            <p:custDataLst>
              <p:tags r:id="rId2"/>
            </p:custDataLst>
          </p:nvPr>
        </p:nvGraphicFramePr>
        <p:xfrm>
          <a:off x="900113" y="360363"/>
          <a:ext cx="8243887" cy="6508750"/>
        </p:xfrm>
        <a:graphic>
          <a:graphicData uri="http://schemas.openxmlformats.org/drawingml/2006/table">
            <a:tbl>
              <a:tblPr/>
              <a:tblGrid>
                <a:gridCol w="106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Étapes</a:t>
                      </a:r>
                      <a:endParaRPr lang="fr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Avant l’examen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La veille de l’examen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Pendant l’examen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Après l’examen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Symptômes</a:t>
                      </a:r>
                      <a:endParaRPr lang="fr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Inquiétudes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Perte de concentration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Sentiment de perte de contrôle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Nervosité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Augmentation des difficultés de concentration;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Les évitements ont moins d’efficacité à rassurer;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On pense de plus en plus à l’échec;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Hyper-</a:t>
                      </a:r>
                      <a:r>
                        <a:rPr lang="fr-CA" sz="1100" dirty="0" err="1">
                          <a:latin typeface="Calibri"/>
                          <a:ea typeface="Calibri"/>
                          <a:cs typeface="Times New Roman"/>
                        </a:rPr>
                        <a:t>vigilence</a:t>
                      </a: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 aux signes de stress;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Toute difficulté augmente significativement l’intensité des symptômes de stress *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Insécurité croissante face à notre confiance en nos capacités de réussir;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On se culpabilise, se fait des peurs pour se motiver, désespère de contrôler son stress, prend la résolution de mettre encore plus de temps à la préparation du prochain examen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Réactions</a:t>
                      </a:r>
                      <a:endParaRPr lang="fr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Éviter de pensée à la possibilité d’un échec;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Fuite dans le succès : « Il faut absolument que… »;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Programmer plus de temps d’étude;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Remet de plus en plus en doute ses capacités, son intelligence;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Prolonger son étude dans la nuit, compulser ses notes jusqu’au dernier moment;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Tenter de se rassurer: se répéter qu’on est capable, que ça va bien aller, etc.;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Le moindre accroc (difficulté de concentration, symptôme de stress, etc.) est perçu comme une confirmation du scénario catastrophe;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Tentatives de contrôler les symptômes physiques de stress par des exercices (ex. respiration);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Panique paralysante qui nous prive de nos capacités de raisonner, de penser;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Interprète nos difficultés à gérer le stress comme une confirmation de notre manque :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de préparation;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d’intelligence; 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de contrôle sur notre stress;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de volonté;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A" sz="1100" smtClean="0">
                          <a:latin typeface="Calibri"/>
                          <a:ea typeface="Calibri"/>
                          <a:cs typeface="Times New Roman"/>
                        </a:rPr>
                        <a:t>de valeur ;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fr-CA" sz="1100" dirty="0" smtClean="0">
                          <a:latin typeface="Calibri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., etc.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24">
                <a:tc gridSpan="5">
                  <a:txBody>
                    <a:bodyPr/>
                    <a:lstStyle/>
                    <a:p>
                      <a:pPr marL="89916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*physiologiques : crispation, sudation, respiration incommodée, voire bloquée; tension musculaires, palpitation; etc.</a:t>
                      </a:r>
                    </a:p>
                    <a:p>
                      <a:pPr marL="44196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                psychologiques : perte de concentration, blanc de mémoire, confusion, pensées envahissantes de scénario catastrophe</a:t>
                      </a:r>
                    </a:p>
                  </a:txBody>
                  <a:tcPr marL="31242" marR="31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00113" y="476250"/>
          <a:ext cx="8243887" cy="6381750"/>
        </p:xfrm>
        <a:graphic>
          <a:graphicData uri="http://schemas.openxmlformats.org/drawingml/2006/table">
            <a:tbl>
              <a:tblPr/>
              <a:tblGrid>
                <a:gridCol w="106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Étapes</a:t>
                      </a:r>
                      <a:endParaRPr lang="fr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Calibri"/>
                          <a:ea typeface="Calibri"/>
                          <a:cs typeface="Times New Roman"/>
                        </a:rPr>
                        <a:t>Avant l’examen</a:t>
                      </a: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latin typeface="Calibri"/>
                          <a:ea typeface="Calibri"/>
                          <a:cs typeface="Times New Roman"/>
                        </a:rPr>
                        <a:t>La veille de l’examen</a:t>
                      </a: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Calibri"/>
                          <a:ea typeface="Calibri"/>
                          <a:cs typeface="Times New Roman"/>
                        </a:rPr>
                        <a:t>Pendant l’examen</a:t>
                      </a: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latin typeface="Calibri"/>
                          <a:ea typeface="Calibri"/>
                          <a:cs typeface="Times New Roman"/>
                        </a:rPr>
                        <a:t>Après l’examen</a:t>
                      </a: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Problématique</a:t>
                      </a:r>
                      <a:endParaRPr lang="fr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On évite d’envisager les conséquences d’une contre-performance pour ne pas stresser;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Conséquence : on laisse l’esprit devant beaucoup d’inconnus qui accapareront  l’attention à l’examen;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>
                          <a:latin typeface="Calibri"/>
                          <a:ea typeface="Calibri"/>
                          <a:cs typeface="Times New Roman"/>
                        </a:rPr>
                        <a:t>Ces pertes de concentration entrainent un accroissement de l’insécurité par rapport à sa capacité de réussir car on constate que nos facultés d’intégration de la matière sont perturbées et si ces perturbations se prolongent sur une longue période, on en vient même à douter de ses capacités, de son intelligence même si on pouvait avoir très bien réussi auparavant.</a:t>
                      </a: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La proximité de l’évaluation laisse de moins en moins d’espoir de pouvoir faire des choses qui nous rassureraient sur notre capacité d’être en contrôle de notre performance;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D’où des pointe plus aigüe de stress  et même parfois d’affolement;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Lorsque l’idée d’un éventuel échec à l’examen se manifeste nous la chassons très vite car elle est associée à des symptômes de tensions physiques, d’énervement et même d’affolement qui de toute évidence perturbent notre concentration.</a:t>
                      </a: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Le fait d’être confronté à des difficultés nous amène à envisager la possibilité d’échouer;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 de façon automatique notre cerveau a tendance à aller identifier ce qui va nous arriver pour se préparer à y faire face;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Comme cette activité entre en contradiction avec ce qu’on doit faire pour réussir nous essayons de bloquer ces pensées pour  ramener notre concentration sur l’examen;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Le constat qu’on n’y arrive pas  et la difficulté de penser nous ramènent à l’idée qu’on va échouer et c’est reparti pour un tour…;</a:t>
                      </a: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La contre-performance est tellement douloureuse qu’on n’a qu’une envie c’est de l’oublié et de passer à autre chose;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On craint de rester « marqué » on évite donc d’évaluer ce qui s’est passé;</a:t>
                      </a:r>
                    </a:p>
                  </a:txBody>
                  <a:tcPr marL="46496" marR="4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798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0113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304704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Dynamique de l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’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anxi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de performance (face 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une 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valuation)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A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71550" y="476250"/>
          <a:ext cx="8172450" cy="6381750"/>
        </p:xfrm>
        <a:graphic>
          <a:graphicData uri="http://schemas.openxmlformats.org/drawingml/2006/table">
            <a:tbl>
              <a:tblPr/>
              <a:tblGrid>
                <a:gridCol w="1051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Étapes</a:t>
                      </a:r>
                      <a:endParaRPr lang="fr-C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300" b="1" dirty="0">
                          <a:latin typeface="Calibri"/>
                          <a:ea typeface="Calibri"/>
                          <a:cs typeface="Times New Roman"/>
                        </a:rPr>
                        <a:t>Avant l’examen</a:t>
                      </a: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300" b="1" dirty="0">
                          <a:latin typeface="Calibri"/>
                          <a:ea typeface="Calibri"/>
                          <a:cs typeface="Times New Roman"/>
                        </a:rPr>
                        <a:t>La veille de l’examen</a:t>
                      </a: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300" b="1" dirty="0">
                          <a:latin typeface="Calibri"/>
                          <a:ea typeface="Calibri"/>
                          <a:cs typeface="Times New Roman"/>
                        </a:rPr>
                        <a:t>Pendant l’examen</a:t>
                      </a: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300" b="1" dirty="0">
                          <a:latin typeface="Calibri"/>
                          <a:ea typeface="Calibri"/>
                          <a:cs typeface="Times New Roman"/>
                        </a:rPr>
                        <a:t>Après l’examen</a:t>
                      </a: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Solution</a:t>
                      </a:r>
                      <a:endParaRPr lang="fr-C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>
                          <a:latin typeface="Calibri"/>
                          <a:ea typeface="Calibri"/>
                          <a:cs typeface="Times New Roman"/>
                        </a:rPr>
                        <a:t>Prendre le temps, avant l’examen d’envisager les  conséquences d’une contreperformance pour s’y préparer;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>
                          <a:latin typeface="Calibri"/>
                          <a:ea typeface="Calibri"/>
                          <a:cs typeface="Times New Roman"/>
                        </a:rPr>
                        <a:t>Avoir suffisamment d’idées sur ce qu’on pourrait  faire pour affronter les conséquences  pour se sentir au clair sur ce qu’on ferait si on en arrivait là;</a:t>
                      </a: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Identifier ce que l’on craint;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Même si on pensait avoir déjà fait cet exercice avec succès, si on est encore paniquer c’est qu’il </a:t>
                      </a:r>
                      <a:r>
                        <a:rPr lang="fr-CA" sz="1200" dirty="0" smtClean="0">
                          <a:latin typeface="Calibri"/>
                          <a:ea typeface="Calibri"/>
                          <a:cs typeface="Times New Roman"/>
                        </a:rPr>
                        <a:t>a encore </a:t>
                      </a: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des choses qu’on continue d’éviter de confronter;</a:t>
                      </a: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Prendre une pause pour respirer;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Faire le lien entre ce qui vient de se passer (question difficile, perte de concentration, constat de l’accroissement de notre nervosité, </a:t>
                      </a:r>
                      <a:r>
                        <a:rPr lang="fr-CA" sz="1200" dirty="0" err="1">
                          <a:latin typeface="Calibri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) et affolement de notre esprit qui a envisagé risque d’échec;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Prendre un temps pour identifier rapidement les conséquences  d’un échec (plus facile si déjà fait cet exercice avant l’examen);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Revenir rapidement à l’examen en se disant qu’on se résigne à vivre avec les conséquences de nos résultats quelles qu’elles soient ;</a:t>
                      </a: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Prendre le temps d’évaluer ce qui n’a pas bien été;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/>
                          <a:ea typeface="Calibri"/>
                          <a:cs typeface="Times New Roman"/>
                        </a:rPr>
                        <a:t>Revoir nos méthodes d’étude mais surtout identifier s’il y a quelque chose qu’on n’a pas osé confronter qui a pu nous amené dans cette dynamique de l’anxiété de performance;</a:t>
                      </a:r>
                    </a:p>
                  </a:txBody>
                  <a:tcPr marL="49990" marR="49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822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0113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304704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Dynamique de l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’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anxi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de performance (face 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une </a:t>
            </a:r>
            <a:r>
              <a:rPr lang="fr-CA" altLang="fr-FR" sz="140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CA" altLang="fr-FR" sz="1400">
                <a:solidFill>
                  <a:srgbClr val="365F9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valuation)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A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fr-CA" altLang="fr-FR" sz="4000" smtClean="0">
                <a:solidFill>
                  <a:schemeClr val="accent2"/>
                </a:solidFill>
              </a:rPr>
              <a:t>Conception du stress</a:t>
            </a:r>
            <a:endParaRPr lang="en-CA" altLang="fr-FR" sz="4000" smtClean="0">
              <a:solidFill>
                <a:srgbClr val="00206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42988" y="1916113"/>
            <a:ext cx="7878762" cy="4537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Tentative d’adaptation entravée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Définition :</a:t>
            </a:r>
            <a:endParaRPr lang="fr-CA" altLang="fr-FR" sz="20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     «  Le stress est l'état de tension chronique (à la fois physique et psychique) qui découle d'une façon inadéquate de gérer la pression (psychique) pendant une période prolongée. »</a:t>
            </a:r>
            <a:endParaRPr lang="en-CA" altLang="fr-FR" sz="20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 </a:t>
            </a:r>
            <a:endParaRPr lang="en-CA" altLang="fr-FR" sz="20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« Le stress: causes et solutions »</a:t>
            </a:r>
            <a:r>
              <a:rPr lang="fr-CA" altLang="fr-FR" sz="2400" i="1" dirty="0" smtClean="0">
                <a:solidFill>
                  <a:srgbClr val="990066"/>
                </a:solidFill>
                <a:cs typeface="Times New Roman" panose="02020603050405020304" pitchFamily="18" charset="0"/>
              </a:rPr>
              <a:t> </a:t>
            </a:r>
            <a:r>
              <a:rPr lang="fr-CA" alt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fr-CA" altLang="fr-F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 </a:t>
            </a:r>
            <a:r>
              <a:rPr lang="fr-CA" altLang="fr-F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5"/>
              </a:rPr>
              <a:t>Jean Garneau</a:t>
            </a:r>
            <a: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5"/>
              </a:rPr>
              <a:t> </a:t>
            </a:r>
            <a: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psychologue </a:t>
            </a:r>
            <a:b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fr-CA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Cet article est tiré du magazine électronique </a:t>
            </a:r>
            <a:b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" </a:t>
            </a:r>
            <a:r>
              <a:rPr lang="fr-CA" altLang="fr-F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6"/>
              </a:rPr>
              <a:t>La lettre du psy</a:t>
            </a:r>
            <a: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" </a:t>
            </a:r>
            <a:b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Volume 2, No 8: Août 1998 </a:t>
            </a:r>
            <a:endParaRPr lang="en-CA" altLang="fr-FR" sz="105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  <a:hlinkClick r:id="rId7"/>
              </a:rPr>
              <a:t>http://www.redpsy.com/infopsy/stress.html</a:t>
            </a:r>
            <a:endParaRPr lang="en-CA" altLang="fr-FR" sz="105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CA" altLang="fr-F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CA" alt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fr-FR" sz="4000" smtClean="0">
                <a:solidFill>
                  <a:schemeClr val="accent2"/>
                </a:solidFill>
              </a:rPr>
              <a:t>Classification des stresseurs</a:t>
            </a:r>
            <a:endParaRPr lang="en-CA" altLang="fr-FR" sz="4000" smtClean="0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1173163" y="1600200"/>
            <a:ext cx="3810000" cy="4343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b="1" dirty="0" smtClean="0">
                <a:solidFill>
                  <a:schemeClr val="accent1"/>
                </a:solidFill>
              </a:rPr>
              <a:t>Quantitatives</a:t>
            </a:r>
            <a:r>
              <a:rPr lang="fr-CA" altLang="fr-FR" sz="2400" b="1" dirty="0" smtClean="0">
                <a:solidFill>
                  <a:schemeClr val="accent1"/>
                </a:solidFill>
              </a:rPr>
              <a:t/>
            </a:r>
            <a:br>
              <a:rPr lang="fr-CA" altLang="fr-FR" sz="2400" b="1" dirty="0" smtClean="0">
                <a:solidFill>
                  <a:schemeClr val="accent1"/>
                </a:solidFill>
              </a:rPr>
            </a:br>
            <a:endParaRPr lang="fr-CA" altLang="fr-FR" sz="2400" b="1" dirty="0" smtClean="0">
              <a:solidFill>
                <a:schemeClr val="accent1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Échelle de stress de Holmes et </a:t>
            </a:r>
            <a:r>
              <a:rPr lang="fr-CA" alt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Rahe</a:t>
            </a:r>
            <a:r>
              <a:rPr lang="fr-CA" alt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alt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p.76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pointage en fonction des causes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vs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risques de maladie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sous            optimal        sur-stimulé</a:t>
            </a:r>
            <a:endParaRPr lang="en-CA" alt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35563" y="1600200"/>
            <a:ext cx="3810000" cy="4495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2000" b="1" dirty="0" smtClean="0">
                <a:solidFill>
                  <a:schemeClr val="accent1"/>
                </a:solidFill>
              </a:rPr>
              <a:t>Qualitatives</a:t>
            </a:r>
            <a:br>
              <a:rPr lang="fr-CA" altLang="fr-FR" sz="2000" b="1" dirty="0" smtClean="0">
                <a:solidFill>
                  <a:schemeClr val="accent1"/>
                </a:solidFill>
              </a:rPr>
            </a:br>
            <a:endParaRPr lang="fr-CA" altLang="fr-FR" sz="2000" b="1" dirty="0" smtClean="0">
              <a:solidFill>
                <a:schemeClr val="accent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classification de Sharpe et Lewis</a:t>
            </a: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distingue les </a:t>
            </a:r>
            <a:r>
              <a:rPr lang="fr-CA" alt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stresseurs</a:t>
            </a: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selon leur signification psychologique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L’Institut international du stress</a:t>
            </a: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catégories selon leur nature ou leur source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Positifs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Négatifs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CA" alt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Neutres</a:t>
            </a:r>
          </a:p>
          <a:p>
            <a:pPr lvl="2" eaLnBrk="1" fontAlgn="auto" hangingPunct="1">
              <a:spcAft>
                <a:spcPts val="0"/>
              </a:spcAft>
              <a:buFontTx/>
              <a:buNone/>
              <a:defRPr/>
            </a:pPr>
            <a:endParaRPr lang="en-CA" alt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58938" y="5300663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27654" name="Freeform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79613" y="4267200"/>
            <a:ext cx="2743200" cy="736600"/>
          </a:xfrm>
          <a:custGeom>
            <a:avLst/>
            <a:gdLst>
              <a:gd name="T0" fmla="*/ 0 w 1728"/>
              <a:gd name="T1" fmla="*/ 2147483646 h 464"/>
              <a:gd name="T2" fmla="*/ 2147483646 w 1728"/>
              <a:gd name="T3" fmla="*/ 2147483646 h 464"/>
              <a:gd name="T4" fmla="*/ 2147483646 w 1728"/>
              <a:gd name="T5" fmla="*/ 2147483646 h 464"/>
              <a:gd name="T6" fmla="*/ 2147483646 w 1728"/>
              <a:gd name="T7" fmla="*/ 2147483646 h 464"/>
              <a:gd name="T8" fmla="*/ 2147483646 w 1728"/>
              <a:gd name="T9" fmla="*/ 2147483646 h 464"/>
              <a:gd name="T10" fmla="*/ 2147483646 w 1728"/>
              <a:gd name="T11" fmla="*/ 2147483646 h 464"/>
              <a:gd name="T12" fmla="*/ 2147483646 w 1728"/>
              <a:gd name="T13" fmla="*/ 2147483646 h 464"/>
              <a:gd name="T14" fmla="*/ 2147483646 w 1728"/>
              <a:gd name="T15" fmla="*/ 2147483646 h 464"/>
              <a:gd name="T16" fmla="*/ 2147483646 w 1728"/>
              <a:gd name="T17" fmla="*/ 2147483646 h 464"/>
              <a:gd name="T18" fmla="*/ 2147483646 w 1728"/>
              <a:gd name="T19" fmla="*/ 2147483646 h 464"/>
              <a:gd name="T20" fmla="*/ 2147483646 w 1728"/>
              <a:gd name="T21" fmla="*/ 2147483646 h 464"/>
              <a:gd name="T22" fmla="*/ 2147483646 w 1728"/>
              <a:gd name="T23" fmla="*/ 2147483646 h 464"/>
              <a:gd name="T24" fmla="*/ 2147483646 w 1728"/>
              <a:gd name="T25" fmla="*/ 2147483646 h 4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28"/>
              <a:gd name="T40" fmla="*/ 0 h 464"/>
              <a:gd name="T41" fmla="*/ 1728 w 1728"/>
              <a:gd name="T42" fmla="*/ 464 h 4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28" h="464">
                <a:moveTo>
                  <a:pt x="0" y="416"/>
                </a:moveTo>
                <a:cubicBezTo>
                  <a:pt x="32" y="420"/>
                  <a:pt x="64" y="424"/>
                  <a:pt x="96" y="416"/>
                </a:cubicBezTo>
                <a:cubicBezTo>
                  <a:pt x="128" y="408"/>
                  <a:pt x="144" y="400"/>
                  <a:pt x="192" y="368"/>
                </a:cubicBezTo>
                <a:cubicBezTo>
                  <a:pt x="240" y="336"/>
                  <a:pt x="304" y="280"/>
                  <a:pt x="384" y="224"/>
                </a:cubicBezTo>
                <a:cubicBezTo>
                  <a:pt x="464" y="168"/>
                  <a:pt x="608" y="64"/>
                  <a:pt x="672" y="32"/>
                </a:cubicBezTo>
                <a:cubicBezTo>
                  <a:pt x="736" y="0"/>
                  <a:pt x="736" y="32"/>
                  <a:pt x="768" y="32"/>
                </a:cubicBezTo>
                <a:cubicBezTo>
                  <a:pt x="800" y="32"/>
                  <a:pt x="832" y="24"/>
                  <a:pt x="864" y="32"/>
                </a:cubicBezTo>
                <a:cubicBezTo>
                  <a:pt x="896" y="40"/>
                  <a:pt x="928" y="64"/>
                  <a:pt x="960" y="80"/>
                </a:cubicBezTo>
                <a:cubicBezTo>
                  <a:pt x="992" y="96"/>
                  <a:pt x="1032" y="112"/>
                  <a:pt x="1056" y="128"/>
                </a:cubicBezTo>
                <a:cubicBezTo>
                  <a:pt x="1080" y="144"/>
                  <a:pt x="1080" y="160"/>
                  <a:pt x="1104" y="176"/>
                </a:cubicBezTo>
                <a:cubicBezTo>
                  <a:pt x="1128" y="192"/>
                  <a:pt x="1144" y="184"/>
                  <a:pt x="1200" y="224"/>
                </a:cubicBezTo>
                <a:cubicBezTo>
                  <a:pt x="1256" y="264"/>
                  <a:pt x="1352" y="376"/>
                  <a:pt x="1440" y="416"/>
                </a:cubicBezTo>
                <a:cubicBezTo>
                  <a:pt x="1528" y="456"/>
                  <a:pt x="1680" y="456"/>
                  <a:pt x="1728" y="46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V="1">
            <a:off x="1544638" y="3787775"/>
            <a:ext cx="0" cy="15128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56" name="ZoneTexte 5"/>
          <p:cNvSpPr txBox="1">
            <a:spLocks noChangeArrowheads="1"/>
          </p:cNvSpPr>
          <p:nvPr/>
        </p:nvSpPr>
        <p:spPr bwMode="auto">
          <a:xfrm rot="-5400000">
            <a:off x="326232" y="4239419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A" altLang="fr-FR" sz="1800" b="0">
                <a:solidFill>
                  <a:schemeClr val="tx1"/>
                </a:solidFill>
                <a:latin typeface="Arial" panose="020B0604020202020204" pitchFamily="34" charset="0"/>
              </a:rPr>
              <a:t>performance</a:t>
            </a:r>
          </a:p>
        </p:txBody>
      </p:sp>
      <p:sp>
        <p:nvSpPr>
          <p:cNvPr id="27657" name="ZoneTexte 6"/>
          <p:cNvSpPr txBox="1">
            <a:spLocks noChangeArrowheads="1"/>
          </p:cNvSpPr>
          <p:nvPr/>
        </p:nvSpPr>
        <p:spPr bwMode="auto">
          <a:xfrm>
            <a:off x="2555875" y="5932488"/>
            <a:ext cx="307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A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stimulation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73163" y="457200"/>
            <a:ext cx="7772400" cy="838200"/>
          </a:xfrm>
        </p:spPr>
        <p:txBody>
          <a:bodyPr/>
          <a:lstStyle/>
          <a:p>
            <a:pPr algn="ctr" eaLnBrk="1" hangingPunct="1"/>
            <a:r>
              <a:rPr lang="fr-CA" altLang="fr-FR" sz="4000" smtClean="0">
                <a:solidFill>
                  <a:schemeClr val="accent2"/>
                </a:solidFill>
              </a:rPr>
              <a:t>Conception du stress</a:t>
            </a:r>
            <a:endParaRPr lang="fr-CA" altLang="fr-FR" sz="4000" b="1" smtClean="0">
              <a:solidFill>
                <a:schemeClr val="accent2"/>
              </a:solidFill>
              <a:latin typeface="Andy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42988" y="1557338"/>
            <a:ext cx="3398837" cy="3240087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b="1" smtClean="0">
                <a:solidFill>
                  <a:schemeClr val="accent1"/>
                </a:solidFill>
              </a:rPr>
              <a:t>Sources de stress au travail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-le travail même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-le rôle dans l’organisation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-l’avancement de la carrière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-les relations à l’intérieur de l’organisation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-les relations</a:t>
            </a:r>
            <a:b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l’organisation avec     le milieu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03800" y="1557338"/>
            <a:ext cx="2159000" cy="3240087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CA" altLang="fr-FR" b="1" smtClean="0">
                <a:solidFill>
                  <a:schemeClr val="accent1"/>
                </a:solidFill>
              </a:rPr>
              <a:t>Différences individuelles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CA" altLang="fr-FR" b="1" smtClean="0">
              <a:solidFill>
                <a:schemeClr val="accent1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-personnalité*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-perceptions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-expériences</a:t>
            </a:r>
            <a:b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antérieures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CA" altLang="fr-FR" sz="1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CA" altLang="fr-FR" sz="1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altLang="fr-FR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fr-CA" altLang="fr-FR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Syst.immunitaire</a:t>
            </a:r>
          </a:p>
        </p:txBody>
      </p:sp>
      <p:sp>
        <p:nvSpPr>
          <p:cNvPr id="2970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500563" y="23495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2970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24750" y="1916113"/>
            <a:ext cx="1368425" cy="865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3200">
                <a:solidFill>
                  <a:srgbClr val="00B0F0"/>
                </a:solidFill>
                <a:latin typeface="Arial" panose="020B0604020202020204" pitchFamily="34" charset="0"/>
              </a:rPr>
              <a:t>Stress</a:t>
            </a:r>
            <a:endParaRPr lang="en-CA" altLang="fr-FR" sz="32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1613" y="5553075"/>
            <a:ext cx="634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Ajoute la notion d’</a:t>
            </a:r>
            <a:r>
              <a:rPr lang="en-CA" altLang="fr-FR" sz="2000" b="0">
                <a:solidFill>
                  <a:srgbClr val="C00000"/>
                </a:solidFill>
                <a:latin typeface="Arial" panose="020B0604020202020204" pitchFamily="34" charset="0"/>
              </a:rPr>
              <a:t>interaction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3188" y="62992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A" altLang="fr-FR" sz="1000">
                <a:solidFill>
                  <a:schemeClr val="tx1"/>
                </a:solidFill>
                <a:latin typeface="Arial" panose="020B0604020202020204" pitchFamily="34" charset="0"/>
              </a:rPr>
              <a:t>Source :</a:t>
            </a:r>
            <a:r>
              <a:rPr lang="fr-CA" altLang="fr-FR" sz="1000" b="0">
                <a:solidFill>
                  <a:schemeClr val="tx1"/>
                </a:solidFill>
                <a:latin typeface="Arial" panose="020B0604020202020204" pitchFamily="34" charset="0"/>
              </a:rPr>
              <a:t> Traduit de Hellriegel, D., Slocum, J.W. Jr. Et Woodman, R.W., Organizational Behavior (5</a:t>
            </a:r>
            <a:r>
              <a:rPr lang="fr-CA" altLang="fr-FR" sz="1000" b="0" baseline="30000">
                <a:solidFill>
                  <a:schemeClr val="tx1"/>
                </a:solidFill>
                <a:latin typeface="Arial" panose="020B0604020202020204" pitchFamily="34" charset="0"/>
              </a:rPr>
              <a:t>e </a:t>
            </a:r>
            <a:r>
              <a:rPr lang="fr-CA" altLang="fr-FR" sz="1000" b="0">
                <a:solidFill>
                  <a:schemeClr val="tx1"/>
                </a:solidFill>
                <a:latin typeface="Arial" panose="020B0604020202020204" pitchFamily="34" charset="0"/>
              </a:rPr>
              <a:t>éd.), St. Paul, Minn., West Publishing Company, 1989, p.480 </a:t>
            </a:r>
            <a:endParaRPr lang="en-CA" altLang="fr-FR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27138" y="5013325"/>
            <a:ext cx="791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000">
                <a:solidFill>
                  <a:schemeClr val="tx1"/>
                </a:solidFill>
                <a:latin typeface="Arial" panose="020B0604020202020204" pitchFamily="34" charset="0"/>
              </a:rPr>
              <a:t>Tel stresseur           tel type de personnalité   =   telle réaction</a:t>
            </a:r>
            <a:endParaRPr lang="en-CA" altLang="fr-FR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87675" y="5229225"/>
            <a:ext cx="546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29707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64388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  <a:endParaRPr lang="fr-FR" altLang="fr-F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8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40650" y="2924175"/>
            <a:ext cx="1008063" cy="504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600">
                <a:solidFill>
                  <a:srgbClr val="00B0F0"/>
                </a:solidFill>
                <a:latin typeface="Arial" panose="020B0604020202020204" pitchFamily="34" charset="0"/>
              </a:rPr>
              <a:t>Stress</a:t>
            </a:r>
            <a:endParaRPr lang="en-CA" altLang="fr-FR" sz="1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2970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12088" y="1341438"/>
            <a:ext cx="647700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000">
                <a:solidFill>
                  <a:srgbClr val="00B0F0"/>
                </a:solidFill>
                <a:latin typeface="Arial" panose="020B0604020202020204" pitchFamily="34" charset="0"/>
              </a:rPr>
              <a:t>Stress</a:t>
            </a:r>
            <a:endParaRPr lang="en-CA" altLang="fr-FR" sz="10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fr-FR" sz="4000" b="1" smtClean="0">
                <a:solidFill>
                  <a:schemeClr val="accent2"/>
                </a:solidFill>
              </a:rPr>
              <a:t>Stress vs anxiété de performance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258888" y="1341438"/>
            <a:ext cx="7634287" cy="935037"/>
          </a:xfrm>
        </p:spPr>
        <p:txBody>
          <a:bodyPr/>
          <a:lstStyle/>
          <a:p>
            <a:pPr eaLnBrk="1" hangingPunct="1"/>
            <a:r>
              <a:rPr lang="fr-CA" altLang="fr-FR" sz="2400" smtClean="0"/>
              <a:t>Stratégies adaptatives: </a:t>
            </a:r>
          </a:p>
          <a:p>
            <a:pPr lvl="1" eaLnBrk="1" hangingPunct="1"/>
            <a:r>
              <a:rPr lang="fr-CA" altLang="fr-FR" sz="2000" smtClean="0"/>
              <a:t>la priorité de l’attention est accordée aux menaces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2400" smtClean="0"/>
          </a:p>
        </p:txBody>
      </p:sp>
      <p:pic>
        <p:nvPicPr>
          <p:cNvPr id="31748" name="Picture 2" descr="http://www.stayfitbug.com/wp-content/uploads/2010/09/cavemen-food-nutrition.jpg"/>
          <p:cNvPicPr>
            <a:picLocks noGrp="1" noChangeAspect="1" noChangeArrowheads="1"/>
          </p:cNvPicPr>
          <p:nvPr>
            <p:ph type="clipArt" sz="half" idx="2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349500"/>
            <a:ext cx="6267450" cy="4205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73163" y="457200"/>
            <a:ext cx="6207125" cy="884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fr-FR" sz="4000" b="1" smtClean="0">
                <a:solidFill>
                  <a:schemeClr val="accent2"/>
                </a:solidFill>
              </a:rPr>
              <a:t>Anxiété de performance</a:t>
            </a:r>
            <a:endParaRPr lang="fr-CA" altLang="fr-FR" sz="4000" smtClean="0">
              <a:solidFill>
                <a:schemeClr val="accent2"/>
              </a:solidFill>
            </a:endParaRPr>
          </a:p>
        </p:txBody>
      </p:sp>
      <p:pic>
        <p:nvPicPr>
          <p:cNvPr id="16387" name="Picture 2" descr="http://www.tvqc.com/wp-content/uploads/2009/10/man-on-wire-20080626053240050_640w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04963"/>
            <a:ext cx="5472112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47813" y="1484313"/>
          <a:ext cx="5472112" cy="1463675"/>
        </p:xfrm>
        <a:graphic>
          <a:graphicData uri="http://schemas.openxmlformats.org/drawingml/2006/table">
            <a:tbl>
              <a:tblPr/>
              <a:tblGrid>
                <a:gridCol w="547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36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On ne peut se concentrer sur notre tâche parce que notre attention est aspirée par les conséquences d’une contre-performance.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59" marB="457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46150" y="404813"/>
            <a:ext cx="5456238" cy="708025"/>
          </a:xfrm>
        </p:spPr>
        <p:txBody>
          <a:bodyPr wrap="none">
            <a:spAutoFit/>
          </a:bodyPr>
          <a:lstStyle/>
          <a:p>
            <a:pPr algn="ctr" eaLnBrk="1" hangingPunct="1"/>
            <a:r>
              <a:rPr lang="fr-CA" altLang="fr-FR" sz="4000" b="1" smtClean="0">
                <a:solidFill>
                  <a:schemeClr val="accent2"/>
                </a:solidFill>
              </a:rPr>
              <a:t>Anxiété de performance</a:t>
            </a:r>
            <a:endParaRPr lang="fr-CA" altLang="fr-FR" sz="4000" b="1" i="1" smtClean="0">
              <a:solidFill>
                <a:srgbClr val="FF33CC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116013" y="1268413"/>
            <a:ext cx="4319587" cy="5256212"/>
          </a:xfrm>
        </p:spPr>
        <p:txBody>
          <a:bodyPr/>
          <a:lstStyle/>
          <a:p>
            <a:pPr eaLnBrk="1" hangingPunct="1">
              <a:defRPr/>
            </a:pPr>
            <a:endParaRPr lang="fr-CA" altLang="fr-FR" sz="2800" b="1" dirty="0" smtClean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fr-CA" altLang="fr-FR" sz="2800" b="1" dirty="0" smtClean="0">
                <a:latin typeface="Arial Narrow" panose="020B0606020202030204" pitchFamily="34" charset="0"/>
              </a:rPr>
              <a:t>L’esprit évite de faire face à des conséquences qu’il perçoit comme étant :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fr-CA" altLang="fr-FR" sz="2800" b="1" dirty="0" smtClean="0">
              <a:latin typeface="Arial Narrow" panose="020B0606020202030204" pitchFamily="34" charset="0"/>
            </a:endParaRPr>
          </a:p>
          <a:p>
            <a:pPr lvl="1" eaLnBrk="1" hangingPunct="1">
              <a:defRPr/>
            </a:pPr>
            <a:r>
              <a:rPr lang="fr-CA" altLang="fr-FR" sz="2400" b="1" dirty="0" smtClean="0">
                <a:latin typeface="Arial Narrow" panose="020B0606020202030204" pitchFamily="34" charset="0"/>
              </a:rPr>
              <a:t>insurmontables,</a:t>
            </a:r>
          </a:p>
          <a:p>
            <a:pPr lvl="1" eaLnBrk="1" hangingPunct="1">
              <a:defRPr/>
            </a:pPr>
            <a:r>
              <a:rPr lang="fr-CA" altLang="fr-FR" sz="2400" b="1" dirty="0" smtClean="0">
                <a:latin typeface="Arial Narrow" panose="020B0606020202030204" pitchFamily="34" charset="0"/>
              </a:rPr>
              <a:t>insupportables, </a:t>
            </a:r>
          </a:p>
          <a:p>
            <a:pPr lvl="1" eaLnBrk="1" hangingPunct="1">
              <a:defRPr/>
            </a:pPr>
            <a:r>
              <a:rPr lang="fr-CA" altLang="fr-FR" sz="2400" b="1" dirty="0" smtClean="0">
                <a:latin typeface="Arial Narrow" panose="020B0606020202030204" pitchFamily="34" charset="0"/>
              </a:rPr>
              <a:t>invivables,</a:t>
            </a:r>
          </a:p>
          <a:p>
            <a:pPr lvl="1" eaLnBrk="1" hangingPunct="1">
              <a:defRPr/>
            </a:pPr>
            <a:r>
              <a:rPr lang="fr-CA" altLang="fr-FR" sz="2400" b="1" dirty="0" smtClean="0">
                <a:latin typeface="Arial Narrow" panose="020B0606020202030204" pitchFamily="34" charset="0"/>
              </a:rPr>
              <a:t>inenvisageables…</a:t>
            </a:r>
          </a:p>
          <a:p>
            <a:pPr eaLnBrk="1" hangingPunct="1">
              <a:defRPr/>
            </a:pPr>
            <a:endParaRPr lang="fr-CA" altLang="fr-FR" sz="2800" b="1" dirty="0" smtClean="0">
              <a:solidFill>
                <a:srgbClr val="33CC33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fr-CA" altLang="fr-FR" sz="2800" b="1" dirty="0" smtClean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6802" name="Picture 2" descr="http://3.bp.blogspot.com/_8cT8TjqGaXk/Sjm4lQRC6ZI/AAAAAAAAAcM/a2RFZQxJ9As/s400/david-goliath.jpg"/>
          <p:cNvPicPr>
            <a:picLocks noGrp="1" noChangeAspect="1" noChangeArrowheads="1"/>
          </p:cNvPicPr>
          <p:nvPr>
            <p:ph type="clipArt" sz="half" idx="2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531938"/>
            <a:ext cx="2735263" cy="4864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13970</TotalTime>
  <Words>1978</Words>
  <Application>Microsoft Office PowerPoint</Application>
  <PresentationFormat>Affichage à l'écran (4:3)</PresentationFormat>
  <Paragraphs>429</Paragraphs>
  <Slides>38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3" baseType="lpstr">
      <vt:lpstr>Andy</vt:lpstr>
      <vt:lpstr>Arial</vt:lpstr>
      <vt:lpstr>Arial Narrow</vt:lpstr>
      <vt:lpstr>Barbedor T Heavy</vt:lpstr>
      <vt:lpstr>Calibri</vt:lpstr>
      <vt:lpstr>Cambria</vt:lpstr>
      <vt:lpstr>Century Gothic</vt:lpstr>
      <vt:lpstr>Courier New</vt:lpstr>
      <vt:lpstr>Simplified Arabic</vt:lpstr>
      <vt:lpstr>Stencil</vt:lpstr>
      <vt:lpstr>Symbol</vt:lpstr>
      <vt:lpstr>Times New Roman</vt:lpstr>
      <vt:lpstr>Wingdings</vt:lpstr>
      <vt:lpstr>Wingdings 3</vt:lpstr>
      <vt:lpstr>Brin</vt:lpstr>
      <vt:lpstr>LA GESTION DU STRESS et de l’anxiété de performance</vt:lpstr>
      <vt:lpstr>Qu'est-ce que le stress  et l'anxiété de performance?</vt:lpstr>
      <vt:lpstr>Conception du stress</vt:lpstr>
      <vt:lpstr>Conception du stress</vt:lpstr>
      <vt:lpstr>Classification des stresseurs</vt:lpstr>
      <vt:lpstr>Conception du stress</vt:lpstr>
      <vt:lpstr>Stress vs anxiété de performance</vt:lpstr>
      <vt:lpstr>Anxiété de performance</vt:lpstr>
      <vt:lpstr>Anxiété de performance</vt:lpstr>
      <vt:lpstr>Le stress</vt:lpstr>
      <vt:lpstr>Perception subjective de  menace(s)</vt:lpstr>
      <vt:lpstr>Perception subjective d’une  menace à l’ego </vt:lpstr>
      <vt:lpstr>Perception subjective de  (im)prévisibilité</vt:lpstr>
      <vt:lpstr>Perception subjective du  contrôle</vt:lpstr>
      <vt:lpstr>Le stress</vt:lpstr>
      <vt:lpstr>Le stress</vt:lpstr>
      <vt:lpstr>Le stress</vt:lpstr>
      <vt:lpstr>Le stress</vt:lpstr>
      <vt:lpstr>Le stress</vt:lpstr>
      <vt:lpstr>Le stress</vt:lpstr>
      <vt:lpstr>Anxiété de performance</vt:lpstr>
      <vt:lpstr>Anxiété de performance</vt:lpstr>
      <vt:lpstr>Le stress</vt:lpstr>
      <vt:lpstr>Une adaptation efficace </vt:lpstr>
      <vt:lpstr>GESTION DU STRESS</vt:lpstr>
      <vt:lpstr>GESTION DU STRESS</vt:lpstr>
      <vt:lpstr>Une adaptation efficace</vt:lpstr>
      <vt:lpstr>Une adaptation efficace</vt:lpstr>
      <vt:lpstr>Une adaptation efficace</vt:lpstr>
      <vt:lpstr>Une adaptation efficace</vt:lpstr>
      <vt:lpstr>Une adaptation efficace</vt:lpstr>
      <vt:lpstr>Une adaptation efficace</vt:lpstr>
      <vt:lpstr>Une adaptation efficace</vt:lpstr>
      <vt:lpstr>Une adaptation efficace</vt:lpstr>
      <vt:lpstr>Vos stratégies de gestion du stress?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GESTION DU STRESS</dc:title>
  <dc:creator>philou</dc:creator>
  <cp:lastModifiedBy>Gilles Lussier</cp:lastModifiedBy>
  <cp:revision>361</cp:revision>
  <cp:lastPrinted>2015-03-26T14:34:00Z</cp:lastPrinted>
  <dcterms:created xsi:type="dcterms:W3CDTF">2002-03-27T20:41:44Z</dcterms:created>
  <dcterms:modified xsi:type="dcterms:W3CDTF">2017-11-09T17:08:03Z</dcterms:modified>
</cp:coreProperties>
</file>