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</p:sldMasterIdLst>
  <p:notesMasterIdLst>
    <p:notesMasterId r:id="rId36"/>
  </p:notesMasterIdLst>
  <p:handoutMasterIdLst>
    <p:handoutMasterId r:id="rId37"/>
  </p:handoutMasterIdLst>
  <p:sldIdLst>
    <p:sldId id="356" r:id="rId2"/>
    <p:sldId id="916" r:id="rId3"/>
    <p:sldId id="917" r:id="rId4"/>
    <p:sldId id="919" r:id="rId5"/>
    <p:sldId id="920" r:id="rId6"/>
    <p:sldId id="921" r:id="rId7"/>
    <p:sldId id="922" r:id="rId8"/>
    <p:sldId id="923" r:id="rId9"/>
    <p:sldId id="924" r:id="rId10"/>
    <p:sldId id="925" r:id="rId11"/>
    <p:sldId id="926" r:id="rId12"/>
    <p:sldId id="927" r:id="rId13"/>
    <p:sldId id="955" r:id="rId14"/>
    <p:sldId id="928" r:id="rId15"/>
    <p:sldId id="937" r:id="rId16"/>
    <p:sldId id="932" r:id="rId17"/>
    <p:sldId id="935" r:id="rId18"/>
    <p:sldId id="947" r:id="rId19"/>
    <p:sldId id="953" r:id="rId20"/>
    <p:sldId id="954" r:id="rId21"/>
    <p:sldId id="931" r:id="rId22"/>
    <p:sldId id="934" r:id="rId23"/>
    <p:sldId id="936" r:id="rId24"/>
    <p:sldId id="948" r:id="rId25"/>
    <p:sldId id="949" r:id="rId26"/>
    <p:sldId id="941" r:id="rId27"/>
    <p:sldId id="942" r:id="rId28"/>
    <p:sldId id="943" r:id="rId29"/>
    <p:sldId id="944" r:id="rId30"/>
    <p:sldId id="945" r:id="rId31"/>
    <p:sldId id="946" r:id="rId32"/>
    <p:sldId id="950" r:id="rId33"/>
    <p:sldId id="951" r:id="rId34"/>
    <p:sldId id="952" r:id="rId3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44" y="-90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E61604-3FE2-4163-8282-E269F35860D5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3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noProof="0" smtClean="0"/>
              <a:t>Click to edit Master text styles</a:t>
            </a:r>
          </a:p>
          <a:p>
            <a:pPr lvl="1"/>
            <a:r>
              <a:rPr lang="en-US" altLang="ar-SA" noProof="0" smtClean="0"/>
              <a:t>Second level</a:t>
            </a:r>
          </a:p>
          <a:p>
            <a:pPr lvl="2"/>
            <a:r>
              <a:rPr lang="en-US" altLang="ar-SA" noProof="0" smtClean="0"/>
              <a:t>Third level</a:t>
            </a:r>
          </a:p>
          <a:p>
            <a:pPr lvl="3"/>
            <a:r>
              <a:rPr lang="en-US" altLang="ar-SA" noProof="0" smtClean="0"/>
              <a:t>Fourth level</a:t>
            </a:r>
          </a:p>
          <a:p>
            <a:pPr lvl="4"/>
            <a:r>
              <a:rPr lang="en-US" altLang="ar-S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1E605CC-F52B-4D72-931C-8E9794460528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194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A86BA-ED35-47FC-A56F-8CD44642B2BD}" type="slidenum">
              <a:rPr lang="fa-IR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59888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29, 2007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Houshang Karimi                      University of Toronto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B322D-FB30-497C-A00D-169CFD77F201}" type="slidenum">
              <a:rPr lang="fa-IR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5317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29, 2007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Houshang Karimi                      University of Toronto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1DC7C-FE42-4E1A-B14B-40FDA75053D0}" type="slidenum">
              <a:rPr lang="fa-IR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8988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29, 2007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Houshang Karimi                      University of Toronto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E0B37-FFBB-4BDC-B448-AE03D959F361}" type="slidenum">
              <a:rPr lang="fa-IR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0556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198438"/>
            <a:ext cx="8647112" cy="1120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2725" y="1627188"/>
            <a:ext cx="4289425" cy="497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627188"/>
            <a:ext cx="4289425" cy="497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0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2238"/>
            <a:ext cx="84582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76638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CE502-5DA4-473A-989E-E25C2C65F2B4}" type="datetime1">
              <a:rPr lang="en-US" altLang="en-US"/>
              <a:pPr>
                <a:defRPr/>
              </a:pPr>
              <a:t>1/24/2018</a:t>
            </a:fld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Dr Awang Jusoh/Dr Makbul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A13AB-4499-47B6-B347-1E2859C0BD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29, 2007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Houshang Karimi                      University of Toronto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47938-77C2-486C-AD6B-4D00AA126C84}" type="slidenum">
              <a:rPr lang="fa-IR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9624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29, 2007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Houshang Karimi                      University of Toronto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63544-E091-4B97-82E3-61D4CB0DDDE8}" type="slidenum">
              <a:rPr lang="fa-IR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9869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29, 2007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Houshang Karimi                      University of Toronto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FE9EF-28A9-4191-8CC1-97445D1E956C}" type="slidenum">
              <a:rPr lang="fa-IR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9996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29, 2007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Houshang Karimi                      University of Toronto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0F062-8B7F-4744-AF55-4B80614A8FBB}" type="slidenum">
              <a:rPr lang="fa-IR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8121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29, 2007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Houshang Karimi                      University of Toronto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E47F9-0B5E-464F-9C4F-52113774D12A}" type="slidenum">
              <a:rPr lang="fa-IR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4565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29, 2007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Houshang Karimi                      University of Toronto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63DB0-BFF9-4DBA-9C86-5E0606E16522}" type="slidenum">
              <a:rPr lang="fa-IR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9105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29, 2007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Houshang Karimi                      University of Toronto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FC2DB-DADB-48E0-82A8-BC2133D770DC}" type="slidenum">
              <a:rPr lang="fa-IR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8330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29, 2007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Houshang Karimi                      University of Toronto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5DB10-D33C-47DC-8E04-42925AC8BEAE}" type="slidenum">
              <a:rPr lang="fa-IR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9174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June 29, 2007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Houshang Karimi                      University of Toronto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B9ECEA-26D7-49C8-9C8C-DCFC704B2F6B}" type="slidenum">
              <a:rPr lang="fa-IR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37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2" r:id="rId12"/>
    <p:sldLayoutId id="2147483773" r:id="rId13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8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w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981200"/>
            <a:ext cx="6934200" cy="1692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dirty="0">
                <a:ea typeface="Tahoma" panose="020B0604030504040204" pitchFamily="34" charset="0"/>
                <a:cs typeface="Tahoma" panose="020B0604030504040204" pitchFamily="34" charset="0"/>
              </a:rPr>
              <a:t>Machines et </a:t>
            </a:r>
            <a:r>
              <a:rPr lang="en-CA" sz="2800" dirty="0" err="1">
                <a:ea typeface="Tahoma" panose="020B0604030504040204" pitchFamily="34" charset="0"/>
                <a:cs typeface="Tahoma" panose="020B0604030504040204" pitchFamily="34" charset="0"/>
              </a:rPr>
              <a:t>entraînements</a:t>
            </a:r>
            <a:r>
              <a:rPr lang="en-CA" sz="28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2800" dirty="0" err="1">
                <a:ea typeface="Tahoma" panose="020B0604030504040204" pitchFamily="34" charset="0"/>
                <a:cs typeface="Tahoma" panose="020B0604030504040204" pitchFamily="34" charset="0"/>
              </a:rPr>
              <a:t>électriques</a:t>
            </a:r>
            <a:endParaRPr lang="en-CA" sz="2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ELE8401</a:t>
            </a:r>
          </a:p>
          <a:p>
            <a:endParaRPr lang="fr-FR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Keyh</a:t>
            </a:r>
            <a:r>
              <a:rPr lang="en-C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Sheshyekani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1148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École </a:t>
            </a:r>
            <a:r>
              <a:rPr lang="fr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Polytechnique de Montréal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Keyhan.sheshyekani@polymtl.ca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715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Hiver 2018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7239000" cy="5029200"/>
          </a:xfrm>
        </p:spPr>
        <p:txBody>
          <a:bodyPr>
            <a:normAutofit/>
          </a:bodyPr>
          <a:lstStyle/>
          <a:p>
            <a:r>
              <a:rPr lang="fr-FR" altLang="ja-JP" dirty="0" smtClean="0">
                <a:latin typeface="+mj-lt"/>
              </a:rPr>
              <a:t>Le couple moyen non nul existe / se développe seulement </a:t>
            </a:r>
            <a:r>
              <a:rPr lang="fr-FR" sz="1800" dirty="0" smtClean="0"/>
              <a:t>si</a:t>
            </a:r>
            <a:endParaRPr lang="en-US" altLang="ja-JP" sz="2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-112" charset="2"/>
              <a:buNone/>
            </a:pPr>
            <a:endParaRPr lang="en-US" altLang="ja-JP" sz="2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-112" charset="2"/>
              <a:buNone/>
            </a:pPr>
            <a:endParaRPr lang="en-US" altLang="ja-JP" sz="2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latin typeface="+mj-lt"/>
              </a:rPr>
              <a:t>Synchronous machine</a:t>
            </a: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-112" charset="2"/>
              <a:buNone/>
            </a:pPr>
            <a:endParaRPr lang="en-US" altLang="ja-JP" sz="2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+mj-lt"/>
            </a:endParaRPr>
          </a:p>
        </p:txBody>
      </p:sp>
      <p:pic>
        <p:nvPicPr>
          <p:cNvPr id="716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717675"/>
            <a:ext cx="3733800" cy="415925"/>
          </a:xfrm>
          <a:noFill/>
        </p:spPr>
      </p:pic>
      <p:pic>
        <p:nvPicPr>
          <p:cNvPr id="71685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752600" y="2299500"/>
            <a:ext cx="3200400" cy="363538"/>
          </a:xfrm>
          <a:noFill/>
        </p:spPr>
      </p:pic>
      <p:pic>
        <p:nvPicPr>
          <p:cNvPr id="7168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714752"/>
            <a:ext cx="464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643446"/>
            <a:ext cx="28956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0607" y="3429000"/>
            <a:ext cx="32734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TextBox 8"/>
          <p:cNvSpPr txBox="1">
            <a:spLocks noChangeArrowheads="1"/>
          </p:cNvSpPr>
          <p:nvPr/>
        </p:nvSpPr>
        <p:spPr bwMode="auto">
          <a:xfrm>
            <a:off x="609600" y="2286000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800" b="1" dirty="0" err="1" smtClean="0">
                <a:solidFill>
                  <a:srgbClr val="FF0000"/>
                </a:solidFill>
                <a:latin typeface="+mj-lt"/>
              </a:rPr>
              <a:t>Cas</a:t>
            </a:r>
            <a:r>
              <a:rPr lang="en-US" altLang="en-US" sz="1800" b="1" dirty="0" smtClean="0">
                <a:solidFill>
                  <a:srgbClr val="FF0000"/>
                </a:solidFill>
                <a:latin typeface="+mj-lt"/>
              </a:rPr>
              <a:t> 1:</a:t>
            </a:r>
          </a:p>
          <a:p>
            <a:pPr algn="ctr" eaLnBrk="1" hangingPunct="1"/>
            <a:endParaRPr lang="en-US" altLang="en-US" sz="1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1691" name="Straight Connector 11"/>
          <p:cNvCxnSpPr>
            <a:cxnSpLocks noChangeShapeType="1"/>
          </p:cNvCxnSpPr>
          <p:nvPr/>
        </p:nvCxnSpPr>
        <p:spPr bwMode="auto">
          <a:xfrm>
            <a:off x="5562600" y="19050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694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E808D0-8166-416D-BD49-65034DB6257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173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en-CA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cylindriques</a:t>
            </a:r>
            <a:endParaRPr lang="en-US" altLang="ja-JP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en-CA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cylindriques</a:t>
            </a:r>
            <a:endParaRPr lang="en-US" altLang="ja-JP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077200" cy="4411663"/>
          </a:xfrm>
        </p:spPr>
        <p:txBody>
          <a:bodyPr>
            <a:normAutofit fontScale="92500" lnSpcReduction="20000"/>
          </a:bodyPr>
          <a:lstStyle/>
          <a:p>
            <a:r>
              <a:rPr lang="en-CA" sz="1600" dirty="0" smtClean="0"/>
              <a:t>Machines </a:t>
            </a:r>
            <a:r>
              <a:rPr lang="en-CA" sz="1600" dirty="0" err="1" smtClean="0"/>
              <a:t>asynchrones</a:t>
            </a: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rebuchet MS" pitchFamily="-112" charset="0"/>
            </a:endParaRPr>
          </a:p>
          <a:p>
            <a:r>
              <a:rPr lang="en-CA" sz="1800" dirty="0" smtClean="0"/>
              <a:t>Machine </a:t>
            </a:r>
            <a:r>
              <a:rPr lang="en-CA" sz="1800" dirty="0" err="1" smtClean="0"/>
              <a:t>monophasée</a:t>
            </a:r>
            <a:endParaRPr lang="en-CA" sz="1800" dirty="0" smtClean="0"/>
          </a:p>
          <a:p>
            <a:r>
              <a:rPr lang="en-CA" sz="1800" dirty="0" smtClean="0"/>
              <a:t>Couple de pulsation</a:t>
            </a:r>
          </a:p>
          <a:p>
            <a:r>
              <a:rPr lang="en-CA" sz="1800" dirty="0" smtClean="0"/>
              <a:t>Pas </a:t>
            </a:r>
            <a:r>
              <a:rPr lang="en-CA" sz="1800" dirty="0" err="1" smtClean="0"/>
              <a:t>d'auto-démarrage</a:t>
            </a:r>
            <a:endParaRPr lang="en-CA" sz="1800" dirty="0" smtClean="0"/>
          </a:p>
          <a:p>
            <a:endParaRPr lang="en-US" altLang="ja-JP" sz="2000" dirty="0" smtClean="0">
              <a:latin typeface="Trebuchet MS" pitchFamily="-112" charset="0"/>
            </a:endParaRPr>
          </a:p>
          <a:p>
            <a:r>
              <a:rPr lang="fr-FR" sz="1800" dirty="0" smtClean="0"/>
              <a:t>La machine polyphasée minimise le couple pulsé et le démarrage automatique</a:t>
            </a:r>
            <a:endParaRPr lang="en-US" altLang="ja-JP" sz="2000" dirty="0" smtClean="0">
              <a:latin typeface="Trebuchet MS" pitchFamily="-112" charset="0"/>
            </a:endParaRPr>
          </a:p>
        </p:txBody>
      </p:sp>
      <p:pic>
        <p:nvPicPr>
          <p:cNvPr id="727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14800" y="1219200"/>
            <a:ext cx="4038600" cy="460375"/>
          </a:xfrm>
          <a:noFill/>
        </p:spPr>
      </p:pic>
      <p:pic>
        <p:nvPicPr>
          <p:cNvPr id="72709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981200"/>
            <a:ext cx="7010400" cy="1160463"/>
          </a:xfrm>
          <a:noFill/>
        </p:spPr>
      </p:pic>
      <p:pic>
        <p:nvPicPr>
          <p:cNvPr id="727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000372"/>
            <a:ext cx="417353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143248"/>
            <a:ext cx="2428892" cy="181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AB952D-D978-4AC1-BAE0-9675679BCDB8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en-CA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cylindriques</a:t>
            </a:r>
            <a:endParaRPr lang="en-US" altLang="ja-JP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077200" cy="4411663"/>
          </a:xfrm>
        </p:spPr>
        <p:txBody>
          <a:bodyPr>
            <a:normAutofit fontScale="92500" lnSpcReduction="20000"/>
          </a:bodyPr>
          <a:lstStyle/>
          <a:p>
            <a:r>
              <a:rPr lang="en-CA" sz="1600" dirty="0" smtClean="0"/>
              <a:t>Machines </a:t>
            </a:r>
            <a:r>
              <a:rPr lang="en-CA" sz="1600" dirty="0" err="1" smtClean="0"/>
              <a:t>asynchrones</a:t>
            </a: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latin typeface="Trebuchet MS" pitchFamily="-112" charset="0"/>
            </a:endParaRPr>
          </a:p>
          <a:p>
            <a:r>
              <a:rPr lang="en-CA" sz="1800" dirty="0" smtClean="0"/>
              <a:t>Machine </a:t>
            </a:r>
            <a:r>
              <a:rPr lang="en-CA" sz="1800" dirty="0" err="1" smtClean="0"/>
              <a:t>monophasée</a:t>
            </a:r>
            <a:endParaRPr lang="en-CA" sz="1800" dirty="0" smtClean="0"/>
          </a:p>
          <a:p>
            <a:r>
              <a:rPr lang="en-CA" sz="1800" dirty="0" smtClean="0"/>
              <a:t>Couple de pulsation</a:t>
            </a:r>
          </a:p>
          <a:p>
            <a:r>
              <a:rPr lang="en-CA" sz="1800" dirty="0" smtClean="0"/>
              <a:t>Pas </a:t>
            </a:r>
            <a:r>
              <a:rPr lang="en-CA" sz="1800" dirty="0" err="1" smtClean="0"/>
              <a:t>d'auto-démarrage</a:t>
            </a:r>
            <a:endParaRPr lang="en-CA" sz="1800" dirty="0" smtClean="0"/>
          </a:p>
          <a:p>
            <a:endParaRPr lang="en-US" altLang="ja-JP" sz="2000" dirty="0" smtClean="0">
              <a:latin typeface="Trebuchet MS" pitchFamily="-112" charset="0"/>
            </a:endParaRPr>
          </a:p>
          <a:p>
            <a:r>
              <a:rPr lang="fr-FR" sz="1800" dirty="0" smtClean="0"/>
              <a:t>La machine polyphasée minimise le couple pulsé et le démarrage automatique</a:t>
            </a:r>
            <a:endParaRPr lang="en-US" altLang="ja-JP" sz="2000" dirty="0" smtClean="0">
              <a:latin typeface="Trebuchet MS" pitchFamily="-112" charset="0"/>
            </a:endParaRPr>
          </a:p>
        </p:txBody>
      </p:sp>
      <p:pic>
        <p:nvPicPr>
          <p:cNvPr id="727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14800" y="1219200"/>
            <a:ext cx="4038600" cy="460375"/>
          </a:xfrm>
          <a:noFill/>
        </p:spPr>
      </p:pic>
      <p:pic>
        <p:nvPicPr>
          <p:cNvPr id="72709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981200"/>
            <a:ext cx="7010400" cy="1160463"/>
          </a:xfrm>
          <a:noFill/>
        </p:spPr>
      </p:pic>
      <p:pic>
        <p:nvPicPr>
          <p:cNvPr id="727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000372"/>
            <a:ext cx="417353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143248"/>
            <a:ext cx="2428892" cy="181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AB952D-D978-4AC1-BAE0-9675679BCDB8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6951"/>
            <a:ext cx="9144000" cy="3951049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944562"/>
          </a:xfrm>
        </p:spPr>
        <p:txBody>
          <a:bodyPr/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en-CA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cylindriques</a:t>
            </a:r>
            <a:endParaRPr lang="en-US" altLang="ja-JP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7504" y="83152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CA" dirty="0" smtClean="0">
                <a:solidFill>
                  <a:srgbClr val="FF0000"/>
                </a:solidFill>
                <a:latin typeface="+mj-lt"/>
              </a:rPr>
              <a:t>xample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72" y="122238"/>
            <a:ext cx="3028224" cy="25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88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2357430"/>
            <a:ext cx="735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Machines AC élémentaires</a:t>
            </a:r>
          </a:p>
          <a:p>
            <a:endParaRPr lang="en-CA" sz="4400" dirty="0">
              <a:solidFill>
                <a:srgbClr val="FF0000"/>
              </a:solidFill>
            </a:endParaRPr>
          </a:p>
        </p:txBody>
      </p:sp>
      <p:pic>
        <p:nvPicPr>
          <p:cNvPr id="8" name="Picture 5" descr="DSC02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357562"/>
            <a:ext cx="3848093" cy="288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944562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78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33561"/>
            <a:ext cx="3889778" cy="34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985" y="1285860"/>
            <a:ext cx="2869981" cy="20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0239" y="3429000"/>
            <a:ext cx="3276603" cy="18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628" y="5429264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MMF d'une phase d'une machine triphasée bipolaire à enroulement réparti, à </a:t>
            </a:r>
            <a:r>
              <a:rPr lang="en-C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 </a:t>
            </a:r>
            <a:r>
              <a:rPr lang="en-CA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(full-pitch)</a:t>
            </a:r>
            <a:endParaRPr lang="en-C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5286388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MMF d'une phase d'une machine triphasée bipolaire à enroulement </a:t>
            </a:r>
            <a:r>
              <a:rPr lang="en-CA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concentré</a:t>
            </a:r>
            <a:r>
              <a:rPr lang="en-C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 pas complet</a:t>
            </a:r>
            <a:r>
              <a:rPr lang="en-C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(full-pitch)</a:t>
            </a:r>
            <a:endParaRPr lang="en-C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114298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Notion de base de MMF des enroulements</a:t>
            </a:r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286388"/>
            <a:ext cx="7929586" cy="10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sp>
        <p:nvSpPr>
          <p:cNvPr id="7271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AB952D-D978-4AC1-BAE0-9675679BCDB8}" type="slidenum">
              <a:rPr lang="en-US" altLang="en-US"/>
              <a:pPr/>
              <a:t>16</a:t>
            </a:fld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114298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Notion de base de MMF rotatif</a:t>
            </a:r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2357430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+mj-lt"/>
              </a:rPr>
              <a:t>Mathématiquement,  </a:t>
            </a:r>
            <a:r>
              <a:rPr lang="fr-FR" sz="1800" dirty="0" err="1" smtClean="0">
                <a:latin typeface="+mj-lt"/>
              </a:rPr>
              <a:t>consideron</a:t>
            </a:r>
            <a:r>
              <a:rPr lang="fr-FR" sz="1800" dirty="0" smtClean="0">
                <a:latin typeface="+mj-lt"/>
              </a:rPr>
              <a:t> le nombre de pôles p=2, le MMF pour chaque phase pour une </a:t>
            </a:r>
            <a:r>
              <a:rPr lang="en-CA" sz="1800" dirty="0" smtClean="0">
                <a:latin typeface="+mj-lt"/>
              </a:rPr>
              <a:t>machine à 3 phases </a:t>
            </a:r>
            <a:r>
              <a:rPr lang="fr-FR" sz="1800" dirty="0" smtClean="0">
                <a:latin typeface="+mj-lt"/>
              </a:rPr>
              <a:t>est donnée par</a:t>
            </a:r>
            <a:endParaRPr lang="en-CA" sz="1800" dirty="0" smtClean="0">
              <a:latin typeface="+mj-lt"/>
            </a:endParaRPr>
          </a:p>
        </p:txBody>
      </p:sp>
      <p:pic>
        <p:nvPicPr>
          <p:cNvPr id="16" name="Picture 15" descr="mmf_patter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928670"/>
            <a:ext cx="2695700" cy="221457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86446" y="3214686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MMF pour une machine monophasée</a:t>
            </a:r>
            <a:endParaRPr lang="en-CA" sz="1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6710" y="85723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CA" sz="1600" dirty="0" err="1" smtClean="0">
                <a:latin typeface="Times New Roman" pitchFamily="18" charset="0"/>
                <a:cs typeface="Times New Roman" pitchFamily="18" charset="0"/>
              </a:rPr>
              <a:t>pôles</a:t>
            </a:r>
            <a:endParaRPr lang="en-C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148" y="192880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CA" sz="1600" dirty="0" err="1" smtClean="0">
                <a:latin typeface="Times New Roman" pitchFamily="18" charset="0"/>
                <a:cs typeface="Times New Roman" pitchFamily="18" charset="0"/>
              </a:rPr>
              <a:t>pôles</a:t>
            </a:r>
            <a:endParaRPr lang="en-C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7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6767526" cy="14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786190"/>
            <a:ext cx="1728783" cy="119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6929422" y="492919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rgbClr val="FF0000"/>
                </a:solidFill>
                <a:latin typeface="+mj-lt"/>
              </a:rPr>
              <a:t>courants triphasés équilibrés sinusoïdaux</a:t>
            </a:r>
            <a:endParaRPr lang="en-CA" sz="1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728"/>
            <a:ext cx="8458200" cy="944562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2844" y="114298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Notion de base de MMF rotatif</a:t>
            </a:r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4" name="AutoShape 2" descr="blob:null/2be6b310-aaed-4251-8212-69e732ef15d1"/>
          <p:cNvSpPr>
            <a:spLocks noChangeAspect="1" noChangeArrowheads="1"/>
          </p:cNvSpPr>
          <p:nvPr/>
        </p:nvSpPr>
        <p:spPr bwMode="auto">
          <a:xfrm>
            <a:off x="155575" y="42365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5814"/>
            <a:ext cx="5500683" cy="193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357554" y="4782933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MMF rotatif autour de circonférence d’entrefer</a:t>
            </a:r>
            <a:endParaRPr lang="en-CA" sz="18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5429256" y="4568619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7158" y="5568751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+mj-lt"/>
              </a:rPr>
              <a:t>harmonique de l'ordre de n = 6k + 1k = 0,1,2,3 …tourne dans le sens positif</a:t>
            </a:r>
            <a:br>
              <a:rPr lang="fr-FR" sz="1800" dirty="0" smtClean="0">
                <a:latin typeface="+mj-lt"/>
              </a:rPr>
            </a:br>
            <a:r>
              <a:rPr lang="fr-FR" sz="1800" dirty="0" smtClean="0">
                <a:latin typeface="+mj-lt"/>
              </a:rPr>
              <a:t>harmonique de l'ordre de n = 6k-1 tourner dans le sens négatif</a:t>
            </a:r>
            <a:endParaRPr lang="en-CA" sz="1800" dirty="0">
              <a:latin typeface="+mj-lt"/>
            </a:endParaRPr>
          </a:p>
        </p:txBody>
      </p: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7929586" cy="10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8" descr="3phase-rmf-noadd-60f-airop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8" y="2714620"/>
            <a:ext cx="3357554" cy="251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157161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+mj-lt"/>
              </a:rPr>
              <a:t>Les relations entre les angles électriques et mécaniques et les vitesses / fréquences sont données en détail par:</a:t>
            </a:r>
            <a:endParaRPr lang="en-CA" sz="1800" dirty="0">
              <a:latin typeface="+mj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728"/>
            <a:ext cx="8458200" cy="944562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14573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429132"/>
            <a:ext cx="2728908" cy="143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364331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+mj-lt"/>
              </a:rPr>
              <a:t>Mathématiquement, définissant </a:t>
            </a:r>
            <a:r>
              <a:rPr lang="fr-FR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1800" dirty="0" smtClean="0">
                <a:latin typeface="+mj-lt"/>
              </a:rPr>
              <a:t> comme le nombre de pôles, le </a:t>
            </a:r>
            <a:r>
              <a:rPr lang="fr-FR" sz="1800" dirty="0" err="1" smtClean="0">
                <a:latin typeface="+mj-lt"/>
              </a:rPr>
              <a:t>mmf</a:t>
            </a:r>
            <a:r>
              <a:rPr lang="fr-FR" sz="1800" dirty="0" smtClean="0">
                <a:latin typeface="+mj-lt"/>
              </a:rPr>
              <a:t> fondamental pour chaque phase est donnée par</a:t>
            </a:r>
            <a:endParaRPr lang="en-CA" sz="1800" dirty="0" smtClean="0">
              <a:latin typeface="+mj-lt"/>
            </a:endParaRPr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857760"/>
            <a:ext cx="2490783" cy="62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ight Arrow 12"/>
          <p:cNvSpPr/>
          <p:nvPr/>
        </p:nvSpPr>
        <p:spPr>
          <a:xfrm>
            <a:off x="3500430" y="5286388"/>
            <a:ext cx="207170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071942"/>
            <a:ext cx="1728783" cy="119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500306"/>
            <a:ext cx="128741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2500306"/>
            <a:ext cx="1290636" cy="64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928926" y="3143248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 smtClean="0"/>
              <a:t>Rad</a:t>
            </a:r>
            <a:r>
              <a:rPr lang="en-CA" sz="1400" dirty="0" smtClean="0"/>
              <a:t>/sec</a:t>
            </a:r>
            <a:endParaRPr lang="en-CA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14876" y="3214686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err="1" smtClean="0"/>
              <a:t>r.p.m</a:t>
            </a: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593" y="980728"/>
            <a:ext cx="3715887" cy="2905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60" y="3933056"/>
            <a:ext cx="3737704" cy="22974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3" y="3124233"/>
            <a:ext cx="4798801" cy="970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728"/>
            <a:ext cx="8458200" cy="944562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07904" y="6231630"/>
            <a:ext cx="5364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FF0000"/>
                </a:solidFill>
                <a:latin typeface="+mj-lt"/>
              </a:rPr>
              <a:t>Le </a:t>
            </a:r>
            <a:r>
              <a:rPr lang="fr-FR" sz="1600" dirty="0" smtClean="0">
                <a:solidFill>
                  <a:srgbClr val="FF0000"/>
                </a:solidFill>
                <a:latin typeface="+mj-lt"/>
              </a:rPr>
              <a:t>MMF </a:t>
            </a:r>
            <a:r>
              <a:rPr lang="fr-FR" sz="1600" dirty="0">
                <a:solidFill>
                  <a:srgbClr val="FF0000"/>
                </a:solidFill>
                <a:latin typeface="+mj-lt"/>
              </a:rPr>
              <a:t>d'une phase d'une machine </a:t>
            </a:r>
            <a:r>
              <a:rPr lang="fr-FR" sz="1600" dirty="0">
                <a:solidFill>
                  <a:srgbClr val="FF0000"/>
                </a:solidFill>
                <a:latin typeface="+mj-lt"/>
              </a:rPr>
              <a:t>triphasé </a:t>
            </a:r>
            <a:r>
              <a:rPr lang="fr-FR" sz="1600" dirty="0">
                <a:solidFill>
                  <a:srgbClr val="FF0000"/>
                </a:solidFill>
                <a:latin typeface="+mj-lt"/>
              </a:rPr>
              <a:t>bipolaire avec des </a:t>
            </a:r>
            <a:r>
              <a:rPr lang="fr-FR" sz="1600" dirty="0">
                <a:solidFill>
                  <a:srgbClr val="FF0000"/>
                </a:solidFill>
                <a:latin typeface="+mj-lt"/>
              </a:rPr>
              <a:t>enroulement </a:t>
            </a:r>
            <a:r>
              <a:rPr lang="fr-FR" sz="1600" dirty="0">
                <a:solidFill>
                  <a:srgbClr val="FF0000"/>
                </a:solidFill>
                <a:latin typeface="+mj-lt"/>
              </a:rPr>
              <a:t>distribué</a:t>
            </a:r>
            <a:r>
              <a:rPr lang="fr-FR" sz="1600" dirty="0" smtClean="0">
                <a:solidFill>
                  <a:srgbClr val="FF0000"/>
                </a:solidFill>
                <a:latin typeface="+mj-lt"/>
              </a:rPr>
              <a:t>, à </a:t>
            </a:r>
            <a:r>
              <a:rPr lang="fr-FR" sz="1600" dirty="0">
                <a:solidFill>
                  <a:srgbClr val="FF0000"/>
                </a:solidFill>
                <a:latin typeface="+mj-lt"/>
              </a:rPr>
              <a:t>pas total</a:t>
            </a:r>
            <a:endParaRPr lang="en-CA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16" y="17617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composante</a:t>
            </a:r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fondamentale</a:t>
            </a:r>
            <a:r>
              <a:rPr lang="en-C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MMF d'une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triphasé 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enroulement distribué, à pas 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total. </a:t>
            </a:r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115616" y="3429000"/>
            <a:ext cx="648072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3347" y="4957193"/>
            <a:ext cx="303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err="1">
                <a:latin typeface="+mj-lt"/>
              </a:rPr>
              <a:t>facteur</a:t>
            </a:r>
            <a:r>
              <a:rPr lang="en-CA" sz="1800" dirty="0">
                <a:latin typeface="+mj-lt"/>
              </a:rPr>
              <a:t> </a:t>
            </a:r>
            <a:r>
              <a:rPr lang="en-CA" sz="1800" dirty="0" err="1">
                <a:latin typeface="+mj-lt"/>
              </a:rPr>
              <a:t>d'enroulement</a:t>
            </a:r>
            <a:endParaRPr lang="en-CA" sz="1800" dirty="0">
              <a:latin typeface="+mj-lt"/>
            </a:endParaRPr>
          </a:p>
        </p:txBody>
      </p:sp>
      <p:cxnSp>
        <p:nvCxnSpPr>
          <p:cNvPr id="19" name="Straight Arrow Connector 18"/>
          <p:cNvCxnSpPr>
            <a:endCxn id="17" idx="3"/>
          </p:cNvCxnSpPr>
          <p:nvPr/>
        </p:nvCxnSpPr>
        <p:spPr>
          <a:xfrm>
            <a:off x="2267744" y="3429000"/>
            <a:ext cx="884475" cy="1712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39753" y="5141859"/>
            <a:ext cx="227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err="1">
                <a:latin typeface="+mj-lt"/>
              </a:rPr>
              <a:t>tourne</a:t>
            </a:r>
            <a:r>
              <a:rPr lang="en-CA" sz="1800" dirty="0">
                <a:latin typeface="+mj-lt"/>
              </a:rPr>
              <a:t> </a:t>
            </a:r>
            <a:r>
              <a:rPr lang="en-CA" sz="1800" dirty="0" err="1">
                <a:latin typeface="+mj-lt"/>
              </a:rPr>
              <a:t>série</a:t>
            </a:r>
            <a:r>
              <a:rPr lang="en-CA" sz="1800" dirty="0">
                <a:latin typeface="+mj-lt"/>
              </a:rPr>
              <a:t> par </a:t>
            </a:r>
            <a:r>
              <a:rPr lang="en-CA" sz="1800" dirty="0">
                <a:latin typeface="+mj-lt"/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7744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CB8354-8A24-42FC-B40C-098CA4D562F1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6246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428737"/>
            <a:ext cx="6858000" cy="2081226"/>
          </a:xfrm>
        </p:spPr>
        <p:txBody>
          <a:bodyPr>
            <a:noAutofit/>
          </a:bodyPr>
          <a:lstStyle/>
          <a:p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Systèmes doublement excités:</a:t>
            </a:r>
            <a:br>
              <a:rPr lang="fr-F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Énergie, </a:t>
            </a:r>
            <a:r>
              <a:rPr lang="fr-FR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Coénergie</a:t>
            </a:r>
            <a:r>
              <a:rPr lang="fr-F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Force ou Couple</a:t>
            </a:r>
            <a:endParaRPr lang="fr-FR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9" name="Rectangle 5"/>
          <p:cNvSpPr txBox="1">
            <a:spLocks noChangeArrowheads="1"/>
          </p:cNvSpPr>
          <p:nvPr/>
        </p:nvSpPr>
        <p:spPr bwMode="auto">
          <a:xfrm>
            <a:off x="457200" y="2971800"/>
            <a:ext cx="678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endParaRPr lang="en-US" altLang="ja-JP" sz="3000" dirty="0">
              <a:solidFill>
                <a:srgbClr val="CC3300"/>
              </a:solidFill>
              <a:latin typeface="Trebuchet MS" pitchFamily="-11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340768"/>
            <a:ext cx="4360201" cy="3071667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728"/>
            <a:ext cx="8458200" cy="944562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44124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err="1">
                <a:latin typeface="+mj-lt"/>
              </a:rPr>
              <a:t>Bobine</a:t>
            </a:r>
            <a:r>
              <a:rPr lang="en-CA" sz="1800" dirty="0">
                <a:latin typeface="+mj-lt"/>
              </a:rPr>
              <a:t> à pas </a:t>
            </a:r>
            <a:r>
              <a:rPr lang="en-CA" sz="1800" dirty="0" err="1">
                <a:latin typeface="+mj-lt"/>
              </a:rPr>
              <a:t>complet</a:t>
            </a:r>
            <a:endParaRPr lang="en-CA" sz="1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433824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err="1">
                <a:latin typeface="+mj-lt"/>
              </a:rPr>
              <a:t>Bobine</a:t>
            </a:r>
            <a:r>
              <a:rPr lang="en-CA" sz="1800" dirty="0">
                <a:latin typeface="+mj-lt"/>
              </a:rPr>
              <a:t> </a:t>
            </a:r>
            <a:r>
              <a:rPr lang="en-CA" sz="1800" dirty="0" err="1">
                <a:latin typeface="+mj-lt"/>
              </a:rPr>
              <a:t>courte</a:t>
            </a:r>
            <a:r>
              <a:rPr lang="en-CA" sz="1800" dirty="0">
                <a:latin typeface="+mj-lt"/>
              </a:rPr>
              <a:t> ou </a:t>
            </a:r>
            <a:r>
              <a:rPr lang="en-CA" sz="1800" dirty="0" err="1">
                <a:latin typeface="+mj-lt"/>
              </a:rPr>
              <a:t>cordée</a:t>
            </a:r>
            <a:endParaRPr lang="en-CA" sz="1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34076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+mj-lt"/>
              </a:rPr>
              <a:t>La </a:t>
            </a:r>
            <a:r>
              <a:rPr lang="fr-FR" sz="1800" dirty="0">
                <a:latin typeface="+mj-lt"/>
              </a:rPr>
              <a:t>distance entre les deux côtés de la bobine d'une bobine est appelée bobine-</a:t>
            </a:r>
            <a:r>
              <a:rPr lang="fr-FR" sz="1800" dirty="0" err="1">
                <a:latin typeface="+mj-lt"/>
              </a:rPr>
              <a:t>span</a:t>
            </a:r>
            <a:r>
              <a:rPr lang="fr-FR" sz="1800" dirty="0">
                <a:latin typeface="+mj-lt"/>
              </a:rPr>
              <a:t> ou bobine-pitch. Il est généralement mesuré en termes de dents, de fentes ou de degrés électriques.</a:t>
            </a:r>
            <a:endParaRPr lang="en-CA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87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sp>
        <p:nvSpPr>
          <p:cNvPr id="7271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AB952D-D978-4AC1-BAE0-9675679BCDB8}" type="slidenum">
              <a:rPr lang="en-US" altLang="en-US"/>
              <a:pPr/>
              <a:t>21</a:t>
            </a:fld>
            <a:endParaRPr lang="en-US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107154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FF0000"/>
                </a:solidFill>
                <a:latin typeface="+mj-lt"/>
              </a:rPr>
              <a:t>Machine asynchrone biphasée bipolaire</a:t>
            </a:r>
            <a:endParaRPr lang="en-CA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06" y="207167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+mj-lt"/>
              </a:rPr>
              <a:t>considérant les courants du stator comme suit:</a:t>
            </a:r>
            <a:endParaRPr lang="en-CA" sz="1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643050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Notion de base de MMF rotatif</a:t>
            </a:r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21468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+mj-lt"/>
              </a:rPr>
              <a:t>le MMF fondamental pour  phase </a:t>
            </a:r>
            <a:r>
              <a:rPr lang="fr-FR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1800" dirty="0" smtClean="0">
                <a:latin typeface="+mj-lt"/>
              </a:rPr>
              <a:t> et </a:t>
            </a:r>
            <a:r>
              <a:rPr lang="fr-FR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1800" dirty="0" smtClean="0">
                <a:latin typeface="+mj-lt"/>
              </a:rPr>
              <a:t> est donnée par</a:t>
            </a:r>
            <a:endParaRPr lang="en-CA" sz="1800" dirty="0" smtClean="0">
              <a:latin typeface="+mj-lt"/>
            </a:endParaRP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3781952" cy="202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00310"/>
            <a:ext cx="2130429" cy="7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3195640" cy="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643314"/>
            <a:ext cx="3052766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5" name="Picture 9"/>
          <p:cNvPicPr>
            <a:picLocks noChangeAspect="1" noChangeArrowheads="1"/>
          </p:cNvPicPr>
          <p:nvPr/>
        </p:nvPicPr>
        <p:blipFill>
          <a:blip r:embed="rId6"/>
          <a:srcRect b="50185"/>
          <a:stretch>
            <a:fillRect/>
          </a:stretch>
        </p:blipFill>
        <p:spPr bwMode="auto">
          <a:xfrm>
            <a:off x="357158" y="4429132"/>
            <a:ext cx="302419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/>
          <a:srcRect t="49814"/>
          <a:stretch>
            <a:fillRect/>
          </a:stretch>
        </p:blipFill>
        <p:spPr bwMode="auto">
          <a:xfrm>
            <a:off x="4476768" y="4214818"/>
            <a:ext cx="3024190" cy="107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Down Arrow 19"/>
          <p:cNvSpPr/>
          <p:nvPr/>
        </p:nvSpPr>
        <p:spPr>
          <a:xfrm>
            <a:off x="1785918" y="4071942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Down Arrow 20"/>
          <p:cNvSpPr/>
          <p:nvPr/>
        </p:nvSpPr>
        <p:spPr>
          <a:xfrm>
            <a:off x="5429256" y="4000504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5572132" y="564357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+: forward component</a:t>
            </a:r>
          </a:p>
          <a:p>
            <a:r>
              <a:rPr lang="en-CA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-: backward component</a:t>
            </a:r>
            <a:endParaRPr lang="en-CA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sp>
        <p:nvSpPr>
          <p:cNvPr id="7271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AB952D-D978-4AC1-BAE0-9675679BCDB8}" type="slidenum">
              <a:rPr lang="en-US" altLang="en-US"/>
              <a:pPr/>
              <a:t>22</a:t>
            </a:fld>
            <a:endParaRPr lang="en-US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107154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FF0000"/>
                </a:solidFill>
                <a:latin typeface="+mj-lt"/>
              </a:rPr>
              <a:t>Machine asynchrone biphasée bipolaire</a:t>
            </a:r>
            <a:endParaRPr lang="en-CA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643050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Notion de base de MMF rotatif</a:t>
            </a:r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3781952" cy="202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3752857" cy="435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ight Arrow 17"/>
          <p:cNvSpPr/>
          <p:nvPr/>
        </p:nvSpPr>
        <p:spPr>
          <a:xfrm>
            <a:off x="4000496" y="4500570"/>
            <a:ext cx="157163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4214810" y="414338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en-C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714884"/>
            <a:ext cx="1404939" cy="37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376747"/>
            <a:ext cx="1590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Down Arrow 23"/>
          <p:cNvSpPr/>
          <p:nvPr/>
        </p:nvSpPr>
        <p:spPr>
          <a:xfrm>
            <a:off x="6500826" y="5000636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500702"/>
            <a:ext cx="2936891" cy="500066"/>
          </a:xfrm>
          <a:prstGeom prst="rect">
            <a:avLst/>
          </a:prstGeom>
          <a:noFill/>
        </p:spPr>
      </p:pic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0" y="757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728"/>
            <a:ext cx="8458200" cy="944562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1571612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QUESTIONES: </a:t>
            </a:r>
          </a:p>
          <a:p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1. Quelle est la nature du MMF autour de l'entrefer d'une machine monophasée? Décrivez-le mathématiquement.</a:t>
            </a:r>
          </a:p>
          <a:p>
            <a:r>
              <a:rPr lang="fr-FR" sz="2400" dirty="0" smtClean="0">
                <a:latin typeface="+mj-lt"/>
              </a:rPr>
              <a:t/>
            </a:r>
            <a:br>
              <a:rPr lang="fr-FR" sz="2400" dirty="0" smtClean="0">
                <a:latin typeface="+mj-lt"/>
              </a:rPr>
            </a:br>
            <a:r>
              <a:rPr lang="fr-FR" sz="2400" dirty="0" smtClean="0">
                <a:latin typeface="+mj-lt"/>
              </a:rPr>
              <a:t>2. Comment est le MMF dans l'entrefer d'un moteur asynchrone triphasé si une phase est déconnectée?</a:t>
            </a:r>
            <a:endParaRPr lang="en-CA" sz="2400" dirty="0">
              <a:latin typeface="+mj-lt"/>
            </a:endParaRPr>
          </a:p>
        </p:txBody>
      </p:sp>
      <p:pic>
        <p:nvPicPr>
          <p:cNvPr id="4" name="Picture 3" descr="Question 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60" y="3929090"/>
            <a:ext cx="2786058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sp>
        <p:nvSpPr>
          <p:cNvPr id="7271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AB952D-D978-4AC1-BAE0-9675679BCDB8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857232"/>
            <a:ext cx="4643336" cy="346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29" y="4430276"/>
            <a:ext cx="4525965" cy="15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42844" y="107154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FF0000"/>
                </a:solidFill>
                <a:latin typeface="+mj-lt"/>
              </a:rPr>
              <a:t>Machine asynchrone biphasée bipolaire</a:t>
            </a:r>
            <a:endParaRPr lang="en-CA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92880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équations de liaison de flux (le système est considéré comme linéaire)</a:t>
            </a:r>
            <a:endParaRPr lang="en-CA" sz="1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7" y="3143248"/>
            <a:ext cx="4200527" cy="15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sp>
        <p:nvSpPr>
          <p:cNvPr id="7271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AB952D-D978-4AC1-BAE0-9675679BCDB8}" type="slidenum">
              <a:rPr lang="en-US" altLang="en-US"/>
              <a:pPr/>
              <a:t>25</a:t>
            </a:fld>
            <a:endParaRPr lang="en-US" alt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857232"/>
            <a:ext cx="2786082" cy="208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116" y="3000372"/>
            <a:ext cx="3499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42844" y="107154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FF0000"/>
                </a:solidFill>
                <a:latin typeface="+mj-lt"/>
              </a:rPr>
              <a:t>Machine asynchrone biphasée bipolaire</a:t>
            </a:r>
            <a:endParaRPr lang="en-CA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92880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équations de liaison de flux (le système est considéré comme linéaire)</a:t>
            </a:r>
            <a:endParaRPr lang="en-CA" sz="1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19266"/>
            <a:ext cx="5043483" cy="12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1" y="4857760"/>
            <a:ext cx="280410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285720" y="4286256"/>
            <a:ext cx="8572560" cy="71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5786" y="445765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  <a:latin typeface="+mj-lt"/>
              </a:rPr>
              <a:t>Rappel</a:t>
            </a:r>
            <a:endParaRPr lang="en-CA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06" y="635795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+mj-lt"/>
              </a:rPr>
              <a:t>système à couplage magnétique</a:t>
            </a:r>
            <a:endParaRPr lang="en-CA" sz="1800" dirty="0">
              <a:latin typeface="+mj-lt"/>
            </a:endParaRP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357694"/>
            <a:ext cx="2233610" cy="118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ight Arrow 16"/>
          <p:cNvSpPr/>
          <p:nvPr/>
        </p:nvSpPr>
        <p:spPr>
          <a:xfrm>
            <a:off x="5643570" y="4857760"/>
            <a:ext cx="692656" cy="127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396411"/>
            <a:ext cx="2561296" cy="124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5572140"/>
            <a:ext cx="1800226" cy="110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 descr="Reminde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44" y="4357701"/>
            <a:ext cx="714373" cy="714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 l="5934"/>
          <a:stretch>
            <a:fillRect/>
          </a:stretch>
        </p:blipFill>
        <p:spPr bwMode="auto">
          <a:xfrm>
            <a:off x="3500431" y="714356"/>
            <a:ext cx="5189486" cy="418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/>
          <a:srcRect b="11093"/>
          <a:stretch>
            <a:fillRect/>
          </a:stretch>
        </p:blipFill>
        <p:spPr bwMode="auto">
          <a:xfrm>
            <a:off x="4693976" y="3642948"/>
            <a:ext cx="176645" cy="16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944562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44" y="107154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FF0000"/>
                </a:solidFill>
                <a:latin typeface="+mj-lt"/>
              </a:rPr>
              <a:t>Machine asynchrone biphasée, 4 pôles</a:t>
            </a:r>
            <a:endParaRPr lang="en-CA" sz="1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00240"/>
            <a:ext cx="2776524" cy="163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5" cstate="print"/>
          <a:srcRect l="11792"/>
          <a:stretch>
            <a:fillRect/>
          </a:stretch>
        </p:blipFill>
        <p:spPr bwMode="auto">
          <a:xfrm>
            <a:off x="571472" y="3571876"/>
            <a:ext cx="2738439" cy="166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5286388"/>
            <a:ext cx="66532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214950"/>
            <a:ext cx="1071560" cy="59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5934"/>
          <a:stretch>
            <a:fillRect/>
          </a:stretch>
        </p:blipFill>
        <p:spPr bwMode="auto">
          <a:xfrm>
            <a:off x="5500694" y="357166"/>
            <a:ext cx="3357586" cy="270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5470846" cy="122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3429000"/>
            <a:ext cx="5043483" cy="12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07154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FF0000"/>
                </a:solidFill>
                <a:latin typeface="+mj-lt"/>
              </a:rPr>
              <a:t>Machine asynchrone biphasée, 4 pôles</a:t>
            </a:r>
            <a:endParaRPr lang="en-CA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06" y="307181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FF0000"/>
                </a:solidFill>
                <a:latin typeface="+mj-lt"/>
              </a:rPr>
              <a:t>Machine asynchrone biphasée bipolaire</a:t>
            </a:r>
            <a:endParaRPr lang="en-CA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944562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143248"/>
            <a:ext cx="2786082" cy="208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ight Arrow 13"/>
          <p:cNvSpPr/>
          <p:nvPr/>
        </p:nvSpPr>
        <p:spPr>
          <a:xfrm>
            <a:off x="214282" y="5643578"/>
            <a:ext cx="128588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1857356" y="5429264"/>
            <a:ext cx="6643734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+mj-lt"/>
              </a:rPr>
              <a:t>Cette relation nous permet de supposer que toutes les machines sont des machines bipolaires, sur quoi (*) sera la forme des équations de liaison de flux, quel que soit le nombre de pôles. nous pouvons prendre en compte le facteur </a:t>
            </a:r>
            <a:r>
              <a:rPr lang="fr-FR" sz="1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1800" dirty="0" smtClean="0">
                <a:latin typeface="+mj-lt"/>
              </a:rPr>
              <a:t>/2 lors de l'évaluation du couple.</a:t>
            </a:r>
            <a:endParaRPr lang="en-CA" sz="1800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1440" y="364331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(*)</a:t>
            </a:r>
            <a:endParaRPr lang="en-C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572008"/>
            <a:ext cx="3180322" cy="162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944562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949" y="928670"/>
            <a:ext cx="3937893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44" y="107154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FF0000"/>
                </a:solidFill>
                <a:latin typeface="+mj-lt"/>
              </a:rPr>
              <a:t>Machine asynchrone triphasée, 2 pôles</a:t>
            </a:r>
            <a:endParaRPr lang="en-CA" sz="1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2"/>
            <a:ext cx="2747960" cy="74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714620"/>
            <a:ext cx="2257424" cy="92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385762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+mj-lt"/>
              </a:rPr>
              <a:t>en première approximation:</a:t>
            </a:r>
            <a:endParaRPr lang="en-CA" sz="1800" dirty="0">
              <a:latin typeface="+mj-lt"/>
            </a:endParaRPr>
          </a:p>
        </p:txBody>
      </p:sp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6"/>
          <a:srcRect l="4026" r="5369"/>
          <a:stretch>
            <a:fillRect/>
          </a:stretch>
        </p:blipFill>
        <p:spPr bwMode="auto">
          <a:xfrm>
            <a:off x="71406" y="4500570"/>
            <a:ext cx="3214710" cy="177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07" y="2709871"/>
            <a:ext cx="516903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6139" y="928670"/>
            <a:ext cx="3937893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944562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107154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FF0000"/>
                </a:solidFill>
                <a:latin typeface="+mj-lt"/>
              </a:rPr>
              <a:t>Machine asynchrone triphasée, 2 pôles</a:t>
            </a:r>
            <a:endParaRPr lang="en-CA" sz="1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56" y="126983"/>
            <a:ext cx="8458200" cy="944563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en-CA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tournantes</a:t>
            </a:r>
            <a:endParaRPr lang="en-US" altLang="ja-JP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620000" cy="4953000"/>
          </a:xfrm>
        </p:spPr>
        <p:txBody>
          <a:bodyPr/>
          <a:lstStyle/>
          <a:p>
            <a:r>
              <a:rPr lang="fr-FR" dirty="0" smtClean="0"/>
              <a:t>Laissons envisager le cas général où le stator et le rotor ont des enroulements portant le courant (</a:t>
            </a:r>
            <a:r>
              <a:rPr lang="fr-FR" dirty="0" err="1" smtClean="0"/>
              <a:t>is</a:t>
            </a:r>
            <a:r>
              <a:rPr lang="fr-FR" dirty="0" smtClean="0"/>
              <a:t> et </a:t>
            </a:r>
            <a:r>
              <a:rPr lang="fr-FR" dirty="0" err="1" smtClean="0"/>
              <a:t>ir</a:t>
            </a:r>
            <a:r>
              <a:rPr lang="fr-FR" dirty="0" smtClean="0"/>
              <a:t>)</a:t>
            </a:r>
          </a:p>
          <a:p>
            <a:r>
              <a:rPr lang="fr-FR" dirty="0" smtClean="0"/>
              <a:t>laissez le système statique, c'est-à-dire sans sortie mécanique. Donc l'énergie du champ, </a:t>
            </a:r>
            <a:r>
              <a:rPr lang="en-CA" i="1" dirty="0" err="1" smtClean="0"/>
              <a:t>W</a:t>
            </a:r>
            <a:r>
              <a:rPr lang="en-CA" baseline="-25000" dirty="0" err="1" smtClean="0"/>
              <a:t>f</a:t>
            </a:r>
            <a:r>
              <a:rPr lang="fr-FR" dirty="0" smtClean="0"/>
              <a:t> peut être évalué:</a:t>
            </a:r>
            <a:endParaRPr lang="en-US" altLang="ja-JP" dirty="0" smtClean="0">
              <a:solidFill>
                <a:srgbClr val="CC3300"/>
              </a:solidFill>
              <a:latin typeface="Trebuchet MS" pitchFamily="-112" charset="0"/>
            </a:endParaRPr>
          </a:p>
        </p:txBody>
      </p:sp>
      <p:pic>
        <p:nvPicPr>
          <p:cNvPr id="63492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61798" y="3022614"/>
            <a:ext cx="4026627" cy="3335344"/>
          </a:xfr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2857496"/>
            <a:ext cx="2452688" cy="26670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5572140"/>
            <a:ext cx="4953000" cy="96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944562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142873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Conception d'enroulement AC</a:t>
            </a:r>
            <a:endParaRPr lang="en-CA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285992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  <a:latin typeface="+mj-lt"/>
              </a:rPr>
              <a:t>1) </a:t>
            </a:r>
            <a:r>
              <a:rPr lang="en-CA" sz="2400" b="1" dirty="0" err="1" smtClean="0">
                <a:solidFill>
                  <a:srgbClr val="FF0000"/>
                </a:solidFill>
                <a:latin typeface="+mj-lt"/>
              </a:rPr>
              <a:t>Enroulements</a:t>
            </a:r>
            <a:r>
              <a:rPr lang="en-CA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CA" sz="2400" b="1" dirty="0" err="1" smtClean="0">
                <a:solidFill>
                  <a:srgbClr val="FF0000"/>
                </a:solidFill>
                <a:latin typeface="+mj-lt"/>
              </a:rPr>
              <a:t>concentrés</a:t>
            </a:r>
            <a:endParaRPr lang="en-CA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67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944562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1500174"/>
            <a:ext cx="5000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Dans les enroulements polyphasés, il est essentiel</a:t>
            </a:r>
          </a:p>
          <a:p>
            <a:pPr>
              <a:buClr>
                <a:srgbClr val="FF0000"/>
              </a:buClr>
            </a:pPr>
            <a:endParaRPr lang="fr-F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800" dirty="0" smtClean="0">
                <a:latin typeface="+mj-lt"/>
              </a:rPr>
              <a:t>Les </a:t>
            </a:r>
            <a:r>
              <a:rPr lang="fr-FR" sz="1800" dirty="0" err="1" smtClean="0">
                <a:latin typeface="+mj-lt"/>
              </a:rPr>
              <a:t>emfs</a:t>
            </a:r>
            <a:r>
              <a:rPr lang="fr-FR" sz="1800" dirty="0" smtClean="0">
                <a:latin typeface="+mj-lt"/>
              </a:rPr>
              <a:t> générés de toutes les phases sont de même magnitude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800" dirty="0" smtClean="0">
                <a:latin typeface="+mj-lt"/>
              </a:rPr>
              <a:t>Les formes d'onde de la phase </a:t>
            </a:r>
            <a:r>
              <a:rPr lang="fr-FR" sz="1800" dirty="0" err="1" smtClean="0">
                <a:latin typeface="+mj-lt"/>
              </a:rPr>
              <a:t>emfs</a:t>
            </a:r>
            <a:r>
              <a:rPr lang="fr-FR" sz="1800" dirty="0" smtClean="0">
                <a:latin typeface="+mj-lt"/>
              </a:rPr>
              <a:t> sont identiques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800" dirty="0" smtClean="0">
                <a:latin typeface="+mj-lt"/>
              </a:rPr>
              <a:t>La fréquence de la phase </a:t>
            </a:r>
            <a:r>
              <a:rPr lang="fr-FR" sz="1800" dirty="0" err="1" smtClean="0">
                <a:latin typeface="+mj-lt"/>
              </a:rPr>
              <a:t>emfs</a:t>
            </a:r>
            <a:r>
              <a:rPr lang="fr-FR" sz="1800" dirty="0" smtClean="0">
                <a:latin typeface="+mj-lt"/>
              </a:rPr>
              <a:t> est égale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800" dirty="0" smtClean="0">
                <a:latin typeface="+mj-lt"/>
              </a:rPr>
              <a:t>Les phases </a:t>
            </a:r>
            <a:r>
              <a:rPr lang="fr-FR" sz="1800" dirty="0" err="1" smtClean="0">
                <a:latin typeface="+mj-lt"/>
              </a:rPr>
              <a:t>emfs</a:t>
            </a:r>
            <a:r>
              <a:rPr lang="fr-FR" sz="1800" dirty="0" smtClean="0">
                <a:latin typeface="+mj-lt"/>
              </a:rPr>
              <a:t> ont un déplacement  de phase</a:t>
            </a:r>
          </a:p>
          <a:p>
            <a:endParaRPr lang="fr-FR" sz="1800" dirty="0" smtClean="0">
              <a:latin typeface="+mj-lt"/>
            </a:endParaRPr>
          </a:p>
          <a:p>
            <a:endParaRPr lang="fr-FR" sz="1800" dirty="0" smtClean="0">
              <a:latin typeface="+mj-lt"/>
            </a:endParaRPr>
          </a:p>
          <a:p>
            <a:r>
              <a:rPr lang="el-GR" sz="18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CA" sz="1800" dirty="0" smtClean="0">
                <a:latin typeface="+mj-lt"/>
              </a:rPr>
              <a:t> </a:t>
            </a:r>
            <a:r>
              <a:rPr lang="fr-FR" sz="1800" dirty="0" smtClean="0">
                <a:latin typeface="+mj-lt"/>
              </a:rPr>
              <a:t>radians électriques. </a:t>
            </a:r>
          </a:p>
          <a:p>
            <a:r>
              <a:rPr lang="fr-FR" sz="1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1800" dirty="0" smtClean="0">
                <a:latin typeface="+mj-lt"/>
              </a:rPr>
              <a:t> est le nombre de phases de la machine.</a:t>
            </a:r>
            <a:endParaRPr lang="en-CA" sz="1800" dirty="0">
              <a:latin typeface="+mj-lt"/>
            </a:endParaRPr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786190"/>
            <a:ext cx="642942" cy="487506"/>
          </a:xfrm>
          <a:prstGeom prst="rect">
            <a:avLst/>
          </a:prstGeom>
          <a:noFill/>
        </p:spPr>
      </p:pic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78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/>
          <a:srcRect l="4557"/>
          <a:stretch>
            <a:fillRect/>
          </a:stretch>
        </p:blipFill>
        <p:spPr bwMode="auto">
          <a:xfrm>
            <a:off x="5357818" y="1428736"/>
            <a:ext cx="3115113" cy="281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500694" y="857232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Enroulement triphasé - l'étalement de phase est de 120 </a:t>
            </a:r>
            <a:r>
              <a:rPr lang="fr-FR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CA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500570"/>
            <a:ext cx="2643189" cy="181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29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944562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élémentaires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150017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fr-FR" sz="1800" dirty="0" smtClean="0"/>
              <a:t>le pas d'angle de fente (slot angle pitch) est donné par</a:t>
            </a:r>
            <a:endParaRPr lang="en-CA" sz="1800" dirty="0">
              <a:latin typeface="+mj-lt"/>
            </a:endParaRPr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78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2"/>
          <a:srcRect l="11111"/>
          <a:stretch>
            <a:fillRect/>
          </a:stretch>
        </p:blipFill>
        <p:spPr bwMode="auto">
          <a:xfrm>
            <a:off x="5500694" y="2643182"/>
            <a:ext cx="3429007" cy="265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4557"/>
          <a:stretch>
            <a:fillRect/>
          </a:stretch>
        </p:blipFill>
        <p:spPr bwMode="auto">
          <a:xfrm>
            <a:off x="7000892" y="642918"/>
            <a:ext cx="2008422" cy="18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428868"/>
            <a:ext cx="2790824" cy="43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44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27150"/>
            <a:ext cx="8686800" cy="5378450"/>
          </a:xfrm>
        </p:spPr>
        <p:txBody>
          <a:bodyPr>
            <a:normAutofit/>
          </a:bodyPr>
          <a:lstStyle/>
          <a:p>
            <a:r>
              <a:rPr lang="en-CA" sz="1800" dirty="0" err="1" smtClean="0"/>
              <a:t>Énergie</a:t>
            </a:r>
            <a:r>
              <a:rPr lang="en-CA" sz="1800" dirty="0" smtClean="0"/>
              <a:t> de champ </a:t>
            </a:r>
            <a:r>
              <a:rPr lang="en-CA" sz="1800" dirty="0" err="1" smtClean="0"/>
              <a:t>stockée</a:t>
            </a:r>
            <a:endParaRPr lang="en-US" altLang="ja-JP" sz="1800" dirty="0" smtClean="0">
              <a:latin typeface="Trebuchet MS" pitchFamily="-112" charset="0"/>
            </a:endParaRPr>
          </a:p>
          <a:p>
            <a:pPr eaLnBrk="1" hangingPunct="1"/>
            <a:endParaRPr lang="en-US" altLang="ja-JP" sz="1800" dirty="0" smtClean="0">
              <a:latin typeface="Trebuchet MS" pitchFamily="-112" charset="0"/>
            </a:endParaRPr>
          </a:p>
          <a:p>
            <a:pPr eaLnBrk="1" hangingPunct="1"/>
            <a:endParaRPr lang="en-US" altLang="ja-JP" sz="1800" dirty="0" smtClean="0">
              <a:latin typeface="Trebuchet MS" pitchFamily="-112" charset="0"/>
            </a:endParaRPr>
          </a:p>
          <a:p>
            <a:pPr eaLnBrk="1" hangingPunct="1"/>
            <a:r>
              <a:rPr lang="en-US" altLang="ja-JP" sz="1800" dirty="0" smtClean="0"/>
              <a:t>Couple</a:t>
            </a:r>
          </a:p>
          <a:p>
            <a:pPr eaLnBrk="1" hangingPunct="1"/>
            <a:endParaRPr lang="en-US" altLang="ja-JP" sz="1800" dirty="0" smtClean="0">
              <a:latin typeface="Trebuchet MS" pitchFamily="-112" charset="0"/>
            </a:endParaRPr>
          </a:p>
          <a:p>
            <a:pPr eaLnBrk="1" hangingPunct="1"/>
            <a:endParaRPr lang="en-US" altLang="ja-JP" sz="1800" dirty="0" smtClean="0">
              <a:latin typeface="Trebuchet MS" pitchFamily="-112" charset="0"/>
            </a:endParaRPr>
          </a:p>
          <a:p>
            <a:pPr eaLnBrk="1" hangingPunct="1">
              <a:buFont typeface="Wingdings" pitchFamily="-112" charset="2"/>
              <a:buNone/>
            </a:pPr>
            <a:endParaRPr lang="en-US" altLang="ja-JP" sz="1800" dirty="0" smtClean="0">
              <a:latin typeface="Trebuchet MS" pitchFamily="-112" charset="0"/>
            </a:endParaRPr>
          </a:p>
          <a:p>
            <a:pPr eaLnBrk="1" hangingPunct="1"/>
            <a:endParaRPr lang="en-US" altLang="ja-JP" sz="1800" dirty="0" smtClean="0">
              <a:latin typeface="Trebuchet MS" pitchFamily="-112" charset="0"/>
            </a:endParaRPr>
          </a:p>
          <a:p>
            <a:pPr eaLnBrk="1" hangingPunct="1"/>
            <a:endParaRPr lang="en-US" altLang="ja-JP" sz="1800" dirty="0" smtClean="0">
              <a:latin typeface="Trebuchet MS" pitchFamily="-112" charset="0"/>
            </a:endParaRPr>
          </a:p>
          <a:p>
            <a:pPr eaLnBrk="1" hangingPunct="1"/>
            <a:endParaRPr lang="en-US" altLang="ja-JP" sz="1800" dirty="0" smtClean="0">
              <a:latin typeface="Trebuchet MS" pitchFamily="-11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CA" sz="1800" dirty="0" smtClean="0"/>
              <a:t>Les </a:t>
            </a:r>
            <a:r>
              <a:rPr lang="en-CA" sz="1800" dirty="0" err="1" smtClean="0"/>
              <a:t>deux</a:t>
            </a:r>
            <a:r>
              <a:rPr lang="en-CA" sz="1800" dirty="0" smtClean="0"/>
              <a:t> premiers </a:t>
            </a:r>
            <a:r>
              <a:rPr lang="en-CA" sz="1800" dirty="0" err="1" smtClean="0"/>
              <a:t>termes</a:t>
            </a:r>
            <a:r>
              <a:rPr lang="en-CA" sz="1800" dirty="0" smtClean="0"/>
              <a:t> </a:t>
            </a:r>
            <a:r>
              <a:rPr lang="fr-FR" sz="1800" dirty="0" smtClean="0"/>
              <a:t>représentent le</a:t>
            </a:r>
            <a:r>
              <a:rPr lang="en-CA" sz="1800" dirty="0" smtClean="0"/>
              <a:t> </a:t>
            </a:r>
            <a:r>
              <a:rPr lang="fr-FR" sz="1800" dirty="0" smtClean="0">
                <a:solidFill>
                  <a:srgbClr val="FF0000"/>
                </a:solidFill>
              </a:rPr>
              <a:t>couple de réluctance</a:t>
            </a:r>
            <a:r>
              <a:rPr lang="fr-FR" sz="1800" dirty="0" smtClean="0"/>
              <a:t>; variation de l'auto-inductance (existe à la fois dans le stator saillant et le rotor, ou dans le stator ou le rotor saillant)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800" dirty="0" smtClean="0"/>
              <a:t>Le troisième terme représente le </a:t>
            </a:r>
            <a:r>
              <a:rPr lang="fr-FR" sz="1800" dirty="0" smtClean="0">
                <a:solidFill>
                  <a:srgbClr val="FF0000"/>
                </a:solidFill>
              </a:rPr>
              <a:t>couple d'alignement</a:t>
            </a:r>
            <a:r>
              <a:rPr lang="fr-FR" sz="1800" dirty="0" smtClean="0"/>
              <a:t>; variation de l'inductance mutuelle.</a:t>
            </a:r>
            <a:endParaRPr lang="en-US" altLang="ja-JP" sz="1800" dirty="0" smtClean="0">
              <a:latin typeface="Trebuchet MS" pitchFamily="-112" charset="0"/>
            </a:endParaRPr>
          </a:p>
        </p:txBody>
      </p:sp>
      <p:pic>
        <p:nvPicPr>
          <p:cNvPr id="6554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0" y="1143000"/>
            <a:ext cx="4191000" cy="1360488"/>
          </a:xfrm>
          <a:noFill/>
        </p:spPr>
      </p:pic>
      <p:pic>
        <p:nvPicPr>
          <p:cNvPr id="65541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2514600"/>
            <a:ext cx="4495800" cy="2212975"/>
          </a:xfrm>
          <a:noFill/>
        </p:spPr>
      </p:pic>
      <p:sp>
        <p:nvSpPr>
          <p:cNvPr id="65542" name="TextBox 7"/>
          <p:cNvSpPr txBox="1">
            <a:spLocks noChangeArrowheads="1"/>
          </p:cNvSpPr>
          <p:nvPr/>
        </p:nvSpPr>
        <p:spPr bwMode="auto">
          <a:xfrm>
            <a:off x="4419600" y="29718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dirty="0"/>
              <a:t>X </a:t>
            </a:r>
            <a:r>
              <a:rPr lang="en-US" altLang="en-US" sz="2000" dirty="0">
                <a:sym typeface="Symbol" pitchFamily="-112" charset="2"/>
              </a:rPr>
              <a:t> </a:t>
            </a:r>
            <a:endParaRPr lang="en-US" altLang="en-US" sz="2000" dirty="0"/>
          </a:p>
        </p:txBody>
      </p:sp>
      <p:sp>
        <p:nvSpPr>
          <p:cNvPr id="65543" name="TextBox 6"/>
          <p:cNvSpPr txBox="1">
            <a:spLocks noChangeArrowheads="1"/>
          </p:cNvSpPr>
          <p:nvPr/>
        </p:nvSpPr>
        <p:spPr bwMode="auto">
          <a:xfrm>
            <a:off x="6248400" y="2819400"/>
            <a:ext cx="213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CA" sz="2000" dirty="0" err="1" smtClean="0">
                <a:latin typeface="+mj-lt"/>
              </a:rPr>
              <a:t>système</a:t>
            </a:r>
            <a:r>
              <a:rPr lang="en-CA" sz="2000" dirty="0" smtClean="0">
                <a:latin typeface="+mj-lt"/>
              </a:rPr>
              <a:t> </a:t>
            </a:r>
            <a:r>
              <a:rPr lang="en-CA" sz="2000" dirty="0" err="1" smtClean="0">
                <a:latin typeface="+mj-lt"/>
              </a:rPr>
              <a:t>linéaire</a:t>
            </a:r>
            <a:endParaRPr lang="en-CA" sz="2000" dirty="0" smtClean="0">
              <a:latin typeface="+mj-lt"/>
            </a:endParaRPr>
          </a:p>
          <a:p>
            <a:pPr algn="ctr" eaLnBrk="1" hangingPunct="1"/>
            <a:r>
              <a:rPr lang="en-US" altLang="en-US" sz="2000" dirty="0" err="1" smtClean="0">
                <a:solidFill>
                  <a:srgbClr val="FF0000"/>
                </a:solidFill>
                <a:latin typeface="+mj-lt"/>
              </a:rPr>
              <a:t>W’</a:t>
            </a:r>
            <a:r>
              <a:rPr lang="en-US" altLang="en-US" sz="2000" baseline="-25000" dirty="0" err="1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altLang="en-US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= </a:t>
            </a:r>
            <a:r>
              <a:rPr lang="en-US" altLang="en-US" sz="2000" dirty="0" err="1">
                <a:solidFill>
                  <a:srgbClr val="FF0000"/>
                </a:solidFill>
                <a:latin typeface="+mj-lt"/>
              </a:rPr>
              <a:t>W</a:t>
            </a:r>
            <a:r>
              <a:rPr lang="en-US" altLang="en-US" sz="2000" baseline="-25000" dirty="0" err="1">
                <a:solidFill>
                  <a:srgbClr val="FF0000"/>
                </a:solidFill>
                <a:latin typeface="+mj-lt"/>
              </a:rPr>
              <a:t>f</a:t>
            </a:r>
            <a:endParaRPr lang="en-US" altLang="en-US" sz="2000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56" y="126983"/>
            <a:ext cx="8458200" cy="944563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en-CA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tournantes</a:t>
            </a:r>
            <a:endParaRPr lang="en-US" altLang="ja-JP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685800" y="1251410"/>
            <a:ext cx="817248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sz="2100" b="1" dirty="0" smtClean="0">
                <a:solidFill>
                  <a:srgbClr val="FF0000"/>
                </a:solidFill>
                <a:latin typeface="+mj-lt"/>
              </a:rPr>
              <a:t>Couple de réluctance </a:t>
            </a:r>
            <a:r>
              <a:rPr lang="fr-FR" sz="2100" dirty="0" smtClean="0">
                <a:latin typeface="+mj-lt"/>
              </a:rPr>
              <a:t>- Il est causé par la tendance du pôle induit à s'aligner avec le pôle excité, de sorte que la réluctance minimale est produite. Au moins l'un des enroulements ou les deux doivent être excités.</a:t>
            </a:r>
            <a:br>
              <a:rPr lang="fr-FR" sz="2100" dirty="0" smtClean="0">
                <a:latin typeface="+mj-lt"/>
              </a:rPr>
            </a:br>
            <a:r>
              <a:rPr lang="fr-FR" sz="2100" dirty="0" smtClean="0">
                <a:latin typeface="+mj-lt"/>
              </a:rPr>
              <a:t/>
            </a:r>
            <a:br>
              <a:rPr lang="fr-FR" sz="2100" dirty="0" smtClean="0">
                <a:latin typeface="+mj-lt"/>
              </a:rPr>
            </a:br>
            <a:r>
              <a:rPr lang="fr-FR" sz="2100" b="1" dirty="0" smtClean="0">
                <a:solidFill>
                  <a:srgbClr val="FF0000"/>
                </a:solidFill>
                <a:latin typeface="+mj-lt"/>
              </a:rPr>
              <a:t>Couple d'alignement </a:t>
            </a:r>
            <a:r>
              <a:rPr lang="fr-FR" sz="2100" dirty="0" smtClean="0">
                <a:latin typeface="+mj-lt"/>
              </a:rPr>
              <a:t>- Il est provoqué par une tendance du rotor excité à s'aligner avec le stator excité afin de maximiser l'inductance mutuelle. Les deux enroulements doivent être excités.</a:t>
            </a:r>
            <a:endParaRPr lang="en-US" altLang="en-US" sz="2100" dirty="0">
              <a:latin typeface="+mj-lt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4E6DE4-7ACD-4984-8A3A-A0D4436B22B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56" y="126983"/>
            <a:ext cx="8458200" cy="944563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en-CA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tournantes</a:t>
            </a:r>
            <a:endParaRPr lang="en-US" altLang="ja-JP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en-CA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cylindriques</a:t>
            </a:r>
            <a:endParaRPr lang="en-US" altLang="ja-JP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071678"/>
            <a:ext cx="7962928" cy="1500198"/>
          </a:xfrm>
        </p:spPr>
        <p:txBody>
          <a:bodyPr/>
          <a:lstStyle/>
          <a:p>
            <a:r>
              <a:rPr lang="fr-FR" dirty="0" smtClean="0"/>
              <a:t>Les machines à réluctance sont simples dans la construction, mais le couple développé dans ces machines est petit.</a:t>
            </a:r>
          </a:p>
          <a:p>
            <a:r>
              <a:rPr lang="fr-FR" dirty="0" smtClean="0"/>
              <a:t>Les machines cylindriques, bien que de construction plus complexe, produisent des couples plus </a:t>
            </a:r>
            <a:r>
              <a:rPr lang="fr-FR" dirty="0" err="1" smtClean="0"/>
              <a:t>elevés</a:t>
            </a:r>
            <a:r>
              <a:rPr lang="fr-FR" dirty="0" smtClean="0"/>
              <a:t>.</a:t>
            </a:r>
            <a:endParaRPr lang="en-US" altLang="ja-JP" dirty="0" smtClean="0">
              <a:latin typeface="Trebuchet MS" pitchFamily="-112" charset="0"/>
            </a:endParaRPr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18B3AF-B831-4BFB-815E-7694E768496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42976" y="4143380"/>
            <a:ext cx="735811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latin typeface="+mj-lt"/>
              </a:rPr>
              <a:t>La plupart des machines électriques sont de type cylindrique.</a:t>
            </a:r>
            <a:endParaRPr lang="en-CA" sz="3000" dirty="0">
              <a:latin typeface="+mj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6248400" cy="5638800"/>
          </a:xfrm>
        </p:spPr>
        <p:txBody>
          <a:bodyPr/>
          <a:lstStyle/>
          <a:p>
            <a:r>
              <a:rPr lang="fr-FR" dirty="0" smtClean="0"/>
              <a:t>Une vue en coupe transversale d'une machine tournante cylindrique bipolaire élémentaire est représentée (entrefer uniforme).</a:t>
            </a:r>
          </a:p>
          <a:p>
            <a:r>
              <a:rPr lang="fr-FR" dirty="0" smtClean="0"/>
              <a:t>Les enroulements du stator et du rotor sont placés sur deux fentes.</a:t>
            </a:r>
          </a:p>
          <a:p>
            <a:r>
              <a:rPr lang="fr-FR" dirty="0" smtClean="0"/>
              <a:t>Dans la machine actuelle, les enroulements sont répartis sur plusieurs fentes.</a:t>
            </a:r>
          </a:p>
          <a:p>
            <a:r>
              <a:rPr lang="fr-FR" dirty="0" smtClean="0"/>
              <a:t>Si les effets des fentes sont négligés, la réluctance du chemin magnétique est indépendante de la position du rotor.</a:t>
            </a:r>
          </a:p>
          <a:p>
            <a:r>
              <a:rPr lang="fr-FR" dirty="0" err="1" smtClean="0"/>
              <a:t>Lss</a:t>
            </a:r>
            <a:r>
              <a:rPr lang="fr-FR" dirty="0" smtClean="0"/>
              <a:t> et </a:t>
            </a:r>
            <a:r>
              <a:rPr lang="fr-FR" dirty="0" err="1" smtClean="0"/>
              <a:t>Lrr</a:t>
            </a:r>
            <a:r>
              <a:rPr lang="fr-FR" dirty="0" smtClean="0"/>
              <a:t> supposés sont constants (c'est-à-dire aucun couple de réluctance produit).</a:t>
            </a:r>
          </a:p>
          <a:p>
            <a:r>
              <a:rPr lang="fr-FR" dirty="0" smtClean="0"/>
              <a:t>Le couple d'alignement est causé par la tendance du rotor excité à s'aligner sur le stator excité, dépend de l'inductance mutuelle.</a:t>
            </a:r>
            <a:endParaRPr lang="en-US" altLang="ja-JP" dirty="0" smtClean="0">
              <a:latin typeface="Trebuchet MS" pitchFamily="-112" charset="0"/>
            </a:endParaRPr>
          </a:p>
        </p:txBody>
      </p:sp>
      <p:pic>
        <p:nvPicPr>
          <p:cNvPr id="686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2438400"/>
            <a:ext cx="2895600" cy="2293938"/>
          </a:xfr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714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en-CA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cylindriques</a:t>
            </a:r>
            <a:endParaRPr lang="en-US" altLang="ja-JP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ja-JP" sz="2000" dirty="0" smtClean="0"/>
              <a:t>Couple </a:t>
            </a:r>
            <a:r>
              <a:rPr lang="en-US" altLang="ja-JP" sz="2000" dirty="0" err="1" smtClean="0"/>
              <a:t>produit</a:t>
            </a:r>
            <a:endParaRPr lang="en-US" altLang="ja-JP" sz="2000" dirty="0" smtClean="0"/>
          </a:p>
          <a:p>
            <a:pPr eaLnBrk="1" hangingPunct="1"/>
            <a:endParaRPr lang="en-US" altLang="ja-JP" sz="2000" dirty="0" smtClean="0">
              <a:latin typeface="Trebuchet MS" pitchFamily="-112" charset="0"/>
            </a:endParaRPr>
          </a:p>
          <a:p>
            <a:pPr eaLnBrk="1" hangingPunct="1"/>
            <a:endParaRPr lang="en-US" altLang="ja-JP" sz="2000" dirty="0" smtClean="0">
              <a:latin typeface="Trebuchet MS" pitchFamily="-112" charset="0"/>
            </a:endParaRPr>
          </a:p>
          <a:p>
            <a:pPr eaLnBrk="1" hangingPunct="1"/>
            <a:endParaRPr lang="en-US" altLang="ja-JP" sz="2000" dirty="0" smtClean="0">
              <a:latin typeface="Trebuchet MS" pitchFamily="-112" charset="0"/>
            </a:endParaRPr>
          </a:p>
          <a:p>
            <a:r>
              <a:rPr lang="en-CA" sz="2000" dirty="0" smtClean="0"/>
              <a:t>Inductance </a:t>
            </a:r>
            <a:r>
              <a:rPr lang="en-CA" sz="2000" dirty="0" err="1" smtClean="0"/>
              <a:t>mutuelle</a:t>
            </a:r>
            <a:endParaRPr lang="en-CA" sz="2000" dirty="0" smtClean="0"/>
          </a:p>
          <a:p>
            <a:endParaRPr lang="en-US" altLang="ja-JP" sz="2000" dirty="0" smtClean="0">
              <a:latin typeface="Trebuchet MS" pitchFamily="-112" charset="0"/>
            </a:endParaRPr>
          </a:p>
          <a:p>
            <a:pPr eaLnBrk="1" hangingPunct="1"/>
            <a:r>
              <a:rPr lang="en-US" altLang="ja-JP" sz="2000" dirty="0" err="1" smtClean="0"/>
              <a:t>Courants</a:t>
            </a:r>
            <a:endParaRPr lang="en-US" altLang="ja-JP" sz="2000" dirty="0" smtClean="0"/>
          </a:p>
          <a:p>
            <a:pPr eaLnBrk="1" hangingPunct="1"/>
            <a:endParaRPr lang="en-US" altLang="ja-JP" sz="2000" dirty="0" smtClean="0">
              <a:latin typeface="Trebuchet MS" pitchFamily="-112" charset="0"/>
            </a:endParaRPr>
          </a:p>
          <a:p>
            <a:pPr eaLnBrk="1" hangingPunct="1"/>
            <a:endParaRPr lang="en-US" altLang="ja-JP" sz="2000" dirty="0" smtClean="0">
              <a:latin typeface="Trebuchet MS" pitchFamily="-112" charset="0"/>
            </a:endParaRPr>
          </a:p>
          <a:p>
            <a:pPr eaLnBrk="1" hangingPunct="1"/>
            <a:endParaRPr lang="en-US" altLang="ja-JP" sz="2000" dirty="0" smtClean="0">
              <a:latin typeface="Trebuchet MS" pitchFamily="-112" charset="0"/>
            </a:endParaRPr>
          </a:p>
          <a:p>
            <a:pPr eaLnBrk="1" hangingPunct="1"/>
            <a:endParaRPr lang="en-US" altLang="ja-JP" sz="2000" dirty="0" smtClean="0">
              <a:latin typeface="Trebuchet MS" pitchFamily="-112" charset="0"/>
            </a:endParaRPr>
          </a:p>
          <a:p>
            <a:r>
              <a:rPr lang="en-CA" sz="2000" dirty="0" smtClean="0"/>
              <a:t>Position du rotor</a:t>
            </a:r>
            <a:endParaRPr lang="en-US" altLang="ja-JP" sz="2000" dirty="0" smtClean="0">
              <a:latin typeface="Trebuchet MS" pitchFamily="-112" charset="0"/>
            </a:endParaRPr>
          </a:p>
          <a:p>
            <a:pPr eaLnBrk="1" hangingPunct="1"/>
            <a:endParaRPr lang="en-US" altLang="ja-JP" sz="2000" dirty="0" smtClean="0">
              <a:latin typeface="Trebuchet MS" pitchFamily="-112" charset="0"/>
            </a:endParaRPr>
          </a:p>
          <a:p>
            <a:pPr eaLnBrk="1" hangingPunct="1"/>
            <a:endParaRPr lang="en-US" altLang="ja-JP" sz="2000" dirty="0" smtClean="0">
              <a:latin typeface="Trebuchet MS" pitchFamily="-112" charset="0"/>
            </a:endParaRPr>
          </a:p>
          <a:p>
            <a:pPr eaLnBrk="1" hangingPunct="1"/>
            <a:endParaRPr lang="en-US" altLang="ja-JP" sz="2000" dirty="0" smtClean="0">
              <a:latin typeface="Trebuchet MS" pitchFamily="-112" charset="0"/>
            </a:endParaRPr>
          </a:p>
          <a:p>
            <a:pPr eaLnBrk="1" hangingPunct="1"/>
            <a:endParaRPr lang="en-US" altLang="ja-JP" sz="2000" dirty="0" smtClean="0">
              <a:latin typeface="Trebuchet MS" pitchFamily="-112" charset="0"/>
            </a:endParaRPr>
          </a:p>
          <a:p>
            <a:pPr eaLnBrk="1" hangingPunct="1"/>
            <a:endParaRPr lang="en-US" altLang="ja-JP" sz="2000" dirty="0" smtClean="0">
              <a:latin typeface="Trebuchet MS" pitchFamily="-112" charset="0"/>
            </a:endParaRPr>
          </a:p>
          <a:p>
            <a:pPr eaLnBrk="1" hangingPunct="1"/>
            <a:endParaRPr lang="ja-JP" altLang="en-US" sz="2000" smtClean="0">
              <a:latin typeface="Trebuchet MS" pitchFamily="-112" charset="0"/>
            </a:endParaRPr>
          </a:p>
        </p:txBody>
      </p:sp>
      <p:pic>
        <p:nvPicPr>
          <p:cNvPr id="69636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000364" y="2571744"/>
            <a:ext cx="1968500" cy="495300"/>
          </a:xfrm>
          <a:noFill/>
        </p:spPr>
      </p:pic>
      <p:pic>
        <p:nvPicPr>
          <p:cNvPr id="6963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683009"/>
            <a:ext cx="30035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181600"/>
            <a:ext cx="19240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209800"/>
            <a:ext cx="313848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0" name="TextBox 8"/>
          <p:cNvSpPr txBox="1">
            <a:spLocks noChangeArrowheads="1"/>
          </p:cNvSpPr>
          <p:nvPr/>
        </p:nvSpPr>
        <p:spPr bwMode="auto">
          <a:xfrm>
            <a:off x="4391052" y="4643446"/>
            <a:ext cx="439579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100" dirty="0" smtClean="0">
                <a:latin typeface="+mj-lt"/>
              </a:rPr>
              <a:t>M </a:t>
            </a:r>
            <a:r>
              <a:rPr lang="en-US" altLang="en-US" sz="2100" dirty="0">
                <a:latin typeface="+mj-lt"/>
              </a:rPr>
              <a:t>= </a:t>
            </a:r>
            <a:r>
              <a:rPr lang="fr-FR" altLang="en-US" sz="2100" dirty="0" smtClean="0">
                <a:latin typeface="+mj-lt"/>
                <a:sym typeface="Symbol" pitchFamily="-112" charset="2"/>
              </a:rPr>
              <a:t>valeur maximale de l'inductance mutuelle</a:t>
            </a:r>
            <a:endParaRPr lang="en-US" altLang="en-US" sz="2100" dirty="0">
              <a:latin typeface="+mj-lt"/>
              <a:sym typeface="Symbol" pitchFamily="-112" charset="2"/>
            </a:endParaRPr>
          </a:p>
          <a:p>
            <a:pPr algn="ctr" eaLnBrk="1" hangingPunct="1"/>
            <a:r>
              <a:rPr lang="en-US" altLang="en-US" sz="2100" dirty="0">
                <a:latin typeface="+mj-lt"/>
                <a:sym typeface="Symbol" pitchFamily="-112" charset="2"/>
              </a:rPr>
              <a:t> = </a:t>
            </a:r>
            <a:r>
              <a:rPr lang="fr-FR" altLang="en-US" sz="2100" dirty="0" smtClean="0">
                <a:latin typeface="+mj-lt"/>
                <a:sym typeface="Symbol" pitchFamily="-112" charset="2"/>
              </a:rPr>
              <a:t>l'angle entre l'axe magnétique du stator et les enroulements du rotor</a:t>
            </a:r>
            <a:endParaRPr lang="en-US" altLang="en-US" sz="2100" dirty="0">
              <a:latin typeface="+mj-lt"/>
              <a:sym typeface="Symbol" pitchFamily="-112" charset="2"/>
            </a:endParaRPr>
          </a:p>
          <a:p>
            <a:pPr algn="ctr" eaLnBrk="1" hangingPunct="1"/>
            <a:r>
              <a:rPr lang="en-US" altLang="en-US" sz="2100" dirty="0">
                <a:latin typeface="+mj-lt"/>
                <a:sym typeface="Symbol" pitchFamily="-112" charset="2"/>
              </a:rPr>
              <a:t></a:t>
            </a:r>
            <a:r>
              <a:rPr lang="en-US" altLang="en-US" sz="2100" baseline="-25000" dirty="0">
                <a:latin typeface="+mj-lt"/>
                <a:sym typeface="Symbol" pitchFamily="-112" charset="2"/>
              </a:rPr>
              <a:t>m</a:t>
            </a:r>
            <a:r>
              <a:rPr lang="en-US" altLang="en-US" sz="2100" dirty="0">
                <a:latin typeface="+mj-lt"/>
                <a:sym typeface="Symbol" pitchFamily="-112" charset="2"/>
              </a:rPr>
              <a:t> = </a:t>
            </a:r>
            <a:r>
              <a:rPr lang="en-CA" altLang="en-US" sz="2100" dirty="0" err="1" smtClean="0">
                <a:latin typeface="+mj-lt"/>
                <a:sym typeface="Symbol" pitchFamily="-112" charset="2"/>
              </a:rPr>
              <a:t>vitesse</a:t>
            </a:r>
            <a:r>
              <a:rPr lang="en-CA" altLang="en-US" sz="2100" dirty="0" smtClean="0">
                <a:latin typeface="+mj-lt"/>
                <a:sym typeface="Symbol" pitchFamily="-112" charset="2"/>
              </a:rPr>
              <a:t> </a:t>
            </a:r>
            <a:r>
              <a:rPr lang="en-CA" altLang="en-US" sz="2100" dirty="0" err="1" smtClean="0">
                <a:latin typeface="+mj-lt"/>
                <a:sym typeface="Symbol" pitchFamily="-112" charset="2"/>
              </a:rPr>
              <a:t>angulaire</a:t>
            </a:r>
            <a:r>
              <a:rPr lang="en-CA" altLang="en-US" sz="2100" dirty="0" smtClean="0">
                <a:latin typeface="+mj-lt"/>
                <a:sym typeface="Symbol" pitchFamily="-112" charset="2"/>
              </a:rPr>
              <a:t> du rotor</a:t>
            </a:r>
            <a:endParaRPr lang="en-US" altLang="en-US" sz="2100" dirty="0">
              <a:latin typeface="+mj-lt"/>
              <a:sym typeface="Symbol" pitchFamily="-112" charset="2"/>
            </a:endParaRPr>
          </a:p>
        </p:txBody>
      </p:sp>
      <p:graphicFrame>
        <p:nvGraphicFramePr>
          <p:cNvPr id="69641" name="Object 10"/>
          <p:cNvGraphicFramePr>
            <a:graphicFrameLocks noChangeAspect="1"/>
          </p:cNvGraphicFramePr>
          <p:nvPr/>
        </p:nvGraphicFramePr>
        <p:xfrm>
          <a:off x="1371600" y="1600200"/>
          <a:ext cx="50577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7" name="Equation" r:id="rId7" imgW="2374900" imgH="393700" progId="Equation.3">
                  <p:embed/>
                </p:oleObj>
              </mc:Choice>
              <mc:Fallback>
                <p:oleObj name="Equation" r:id="rId7" imgW="23749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0577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TextBox 12"/>
          <p:cNvSpPr txBox="1">
            <a:spLocks noChangeArrowheads="1"/>
          </p:cNvSpPr>
          <p:nvPr/>
        </p:nvSpPr>
        <p:spPr bwMode="auto">
          <a:xfrm>
            <a:off x="6553200" y="12954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dirty="0"/>
              <a:t>T</a:t>
            </a:r>
            <a:r>
              <a:rPr lang="en-US" altLang="en-US" sz="2000" baseline="-25000" dirty="0"/>
              <a:t>m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quand</a:t>
            </a:r>
            <a:r>
              <a:rPr lang="en-US" altLang="en-US" sz="2000" dirty="0" smtClean="0"/>
              <a:t> </a:t>
            </a:r>
            <a:r>
              <a:rPr lang="en-US" altLang="en-US" sz="2000" dirty="0">
                <a:sym typeface="Symbol" pitchFamily="-112" charset="2"/>
              </a:rPr>
              <a:t>=90</a:t>
            </a:r>
            <a:r>
              <a:rPr lang="en-US" altLang="en-US" sz="2000" baseline="30000" dirty="0">
                <a:sym typeface="Symbol" pitchFamily="-112" charset="2"/>
              </a:rPr>
              <a:t>o</a:t>
            </a:r>
            <a:endParaRPr lang="en-US" altLang="en-US" sz="2000" baseline="30000" dirty="0"/>
          </a:p>
        </p:txBody>
      </p:sp>
      <p:sp>
        <p:nvSpPr>
          <p:cNvPr id="6964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36C69E-2430-43AE-AC36-94AAC5C99BDC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714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en-CA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cylindriques</a:t>
            </a:r>
            <a:endParaRPr lang="en-US" altLang="ja-JP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0"/>
            <a:ext cx="8229600" cy="1135063"/>
          </a:xfrm>
        </p:spPr>
        <p:txBody>
          <a:bodyPr>
            <a:normAutofit/>
          </a:bodyPr>
          <a:lstStyle/>
          <a:p>
            <a:r>
              <a:rPr lang="fr-FR" dirty="0" smtClean="0"/>
              <a:t>Le couple en général varie de façon sinusoïdale avec le temps</a:t>
            </a:r>
          </a:p>
          <a:p>
            <a:r>
              <a:rPr lang="fr-FR" dirty="0" smtClean="0"/>
              <a:t>La valeur moyenne de chaque terme est zéro sauf si le coefficient de t est nul</a:t>
            </a:r>
            <a:endParaRPr lang="en-US" altLang="ja-JP" dirty="0" smtClean="0">
              <a:latin typeface="Trebuchet MS" pitchFamily="-112" charset="0"/>
            </a:endParaRPr>
          </a:p>
        </p:txBody>
      </p:sp>
      <p:pic>
        <p:nvPicPr>
          <p:cNvPr id="706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828800"/>
            <a:ext cx="6096000" cy="2576513"/>
          </a:xfrm>
          <a:noFill/>
        </p:spPr>
      </p:pic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1219200" y="1371600"/>
          <a:ext cx="5791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1" name="Equation" r:id="rId4" imgW="2743200" imgH="228600" progId="Equation.3">
                  <p:embed/>
                </p:oleObj>
              </mc:Choice>
              <mc:Fallback>
                <p:oleObj name="Equation" r:id="rId4" imgW="27432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71600"/>
                        <a:ext cx="5791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714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en-CA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cylindriques</a:t>
            </a:r>
            <a:endParaRPr lang="en-US" altLang="ja-JP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26960</TotalTime>
  <Words>1043</Words>
  <Application>Microsoft Office PowerPoint</Application>
  <PresentationFormat>On-screen Show (4:3)</PresentationFormat>
  <Paragraphs>202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Arial</vt:lpstr>
      <vt:lpstr>Calibri</vt:lpstr>
      <vt:lpstr>Calibri Light</vt:lpstr>
      <vt:lpstr>Symbol</vt:lpstr>
      <vt:lpstr>Tahoma</vt:lpstr>
      <vt:lpstr>Times New Roman</vt:lpstr>
      <vt:lpstr>Trebuchet MS</vt:lpstr>
      <vt:lpstr>Wingdings</vt:lpstr>
      <vt:lpstr>Office Theme</vt:lpstr>
      <vt:lpstr>Equation</vt:lpstr>
      <vt:lpstr>PowerPoint Presentation</vt:lpstr>
      <vt:lpstr>Systèmes doublement excités:   Énergie, Coénergie et Force ou Couple</vt:lpstr>
      <vt:lpstr>Machines tournantes</vt:lpstr>
      <vt:lpstr>Machines tournantes</vt:lpstr>
      <vt:lpstr>Machines tournantes</vt:lpstr>
      <vt:lpstr>Machines cylindriques</vt:lpstr>
      <vt:lpstr>Machines cylindriques</vt:lpstr>
      <vt:lpstr>Machines cylindriques</vt:lpstr>
      <vt:lpstr>Machines cylindriques</vt:lpstr>
      <vt:lpstr>Machines cylindriques</vt:lpstr>
      <vt:lpstr>Machines cylindriques</vt:lpstr>
      <vt:lpstr>Machines cylindriques</vt:lpstr>
      <vt:lpstr>Machines cylindriques</vt:lpstr>
      <vt:lpstr>PowerPoint Presentation</vt:lpstr>
      <vt:lpstr>Machines AC élémentaires</vt:lpstr>
      <vt:lpstr>Machines AC élémentaires</vt:lpstr>
      <vt:lpstr>Machines AC élémentaires</vt:lpstr>
      <vt:lpstr>Machines AC élémentaires</vt:lpstr>
      <vt:lpstr>Machines AC élémentaires</vt:lpstr>
      <vt:lpstr>Machines AC élémentaires</vt:lpstr>
      <vt:lpstr>Machines AC élémentaires</vt:lpstr>
      <vt:lpstr>Machines AC élémentaires</vt:lpstr>
      <vt:lpstr>Machines AC élémentaires</vt:lpstr>
      <vt:lpstr>Machines AC élémentaires</vt:lpstr>
      <vt:lpstr>Machines AC élémentaires</vt:lpstr>
      <vt:lpstr>Machines AC élémentaires</vt:lpstr>
      <vt:lpstr>Machines AC élémentaires</vt:lpstr>
      <vt:lpstr>Machines AC élémentaires</vt:lpstr>
      <vt:lpstr>Machines AC élémentaires</vt:lpstr>
      <vt:lpstr>PowerPoint Presentation</vt:lpstr>
      <vt:lpstr>PowerPoint Presentation</vt:lpstr>
      <vt:lpstr>Machines AC élémentaires</vt:lpstr>
      <vt:lpstr>Machines AC élémentaires</vt:lpstr>
      <vt:lpstr>Machines AC élémentaires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Proposal</dc:title>
  <dc:creator>Houshang</dc:creator>
  <cp:lastModifiedBy>Windows User</cp:lastModifiedBy>
  <cp:revision>1228</cp:revision>
  <dcterms:created xsi:type="dcterms:W3CDTF">2000-04-03T17:12:02Z</dcterms:created>
  <dcterms:modified xsi:type="dcterms:W3CDTF">2018-01-24T17:04:14Z</dcterms:modified>
</cp:coreProperties>
</file>