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  <p:sldMasterId id="2147483781" r:id="rId2"/>
    <p:sldMasterId id="2147483783" r:id="rId3"/>
  </p:sldMasterIdLst>
  <p:notesMasterIdLst>
    <p:notesMasterId r:id="rId16"/>
  </p:notesMasterIdLst>
  <p:sldIdLst>
    <p:sldId id="569" r:id="rId4"/>
    <p:sldId id="257" r:id="rId5"/>
    <p:sldId id="261" r:id="rId6"/>
    <p:sldId id="262" r:id="rId7"/>
    <p:sldId id="269" r:id="rId8"/>
    <p:sldId id="259" r:id="rId9"/>
    <p:sldId id="260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65B"/>
    <a:srgbClr val="025E73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9" autoAdjust="0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864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C93A6-137F-4A15-9BD0-92E6285DCCF8}" type="datetimeFigureOut">
              <a:rPr lang="en-US" smtClean="0"/>
              <a:t>9/8/20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71AA6-81F1-4905-A3F1-90C4FAC214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5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71AA6-81F1-4905-A3F1-90C4FAC214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69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FA49589-7DBF-401D-A1F5-2D17BB9258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35D1211-E25B-4E25-AADD-AE21A6F66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6" name="Espace réservé du texte 14">
            <a:extLst>
              <a:ext uri="{FF2B5EF4-FFF2-40B4-BE49-F238E27FC236}">
                <a16:creationId xmlns:a16="http://schemas.microsoft.com/office/drawing/2014/main" id="{4FB39C35-F4D6-4291-A0BF-EB8967CE53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7760343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Vide"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78247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00635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Vide gris"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90231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63709" y="4551936"/>
            <a:ext cx="6076252" cy="68262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 cap="none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663709" y="1067369"/>
            <a:ext cx="8864583" cy="2741001"/>
          </a:xfrm>
        </p:spPr>
        <p:txBody>
          <a:bodyPr>
            <a:noAutofit/>
          </a:bodyPr>
          <a:lstStyle>
            <a:lvl1pPr marL="0" indent="0" algn="l">
              <a:buNone/>
              <a:defRPr lang="en-US" sz="4800" b="0" dirty="0" smtClean="0">
                <a:solidFill>
                  <a:srgbClr val="FF0000"/>
                </a:solidFill>
                <a:latin typeface="Gill Sans MT" charset="0"/>
                <a:ea typeface="Gill Sans MT" charset="0"/>
                <a:cs typeface="Gill Sans MT" charset="0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3383285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B62509-5E9D-0C4F-A9DB-6AB4FFD4238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010860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97EE1CE-65A3-487C-9D80-1CE1D6740A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9457" y="4849813"/>
            <a:ext cx="4040252" cy="63738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CA" sz="135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LOGOS</a:t>
            </a:r>
          </a:p>
          <a:p>
            <a:pPr lvl="1"/>
            <a:endParaRPr lang="fr-CA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2E5B1D26-58AB-4DCD-A99E-5316D4A7E8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37326" y="5147470"/>
            <a:ext cx="3767932" cy="771525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135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33004E0-0B0D-4354-AB78-0E888EAEDF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7326" y="4018758"/>
            <a:ext cx="5364956" cy="637381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150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70955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D8B4BCA-D41F-4EFA-AC47-D9E183B4CB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9211" y="5438199"/>
            <a:ext cx="8655308" cy="37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1500" b="1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CD7B201-3DB0-45B6-89B5-E00BCF5CA6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9319" y="5808663"/>
            <a:ext cx="2513807" cy="58658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90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BC87016-CAA2-4C52-91FD-45BC2EF6B6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1626" y="3734595"/>
            <a:ext cx="5235575" cy="599281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7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E2FF024-B227-4F9F-9472-9CD8E58204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51625" y="3123407"/>
            <a:ext cx="9313304" cy="500856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3387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D8B4BCA-D41F-4EFA-AC47-D9E183B4CB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9211" y="5438199"/>
            <a:ext cx="8655308" cy="37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1500" b="1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r>
              <a:rPr lang="fr-CA" dirty="0"/>
              <a:t>Prénom Nom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CD7B201-3DB0-45B6-89B5-E00BCF5CA6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9319" y="5808663"/>
            <a:ext cx="2513807" cy="58658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90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Lettres, affiliation ou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Lieu de recherche,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Université affiliée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BC87016-CAA2-4C52-91FD-45BC2EF6B6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1626" y="3734595"/>
            <a:ext cx="5235575" cy="599281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7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UNITÉ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E2FF024-B227-4F9F-9472-9CD8E58204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1625" y="3123407"/>
            <a:ext cx="9313304" cy="500856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section</a:t>
            </a:r>
          </a:p>
        </p:txBody>
      </p:sp>
    </p:spTree>
    <p:extLst>
      <p:ext uri="{BB962C8B-B14F-4D97-AF65-F5344CB8AC3E}">
        <p14:creationId xmlns:p14="http://schemas.microsoft.com/office/powerpoint/2010/main" val="352935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007E56E1-5F68-48EE-A244-87F4CD2D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0A6DDE-ECC0-4F73-B805-60F2E5AB6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4336" y="2339975"/>
            <a:ext cx="10174539" cy="30226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57565B"/>
                </a:solidFill>
              </a:defRPr>
            </a:lvl1pPr>
            <a:lvl2pPr>
              <a:defRPr sz="1950" baseline="0">
                <a:solidFill>
                  <a:srgbClr val="57565B"/>
                </a:solidFill>
              </a:defRPr>
            </a:lvl2pPr>
            <a:lvl3pPr>
              <a:defRPr sz="1800" baseline="0">
                <a:solidFill>
                  <a:srgbClr val="57565B"/>
                </a:solidFill>
              </a:defRPr>
            </a:lvl3pPr>
            <a:lvl4pPr>
              <a:defRPr sz="1650" baseline="0">
                <a:solidFill>
                  <a:srgbClr val="57565B"/>
                </a:solidFill>
              </a:defRPr>
            </a:lvl4pPr>
            <a:lvl5pPr>
              <a:defRPr sz="1500" baseline="0">
                <a:solidFill>
                  <a:srgbClr val="57565B"/>
                </a:solidFill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926C0ED6-F4C8-4352-8151-F877DA82A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BFC9856D-5002-44FA-8490-B880C0B6C5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4179667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Section">
            <a:extLst>
              <a:ext uri="{FF2B5EF4-FFF2-40B4-BE49-F238E27FC236}">
                <a16:creationId xmlns:a16="http://schemas.microsoft.com/office/drawing/2014/main" id="{873BD726-D3F5-4CDC-AA6F-81D092038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7970" y="2413001"/>
            <a:ext cx="6596063" cy="911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4500" b="0" i="0" u="none" strike="noStrike" cap="none" spc="0" normalizeH="0" baseline="0" dirty="0" smtClean="0">
                <a:ln>
                  <a:noFill/>
                </a:ln>
                <a:solidFill>
                  <a:srgbClr val="025E73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ous section">
            <a:extLst>
              <a:ext uri="{FF2B5EF4-FFF2-40B4-BE49-F238E27FC236}">
                <a16:creationId xmlns:a16="http://schemas.microsoft.com/office/drawing/2014/main" id="{4747F1B0-62B1-4491-8030-4F45BC4A4D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02100" y="3659983"/>
            <a:ext cx="3806032" cy="529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F25F29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AAF17DF6-D673-4E55-A1FB-FF983F543E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8781144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3 image a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6895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6894" y="5807870"/>
            <a:ext cx="4617244" cy="270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8E7E06E-8704-4FA5-86F7-38524AEA8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C8B9B853-74EA-4322-899A-91B406D66F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42DDE8E7-6E92-4A26-AE18-70B963308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E9FBF7E1-68B8-441B-99D7-41AA436CAF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4338" y="2127434"/>
            <a:ext cx="4732337" cy="3371057"/>
          </a:xfrm>
          <a:prstGeom prst="rect">
            <a:avLst/>
          </a:prstGeom>
        </p:spPr>
        <p:txBody>
          <a:bodyPr/>
          <a:lstStyle>
            <a:lvl1pPr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27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2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125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05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490248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8 image a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5226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226" y="5804966"/>
            <a:ext cx="4617244" cy="2740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8802CF1-EA1A-418B-94B2-85B0EB2D02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768182-22CB-4FCF-AEE4-8C3109581A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6538" y="2171701"/>
            <a:ext cx="4732337" cy="3371057"/>
          </a:xfrm>
          <a:prstGeom prst="rect">
            <a:avLst/>
          </a:prstGeom>
        </p:spPr>
        <p:txBody>
          <a:bodyPr/>
          <a:lstStyle>
            <a:lvl1pPr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27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2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125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05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91B2E5A4-D314-4F8D-8593-00D08463F7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62AF5BC1-DA1F-4218-B88F-09763FD680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0744100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4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5225" y="1806575"/>
            <a:ext cx="10348912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225" y="5808482"/>
            <a:ext cx="10348912" cy="2184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61AC5D8-698F-4663-B72A-82BC8FA64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77596462-E5CE-4949-BB0D-DDF4DD6C5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4768FE84-DCA0-485A-9E69-F4033429F2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6023556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5 imag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6895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6894" y="5807870"/>
            <a:ext cx="4617244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5226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4DEDB0DB-4CC8-4B9F-883F-2BB04AAC2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5225" y="5807870"/>
            <a:ext cx="4617244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09F85B6-2C54-476D-9BC2-C16261F4C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5C68AEF4-F963-4BDB-BBE7-E0BE1240D5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BFDE3B19-E6DC-4DE7-B456-2FFE2176F4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5297933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6 imag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137721" y="2289311"/>
            <a:ext cx="2940908" cy="25668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AD397F41-7FD9-412A-BC2E-07F37C50678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12842" y="2289311"/>
            <a:ext cx="2940908" cy="25668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1EA2F06B-E215-4B56-A80E-1E858FF24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9F5C24-85E3-47E2-9AA9-769ACCE869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4588" y="5041901"/>
            <a:ext cx="4923704" cy="1033463"/>
          </a:xfrm>
          <a:prstGeom prst="rect">
            <a:avLst/>
          </a:prstGeom>
        </p:spPr>
        <p:txBody>
          <a:bodyPr/>
          <a:lstStyle>
            <a:lvl1pPr marL="214313" indent="-214313">
              <a:buFont typeface="Arial" panose="020B0604020202020204" pitchFamily="34" charset="0"/>
              <a:buChar char="•"/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27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125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500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50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sz="1275" dirty="0"/>
              <a:t>Insérez du texte</a:t>
            </a:r>
          </a:p>
          <a:p>
            <a:pPr lvl="2"/>
            <a:r>
              <a:rPr lang="fr-FR" sz="1200" dirty="0"/>
              <a:t>Insérez du texte</a:t>
            </a:r>
            <a:endParaRPr lang="fr-FR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70C2038F-4BC0-4B7F-B295-7DB6CC631C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FE0FBA84-B24F-4143-9444-A2F67DAF31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918BBB3-BE0C-4E40-B734-37A0363750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3536" y="5057272"/>
            <a:ext cx="5062827" cy="1033463"/>
          </a:xfrm>
          <a:prstGeom prst="rect">
            <a:avLst/>
          </a:prstGeom>
        </p:spPr>
        <p:txBody>
          <a:bodyPr/>
          <a:lstStyle>
            <a:lvl1pPr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500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5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500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50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sz="1275" dirty="0"/>
              <a:t>Insérez du texte</a:t>
            </a:r>
          </a:p>
          <a:p>
            <a:pPr lvl="2"/>
            <a:r>
              <a:rPr lang="fr-FR" sz="1200" dirty="0"/>
              <a:t>Insérez du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882467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7 troi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3F4FE1F-DF79-485F-BAC3-B617DB7F50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16281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6281" y="5807870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5225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4DEDB0DB-4CC8-4B9F-883F-2BB04AAC2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5225" y="5807870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D78BBDE4-53E5-410A-AB05-FABECBEE0B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67952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C7856086-2AB9-4875-BFBA-44161A633F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67952" y="5807870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DF02EC39-6115-4DF5-B39D-C874BF2A3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E9CE984B-767C-4922-A973-1548A6B14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4535764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heme" Target="../theme/them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2" descr="Google Shape;196;p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11">
            <a:extLst>
              <a:ext uri="{FF2B5EF4-FFF2-40B4-BE49-F238E27FC236}">
                <a16:creationId xmlns:a16="http://schemas.microsoft.com/office/drawing/2014/main" id="{254B5094-521A-4CB8-9E26-D246841F36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721" y="283438"/>
            <a:ext cx="2082550" cy="47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88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5" r:id="rId13"/>
    <p:sldLayoutId id="2147483786" r:id="rId14"/>
  </p:sldLayoutIdLst>
  <p:transition spd="med"/>
  <p:hf hdr="0" ftr="0" dt="0"/>
  <p:txStyles>
    <p:titleStyle>
      <a:lvl1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1pPr>
      <a:lvl2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2pPr>
      <a:lvl3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3pPr>
      <a:lvl4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4pPr>
      <a:lvl5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5pPr>
      <a:lvl6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6pPr>
      <a:lvl7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7pPr>
      <a:lvl8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8pPr>
      <a:lvl9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9pPr>
    </p:titleStyle>
    <p:bodyStyle>
      <a:lvl1pPr marL="171450" marR="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1pPr>
      <a:lvl2pPr marL="371475" marR="0" indent="-200025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2pPr>
      <a:lvl3pPr marL="582930" marR="0" indent="-24003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3pPr>
      <a:lvl4pPr marL="78105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4pPr>
      <a:lvl5pPr marL="9525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5pPr>
      <a:lvl6pPr marL="112395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6pPr>
      <a:lvl7pPr marL="12954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7pPr>
      <a:lvl8pPr marL="146685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8pPr>
      <a:lvl9pPr marL="16383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9pPr>
    </p:bodyStyle>
    <p:otherStyle>
      <a:lvl1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1pPr>
      <a:lvl2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2pPr>
      <a:lvl3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3pPr>
      <a:lvl4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4pPr>
      <a:lvl5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5pPr>
      <a:lvl6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6pPr>
      <a:lvl7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7pPr>
      <a:lvl8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8pPr>
      <a:lvl9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9;p13" descr="Google Shape;89;p13">
            <a:extLst>
              <a:ext uri="{FF2B5EF4-FFF2-40B4-BE49-F238E27FC236}">
                <a16:creationId xmlns:a16="http://schemas.microsoft.com/office/drawing/2014/main" id="{699B8042-A306-40EE-AFC7-DC89FE22D1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98361" y="5796239"/>
            <a:ext cx="2593640" cy="1061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oogle Shape;90;p13" descr="Google Shape;90;p13">
            <a:extLst>
              <a:ext uri="{FF2B5EF4-FFF2-40B4-BE49-F238E27FC236}">
                <a16:creationId xmlns:a16="http://schemas.microsoft.com/office/drawing/2014/main" id="{3D9FB7AF-D1AC-422C-94F9-14185322CAB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2192000" cy="54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Google Shape;92;p13" descr="Google Shape;92;p13">
            <a:extLst>
              <a:ext uri="{FF2B5EF4-FFF2-40B4-BE49-F238E27FC236}">
                <a16:creationId xmlns:a16="http://schemas.microsoft.com/office/drawing/2014/main" id="{8E281D93-3D3C-4721-915E-0335369B4F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 flipH="1">
            <a:off x="6522133" y="4928651"/>
            <a:ext cx="3914119" cy="139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11">
            <a:extLst>
              <a:ext uri="{FF2B5EF4-FFF2-40B4-BE49-F238E27FC236}">
                <a16:creationId xmlns:a16="http://schemas.microsoft.com/office/drawing/2014/main" id="{D8344C98-50DE-4F4C-96BB-0BF1CC686E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18" y="4830724"/>
            <a:ext cx="2082550" cy="47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91;p13" descr="Google Shape;91;p13">
            <a:extLst>
              <a:ext uri="{FF2B5EF4-FFF2-40B4-BE49-F238E27FC236}">
                <a16:creationId xmlns:a16="http://schemas.microsoft.com/office/drawing/2014/main" id="{B51B837A-1CAD-46E5-96EF-85D0B09CE76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3496" y="5487271"/>
            <a:ext cx="4534353" cy="12915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7989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7" r:id="rId2"/>
  </p:sldLayoutIdLst>
  <p:hf hdr="0" ftr="0" dt="0"/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1;p14">
            <a:extLst>
              <a:ext uri="{FF2B5EF4-FFF2-40B4-BE49-F238E27FC236}">
                <a16:creationId xmlns:a16="http://schemas.microsoft.com/office/drawing/2014/main" id="{07E8960A-A368-4BE7-BEEE-F5DF49DD75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5E73"/>
          </a:solidFill>
          <a:ln w="12700">
            <a:miter lim="400000"/>
          </a:ln>
        </p:spPr>
        <p:txBody>
          <a:bodyPr tIns="34290" bIns="34290" anchor="ctr"/>
          <a:lstStyle/>
          <a:p>
            <a:pPr algn="ctr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/>
          </a:p>
        </p:txBody>
      </p:sp>
      <p:pic>
        <p:nvPicPr>
          <p:cNvPr id="8" name="Google Shape;102;p14" descr="Google Shape;102;p14">
            <a:extLst>
              <a:ext uri="{FF2B5EF4-FFF2-40B4-BE49-F238E27FC236}">
                <a16:creationId xmlns:a16="http://schemas.microsoft.com/office/drawing/2014/main" id="{9D1D4FF3-78E2-4D35-A300-F98CBBFC2E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92000" cy="54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oogle Shape;103;p14" descr="Google Shape;103;p14">
            <a:extLst>
              <a:ext uri="{FF2B5EF4-FFF2-40B4-BE49-F238E27FC236}">
                <a16:creationId xmlns:a16="http://schemas.microsoft.com/office/drawing/2014/main" id="{7CC1DFED-ACF5-413C-AE21-7CFDC29AF2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83458" y="4510061"/>
            <a:ext cx="3196623" cy="23911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5056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hf hdr="0" ftr="0" dt="0"/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>
            <a:extLst>
              <a:ext uri="{FF2B5EF4-FFF2-40B4-BE49-F238E27FC236}">
                <a16:creationId xmlns:a16="http://schemas.microsoft.com/office/drawing/2014/main" id="{2B70D864-8DD5-4269-9CA5-B9B04C7A706E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6537325" y="5148263"/>
            <a:ext cx="3768725" cy="77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A" sz="2000" dirty="0"/>
              <a:t>Programmation Linéaire :</a:t>
            </a:r>
          </a:p>
          <a:p>
            <a:r>
              <a:rPr lang="fr-CA" sz="2000" dirty="0"/>
              <a:t>Astuces de modélisation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24665A2F-9B09-4850-9053-0BC69DB476B7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6537325" y="4019550"/>
            <a:ext cx="5502275" cy="636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A" altLang="fr-FR" sz="2400" dirty="0"/>
              <a:t>Outils de Recherche </a:t>
            </a:r>
            <a:br>
              <a:rPr lang="fr-CA" altLang="fr-FR" sz="2400" dirty="0"/>
            </a:br>
            <a:r>
              <a:rPr lang="fr-CA" altLang="fr-FR" sz="2400" dirty="0"/>
              <a:t>Opérationnelle en Génie - MTH 8414</a:t>
            </a:r>
            <a:endParaRPr lang="en-CA" sz="2400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67FECF-628D-4E7B-A270-39BAEA7215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4336" y="4100366"/>
            <a:ext cx="10174539" cy="3022600"/>
          </a:xfrm>
        </p:spPr>
        <p:txBody>
          <a:bodyPr/>
          <a:lstStyle/>
          <a:p>
            <a:r>
              <a:rPr lang="fr-CA" sz="1800" dirty="0"/>
              <a:t>Ici nous avons un ratio de deux termes linéaires, et tout le reste du modèle est linéaire. Il faut donc transformer l’objectif.</a:t>
            </a:r>
          </a:p>
          <a:p>
            <a:endParaRPr lang="fr-CA" sz="1800" dirty="0"/>
          </a:p>
          <a:p>
            <a:r>
              <a:rPr lang="fr-CA" sz="1800" dirty="0"/>
              <a:t>On retrouve ce genre de modèle lorsqu’on traite des données financières par exemple (taux de rendement).</a:t>
            </a:r>
          </a:p>
          <a:p>
            <a:endParaRPr lang="en-US" sz="18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368B46-FE8C-4DF5-B9CF-39FE882A41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8D4FB35-8BDF-48B0-98CE-BA5257ED7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Objectif fractionnaire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1D2CC13-04A3-46EF-8BCD-6C0F532BA0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33882"/>
          </a:xfrm>
        </p:spPr>
        <p:txBody>
          <a:bodyPr/>
          <a:lstStyle/>
          <a:p>
            <a:r>
              <a:rPr lang="fr-CA" dirty="0"/>
              <a:t>Considérons le modèle suivant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622CEB6E-38E0-4192-A790-A0544DBD0F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8355788"/>
                  </p:ext>
                </p:extLst>
              </p:nvPr>
            </p:nvGraphicFramePr>
            <p:xfrm>
              <a:off x="4773826" y="1095721"/>
              <a:ext cx="5511800" cy="221278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24850">
                      <a:extLst>
                        <a:ext uri="{9D8B030D-6E8A-4147-A177-3AD203B41FA5}">
                          <a16:colId xmlns:a16="http://schemas.microsoft.com/office/drawing/2014/main" val="3698002191"/>
                        </a:ext>
                      </a:extLst>
                    </a:gridCol>
                    <a:gridCol w="3185687">
                      <a:extLst>
                        <a:ext uri="{9D8B030D-6E8A-4147-A177-3AD203B41FA5}">
                          <a16:colId xmlns:a16="http://schemas.microsoft.com/office/drawing/2014/main" val="4043224415"/>
                        </a:ext>
                      </a:extLst>
                    </a:gridCol>
                    <a:gridCol w="1301263">
                      <a:extLst>
                        <a:ext uri="{9D8B030D-6E8A-4147-A177-3AD203B41FA5}">
                          <a16:colId xmlns:a16="http://schemas.microsoft.com/office/drawing/2014/main" val="29570211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/>
                                </m:func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160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sz="160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US" sz="1600" i="1" smtClean="0">
                                                <a:solidFill>
                                                  <a:srgbClr val="5756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1600" b="0" i="1" smtClean="0">
                                                <a:solidFill>
                                                  <a:srgbClr val="5756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57565B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∈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57565B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𝐽</m:t>
                                            </m:r>
                                          </m:sub>
                                          <m:sup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i="1" smtClean="0">
                                                    <a:solidFill>
                                                      <a:srgbClr val="5756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5756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5756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1600" i="1" smtClean="0">
                                                    <a:solidFill>
                                                      <a:srgbClr val="5756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5756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5756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5756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57565B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</m:nary>
                                      </m:e>
                                    </m:d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160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US" sz="1600" i="1" smtClean="0">
                                                <a:solidFill>
                                                  <a:srgbClr val="5756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1600" b="0" i="1" smtClean="0">
                                                <a:solidFill>
                                                  <a:srgbClr val="5756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57565B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∈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57565B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𝐽</m:t>
                                            </m:r>
                                          </m:sub>
                                          <m:sup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i="1" smtClean="0">
                                                    <a:solidFill>
                                                      <a:srgbClr val="5756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5756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5756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1600" i="1" smtClean="0">
                                                    <a:solidFill>
                                                      <a:srgbClr val="5756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5756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57565B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5756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57565B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</m:nary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5351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subject</m:t>
                                </m:r>
                                <m:r>
                                  <a:rPr lang="en-US" sz="1600" b="0" i="0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en-US" sz="1600" b="0" i="0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sz="1600" i="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440814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60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𝐽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≶</m:t>
                                    </m:r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16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6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6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229440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60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16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16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6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6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830819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622CEB6E-38E0-4192-A790-A0544DBD0F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8355788"/>
                  </p:ext>
                </p:extLst>
              </p:nvPr>
            </p:nvGraphicFramePr>
            <p:xfrm>
              <a:off x="4773826" y="1095721"/>
              <a:ext cx="5511800" cy="221919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24850">
                      <a:extLst>
                        <a:ext uri="{9D8B030D-6E8A-4147-A177-3AD203B41FA5}">
                          <a16:colId xmlns:a16="http://schemas.microsoft.com/office/drawing/2014/main" val="3698002191"/>
                        </a:ext>
                      </a:extLst>
                    </a:gridCol>
                    <a:gridCol w="3185687">
                      <a:extLst>
                        <a:ext uri="{9D8B030D-6E8A-4147-A177-3AD203B41FA5}">
                          <a16:colId xmlns:a16="http://schemas.microsoft.com/office/drawing/2014/main" val="4043224415"/>
                        </a:ext>
                      </a:extLst>
                    </a:gridCol>
                    <a:gridCol w="1301263">
                      <a:extLst>
                        <a:ext uri="{9D8B030D-6E8A-4147-A177-3AD203B41FA5}">
                          <a16:colId xmlns:a16="http://schemas.microsoft.com/office/drawing/2014/main" val="2957021185"/>
                        </a:ext>
                      </a:extLst>
                    </a:gridCol>
                  </a:tblGrid>
                  <a:tr h="76676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438690" b="-192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2122" r="-40918" b="-192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5351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6557" r="-438690" b="-2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44081461"/>
                      </a:ext>
                    </a:extLst>
                  </a:tr>
                  <a:tr h="710756"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2122" t="-159829" r="-40918" b="-54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22897" t="-159829" b="-547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29440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2122" t="-498361" r="-40918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22897" t="-498361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30819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4149020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13">
                <a:extLst>
                  <a:ext uri="{FF2B5EF4-FFF2-40B4-BE49-F238E27FC236}">
                    <a16:creationId xmlns:a16="http://schemas.microsoft.com/office/drawing/2014/main" id="{64400964-40F6-4BFF-A053-CA16CF516F03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1144336" y="1752281"/>
                <a:ext cx="10174539" cy="3610294"/>
              </a:xfrm>
            </p:spPr>
            <p:txBody>
              <a:bodyPr/>
              <a:lstStyle/>
              <a:p>
                <a:r>
                  <a:rPr lang="fr-CA" sz="1800" dirty="0"/>
                  <a:t>Encore une fois, nous introduirons des variables supplémentaires afin de linéariser le modèle.</a:t>
                </a:r>
              </a:p>
              <a:p>
                <a:pPr lvl="1"/>
                <a:r>
                  <a:rPr lang="fr-CA" sz="1800" dirty="0"/>
                  <a:t>Supposons sans perte de généralité que le dénominateur soit positif (sinon il faut inverser les inégalités)</a:t>
                </a:r>
              </a:p>
              <a:p>
                <a:pPr lvl="1"/>
                <a:r>
                  <a:rPr lang="fr-CA" sz="1800" dirty="0"/>
                  <a:t>Nous utiliserons les variables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fr-CA" sz="1800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CA" sz="1800" dirty="0"/>
                  <a:t> </a:t>
                </a:r>
                <a:r>
                  <a:rPr lang="en-CA" sz="1800" dirty="0" err="1"/>
                  <a:t>définies</a:t>
                </a:r>
                <a:r>
                  <a:rPr lang="en-CA" sz="1800" dirty="0"/>
                  <a:t> </a:t>
                </a:r>
                <a:r>
                  <a:rPr lang="en-CA" sz="1800" dirty="0" err="1"/>
                  <a:t>comme</a:t>
                </a:r>
                <a:r>
                  <a:rPr lang="en-CA" sz="1800" dirty="0"/>
                  <a:t> suit 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CA" sz="1800" dirty="0"/>
              </a:p>
              <a:p>
                <a:r>
                  <a:rPr lang="fr-CA" sz="1800" dirty="0"/>
                  <a:t>On substitue l’inégalité ci-dessous dans le modèle originel.</a:t>
                </a:r>
              </a:p>
            </p:txBody>
          </p:sp>
        </mc:Choice>
        <mc:Fallback xmlns="">
          <p:sp>
            <p:nvSpPr>
              <p:cNvPr id="14" name="Text Placeholder 13">
                <a:extLst>
                  <a:ext uri="{FF2B5EF4-FFF2-40B4-BE49-F238E27FC236}">
                    <a16:creationId xmlns:a16="http://schemas.microsoft.com/office/drawing/2014/main" id="{64400964-40F6-4BFF-A053-CA16CF516F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1144336" y="1752281"/>
                <a:ext cx="10174539" cy="3610294"/>
              </a:xfrm>
              <a:blipFill>
                <a:blip r:embed="rId2"/>
                <a:stretch>
                  <a:fillRect l="-419" t="-15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33882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F97BB17-8F9D-4113-82A7-86227E7D5E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lèche vers la droite 5"/>
          <p:cNvSpPr/>
          <p:nvPr/>
        </p:nvSpPr>
        <p:spPr bwMode="auto">
          <a:xfrm>
            <a:off x="3807157" y="4809395"/>
            <a:ext cx="527539" cy="107461"/>
          </a:xfrm>
          <a:prstGeom prst="rightArrow">
            <a:avLst/>
          </a:prstGeom>
          <a:solidFill>
            <a:srgbClr val="025E73"/>
          </a:solidFill>
          <a:ln w="25400" cap="flat" cmpd="sng" algn="ctr">
            <a:solidFill>
              <a:srgbClr val="025E7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fr-CA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4A55EE-82BE-4974-91C0-2F6AF19DE059}"/>
                  </a:ext>
                </a:extLst>
              </p:cNvPr>
              <p:cNvSpPr txBox="1"/>
              <p:nvPr/>
            </p:nvSpPr>
            <p:spPr>
              <a:xfrm>
                <a:off x="1303135" y="4526666"/>
                <a:ext cx="2225289" cy="715902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5756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5756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5756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5756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5756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57565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nary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4A55EE-82BE-4974-91C0-2F6AF19DE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35" y="4526666"/>
                <a:ext cx="2225289" cy="715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837D275-C71F-491D-AA74-62C387AACE70}"/>
              </a:ext>
            </a:extLst>
          </p:cNvPr>
          <p:cNvSpPr txBox="1"/>
          <p:nvPr/>
        </p:nvSpPr>
        <p:spPr>
          <a:xfrm>
            <a:off x="5569927" y="2686050"/>
            <a:ext cx="65" cy="2769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spAutoFit/>
          </a:bodyPr>
          <a:lstStyle/>
          <a:p>
            <a:pPr algn="l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CC64F343-4763-4B3E-A533-2FA1A6247B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4493436"/>
                  </p:ext>
                </p:extLst>
              </p:nvPr>
            </p:nvGraphicFramePr>
            <p:xfrm>
              <a:off x="4712672" y="3447643"/>
              <a:ext cx="3965201" cy="28739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24850">
                      <a:extLst>
                        <a:ext uri="{9D8B030D-6E8A-4147-A177-3AD203B41FA5}">
                          <a16:colId xmlns:a16="http://schemas.microsoft.com/office/drawing/2014/main" val="3698002191"/>
                        </a:ext>
                      </a:extLst>
                    </a:gridCol>
                    <a:gridCol w="2202893">
                      <a:extLst>
                        <a:ext uri="{9D8B030D-6E8A-4147-A177-3AD203B41FA5}">
                          <a16:colId xmlns:a16="http://schemas.microsoft.com/office/drawing/2014/main" val="4043224415"/>
                        </a:ext>
                      </a:extLst>
                    </a:gridCol>
                    <a:gridCol w="737458">
                      <a:extLst>
                        <a:ext uri="{9D8B030D-6E8A-4147-A177-3AD203B41FA5}">
                          <a16:colId xmlns:a16="http://schemas.microsoft.com/office/drawing/2014/main" val="29570211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/>
                                </m:func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60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𝐽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5351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subject</m:t>
                                </m:r>
                                <m:r>
                                  <a:rPr lang="en-US" sz="1600" b="0" i="0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en-US" sz="1600" b="0" i="0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sz="1600" i="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440814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60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𝐽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≶</m:t>
                                    </m:r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16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6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6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229440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𝐽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616365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60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16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16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6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6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830819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CC64F343-4763-4B3E-A533-2FA1A6247B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4493436"/>
                  </p:ext>
                </p:extLst>
              </p:nvPr>
            </p:nvGraphicFramePr>
            <p:xfrm>
              <a:off x="4712672" y="3447643"/>
              <a:ext cx="3965201" cy="28739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24850">
                      <a:extLst>
                        <a:ext uri="{9D8B030D-6E8A-4147-A177-3AD203B41FA5}">
                          <a16:colId xmlns:a16="http://schemas.microsoft.com/office/drawing/2014/main" val="3698002191"/>
                        </a:ext>
                      </a:extLst>
                    </a:gridCol>
                    <a:gridCol w="2202893">
                      <a:extLst>
                        <a:ext uri="{9D8B030D-6E8A-4147-A177-3AD203B41FA5}">
                          <a16:colId xmlns:a16="http://schemas.microsoft.com/office/drawing/2014/main" val="4043224415"/>
                        </a:ext>
                      </a:extLst>
                    </a:gridCol>
                    <a:gridCol w="737458">
                      <a:extLst>
                        <a:ext uri="{9D8B030D-6E8A-4147-A177-3AD203B41FA5}">
                          <a16:colId xmlns:a16="http://schemas.microsoft.com/office/drawing/2014/main" val="2957021185"/>
                        </a:ext>
                      </a:extLst>
                    </a:gridCol>
                  </a:tblGrid>
                  <a:tr h="71075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r="-287500" b="-306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409" r="-33425" b="-306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5351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91803" r="-287500" b="-4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44081461"/>
                      </a:ext>
                    </a:extLst>
                  </a:tr>
                  <a:tr h="710756"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409" t="-152137" r="-33425" b="-154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38017" t="-152137" b="-1547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2944022"/>
                      </a:ext>
                    </a:extLst>
                  </a:tr>
                  <a:tr h="710756"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409" t="-252137" r="-33425" b="-54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616365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409" t="-675410" r="-33425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38017" t="-675410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30819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Title 18">
            <a:extLst>
              <a:ext uri="{FF2B5EF4-FFF2-40B4-BE49-F238E27FC236}">
                <a16:creationId xmlns:a16="http://schemas.microsoft.com/office/drawing/2014/main" id="{1F83EC1B-C2B2-4EC4-9FA7-6A9B9A7D4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Objectif fractionnaire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1673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BAAFE36A-E7ED-4E85-AEBA-A2CECBFACB03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1144336" y="1777703"/>
                <a:ext cx="10174539" cy="4684643"/>
              </a:xfrm>
            </p:spPr>
            <p:txBody>
              <a:bodyPr>
                <a:normAutofit/>
              </a:bodyPr>
              <a:lstStyle/>
              <a:p>
                <a:pPr marL="241068" lvl="1" indent="-241068">
                  <a:spcBef>
                    <a:spcPts val="703"/>
                  </a:spcBef>
                  <a:buClr>
                    <a:srgbClr val="000000"/>
                  </a:buClr>
                  <a:buFont typeface="Arial" charset="0"/>
                  <a:buChar char="•"/>
                </a:pPr>
                <a:r>
                  <a:rPr lang="fr-CA" sz="1800" dirty="0"/>
                  <a:t>Ensuite on multiplie chaque côté des contraintes originelles </a:t>
                </a:r>
                <a:r>
                  <a:rPr lang="en-US" sz="1800" dirty="0"/>
                  <a:t>par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0) </m:t>
                    </m:r>
                  </m:oMath>
                </a14:m>
                <a:r>
                  <a:rPr lang="fr-CA" sz="1800" dirty="0"/>
                  <a:t>et on réécrit le modèle en terme de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 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/>
                  <a:t> (</a:t>
                </a:r>
                <a:r>
                  <a:rPr lang="fr-CA" sz="1800" dirty="0"/>
                  <a:t>où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).</a:t>
                </a:r>
                <a:endParaRPr lang="fr-CA" sz="1800" dirty="0"/>
              </a:p>
              <a:p>
                <a:pPr marL="241068" lvl="1" indent="-241068">
                  <a:spcBef>
                    <a:spcPts val="703"/>
                  </a:spcBef>
                  <a:buClr>
                    <a:srgbClr val="000000"/>
                  </a:buClr>
                  <a:buFont typeface="Arial" charset="0"/>
                  <a:buChar char="•"/>
                </a:pPr>
                <a:endParaRPr lang="fr-CA" sz="1800" i="1" dirty="0"/>
              </a:p>
              <a:p>
                <a:pPr marL="241068" lvl="1" indent="-241068">
                  <a:spcBef>
                    <a:spcPts val="703"/>
                  </a:spcBef>
                  <a:buClr>
                    <a:srgbClr val="000000"/>
                  </a:buClr>
                  <a:buFont typeface="Arial" charset="0"/>
                  <a:buChar char="•"/>
                </a:pPr>
                <a:endParaRPr lang="fr-CA" sz="1800" i="1" dirty="0"/>
              </a:p>
              <a:p>
                <a:pPr marL="241068" lvl="1" indent="-241068">
                  <a:spcBef>
                    <a:spcPts val="703"/>
                  </a:spcBef>
                  <a:buClr>
                    <a:srgbClr val="000000"/>
                  </a:buClr>
                  <a:buFont typeface="Arial" charset="0"/>
                  <a:buChar char="•"/>
                </a:pPr>
                <a:endParaRPr lang="fr-CA" sz="1800" i="1" dirty="0"/>
              </a:p>
              <a:p>
                <a:pPr marL="241068" lvl="1" indent="-241068">
                  <a:spcBef>
                    <a:spcPts val="703"/>
                  </a:spcBef>
                  <a:buClr>
                    <a:srgbClr val="000000"/>
                  </a:buClr>
                  <a:buFont typeface="Arial" charset="0"/>
                  <a:buChar char="•"/>
                </a:pPr>
                <a:endParaRPr lang="fr-CA" sz="1800" i="1" dirty="0"/>
              </a:p>
              <a:p>
                <a:pPr marL="241068" lvl="1" indent="-241068">
                  <a:spcBef>
                    <a:spcPts val="703"/>
                  </a:spcBef>
                  <a:buClr>
                    <a:srgbClr val="000000"/>
                  </a:buClr>
                  <a:buFont typeface="Arial" charset="0"/>
                  <a:buChar char="•"/>
                </a:pPr>
                <a:endParaRPr lang="fr-CA" sz="1800" i="1" dirty="0"/>
              </a:p>
              <a:p>
                <a:pPr marL="241068" lvl="1" indent="-241068">
                  <a:spcBef>
                    <a:spcPts val="703"/>
                  </a:spcBef>
                  <a:buClr>
                    <a:srgbClr val="000000"/>
                  </a:buClr>
                  <a:buFont typeface="Arial" charset="0"/>
                  <a:buChar char="•"/>
                </a:pPr>
                <a:endParaRPr lang="fr-CA" sz="1800" i="1" dirty="0"/>
              </a:p>
              <a:p>
                <a:pPr marL="241068" lvl="1" indent="-241068">
                  <a:spcBef>
                    <a:spcPts val="703"/>
                  </a:spcBef>
                  <a:buClr>
                    <a:srgbClr val="000000"/>
                  </a:buClr>
                  <a:buFont typeface="Arial" charset="0"/>
                  <a:buChar char="•"/>
                </a:pPr>
                <a:endParaRPr lang="fr-CA" sz="1800" i="1" dirty="0"/>
              </a:p>
              <a:p>
                <a:pPr marL="241068" lvl="1" indent="-241068">
                  <a:spcBef>
                    <a:spcPts val="703"/>
                  </a:spcBef>
                  <a:buClr>
                    <a:srgbClr val="000000"/>
                  </a:buClr>
                  <a:buFont typeface="Arial" charset="0"/>
                  <a:buChar char="•"/>
                </a:pPr>
                <a:endParaRPr lang="fr-CA" sz="1800" i="1" dirty="0"/>
              </a:p>
              <a:p>
                <a:pPr marL="241068" lvl="1" indent="-241068">
                  <a:spcBef>
                    <a:spcPts val="703"/>
                  </a:spcBef>
                  <a:buClr>
                    <a:srgbClr val="000000"/>
                  </a:buClr>
                  <a:buFont typeface="Arial" charset="0"/>
                  <a:buChar char="•"/>
                </a:pPr>
                <a:endParaRPr lang="en-US" sz="1800" dirty="0"/>
              </a:p>
              <a:p>
                <a:pPr marL="241068" lvl="1" indent="-241068">
                  <a:spcBef>
                    <a:spcPts val="703"/>
                  </a:spcBef>
                  <a:buClr>
                    <a:srgbClr val="000000"/>
                  </a:buClr>
                  <a:buFont typeface="Arial" charset="0"/>
                  <a:buChar char="•"/>
                </a:pPr>
                <a:r>
                  <a:rPr lang="fr-CA" sz="1800" dirty="0"/>
                  <a:t>Finalement on permet à </a:t>
                </a:r>
                <a:r>
                  <a:rPr lang="en-US" sz="1800" dirty="0"/>
                  <a:t>t d’être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plutôt</a:t>
                </a:r>
                <a:r>
                  <a:rPr lang="en-US" sz="1800" dirty="0"/>
                  <a:t> que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 </a:t>
                </a:r>
                <a:r>
                  <a:rPr lang="fr-CA" sz="1800" dirty="0"/>
                  <a:t>afin d’obtenir un programme linéaire.</a:t>
                </a:r>
              </a:p>
              <a:p>
                <a:pPr marL="241068" lvl="1" indent="-241068">
                  <a:spcBef>
                    <a:spcPts val="703"/>
                  </a:spcBef>
                  <a:buClr>
                    <a:srgbClr val="000000"/>
                  </a:buClr>
                  <a:buFont typeface="Arial" charset="0"/>
                  <a:buChar char="•"/>
                </a:pPr>
                <a:r>
                  <a:rPr lang="en-US" sz="1800" dirty="0"/>
                  <a:t>Les </a:t>
                </a:r>
                <a:r>
                  <a:rPr lang="en-US" sz="1800" dirty="0" err="1"/>
                  <a:t>valeurs</a:t>
                </a:r>
                <a:r>
                  <a:rPr lang="en-US" sz="1800" dirty="0"/>
                  <a:t>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peuvent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être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obtenues</a:t>
                </a:r>
                <a:r>
                  <a:rPr lang="en-US" sz="1800" dirty="0"/>
                  <a:t> de la solution </a:t>
                </a:r>
                <a:r>
                  <a:rPr lang="en-US" sz="1800" dirty="0" err="1"/>
                  <a:t>optimale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en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divisant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 par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BAAFE36A-E7ED-4E85-AEBA-A2CECBFACB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1144336" y="1777703"/>
                <a:ext cx="10174539" cy="4684643"/>
              </a:xfrm>
              <a:blipFill>
                <a:blip r:embed="rId2"/>
                <a:stretch>
                  <a:fillRect l="-419" t="-13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516982"/>
          </a:xfrm>
        </p:spPr>
        <p:txBody>
          <a:bodyPr/>
          <a:lstStyle/>
          <a:p>
            <a:pPr marL="241068" lvl="1" indent="-241068">
              <a:spcBef>
                <a:spcPts val="703"/>
              </a:spcBef>
              <a:buClr>
                <a:srgbClr val="000000"/>
              </a:buClr>
              <a:buFont typeface="Arial" charset="0"/>
              <a:buChar char="•"/>
            </a:pPr>
            <a:endParaRPr lang="fr-CA" sz="24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FC6950-B30F-4205-B29C-E524ACC13B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9062204-118C-44CB-8BFD-063E22771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Objectif fractionnaire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7">
                <a:extLst>
                  <a:ext uri="{FF2B5EF4-FFF2-40B4-BE49-F238E27FC236}">
                    <a16:creationId xmlns:a16="http://schemas.microsoft.com/office/drawing/2014/main" id="{C6E150C2-0A15-4985-A80A-B081CD2C2E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8947956"/>
                  </p:ext>
                </p:extLst>
              </p:nvPr>
            </p:nvGraphicFramePr>
            <p:xfrm>
              <a:off x="4574058" y="2105726"/>
              <a:ext cx="3965201" cy="32159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24850">
                      <a:extLst>
                        <a:ext uri="{9D8B030D-6E8A-4147-A177-3AD203B41FA5}">
                          <a16:colId xmlns:a16="http://schemas.microsoft.com/office/drawing/2014/main" val="3698002191"/>
                        </a:ext>
                      </a:extLst>
                    </a:gridCol>
                    <a:gridCol w="2202893">
                      <a:extLst>
                        <a:ext uri="{9D8B030D-6E8A-4147-A177-3AD203B41FA5}">
                          <a16:colId xmlns:a16="http://schemas.microsoft.com/office/drawing/2014/main" val="4043224415"/>
                        </a:ext>
                      </a:extLst>
                    </a:gridCol>
                    <a:gridCol w="737458">
                      <a:extLst>
                        <a:ext uri="{9D8B030D-6E8A-4147-A177-3AD203B41FA5}">
                          <a16:colId xmlns:a16="http://schemas.microsoft.com/office/drawing/2014/main" val="2957021185"/>
                        </a:ext>
                      </a:extLst>
                    </a:gridCol>
                  </a:tblGrid>
                  <a:tr h="69233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/>
                                </m:func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60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𝐽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535151"/>
                      </a:ext>
                    </a:extLst>
                  </a:tr>
                  <a:tr h="3612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subject</m:t>
                                </m:r>
                                <m:r>
                                  <a:rPr lang="en-US" sz="1600" b="0" i="0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en-US" sz="1600" b="0" i="0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sz="1600" i="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44081461"/>
                      </a:ext>
                    </a:extLst>
                  </a:tr>
                  <a:tr h="692333"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60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𝐽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≶</m:t>
                                    </m:r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16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6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6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22944022"/>
                      </a:ext>
                    </a:extLst>
                  </a:tr>
                  <a:tr h="692333"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𝐽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61636564"/>
                      </a:ext>
                    </a:extLst>
                  </a:tr>
                  <a:tr h="361228"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6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65374767"/>
                      </a:ext>
                    </a:extLst>
                  </a:tr>
                  <a:tr h="361228"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60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16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16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6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6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830819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7">
                <a:extLst>
                  <a:ext uri="{FF2B5EF4-FFF2-40B4-BE49-F238E27FC236}">
                    <a16:creationId xmlns:a16="http://schemas.microsoft.com/office/drawing/2014/main" id="{C6E150C2-0A15-4985-A80A-B081CD2C2E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8947956"/>
                  </p:ext>
                </p:extLst>
              </p:nvPr>
            </p:nvGraphicFramePr>
            <p:xfrm>
              <a:off x="4574058" y="2105726"/>
              <a:ext cx="3965201" cy="32159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24850">
                      <a:extLst>
                        <a:ext uri="{9D8B030D-6E8A-4147-A177-3AD203B41FA5}">
                          <a16:colId xmlns:a16="http://schemas.microsoft.com/office/drawing/2014/main" val="3698002191"/>
                        </a:ext>
                      </a:extLst>
                    </a:gridCol>
                    <a:gridCol w="2202893">
                      <a:extLst>
                        <a:ext uri="{9D8B030D-6E8A-4147-A177-3AD203B41FA5}">
                          <a16:colId xmlns:a16="http://schemas.microsoft.com/office/drawing/2014/main" val="4043224415"/>
                        </a:ext>
                      </a:extLst>
                    </a:gridCol>
                    <a:gridCol w="737458">
                      <a:extLst>
                        <a:ext uri="{9D8B030D-6E8A-4147-A177-3AD203B41FA5}">
                          <a16:colId xmlns:a16="http://schemas.microsoft.com/office/drawing/2014/main" val="2957021185"/>
                        </a:ext>
                      </a:extLst>
                    </a:gridCol>
                  </a:tblGrid>
                  <a:tr h="71075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287500" b="-354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6409" r="-33425" b="-354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535151"/>
                      </a:ext>
                    </a:extLst>
                  </a:tr>
                  <a:tr h="36122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98305" r="-287500" b="-60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44081461"/>
                      </a:ext>
                    </a:extLst>
                  </a:tr>
                  <a:tr h="710756"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6409" t="-150427" r="-33425" b="-204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38017" t="-150427" b="-204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2944022"/>
                      </a:ext>
                    </a:extLst>
                  </a:tr>
                  <a:tr h="710756"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6409" t="-252586" r="-33425" b="-106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61636564"/>
                      </a:ext>
                    </a:extLst>
                  </a:tr>
                  <a:tr h="361228"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6409" t="-681667" r="-33425" b="-1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65374767"/>
                      </a:ext>
                    </a:extLst>
                  </a:tr>
                  <a:tr h="361228"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6409" t="-794915" r="-33425" b="-6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38017" t="-794915" b="-67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30819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4906723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78749D8-3B13-468C-B30D-9ABA437E62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4336" y="2116248"/>
            <a:ext cx="10174539" cy="3022600"/>
          </a:xfrm>
        </p:spPr>
        <p:txBody>
          <a:bodyPr>
            <a:noAutofit/>
          </a:bodyPr>
          <a:lstStyle/>
          <a:p>
            <a:r>
              <a:rPr lang="fr-CA" sz="1800" dirty="0"/>
              <a:t>Les problèmes ne se présentent pas toujours sous une forme qui soit naturellement linéaire.</a:t>
            </a:r>
          </a:p>
          <a:p>
            <a:endParaRPr lang="fr-CA" sz="1800" dirty="0"/>
          </a:p>
          <a:p>
            <a:r>
              <a:rPr lang="fr-CA" sz="1800" dirty="0"/>
              <a:t>Toutefois comme la PL est une technique très efficace, il est souvent avantageux de « reformuler » un problème de manière à ce qu’il soit linéaire.</a:t>
            </a:r>
          </a:p>
          <a:p>
            <a:endParaRPr lang="fr-CA" sz="1800" dirty="0"/>
          </a:p>
          <a:p>
            <a:r>
              <a:rPr lang="fr-CA" sz="1800" dirty="0"/>
              <a:t>On présente donc ici quelques trucs et astuces en vrac…</a:t>
            </a:r>
          </a:p>
          <a:p>
            <a:endParaRPr lang="fr-CA" sz="1800" dirty="0"/>
          </a:p>
          <a:p>
            <a:r>
              <a:rPr lang="fr-CA" sz="1800" dirty="0"/>
              <a:t>À noter que leur efficacité dépend de chaque solveur et de leur capacité à effectuer un prétraitement sur les modèles.</a:t>
            </a:r>
          </a:p>
          <a:p>
            <a:endParaRPr lang="fr-CA" sz="1800" dirty="0"/>
          </a:p>
          <a:p>
            <a:r>
              <a:rPr lang="fr-CA" sz="1800" dirty="0"/>
              <a:t>Cette section est tirée du chapitre 6 du livre AIMMS-modeling.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9ED52-6C3A-423F-8891-7D268FF8BE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515571"/>
          </a:xfrm>
        </p:spPr>
        <p:txBody>
          <a:bodyPr/>
          <a:lstStyle/>
          <a:p>
            <a:pPr>
              <a:lnSpc>
                <a:spcPct val="130000"/>
              </a:lnSpc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2E3A88-015B-4145-96C9-8F3A1BBB05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8A4F37B-AC92-47A1-9EA5-B18C15F9C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Résumé</a:t>
            </a:r>
          </a:p>
        </p:txBody>
      </p:sp>
    </p:spTree>
    <p:extLst>
      <p:ext uri="{BB962C8B-B14F-4D97-AF65-F5344CB8AC3E}">
        <p14:creationId xmlns:p14="http://schemas.microsoft.com/office/powerpoint/2010/main" val="70509303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Valeur absolue: un exemple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DC61C4BC-68D2-4278-8560-B413B5E80222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1144336" y="1762194"/>
                <a:ext cx="10065227" cy="3022600"/>
              </a:xfrm>
            </p:spPr>
            <p:txBody>
              <a:bodyPr/>
              <a:lstStyle/>
              <a:p>
                <a:r>
                  <a:rPr lang="fr-CA" sz="1800" dirty="0"/>
                  <a:t>La valeur absolue représente souvent une </a:t>
                </a:r>
                <a:r>
                  <a:rPr lang="fr-CA" sz="1800" i="1" dirty="0"/>
                  <a:t>déviation</a:t>
                </a:r>
                <a:r>
                  <a:rPr lang="fr-CA" sz="1800" dirty="0"/>
                  <a:t> (un écart positif ou négatif) par rapport à une cible souhaitée.</a:t>
                </a:r>
              </a:p>
              <a:p>
                <a:r>
                  <a:rPr lang="fr-CA" sz="1800" dirty="0"/>
                  <a:t>Prenons l’exemple d’une régression linéaire:</a:t>
                </a:r>
              </a:p>
              <a:p>
                <a:pPr lvl="1"/>
                <a:r>
                  <a:rPr lang="fr-CA" sz="1800" dirty="0"/>
                  <a:t>On veut déterminer la droite qui permet le mieux possible d’expliquer un ensemble de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/>
              </a:p>
              <a:p>
                <a:pPr lvl="1"/>
                <a:r>
                  <a:rPr lang="fr-CA" sz="1800" dirty="0"/>
                  <a:t>Les coefficients de la droite sont donnés par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/>
                  <a:t> 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800" dirty="0"/>
                  <a:t> de </a:t>
                </a:r>
                <a:r>
                  <a:rPr lang="en-US" sz="1800" dirty="0" err="1"/>
                  <a:t>sorte</a:t>
                </a:r>
                <a:r>
                  <a:rPr lang="en-US" sz="1800" dirty="0"/>
                  <a:t> que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𝑎𝑣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est</a:t>
                </a:r>
                <a:r>
                  <a:rPr lang="en-US" sz="1800" dirty="0"/>
                  <a:t> la </a:t>
                </a:r>
                <a:r>
                  <a:rPr lang="en-US" sz="1800" dirty="0" err="1"/>
                  <a:t>pente</a:t>
                </a:r>
                <a:r>
                  <a:rPr lang="en-US" sz="1800" dirty="0"/>
                  <a:t> de la droite 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800" dirty="0"/>
                  <a:t> </a:t>
                </a:r>
                <a:r>
                  <a:rPr lang="fr-CA" sz="1800" dirty="0"/>
                  <a:t>est l’ordonnée à l’origine</a:t>
                </a:r>
                <a:r>
                  <a:rPr lang="en-US" sz="1800" dirty="0"/>
                  <a:t>).</a:t>
                </a:r>
                <a:endParaRPr lang="fr-CA" sz="1800" dirty="0">
                  <a:highlight>
                    <a:srgbClr val="FFFF00"/>
                  </a:highlight>
                </a:endParaRPr>
              </a:p>
              <a:p>
                <a:pPr lvl="1"/>
                <a:r>
                  <a:rPr lang="fr-CA" sz="1800" dirty="0"/>
                  <a:t>Le problème de la régression linéaire est posé comme suit :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DC61C4BC-68D2-4278-8560-B413B5E802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1144336" y="1762194"/>
                <a:ext cx="10065227" cy="3022600"/>
              </a:xfrm>
              <a:blipFill>
                <a:blip r:embed="rId2"/>
                <a:stretch>
                  <a:fillRect l="-424" t="-18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33882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C04781-5A9B-46D5-A70C-55C316565E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914" y="4572427"/>
            <a:ext cx="6070642" cy="129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075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10924DCB-DFF0-4763-8963-5A92BE9A0CBA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1144336" y="1649762"/>
                <a:ext cx="10174539" cy="4545222"/>
              </a:xfrm>
            </p:spPr>
            <p:txBody>
              <a:bodyPr/>
              <a:lstStyle/>
              <a:p>
                <a:r>
                  <a:rPr lang="fr-CA" sz="1800" dirty="0"/>
                  <a:t>Dans ce modèle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CA" sz="1800" dirty="0"/>
                  <a:t> représente la différence entre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CA" sz="1800" dirty="0"/>
                  <a:t> </a:t>
                </a:r>
                <a:r>
                  <a:rPr lang="fr-CA" sz="1800" dirty="0"/>
                  <a:t>(la prédiction de la droite) et</a:t>
                </a:r>
                <a:r>
                  <a:rPr lang="en-CA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sz="1800" dirty="0"/>
                  <a:t> </a:t>
                </a:r>
                <a:r>
                  <a:rPr lang="fr-CA" sz="1800" dirty="0"/>
                  <a:t>(l’observation réelle). C’est en quelque sorte l’erreur d’approximation par une droite.</a:t>
                </a:r>
              </a:p>
              <a:p>
                <a:endParaRPr lang="en-CA" sz="1800" dirty="0"/>
              </a:p>
              <a:p>
                <a:endParaRPr lang="fr-CA" sz="1800" dirty="0"/>
              </a:p>
              <a:p>
                <a:endParaRPr lang="fr-CA" sz="1800" dirty="0"/>
              </a:p>
              <a:p>
                <a:endParaRPr lang="fr-CA" sz="1800" dirty="0"/>
              </a:p>
              <a:p>
                <a:endParaRPr lang="en-CA" sz="1800" dirty="0"/>
              </a:p>
              <a:p>
                <a:endParaRPr lang="en-CA" sz="1800" dirty="0"/>
              </a:p>
              <a:p>
                <a:endParaRPr lang="en-CA" sz="1800" dirty="0"/>
              </a:p>
              <a:p>
                <a:endParaRPr lang="en-CA" sz="1800" dirty="0"/>
              </a:p>
              <a:p>
                <a:endParaRPr lang="fr-CA" sz="1800" baseline="-25000" dirty="0"/>
              </a:p>
              <a:p>
                <a:endParaRPr lang="fr-CA" sz="1800" baseline="-25000" dirty="0"/>
              </a:p>
              <a:p>
                <a:endParaRPr lang="fr-CA" sz="1800" baseline="-25000" dirty="0"/>
              </a:p>
              <a:p>
                <a:endParaRPr lang="fr-CA" sz="1800" baseline="-250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10924DCB-DFF0-4763-8963-5A92BE9A0C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1144336" y="1649762"/>
                <a:ext cx="10174539" cy="4545222"/>
              </a:xfrm>
              <a:blipFill>
                <a:blip r:embed="rId2"/>
                <a:stretch>
                  <a:fillRect l="-419" t="-12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EE098F-2FDC-4592-8325-A784C40AE2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03" y="2375921"/>
            <a:ext cx="5220817" cy="275929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169" y="5258846"/>
            <a:ext cx="4903622" cy="104795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7684" y="3443877"/>
            <a:ext cx="1355474" cy="67773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0351" y="4087627"/>
            <a:ext cx="1798807" cy="62101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1486" y="4598788"/>
            <a:ext cx="1803984" cy="64428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33649559-1973-468F-85ED-3136833E3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Valeur absolue: un exemple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C90863EF-AAE3-4A97-9806-492453CA02B8}"/>
                  </a:ext>
                </a:extLst>
              </p:cNvPr>
              <p:cNvSpPr txBox="1"/>
              <p:nvPr/>
            </p:nvSpPr>
            <p:spPr>
              <a:xfrm>
                <a:off x="6199171" y="2722086"/>
                <a:ext cx="4962200" cy="2677573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91399" tIns="91399" rIns="91399" bIns="91399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>
                    <a:solidFill>
                      <a:srgbClr val="57565B"/>
                    </a:solidFill>
                    <a:latin typeface="Gotham HTF Book"/>
                  </a:rPr>
                  <a:t>On minimise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A" dirty="0">
                    <a:solidFill>
                      <a:srgbClr val="57565B"/>
                    </a:solidFill>
                    <a:latin typeface="Gotham HTF Book"/>
                  </a:rPr>
                  <a:t>,</a:t>
                </a:r>
                <a:r>
                  <a:rPr lang="en-CA" dirty="0">
                    <a:solidFill>
                      <a:srgbClr val="57565B"/>
                    </a:solidFill>
                    <a:latin typeface="Gotham HTF Book"/>
                  </a:rPr>
                  <a:t> </a:t>
                </a:r>
                <a:r>
                  <a:rPr lang="fr-FR" dirty="0">
                    <a:solidFill>
                      <a:srgbClr val="57565B"/>
                    </a:solidFill>
                    <a:latin typeface="Gotham HTF Book"/>
                  </a:rPr>
                  <a:t>une fonction de l’erreur qui peut être :</a:t>
                </a:r>
                <a:endParaRPr lang="en-CA" dirty="0">
                  <a:solidFill>
                    <a:srgbClr val="57565B"/>
                  </a:solidFill>
                  <a:latin typeface="Gotham HTF Book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A" dirty="0">
                  <a:solidFill>
                    <a:srgbClr val="57565B"/>
                  </a:solidFill>
                  <a:latin typeface="Gotham HTF Book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A" dirty="0">
                    <a:solidFill>
                      <a:srgbClr val="57565B"/>
                    </a:solidFill>
                    <a:latin typeface="Gotham HTF Book"/>
                  </a:rPr>
                  <a:t>La somme des carrés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fr-CA" dirty="0">
                  <a:solidFill>
                    <a:srgbClr val="57565B"/>
                  </a:solidFill>
                  <a:latin typeface="Gotham HTF Book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A" dirty="0">
                    <a:solidFill>
                      <a:srgbClr val="57565B"/>
                    </a:solidFill>
                    <a:latin typeface="Gotham HTF Book"/>
                  </a:rPr>
                  <a:t>La somme des valeurs absolues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fr-CA" dirty="0">
                  <a:solidFill>
                    <a:srgbClr val="57565B"/>
                  </a:solidFill>
                  <a:latin typeface="Gotham HTF Book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A" dirty="0">
                    <a:solidFill>
                      <a:srgbClr val="57565B"/>
                    </a:solidFill>
                    <a:latin typeface="Gotham HTF Book"/>
                  </a:rPr>
                  <a:t>L</a:t>
                </a:r>
                <a:r>
                  <a:rPr lang="en-US" dirty="0">
                    <a:solidFill>
                      <a:srgbClr val="57565B"/>
                    </a:solidFill>
                    <a:latin typeface="Gotham HTF Book"/>
                  </a:rPr>
                  <a:t>’</a:t>
                </a:r>
                <a:r>
                  <a:rPr lang="en-US" dirty="0" err="1">
                    <a:solidFill>
                      <a:srgbClr val="57565B"/>
                    </a:solidFill>
                    <a:latin typeface="Gotham HTF Book"/>
                  </a:rPr>
                  <a:t>erreur</a:t>
                </a:r>
                <a:r>
                  <a:rPr lang="en-US" dirty="0">
                    <a:solidFill>
                      <a:srgbClr val="57565B"/>
                    </a:solidFill>
                    <a:latin typeface="Gotham HTF Book"/>
                  </a:rPr>
                  <a:t> </a:t>
                </a:r>
                <a:r>
                  <a:rPr lang="en-US" dirty="0" err="1">
                    <a:solidFill>
                      <a:srgbClr val="57565B"/>
                    </a:solidFill>
                    <a:latin typeface="Gotham HTF Book"/>
                  </a:rPr>
                  <a:t>maximale</a:t>
                </a:r>
                <a:endParaRPr lang="fr-CA" dirty="0">
                  <a:solidFill>
                    <a:srgbClr val="57565B"/>
                  </a:solidFill>
                  <a:latin typeface="Gotham HTF Book"/>
                </a:endParaRPr>
              </a:p>
              <a:p>
                <a:pPr algn="l"/>
                <a:endParaRPr lang="fr-FR" dirty="0">
                  <a:solidFill>
                    <a:srgbClr val="57565B"/>
                  </a:solidFill>
                  <a:latin typeface="Gotham HTF Book"/>
                </a:endParaRP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C90863EF-AAE3-4A97-9806-492453CA0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171" y="2722086"/>
                <a:ext cx="4962200" cy="2677573"/>
              </a:xfrm>
              <a:prstGeom prst="rect">
                <a:avLst/>
              </a:prstGeom>
              <a:blipFill>
                <a:blip r:embed="rId8"/>
                <a:stretch>
                  <a:fillRect l="-860"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55728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AECD-559F-4CC5-BC53-559CB0DB4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Valeur</a:t>
            </a:r>
            <a:r>
              <a:rPr lang="en-US" dirty="0"/>
              <a:t> </a:t>
            </a:r>
            <a:r>
              <a:rPr lang="en-US" dirty="0" err="1"/>
              <a:t>absolue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99C088-A784-4823-A494-E7CD2E62F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fr-CA" sz="2000" dirty="0"/>
              <a:t>La valeur absolue n’étant pas une fonction linéaire, il faut trouver une manière de s’en débarrasser…</a:t>
            </a:r>
          </a:p>
          <a:p>
            <a:endParaRPr lang="en-US" sz="2400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74BDE685-5D70-4EA2-B25C-C2D490ADA818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1144336" y="1095721"/>
                <a:ext cx="10515600" cy="433882"/>
              </a:xfrm>
            </p:spPr>
            <p:txBody>
              <a:bodyPr/>
              <a:lstStyle/>
              <a:p>
                <a:r>
                  <a:rPr lang="fr-CA" dirty="0"/>
                  <a:t>Soit le problème linéaire suivant </a:t>
                </a:r>
                <a:r>
                  <a:rPr lang="en-US" dirty="0"/>
                  <a:t>(le </a:t>
                </a:r>
                <a:r>
                  <a:rPr lang="en-US" dirty="0" err="1"/>
                  <a:t>signe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≶</m:t>
                    </m:r>
                  </m:oMath>
                </a14:m>
                <a:r>
                  <a:rPr lang="en-US" dirty="0"/>
                  <a:t>  signifie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ou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) :</a:t>
                </a:r>
              </a:p>
            </p:txBody>
          </p:sp>
        </mc:Choice>
        <mc:Fallback xmlns="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74BDE685-5D70-4EA2-B25C-C2D490ADA8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1144336" y="1095721"/>
                <a:ext cx="10515600" cy="433882"/>
              </a:xfrm>
              <a:blipFill>
                <a:blip r:embed="rId3"/>
                <a:stretch>
                  <a:fillRect l="-522" t="-2817" b="-112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F6B1CE-415A-497F-A8FB-BCEC566EBF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0B35A179-087D-4EF3-B5F2-3394A3C24D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1577062"/>
                  </p:ext>
                </p:extLst>
              </p:nvPr>
            </p:nvGraphicFramePr>
            <p:xfrm>
              <a:off x="3385527" y="2263348"/>
              <a:ext cx="4787778" cy="19641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96171">
                      <a:extLst>
                        <a:ext uri="{9D8B030D-6E8A-4147-A177-3AD203B41FA5}">
                          <a16:colId xmlns:a16="http://schemas.microsoft.com/office/drawing/2014/main" val="3277058161"/>
                        </a:ext>
                      </a:extLst>
                    </a:gridCol>
                    <a:gridCol w="2004646">
                      <a:extLst>
                        <a:ext uri="{9D8B030D-6E8A-4147-A177-3AD203B41FA5}">
                          <a16:colId xmlns:a16="http://schemas.microsoft.com/office/drawing/2014/main" val="2857314017"/>
                        </a:ext>
                      </a:extLst>
                    </a:gridCol>
                    <a:gridCol w="1186961">
                      <a:extLst>
                        <a:ext uri="{9D8B030D-6E8A-4147-A177-3AD203B41FA5}">
                          <a16:colId xmlns:a16="http://schemas.microsoft.com/office/drawing/2014/main" val="26928352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cap="none" spc="0" baseline="0" dirty="0">
                              <a:solidFill>
                                <a:srgbClr val="57565B"/>
                              </a:solidFill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Gotham HTF Book"/>
                            </a:rPr>
                            <a:t>Minimize 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800" b="0" i="1" u="none" strike="noStrike" cap="none" spc="0" baseline="0" smtClean="0">
                                        <a:solidFill>
                                          <a:srgbClr val="57565B"/>
                                        </a:solidFill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Gotham HTF Book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800" b="0" i="0" u="none" strike="noStrike" cap="none" spc="0" baseline="0" smtClean="0">
                                        <a:solidFill>
                                          <a:srgbClr val="57565B"/>
                                        </a:solidFill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Gotham HTF Book"/>
                                      </a:rPr>
                                      <m:t>𝑗</m:t>
                                    </m:r>
                                    <m:r>
                                      <a:rPr lang="en-US" sz="1800" b="0" i="0" u="none" strike="noStrike" cap="none" spc="0" baseline="0" smtClean="0">
                                        <a:solidFill>
                                          <a:srgbClr val="57565B"/>
                                        </a:solidFill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Gotham HTF Book"/>
                                      </a:rPr>
                                      <m:t>∈</m:t>
                                    </m:r>
                                    <m:r>
                                      <a:rPr lang="en-US" sz="1800" b="0" i="0" u="none" strike="noStrike" cap="none" spc="0" baseline="0" smtClean="0">
                                        <a:solidFill>
                                          <a:srgbClr val="57565B"/>
                                        </a:solidFill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Gotham HTF Book"/>
                                      </a:rPr>
                                      <m:t>𝐽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800" b="0" i="1" u="none" strike="noStrike" cap="none" spc="0" baseline="0" smtClean="0">
                                            <a:solidFill>
                                              <a:srgbClr val="57565B"/>
                                            </a:solidFill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Gotham HTF Book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A" sz="1800" b="0" i="1" u="none" strike="noStrike" cap="none" spc="0" baseline="0" smtClean="0">
                                            <a:solidFill>
                                              <a:srgbClr val="57565B"/>
                                            </a:solidFill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Gotham HTF Book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800" b="0" i="0" u="none" strike="noStrike" cap="none" spc="0" baseline="0" smtClean="0">
                                            <a:solidFill>
                                              <a:srgbClr val="57565B"/>
                                            </a:solidFill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Gotham HTF Book"/>
                                          </a:rPr>
                                          <m:t>𝑗</m:t>
                                        </m:r>
                                        <m:r>
                                          <a:rPr lang="en-US" sz="1800" b="0" i="0" u="none" strike="noStrike" cap="none" spc="0" baseline="0" smtClean="0">
                                            <a:solidFill>
                                              <a:srgbClr val="57565B"/>
                                            </a:solidFill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Gotham HTF Book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  <m:r>
                                      <a:rPr lang="en-US" sz="1800" b="0" i="0" u="none" strike="noStrike" cap="none" spc="0" baseline="0" smtClean="0">
                                        <a:solidFill>
                                          <a:srgbClr val="57565B"/>
                                        </a:solidFill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Gotham HTF Book"/>
                                      </a:rPr>
                                      <m:t> 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800" b="0" i="1" u="none" strike="noStrike" cap="none" spc="0" baseline="0" smtClean="0">
                                            <a:solidFill>
                                              <a:srgbClr val="57565B"/>
                                            </a:solidFill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Gotham HTF Book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rgbClr val="57565B"/>
                                                </a:solidFill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Gotham HTF Book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CA" sz="1800" b="0" i="1" u="none" strike="noStrike" cap="none" spc="0" baseline="0" smtClean="0">
                                                <a:solidFill>
                                                  <a:srgbClr val="57565B"/>
                                                </a:solidFill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Gotham HTF Book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0" u="none" strike="noStrike" cap="none" spc="0" baseline="0" smtClean="0">
                                                <a:solidFill>
                                                  <a:srgbClr val="57565B"/>
                                                </a:solidFill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Gotham HTF Book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en-US" sz="1800" b="0" i="0" u="none" strike="noStrike" cap="none" spc="0" baseline="0" dirty="0">
                            <a:solidFill>
                              <a:srgbClr val="57565B"/>
                            </a:solidFill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Gotham HTF Book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u="none" strike="noStrike" cap="none" spc="0" baseline="0" smtClean="0">
                                        <a:solidFill>
                                          <a:srgbClr val="57565B"/>
                                        </a:solidFill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Gotham HTF Book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0" u="none" strike="noStrike" cap="none" spc="0" baseline="0" smtClean="0">
                                        <a:solidFill>
                                          <a:srgbClr val="57565B"/>
                                        </a:solidFill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Gotham HTF Book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0" u="none" strike="noStrike" cap="none" spc="0" baseline="0" smtClean="0">
                                        <a:solidFill>
                                          <a:srgbClr val="57565B"/>
                                        </a:solidFill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Gotham HTF Book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800" b="0" i="0" u="none" strike="noStrike" cap="none" spc="0" baseline="0" smtClean="0">
                                    <a:solidFill>
                                      <a:srgbClr val="57565B"/>
                                    </a:solidFill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Gotham HTF Book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sz="1800" b="0" i="0" u="none" strike="noStrike" cap="none" spc="0" baseline="0" dirty="0">
                            <a:solidFill>
                              <a:srgbClr val="57565B"/>
                            </a:solidFill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Gotham HTF Book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250246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cap="none" spc="0" baseline="0" dirty="0">
                              <a:solidFill>
                                <a:srgbClr val="57565B"/>
                              </a:solidFill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Gotham HTF Book"/>
                            </a:rPr>
                            <a:t>Subject to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800" b="0" i="1" u="none" strike="noStrike" cap="none" spc="0" baseline="0" smtClean="0">
                                        <a:solidFill>
                                          <a:srgbClr val="57565B"/>
                                        </a:solidFill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Gotham HTF Book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800" b="0" i="0" u="none" strike="noStrike" cap="none" spc="0" baseline="0" smtClean="0">
                                        <a:solidFill>
                                          <a:srgbClr val="57565B"/>
                                        </a:solidFill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Gotham HTF Book"/>
                                      </a:rPr>
                                      <m:t>𝑗</m:t>
                                    </m:r>
                                    <m:r>
                                      <a:rPr lang="en-US" sz="1800" b="0" i="0" u="none" strike="noStrike" cap="none" spc="0" baseline="0" smtClean="0">
                                        <a:solidFill>
                                          <a:srgbClr val="57565B"/>
                                        </a:solidFill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Gotham HTF Book"/>
                                      </a:rPr>
                                      <m:t>∈</m:t>
                                    </m:r>
                                    <m:r>
                                      <a:rPr lang="en-US" sz="1800" b="0" i="0" u="none" strike="noStrike" cap="none" spc="0" baseline="0" smtClean="0">
                                        <a:solidFill>
                                          <a:srgbClr val="57565B"/>
                                        </a:solidFill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Gotham HTF Book"/>
                                      </a:rPr>
                                      <m:t>𝐽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800" b="0" i="1" u="none" strike="noStrike" cap="none" spc="0" baseline="0" smtClean="0">
                                            <a:solidFill>
                                              <a:srgbClr val="57565B"/>
                                            </a:solidFill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Gotham HTF Book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0" u="none" strike="noStrike" cap="none" spc="0" baseline="0" smtClean="0">
                                            <a:solidFill>
                                              <a:srgbClr val="57565B"/>
                                            </a:solidFill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Gotham HTF Book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800" b="0" i="0" u="none" strike="noStrike" cap="none" spc="0" baseline="0" smtClean="0">
                                            <a:solidFill>
                                              <a:srgbClr val="57565B"/>
                                            </a:solidFill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Gotham HTF Book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n-US" sz="1800" b="0" i="0" u="none" strike="noStrike" cap="none" spc="0" baseline="0" smtClean="0">
                                        <a:solidFill>
                                          <a:srgbClr val="57565B"/>
                                        </a:solidFill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Gotham HTF Book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1800" b="0" i="1" u="none" strike="noStrike" cap="none" spc="0" baseline="0" smtClean="0">
                                            <a:solidFill>
                                              <a:srgbClr val="57565B"/>
                                            </a:solidFill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Gotham HTF Book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0" u="none" strike="noStrike" cap="none" spc="0" baseline="0" smtClean="0">
                                            <a:solidFill>
                                              <a:srgbClr val="57565B"/>
                                            </a:solidFill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Gotham HTF Book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b="0" i="0" u="none" strike="noStrike" cap="none" spc="0" baseline="0" smtClean="0">
                                            <a:solidFill>
                                              <a:srgbClr val="57565B"/>
                                            </a:solidFill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Gotham HTF Book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1800" b="0" i="0" u="none" strike="noStrike" cap="none" spc="0" baseline="0" smtClean="0">
                                        <a:solidFill>
                                          <a:srgbClr val="57565B"/>
                                        </a:solidFill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Gotham HTF Book"/>
                                      </a:rPr>
                                      <m:t> </m:t>
                                    </m:r>
                                  </m:e>
                                </m:nary>
                                <m:r>
                                  <a:rPr lang="en-US" sz="1800" b="0" i="0" u="none" strike="noStrike" cap="none" spc="0" baseline="0" smtClean="0">
                                    <a:solidFill>
                                      <a:srgbClr val="57565B"/>
                                    </a:solidFill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Gotham HTF Book"/>
                                  </a:rPr>
                                  <m:t>≶</m:t>
                                </m:r>
                                <m:sSub>
                                  <m:sSubPr>
                                    <m:ctrlPr>
                                      <a:rPr lang="en-US" sz="1800" b="0" i="1" u="none" strike="noStrike" cap="none" spc="0" baseline="0" smtClean="0">
                                        <a:solidFill>
                                          <a:srgbClr val="57565B"/>
                                        </a:solidFill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Gotham HTF Book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0" u="none" strike="noStrike" cap="none" spc="0" baseline="0" smtClean="0">
                                        <a:solidFill>
                                          <a:srgbClr val="57565B"/>
                                        </a:solidFill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Gotham HTF Book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800" b="0" i="0" u="none" strike="noStrike" cap="none" spc="0" baseline="0" smtClean="0">
                                        <a:solidFill>
                                          <a:srgbClr val="57565B"/>
                                        </a:solidFill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Gotham HTF Book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800" b="0" i="0" u="none" strike="noStrike" cap="none" spc="0" baseline="0" smtClean="0">
                                    <a:solidFill>
                                      <a:srgbClr val="57565B"/>
                                    </a:solidFill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Gotham HTF Book"/>
                                  </a:rPr>
                                  <m:t>    </m:t>
                                </m:r>
                              </m:oMath>
                            </m:oMathPara>
                          </a14:m>
                          <a:endParaRPr lang="en-US" sz="1800" b="0" i="0" u="none" strike="noStrike" cap="none" spc="0" baseline="0" dirty="0">
                            <a:solidFill>
                              <a:srgbClr val="57565B"/>
                            </a:solidFill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Gotham HTF Book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u="none" strike="noStrike" cap="none" spc="0" baseline="0" smtClean="0">
                                    <a:solidFill>
                                      <a:srgbClr val="57565B"/>
                                    </a:solidFill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Gotham HTF Book"/>
                                  </a:rPr>
                                  <m:t>∀</m:t>
                                </m:r>
                                <m:r>
                                  <a:rPr lang="en-US" sz="1800" b="0" i="0" u="none" strike="noStrike" cap="none" spc="0" baseline="0" smtClean="0">
                                    <a:solidFill>
                                      <a:srgbClr val="57565B"/>
                                    </a:solidFill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Gotham HTF Book"/>
                                  </a:rPr>
                                  <m:t>𝑖</m:t>
                                </m:r>
                                <m:r>
                                  <a:rPr lang="en-US" sz="1800" b="0" i="0" u="none" strike="noStrike" cap="none" spc="0" baseline="0" smtClean="0">
                                    <a:solidFill>
                                      <a:srgbClr val="57565B"/>
                                    </a:solidFill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Gotham HTF Book"/>
                                  </a:rPr>
                                  <m:t> ∈</m:t>
                                </m:r>
                                <m:r>
                                  <a:rPr lang="en-US" sz="1800" b="0" i="0" u="none" strike="noStrike" cap="none" spc="0" baseline="0" smtClean="0">
                                    <a:solidFill>
                                      <a:srgbClr val="57565B"/>
                                    </a:solidFill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Gotham HTF Book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1800" b="0" i="0" u="none" strike="noStrike" cap="none" spc="0" baseline="0" dirty="0">
                            <a:solidFill>
                              <a:srgbClr val="57565B"/>
                            </a:solidFill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Gotham HTF Book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06787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800" b="0" i="0" u="none" strike="noStrike" cap="none" spc="0" baseline="0" dirty="0">
                            <a:solidFill>
                              <a:srgbClr val="57565B"/>
                            </a:solidFill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Gotham HTF Book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u="none" strike="noStrike" cap="none" spc="0" baseline="0" smtClean="0">
                                      <a:solidFill>
                                        <a:srgbClr val="57565B"/>
                                      </a:solidFill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Gotham HTF Book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0" u="none" strike="noStrike" cap="none" spc="0" baseline="0" smtClean="0">
                                      <a:solidFill>
                                        <a:srgbClr val="57565B"/>
                                      </a:solidFill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Gotham HTF Book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0" u="none" strike="noStrike" cap="none" spc="0" baseline="0" smtClean="0">
                                      <a:solidFill>
                                        <a:srgbClr val="57565B"/>
                                      </a:solidFill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Gotham HTF Book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0" i="0" u="none" strike="noStrike" cap="none" spc="0" baseline="0" dirty="0">
                              <a:solidFill>
                                <a:srgbClr val="57565B"/>
                              </a:solidFill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Gotham HTF Book"/>
                            </a:rPr>
                            <a:t>  libre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b="0" i="0" u="none" strike="noStrike" cap="none" spc="0" baseline="0" dirty="0">
                            <a:solidFill>
                              <a:srgbClr val="57565B"/>
                            </a:solidFill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Gotham HTF Book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137538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0B35A179-087D-4EF3-B5F2-3394A3C24D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1577062"/>
                  </p:ext>
                </p:extLst>
              </p:nvPr>
            </p:nvGraphicFramePr>
            <p:xfrm>
              <a:off x="3385527" y="2263348"/>
              <a:ext cx="4787778" cy="19641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96171">
                      <a:extLst>
                        <a:ext uri="{9D8B030D-6E8A-4147-A177-3AD203B41FA5}">
                          <a16:colId xmlns:a16="http://schemas.microsoft.com/office/drawing/2014/main" val="3277058161"/>
                        </a:ext>
                      </a:extLst>
                    </a:gridCol>
                    <a:gridCol w="2004646">
                      <a:extLst>
                        <a:ext uri="{9D8B030D-6E8A-4147-A177-3AD203B41FA5}">
                          <a16:colId xmlns:a16="http://schemas.microsoft.com/office/drawing/2014/main" val="2857314017"/>
                        </a:ext>
                      </a:extLst>
                    </a:gridCol>
                    <a:gridCol w="1186961">
                      <a:extLst>
                        <a:ext uri="{9D8B030D-6E8A-4147-A177-3AD203B41FA5}">
                          <a16:colId xmlns:a16="http://schemas.microsoft.com/office/drawing/2014/main" val="2692835259"/>
                        </a:ext>
                      </a:extLst>
                    </a:gridCol>
                  </a:tblGrid>
                  <a:tr h="788162"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cap="none" spc="0" baseline="0" dirty="0">
                              <a:solidFill>
                                <a:srgbClr val="57565B"/>
                              </a:solidFill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Gotham HTF Book"/>
                            </a:rPr>
                            <a:t>Minimize 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9747" t="-120968" r="-58861" b="-26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2128" t="-120968" r="1064" b="-2645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5024641"/>
                      </a:ext>
                    </a:extLst>
                  </a:tr>
                  <a:tr h="788162"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cap="none" spc="0" baseline="0" dirty="0">
                              <a:solidFill>
                                <a:srgbClr val="57565B"/>
                              </a:solidFill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Gotham HTF Book"/>
                            </a:rPr>
                            <a:t>Subject to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9747" t="-220968" r="-58861" b="-16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2128" t="-220968" r="1064" b="-1645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6787875"/>
                      </a:ext>
                    </a:extLst>
                  </a:tr>
                  <a:tr h="387858">
                    <a:tc>
                      <a:txBody>
                        <a:bodyPr/>
                        <a:lstStyle/>
                        <a:p>
                          <a:endParaRPr lang="en-US" sz="1800" b="0" i="0" u="none" strike="noStrike" cap="none" spc="0" baseline="0" dirty="0">
                            <a:solidFill>
                              <a:srgbClr val="57565B"/>
                            </a:solidFill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Gotham HTF Book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9747" t="-641935" r="-58861" b="-22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b="0" i="0" u="none" strike="noStrike" cap="none" spc="0" baseline="0" dirty="0">
                            <a:solidFill>
                              <a:srgbClr val="57565B"/>
                            </a:solidFill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Gotham HTF Book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137538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704048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Valeur</a:t>
            </a:r>
            <a:r>
              <a:rPr lang="en-US" dirty="0"/>
              <a:t> </a:t>
            </a:r>
            <a:r>
              <a:rPr lang="en-US" dirty="0" err="1"/>
              <a:t>absolue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B8AD9C1E-2185-42B1-98ED-C8852116F7A1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fr-CA" sz="1800" dirty="0"/>
                  <a:t>Pour ce faire on va remplacer chaque variable </a:t>
                </a:r>
                <a14:m>
                  <m:oMath xmlns:m="http://schemas.openxmlformats.org/officeDocument/2006/math">
                    <m:r>
                      <a:rPr lang="fr-CA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sz="1800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fr-CA" sz="1800" baseline="-25000" dirty="0"/>
                  <a:t> </a:t>
                </a:r>
                <a:r>
                  <a:rPr lang="fr-CA" sz="1800" dirty="0"/>
                  <a:t> par deux autres variables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sz="18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fr-CA" sz="1800" baseline="-25000" dirty="0"/>
                  <a:t> </a:t>
                </a:r>
                <a:r>
                  <a:rPr lang="fr-CA" sz="1800" dirty="0"/>
                  <a:t> 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sz="1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CA" sz="1800" baseline="30000" dirty="0"/>
                  <a:t> </a:t>
                </a:r>
                <a:r>
                  <a:rPr lang="fr-CA" sz="1800" dirty="0"/>
                  <a:t>qui représentent les parties positives et négatives de chaque variable.</a:t>
                </a:r>
              </a:p>
              <a:p>
                <a:endParaRPr lang="fr-CA" sz="1800" baseline="30000" dirty="0"/>
              </a:p>
              <a:p>
                <a:r>
                  <a:rPr lang="fr-CA" sz="1800" dirty="0"/>
                  <a:t>Pour ce faire on applique la substitution suivante :</a:t>
                </a:r>
              </a:p>
              <a:p>
                <a:endParaRPr lang="fr-CA" sz="1800" dirty="0"/>
              </a:p>
              <a:p>
                <a:endParaRPr lang="fr-CA" sz="1800" dirty="0"/>
              </a:p>
              <a:p>
                <a:endParaRPr lang="fr-CA" sz="1800" dirty="0"/>
              </a:p>
              <a:p>
                <a:r>
                  <a:rPr lang="fr-CA" sz="1800" dirty="0"/>
                  <a:t>Ce qui nous donne le modèle suivant :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B8AD9C1E-2185-42B1-98ED-C8852116F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419" t="-1613" r="-2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33882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F0D99E-5C81-4C9A-BDC3-7BD49C496A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219" y="4438045"/>
            <a:ext cx="5833445" cy="1915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DAD9CC-02E0-4791-B8BA-BE40C0988208}"/>
              </a:ext>
            </a:extLst>
          </p:cNvPr>
          <p:cNvSpPr txBox="1"/>
          <p:nvPr/>
        </p:nvSpPr>
        <p:spPr>
          <a:xfrm>
            <a:off x="5638801" y="297180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D18383-0620-4E49-9C79-1622F6E6F5C8}"/>
                  </a:ext>
                </a:extLst>
              </p:cNvPr>
              <p:cNvSpPr txBox="1"/>
              <p:nvPr/>
            </p:nvSpPr>
            <p:spPr>
              <a:xfrm>
                <a:off x="7034540" y="3160310"/>
                <a:ext cx="1452577" cy="950773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A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fr-CA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CA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A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A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fr-CA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CA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fr-CA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A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A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fr-CA" b="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r-CA" dirty="0">
                  <a:solidFill>
                    <a:srgbClr val="57565B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57565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CA" dirty="0">
                    <a:solidFill>
                      <a:srgbClr val="57565B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i="1">
                            <a:solidFill>
                              <a:srgbClr val="57565B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A" i="1">
                            <a:solidFill>
                              <a:srgbClr val="57565B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CA" i="1">
                            <a:solidFill>
                              <a:srgbClr val="57565B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fr-CA" i="1">
                            <a:solidFill>
                              <a:srgbClr val="57565B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fr-CA" i="1">
                            <a:solidFill>
                              <a:srgbClr val="57565B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A" i="1">
                            <a:solidFill>
                              <a:srgbClr val="57565B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CA" i="1">
                            <a:solidFill>
                              <a:srgbClr val="57565B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fr-CA" i="1">
                            <a:solidFill>
                              <a:srgbClr val="57565B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en-US" dirty="0">
                  <a:solidFill>
                    <a:srgbClr val="57565B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CA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A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A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fr-CA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fr-CA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A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A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fr-CA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CA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D18383-0620-4E49-9C79-1622F6E6F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540" y="3160310"/>
                <a:ext cx="1452577" cy="950773"/>
              </a:xfrm>
              <a:prstGeom prst="rect">
                <a:avLst/>
              </a:prstGeom>
              <a:blipFill>
                <a:blip r:embed="rId4"/>
                <a:stretch>
                  <a:fillRect r="-840" b="-7692"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47572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Valeur absolue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B7865298-FC68-427C-8B1B-DD38F865A146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1144336" y="1850118"/>
                <a:ext cx="10174539" cy="3022600"/>
              </a:xfrm>
            </p:spPr>
            <p:txBody>
              <a:bodyPr/>
              <a:lstStyle/>
              <a:p>
                <a:r>
                  <a:rPr lang="fr-CA" sz="1800" dirty="0"/>
                  <a:t>La valeur de ces deux modèles est optimale si pour chaque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fr-CA" sz="1800" i="1" dirty="0"/>
                  <a:t> </a:t>
                </a:r>
                <a:r>
                  <a:rPr lang="fr-CA" sz="1800" dirty="0"/>
                  <a:t>au moins une des deux valeurs 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fr-CA" sz="1800" dirty="0"/>
                  <a:t> 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CA" sz="1800" baseline="30000" dirty="0"/>
                  <a:t> </a:t>
                </a:r>
                <a:r>
                  <a:rPr lang="fr-CA" sz="1800" dirty="0"/>
                  <a:t>est 0</a:t>
                </a:r>
              </a:p>
              <a:p>
                <a:r>
                  <a:rPr lang="fr-CA" sz="1800" dirty="0"/>
                  <a:t>Dans ce cas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CA" sz="1800" dirty="0"/>
                  <a:t> 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fr-CA" sz="1800" dirty="0"/>
                  <a:t>, 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CA" sz="1800" dirty="0"/>
                  <a:t> 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fr-CA" sz="1800" dirty="0"/>
              </a:p>
              <a:p>
                <a:r>
                  <a:rPr lang="fr-CA" sz="1800" dirty="0"/>
                  <a:t>Dans le cas ou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fr-CA" sz="1800" dirty="0"/>
                  <a:t> 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CA" sz="1800" dirty="0"/>
                  <a:t> pour un certain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1800" b="0" dirty="0"/>
              </a:p>
              <a:p>
                <a:pPr lvl="1"/>
                <a:r>
                  <a:rPr lang="fr-CA" sz="1800" dirty="0"/>
                  <a:t>Définissons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CA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fr-CA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e>
                    </m:func>
                  </m:oMath>
                </a14:m>
                <a:r>
                  <a:rPr lang="fr-CA" sz="1800" dirty="0"/>
                  <a:t>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fr-CA" sz="1800" dirty="0"/>
                  <a:t> est donc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fr-CA" sz="1800" dirty="0"/>
                  <a:t>.</a:t>
                </a:r>
              </a:p>
              <a:p>
                <a:pPr lvl="1"/>
                <a:r>
                  <a:rPr lang="fr-CA" sz="1800" dirty="0"/>
                  <a:t>Soustrayons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fr-CA" sz="1800" dirty="0"/>
                  <a:t> 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fr-CA" sz="1800" dirty="0"/>
                  <a:t>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CA" sz="1800" dirty="0"/>
                  <a:t>.</a:t>
                </a:r>
              </a:p>
              <a:p>
                <a:pPr lvl="1"/>
                <a:r>
                  <a:rPr lang="fr-CA" sz="1800" dirty="0"/>
                  <a:t>Ceci ne change en rien la valeur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en-US" sz="1800" b="0" dirty="0"/>
              </a:p>
              <a:p>
                <a:pPr lvl="1"/>
                <a:r>
                  <a:rPr lang="fr-CA" sz="1800" dirty="0"/>
                  <a:t>Mais la valeur de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CA" sz="1800" dirty="0"/>
                  <a:t> est réduite de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fr-CA" sz="1800" dirty="0"/>
                  <a:t>.</a:t>
                </a:r>
              </a:p>
              <a:p>
                <a:pPr lvl="1"/>
                <a:r>
                  <a:rPr lang="fr-CA" sz="1800" dirty="0"/>
                  <a:t>Ceci contredit le fait que la solution était optimale, puisqu’il est possible de la réduire de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dirty="0"/>
                  <a:t>.</a:t>
                </a:r>
                <a:endParaRPr lang="fr-CA" sz="1800" dirty="0"/>
              </a:p>
              <a:p>
                <a:pPr lvl="1"/>
                <a:endParaRPr lang="fr-CA" sz="1800" dirty="0"/>
              </a:p>
              <a:p>
                <a:r>
                  <a:rPr lang="fr-CA" sz="1800" i="1" dirty="0"/>
                  <a:t>Sous quelle condition la technique précédente est-elle valide </a:t>
                </a:r>
                <a:r>
                  <a:rPr lang="en-US" sz="1800" dirty="0"/>
                  <a:t>?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B7865298-FC68-427C-8B1B-DD38F865A1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1144336" y="1850118"/>
                <a:ext cx="10174539" cy="3022600"/>
              </a:xfrm>
              <a:blipFill>
                <a:blip r:embed="rId2"/>
                <a:stretch>
                  <a:fillRect l="-419" t="-1411" b="-377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33882"/>
          </a:xfrm>
        </p:spPr>
        <p:txBody>
          <a:bodyPr/>
          <a:lstStyle/>
          <a:p>
            <a:endParaRPr lang="fr-CA" i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FB5B83-AED2-4E44-B01F-0031BF84F0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674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72185E92-1684-481F-A111-71CA06D37623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1144336" y="2470604"/>
                <a:ext cx="10174539" cy="3524494"/>
              </a:xfrm>
            </p:spPr>
            <p:txBody>
              <a:bodyPr/>
              <a:lstStyle/>
              <a:p>
                <a:endParaRPr lang="fr-CA" sz="1800" dirty="0"/>
              </a:p>
              <a:p>
                <a:endParaRPr lang="fr-CA" sz="1800" dirty="0"/>
              </a:p>
              <a:p>
                <a:endParaRPr lang="fr-CA" sz="1800" dirty="0"/>
              </a:p>
              <a:p>
                <a:endParaRPr lang="fr-CA" sz="1800" dirty="0"/>
              </a:p>
              <a:p>
                <a:r>
                  <a:rPr lang="fr-CA" sz="1800" dirty="0"/>
                  <a:t>Si par exemple on a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</m:oMath>
                </a14:m>
                <a:r>
                  <a:rPr lang="en-CA" sz="1800" dirty="0"/>
                  <a:t> 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={1,2}</m:t>
                    </m:r>
                  </m:oMath>
                </a14:m>
                <a:r>
                  <a:rPr lang="en-CA" sz="1800" dirty="0"/>
                  <a:t> </a:t>
                </a:r>
                <a:r>
                  <a:rPr lang="en-CA" sz="1800" dirty="0" err="1"/>
                  <a:t>alors</a:t>
                </a:r>
                <a:r>
                  <a:rPr lang="en-CA" sz="1800" dirty="0"/>
                  <a:t> </a:t>
                </a:r>
                <a:r>
                  <a:rPr lang="en-CA" sz="1800" dirty="0" err="1"/>
                  <a:t>l’objectif</a:t>
                </a:r>
                <a:r>
                  <a:rPr lang="en-CA" sz="1800" dirty="0"/>
                  <a:t> sera :</a:t>
                </a:r>
              </a:p>
              <a:p>
                <a:pPr lvl="1"/>
                <a:r>
                  <a:rPr lang="en-US" sz="1800" b="0" dirty="0" err="1"/>
                  <a:t>Minimiser</a:t>
                </a:r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/>
                      <m:e>
                        <m:func>
                          <m:func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CA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CA" sz="1800" dirty="0"/>
                  <a:t>)</a:t>
                </a:r>
              </a:p>
              <a:p>
                <a:endParaRPr lang="fr-CA" sz="1800" dirty="0"/>
              </a:p>
              <a:p>
                <a:r>
                  <a:rPr lang="fr-CA" sz="1800" dirty="0"/>
                  <a:t>On retrouve ce type de problème lorsqu’on veut réduire le pire cas, comme l’erreur maximum, la violation maximale, etc.</a:t>
                </a:r>
              </a:p>
              <a:p>
                <a:endParaRPr lang="fr-CA" sz="1800" dirty="0"/>
              </a:p>
              <a:p>
                <a:endParaRPr lang="fr-CA" sz="1800" dirty="0"/>
              </a:p>
              <a:p>
                <a:endParaRPr lang="fr-CA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72185E92-1684-481F-A111-71CA06D376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1144336" y="2470604"/>
                <a:ext cx="10174539" cy="3524494"/>
              </a:xfrm>
              <a:blipFill>
                <a:blip r:embed="rId2"/>
                <a:stretch>
                  <a:fillRect l="-4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1144336" y="1095721"/>
                <a:ext cx="10515600" cy="785773"/>
              </a:xfrm>
            </p:spPr>
            <p:txBody>
              <a:bodyPr/>
              <a:lstStyle/>
              <a:p>
                <a:r>
                  <a:rPr lang="fr-CA" dirty="0"/>
                  <a:t>Considérons le modèle suivant (</a:t>
                </a:r>
                <a:r>
                  <a:rPr lang="en-US" dirty="0"/>
                  <a:t>le </a:t>
                </a:r>
                <a:r>
                  <a:rPr lang="en-US" dirty="0" err="1"/>
                  <a:t>signe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≶</m:t>
                    </m:r>
                  </m:oMath>
                </a14:m>
                <a:r>
                  <a:rPr lang="en-US" dirty="0"/>
                  <a:t>  signifie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ou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):</a:t>
                </a:r>
                <a:endParaRPr lang="fr-CA" dirty="0"/>
              </a:p>
              <a:p>
                <a:endParaRPr lang="fr-CA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1144336" y="1095721"/>
                <a:ext cx="10515600" cy="785773"/>
              </a:xfrm>
              <a:blipFill>
                <a:blip r:embed="rId3"/>
                <a:stretch>
                  <a:fillRect l="-522" t="-15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962F6E-CF42-433E-9F7F-49FBC4ADE2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06DF781-E2DA-478F-85E2-33039D24E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Objectif minimax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2">
                <a:extLst>
                  <a:ext uri="{FF2B5EF4-FFF2-40B4-BE49-F238E27FC236}">
                    <a16:creationId xmlns:a16="http://schemas.microsoft.com/office/drawing/2014/main" id="{89ED12CA-E0D4-4D04-A12C-25A1CEFE9B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0206728"/>
                  </p:ext>
                </p:extLst>
              </p:nvPr>
            </p:nvGraphicFramePr>
            <p:xfrm>
              <a:off x="4088423" y="1602442"/>
              <a:ext cx="3358660" cy="208572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28700">
                      <a:extLst>
                        <a:ext uri="{9D8B030D-6E8A-4147-A177-3AD203B41FA5}">
                          <a16:colId xmlns:a16="http://schemas.microsoft.com/office/drawing/2014/main" val="562869130"/>
                        </a:ext>
                      </a:extLst>
                    </a:gridCol>
                    <a:gridCol w="1529861">
                      <a:extLst>
                        <a:ext uri="{9D8B030D-6E8A-4147-A177-3AD203B41FA5}">
                          <a16:colId xmlns:a16="http://schemas.microsoft.com/office/drawing/2014/main" val="2152233161"/>
                        </a:ext>
                      </a:extLst>
                    </a:gridCol>
                    <a:gridCol w="800099">
                      <a:extLst>
                        <a:ext uri="{9D8B030D-6E8A-4147-A177-3AD203B41FA5}">
                          <a16:colId xmlns:a16="http://schemas.microsoft.com/office/drawing/2014/main" val="3728748483"/>
                        </a:ext>
                      </a:extLst>
                    </a:gridCol>
                  </a:tblGrid>
                  <a:tr h="38743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50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150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500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min</m:t>
                                        </m:r>
                                      </m:e>
                                      <m:lim/>
                                    </m:limLow>
                                  </m:fName>
                                  <m:e/>
                                </m:func>
                              </m:oMath>
                            </m:oMathPara>
                          </a14:m>
                          <a:endParaRPr lang="en-US" sz="15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50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150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500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e>
                                      <m:lim>
                                        <m:r>
                                          <m:rPr>
                                            <m:sty m:val="p"/>
                                          </m:rPr>
                                          <a:rPr lang="en-US" sz="1500" b="0" i="0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sz="15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sz="15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lim>
                                    </m:limLow>
                                  </m:fName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150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5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15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sz="15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sz="1500" i="1" smtClean="0">
                                                <a:solidFill>
                                                  <a:srgbClr val="5756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500" b="0" i="1" smtClean="0">
                                                <a:solidFill>
                                                  <a:srgbClr val="5756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en-US" sz="1500" b="0" i="1" smtClean="0">
                                                <a:solidFill>
                                                  <a:srgbClr val="5756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𝑘𝑗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1500" i="1" smtClean="0">
                                                <a:solidFill>
                                                  <a:srgbClr val="5756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500" b="0" i="1" smtClean="0">
                                                <a:solidFill>
                                                  <a:srgbClr val="5756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500" b="0" i="1" smtClean="0">
                                                <a:solidFill>
                                                  <a:srgbClr val="5756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func>
                              </m:oMath>
                            </m:oMathPara>
                          </a14:m>
                          <a:endParaRPr lang="en-US" sz="15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953233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500" b="0" i="0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subject</m:t>
                                </m:r>
                                <m:r>
                                  <a:rPr lang="en-US" sz="1500" b="0" i="0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500" b="0" i="0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</m:oMath>
                            </m:oMathPara>
                          </a14:m>
                          <a:endParaRPr lang="en-US" sz="15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289745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5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50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5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5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15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𝐽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50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5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5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50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5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5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150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≷</m:t>
                                    </m:r>
                                    <m:sSub>
                                      <m:sSubPr>
                                        <m:ctrlPr>
                                          <a:rPr lang="en-US" sz="150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5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5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US" sz="15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15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5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5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15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78311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5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50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5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50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15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5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15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5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5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</m:t>
                                </m:r>
                              </m:oMath>
                            </m:oMathPara>
                          </a14:m>
                          <a:endParaRPr lang="en-US" sz="15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210301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2">
                <a:extLst>
                  <a:ext uri="{FF2B5EF4-FFF2-40B4-BE49-F238E27FC236}">
                    <a16:creationId xmlns:a16="http://schemas.microsoft.com/office/drawing/2014/main" id="{89ED12CA-E0D4-4D04-A12C-25A1CEFE9B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0206728"/>
                  </p:ext>
                </p:extLst>
              </p:nvPr>
            </p:nvGraphicFramePr>
            <p:xfrm>
              <a:off x="4088423" y="1602442"/>
              <a:ext cx="3358660" cy="208572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28700">
                      <a:extLst>
                        <a:ext uri="{9D8B030D-6E8A-4147-A177-3AD203B41FA5}">
                          <a16:colId xmlns:a16="http://schemas.microsoft.com/office/drawing/2014/main" val="562869130"/>
                        </a:ext>
                      </a:extLst>
                    </a:gridCol>
                    <a:gridCol w="1529861">
                      <a:extLst>
                        <a:ext uri="{9D8B030D-6E8A-4147-A177-3AD203B41FA5}">
                          <a16:colId xmlns:a16="http://schemas.microsoft.com/office/drawing/2014/main" val="2152233161"/>
                        </a:ext>
                      </a:extLst>
                    </a:gridCol>
                    <a:gridCol w="800099">
                      <a:extLst>
                        <a:ext uri="{9D8B030D-6E8A-4147-A177-3AD203B41FA5}">
                          <a16:colId xmlns:a16="http://schemas.microsoft.com/office/drawing/2014/main" val="3728748483"/>
                        </a:ext>
                      </a:extLst>
                    </a:gridCol>
                  </a:tblGrid>
                  <a:tr h="6720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r="-226627" b="-2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7063" r="-51984" b="-2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953233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81967" r="-226627" b="-2819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28974538"/>
                      </a:ext>
                    </a:extLst>
                  </a:tr>
                  <a:tr h="672021">
                    <a:tc>
                      <a:txBody>
                        <a:bodyPr/>
                        <a:lstStyle/>
                        <a:p>
                          <a:endParaRPr lang="en-US" sz="15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7063" t="-154955" r="-51984" b="-54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21374" t="-154955" b="-549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8311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5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7063" t="-463934" r="-51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21374" t="-4639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103018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9460211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698C3CDE-BDF6-4DC9-83BD-D5A736A5BF6A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1144336" y="1777702"/>
                <a:ext cx="10174539" cy="4575473"/>
              </a:xfrm>
            </p:spPr>
            <p:txBody>
              <a:bodyPr/>
              <a:lstStyle/>
              <a:p>
                <a:r>
                  <a:rPr lang="fr-CA" sz="1800" dirty="0"/>
                  <a:t>Encore une fois, on peut linéariser cet objectif en ajoutant une nouvelle variable: la valeur du coût maximum: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fr-CA" sz="1800" dirty="0"/>
              </a:p>
              <a:p>
                <a:r>
                  <a:rPr lang="fr-CA" sz="1800" dirty="0"/>
                  <a:t>Toutefois l’opération </a:t>
                </a:r>
                <a:r>
                  <a:rPr lang="fr-CA" sz="1800" i="1" dirty="0"/>
                  <a:t>max</a:t>
                </a:r>
                <a:r>
                  <a:rPr lang="fr-CA" sz="1800" dirty="0"/>
                  <a:t> doit disparaitre</a:t>
                </a:r>
                <a:r>
                  <a:rPr lang="fr-CA" sz="1800" i="1" dirty="0"/>
                  <a:t>, </a:t>
                </a:r>
                <a:r>
                  <a:rPr lang="fr-CA" sz="1800" dirty="0"/>
                  <a:t>on doit donc plutôt introduire cette variable à travers des contraintes liantes nécessaires:</a:t>
                </a:r>
              </a:p>
              <a:p>
                <a:endParaRPr lang="fr-CA" sz="1800" dirty="0"/>
              </a:p>
              <a:p>
                <a:endParaRPr lang="fr-CA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r>
                  <a:rPr lang="fr-CA" sz="1800" dirty="0"/>
                  <a:t>En minimisant z, on s’assure de minimiser </a:t>
                </a:r>
              </a:p>
              <a:p>
                <a:pPr marL="0" indent="0">
                  <a:buNone/>
                </a:pPr>
                <a:r>
                  <a:rPr lang="fr-CA" sz="1800" dirty="0"/>
                  <a:t>les |K| objectifs. De plus, on garantit que </a:t>
                </a:r>
                <a:r>
                  <a:rPr lang="fr-CA" sz="1800" i="1" dirty="0"/>
                  <a:t>z</a:t>
                </a:r>
                <a:r>
                  <a:rPr lang="fr-CA" sz="1800" dirty="0"/>
                  <a:t> </a:t>
                </a:r>
              </a:p>
              <a:p>
                <a:pPr marL="0" indent="0">
                  <a:buNone/>
                </a:pPr>
                <a:r>
                  <a:rPr lang="fr-CA" sz="1800" dirty="0"/>
                  <a:t>est égal au maximum des coûts (pourquoi ?)</a:t>
                </a:r>
                <a:r>
                  <a:rPr lang="en-US" sz="1800" dirty="0"/>
                  <a:t>.</a:t>
                </a:r>
                <a:endParaRPr lang="fr-CA" sz="1800" dirty="0"/>
              </a:p>
            </p:txBody>
          </p:sp>
        </mc:Choice>
        <mc:Fallback xmlns="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698C3CDE-BDF6-4DC9-83BD-D5A736A5BF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1144336" y="1777702"/>
                <a:ext cx="10174539" cy="4575473"/>
              </a:xfrm>
              <a:blipFill>
                <a:blip r:embed="rId2"/>
                <a:stretch>
                  <a:fillRect l="-539" t="-114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4FCB6E-41EC-4B03-AC64-CE32681C75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FC9815-7EBE-4775-A45B-BC3F1DB43A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46D3479-5BF2-46B2-BC00-4866DE9B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Objectif minimax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3">
                <a:extLst>
                  <a:ext uri="{FF2B5EF4-FFF2-40B4-BE49-F238E27FC236}">
                    <a16:creationId xmlns:a16="http://schemas.microsoft.com/office/drawing/2014/main" id="{FA59E582-D79E-4E2D-BDB0-6C0A1338D4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4352737"/>
                  </p:ext>
                </p:extLst>
              </p:nvPr>
            </p:nvGraphicFramePr>
            <p:xfrm>
              <a:off x="6378947" y="3543300"/>
              <a:ext cx="4668717" cy="245656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56239">
                      <a:extLst>
                        <a:ext uri="{9D8B030D-6E8A-4147-A177-3AD203B41FA5}">
                          <a16:colId xmlns:a16="http://schemas.microsoft.com/office/drawing/2014/main" val="2804445922"/>
                        </a:ext>
                      </a:extLst>
                    </a:gridCol>
                    <a:gridCol w="1556239">
                      <a:extLst>
                        <a:ext uri="{9D8B030D-6E8A-4147-A177-3AD203B41FA5}">
                          <a16:colId xmlns:a16="http://schemas.microsoft.com/office/drawing/2014/main" val="311049180"/>
                        </a:ext>
                      </a:extLst>
                    </a:gridCol>
                    <a:gridCol w="1556239">
                      <a:extLst>
                        <a:ext uri="{9D8B030D-6E8A-4147-A177-3AD203B41FA5}">
                          <a16:colId xmlns:a16="http://schemas.microsoft.com/office/drawing/2014/main" val="11963486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4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/>
                                </m:func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rtl="0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42458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𝑠𝑢𝑏𝑗𝑒𝑐𝑡</m:t>
                                </m:r>
                                <m:r>
                                  <a:rPr lang="en-US" sz="14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𝑡𝑜</m:t>
                                </m:r>
                                <m:r>
                                  <a:rPr lang="en-US" sz="14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774873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50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5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5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15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𝐽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50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5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5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50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5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5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150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≷</m:t>
                                    </m:r>
                                    <m:sSub>
                                      <m:sSubPr>
                                        <m:ctrlPr>
                                          <a:rPr lang="en-US" sz="150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5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5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US" sz="15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15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5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5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15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023756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50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5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5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15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𝐽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50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5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5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𝑘𝑗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50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5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500" b="0" i="1" smtClean="0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150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sz="15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15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15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5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5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en-US" sz="15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38775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50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500" b="0" i="1" smtClean="0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50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15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5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15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5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500" b="0" i="1" smtClean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</m:t>
                                </m:r>
                              </m:oMath>
                            </m:oMathPara>
                          </a14:m>
                          <a:endParaRPr lang="en-US" sz="15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239877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3">
                <a:extLst>
                  <a:ext uri="{FF2B5EF4-FFF2-40B4-BE49-F238E27FC236}">
                    <a16:creationId xmlns:a16="http://schemas.microsoft.com/office/drawing/2014/main" id="{FA59E582-D79E-4E2D-BDB0-6C0A1338D4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4352737"/>
                  </p:ext>
                </p:extLst>
              </p:nvPr>
            </p:nvGraphicFramePr>
            <p:xfrm>
              <a:off x="6378947" y="3543300"/>
              <a:ext cx="4668717" cy="245656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56239">
                      <a:extLst>
                        <a:ext uri="{9D8B030D-6E8A-4147-A177-3AD203B41FA5}">
                          <a16:colId xmlns:a16="http://schemas.microsoft.com/office/drawing/2014/main" val="2804445922"/>
                        </a:ext>
                      </a:extLst>
                    </a:gridCol>
                    <a:gridCol w="1556239">
                      <a:extLst>
                        <a:ext uri="{9D8B030D-6E8A-4147-A177-3AD203B41FA5}">
                          <a16:colId xmlns:a16="http://schemas.microsoft.com/office/drawing/2014/main" val="311049180"/>
                        </a:ext>
                      </a:extLst>
                    </a:gridCol>
                    <a:gridCol w="1556239">
                      <a:extLst>
                        <a:ext uri="{9D8B030D-6E8A-4147-A177-3AD203B41FA5}">
                          <a16:colId xmlns:a16="http://schemas.microsoft.com/office/drawing/2014/main" val="11963486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199609" b="-5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392" r="-100392" b="-5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42458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0000" r="-199609" b="-4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77487388"/>
                      </a:ext>
                    </a:extLst>
                  </a:tr>
                  <a:tr h="672021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392" t="-110909" r="-100392" b="-15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9609" t="-110909" b="-15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2375680"/>
                      </a:ext>
                    </a:extLst>
                  </a:tr>
                  <a:tr h="672021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392" t="-209009" r="-100392" b="-5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9609" t="-209009" b="-567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8775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rgbClr val="57565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392" t="-562295" r="-100392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9609" t="-562295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39877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6662737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onception IVADO contenu">
  <a:themeElements>
    <a:clrScheme name="Personnalisé 3">
      <a:dk1>
        <a:srgbClr val="335B74"/>
      </a:dk1>
      <a:lt1>
        <a:srgbClr val="FFFFFF"/>
      </a:lt1>
      <a:dk2>
        <a:srgbClr val="335B74"/>
      </a:dk2>
      <a:lt2>
        <a:srgbClr val="DFE3E5"/>
      </a:lt2>
      <a:accent1>
        <a:srgbClr val="FFC000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onception personnalisé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Conception personnalisé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otham HTF Book"/>
            <a:ea typeface="Gotham HTF Book"/>
            <a:cs typeface="Gotham HTF Book"/>
            <a:sym typeface="Gotham HTF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25400">
          <a:miter lim="400000"/>
        </a:ln>
        <a:extLst>
          <a:ext uri="{C572A759-6A51-4108-AA02-DFA0A04FC94B}">
            <ma14:wrappingTextBoxFlag xmlns="" xmlns:m="http://schemas.openxmlformats.org/officeDocument/2006/math" xmlns:a14="http://schemas.microsoft.com/office/drawing/2010/main" xmlns:ma14="http://schemas.microsoft.com/office/mac/drawingml/2011/main" xmlns:p="http://schemas.openxmlformats.org/presentationml/2006/main" xmlns:r="http://schemas.openxmlformats.org/officeDocument/2006/relationships" val="1"/>
          </a:ext>
        </a:extLst>
      </a:spPr>
      <a:bodyPr lIns="91399" tIns="91399" rIns="91399" bIns="91399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85487015-888E-454A-A8E0-B76CE9A93B05}"/>
    </a:ext>
  </a:extLst>
</a:theme>
</file>

<file path=ppt/theme/theme2.xml><?xml version="1.0" encoding="utf-8"?>
<a:theme xmlns:a="http://schemas.openxmlformats.org/drawingml/2006/main" name="IVADO TITRE 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A172C055-E6CA-47AE-A03F-0A5D972A0D8D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7FBFCA2E-1585-4335-8390-83E3171F17B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poly.thmx</Template>
  <TotalTime>1829</TotalTime>
  <Words>934</Words>
  <Application>Microsoft Macintosh PowerPoint</Application>
  <PresentationFormat>Grand écran</PresentationFormat>
  <Paragraphs>164</Paragraphs>
  <Slides>12</Slides>
  <Notes>1</Notes>
  <HiddenSlides>5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Cambria Math</vt:lpstr>
      <vt:lpstr>Gill Sans</vt:lpstr>
      <vt:lpstr>Gill Sans MT</vt:lpstr>
      <vt:lpstr>Gotham HTF Book</vt:lpstr>
      <vt:lpstr>Conception IVADO contenu</vt:lpstr>
      <vt:lpstr>IVADO TITRE 01</vt:lpstr>
      <vt:lpstr>Conception personnalisée</vt:lpstr>
      <vt:lpstr>Présentation PowerPoint</vt:lpstr>
      <vt:lpstr>Résumé</vt:lpstr>
      <vt:lpstr>Valeur absolue: un exemple</vt:lpstr>
      <vt:lpstr>Valeur absolue: un exemple</vt:lpstr>
      <vt:lpstr>Valeur absolue</vt:lpstr>
      <vt:lpstr>Valeur absolue</vt:lpstr>
      <vt:lpstr>Valeur absolue</vt:lpstr>
      <vt:lpstr>Objectif minimax</vt:lpstr>
      <vt:lpstr>Objectif minimax</vt:lpstr>
      <vt:lpstr>Objectif fractionnaire</vt:lpstr>
      <vt:lpstr>Objectif fractionnaire</vt:lpstr>
      <vt:lpstr>Objectif fractionnaire</vt:lpstr>
    </vt:vector>
  </TitlesOfParts>
  <Company>École Polytechnique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Outils de Recherche  Opérationnelle en Génie   MTH 6414A</dc:title>
  <dc:creator>Louis-Martin Rousseau</dc:creator>
  <cp:lastModifiedBy>Louis-Martin Rousseau</cp:lastModifiedBy>
  <cp:revision>70</cp:revision>
  <cp:lastPrinted>2013-09-04T17:46:25Z</cp:lastPrinted>
  <dcterms:created xsi:type="dcterms:W3CDTF">2012-09-10T15:14:51Z</dcterms:created>
  <dcterms:modified xsi:type="dcterms:W3CDTF">2020-09-08T20:45:10Z</dcterms:modified>
</cp:coreProperties>
</file>