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07" r:id="rId3"/>
    <p:sldMasterId id="2147483719" r:id="rId4"/>
    <p:sldMasterId id="2147483732" r:id="rId5"/>
    <p:sldMasterId id="2147483747" r:id="rId6"/>
    <p:sldMasterId id="2147483749" r:id="rId7"/>
  </p:sldMasterIdLst>
  <p:notesMasterIdLst>
    <p:notesMasterId r:id="rId52"/>
  </p:notesMasterIdLst>
  <p:handoutMasterIdLst>
    <p:handoutMasterId r:id="rId53"/>
  </p:handoutMasterIdLst>
  <p:sldIdLst>
    <p:sldId id="313" r:id="rId8"/>
    <p:sldId id="315" r:id="rId9"/>
    <p:sldId id="316" r:id="rId10"/>
    <p:sldId id="344" r:id="rId11"/>
    <p:sldId id="317" r:id="rId12"/>
    <p:sldId id="318" r:id="rId13"/>
    <p:sldId id="319" r:id="rId14"/>
    <p:sldId id="320" r:id="rId15"/>
    <p:sldId id="365" r:id="rId16"/>
    <p:sldId id="271" r:id="rId17"/>
    <p:sldId id="325" r:id="rId18"/>
    <p:sldId id="326" r:id="rId19"/>
    <p:sldId id="327" r:id="rId20"/>
    <p:sldId id="328" r:id="rId21"/>
    <p:sldId id="329" r:id="rId22"/>
    <p:sldId id="330" r:id="rId23"/>
    <p:sldId id="366" r:id="rId24"/>
    <p:sldId id="342" r:id="rId25"/>
    <p:sldId id="343" r:id="rId26"/>
    <p:sldId id="345" r:id="rId27"/>
    <p:sldId id="346" r:id="rId28"/>
    <p:sldId id="348" r:id="rId29"/>
    <p:sldId id="347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24" r:id="rId38"/>
    <p:sldId id="367" r:id="rId39"/>
    <p:sldId id="322" r:id="rId40"/>
    <p:sldId id="331" r:id="rId41"/>
    <p:sldId id="332" r:id="rId42"/>
    <p:sldId id="334" r:id="rId43"/>
    <p:sldId id="335" r:id="rId44"/>
    <p:sldId id="337" r:id="rId45"/>
    <p:sldId id="336" r:id="rId46"/>
    <p:sldId id="338" r:id="rId47"/>
    <p:sldId id="339" r:id="rId48"/>
    <p:sldId id="340" r:id="rId49"/>
    <p:sldId id="359" r:id="rId50"/>
    <p:sldId id="360" r:id="rId51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8F8F8"/>
    <a:srgbClr val="57565B"/>
    <a:srgbClr val="FF0000"/>
    <a:srgbClr val="FFFFCC"/>
    <a:srgbClr val="3333CC"/>
    <a:srgbClr val="808000"/>
    <a:srgbClr val="993300"/>
    <a:srgbClr val="EAD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1" autoAdjust="0"/>
    <p:restoredTop sz="94542" autoAdjust="0"/>
  </p:normalViewPr>
  <p:slideViewPr>
    <p:cSldViewPr>
      <p:cViewPr varScale="1">
        <p:scale>
          <a:sx n="156" d="100"/>
          <a:sy n="156" d="100"/>
        </p:scale>
        <p:origin x="200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ea typeface="+mn-ea"/>
              </a:defRPr>
            </a:lvl1pPr>
          </a:lstStyle>
          <a:p>
            <a:pPr>
              <a:defRPr/>
            </a:pPr>
            <a:endParaRPr lang="fr-CA" dirty="0">
              <a:latin typeface="Gotham HTF Book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ea typeface="+mn-ea"/>
              </a:defRPr>
            </a:lvl1pPr>
          </a:lstStyle>
          <a:p>
            <a:pPr>
              <a:defRPr/>
            </a:pPr>
            <a:endParaRPr lang="fr-CA" dirty="0">
              <a:latin typeface="Gotham HTF Book"/>
            </a:endParaRP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ea typeface="+mn-ea"/>
              </a:defRPr>
            </a:lvl1pPr>
          </a:lstStyle>
          <a:p>
            <a:pPr>
              <a:defRPr/>
            </a:pPr>
            <a:endParaRPr lang="fr-CA" dirty="0">
              <a:latin typeface="Gotham HTF Book"/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808F4B7-E9F7-F34B-B10E-6D7FC719E578}" type="slidenum">
              <a:rPr lang="fr-CA">
                <a:latin typeface="Gotham HTF Book"/>
              </a:rPr>
              <a:pPr/>
              <a:t>‹n°›</a:t>
            </a:fld>
            <a:endParaRPr lang="fr-CA" dirty="0"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378387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Gotham HTF Book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Gotham HTF Book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>
                <a:latin typeface="Gotham HTF Book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Gotham HTF Book"/>
              </a:defRPr>
            </a:lvl1pPr>
          </a:lstStyle>
          <a:p>
            <a:fld id="{635D7F61-BEF2-F245-8093-DAEF5F3956B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90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 HTF Book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 HTF Book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 HTF Book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 HTF Book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 HTF Book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49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044D-5627-3C43-8F6E-C446030EE69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1295400" cy="6858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EAD9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dirty="0">
              <a:latin typeface="Gotham HTF Book"/>
              <a:ea typeface="+mn-ea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1102785" y="981075"/>
            <a:ext cx="10754783" cy="71438"/>
          </a:xfrm>
          <a:prstGeom prst="rect">
            <a:avLst/>
          </a:prstGeom>
          <a:solidFill>
            <a:srgbClr val="EAD9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dirty="0">
              <a:latin typeface="Gotham HTF Book"/>
              <a:ea typeface="+mn-ea"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102785" y="6308725"/>
            <a:ext cx="10754783" cy="71438"/>
          </a:xfrm>
          <a:prstGeom prst="rect">
            <a:avLst/>
          </a:prstGeom>
          <a:solidFill>
            <a:srgbClr val="EAD9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dirty="0">
              <a:latin typeface="Gotham HTF 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A0E875-DC1A-7A4C-9617-BA1D7E9341D4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30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7" y="339330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38B851-C2C3-8A4F-B44C-98C53D1EC48A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0651" y="274638"/>
            <a:ext cx="10369549" cy="63341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83267" y="1196975"/>
            <a:ext cx="4889500" cy="4895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675968" y="1196976"/>
            <a:ext cx="4891617" cy="2371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675968" y="3721101"/>
            <a:ext cx="4891617" cy="2371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488018" y="6453189"/>
            <a:ext cx="8928100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otham HTF Book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2ED4C-332C-CD40-8505-1FB8F403AB09}" type="slidenum">
              <a:rPr lang="en-CA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28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0651" y="274638"/>
            <a:ext cx="10369549" cy="63341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83267" y="1196975"/>
            <a:ext cx="4889500" cy="4895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675968" y="1196975"/>
            <a:ext cx="4891617" cy="48958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488018" y="6453189"/>
            <a:ext cx="8928100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otham HTF Book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3F8FF-43BC-FC45-91D8-8ED73AFBE681}" type="slidenum">
              <a:rPr lang="en-CA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51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0651" y="274638"/>
            <a:ext cx="10369549" cy="63341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583267" y="1196975"/>
            <a:ext cx="9984317" cy="4895850"/>
          </a:xfrm>
        </p:spPr>
        <p:txBody>
          <a:bodyPr/>
          <a:lstStyle/>
          <a:p>
            <a:pPr lvl="0"/>
            <a:endParaRPr lang="fr-CA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488018" y="6453189"/>
            <a:ext cx="8928100" cy="268287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Gotham HTF Book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B5B42-BD9B-234E-B151-CB1A8A58FFCC}" type="slidenum">
              <a:rPr lang="en-CA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344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1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F99958-6234-E14C-AF87-2D47EF9A67F3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201" y="273477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201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5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5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5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5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8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044D-5627-3C43-8F6E-C446030EE69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72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5372-CFE0-C94D-ACFF-0D4047B4BBE1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68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2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AD2D-C34D-E448-A797-3EDA5B94F81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7582-B65F-A149-998D-0CFEA5A9EB83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9D0DA8-CB55-134F-8A53-50DD6F576BF6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14159"/>
      </p:ext>
    </p:extLst>
  </p:cSld>
  <p:clrMapOvr>
    <a:masterClrMapping/>
  </p:clrMapOvr>
  <p:transition/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168F-F51D-3C40-879D-BD6EECBBBAC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EB657-98A4-4342-9050-8EAA3E74AF23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2E7D-A7DA-0C44-B908-B3451AB0EFF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5CFA-6EEA-2B4B-A06E-C2EA3CE346C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1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235C-F13E-A84B-8D79-609732DADC15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B0F7-FCE3-1D41-9092-3B294B8F0328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214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56478" y="339329"/>
            <a:ext cx="2735461" cy="528637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0095" y="339329"/>
            <a:ext cx="8063508" cy="528637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57D5-A1CF-FE4E-933B-4FA3D4461B1F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0259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9" y="3886650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fr-CA"/>
              <a:t>Cliquez pour modifier le style des sous-titres du masque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CAE36-9855-E245-B18F-54CE5CF8629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4645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7B4BE9-133D-F141-BC72-12CB5D804B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84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3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30AC78-5CAB-A04F-A77A-B0CC6EDDDAA6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836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05063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6500" y="3875485"/>
            <a:ext cx="3738563" cy="17502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ECD1BF-F840-314E-A986-E47DA3F7BF7E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8739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3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1484" y="928687"/>
            <a:ext cx="5899547" cy="580429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F2C1-202B-CB48-B186-9F0647B98A9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7333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BDBBE-B9C6-3E4E-ADC6-1AE69360B03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342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851A29-B4E5-AC4D-9DA6-CF281456702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551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88700B-A0B6-3B49-A47A-A6AB06C4DF2C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139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9" y="273476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9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CAEE36-521C-4F4F-89F4-A8438B63FC3E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177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3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3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3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583053-4127-3F48-81BA-78E5404AD02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82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7624E-7245-3942-9A38-86A000107EB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917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75543" y="80368"/>
            <a:ext cx="2985492" cy="6652617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6" y="80368"/>
            <a:ext cx="8813601" cy="66526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D10729-273D-4F44-B2A2-1B81CECB0A6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009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fr-CA" noProof="0"/>
              <a:t>Cliquez sur l'icône pour ajouter un tableau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lIns="91340" tIns="45671" rIns="91340" bIns="45671"/>
          <a:lstStyle>
            <a:lvl1pPr>
              <a:defRPr smtClean="0">
                <a:latin typeface="Gotham HTF Book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  <a:prstGeom prst="rect">
            <a:avLst/>
          </a:prstGeom>
        </p:spPr>
        <p:txBody>
          <a:bodyPr lIns="91340" tIns="45671" rIns="91340" bIns="45671"/>
          <a:lstStyle>
            <a:lvl1pPr>
              <a:defRPr smtClean="0">
                <a:latin typeface="Gotham HTF Book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r-FR"/>
              <a:t>7-</a:t>
            </a:r>
            <a:fld id="{61440756-305E-4384-8312-FCD46837D0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509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926950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DCFCA9-8A14-5641-B476-229C1A5FDF6E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31965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5546078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569349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9846024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8558041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519562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528212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80667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583590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14601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6461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92ED2C-7A3F-214E-B4DB-C7E58374248C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35296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47988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Gotham HTF Book"/>
              </a:defRPr>
            </a:lvl1pPr>
          </a:lstStyle>
          <a:p>
            <a:pPr>
              <a:defRPr/>
            </a:pPr>
            <a:fld id="{6E575372-CFE0-C94D-ACFF-0D4047B4BBE1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845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9" y="4406802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9" y="2906613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Gotham HTF Book"/>
              </a:defRPr>
            </a:lvl1pPr>
          </a:lstStyle>
          <a:p>
            <a:pPr>
              <a:defRPr/>
            </a:pPr>
            <a:fld id="{BDCFAD2D-C34D-E448-A797-3EDA5B94F814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387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125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28588" indent="0">
              <a:buNone/>
              <a:defRPr/>
            </a:lvl2pPr>
            <a:lvl3pPr marL="257175" indent="0">
              <a:buNone/>
              <a:defRPr/>
            </a:lvl3pPr>
            <a:lvl4pPr marL="385763" indent="0">
              <a:buNone/>
              <a:defRPr/>
            </a:lvl4pPr>
            <a:lvl5pPr marL="51435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21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675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7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025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025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025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025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025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7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7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7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75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75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38443701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7EE1CE-65A3-487C-9D80-1CE1D6740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457" y="4849813"/>
            <a:ext cx="4040252" cy="6373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LOGOS</a:t>
            </a:r>
          </a:p>
          <a:p>
            <a:pPr lvl="1"/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6" y="5147470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35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35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6" y="4018758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5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5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45396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18988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26E819-BA52-0C49-9D5E-20995C242CF6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1471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8" y="273475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3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8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0110DD-F8F8-034E-9E25-4E29CFBD5E37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69723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2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2" y="5367860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3C51EA-6BD0-4441-9CB9-879C4E641D79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71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30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29D0DA8-CB55-134F-8A53-50DD6F576BF6}" type="slidenum">
              <a:rPr lang="en-CA" smtClean="0"/>
              <a:pPr/>
              <a:t>‹n°›</a:t>
            </a:fld>
            <a:endParaRPr lang="en-CA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8688917" y="3213101"/>
            <a:ext cx="2783416" cy="3095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dirty="0">
              <a:latin typeface="Gotham HTF Book"/>
              <a:ea typeface="+mn-ea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1295400" cy="6858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EAD9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dirty="0">
              <a:latin typeface="Gotham HTF Book"/>
              <a:ea typeface="+mn-ea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1102785" y="6308725"/>
            <a:ext cx="10754783" cy="71438"/>
          </a:xfrm>
          <a:prstGeom prst="rect">
            <a:avLst/>
          </a:prstGeom>
          <a:solidFill>
            <a:srgbClr val="EAD9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dirty="0">
              <a:latin typeface="Gotham HTF Book"/>
              <a:ea typeface="+mn-ea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102785" y="981075"/>
            <a:ext cx="10754783" cy="71438"/>
          </a:xfrm>
          <a:prstGeom prst="rect">
            <a:avLst/>
          </a:prstGeom>
          <a:solidFill>
            <a:srgbClr val="EAD9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 dirty="0">
              <a:latin typeface="Gotham HTF Book"/>
              <a:ea typeface="+mn-ea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431801" y="1052513"/>
            <a:ext cx="4804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2400" b="1" dirty="0">
                <a:solidFill>
                  <a:srgbClr val="F8F8F8"/>
                </a:solidFill>
                <a:latin typeface="Gotham HTF Book"/>
                <a:ea typeface="+mn-ea"/>
              </a:rPr>
              <a:t>C</a:t>
            </a:r>
          </a:p>
          <a:p>
            <a:pPr algn="ctr">
              <a:defRPr/>
            </a:pPr>
            <a:r>
              <a:rPr lang="fr-CA" sz="2400" b="1" dirty="0">
                <a:solidFill>
                  <a:srgbClr val="F8F8F8"/>
                </a:solidFill>
                <a:latin typeface="Gotham HTF Book"/>
                <a:ea typeface="+mn-ea"/>
              </a:rPr>
              <a:t>I</a:t>
            </a:r>
          </a:p>
          <a:p>
            <a:pPr algn="ctr">
              <a:defRPr/>
            </a:pPr>
            <a:r>
              <a:rPr lang="fr-CA" sz="2400" b="1" dirty="0">
                <a:solidFill>
                  <a:srgbClr val="F8F8F8"/>
                </a:solidFill>
                <a:latin typeface="Gotham HTF Book"/>
                <a:ea typeface="+mn-ea"/>
              </a:rPr>
              <a:t>R</a:t>
            </a:r>
          </a:p>
          <a:p>
            <a:pPr algn="ctr">
              <a:defRPr/>
            </a:pPr>
            <a:r>
              <a:rPr lang="fr-CA" sz="2400" b="1" dirty="0">
                <a:solidFill>
                  <a:srgbClr val="F8F8F8"/>
                </a:solidFill>
                <a:latin typeface="Gotham HTF Book"/>
                <a:ea typeface="+mn-ea"/>
              </a:rPr>
              <a:t>R</a:t>
            </a:r>
          </a:p>
          <a:p>
            <a:pPr algn="ctr">
              <a:defRPr/>
            </a:pPr>
            <a:r>
              <a:rPr lang="fr-CA" sz="2400" b="1" dirty="0">
                <a:solidFill>
                  <a:srgbClr val="F8F8F8"/>
                </a:solidFill>
                <a:latin typeface="Gotham HTF Book"/>
                <a:ea typeface="+mn-ea"/>
              </a:rPr>
              <a:t>E</a:t>
            </a:r>
          </a:p>
          <a:p>
            <a:pPr algn="ctr">
              <a:defRPr/>
            </a:pPr>
            <a:r>
              <a:rPr lang="fr-CA" sz="2400" b="1" dirty="0">
                <a:solidFill>
                  <a:srgbClr val="F8F8F8"/>
                </a:solidFill>
                <a:latin typeface="Gotham HTF Book"/>
                <a:ea typeface="+mn-ea"/>
              </a:rPr>
              <a:t>L</a:t>
            </a:r>
          </a:p>
          <a:p>
            <a:pPr algn="ctr">
              <a:defRPr/>
            </a:pPr>
            <a:r>
              <a:rPr lang="fr-CA" sz="2400" b="1" dirty="0">
                <a:solidFill>
                  <a:srgbClr val="F8F8F8"/>
                </a:solidFill>
                <a:latin typeface="Gotham HTF Book"/>
                <a:ea typeface="+mn-ea"/>
              </a:rPr>
              <a:t>T</a:t>
            </a:r>
          </a:p>
          <a:p>
            <a:pPr algn="ctr">
              <a:defRPr/>
            </a:pPr>
            <a:endParaRPr lang="en-CA" sz="2400" b="1" dirty="0">
              <a:solidFill>
                <a:srgbClr val="F8F8F8"/>
              </a:solidFill>
              <a:latin typeface="Gotham HTF Book"/>
              <a:ea typeface="+mn-ea"/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 userDrawn="1"/>
        </p:nvPicPr>
        <p:blipFill>
          <a:blip r:embed="rId1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914"/>
            <a:ext cx="12255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/>
  <p:hf hdr="0" ftr="0" dt="0"/>
  <p:txStyles>
    <p:titleStyle>
      <a:lvl1pPr marL="120540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40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40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40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40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84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28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72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1166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588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3963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266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641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5081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52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796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404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7" y="36748"/>
            <a:ext cx="9700419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Gotham HTF Book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1" y="80367"/>
            <a:ext cx="9700419" cy="7322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>
                <a:sym typeface="Calibri" charset="0"/>
              </a:rPr>
              <a:t>Cliquez et modifiez le titre</a:t>
            </a:r>
            <a:endParaRPr lang="en-US" dirty="0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16" y="908721"/>
            <a:ext cx="11941969" cy="558260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5" tIns="26785" rIns="26785" bIns="2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 dirty="0">
                <a:sym typeface="Calibri" charset="0"/>
              </a:rPr>
              <a:t>Deuxième niveau</a:t>
            </a:r>
          </a:p>
          <a:p>
            <a:pPr lvl="2"/>
            <a:r>
              <a:rPr lang="fr-CA" dirty="0">
                <a:sym typeface="Calibri" charset="0"/>
              </a:rPr>
              <a:t>Troisième niveau</a:t>
            </a:r>
          </a:p>
          <a:p>
            <a:pPr lvl="3"/>
            <a:r>
              <a:rPr lang="fr-CA" dirty="0">
                <a:sym typeface="Calibri" charset="0"/>
              </a:rPr>
              <a:t>Quatrième niveau</a:t>
            </a:r>
          </a:p>
          <a:p>
            <a:pPr lvl="4"/>
            <a:r>
              <a:rPr lang="fr-CA" dirty="0">
                <a:sym typeface="Calibri" charset="0"/>
              </a:rPr>
              <a:t>Cinquième niveau</a:t>
            </a:r>
            <a:endParaRPr lang="en-US" dirty="0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4" tIns="32142" rIns="64284" bIns="32142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22F28910-8A22-EA47-95F5-CE3C0F84AD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4448"/>
            <a:ext cx="2336800" cy="73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42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849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27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69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68" indent="-241068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529" indent="-200890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775" indent="-160712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201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624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1049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472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3898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323" indent="-160712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50094" y="339329"/>
            <a:ext cx="10941844" cy="31789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05063" y="3875485"/>
            <a:ext cx="7620000" cy="175021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7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69299F7F-F54D-DD47-8096-C62ACBBB389C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205465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52692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184838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169837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2491294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l" rtl="0" eaLnBrk="1" fontAlgn="base" hangingPunct="1">
        <a:spcBef>
          <a:spcPts val="703"/>
        </a:spcBef>
        <a:spcAft>
          <a:spcPct val="0"/>
        </a:spcAft>
        <a:defRPr sz="2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28610" algn="l" rtl="0" eaLnBrk="1" fontAlgn="base" hangingPunct="1">
        <a:spcBef>
          <a:spcPts val="562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84008" algn="l" rtl="0" eaLnBrk="1" fontAlgn="base" hangingPunct="1">
        <a:spcBef>
          <a:spcPts val="492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48335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803733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125190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446647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2768105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089562" algn="l" rtl="0" eaLnBrk="1" fontAlgn="base" hangingPunct="1">
        <a:spcBef>
          <a:spcPts val="422"/>
        </a:spcBef>
        <a:spcAft>
          <a:spcPct val="0"/>
        </a:spcAft>
        <a:defRPr sz="11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107158" y="36748"/>
            <a:ext cx="10174309" cy="750094"/>
          </a:xfrm>
          <a:prstGeom prst="rect">
            <a:avLst/>
          </a:prstGeom>
          <a:solidFill>
            <a:schemeClr val="accent1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114299" dir="7499982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Gotham HTF Book"/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4782" y="80367"/>
            <a:ext cx="9991669" cy="732234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et modifiez le titre</a:t>
            </a:r>
            <a:endParaRPr lang="en-US">
              <a:sym typeface="Calibri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5" y="928687"/>
            <a:ext cx="11941969" cy="580429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26787" tIns="26787" rIns="26787" bIns="26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>
                <a:sym typeface="Calibri" charset="0"/>
              </a:rPr>
              <a:t>Cliquez pour modifier les styles du texte du masque</a:t>
            </a:r>
          </a:p>
          <a:p>
            <a:pPr lvl="1"/>
            <a:r>
              <a:rPr lang="fr-CA">
                <a:sym typeface="Calibri" charset="0"/>
              </a:rPr>
              <a:t>Deuxième niveau</a:t>
            </a:r>
          </a:p>
          <a:p>
            <a:pPr lvl="2"/>
            <a:r>
              <a:rPr lang="fr-CA">
                <a:sym typeface="Calibri" charset="0"/>
              </a:rPr>
              <a:t>Troisième niveau</a:t>
            </a:r>
          </a:p>
          <a:p>
            <a:pPr lvl="3"/>
            <a:r>
              <a:rPr lang="fr-CA">
                <a:sym typeface="Calibri" charset="0"/>
              </a:rPr>
              <a:t>Quatrième niveau</a:t>
            </a:r>
          </a:p>
          <a:p>
            <a:pPr lvl="4"/>
            <a:r>
              <a:rPr lang="fr-CA">
                <a:sym typeface="Calibri" charset="0"/>
              </a:rPr>
              <a:t>Cinquième niveau</a:t>
            </a:r>
            <a:endParaRPr lang="en-US">
              <a:sym typeface="Calibri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328799" y="6516440"/>
            <a:ext cx="253008" cy="20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88" tIns="32144" rIns="64288" bIns="32144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615B0D-4231-3E4F-80E9-C3E80B2B75AC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2" y="36750"/>
            <a:ext cx="1614785" cy="734467"/>
          </a:xfrm>
          <a:prstGeom prst="rect">
            <a:avLst/>
          </a:prstGeom>
          <a:noFill/>
          <a:ln>
            <a:noFill/>
          </a:ln>
          <a:effectLst>
            <a:outerShdw blurRad="127000" dist="76199" dir="749999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32144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642882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96432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285763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241080" indent="-241080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95555" indent="-200901" algn="l" rtl="0" eaLnBrk="1" fontAlgn="base" hangingPunct="1">
        <a:spcBef>
          <a:spcPts val="562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776815" indent="-160721" algn="l" rtl="0" eaLnBrk="1" fontAlgn="base" hangingPunct="1">
        <a:spcBef>
          <a:spcPts val="492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098257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419697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1741138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062578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2384020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2705461" indent="-160721" algn="l" rtl="0" eaLnBrk="1" fontAlgn="base" hangingPunct="1">
        <a:spcBef>
          <a:spcPts val="422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5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fr-FR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042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51" r:id="rId15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361" y="5796239"/>
            <a:ext cx="2593640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91;p13" descr="Google Shape;91;p13">
            <a:extLst>
              <a:ext uri="{FF2B5EF4-FFF2-40B4-BE49-F238E27FC236}">
                <a16:creationId xmlns:a16="http://schemas.microsoft.com/office/drawing/2014/main" id="{43FC233B-E23A-412F-BEC8-0D941D58C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0" y="5433501"/>
            <a:ext cx="4723140" cy="1345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6522133" y="4928651"/>
            <a:ext cx="3914119" cy="1397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791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52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FF1DAE-98DD-4441-AB65-092BD396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  <a:p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6BF4BF-5AFD-45E8-B266-62127A2E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1BFC-B1A6-4511-B3BD-B4AA7101442C}"/>
              </a:ext>
            </a:extLst>
          </p:cNvPr>
          <p:cNvSpPr txBox="1"/>
          <p:nvPr/>
        </p:nvSpPr>
        <p:spPr>
          <a:xfrm>
            <a:off x="6408540" y="3658198"/>
            <a:ext cx="4872036" cy="164301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Outils de Recherche Opérationnelle en Génie - MTH 8414</a:t>
            </a:r>
            <a:endParaRPr lang="en-US" sz="2400" b="1" dirty="0">
              <a:solidFill>
                <a:srgbClr val="FFFFFF"/>
              </a:solidFill>
              <a:latin typeface="Gotham HTF Book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B0B15B-3583-4752-A795-4BD43F122DE3}"/>
              </a:ext>
            </a:extLst>
          </p:cNvPr>
          <p:cNvSpPr txBox="1">
            <a:spLocks/>
          </p:cNvSpPr>
          <p:nvPr/>
        </p:nvSpPr>
        <p:spPr>
          <a:xfrm>
            <a:off x="6408540" y="4581128"/>
            <a:ext cx="5238734" cy="17281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fr-CA" sz="2400" dirty="0" err="1"/>
              <a:t>Métaheuristiques</a:t>
            </a:r>
            <a:endParaRPr lang="fr-CA" sz="2400" dirty="0"/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FFCC66"/>
                </a:solidFill>
              </a:rPr>
              <a:t>Introduction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Recuit Simulé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Recherche avec Tabou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F8F8F8"/>
                </a:solidFill>
              </a:rPr>
              <a:t>Algorithmes Génétiques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263434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1137665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CA" dirty="0"/>
              <a:t>Metropolis et al. (1953)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CA" dirty="0"/>
              <a:t>Phénomènes de recuit thermodynamique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CA" dirty="0"/>
              <a:t>Schéma de refroidissement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Recuit simulé (RS)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266138B-D89E-4839-A2DB-08B2924342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290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E41CED-A932-2848-934F-F604F176C9B9}" type="slidenum">
              <a:rPr lang="en-CA">
                <a:latin typeface="Gotham HTF Book"/>
              </a:rPr>
              <a:pPr eaLnBrk="1" hangingPunct="1"/>
              <a:t>10</a:t>
            </a:fld>
            <a:endParaRPr lang="en-CA" dirty="0">
              <a:latin typeface="Gotham HTF Book"/>
            </a:endParaRPr>
          </a:p>
        </p:txBody>
      </p:sp>
      <p:sp>
        <p:nvSpPr>
          <p:cNvPr id="12293" name="Line 39"/>
          <p:cNvSpPr>
            <a:spLocks noChangeShapeType="1"/>
          </p:cNvSpPr>
          <p:nvPr/>
        </p:nvSpPr>
        <p:spPr bwMode="auto">
          <a:xfrm flipV="1">
            <a:off x="4008438" y="2998789"/>
            <a:ext cx="0" cy="2232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294" name="Text Box 40"/>
          <p:cNvSpPr txBox="1">
            <a:spLocks noChangeArrowheads="1"/>
          </p:cNvSpPr>
          <p:nvPr/>
        </p:nvSpPr>
        <p:spPr bwMode="auto">
          <a:xfrm>
            <a:off x="2279650" y="3140076"/>
            <a:ext cx="19446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dirty="0">
                <a:latin typeface="Gotham HTF Book"/>
              </a:rPr>
              <a:t>Température (T)</a:t>
            </a:r>
          </a:p>
          <a:p>
            <a:pPr algn="ctr" eaLnBrk="1" hangingPunct="1">
              <a:spcBef>
                <a:spcPct val="50000"/>
              </a:spcBef>
            </a:pPr>
            <a:endParaRPr lang="fr-CA" dirty="0">
              <a:latin typeface="Gotham HTF Book"/>
            </a:endParaRPr>
          </a:p>
        </p:txBody>
      </p:sp>
      <p:sp>
        <p:nvSpPr>
          <p:cNvPr id="12295" name="Text Box 41"/>
          <p:cNvSpPr txBox="1">
            <a:spLocks noChangeArrowheads="1"/>
          </p:cNvSpPr>
          <p:nvPr/>
        </p:nvSpPr>
        <p:spPr bwMode="auto">
          <a:xfrm>
            <a:off x="9048750" y="5589588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dirty="0">
                <a:latin typeface="Gotham HTF Book"/>
              </a:rPr>
              <a:t>Itérations</a:t>
            </a:r>
          </a:p>
        </p:txBody>
      </p:sp>
      <p:sp>
        <p:nvSpPr>
          <p:cNvPr id="12296" name="Line 42"/>
          <p:cNvSpPr>
            <a:spLocks noChangeShapeType="1"/>
          </p:cNvSpPr>
          <p:nvPr/>
        </p:nvSpPr>
        <p:spPr bwMode="auto">
          <a:xfrm>
            <a:off x="4008439" y="3357563"/>
            <a:ext cx="6492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297" name="Line 43"/>
          <p:cNvSpPr>
            <a:spLocks noChangeShapeType="1"/>
          </p:cNvSpPr>
          <p:nvPr/>
        </p:nvSpPr>
        <p:spPr bwMode="auto">
          <a:xfrm>
            <a:off x="4657725" y="3717925"/>
            <a:ext cx="9350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298" name="Line 44"/>
          <p:cNvSpPr>
            <a:spLocks noChangeShapeType="1"/>
          </p:cNvSpPr>
          <p:nvPr/>
        </p:nvSpPr>
        <p:spPr bwMode="auto">
          <a:xfrm>
            <a:off x="5592764" y="4149725"/>
            <a:ext cx="12969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299" name="Line 45"/>
          <p:cNvSpPr>
            <a:spLocks noChangeShapeType="1"/>
          </p:cNvSpPr>
          <p:nvPr/>
        </p:nvSpPr>
        <p:spPr bwMode="auto">
          <a:xfrm>
            <a:off x="6889751" y="4581525"/>
            <a:ext cx="18716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00" name="Line 46"/>
          <p:cNvSpPr>
            <a:spLocks noChangeShapeType="1"/>
          </p:cNvSpPr>
          <p:nvPr/>
        </p:nvSpPr>
        <p:spPr bwMode="auto">
          <a:xfrm>
            <a:off x="8761413" y="4941888"/>
            <a:ext cx="5762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01" name="Line 47"/>
          <p:cNvSpPr>
            <a:spLocks noChangeShapeType="1"/>
          </p:cNvSpPr>
          <p:nvPr/>
        </p:nvSpPr>
        <p:spPr bwMode="auto">
          <a:xfrm>
            <a:off x="3721101" y="5230813"/>
            <a:ext cx="59039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02" name="Line 48"/>
          <p:cNvSpPr>
            <a:spLocks noChangeShapeType="1"/>
          </p:cNvSpPr>
          <p:nvPr/>
        </p:nvSpPr>
        <p:spPr bwMode="auto">
          <a:xfrm>
            <a:off x="9337675" y="4941888"/>
            <a:ext cx="503238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03" name="Line 49"/>
          <p:cNvSpPr>
            <a:spLocks noChangeShapeType="1"/>
          </p:cNvSpPr>
          <p:nvPr/>
        </p:nvSpPr>
        <p:spPr bwMode="auto">
          <a:xfrm>
            <a:off x="4657725" y="3357563"/>
            <a:ext cx="0" cy="3603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04" name="Line 50"/>
          <p:cNvSpPr>
            <a:spLocks noChangeShapeType="1"/>
          </p:cNvSpPr>
          <p:nvPr/>
        </p:nvSpPr>
        <p:spPr bwMode="auto">
          <a:xfrm>
            <a:off x="5592763" y="3717925"/>
            <a:ext cx="0" cy="431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05" name="Line 51"/>
          <p:cNvSpPr>
            <a:spLocks noChangeShapeType="1"/>
          </p:cNvSpPr>
          <p:nvPr/>
        </p:nvSpPr>
        <p:spPr bwMode="auto">
          <a:xfrm>
            <a:off x="6889750" y="4149725"/>
            <a:ext cx="0" cy="431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06" name="Line 52"/>
          <p:cNvSpPr>
            <a:spLocks noChangeShapeType="1"/>
          </p:cNvSpPr>
          <p:nvPr/>
        </p:nvSpPr>
        <p:spPr bwMode="auto">
          <a:xfrm>
            <a:off x="8761413" y="4581526"/>
            <a:ext cx="0" cy="3603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07" name="Line 53"/>
          <p:cNvSpPr>
            <a:spLocks noChangeShapeType="1"/>
          </p:cNvSpPr>
          <p:nvPr/>
        </p:nvSpPr>
        <p:spPr bwMode="auto">
          <a:xfrm>
            <a:off x="4657725" y="3717925"/>
            <a:ext cx="0" cy="1512888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08" name="Line 54"/>
          <p:cNvSpPr>
            <a:spLocks noChangeShapeType="1"/>
          </p:cNvSpPr>
          <p:nvPr/>
        </p:nvSpPr>
        <p:spPr bwMode="auto">
          <a:xfrm>
            <a:off x="5592763" y="4149725"/>
            <a:ext cx="0" cy="1081088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09" name="Line 55"/>
          <p:cNvSpPr>
            <a:spLocks noChangeShapeType="1"/>
          </p:cNvSpPr>
          <p:nvPr/>
        </p:nvSpPr>
        <p:spPr bwMode="auto">
          <a:xfrm>
            <a:off x="6889750" y="4581525"/>
            <a:ext cx="0" cy="649288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10" name="Line 56"/>
          <p:cNvSpPr>
            <a:spLocks noChangeShapeType="1"/>
          </p:cNvSpPr>
          <p:nvPr/>
        </p:nvSpPr>
        <p:spPr bwMode="auto">
          <a:xfrm>
            <a:off x="8761413" y="4941889"/>
            <a:ext cx="0" cy="28892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11" name="Line 57"/>
          <p:cNvSpPr>
            <a:spLocks noChangeShapeType="1"/>
          </p:cNvSpPr>
          <p:nvPr/>
        </p:nvSpPr>
        <p:spPr bwMode="auto">
          <a:xfrm flipV="1">
            <a:off x="4224338" y="3214689"/>
            <a:ext cx="0" cy="2232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12" name="Line 58"/>
          <p:cNvSpPr>
            <a:spLocks noChangeShapeType="1"/>
          </p:cNvSpPr>
          <p:nvPr/>
        </p:nvSpPr>
        <p:spPr bwMode="auto">
          <a:xfrm>
            <a:off x="3935413" y="5446713"/>
            <a:ext cx="5905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13" name="Line 59"/>
          <p:cNvSpPr>
            <a:spLocks noChangeShapeType="1"/>
          </p:cNvSpPr>
          <p:nvPr/>
        </p:nvSpPr>
        <p:spPr bwMode="auto">
          <a:xfrm>
            <a:off x="4224339" y="3573463"/>
            <a:ext cx="649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14" name="Line 60"/>
          <p:cNvSpPr>
            <a:spLocks noChangeShapeType="1"/>
          </p:cNvSpPr>
          <p:nvPr/>
        </p:nvSpPr>
        <p:spPr bwMode="auto">
          <a:xfrm>
            <a:off x="4873625" y="357346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15" name="Line 61"/>
          <p:cNvSpPr>
            <a:spLocks noChangeShapeType="1"/>
          </p:cNvSpPr>
          <p:nvPr/>
        </p:nvSpPr>
        <p:spPr bwMode="auto">
          <a:xfrm>
            <a:off x="4873625" y="39338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16" name="Line 62"/>
          <p:cNvSpPr>
            <a:spLocks noChangeShapeType="1"/>
          </p:cNvSpPr>
          <p:nvPr/>
        </p:nvSpPr>
        <p:spPr bwMode="auto">
          <a:xfrm>
            <a:off x="4873625" y="3933825"/>
            <a:ext cx="935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17" name="Line 63"/>
          <p:cNvSpPr>
            <a:spLocks noChangeShapeType="1"/>
          </p:cNvSpPr>
          <p:nvPr/>
        </p:nvSpPr>
        <p:spPr bwMode="auto">
          <a:xfrm>
            <a:off x="5808663" y="39338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18" name="Line 64"/>
          <p:cNvSpPr>
            <a:spLocks noChangeShapeType="1"/>
          </p:cNvSpPr>
          <p:nvPr/>
        </p:nvSpPr>
        <p:spPr bwMode="auto">
          <a:xfrm>
            <a:off x="5808663" y="4365625"/>
            <a:ext cx="0" cy="10810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19" name="Line 65"/>
          <p:cNvSpPr>
            <a:spLocks noChangeShapeType="1"/>
          </p:cNvSpPr>
          <p:nvPr/>
        </p:nvSpPr>
        <p:spPr bwMode="auto">
          <a:xfrm>
            <a:off x="5808664" y="4365625"/>
            <a:ext cx="1296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20" name="Line 66"/>
          <p:cNvSpPr>
            <a:spLocks noChangeShapeType="1"/>
          </p:cNvSpPr>
          <p:nvPr/>
        </p:nvSpPr>
        <p:spPr bwMode="auto">
          <a:xfrm>
            <a:off x="7105650" y="43656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21" name="Line 67"/>
          <p:cNvSpPr>
            <a:spLocks noChangeShapeType="1"/>
          </p:cNvSpPr>
          <p:nvPr/>
        </p:nvSpPr>
        <p:spPr bwMode="auto">
          <a:xfrm>
            <a:off x="7105650" y="4797425"/>
            <a:ext cx="0" cy="6492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22" name="Line 68"/>
          <p:cNvSpPr>
            <a:spLocks noChangeShapeType="1"/>
          </p:cNvSpPr>
          <p:nvPr/>
        </p:nvSpPr>
        <p:spPr bwMode="auto">
          <a:xfrm>
            <a:off x="7105651" y="4797425"/>
            <a:ext cx="187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23" name="Line 69"/>
          <p:cNvSpPr>
            <a:spLocks noChangeShapeType="1"/>
          </p:cNvSpPr>
          <p:nvPr/>
        </p:nvSpPr>
        <p:spPr bwMode="auto">
          <a:xfrm>
            <a:off x="8977313" y="4797426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24" name="Line 70"/>
          <p:cNvSpPr>
            <a:spLocks noChangeShapeType="1"/>
          </p:cNvSpPr>
          <p:nvPr/>
        </p:nvSpPr>
        <p:spPr bwMode="auto">
          <a:xfrm>
            <a:off x="8977313" y="5157789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25" name="Line 71"/>
          <p:cNvSpPr>
            <a:spLocks noChangeShapeType="1"/>
          </p:cNvSpPr>
          <p:nvPr/>
        </p:nvSpPr>
        <p:spPr bwMode="auto">
          <a:xfrm>
            <a:off x="8977313" y="5157788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326" name="Line 72"/>
          <p:cNvSpPr>
            <a:spLocks noChangeShapeType="1"/>
          </p:cNvSpPr>
          <p:nvPr/>
        </p:nvSpPr>
        <p:spPr bwMode="auto">
          <a:xfrm>
            <a:off x="9553575" y="5157788"/>
            <a:ext cx="5032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4304685"/>
          </a:xfrm>
        </p:spPr>
        <p:txBody>
          <a:bodyPr/>
          <a:lstStyle/>
          <a:p>
            <a:pPr eaLnBrk="1" hangingPunct="1"/>
            <a:r>
              <a:rPr lang="fr-CA" dirty="0"/>
              <a:t>Pour un palier donné, la probabilité d’accepter un nouvel état est donnée par</a:t>
            </a:r>
          </a:p>
          <a:p>
            <a:pPr eaLnBrk="1" hangingPunct="1"/>
            <a:endParaRPr lang="fr-CA" dirty="0"/>
          </a:p>
          <a:p>
            <a:pPr eaLnBrk="1" hangingPunct="1"/>
            <a:endParaRPr lang="fr-CA" dirty="0"/>
          </a:p>
          <a:p>
            <a:pPr eaLnBrk="1" hangingPunct="1"/>
            <a:endParaRPr lang="fr-CA" dirty="0"/>
          </a:p>
          <a:p>
            <a:pPr eaLnBrk="1" hangingPunct="1"/>
            <a:endParaRPr lang="fr-CA" dirty="0"/>
          </a:p>
          <a:p>
            <a:pPr eaLnBrk="1" hangingPunct="1">
              <a:buFontTx/>
              <a:buNone/>
            </a:pPr>
            <a:r>
              <a:rPr lang="fr-CA" dirty="0"/>
              <a:t>	où 	</a:t>
            </a:r>
            <a:r>
              <a:rPr lang="fr-CA" dirty="0">
                <a:sym typeface="Symbol" charset="0"/>
              </a:rPr>
              <a:t>E</a:t>
            </a:r>
            <a:r>
              <a:rPr lang="fr-CA" dirty="0"/>
              <a:t>	augmentation d’énergie</a:t>
            </a:r>
            <a:endParaRPr lang="fr-CA" dirty="0">
              <a:sym typeface="Symbol" charset="0"/>
            </a:endParaRPr>
          </a:p>
          <a:p>
            <a:pPr eaLnBrk="1" hangingPunct="1">
              <a:buFontTx/>
              <a:buNone/>
            </a:pPr>
            <a:r>
              <a:rPr lang="fr-CA" dirty="0">
                <a:sym typeface="Symbol" charset="0"/>
              </a:rPr>
              <a:t>		</a:t>
            </a:r>
            <a:r>
              <a:rPr lang="fr-CA" dirty="0" err="1">
                <a:sym typeface="Symbol" charset="0"/>
              </a:rPr>
              <a:t>T</a:t>
            </a:r>
            <a:r>
              <a:rPr lang="fr-CA" dirty="0">
                <a:sym typeface="Symbol" charset="0"/>
              </a:rPr>
              <a:t>	température</a:t>
            </a:r>
          </a:p>
          <a:p>
            <a:pPr eaLnBrk="1" hangingPunct="1">
              <a:buFontTx/>
              <a:buNone/>
            </a:pPr>
            <a:r>
              <a:rPr lang="fr-CA" dirty="0">
                <a:sym typeface="Symbol" charset="0"/>
              </a:rPr>
              <a:t>		k	constante</a:t>
            </a:r>
          </a:p>
          <a:p>
            <a:pPr eaLnBrk="1" hangingPunct="1">
              <a:buFontTx/>
              <a:buNone/>
            </a:pPr>
            <a:r>
              <a:rPr lang="fr-CA" dirty="0">
                <a:sym typeface="Symbol" charset="0"/>
              </a:rPr>
              <a:t>		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</a:rPr>
              <a:t>Si 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E  0, le nouvel état du système est accepté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</a:rPr>
              <a:t>Si 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E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&gt; 0, le nouvel état est accepté avec probabilité p(E)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</a:p>
          <a:p>
            <a:pPr eaLnBrk="1" hangingPunct="1"/>
            <a:endParaRPr lang="fr-CA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Recuit simulé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8B935DB-3B66-49DC-B0BB-DD21A1DB1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Object 71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4007768" y="1721486"/>
                <a:ext cx="3383582" cy="1008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600" i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fr-FR" sz="26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6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sty m:val="p"/>
                        </m:rPr>
                        <a:rPr lang="fr-FR" sz="26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fr-FR" sz="2600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fr-FR" sz="2600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sz="2600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6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6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600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m:rPr>
                                  <m:sty m:val="p"/>
                                </m:rPr>
                                <a:rPr lang="fr-FR" sz="2600" i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FR" sz="2600" i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kT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600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1026" name="Object 7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4007768" y="1721486"/>
                <a:ext cx="3383582" cy="10080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AB7A0A-CEB4-3C42-A3AE-3C6D75D5C412}" type="slidenum">
              <a:rPr lang="en-CA">
                <a:latin typeface="Gotham HTF Book"/>
              </a:rPr>
              <a:pPr eaLnBrk="1" hangingPunct="1"/>
              <a:t>11</a:t>
            </a:fld>
            <a:endParaRPr lang="en-CA" dirty="0">
              <a:latin typeface="Gotham HTF Book"/>
            </a:endParaRPr>
          </a:p>
        </p:txBody>
      </p:sp>
      <p:sp>
        <p:nvSpPr>
          <p:cNvPr id="1030" name="Rectangle 61"/>
          <p:cNvSpPr>
            <a:spLocks noChangeArrowheads="1"/>
          </p:cNvSpPr>
          <p:nvPr/>
        </p:nvSpPr>
        <p:spPr bwMode="auto">
          <a:xfrm>
            <a:off x="1717675" y="2247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31" name="Rectangle 62"/>
          <p:cNvSpPr>
            <a:spLocks noChangeArrowheads="1"/>
          </p:cNvSpPr>
          <p:nvPr/>
        </p:nvSpPr>
        <p:spPr bwMode="auto">
          <a:xfrm>
            <a:off x="1717675" y="2428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32" name="Rectangle 63"/>
          <p:cNvSpPr>
            <a:spLocks noChangeArrowheads="1"/>
          </p:cNvSpPr>
          <p:nvPr/>
        </p:nvSpPr>
        <p:spPr bwMode="auto">
          <a:xfrm>
            <a:off x="1717675" y="2590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33" name="Rectangle 69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196752"/>
            <a:ext cx="10515600" cy="1841447"/>
          </a:xfrm>
        </p:spPr>
        <p:txBody>
          <a:bodyPr/>
          <a:lstStyle/>
          <a:p>
            <a:pPr eaLnBrk="1" hangingPunct="1"/>
            <a:r>
              <a:rPr lang="fr-CA" dirty="0"/>
              <a:t>Analogies entre la simulation thermodynamique et l’optimisation combinatoire</a:t>
            </a:r>
          </a:p>
          <a:p>
            <a:pPr eaLnBrk="1" hangingPunct="1"/>
            <a:endParaRPr lang="fr-CA" dirty="0"/>
          </a:p>
          <a:p>
            <a:pPr eaLnBrk="1" hangingPunct="1"/>
            <a:endParaRPr lang="fr-CA" dirty="0"/>
          </a:p>
          <a:p>
            <a:pPr eaLnBrk="1" hangingPunct="1"/>
            <a:endParaRPr lang="fr-CA" dirty="0"/>
          </a:p>
          <a:p>
            <a:pPr eaLnBrk="1" hangingPunct="1">
              <a:buFontTx/>
              <a:buNone/>
            </a:pPr>
            <a:r>
              <a:rPr lang="fr-CA" dirty="0">
                <a:sym typeface="Symbol" charset="0"/>
              </a:rPr>
              <a:t>		</a:t>
            </a:r>
            <a:endParaRPr lang="fr-CA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Recuit simulé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BB2D3A2-F726-40E9-B82B-9BE5A9EA3C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49943" name="Group 8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5532913"/>
              </p:ext>
            </p:extLst>
          </p:nvPr>
        </p:nvGraphicFramePr>
        <p:xfrm>
          <a:off x="1343472" y="2348880"/>
          <a:ext cx="8956674" cy="3073401"/>
        </p:xfrm>
        <a:graphic>
          <a:graphicData uri="http://schemas.openxmlformats.org/drawingml/2006/table">
            <a:tbl>
              <a:tblPr/>
              <a:tblGrid>
                <a:gridCol w="4824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Simulation thermodynamique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Optimisation combinatoire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états du système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solutions réalisables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énergie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fonction objectif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changement d’état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solution voisine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température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paramètre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état stable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minimum local</a:t>
                      </a:r>
                    </a:p>
                  </a:txBody>
                  <a:tcPr marL="109371" marR="1093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1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16AEB1-89ED-DE4E-841B-EEE98C86B67B}" type="slidenum">
              <a:rPr lang="en-CA">
                <a:latin typeface="Gotham HTF Book"/>
              </a:rPr>
              <a:pPr eaLnBrk="1" hangingPunct="1"/>
              <a:t>12</a:t>
            </a:fld>
            <a:endParaRPr lang="en-CA" dirty="0">
              <a:latin typeface="Gotham HTF Book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17675" y="2247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17675" y="2428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717675" y="2590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40768"/>
            <a:ext cx="10515600" cy="5008468"/>
          </a:xfrm>
        </p:spPr>
        <p:txBody>
          <a:bodyPr/>
          <a:lstStyle/>
          <a:p>
            <a:pPr marL="457200" indent="-457200">
              <a:buNone/>
            </a:pPr>
            <a:r>
              <a:rPr lang="fr-CA" dirty="0"/>
              <a:t>Algorithme de RS</a:t>
            </a:r>
          </a:p>
          <a:p>
            <a:pPr marL="838200" lvl="1" indent="-381000"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fr-CA" dirty="0"/>
              <a:t>Solution initiale </a:t>
            </a:r>
            <a:r>
              <a:rPr lang="fr-CA" i="1" dirty="0"/>
              <a:t>x</a:t>
            </a:r>
            <a:r>
              <a:rPr lang="fr-CA" dirty="0"/>
              <a:t> de coût F(</a:t>
            </a:r>
            <a:r>
              <a:rPr lang="fr-CA" i="1" dirty="0"/>
              <a:t>x</a:t>
            </a:r>
            <a:r>
              <a:rPr lang="fr-CA" dirty="0"/>
              <a:t>) </a:t>
            </a:r>
          </a:p>
          <a:p>
            <a:pPr marL="457200" indent="-457200">
              <a:buFontTx/>
              <a:buAutoNum type="arabicPeriod"/>
            </a:pPr>
            <a:r>
              <a:rPr lang="fr-CA" dirty="0"/>
              <a:t>Tirer </a:t>
            </a:r>
            <a:r>
              <a:rPr lang="fr-CA" i="1" dirty="0"/>
              <a:t>x’</a:t>
            </a:r>
            <a:r>
              <a:rPr lang="fr-CA" dirty="0"/>
              <a:t> au hasard dans N(</a:t>
            </a:r>
            <a:r>
              <a:rPr lang="fr-CA" i="1" dirty="0"/>
              <a:t>x</a:t>
            </a:r>
            <a:r>
              <a:rPr lang="fr-CA" dirty="0"/>
              <a:t>)</a:t>
            </a:r>
          </a:p>
          <a:p>
            <a:pPr marL="838200" lvl="1" indent="-381000"/>
            <a:r>
              <a:rPr lang="fr-CA" sz="1800" dirty="0">
                <a:solidFill>
                  <a:srgbClr val="57565B"/>
                </a:solidFill>
              </a:rPr>
              <a:t>Si F(</a:t>
            </a:r>
            <a:r>
              <a:rPr lang="fr-CA" sz="1800" i="1" dirty="0">
                <a:solidFill>
                  <a:srgbClr val="57565B"/>
                </a:solidFill>
              </a:rPr>
              <a:t>x’</a:t>
            </a:r>
            <a:r>
              <a:rPr lang="fr-CA" sz="1800" dirty="0">
                <a:solidFill>
                  <a:srgbClr val="57565B"/>
                </a:solidFill>
              </a:rPr>
              <a:t>) 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 F(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), accepter 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x’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 comme nouvelle solution initiale et retourner à l’étape 1.</a:t>
            </a:r>
          </a:p>
          <a:p>
            <a:pPr marL="838200" lvl="1" indent="-381000"/>
            <a:r>
              <a:rPr lang="fr-CA" sz="1800" dirty="0">
                <a:solidFill>
                  <a:srgbClr val="57565B"/>
                </a:solidFill>
                <a:sym typeface="Symbol" charset="0"/>
              </a:rPr>
              <a:t>Sinon, accepter 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x’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 avec probabilité p(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x’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)</a:t>
            </a:r>
          </a:p>
          <a:p>
            <a:pPr marL="838200" lvl="1" indent="-381000"/>
            <a:endParaRPr lang="fr-CA" sz="1800" dirty="0">
              <a:solidFill>
                <a:srgbClr val="57565B"/>
              </a:solidFill>
              <a:sym typeface="Symbol" charset="0"/>
            </a:endParaRPr>
          </a:p>
          <a:p>
            <a:pPr marL="838200" lvl="1" indent="-381000"/>
            <a:endParaRPr lang="fr-CA" sz="1800" dirty="0">
              <a:solidFill>
                <a:srgbClr val="57565B"/>
              </a:solidFill>
              <a:sym typeface="Symbol" charset="0"/>
            </a:endParaRPr>
          </a:p>
          <a:p>
            <a:pPr marL="838200" lvl="1" indent="-381000"/>
            <a:endParaRPr lang="fr-CA" sz="1800" dirty="0">
              <a:solidFill>
                <a:srgbClr val="57565B"/>
              </a:solidFill>
              <a:sym typeface="Symbol" charset="0"/>
            </a:endParaRPr>
          </a:p>
          <a:p>
            <a:pPr marL="838200" lvl="1" indent="-381000"/>
            <a:r>
              <a:rPr lang="fr-CA" sz="1800" dirty="0">
                <a:solidFill>
                  <a:srgbClr val="57565B"/>
                </a:solidFill>
                <a:sym typeface="Symbol" charset="0"/>
              </a:rPr>
              <a:t>Tirer au hasard un nombre 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r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 dans l’intervalle [0,1]</a:t>
            </a:r>
          </a:p>
          <a:p>
            <a:pPr marL="1257300" lvl="2" indent="-342900"/>
            <a:r>
              <a:rPr lang="fr-CA" sz="1800" dirty="0">
                <a:solidFill>
                  <a:srgbClr val="57565B"/>
                </a:solidFill>
                <a:sym typeface="Symbol" charset="0"/>
              </a:rPr>
              <a:t>Si 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r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  p(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x’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), accepter 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x’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 comme nouvelle solution initiale et retourner à l’étape 1.</a:t>
            </a:r>
          </a:p>
          <a:p>
            <a:pPr marL="1257300" lvl="2" indent="-342900"/>
            <a:r>
              <a:rPr lang="fr-CA" sz="1800" dirty="0">
                <a:solidFill>
                  <a:srgbClr val="57565B"/>
                </a:solidFill>
                <a:sym typeface="Symbol" charset="0"/>
              </a:rPr>
              <a:t>Sinon, répéter l’étape 2 avec un nouveau 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x’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 tiré dans N(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).</a:t>
            </a:r>
          </a:p>
          <a:p>
            <a:pPr marL="457200" indent="-457200"/>
            <a:endParaRPr lang="fr-CA" dirty="0"/>
          </a:p>
          <a:p>
            <a:pPr marL="457200" indent="-457200">
              <a:buNone/>
            </a:pPr>
            <a:r>
              <a:rPr lang="fr-CA" dirty="0">
                <a:sym typeface="Symbol" charset="0"/>
              </a:rPr>
              <a:t>		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Recuit simulé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C290CD1-7E13-4402-9CF6-1903D1829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37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3705374" y="3645024"/>
                <a:ext cx="3608388" cy="863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smtClean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fr-FR" i="1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57565B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57565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i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fr-FR" i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i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  <m: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i="0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fr-FR" i="1">
                                      <a:solidFill>
                                        <a:srgbClr val="57565B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FR" i="0">
                                  <a:solidFill>
                                    <a:srgbClr val="57565B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>
                  <a:solidFill>
                    <a:srgbClr val="57565B"/>
                  </a:solidFill>
                </a:endParaRPr>
              </a:p>
            </p:txBody>
          </p:sp>
        </mc:Choice>
        <mc:Fallback xmlns="">
          <p:sp>
            <p:nvSpPr>
              <p:cNvPr id="2050" name="Object 3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3705374" y="3645024"/>
                <a:ext cx="3608388" cy="863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1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E96CC4-85BF-064A-8081-9BC92CC24514}" type="slidenum">
              <a:rPr lang="en-CA">
                <a:latin typeface="Gotham HTF Book"/>
              </a:rPr>
              <a:pPr eaLnBrk="1" hangingPunct="1"/>
              <a:t>13</a:t>
            </a:fld>
            <a:endParaRPr lang="en-CA" dirty="0">
              <a:latin typeface="Gotham HTF Book"/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717675" y="2247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1717675" y="2428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1717675" y="2590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99456" y="1391827"/>
            <a:ext cx="10515600" cy="5360359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Différence entre une méthode de recherche locale et le RS</a:t>
            </a:r>
          </a:p>
          <a:p>
            <a:pPr marL="457200" indent="-457200"/>
            <a:endParaRPr lang="fr-CA" dirty="0"/>
          </a:p>
          <a:p>
            <a:pPr marL="583739" indent="-381000"/>
            <a:r>
              <a:rPr lang="fr-CA" dirty="0"/>
              <a:t>Recherche locale</a:t>
            </a:r>
          </a:p>
          <a:p>
            <a:pPr marL="976054" lvl="1" indent="-342900"/>
            <a:r>
              <a:rPr lang="fr-CA" sz="1800" dirty="0">
                <a:solidFill>
                  <a:srgbClr val="57565B"/>
                </a:solidFill>
              </a:rPr>
              <a:t>solution courante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 X 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</a:p>
          <a:p>
            <a:pPr marL="976054" lvl="1" indent="-342900"/>
            <a:r>
              <a:rPr lang="fr-CA" sz="1800" dirty="0">
                <a:solidFill>
                  <a:srgbClr val="57565B"/>
                </a:solidFill>
              </a:rPr>
              <a:t>structure du voisinage N(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)</a:t>
            </a:r>
          </a:p>
          <a:p>
            <a:pPr marL="1354974" lvl="2" indent="-304800"/>
            <a:r>
              <a:rPr lang="fr-CA" sz="1800" dirty="0">
                <a:solidFill>
                  <a:srgbClr val="57565B"/>
                </a:solidFill>
              </a:rPr>
              <a:t>types de transformations qui permettent de passer de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 à </a:t>
            </a:r>
            <a:r>
              <a:rPr lang="fr-CA" sz="1800" i="1" dirty="0">
                <a:solidFill>
                  <a:srgbClr val="57565B"/>
                </a:solidFill>
              </a:rPr>
              <a:t>x’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 N(</a:t>
            </a:r>
            <a:r>
              <a:rPr lang="fr-FR" sz="1800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)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</a:p>
          <a:p>
            <a:pPr marL="1354974" lvl="2" indent="-304800"/>
            <a:r>
              <a:rPr lang="fr-CA" sz="1800" dirty="0">
                <a:solidFill>
                  <a:srgbClr val="57565B"/>
                </a:solidFill>
              </a:rPr>
              <a:t>Typiquement on choisi le meilleur élément de 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N(</a:t>
            </a:r>
            <a:r>
              <a:rPr lang="fr-FR" sz="1800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)</a:t>
            </a:r>
            <a:endParaRPr lang="fr-CA" sz="1800" dirty="0">
              <a:solidFill>
                <a:srgbClr val="57565B"/>
              </a:solidFill>
            </a:endParaRPr>
          </a:p>
          <a:p>
            <a:pPr marL="838200" lvl="1" indent="-381000"/>
            <a:endParaRPr lang="fr-CA" sz="1800" dirty="0">
              <a:solidFill>
                <a:srgbClr val="57565B"/>
              </a:solidFill>
            </a:endParaRPr>
          </a:p>
          <a:p>
            <a:pPr marL="583739" indent="-381000"/>
            <a:r>
              <a:rPr lang="fr-CA" dirty="0"/>
              <a:t>Recuit simulé</a:t>
            </a:r>
          </a:p>
          <a:p>
            <a:pPr marL="976054" lvl="1" indent="-342900"/>
            <a:r>
              <a:rPr lang="fr-CA" sz="1800" dirty="0">
                <a:solidFill>
                  <a:srgbClr val="57565B"/>
                </a:solidFill>
              </a:rPr>
              <a:t>exploration de X n’est pas déterministe</a:t>
            </a:r>
          </a:p>
          <a:p>
            <a:pPr marL="1354974" lvl="2" indent="-304800"/>
            <a:r>
              <a:rPr lang="fr-CA" sz="1800" dirty="0">
                <a:solidFill>
                  <a:srgbClr val="57565B"/>
                </a:solidFill>
              </a:rPr>
              <a:t>N(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) n’est pas entièrement évalué pour trouver le meilleur </a:t>
            </a:r>
            <a:r>
              <a:rPr lang="fr-CA" sz="1800" i="1" dirty="0">
                <a:solidFill>
                  <a:srgbClr val="57565B"/>
                </a:solidFill>
              </a:rPr>
              <a:t>x’</a:t>
            </a:r>
          </a:p>
          <a:p>
            <a:pPr marL="1354974" lvl="2" indent="-304800"/>
            <a:r>
              <a:rPr lang="fr-CA" sz="1800" i="1" dirty="0">
                <a:solidFill>
                  <a:srgbClr val="57565B"/>
                </a:solidFill>
              </a:rPr>
              <a:t>x’ </a:t>
            </a:r>
            <a:r>
              <a:rPr lang="fr-CA" sz="1800" dirty="0">
                <a:solidFill>
                  <a:srgbClr val="57565B"/>
                </a:solidFill>
              </a:rPr>
              <a:t>est tiré</a:t>
            </a:r>
            <a:r>
              <a:rPr lang="fr-CA" sz="1800" i="1" dirty="0">
                <a:solidFill>
                  <a:srgbClr val="57565B"/>
                </a:solidFill>
              </a:rPr>
              <a:t> </a:t>
            </a:r>
            <a:r>
              <a:rPr lang="fr-CA" sz="1800" dirty="0">
                <a:solidFill>
                  <a:srgbClr val="57565B"/>
                </a:solidFill>
              </a:rPr>
              <a:t>au hasard dans N(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) et on applique la règle de </a:t>
            </a:r>
            <a:r>
              <a:rPr lang="fr-CA" sz="1800" dirty="0" err="1">
                <a:solidFill>
                  <a:srgbClr val="57565B"/>
                </a:solidFill>
              </a:rPr>
              <a:t>Metropolis</a:t>
            </a:r>
            <a:r>
              <a:rPr lang="fr-CA" sz="1800" dirty="0">
                <a:solidFill>
                  <a:srgbClr val="57565B"/>
                </a:solidFill>
              </a:rPr>
              <a:t> et al.</a:t>
            </a:r>
            <a:r>
              <a:rPr lang="fr-CA" sz="1800" i="1" dirty="0">
                <a:solidFill>
                  <a:srgbClr val="57565B"/>
                </a:solidFill>
              </a:rPr>
              <a:t> </a:t>
            </a:r>
          </a:p>
          <a:p>
            <a:pPr marL="1676400" lvl="3" indent="-304800"/>
            <a:endParaRPr lang="fr-CA" sz="1800" dirty="0">
              <a:solidFill>
                <a:srgbClr val="57565B"/>
              </a:solidFill>
            </a:endParaRPr>
          </a:p>
          <a:p>
            <a:pPr marL="457200" indent="-457200"/>
            <a:endParaRPr lang="fr-CA" dirty="0"/>
          </a:p>
          <a:p>
            <a:pPr marL="457200" indent="-457200">
              <a:buNone/>
            </a:pPr>
            <a:r>
              <a:rPr lang="fr-CA" dirty="0">
                <a:sym typeface="Symbol" charset="0"/>
              </a:rPr>
              <a:t>		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Recuit simulé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0F1A091-4E2B-4963-88FF-5C8AF02BED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33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194FCB-41D9-FA41-84CA-68A7A0520B7B}" type="slidenum">
              <a:rPr lang="en-CA">
                <a:latin typeface="Gotham HTF Book"/>
              </a:rPr>
              <a:pPr eaLnBrk="1" hangingPunct="1"/>
              <a:t>14</a:t>
            </a:fld>
            <a:endParaRPr lang="en-CA" dirty="0">
              <a:latin typeface="Gotham HTF Book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717675" y="2247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717675" y="2428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1717675" y="2590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99871"/>
            <a:ext cx="10515600" cy="4656577"/>
          </a:xfrm>
        </p:spPr>
        <p:txBody>
          <a:bodyPr/>
          <a:lstStyle/>
          <a:p>
            <a:pPr marL="457200" indent="-457200"/>
            <a:r>
              <a:rPr lang="fr-CA" dirty="0"/>
              <a:t>Remarques</a:t>
            </a:r>
          </a:p>
          <a:p>
            <a:pPr marL="838200" lvl="1" indent="-381000"/>
            <a:r>
              <a:rPr lang="fr-CA" sz="1800" dirty="0">
                <a:solidFill>
                  <a:srgbClr val="57565B"/>
                </a:solidFill>
              </a:rPr>
              <a:t>RS n’est pas bloqué par un optimum local</a:t>
            </a:r>
          </a:p>
          <a:p>
            <a:pPr marL="1257300" lvl="2" indent="-342900"/>
            <a:r>
              <a:rPr lang="fr-CA" sz="1800" dirty="0">
                <a:solidFill>
                  <a:srgbClr val="57565B"/>
                </a:solidFill>
              </a:rPr>
              <a:t>on peut accepter </a:t>
            </a:r>
            <a:r>
              <a:rPr lang="fr-CA" sz="1800" i="1" dirty="0">
                <a:solidFill>
                  <a:srgbClr val="57565B"/>
                </a:solidFill>
              </a:rPr>
              <a:t>x’</a:t>
            </a:r>
            <a:r>
              <a:rPr lang="fr-CA" sz="1800" dirty="0">
                <a:solidFill>
                  <a:srgbClr val="57565B"/>
                </a:solidFill>
              </a:rPr>
              <a:t> même si F(</a:t>
            </a:r>
            <a:r>
              <a:rPr lang="fr-CA" sz="1800" i="1" dirty="0">
                <a:solidFill>
                  <a:srgbClr val="57565B"/>
                </a:solidFill>
              </a:rPr>
              <a:t>x’</a:t>
            </a:r>
            <a:r>
              <a:rPr lang="fr-CA" sz="1800" dirty="0">
                <a:solidFill>
                  <a:srgbClr val="57565B"/>
                </a:solidFill>
              </a:rPr>
              <a:t>) &gt; F(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)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 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</a:p>
          <a:p>
            <a:pPr marL="1257300" lvl="2" indent="-342900">
              <a:buNone/>
            </a:pPr>
            <a:r>
              <a:rPr lang="fr-CA" sz="1800" dirty="0">
                <a:solidFill>
                  <a:srgbClr val="57565B"/>
                </a:solidFill>
              </a:rPr>
              <a:t> </a:t>
            </a:r>
          </a:p>
          <a:p>
            <a:pPr marL="838200" lvl="1" indent="-381000"/>
            <a:r>
              <a:rPr lang="fr-CA" sz="1800" dirty="0">
                <a:solidFill>
                  <a:srgbClr val="57565B"/>
                </a:solidFill>
              </a:rPr>
              <a:t>Paramètres</a:t>
            </a:r>
          </a:p>
          <a:p>
            <a:pPr marL="1257300" lvl="2" indent="-342900"/>
            <a:r>
              <a:rPr lang="fr-CA" sz="1800" dirty="0">
                <a:solidFill>
                  <a:srgbClr val="57565B"/>
                </a:solidFill>
              </a:rPr>
              <a:t>longueur des paliers (</a:t>
            </a:r>
            <a:r>
              <a:rPr lang="fr-CA" sz="1800" i="1" dirty="0">
                <a:solidFill>
                  <a:srgbClr val="57565B"/>
                </a:solidFill>
              </a:rPr>
              <a:t>l</a:t>
            </a:r>
            <a:r>
              <a:rPr lang="fr-CA" sz="1800" baseline="-25000" dirty="0">
                <a:solidFill>
                  <a:srgbClr val="57565B"/>
                </a:solidFill>
              </a:rPr>
              <a:t>1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l</a:t>
            </a:r>
            <a:r>
              <a:rPr lang="fr-CA" sz="1800" baseline="-25000" dirty="0">
                <a:solidFill>
                  <a:srgbClr val="57565B"/>
                </a:solidFill>
              </a:rPr>
              <a:t>2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l</a:t>
            </a:r>
            <a:r>
              <a:rPr lang="fr-CA" sz="1800" baseline="-25000" dirty="0">
                <a:solidFill>
                  <a:srgbClr val="57565B"/>
                </a:solidFill>
              </a:rPr>
              <a:t>3</a:t>
            </a:r>
            <a:r>
              <a:rPr lang="fr-CA" sz="1800" dirty="0">
                <a:solidFill>
                  <a:srgbClr val="57565B"/>
                </a:solidFill>
              </a:rPr>
              <a:t>,…), température initiale (T</a:t>
            </a:r>
            <a:r>
              <a:rPr lang="fr-CA" sz="1800" baseline="-25000" dirty="0">
                <a:solidFill>
                  <a:srgbClr val="57565B"/>
                </a:solidFill>
              </a:rPr>
              <a:t>0</a:t>
            </a:r>
            <a:r>
              <a:rPr lang="fr-CA" sz="1800" dirty="0">
                <a:solidFill>
                  <a:srgbClr val="57565B"/>
                </a:solidFill>
              </a:rPr>
              <a:t>)</a:t>
            </a:r>
          </a:p>
          <a:p>
            <a:pPr marL="1257300" lvl="2" indent="-342900"/>
            <a:r>
              <a:rPr lang="fr-CA" sz="1800" dirty="0">
                <a:solidFill>
                  <a:srgbClr val="57565B"/>
                </a:solidFill>
              </a:rPr>
              <a:t>critère d’arrêt (nombre d’itérations, stagnation)</a:t>
            </a:r>
          </a:p>
          <a:p>
            <a:pPr marL="1257300" lvl="2" indent="-342900"/>
            <a:endParaRPr lang="fr-CA" sz="1800" dirty="0">
              <a:solidFill>
                <a:srgbClr val="57565B"/>
              </a:solidFill>
            </a:endParaRPr>
          </a:p>
          <a:p>
            <a:pPr marL="1257300" lvl="2" indent="-342900"/>
            <a:endParaRPr lang="fr-CA" sz="1800" dirty="0">
              <a:solidFill>
                <a:srgbClr val="57565B"/>
              </a:solidFill>
            </a:endParaRPr>
          </a:p>
          <a:p>
            <a:pPr marL="1257300" lvl="2" indent="-342900"/>
            <a:endParaRPr lang="fr-CA" sz="1800" dirty="0">
              <a:solidFill>
                <a:srgbClr val="57565B"/>
              </a:solidFill>
            </a:endParaRPr>
          </a:p>
          <a:p>
            <a:pPr marL="1676400" lvl="3" indent="-304800"/>
            <a:endParaRPr lang="fr-CA" sz="1800" dirty="0">
              <a:solidFill>
                <a:srgbClr val="57565B"/>
              </a:solidFill>
            </a:endParaRPr>
          </a:p>
          <a:p>
            <a:pPr marL="457200" indent="-457200"/>
            <a:endParaRPr lang="fr-CA" dirty="0"/>
          </a:p>
          <a:p>
            <a:pPr marL="457200" indent="-457200">
              <a:buNone/>
            </a:pPr>
            <a:r>
              <a:rPr lang="fr-CA" dirty="0">
                <a:sym typeface="Symbol" charset="0"/>
              </a:rPr>
              <a:t>		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Recuit simulé (RS)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45AB10-27D9-4FD2-BA07-CE95EF5465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36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B7DAE6-7832-5C49-8B22-669CCD34A4DD}" type="slidenum">
              <a:rPr lang="en-CA">
                <a:latin typeface="Gotham HTF Book"/>
              </a:rPr>
              <a:pPr eaLnBrk="1" hangingPunct="1"/>
              <a:t>15</a:t>
            </a:fld>
            <a:endParaRPr lang="en-CA" dirty="0">
              <a:latin typeface="Gotham HTF Book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717675" y="2247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717675" y="2428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1717675" y="2590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379002" y="5454627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dirty="0">
                <a:latin typeface="Gotham HTF Book"/>
              </a:rPr>
              <a:t>Itérations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423716" y="4221212"/>
            <a:ext cx="6492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073002" y="4581574"/>
            <a:ext cx="9350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008041" y="5013374"/>
            <a:ext cx="12969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305028" y="5445174"/>
            <a:ext cx="18716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7176690" y="5805537"/>
            <a:ext cx="5762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2136378" y="6094462"/>
            <a:ext cx="59039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7752952" y="5805537"/>
            <a:ext cx="503238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073002" y="4221212"/>
            <a:ext cx="0" cy="3603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008040" y="4581574"/>
            <a:ext cx="0" cy="431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5305027" y="5013374"/>
            <a:ext cx="0" cy="431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7176690" y="5445175"/>
            <a:ext cx="0" cy="3603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3073002" y="4581574"/>
            <a:ext cx="0" cy="1512888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4008040" y="5013374"/>
            <a:ext cx="0" cy="1081088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5305027" y="5445174"/>
            <a:ext cx="0" cy="649288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7176690" y="5805538"/>
            <a:ext cx="0" cy="28892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2639615" y="4078338"/>
            <a:ext cx="0" cy="2232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2350690" y="6310362"/>
            <a:ext cx="5905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639616" y="4437112"/>
            <a:ext cx="649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3288902" y="4437112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3288902" y="4797474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3288902" y="4797474"/>
            <a:ext cx="935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4223940" y="4797474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4223940" y="5229274"/>
            <a:ext cx="0" cy="10810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4223941" y="5229274"/>
            <a:ext cx="1296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5520927" y="5229274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5520927" y="5661074"/>
            <a:ext cx="0" cy="6492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5520928" y="5661074"/>
            <a:ext cx="187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7392590" y="56610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7392590" y="60214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7392590" y="6021437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7968852" y="6021437"/>
            <a:ext cx="5032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2641202" y="5878562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403" name="Freeform 43"/>
          <p:cNvSpPr>
            <a:spLocks/>
          </p:cNvSpPr>
          <p:nvPr/>
        </p:nvSpPr>
        <p:spPr bwMode="auto">
          <a:xfrm>
            <a:off x="3288903" y="5949999"/>
            <a:ext cx="930275" cy="1588"/>
          </a:xfrm>
          <a:custGeom>
            <a:avLst/>
            <a:gdLst>
              <a:gd name="T0" fmla="*/ 0 w 586"/>
              <a:gd name="T1" fmla="*/ 0 h 1"/>
              <a:gd name="T2" fmla="*/ 586 w 586"/>
              <a:gd name="T3" fmla="*/ 1 h 1"/>
              <a:gd name="T4" fmla="*/ 0 60000 65536"/>
              <a:gd name="T5" fmla="*/ 0 60000 65536"/>
              <a:gd name="T6" fmla="*/ 0 w 586"/>
              <a:gd name="T7" fmla="*/ 0 h 1"/>
              <a:gd name="T8" fmla="*/ 586 w 58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6" h="1">
                <a:moveTo>
                  <a:pt x="0" y="0"/>
                </a:moveTo>
                <a:lnTo>
                  <a:pt x="586" y="1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404" name="Freeform 44"/>
          <p:cNvSpPr>
            <a:spLocks/>
          </p:cNvSpPr>
          <p:nvPr/>
        </p:nvSpPr>
        <p:spPr bwMode="auto">
          <a:xfrm>
            <a:off x="4223941" y="6023024"/>
            <a:ext cx="1298575" cy="1588"/>
          </a:xfrm>
          <a:custGeom>
            <a:avLst/>
            <a:gdLst>
              <a:gd name="T0" fmla="*/ 0 w 818"/>
              <a:gd name="T1" fmla="*/ 0 h 1"/>
              <a:gd name="T2" fmla="*/ 818 w 818"/>
              <a:gd name="T3" fmla="*/ 1 h 1"/>
              <a:gd name="T4" fmla="*/ 0 60000 65536"/>
              <a:gd name="T5" fmla="*/ 0 60000 65536"/>
              <a:gd name="T6" fmla="*/ 0 w 818"/>
              <a:gd name="T7" fmla="*/ 0 h 1"/>
              <a:gd name="T8" fmla="*/ 818 w 8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8" h="1">
                <a:moveTo>
                  <a:pt x="0" y="0"/>
                </a:moveTo>
                <a:lnTo>
                  <a:pt x="818" y="1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2784077" y="5446762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i="1" dirty="0">
                <a:latin typeface="Gotham HTF Book"/>
              </a:rPr>
              <a:t>l</a:t>
            </a:r>
            <a:r>
              <a:rPr lang="fr-CA" baseline="-25000" dirty="0">
                <a:latin typeface="Gotham HTF Book"/>
              </a:rPr>
              <a:t>1</a:t>
            </a:r>
            <a:endParaRPr lang="fr-CA" dirty="0">
              <a:latin typeface="Gotham HTF Book"/>
            </a:endParaRP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3576241" y="55182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i="1" dirty="0">
                <a:latin typeface="Gotham HTF Book"/>
              </a:rPr>
              <a:t>l</a:t>
            </a:r>
            <a:r>
              <a:rPr lang="fr-CA" baseline="-25000" dirty="0">
                <a:latin typeface="Gotham HTF Book"/>
              </a:rPr>
              <a:t>2</a:t>
            </a:r>
            <a:endParaRPr lang="fr-CA" dirty="0">
              <a:latin typeface="Gotham HTF Book"/>
            </a:endParaRP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4657327" y="5591225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i="1" dirty="0">
                <a:latin typeface="Gotham HTF Book"/>
              </a:rPr>
              <a:t>l</a:t>
            </a:r>
            <a:r>
              <a:rPr lang="fr-CA" baseline="-25000" dirty="0">
                <a:latin typeface="Gotham HTF Book"/>
              </a:rPr>
              <a:t>3</a:t>
            </a:r>
            <a:endParaRPr lang="fr-CA" dirty="0">
              <a:latin typeface="Gotham HTF Book"/>
            </a:endParaRP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2280841" y="42228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dirty="0">
                <a:latin typeface="Gotham HTF Book"/>
              </a:rPr>
              <a:t>T</a:t>
            </a:r>
            <a:r>
              <a:rPr lang="fr-CA" baseline="-25000" dirty="0">
                <a:latin typeface="Gotham HTF Book"/>
              </a:rPr>
              <a:t>0</a:t>
            </a:r>
            <a:endParaRPr lang="fr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01058"/>
            <a:ext cx="10515600" cy="3249012"/>
          </a:xfrm>
        </p:spPr>
        <p:txBody>
          <a:bodyPr/>
          <a:lstStyle/>
          <a:p>
            <a:pPr marL="457200" indent="-457200"/>
            <a:r>
              <a:rPr lang="fr-CA" dirty="0"/>
              <a:t>Remarques</a:t>
            </a:r>
          </a:p>
          <a:p>
            <a:pPr marL="838200" lvl="1" indent="-381000"/>
            <a:r>
              <a:rPr lang="fr-CA" sz="1800" dirty="0">
                <a:solidFill>
                  <a:srgbClr val="57565B"/>
                </a:solidFill>
              </a:rPr>
              <a:t>seule </a:t>
            </a:r>
            <a:r>
              <a:rPr lang="fr-CA" sz="1800" dirty="0" err="1">
                <a:solidFill>
                  <a:srgbClr val="57565B"/>
                </a:solidFill>
              </a:rPr>
              <a:t>métaheuristique</a:t>
            </a:r>
            <a:r>
              <a:rPr lang="fr-CA" sz="1800" dirty="0">
                <a:solidFill>
                  <a:srgbClr val="57565B"/>
                </a:solidFill>
              </a:rPr>
              <a:t> pour laquelle il existe une preuve de convergence à l’optimum</a:t>
            </a:r>
          </a:p>
          <a:p>
            <a:pPr marL="1257300" lvl="2" indent="-342900"/>
            <a:r>
              <a:rPr lang="fr-CA" sz="1800" dirty="0">
                <a:solidFill>
                  <a:srgbClr val="57565B"/>
                </a:solidFill>
              </a:rPr>
              <a:t>sous certaines hypothèses</a:t>
            </a:r>
          </a:p>
          <a:p>
            <a:pPr marL="1676400" lvl="3" indent="-304800"/>
            <a:r>
              <a:rPr lang="fr-FR" sz="1800" dirty="0">
                <a:solidFill>
                  <a:srgbClr val="57565B"/>
                </a:solidFill>
                <a:sym typeface="Symbol" charset="0"/>
              </a:rPr>
              <a:t> </a:t>
            </a:r>
            <a:r>
              <a:rPr lang="fr-CA" sz="1800" dirty="0">
                <a:solidFill>
                  <a:srgbClr val="57565B"/>
                </a:solidFill>
              </a:rPr>
              <a:t> si </a:t>
            </a:r>
            <a:r>
              <a:rPr lang="fr-CA" sz="1800" dirty="0" err="1">
                <a:solidFill>
                  <a:srgbClr val="57565B"/>
                </a:solidFill>
              </a:rPr>
              <a:t>T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→ 0</a:t>
            </a:r>
            <a:r>
              <a:rPr lang="fr-CA" sz="1800" dirty="0">
                <a:solidFill>
                  <a:srgbClr val="57565B"/>
                </a:solidFill>
                <a:cs typeface="Arial" charset="0"/>
                <a:sym typeface="Symbol" charset="0"/>
              </a:rPr>
              <a:t> en même temps que le nombre d’itérations 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→ </a:t>
            </a:r>
            <a:r>
              <a:rPr lang="fr-CA" sz="1800" dirty="0">
                <a:solidFill>
                  <a:srgbClr val="57565B"/>
                </a:solidFill>
                <a:cs typeface="Arial" charset="0"/>
                <a:sym typeface="Symbol" charset="0"/>
              </a:rPr>
              <a:t> </a:t>
            </a:r>
          </a:p>
          <a:p>
            <a:pPr marL="1257300" lvl="2" indent="-342900">
              <a:buNone/>
            </a:pPr>
            <a:r>
              <a:rPr lang="fr-CA" sz="1800" dirty="0">
                <a:solidFill>
                  <a:srgbClr val="57565B"/>
                </a:solidFill>
              </a:rPr>
              <a:t> </a:t>
            </a:r>
          </a:p>
          <a:p>
            <a:pPr marL="1257300" lvl="2" indent="-342900"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marL="838200" lvl="1" indent="-381000"/>
            <a:r>
              <a:rPr lang="fr-CA" sz="1800" dirty="0">
                <a:solidFill>
                  <a:srgbClr val="57565B"/>
                </a:solidFill>
              </a:rPr>
              <a:t>a suscité beaucoup d’intérêt fin 80’ et début 90’ à cause de la 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“convergence garantie”</a:t>
            </a:r>
          </a:p>
          <a:p>
            <a:pPr marL="838200" lvl="1" indent="-381000"/>
            <a:r>
              <a:rPr lang="fr-CA" sz="1800" dirty="0">
                <a:solidFill>
                  <a:srgbClr val="57565B"/>
                </a:solidFill>
              </a:rPr>
              <a:t>robuste et relativement efficace si structure de voisinage bien choisie</a:t>
            </a:r>
          </a:p>
          <a:p>
            <a:pPr marL="838200" lvl="1" indent="-381000"/>
            <a:r>
              <a:rPr lang="fr-CA" sz="1800" dirty="0">
                <a:solidFill>
                  <a:srgbClr val="57565B"/>
                </a:solidFill>
              </a:rPr>
              <a:t>facile à mettre en œuvre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		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Recuit simulé (RS)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C8F2F7E-C2D1-4591-8046-D13BD8DE68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38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C89F15-A1D8-0547-ACCB-429FD5BE5822}" type="slidenum">
              <a:rPr lang="en-CA">
                <a:latin typeface="Gotham HTF Book"/>
              </a:rPr>
              <a:pPr eaLnBrk="1" hangingPunct="1"/>
              <a:t>16</a:t>
            </a:fld>
            <a:endParaRPr lang="en-CA" dirty="0">
              <a:latin typeface="Gotham HTF Book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717675" y="22473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717675" y="24283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1717675" y="25902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FF1DAE-98DD-4441-AB65-092BD396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  <a:p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6BF4BF-5AFD-45E8-B266-62127A2E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1BFC-B1A6-4511-B3BD-B4AA7101442C}"/>
              </a:ext>
            </a:extLst>
          </p:cNvPr>
          <p:cNvSpPr txBox="1"/>
          <p:nvPr/>
        </p:nvSpPr>
        <p:spPr>
          <a:xfrm>
            <a:off x="6408540" y="3658198"/>
            <a:ext cx="4872036" cy="164301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Outils de Recherche Opérationnelle en Génie - MTH 8414</a:t>
            </a:r>
            <a:endParaRPr lang="en-US" sz="2400" b="1" dirty="0">
              <a:solidFill>
                <a:srgbClr val="FFFFFF"/>
              </a:solidFill>
              <a:latin typeface="Gotham HTF Book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B0B15B-3583-4752-A795-4BD43F122DE3}"/>
              </a:ext>
            </a:extLst>
          </p:cNvPr>
          <p:cNvSpPr txBox="1">
            <a:spLocks/>
          </p:cNvSpPr>
          <p:nvPr/>
        </p:nvSpPr>
        <p:spPr>
          <a:xfrm>
            <a:off x="6408540" y="4581128"/>
            <a:ext cx="5238734" cy="17281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fr-CA" sz="2400" dirty="0" err="1"/>
              <a:t>Métaheuristiques</a:t>
            </a:r>
            <a:endParaRPr lang="fr-CA" sz="2400" dirty="0"/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Introduction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Recuit Simulé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FFCC66"/>
                </a:solidFill>
              </a:rPr>
              <a:t>Recherche avec Tabou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Algorithmes Génétiques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fr-CA" sz="2000" dirty="0"/>
          </a:p>
        </p:txBody>
      </p:sp>
      <p:pic>
        <p:nvPicPr>
          <p:cNvPr id="7" name="Picture 2" descr="CHARLES PERRAULT - Le Petit Poucet - Albums illustrés - LIVRES -  Renaud-Bray.com - Livres + cadeaux + jeux">
            <a:extLst>
              <a:ext uri="{FF2B5EF4-FFF2-40B4-BE49-F238E27FC236}">
                <a16:creationId xmlns:a16="http://schemas.microsoft.com/office/drawing/2014/main" id="{D1321D5F-2D8E-0B47-BCB9-F84F936A4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24735" r="20365" b="-690"/>
          <a:stretch/>
        </p:blipFill>
        <p:spPr bwMode="auto">
          <a:xfrm>
            <a:off x="9939531" y="4270784"/>
            <a:ext cx="2136674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61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40768"/>
            <a:ext cx="10515600" cy="3850202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CA" dirty="0"/>
              <a:t>Métaheuristique qui </a:t>
            </a:r>
            <a:r>
              <a:rPr lang="fr-CA" dirty="0">
                <a:solidFill>
                  <a:srgbClr val="FF0000"/>
                </a:solidFill>
              </a:rPr>
              <a:t>contrôle et guide</a:t>
            </a:r>
            <a:r>
              <a:rPr lang="fr-CA" dirty="0"/>
              <a:t> une </a:t>
            </a:r>
            <a:r>
              <a:rPr lang="fr-CA" dirty="0">
                <a:solidFill>
                  <a:srgbClr val="FF0000"/>
                </a:solidFill>
              </a:rPr>
              <a:t>heuristique interne</a:t>
            </a:r>
            <a:r>
              <a:rPr lang="fr-CA" dirty="0"/>
              <a:t> de recherche locale adaptée au problème à résoudre pour lui permettre de </a:t>
            </a:r>
            <a:r>
              <a:rPr lang="fr-CA" dirty="0">
                <a:solidFill>
                  <a:srgbClr val="FF0000"/>
                </a:solidFill>
              </a:rPr>
              <a:t>transcender les optima locaux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CA" dirty="0"/>
              <a:t>Inspirée de l’intelligence artificielle (mémoire)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CA" dirty="0"/>
              <a:t>Glover (1986)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r-CA" dirty="0"/>
              <a:t>Indépendamment, Hansen (1986)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CA" dirty="0"/>
          </a:p>
          <a:p>
            <a:pPr lvl="1"/>
            <a:endParaRPr lang="fr-CA" sz="18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Recherche avec tabous (RT)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61BFC46-517D-405E-ABCF-5CBC8C9D93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69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0402CE-AA00-AB45-A5C2-8F28BD5C128D}" type="slidenum">
              <a:rPr lang="en-CA">
                <a:latin typeface="Gotham HTF Book"/>
              </a:rPr>
              <a:pPr eaLnBrk="1" hangingPunct="1"/>
              <a:t>18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6064141"/>
          </a:xfrm>
        </p:spPr>
        <p:txBody>
          <a:bodyPr/>
          <a:lstStyle/>
          <a:p>
            <a:pPr marL="533400" indent="-533400">
              <a:buFont typeface="Arial" panose="020B0604020202020204" pitchFamily="34" charset="0"/>
              <a:buChar char="•"/>
            </a:pPr>
            <a:r>
              <a:rPr lang="fr-CA" dirty="0"/>
              <a:t>Poursuivre la recherche même s’il y a une dégradation de la valeur de la fonction-objectif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risque de cycler</a:t>
            </a:r>
          </a:p>
          <a:p>
            <a:pPr marL="533400" indent="-533400">
              <a:buFontTx/>
              <a:buAutoNum type="arabicPeriod"/>
            </a:pPr>
            <a:endParaRPr lang="fr-CA" dirty="0"/>
          </a:p>
          <a:p>
            <a:pPr marL="533400" indent="-533400">
              <a:buFontTx/>
              <a:buAutoNum type="arabicPeriod"/>
            </a:pPr>
            <a:endParaRPr lang="fr-CA" dirty="0"/>
          </a:p>
          <a:p>
            <a:pPr marL="533400" indent="-533400">
              <a:buFontTx/>
              <a:buAutoNum type="arabicPeriod"/>
            </a:pPr>
            <a:endParaRPr lang="fr-CA" dirty="0"/>
          </a:p>
          <a:p>
            <a:pPr marL="533400" indent="-533400">
              <a:buFontTx/>
              <a:buAutoNum type="arabicPeriod"/>
            </a:pPr>
            <a:endParaRPr lang="fr-CA" dirty="0"/>
          </a:p>
          <a:p>
            <a:pPr marL="533400" indent="-533400">
              <a:buFontTx/>
              <a:buAutoNum type="arabicPeriod"/>
            </a:pPr>
            <a:endParaRPr lang="fr-CA" dirty="0"/>
          </a:p>
          <a:p>
            <a:pPr marL="533400" indent="-533400">
              <a:buFontTx/>
              <a:buAutoNum type="arabicPeriod"/>
            </a:pPr>
            <a:endParaRPr lang="fr-CA" dirty="0"/>
          </a:p>
          <a:p>
            <a:endParaRPr lang="fr-CA" dirty="0"/>
          </a:p>
          <a:p>
            <a:pPr marL="533400" indent="-533400">
              <a:buFontTx/>
              <a:buAutoNum type="arabicPeriod"/>
            </a:pPr>
            <a:endParaRPr lang="fr-CA" dirty="0"/>
          </a:p>
          <a:p>
            <a:endParaRPr lang="fr-CA" dirty="0"/>
          </a:p>
          <a:p>
            <a:pPr marL="533400" indent="-533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/>
              <a:t>Solution : 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mémoriser le cheminement récent de la recherche 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interdire le retour vers des solutions déjà visitées (tabous) </a:t>
            </a:r>
          </a:p>
          <a:p>
            <a:pPr marL="914400" lvl="1" indent="-457200">
              <a:buFontTx/>
              <a:buAutoNum type="arabicPeriod"/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marL="533400" indent="-533400"/>
            <a:endParaRPr lang="fr-CA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principes de base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D4ED0C7-19CB-47D8-9D9E-F04BC166B1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72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44C2EB-99A6-6648-A9BB-56E2072D3C1C}" type="slidenum">
              <a:rPr lang="en-CA">
                <a:latin typeface="Gotham HTF Book"/>
              </a:rPr>
              <a:pPr eaLnBrk="1" hangingPunct="1"/>
              <a:t>19</a:t>
            </a:fld>
            <a:endParaRPr lang="en-CA" dirty="0">
              <a:latin typeface="Gotham HTF Book"/>
            </a:endParaRPr>
          </a:p>
        </p:txBody>
      </p:sp>
      <p:sp>
        <p:nvSpPr>
          <p:cNvPr id="30725" name="Freeform 4"/>
          <p:cNvSpPr>
            <a:spLocks/>
          </p:cNvSpPr>
          <p:nvPr/>
        </p:nvSpPr>
        <p:spPr bwMode="auto">
          <a:xfrm>
            <a:off x="4871864" y="2060848"/>
            <a:ext cx="3722688" cy="2433638"/>
          </a:xfrm>
          <a:custGeom>
            <a:avLst/>
            <a:gdLst>
              <a:gd name="T0" fmla="*/ 0 w 2345"/>
              <a:gd name="T1" fmla="*/ 0 h 1533"/>
              <a:gd name="T2" fmla="*/ 734 w 2345"/>
              <a:gd name="T3" fmla="*/ 833 h 1533"/>
              <a:gd name="T4" fmla="*/ 1312 w 2345"/>
              <a:gd name="T5" fmla="*/ 544 h 1533"/>
              <a:gd name="T6" fmla="*/ 1967 w 2345"/>
              <a:gd name="T7" fmla="*/ 1466 h 1533"/>
              <a:gd name="T8" fmla="*/ 2345 w 2345"/>
              <a:gd name="T9" fmla="*/ 944 h 15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5"/>
              <a:gd name="T16" fmla="*/ 0 h 1533"/>
              <a:gd name="T17" fmla="*/ 2345 w 2345"/>
              <a:gd name="T18" fmla="*/ 1533 h 15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5" h="1533">
                <a:moveTo>
                  <a:pt x="0" y="0"/>
                </a:moveTo>
                <a:cubicBezTo>
                  <a:pt x="122" y="141"/>
                  <a:pt x="515" y="742"/>
                  <a:pt x="734" y="833"/>
                </a:cubicBezTo>
                <a:cubicBezTo>
                  <a:pt x="953" y="924"/>
                  <a:pt x="1107" y="439"/>
                  <a:pt x="1312" y="544"/>
                </a:cubicBezTo>
                <a:cubicBezTo>
                  <a:pt x="1517" y="649"/>
                  <a:pt x="1795" y="1399"/>
                  <a:pt x="1967" y="1466"/>
                </a:cubicBezTo>
                <a:cubicBezTo>
                  <a:pt x="2139" y="1533"/>
                  <a:pt x="2266" y="1053"/>
                  <a:pt x="2345" y="9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3406602" y="2267224"/>
            <a:ext cx="168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>
                <a:latin typeface="Gotham HTF Book"/>
              </a:rPr>
              <a:t>solution initiale</a:t>
            </a:r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5063952" y="23608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0728" name="Oval 7"/>
          <p:cNvSpPr>
            <a:spLocks noChangeArrowheads="1"/>
          </p:cNvSpPr>
          <p:nvPr/>
        </p:nvSpPr>
        <p:spPr bwMode="auto">
          <a:xfrm>
            <a:off x="8035752" y="43420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0729" name="Oval 8"/>
          <p:cNvSpPr>
            <a:spLocks noChangeArrowheads="1"/>
          </p:cNvSpPr>
          <p:nvPr/>
        </p:nvSpPr>
        <p:spPr bwMode="auto">
          <a:xfrm>
            <a:off x="6054552" y="33514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0730" name="Oval 9"/>
          <p:cNvSpPr>
            <a:spLocks noChangeArrowheads="1"/>
          </p:cNvSpPr>
          <p:nvPr/>
        </p:nvSpPr>
        <p:spPr bwMode="auto">
          <a:xfrm>
            <a:off x="5444952" y="2818086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5334152" y="3440665"/>
            <a:ext cx="157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>
                <a:latin typeface="Gotham HTF Book"/>
              </a:rPr>
              <a:t>minimum local</a:t>
            </a:r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7171666" y="4431265"/>
            <a:ext cx="1709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>
                <a:latin typeface="Gotham HTF Book"/>
              </a:rPr>
              <a:t>minimum global</a:t>
            </a:r>
          </a:p>
        </p:txBody>
      </p:sp>
      <p:sp>
        <p:nvSpPr>
          <p:cNvPr id="30733" name="Arc 12"/>
          <p:cNvSpPr>
            <a:spLocks/>
          </p:cNvSpPr>
          <p:nvPr/>
        </p:nvSpPr>
        <p:spPr bwMode="auto">
          <a:xfrm>
            <a:off x="5140152" y="2360886"/>
            <a:ext cx="381000" cy="457200"/>
          </a:xfrm>
          <a:custGeom>
            <a:avLst/>
            <a:gdLst>
              <a:gd name="T0" fmla="*/ 0 w 21600"/>
              <a:gd name="T1" fmla="*/ 0 h 21600"/>
              <a:gd name="T2" fmla="*/ 3810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0734" name="Arc 13"/>
          <p:cNvSpPr>
            <a:spLocks/>
          </p:cNvSpPr>
          <p:nvPr/>
        </p:nvSpPr>
        <p:spPr bwMode="auto">
          <a:xfrm>
            <a:off x="5673552" y="2818087"/>
            <a:ext cx="457200" cy="530225"/>
          </a:xfrm>
          <a:custGeom>
            <a:avLst/>
            <a:gdLst>
              <a:gd name="T0" fmla="*/ 0 w 21600"/>
              <a:gd name="T1" fmla="*/ 0 h 30021"/>
              <a:gd name="T2" fmla="*/ 421026 w 21600"/>
              <a:gd name="T3" fmla="*/ 530225 h 30021"/>
              <a:gd name="T4" fmla="*/ 0 w 21600"/>
              <a:gd name="T5" fmla="*/ 381495 h 30021"/>
              <a:gd name="T6" fmla="*/ 0 60000 65536"/>
              <a:gd name="T7" fmla="*/ 0 60000 65536"/>
              <a:gd name="T8" fmla="*/ 0 60000 65536"/>
              <a:gd name="T9" fmla="*/ 0 w 21600"/>
              <a:gd name="T10" fmla="*/ 0 h 30021"/>
              <a:gd name="T11" fmla="*/ 21600 w 21600"/>
              <a:gd name="T12" fmla="*/ 30021 h 300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02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493"/>
                  <a:pt x="21018" y="27356"/>
                  <a:pt x="19890" y="30020"/>
                </a:cubicBezTo>
              </a:path>
              <a:path w="21600" h="3002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4493"/>
                  <a:pt x="21018" y="27356"/>
                  <a:pt x="19890" y="3002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69326" name="Arc 14"/>
          <p:cNvSpPr>
            <a:spLocks/>
          </p:cNvSpPr>
          <p:nvPr/>
        </p:nvSpPr>
        <p:spPr bwMode="auto">
          <a:xfrm flipH="1" flipV="1">
            <a:off x="5444952" y="2970486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60443" y="1266826"/>
            <a:ext cx="7959893" cy="50084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dirty="0"/>
              <a:t>Problèmes difficiles à résoudre de manière exacte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exemple : Transport, Horaire, Inventaire, etc.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CA" dirty="0"/>
              <a:t>Méthodes Exacte  (</a:t>
            </a:r>
            <a:r>
              <a:rPr lang="fr-CA" dirty="0" err="1"/>
              <a:t>BnB</a:t>
            </a:r>
            <a:r>
              <a:rPr lang="fr-CA" dirty="0"/>
              <a:t>, CP)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coûteuses en termes de temps de calcul</a:t>
            </a:r>
          </a:p>
          <a:p>
            <a:pPr lvl="1" eaLnBrk="1" hangingPunct="1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CA" dirty="0"/>
              <a:t>Autres options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méthodes de résolution approximatives (heuristiques)</a:t>
            </a:r>
          </a:p>
          <a:p>
            <a:pPr lvl="1" eaLnBrk="1" hangingPunct="1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Optimisation combinatoire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6DA14A-BE01-4E1C-B57A-9B8013989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14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A33613-5A27-AC4D-8559-77E0996EEB25}" type="slidenum">
              <a:rPr lang="en-CA">
                <a:latin typeface="Gotham HTF Book"/>
              </a:rPr>
              <a:pPr eaLnBrk="1" hangingPunct="1"/>
              <a:t>2</a:t>
            </a:fld>
            <a:endParaRPr lang="en-CA" dirty="0">
              <a:latin typeface="Gotham HTF Book"/>
            </a:endParaRPr>
          </a:p>
        </p:txBody>
      </p:sp>
      <p:sp>
        <p:nvSpPr>
          <p:cNvPr id="6149" name="Line 10"/>
          <p:cNvSpPr>
            <a:spLocks noChangeShapeType="1"/>
          </p:cNvSpPr>
          <p:nvPr/>
        </p:nvSpPr>
        <p:spPr bwMode="auto">
          <a:xfrm flipH="1">
            <a:off x="7319963" y="2636838"/>
            <a:ext cx="1008062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>
            <a:off x="8328025" y="2636838"/>
            <a:ext cx="11509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 flipH="1">
            <a:off x="9047163" y="2997201"/>
            <a:ext cx="4318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6152" name="Line 13"/>
          <p:cNvSpPr>
            <a:spLocks noChangeShapeType="1"/>
          </p:cNvSpPr>
          <p:nvPr/>
        </p:nvSpPr>
        <p:spPr bwMode="auto">
          <a:xfrm flipH="1">
            <a:off x="8255001" y="4005264"/>
            <a:ext cx="7921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 flipH="1" flipV="1">
            <a:off x="7319964" y="4076700"/>
            <a:ext cx="9350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6154" name="Oval 5"/>
          <p:cNvSpPr>
            <a:spLocks noChangeArrowheads="1"/>
          </p:cNvSpPr>
          <p:nvPr/>
        </p:nvSpPr>
        <p:spPr bwMode="auto">
          <a:xfrm>
            <a:off x="9336088" y="28527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6155" name="Oval 6"/>
          <p:cNvSpPr>
            <a:spLocks noChangeArrowheads="1"/>
          </p:cNvSpPr>
          <p:nvPr/>
        </p:nvSpPr>
        <p:spPr bwMode="auto">
          <a:xfrm>
            <a:off x="7607300" y="3355975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6156" name="Oval 7"/>
          <p:cNvSpPr>
            <a:spLocks noChangeArrowheads="1"/>
          </p:cNvSpPr>
          <p:nvPr/>
        </p:nvSpPr>
        <p:spPr bwMode="auto">
          <a:xfrm>
            <a:off x="7246938" y="3932238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6157" name="Oval 8"/>
          <p:cNvSpPr>
            <a:spLocks noChangeArrowheads="1"/>
          </p:cNvSpPr>
          <p:nvPr/>
        </p:nvSpPr>
        <p:spPr bwMode="auto">
          <a:xfrm>
            <a:off x="8183563" y="42211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6158" name="Oval 9"/>
          <p:cNvSpPr>
            <a:spLocks noChangeArrowheads="1"/>
          </p:cNvSpPr>
          <p:nvPr/>
        </p:nvSpPr>
        <p:spPr bwMode="auto">
          <a:xfrm>
            <a:off x="8975725" y="3860800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6159" name="Oval 4"/>
          <p:cNvSpPr>
            <a:spLocks noChangeArrowheads="1"/>
          </p:cNvSpPr>
          <p:nvPr/>
        </p:nvSpPr>
        <p:spPr bwMode="auto">
          <a:xfrm>
            <a:off x="8183563" y="256381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72747"/>
            <a:ext cx="10515600" cy="5360359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0000"/>
                </a:solidFill>
              </a:rPr>
              <a:t>Mémoire à court terme</a:t>
            </a:r>
            <a:r>
              <a:rPr lang="fr-CA" dirty="0"/>
              <a:t> du processus de recherche</a:t>
            </a: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fr-CA" dirty="0"/>
              <a:t>Possibilités :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liste des </a:t>
            </a:r>
            <a:r>
              <a:rPr lang="fr-CA" sz="1800" i="1" dirty="0" err="1">
                <a:solidFill>
                  <a:srgbClr val="57565B"/>
                </a:solidFill>
              </a:rPr>
              <a:t>t</a:t>
            </a:r>
            <a:r>
              <a:rPr lang="fr-CA" sz="1800" dirty="0">
                <a:solidFill>
                  <a:srgbClr val="57565B"/>
                </a:solidFill>
              </a:rPr>
              <a:t> dernières solutions visitées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peu utilisé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assez coûteux</a:t>
            </a:r>
          </a:p>
          <a:p>
            <a:pPr marL="1295400" lvl="2" indent="-381000"/>
            <a:endParaRPr lang="fr-CA" sz="1800" dirty="0">
              <a:solidFill>
                <a:srgbClr val="57565B"/>
              </a:solidFill>
            </a:endParaRP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liste des </a:t>
            </a:r>
            <a:r>
              <a:rPr lang="fr-CA" sz="1800" i="1" dirty="0" err="1">
                <a:solidFill>
                  <a:srgbClr val="57565B"/>
                </a:solidFill>
              </a:rPr>
              <a:t>t</a:t>
            </a:r>
            <a:r>
              <a:rPr lang="fr-CA" sz="1800" dirty="0">
                <a:solidFill>
                  <a:srgbClr val="57565B"/>
                </a:solidFill>
              </a:rPr>
              <a:t> dernières transformations effectuées et on interdit la transformation inverse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type de tabou </a:t>
            </a:r>
            <a:r>
              <a:rPr lang="fr-CA" sz="1800" dirty="0">
                <a:solidFill>
                  <a:srgbClr val="FF0000"/>
                </a:solidFill>
              </a:rPr>
              <a:t>le plus fréquent</a:t>
            </a:r>
          </a:p>
          <a:p>
            <a:pPr marL="1295400" lvl="2" indent="-381000"/>
            <a:endParaRPr lang="fr-CA" sz="1800" dirty="0">
              <a:solidFill>
                <a:srgbClr val="57565B"/>
              </a:solidFill>
            </a:endParaRP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liste des caractéristiques des </a:t>
            </a:r>
            <a:r>
              <a:rPr lang="fr-CA" sz="1800" i="1" dirty="0" err="1">
                <a:solidFill>
                  <a:srgbClr val="57565B"/>
                </a:solidFill>
              </a:rPr>
              <a:t>t</a:t>
            </a:r>
            <a:r>
              <a:rPr lang="fr-CA" sz="1800" dirty="0">
                <a:solidFill>
                  <a:srgbClr val="57565B"/>
                </a:solidFill>
              </a:rPr>
              <a:t> dernières solutions ou transformations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(par exemple duré total, charge du camion pour le VRP)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moins fréquent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peut être très efficace</a:t>
            </a:r>
          </a:p>
          <a:p>
            <a:pPr marL="1295400" lvl="2" indent="-381000"/>
            <a:endParaRPr lang="fr-CA" sz="1800" dirty="0"/>
          </a:p>
          <a:p>
            <a:pPr marL="1295400" lvl="2" indent="-381000">
              <a:buNone/>
            </a:pPr>
            <a:endParaRPr lang="fr-CA" sz="1800" dirty="0">
              <a:solidFill>
                <a:srgbClr val="FF00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mécanismes de tabous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19C94A3-6415-4C70-81C7-E1F304F463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2770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C70DB9-2F30-504B-93FF-44CBA1B60675}" type="slidenum">
              <a:rPr lang="en-CA">
                <a:latin typeface="Gotham HTF Book"/>
              </a:rPr>
              <a:pPr eaLnBrk="1" hangingPunct="1"/>
              <a:t>20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5360359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fr-CA" dirty="0"/>
              <a:t>PVC avec voisinage de type 2-opt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2-opt constitue l’heuristique interne de l’algorithme de RT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transformations : retirer les arêtes (</a:t>
            </a:r>
            <a:r>
              <a:rPr lang="fr-CA" sz="1800" i="1" dirty="0">
                <a:solidFill>
                  <a:srgbClr val="57565B"/>
                </a:solidFill>
              </a:rPr>
              <a:t>i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k</a:t>
            </a:r>
            <a:r>
              <a:rPr lang="fr-CA" sz="1800" dirty="0">
                <a:solidFill>
                  <a:srgbClr val="57565B"/>
                </a:solidFill>
              </a:rPr>
              <a:t>) et (</a:t>
            </a:r>
            <a:r>
              <a:rPr lang="fr-CA" sz="1800" i="1" dirty="0">
                <a:solidFill>
                  <a:srgbClr val="57565B"/>
                </a:solidFill>
              </a:rPr>
              <a:t>j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l</a:t>
            </a:r>
            <a:r>
              <a:rPr lang="fr-CA" sz="1800" dirty="0">
                <a:solidFill>
                  <a:srgbClr val="57565B"/>
                </a:solidFill>
              </a:rPr>
              <a:t>) et les remplacer par (</a:t>
            </a:r>
            <a:r>
              <a:rPr lang="fr-CA" sz="1800" i="1" dirty="0">
                <a:solidFill>
                  <a:srgbClr val="57565B"/>
                </a:solidFill>
              </a:rPr>
              <a:t>i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j</a:t>
            </a:r>
            <a:r>
              <a:rPr lang="fr-CA" sz="1800" dirty="0">
                <a:solidFill>
                  <a:srgbClr val="57565B"/>
                </a:solidFill>
              </a:rPr>
              <a:t>) et (</a:t>
            </a:r>
            <a:r>
              <a:rPr lang="fr-CA" sz="1800" i="1" dirty="0">
                <a:solidFill>
                  <a:srgbClr val="57565B"/>
                </a:solidFill>
              </a:rPr>
              <a:t>k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l</a:t>
            </a:r>
            <a:r>
              <a:rPr lang="fr-CA" sz="1800" dirty="0">
                <a:solidFill>
                  <a:srgbClr val="57565B"/>
                </a:solidFill>
              </a:rPr>
              <a:t>)</a:t>
            </a:r>
          </a:p>
          <a:p>
            <a:pPr marL="914400" lvl="1" indent="-4572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tabous possibles :</a:t>
            </a:r>
          </a:p>
          <a:p>
            <a:pPr marL="1295400" lvl="2" indent="-3810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interdire les tournées elles-mêmes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interdire la transformation inverse : 	 [(</a:t>
            </a:r>
            <a:r>
              <a:rPr lang="fr-CA" sz="1800" i="1" dirty="0">
                <a:solidFill>
                  <a:srgbClr val="57565B"/>
                </a:solidFill>
              </a:rPr>
              <a:t>i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j</a:t>
            </a:r>
            <a:r>
              <a:rPr lang="fr-CA" sz="1800" dirty="0">
                <a:solidFill>
                  <a:srgbClr val="57565B"/>
                </a:solidFill>
              </a:rPr>
              <a:t>), (</a:t>
            </a:r>
            <a:r>
              <a:rPr lang="fr-CA" sz="1800" i="1" dirty="0">
                <a:solidFill>
                  <a:srgbClr val="57565B"/>
                </a:solidFill>
              </a:rPr>
              <a:t>k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l</a:t>
            </a:r>
            <a:r>
              <a:rPr lang="fr-CA" sz="1800" dirty="0">
                <a:solidFill>
                  <a:srgbClr val="57565B"/>
                </a:solidFill>
              </a:rPr>
              <a:t>)] 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→ </a:t>
            </a:r>
            <a:r>
              <a:rPr lang="fr-CA" sz="1800" dirty="0">
                <a:solidFill>
                  <a:srgbClr val="57565B"/>
                </a:solidFill>
              </a:rPr>
              <a:t>[(</a:t>
            </a:r>
            <a:r>
              <a:rPr lang="fr-CA" sz="1800" i="1" dirty="0">
                <a:solidFill>
                  <a:srgbClr val="57565B"/>
                </a:solidFill>
              </a:rPr>
              <a:t>i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k</a:t>
            </a:r>
            <a:r>
              <a:rPr lang="fr-CA" sz="1800" dirty="0">
                <a:solidFill>
                  <a:srgbClr val="57565B"/>
                </a:solidFill>
              </a:rPr>
              <a:t>), (</a:t>
            </a:r>
            <a:r>
              <a:rPr lang="fr-CA" sz="1800" i="1" dirty="0">
                <a:solidFill>
                  <a:srgbClr val="57565B"/>
                </a:solidFill>
              </a:rPr>
              <a:t>j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l</a:t>
            </a:r>
            <a:r>
              <a:rPr lang="fr-CA" sz="1800" dirty="0">
                <a:solidFill>
                  <a:srgbClr val="57565B"/>
                </a:solidFill>
              </a:rPr>
              <a:t>)]</a:t>
            </a:r>
            <a:endParaRPr lang="fr-CA" sz="1800" dirty="0">
              <a:solidFill>
                <a:srgbClr val="57565B"/>
              </a:solidFill>
              <a:cs typeface="Arial" charset="0"/>
            </a:endParaRPr>
          </a:p>
          <a:p>
            <a:pPr marL="1295400" lvl="2" indent="-3810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interdire toute transformation impliquant (</a:t>
            </a:r>
            <a:r>
              <a:rPr lang="fr-CA" sz="1800" i="1" dirty="0">
                <a:solidFill>
                  <a:srgbClr val="57565B"/>
                </a:solidFill>
              </a:rPr>
              <a:t>i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j</a:t>
            </a:r>
            <a:r>
              <a:rPr lang="fr-CA" sz="1800" dirty="0">
                <a:solidFill>
                  <a:srgbClr val="57565B"/>
                </a:solidFill>
              </a:rPr>
              <a:t>) ou (</a:t>
            </a:r>
            <a:r>
              <a:rPr lang="fr-CA" sz="1800" i="1" dirty="0">
                <a:solidFill>
                  <a:srgbClr val="57565B"/>
                </a:solidFill>
              </a:rPr>
              <a:t>k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i="1" dirty="0">
                <a:solidFill>
                  <a:srgbClr val="57565B"/>
                </a:solidFill>
              </a:rPr>
              <a:t>l</a:t>
            </a:r>
            <a:r>
              <a:rPr lang="fr-CA" sz="1800" dirty="0">
                <a:solidFill>
                  <a:srgbClr val="57565B"/>
                </a:solidFill>
              </a:rPr>
              <a:t>)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exemples de tabous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E84EC24-35E0-4B81-B296-FEA761416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794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2E7588-4AD5-C94D-82B2-1BC0D334F05E}" type="slidenum">
              <a:rPr lang="en-CA">
                <a:latin typeface="Gotham HTF Book"/>
              </a:rPr>
              <a:pPr eaLnBrk="1" hangingPunct="1"/>
              <a:t>21</a:t>
            </a:fld>
            <a:endParaRPr lang="en-CA" dirty="0">
              <a:latin typeface="Gotham HTF Book"/>
            </a:endParaRPr>
          </a:p>
        </p:txBody>
      </p:sp>
      <p:sp>
        <p:nvSpPr>
          <p:cNvPr id="33797" name="Freeform 4"/>
          <p:cNvSpPr>
            <a:spLocks/>
          </p:cNvSpPr>
          <p:nvPr/>
        </p:nvSpPr>
        <p:spPr bwMode="auto">
          <a:xfrm>
            <a:off x="7163793" y="2776018"/>
            <a:ext cx="809625" cy="720725"/>
          </a:xfrm>
          <a:custGeom>
            <a:avLst/>
            <a:gdLst>
              <a:gd name="T0" fmla="*/ 0 w 510"/>
              <a:gd name="T1" fmla="*/ 454 h 454"/>
              <a:gd name="T2" fmla="*/ 510 w 510"/>
              <a:gd name="T3" fmla="*/ 0 h 454"/>
              <a:gd name="T4" fmla="*/ 0 60000 65536"/>
              <a:gd name="T5" fmla="*/ 0 60000 65536"/>
              <a:gd name="T6" fmla="*/ 0 w 510"/>
              <a:gd name="T7" fmla="*/ 0 h 454"/>
              <a:gd name="T8" fmla="*/ 510 w 510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0" h="454">
                <a:moveTo>
                  <a:pt x="0" y="454"/>
                </a:moveTo>
                <a:lnTo>
                  <a:pt x="5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3798" name="Freeform 5"/>
          <p:cNvSpPr>
            <a:spLocks/>
          </p:cNvSpPr>
          <p:nvPr/>
        </p:nvSpPr>
        <p:spPr bwMode="auto">
          <a:xfrm>
            <a:off x="7824193" y="2776018"/>
            <a:ext cx="1063625" cy="1587"/>
          </a:xfrm>
          <a:custGeom>
            <a:avLst/>
            <a:gdLst>
              <a:gd name="T0" fmla="*/ 0 w 670"/>
              <a:gd name="T1" fmla="*/ 0 h 1"/>
              <a:gd name="T2" fmla="*/ 670 w 670"/>
              <a:gd name="T3" fmla="*/ 0 h 1"/>
              <a:gd name="T4" fmla="*/ 0 60000 65536"/>
              <a:gd name="T5" fmla="*/ 0 60000 65536"/>
              <a:gd name="T6" fmla="*/ 0 w 670"/>
              <a:gd name="T7" fmla="*/ 0 h 1"/>
              <a:gd name="T8" fmla="*/ 670 w 67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0" h="1">
                <a:moveTo>
                  <a:pt x="0" y="0"/>
                </a:moveTo>
                <a:lnTo>
                  <a:pt x="67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3799" name="Freeform 6"/>
          <p:cNvSpPr>
            <a:spLocks/>
          </p:cNvSpPr>
          <p:nvPr/>
        </p:nvSpPr>
        <p:spPr bwMode="auto">
          <a:xfrm>
            <a:off x="8917979" y="2776018"/>
            <a:ext cx="719138" cy="720725"/>
          </a:xfrm>
          <a:custGeom>
            <a:avLst/>
            <a:gdLst>
              <a:gd name="T0" fmla="*/ 0 w 453"/>
              <a:gd name="T1" fmla="*/ 0 h 454"/>
              <a:gd name="T2" fmla="*/ 453 w 453"/>
              <a:gd name="T3" fmla="*/ 454 h 454"/>
              <a:gd name="T4" fmla="*/ 0 60000 65536"/>
              <a:gd name="T5" fmla="*/ 0 60000 65536"/>
              <a:gd name="T6" fmla="*/ 0 w 453"/>
              <a:gd name="T7" fmla="*/ 0 h 454"/>
              <a:gd name="T8" fmla="*/ 453 w 453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3" h="454">
                <a:moveTo>
                  <a:pt x="0" y="0"/>
                </a:moveTo>
                <a:lnTo>
                  <a:pt x="453" y="45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3800" name="Freeform 7"/>
          <p:cNvSpPr>
            <a:spLocks/>
          </p:cNvSpPr>
          <p:nvPr/>
        </p:nvSpPr>
        <p:spPr bwMode="auto">
          <a:xfrm>
            <a:off x="8873530" y="3496742"/>
            <a:ext cx="733425" cy="868362"/>
          </a:xfrm>
          <a:custGeom>
            <a:avLst/>
            <a:gdLst>
              <a:gd name="T0" fmla="*/ 462 w 462"/>
              <a:gd name="T1" fmla="*/ 0 h 547"/>
              <a:gd name="T2" fmla="*/ 0 w 462"/>
              <a:gd name="T3" fmla="*/ 547 h 547"/>
              <a:gd name="T4" fmla="*/ 0 60000 65536"/>
              <a:gd name="T5" fmla="*/ 0 60000 65536"/>
              <a:gd name="T6" fmla="*/ 0 w 462"/>
              <a:gd name="T7" fmla="*/ 0 h 547"/>
              <a:gd name="T8" fmla="*/ 462 w 462"/>
              <a:gd name="T9" fmla="*/ 547 h 5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2" h="547">
                <a:moveTo>
                  <a:pt x="462" y="0"/>
                </a:moveTo>
                <a:lnTo>
                  <a:pt x="0" y="54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3801" name="Freeform 8"/>
          <p:cNvSpPr>
            <a:spLocks/>
          </p:cNvSpPr>
          <p:nvPr/>
        </p:nvSpPr>
        <p:spPr bwMode="auto">
          <a:xfrm>
            <a:off x="7824192" y="4365105"/>
            <a:ext cx="1154112" cy="15875"/>
          </a:xfrm>
          <a:custGeom>
            <a:avLst/>
            <a:gdLst>
              <a:gd name="T0" fmla="*/ 727 w 727"/>
              <a:gd name="T1" fmla="*/ 10 h 10"/>
              <a:gd name="T2" fmla="*/ 0 w 727"/>
              <a:gd name="T3" fmla="*/ 0 h 10"/>
              <a:gd name="T4" fmla="*/ 0 60000 65536"/>
              <a:gd name="T5" fmla="*/ 0 60000 65536"/>
              <a:gd name="T6" fmla="*/ 0 w 727"/>
              <a:gd name="T7" fmla="*/ 0 h 10"/>
              <a:gd name="T8" fmla="*/ 727 w 727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7" h="10">
                <a:moveTo>
                  <a:pt x="727" y="1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3802" name="Freeform 9"/>
          <p:cNvSpPr>
            <a:spLocks/>
          </p:cNvSpPr>
          <p:nvPr/>
        </p:nvSpPr>
        <p:spPr bwMode="auto">
          <a:xfrm>
            <a:off x="7163793" y="3511029"/>
            <a:ext cx="839787" cy="884238"/>
          </a:xfrm>
          <a:custGeom>
            <a:avLst/>
            <a:gdLst>
              <a:gd name="T0" fmla="*/ 529 w 529"/>
              <a:gd name="T1" fmla="*/ 557 h 557"/>
              <a:gd name="T2" fmla="*/ 0 w 529"/>
              <a:gd name="T3" fmla="*/ 0 h 557"/>
              <a:gd name="T4" fmla="*/ 0 60000 65536"/>
              <a:gd name="T5" fmla="*/ 0 60000 65536"/>
              <a:gd name="T6" fmla="*/ 0 w 529"/>
              <a:gd name="T7" fmla="*/ 0 h 557"/>
              <a:gd name="T8" fmla="*/ 529 w 529"/>
              <a:gd name="T9" fmla="*/ 557 h 5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9" h="557">
                <a:moveTo>
                  <a:pt x="529" y="5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6976467" y="3309417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i="1" dirty="0">
              <a:latin typeface="Times New Roman" charset="0"/>
            </a:endParaRPr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7792442" y="4173017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i="1" dirty="0">
                <a:latin typeface="Gotham HTF Book"/>
              </a:rPr>
              <a:t>l</a:t>
            </a:r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8608417" y="4173017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k</a:t>
            </a:r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9424392" y="3309417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i="1" dirty="0">
              <a:latin typeface="Times New Roman" charset="0"/>
            </a:endParaRPr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8608417" y="2590279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j</a:t>
            </a:r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7792442" y="2590279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i</a:t>
            </a:r>
          </a:p>
        </p:txBody>
      </p:sp>
      <p:sp>
        <p:nvSpPr>
          <p:cNvPr id="33809" name="AutoShape 16"/>
          <p:cNvSpPr>
            <a:spLocks noChangeArrowheads="1"/>
          </p:cNvSpPr>
          <p:nvPr/>
        </p:nvSpPr>
        <p:spPr bwMode="auto">
          <a:xfrm>
            <a:off x="6288089" y="3357563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2" name="Freeform 17"/>
          <p:cNvSpPr>
            <a:spLocks/>
          </p:cNvSpPr>
          <p:nvPr/>
        </p:nvSpPr>
        <p:spPr bwMode="auto">
          <a:xfrm>
            <a:off x="3186982" y="2751139"/>
            <a:ext cx="809625" cy="720725"/>
          </a:xfrm>
          <a:custGeom>
            <a:avLst/>
            <a:gdLst>
              <a:gd name="T0" fmla="*/ 0 w 510"/>
              <a:gd name="T1" fmla="*/ 454 h 454"/>
              <a:gd name="T2" fmla="*/ 510 w 510"/>
              <a:gd name="T3" fmla="*/ 0 h 454"/>
              <a:gd name="T4" fmla="*/ 0 60000 65536"/>
              <a:gd name="T5" fmla="*/ 0 60000 65536"/>
              <a:gd name="T6" fmla="*/ 0 w 510"/>
              <a:gd name="T7" fmla="*/ 0 h 454"/>
              <a:gd name="T8" fmla="*/ 510 w 510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0" h="454">
                <a:moveTo>
                  <a:pt x="0" y="454"/>
                </a:moveTo>
                <a:lnTo>
                  <a:pt x="5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3" name="Freeform 18"/>
          <p:cNvSpPr>
            <a:spLocks/>
          </p:cNvSpPr>
          <p:nvPr/>
        </p:nvSpPr>
        <p:spPr bwMode="auto">
          <a:xfrm>
            <a:off x="4941170" y="2751139"/>
            <a:ext cx="719137" cy="720725"/>
          </a:xfrm>
          <a:custGeom>
            <a:avLst/>
            <a:gdLst>
              <a:gd name="T0" fmla="*/ 0 w 453"/>
              <a:gd name="T1" fmla="*/ 0 h 454"/>
              <a:gd name="T2" fmla="*/ 453 w 453"/>
              <a:gd name="T3" fmla="*/ 454 h 454"/>
              <a:gd name="T4" fmla="*/ 0 60000 65536"/>
              <a:gd name="T5" fmla="*/ 0 60000 65536"/>
              <a:gd name="T6" fmla="*/ 0 w 453"/>
              <a:gd name="T7" fmla="*/ 0 h 454"/>
              <a:gd name="T8" fmla="*/ 453 w 453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3" h="454">
                <a:moveTo>
                  <a:pt x="0" y="0"/>
                </a:moveTo>
                <a:lnTo>
                  <a:pt x="453" y="45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4" name="Freeform 19"/>
          <p:cNvSpPr>
            <a:spLocks/>
          </p:cNvSpPr>
          <p:nvPr/>
        </p:nvSpPr>
        <p:spPr bwMode="auto">
          <a:xfrm>
            <a:off x="4896720" y="3471863"/>
            <a:ext cx="733425" cy="868362"/>
          </a:xfrm>
          <a:custGeom>
            <a:avLst/>
            <a:gdLst>
              <a:gd name="T0" fmla="*/ 462 w 462"/>
              <a:gd name="T1" fmla="*/ 0 h 547"/>
              <a:gd name="T2" fmla="*/ 0 w 462"/>
              <a:gd name="T3" fmla="*/ 547 h 547"/>
              <a:gd name="T4" fmla="*/ 0 60000 65536"/>
              <a:gd name="T5" fmla="*/ 0 60000 65536"/>
              <a:gd name="T6" fmla="*/ 0 w 462"/>
              <a:gd name="T7" fmla="*/ 0 h 547"/>
              <a:gd name="T8" fmla="*/ 462 w 462"/>
              <a:gd name="T9" fmla="*/ 547 h 5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2" h="547">
                <a:moveTo>
                  <a:pt x="462" y="0"/>
                </a:moveTo>
                <a:lnTo>
                  <a:pt x="0" y="54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5" name="Freeform 20"/>
          <p:cNvSpPr>
            <a:spLocks/>
          </p:cNvSpPr>
          <p:nvPr/>
        </p:nvSpPr>
        <p:spPr bwMode="auto">
          <a:xfrm>
            <a:off x="3186981" y="3486150"/>
            <a:ext cx="839788" cy="884238"/>
          </a:xfrm>
          <a:custGeom>
            <a:avLst/>
            <a:gdLst>
              <a:gd name="T0" fmla="*/ 529 w 529"/>
              <a:gd name="T1" fmla="*/ 557 h 557"/>
              <a:gd name="T2" fmla="*/ 0 w 529"/>
              <a:gd name="T3" fmla="*/ 0 h 557"/>
              <a:gd name="T4" fmla="*/ 0 60000 65536"/>
              <a:gd name="T5" fmla="*/ 0 60000 65536"/>
              <a:gd name="T6" fmla="*/ 0 w 529"/>
              <a:gd name="T7" fmla="*/ 0 h 557"/>
              <a:gd name="T8" fmla="*/ 529 w 529"/>
              <a:gd name="T9" fmla="*/ 557 h 5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9" h="557">
                <a:moveTo>
                  <a:pt x="529" y="5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2999656" y="328453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i="1" dirty="0">
              <a:latin typeface="Times New Roman" charset="0"/>
            </a:endParaRPr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5447581" y="328453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i="1" dirty="0">
              <a:latin typeface="Times New Roman" charset="0"/>
            </a:endParaRPr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3983906" y="2781301"/>
            <a:ext cx="8636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 flipH="1">
            <a:off x="3983906" y="2781301"/>
            <a:ext cx="8636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15631" y="414813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i="1" dirty="0">
                <a:latin typeface="Gotham HTF Book"/>
              </a:rPr>
              <a:t>l</a:t>
            </a: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4631606" y="414813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k</a:t>
            </a:r>
          </a:p>
        </p:txBody>
      </p:sp>
      <p:sp>
        <p:nvSpPr>
          <p:cNvPr id="52" name="Oval 27"/>
          <p:cNvSpPr>
            <a:spLocks noChangeArrowheads="1"/>
          </p:cNvSpPr>
          <p:nvPr/>
        </p:nvSpPr>
        <p:spPr bwMode="auto">
          <a:xfrm>
            <a:off x="4631606" y="25654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j</a:t>
            </a:r>
          </a:p>
        </p:txBody>
      </p:sp>
      <p:sp>
        <p:nvSpPr>
          <p:cNvPr id="53" name="Oval 28"/>
          <p:cNvSpPr>
            <a:spLocks noChangeArrowheads="1"/>
          </p:cNvSpPr>
          <p:nvPr/>
        </p:nvSpPr>
        <p:spPr bwMode="auto">
          <a:xfrm>
            <a:off x="3815631" y="25654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i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48342"/>
            <a:ext cx="10515600" cy="5360359"/>
          </a:xfrm>
        </p:spPr>
        <p:txBody>
          <a:bodyPr/>
          <a:lstStyle/>
          <a:p>
            <a:pPr marL="577850" indent="-577850">
              <a:lnSpc>
                <a:spcPct val="90000"/>
              </a:lnSpc>
              <a:buNone/>
            </a:pPr>
            <a:r>
              <a:rPr lang="fr-CA" b="1" dirty="0"/>
              <a:t>Soit le problème de minimiser F(</a:t>
            </a:r>
            <a:r>
              <a:rPr lang="fr-CA" b="1" i="1" dirty="0"/>
              <a:t>x</a:t>
            </a:r>
            <a:r>
              <a:rPr lang="fr-CA" b="1" dirty="0"/>
              <a:t>) pour </a:t>
            </a:r>
            <a:r>
              <a:rPr lang="fr-CA" b="1" i="1" dirty="0"/>
              <a:t>x</a:t>
            </a:r>
            <a:r>
              <a:rPr lang="fr-CA" b="1" dirty="0"/>
              <a:t> </a:t>
            </a:r>
            <a:r>
              <a:rPr lang="fr-CA" b="1" dirty="0">
                <a:sym typeface="Symbol" charset="0"/>
              </a:rPr>
              <a:t> X</a:t>
            </a:r>
          </a:p>
          <a:p>
            <a:pPr marL="577850" indent="-577850">
              <a:lnSpc>
                <a:spcPct val="90000"/>
              </a:lnSpc>
              <a:buNone/>
            </a:pPr>
            <a:r>
              <a:rPr lang="fr-CA" dirty="0"/>
              <a:t>Posons</a:t>
            </a:r>
          </a:p>
          <a:p>
            <a:pPr marL="577850" indent="-577850">
              <a:lnSpc>
                <a:spcPct val="90000"/>
              </a:lnSpc>
              <a:buNone/>
            </a:pPr>
            <a:r>
              <a:rPr lang="fr-CA" dirty="0"/>
              <a:t>	</a:t>
            </a:r>
            <a:r>
              <a:rPr lang="fr-CA" i="1" dirty="0"/>
              <a:t>x</a:t>
            </a:r>
            <a:r>
              <a:rPr lang="fr-CA" dirty="0"/>
              <a:t>		solution courante</a:t>
            </a:r>
          </a:p>
          <a:p>
            <a:pPr marL="577850" indent="-577850">
              <a:lnSpc>
                <a:spcPct val="90000"/>
              </a:lnSpc>
              <a:buNone/>
            </a:pPr>
            <a:r>
              <a:rPr lang="fr-CA" dirty="0"/>
              <a:t>	</a:t>
            </a:r>
            <a:r>
              <a:rPr lang="fr-CA" i="1" dirty="0"/>
              <a:t>x</a:t>
            </a:r>
            <a:r>
              <a:rPr lang="fr-CA" i="1" baseline="30000" dirty="0"/>
              <a:t>*</a:t>
            </a:r>
            <a:r>
              <a:rPr lang="fr-CA" dirty="0"/>
              <a:t>	meilleure solution rencontrée</a:t>
            </a:r>
          </a:p>
          <a:p>
            <a:pPr marL="577850" indent="-577850">
              <a:lnSpc>
                <a:spcPct val="90000"/>
              </a:lnSpc>
              <a:buNone/>
            </a:pPr>
            <a:r>
              <a:rPr lang="fr-CA" dirty="0"/>
              <a:t>	</a:t>
            </a:r>
            <a:r>
              <a:rPr lang="fr-CA" dirty="0" err="1"/>
              <a:t>T</a:t>
            </a:r>
            <a:r>
              <a:rPr lang="fr-CA" dirty="0"/>
              <a:t>	liste des tabous</a:t>
            </a:r>
          </a:p>
          <a:p>
            <a:pPr marL="577850" indent="-577850">
              <a:lnSpc>
                <a:spcPct val="90000"/>
              </a:lnSpc>
              <a:buNone/>
            </a:pPr>
            <a:r>
              <a:rPr lang="fr-CA" dirty="0"/>
              <a:t>	N(</a:t>
            </a:r>
            <a:r>
              <a:rPr lang="fr-CA" i="1" dirty="0"/>
              <a:t>x</a:t>
            </a:r>
            <a:r>
              <a:rPr lang="fr-CA" dirty="0"/>
              <a:t>)	voisinage de </a:t>
            </a:r>
            <a:r>
              <a:rPr lang="fr-CA" i="1" dirty="0"/>
              <a:t>x</a:t>
            </a:r>
          </a:p>
          <a:p>
            <a:pPr marL="577850" indent="-577850">
              <a:lnSpc>
                <a:spcPct val="90000"/>
              </a:lnSpc>
              <a:buNone/>
            </a:pPr>
            <a:r>
              <a:rPr lang="fr-CA" i="1" dirty="0"/>
              <a:t>	</a:t>
            </a:r>
            <a:r>
              <a:rPr lang="fr-FR" u="sng" dirty="0">
                <a:sym typeface="Symbol" charset="0"/>
              </a:rPr>
              <a:t>N</a:t>
            </a:r>
            <a:r>
              <a:rPr lang="fr-FR" dirty="0">
                <a:sym typeface="Symbol" charset="0"/>
              </a:rPr>
              <a:t>(</a:t>
            </a:r>
            <a:r>
              <a:rPr lang="fr-FR" i="1" dirty="0">
                <a:sym typeface="Symbol" charset="0"/>
              </a:rPr>
              <a:t>x</a:t>
            </a:r>
            <a:r>
              <a:rPr lang="fr-FR" dirty="0">
                <a:sym typeface="Symbol" charset="0"/>
              </a:rPr>
              <a:t>)	voisinage non tabou de x</a:t>
            </a:r>
            <a:endParaRPr lang="fr-CA" dirty="0"/>
          </a:p>
          <a:p>
            <a:pPr marL="577850" indent="-577850">
              <a:lnSpc>
                <a:spcPct val="90000"/>
              </a:lnSpc>
              <a:buFontTx/>
              <a:buAutoNum type="arabicPeriod"/>
            </a:pPr>
            <a:r>
              <a:rPr lang="fr-CA" b="1" dirty="0"/>
              <a:t>Initialiser</a:t>
            </a:r>
          </a:p>
          <a:p>
            <a:pPr marL="952500" lvl="1" indent="-495300">
              <a:lnSpc>
                <a:spcPct val="90000"/>
              </a:lnSpc>
              <a:buFontTx/>
              <a:buAutoNum type="romanLcPeriod"/>
            </a:pPr>
            <a:r>
              <a:rPr lang="fr-CA" sz="1800" dirty="0">
                <a:solidFill>
                  <a:srgbClr val="57565B"/>
                </a:solidFill>
              </a:rPr>
              <a:t>Choisir une solution initiale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baseline="-25000" dirty="0">
                <a:solidFill>
                  <a:srgbClr val="57565B"/>
                </a:solidFill>
              </a:rPr>
              <a:t>0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 X.</a:t>
            </a:r>
            <a:endParaRPr lang="fr-CA" sz="1800" dirty="0">
              <a:solidFill>
                <a:srgbClr val="57565B"/>
              </a:solidFill>
            </a:endParaRPr>
          </a:p>
          <a:p>
            <a:pPr marL="952500" lvl="1" indent="-495300">
              <a:lnSpc>
                <a:spcPct val="90000"/>
              </a:lnSpc>
              <a:buFontTx/>
              <a:buAutoNum type="romanLcPeriod"/>
            </a:pPr>
            <a:r>
              <a:rPr lang="fr-CA" sz="1800" dirty="0">
                <a:solidFill>
                  <a:srgbClr val="57565B"/>
                </a:solidFill>
              </a:rPr>
              <a:t>Poser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baseline="30000" dirty="0">
                <a:solidFill>
                  <a:srgbClr val="57565B"/>
                </a:solidFill>
              </a:rPr>
              <a:t>*</a:t>
            </a:r>
            <a:r>
              <a:rPr lang="fr-CA" sz="1800" dirty="0">
                <a:solidFill>
                  <a:srgbClr val="57565B"/>
                </a:solidFill>
              </a:rPr>
              <a:t> =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baseline="-25000" dirty="0">
                <a:solidFill>
                  <a:srgbClr val="57565B"/>
                </a:solidFill>
              </a:rPr>
              <a:t>0</a:t>
            </a:r>
            <a:r>
              <a:rPr lang="fr-CA" sz="1800" dirty="0">
                <a:solidFill>
                  <a:srgbClr val="57565B"/>
                </a:solidFill>
              </a:rPr>
              <a:t>,</a:t>
            </a:r>
            <a:r>
              <a:rPr lang="fr-CA" sz="1800" baseline="-25000" dirty="0">
                <a:solidFill>
                  <a:srgbClr val="57565B"/>
                </a:solidFill>
              </a:rPr>
              <a:t>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 =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baseline="-25000" dirty="0">
                <a:solidFill>
                  <a:srgbClr val="57565B"/>
                </a:solidFill>
              </a:rPr>
              <a:t>0</a:t>
            </a:r>
            <a:r>
              <a:rPr lang="fr-CA" sz="1800" dirty="0">
                <a:solidFill>
                  <a:srgbClr val="57565B"/>
                </a:solidFill>
              </a:rPr>
              <a:t> et T = 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.</a:t>
            </a:r>
          </a:p>
          <a:p>
            <a:pPr marL="577850" indent="-577850">
              <a:lnSpc>
                <a:spcPct val="90000"/>
              </a:lnSpc>
              <a:buFontTx/>
              <a:buAutoNum type="arabicPeriod"/>
            </a:pPr>
            <a:r>
              <a:rPr lang="fr-CA" b="1" dirty="0"/>
              <a:t>Tant que critère d’arrêt pas satisfait, faire</a:t>
            </a:r>
          </a:p>
          <a:p>
            <a:pPr marL="952500" lvl="1" indent="-495300">
              <a:lnSpc>
                <a:spcPct val="90000"/>
              </a:lnSpc>
              <a:buFontTx/>
              <a:buAutoNum type="romanLcPeriod"/>
            </a:pPr>
            <a:r>
              <a:rPr lang="fr-CA" sz="1800" dirty="0">
                <a:solidFill>
                  <a:srgbClr val="57565B"/>
                </a:solidFill>
              </a:rPr>
              <a:t>Déterminer </a:t>
            </a:r>
            <a:r>
              <a:rPr lang="fr-CA" sz="1800" i="1" dirty="0">
                <a:solidFill>
                  <a:srgbClr val="57565B"/>
                </a:solidFill>
              </a:rPr>
              <a:t>x’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 </a:t>
            </a:r>
            <a:r>
              <a:rPr lang="fr-CA" sz="1800" u="sng" dirty="0">
                <a:solidFill>
                  <a:srgbClr val="57565B"/>
                </a:solidFill>
                <a:sym typeface="Symbol" charset="0"/>
              </a:rPr>
              <a:t>N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(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) tel que </a:t>
            </a:r>
            <a:r>
              <a:rPr lang="fr-FR" sz="1800" dirty="0">
                <a:solidFill>
                  <a:srgbClr val="57565B"/>
                </a:solidFill>
              </a:rPr>
              <a:t>F(</a:t>
            </a:r>
            <a:r>
              <a:rPr lang="fr-FR" sz="1800" i="1" dirty="0">
                <a:solidFill>
                  <a:srgbClr val="57565B"/>
                </a:solidFill>
              </a:rPr>
              <a:t>x’</a:t>
            </a:r>
            <a:r>
              <a:rPr lang="fr-FR" sz="1800" dirty="0">
                <a:solidFill>
                  <a:srgbClr val="57565B"/>
                </a:solidFill>
              </a:rPr>
              <a:t>) = min F(</a:t>
            </a:r>
            <a:r>
              <a:rPr lang="fr-FR" sz="1800" i="1" dirty="0">
                <a:solidFill>
                  <a:srgbClr val="57565B"/>
                </a:solidFill>
              </a:rPr>
              <a:t>x’’</a:t>
            </a:r>
            <a:r>
              <a:rPr lang="fr-FR" sz="1800" dirty="0">
                <a:solidFill>
                  <a:srgbClr val="57565B"/>
                </a:solidFill>
              </a:rPr>
              <a:t>), </a:t>
            </a:r>
            <a:r>
              <a:rPr lang="fr-FR" sz="1800" i="1" dirty="0">
                <a:solidFill>
                  <a:srgbClr val="57565B"/>
                </a:solidFill>
              </a:rPr>
              <a:t>x’’ 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 </a:t>
            </a:r>
            <a:r>
              <a:rPr lang="fr-FR" sz="1800" u="sng" dirty="0">
                <a:solidFill>
                  <a:srgbClr val="57565B"/>
                </a:solidFill>
                <a:sym typeface="Symbol" charset="0"/>
              </a:rPr>
              <a:t>N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(</a:t>
            </a:r>
            <a:r>
              <a:rPr lang="fr-FR" sz="1800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). Poser </a:t>
            </a:r>
            <a:r>
              <a:rPr lang="fr-FR" sz="1800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 = </a:t>
            </a:r>
            <a:r>
              <a:rPr lang="fr-FR" sz="1800" i="1" dirty="0">
                <a:solidFill>
                  <a:srgbClr val="57565B"/>
                </a:solidFill>
                <a:sym typeface="Symbol" charset="0"/>
              </a:rPr>
              <a:t>x’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.</a:t>
            </a:r>
            <a:endParaRPr lang="fr-FR" sz="1800" dirty="0">
              <a:solidFill>
                <a:srgbClr val="57565B"/>
              </a:solidFill>
            </a:endParaRPr>
          </a:p>
          <a:p>
            <a:pPr marL="952500" lvl="1" indent="-495300">
              <a:lnSpc>
                <a:spcPct val="90000"/>
              </a:lnSpc>
              <a:buFontTx/>
              <a:buAutoNum type="romanLcPeriod"/>
            </a:pPr>
            <a:r>
              <a:rPr lang="fr-CA" sz="1800" dirty="0">
                <a:solidFill>
                  <a:srgbClr val="57565B"/>
                </a:solidFill>
              </a:rPr>
              <a:t>Si F(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) &lt; F(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*), alors poser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baseline="30000" dirty="0">
                <a:solidFill>
                  <a:srgbClr val="57565B"/>
                </a:solidFill>
              </a:rPr>
              <a:t>*</a:t>
            </a:r>
            <a:r>
              <a:rPr lang="fr-CA" sz="1800" dirty="0">
                <a:solidFill>
                  <a:srgbClr val="57565B"/>
                </a:solidFill>
              </a:rPr>
              <a:t> =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. </a:t>
            </a:r>
          </a:p>
          <a:p>
            <a:pPr marL="952500" lvl="1" indent="-495300">
              <a:lnSpc>
                <a:spcPct val="90000"/>
              </a:lnSpc>
              <a:buFontTx/>
              <a:buAutoNum type="romanLcPeriod"/>
            </a:pPr>
            <a:r>
              <a:rPr lang="fr-CA" sz="1800" dirty="0">
                <a:solidFill>
                  <a:srgbClr val="57565B"/>
                </a:solidFill>
              </a:rPr>
              <a:t>Mettre à jour </a:t>
            </a:r>
            <a:r>
              <a:rPr lang="fr-CA" sz="1800" dirty="0" err="1">
                <a:solidFill>
                  <a:srgbClr val="57565B"/>
                </a:solidFill>
              </a:rPr>
              <a:t>T</a:t>
            </a:r>
            <a:r>
              <a:rPr lang="fr-CA" sz="1800" dirty="0">
                <a:solidFill>
                  <a:srgbClr val="57565B"/>
                </a:solidFill>
              </a:rPr>
              <a:t>.</a:t>
            </a:r>
          </a:p>
          <a:p>
            <a:pPr marL="952500" lvl="1" indent="-495300">
              <a:lnSpc>
                <a:spcPct val="90000"/>
              </a:lnSpc>
              <a:buFontTx/>
              <a:buAutoNum type="romanLcPeriod"/>
            </a:pPr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algorithme générique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2D0F8B-79F7-4BCD-94D5-F510196E4E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84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42AA2-0D0D-2F40-B1E9-E37D230BA430}" type="slidenum">
              <a:rPr lang="en-CA">
                <a:latin typeface="Gotham HTF Book"/>
              </a:rPr>
              <a:pPr eaLnBrk="1" hangingPunct="1"/>
              <a:t>22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32003"/>
            <a:ext cx="10515600" cy="500846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dirty="0"/>
              <a:t>But de la mémoire tabou : empêcher de cycler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1800" dirty="0">
                <a:solidFill>
                  <a:srgbClr val="57565B"/>
                </a:solidFill>
              </a:rPr>
              <a:t>mais ils peuvent être trop forts :</a:t>
            </a:r>
          </a:p>
          <a:p>
            <a:pPr marL="1295400" lvl="2" indent="-3810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solutions attrayantes sont interdites, et ce, même s’il n’y a pas de risque de cycler</a:t>
            </a:r>
          </a:p>
          <a:p>
            <a:pPr marL="1295400" lvl="2" indent="-3810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peuvent faire stagner la recherche</a:t>
            </a:r>
          </a:p>
          <a:p>
            <a:pPr marL="1295400" lvl="2" indent="-3810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/>
              <a:t>Solution : critère d’aspiration (ou fonction d’aspiration)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1800" dirty="0">
                <a:solidFill>
                  <a:srgbClr val="57565B"/>
                </a:solidFill>
              </a:rPr>
              <a:t>mécanisme inverse qui permet de révoquer le statut TABOU d’une transformation si</a:t>
            </a:r>
          </a:p>
          <a:p>
            <a:pPr marL="1295400" lvl="2" indent="-3810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elle donne une solution intéressante</a:t>
            </a:r>
          </a:p>
          <a:p>
            <a:pPr marL="1295400" lvl="2" indent="-3810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elle n’introduit pas de risque de cycler </a:t>
            </a:r>
          </a:p>
          <a:p>
            <a:pPr marL="1295400" lvl="2" indent="-3810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dirty="0"/>
              <a:t>Possibilités :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1800" dirty="0">
                <a:solidFill>
                  <a:srgbClr val="57565B"/>
                </a:solidFill>
              </a:rPr>
              <a:t>révoquer le tabou si cela améliore la meilleure solution rencontrée</a:t>
            </a:r>
          </a:p>
          <a:p>
            <a:pPr marL="914400" lvl="1" indent="-4572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sz="1800" dirty="0">
                <a:solidFill>
                  <a:srgbClr val="57565B"/>
                </a:solidFill>
              </a:rPr>
              <a:t>règle absolue : si pas de risque de cycler, ignorer le tabou</a:t>
            </a:r>
          </a:p>
          <a:p>
            <a:pPr marL="914400" lvl="1" indent="-4572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critère d’aspiration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2489CC9-2B02-4DEF-9452-FA7ACF6F2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81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5C459A-E30C-CF49-9C1A-1D593BCAAF8B}" type="slidenum">
              <a:rPr lang="en-CA">
                <a:latin typeface="Gotham HTF Book"/>
              </a:rPr>
              <a:pPr eaLnBrk="1" hangingPunct="1"/>
              <a:t>23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844824"/>
            <a:ext cx="9056120" cy="1738855"/>
          </a:xfrm>
        </p:spPr>
        <p:txBody>
          <a:bodyPr/>
          <a:lstStyle/>
          <a:p>
            <a:r>
              <a:rPr lang="fr-CA" dirty="0"/>
              <a:t>Critères d’arrêt les plus courants :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dès que la </a:t>
            </a:r>
            <a:r>
              <a:rPr lang="fr-CA" sz="1800" dirty="0">
                <a:solidFill>
                  <a:srgbClr val="FF0000"/>
                </a:solidFill>
              </a:rPr>
              <a:t>solution optimale </a:t>
            </a:r>
            <a:r>
              <a:rPr lang="fr-CA" sz="1800" dirty="0">
                <a:solidFill>
                  <a:srgbClr val="57565B"/>
                </a:solidFill>
              </a:rPr>
              <a:t>est obtenue (si connue) ou une solution ayant une valeur prédéterminée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après un certain </a:t>
            </a:r>
            <a:r>
              <a:rPr lang="fr-CA" sz="1800" dirty="0">
                <a:solidFill>
                  <a:srgbClr val="FF0000"/>
                </a:solidFill>
              </a:rPr>
              <a:t>nombre d’itérations </a:t>
            </a:r>
            <a:r>
              <a:rPr lang="fr-CA" sz="1800" dirty="0">
                <a:solidFill>
                  <a:srgbClr val="57565B"/>
                </a:solidFill>
              </a:rPr>
              <a:t>(ou un certain temps de calcul)</a:t>
            </a:r>
          </a:p>
          <a:p>
            <a:pPr lvl="1"/>
            <a:r>
              <a:rPr lang="fr-CA" sz="1800" dirty="0">
                <a:solidFill>
                  <a:srgbClr val="57565B"/>
                </a:solidFill>
              </a:rPr>
              <a:t>après un certain </a:t>
            </a:r>
            <a:r>
              <a:rPr lang="fr-CA" sz="1800" dirty="0">
                <a:solidFill>
                  <a:srgbClr val="FF0000"/>
                </a:solidFill>
              </a:rPr>
              <a:t>nombre d’itérations sans amélioration </a:t>
            </a:r>
            <a:r>
              <a:rPr lang="fr-CA" sz="1800" dirty="0">
                <a:solidFill>
                  <a:srgbClr val="57565B"/>
                </a:solidFill>
              </a:rPr>
              <a:t>de la meilleure solution x</a:t>
            </a:r>
            <a:r>
              <a:rPr lang="fr-CA" sz="1800" baseline="30000" dirty="0">
                <a:solidFill>
                  <a:srgbClr val="57565B"/>
                </a:solidFill>
              </a:rPr>
              <a:t>*</a:t>
            </a:r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critères d’arrêt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81F2936-0AA2-44E9-A07A-F1E701005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686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50093C-8220-D845-91C7-7E48E0DFF662}" type="slidenum">
              <a:rPr lang="en-CA">
                <a:latin typeface="Gotham HTF Book"/>
              </a:rPr>
              <a:pPr eaLnBrk="1" hangingPunct="1"/>
              <a:t>24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27448" y="1271424"/>
            <a:ext cx="11064552" cy="430468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A" dirty="0"/>
              <a:t>Dans la version standard de la RT </a:t>
            </a:r>
            <a:r>
              <a:rPr lang="fr-CA" sz="1800" dirty="0"/>
              <a:t>la </a:t>
            </a:r>
            <a:r>
              <a:rPr lang="fr-CA" sz="1800" dirty="0">
                <a:solidFill>
                  <a:srgbClr val="57565B"/>
                </a:solidFill>
              </a:rPr>
              <a:t>fonction F doit être évaluée pour chaque voisin de la solution courante </a:t>
            </a:r>
            <a:r>
              <a:rPr lang="fr-CA" i="1" dirty="0"/>
              <a:t>x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rgbClr val="57565B"/>
                </a:solidFill>
              </a:rPr>
              <a:t>peut être très coûteux</a:t>
            </a:r>
          </a:p>
          <a:p>
            <a:pPr marL="1295400" lvl="2" indent="-381000">
              <a:lnSpc>
                <a:spcPct val="90000"/>
              </a:lnSpc>
            </a:pPr>
            <a:endParaRPr lang="fr-CA" sz="1800" dirty="0"/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r>
              <a:rPr lang="fr-CA" dirty="0">
                <a:solidFill>
                  <a:srgbClr val="FF0000"/>
                </a:solidFill>
              </a:rPr>
              <a:t>Solution</a:t>
            </a:r>
            <a:r>
              <a:rPr lang="fr-CA" dirty="0"/>
              <a:t> </a:t>
            </a:r>
            <a:r>
              <a:rPr lang="fr-CA" sz="1800" dirty="0">
                <a:solidFill>
                  <a:srgbClr val="57565B"/>
                </a:solidFill>
              </a:rPr>
              <a:t>considérer un sous-ensemble N’(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) 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 N(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) choisi aléatoirement et choisir la prochaine solution dans </a:t>
            </a:r>
            <a:r>
              <a:rPr lang="fr-CA" sz="1800" dirty="0">
                <a:solidFill>
                  <a:srgbClr val="57565B"/>
                </a:solidFill>
              </a:rPr>
              <a:t>N’(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)</a:t>
            </a:r>
            <a:endParaRPr lang="fr-CA" sz="1800" dirty="0">
              <a:solidFill>
                <a:srgbClr val="57565B"/>
              </a:solidFill>
              <a:sym typeface="Symbol" charset="0"/>
            </a:endParaRPr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endParaRPr lang="fr-CA" dirty="0">
              <a:solidFill>
                <a:srgbClr val="FF0000"/>
              </a:solidFill>
            </a:endParaRPr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r>
              <a:rPr lang="fr-CA" dirty="0">
                <a:solidFill>
                  <a:srgbClr val="FF0000"/>
                </a:solidFill>
              </a:rPr>
              <a:t>Avantages</a:t>
            </a:r>
            <a:r>
              <a:rPr lang="fr-CA" dirty="0"/>
              <a:t> 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rgbClr val="57565B"/>
                </a:solidFill>
              </a:rPr>
              <a:t>plus rapide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sz="1800" dirty="0">
                <a:solidFill>
                  <a:srgbClr val="57565B"/>
                </a:solidFill>
              </a:rPr>
              <a:t>échantillon aléatoire : propriété anti-</a:t>
            </a:r>
            <a:r>
              <a:rPr lang="fr-CA" sz="1800" dirty="0" err="1">
                <a:solidFill>
                  <a:srgbClr val="57565B"/>
                </a:solidFill>
              </a:rPr>
              <a:t>cyclage</a:t>
            </a:r>
            <a:r>
              <a:rPr lang="fr-CA" sz="1800" dirty="0">
                <a:solidFill>
                  <a:srgbClr val="57565B"/>
                </a:solidFill>
              </a:rPr>
              <a:t> qui complète la liste des tabous</a:t>
            </a:r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endParaRPr lang="fr-CA" dirty="0">
              <a:solidFill>
                <a:srgbClr val="FF0000"/>
              </a:solidFill>
            </a:endParaRPr>
          </a:p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r>
              <a:rPr lang="fr-CA" dirty="0">
                <a:solidFill>
                  <a:srgbClr val="FF0000"/>
                </a:solidFill>
              </a:rPr>
              <a:t>Désavantages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</a:pPr>
            <a:r>
              <a:rPr lang="fr-CA" sz="1800" dirty="0">
                <a:solidFill>
                  <a:srgbClr val="57565B"/>
                </a:solidFill>
              </a:rPr>
              <a:t> on peut manquer de bonnes solutions, voir même l’optimum</a:t>
            </a:r>
            <a:endParaRPr lang="fr-CA" sz="1800" dirty="0">
              <a:solidFill>
                <a:srgbClr val="57565B"/>
              </a:solidFill>
              <a:sym typeface="Symbol" charset="0"/>
            </a:endParaRPr>
          </a:p>
          <a:p>
            <a:pPr marL="1295400" lvl="2" indent="-381000">
              <a:lnSpc>
                <a:spcPct val="90000"/>
              </a:lnSpc>
            </a:pPr>
            <a:endParaRPr lang="fr-CA" sz="1800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probabiliste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A3BE179-55D1-46A9-AE46-37D69A3C9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890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D55CA4-7B16-0D4C-98E0-919DBA14FB20}" type="slidenum">
              <a:rPr lang="en-CA">
                <a:latin typeface="Gotham HTF Book"/>
              </a:rPr>
              <a:pPr eaLnBrk="1" hangingPunct="1"/>
              <a:t>25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24792"/>
            <a:ext cx="10515600" cy="3498311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tx1"/>
              </a:buClr>
            </a:pPr>
            <a:r>
              <a:rPr lang="fr-CA" dirty="0"/>
              <a:t>Idée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</a:pPr>
            <a:r>
              <a:rPr lang="fr-CA" sz="1800" dirty="0">
                <a:solidFill>
                  <a:srgbClr val="57565B"/>
                </a:solidFill>
              </a:rPr>
              <a:t>intensifier l’effort de recherche dans une région de X qui paraît prometteuse</a:t>
            </a:r>
            <a:endParaRPr lang="fr-CA" dirty="0"/>
          </a:p>
          <a:p>
            <a:pPr marL="533400" indent="-533400">
              <a:lnSpc>
                <a:spcPct val="90000"/>
              </a:lnSpc>
            </a:pPr>
            <a:r>
              <a:rPr lang="fr-CA" dirty="0"/>
              <a:t>Comment ?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on arrête périodiquement le processus de recherche pour effectuer une phase d’intensification d’une durée limitée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notions de fréquence d’apparition de certaines caractéristiques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fixer les bonnes caractéristiques des solutions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biaiser la fonction F pour favoriser certains types de solutions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augmenter la taille de l’échantillon (RT probabiliste)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Augmenter la taille des voisinages avec des opérateurs différents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intensification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43E4DCD-6E57-4A83-B8B8-47CDD0B9E4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993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3F312D-7FCF-954F-A170-2BD546C8BFCB}" type="slidenum">
              <a:rPr lang="en-CA">
                <a:latin typeface="Gotham HTF Book"/>
              </a:rPr>
              <a:pPr eaLnBrk="1" hangingPunct="1"/>
              <a:t>26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29348" y="1334550"/>
            <a:ext cx="10515600" cy="4553984"/>
          </a:xfrm>
        </p:spPr>
        <p:txBody>
          <a:bodyPr/>
          <a:lstStyle/>
          <a:p>
            <a:pPr marL="533400" indent="-533400"/>
            <a:r>
              <a:rPr lang="fr-CA" dirty="0"/>
              <a:t>Idée: diversifier la recherche lorsque le processus de recherche tend à rester dans une portion restreinte de X</a:t>
            </a:r>
          </a:p>
          <a:p>
            <a:pPr marL="533400" indent="-533400"/>
            <a:endParaRPr lang="fr-CA" dirty="0"/>
          </a:p>
          <a:p>
            <a:pPr marL="533400" indent="-533400"/>
            <a:r>
              <a:rPr lang="fr-CA" dirty="0"/>
              <a:t>But : rediriger le processus de recherche vers d’autres régions de X, peu ou pas explorées jusque là</a:t>
            </a:r>
          </a:p>
          <a:p>
            <a:pPr marL="533400" indent="-533400"/>
            <a:endParaRPr lang="fr-CA" sz="1800" dirty="0">
              <a:solidFill>
                <a:srgbClr val="57565B"/>
              </a:solidFill>
            </a:endParaRPr>
          </a:p>
          <a:p>
            <a:pPr marL="533400" indent="-533400"/>
            <a:r>
              <a:rPr lang="fr-CA" dirty="0"/>
              <a:t>Comment:</a:t>
            </a: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notions de fréquence d’apparition de certaines caractéristiques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redémarrages  </a:t>
            </a:r>
          </a:p>
          <a:p>
            <a:pPr marL="1083945" lvl="1" indent="-381000"/>
            <a:r>
              <a:rPr lang="fr-CA" sz="1800" dirty="0">
                <a:solidFill>
                  <a:srgbClr val="57565B"/>
                </a:solidFill>
              </a:rPr>
              <a:t>effectuer certaines transformations peu fréquentes et redémarrer le processus normal à partir de cette nouvelle solution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diversification continue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pénaliser transformations/caractéristiques </a:t>
            </a:r>
            <a:r>
              <a:rPr lang="fr-CA" sz="1800" u="sng" dirty="0">
                <a:solidFill>
                  <a:srgbClr val="57565B"/>
                </a:solidFill>
              </a:rPr>
              <a:t>fréquentes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favoriser transformations/caractéristiques </a:t>
            </a:r>
            <a:r>
              <a:rPr lang="fr-CA" sz="1800" u="sng" dirty="0">
                <a:solidFill>
                  <a:srgbClr val="57565B"/>
                </a:solidFill>
              </a:rPr>
              <a:t>rares</a:t>
            </a:r>
          </a:p>
          <a:p>
            <a:pPr marL="1295400" lvl="2" indent="-381000"/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diversification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8139670-A7D7-498A-BDFA-8A88D24875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6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C041ED-54A2-C440-B2F0-4D49EB7AA555}" type="slidenum">
              <a:rPr lang="en-CA">
                <a:latin typeface="Gotham HTF Book"/>
              </a:rPr>
              <a:pPr eaLnBrk="1" hangingPunct="1"/>
              <a:t>27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196752"/>
            <a:ext cx="10515600" cy="4905876"/>
          </a:xfrm>
        </p:spPr>
        <p:txBody>
          <a:bodyPr/>
          <a:lstStyle/>
          <a:p>
            <a:pPr marL="533400" indent="-533400"/>
            <a:r>
              <a:rPr lang="fr-CA" dirty="0"/>
              <a:t>Listes traditionnelles</a:t>
            </a:r>
          </a:p>
          <a:p>
            <a:pPr marL="914400" lvl="1" indent="-457200">
              <a:buClr>
                <a:schemeClr val="tx1"/>
              </a:buClr>
            </a:pPr>
            <a:r>
              <a:rPr lang="fr-CA" sz="1800" dirty="0">
                <a:solidFill>
                  <a:srgbClr val="FF0000"/>
                </a:solidFill>
              </a:rPr>
              <a:t>circulaires</a:t>
            </a:r>
            <a:r>
              <a:rPr lang="fr-CA" sz="1800" dirty="0">
                <a:solidFill>
                  <a:srgbClr val="57565B"/>
                </a:solidFill>
              </a:rPr>
              <a:t> (FIFO)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de </a:t>
            </a:r>
            <a:r>
              <a:rPr lang="fr-CA" sz="1800" dirty="0">
                <a:solidFill>
                  <a:srgbClr val="FF0000"/>
                </a:solidFill>
              </a:rPr>
              <a:t>longueur fixe</a:t>
            </a:r>
          </a:p>
          <a:p>
            <a:pPr marL="914400" lvl="1" indent="-457200"/>
            <a:endParaRPr lang="fr-CA" sz="1800" dirty="0">
              <a:solidFill>
                <a:srgbClr val="57565B"/>
              </a:solidFill>
            </a:endParaRPr>
          </a:p>
          <a:p>
            <a:pPr marL="533400" indent="-533400"/>
            <a:r>
              <a:rPr lang="fr-CA" dirty="0"/>
              <a:t>Désavantages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listes de longueur fixe n’empêche pas toujours les cycles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bonne longueur : pas facile à déterminer</a:t>
            </a:r>
          </a:p>
          <a:p>
            <a:pPr marL="914400" lvl="1" indent="-457200"/>
            <a:endParaRPr lang="fr-CA" sz="1800" dirty="0">
              <a:solidFill>
                <a:srgbClr val="57565B"/>
              </a:solidFill>
            </a:endParaRPr>
          </a:p>
          <a:p>
            <a:pPr marL="533400" indent="-533400"/>
            <a:r>
              <a:rPr lang="fr-CA" dirty="0"/>
              <a:t>Autres méthodes de gestion des tabous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faire varier la longueur des listes en cours d’exploration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étiquettes tabou aléatoires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durée aléatoire tirée entre [</a:t>
            </a:r>
            <a:r>
              <a:rPr lang="fr-CA" sz="1800" dirty="0" err="1">
                <a:solidFill>
                  <a:srgbClr val="57565B"/>
                </a:solidFill>
              </a:rPr>
              <a:t>T</a:t>
            </a:r>
            <a:r>
              <a:rPr lang="fr-CA" sz="1800" baseline="-25000" dirty="0" err="1">
                <a:solidFill>
                  <a:srgbClr val="57565B"/>
                </a:solidFill>
              </a:rPr>
              <a:t>min</a:t>
            </a:r>
            <a:r>
              <a:rPr lang="fr-CA" sz="1800" dirty="0">
                <a:solidFill>
                  <a:srgbClr val="57565B"/>
                </a:solidFill>
              </a:rPr>
              <a:t>, </a:t>
            </a:r>
            <a:r>
              <a:rPr lang="fr-CA" sz="1800" dirty="0" err="1">
                <a:solidFill>
                  <a:srgbClr val="57565B"/>
                </a:solidFill>
              </a:rPr>
              <a:t>T</a:t>
            </a:r>
            <a:r>
              <a:rPr lang="fr-CA" sz="1800" baseline="-25000" dirty="0" err="1">
                <a:solidFill>
                  <a:srgbClr val="57565B"/>
                </a:solidFill>
              </a:rPr>
              <a:t>max</a:t>
            </a:r>
            <a:r>
              <a:rPr lang="fr-CA" sz="1800" dirty="0">
                <a:solidFill>
                  <a:srgbClr val="57565B"/>
                </a:solidFill>
              </a:rPr>
              <a:t>] à chaque transformation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liste fixe mais on tire aléatoirement la longueur active de la liste indiquant quels tabous seront  maintenus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gestion dynamique des tabous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AC83E2B-8ED7-4CFD-9D8F-283AA97B19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98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317081-AB76-6C4E-A146-AF85DC2F36A6}" type="slidenum">
              <a:rPr lang="en-CA">
                <a:latin typeface="Gotham HTF Book"/>
              </a:rPr>
              <a:pPr eaLnBrk="1" hangingPunct="1"/>
              <a:t>28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05291"/>
            <a:ext cx="10515600" cy="3850202"/>
          </a:xfrm>
        </p:spPr>
        <p:txBody>
          <a:bodyPr/>
          <a:lstStyle/>
          <a:p>
            <a:pPr marL="533400" indent="-533400"/>
            <a:r>
              <a:rPr lang="fr-CA" dirty="0"/>
              <a:t>Dans certains problèmes, la fonction F est très difficile à évaluer (ou très coûteuse)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évaluation devient prohibitive</a:t>
            </a:r>
          </a:p>
          <a:p>
            <a:pPr marL="914400" lvl="1" indent="-457200"/>
            <a:endParaRPr lang="fr-CA" sz="1800" dirty="0">
              <a:solidFill>
                <a:srgbClr val="57565B"/>
              </a:solidFill>
            </a:endParaRPr>
          </a:p>
          <a:p>
            <a:pPr marL="533400" indent="-533400"/>
            <a:r>
              <a:rPr lang="fr-CA" dirty="0"/>
              <a:t>Solution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utiliser une </a:t>
            </a:r>
            <a:r>
              <a:rPr lang="fr-CA" sz="1800" dirty="0">
                <a:solidFill>
                  <a:srgbClr val="FF0000"/>
                </a:solidFill>
              </a:rPr>
              <a:t>approximation</a:t>
            </a:r>
            <a:r>
              <a:rPr lang="fr-CA" sz="1800" dirty="0">
                <a:solidFill>
                  <a:srgbClr val="57565B"/>
                </a:solidFill>
              </a:rPr>
              <a:t> de F pour évaluer le voisinage de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on ne</a:t>
            </a:r>
            <a:r>
              <a:rPr lang="fr-CA" sz="1800" i="1" dirty="0">
                <a:solidFill>
                  <a:srgbClr val="57565B"/>
                </a:solidFill>
              </a:rPr>
              <a:t> </a:t>
            </a:r>
            <a:r>
              <a:rPr lang="fr-CA" sz="1800" dirty="0">
                <a:solidFill>
                  <a:srgbClr val="57565B"/>
                </a:solidFill>
              </a:rPr>
              <a:t>calculera la vraie valeur de F que pour une transformation choisie ou petit sous-ensemble de candidats prometteurs</a:t>
            </a:r>
            <a:r>
              <a:rPr lang="fr-CA" sz="1800" i="1" dirty="0">
                <a:solidFill>
                  <a:srgbClr val="57565B"/>
                </a:solidFill>
              </a:rPr>
              <a:t> </a:t>
            </a:r>
          </a:p>
          <a:p>
            <a:pPr marL="1295400" lvl="2" indent="-381000"/>
            <a:endParaRPr lang="fr-CA" sz="1800" dirty="0">
              <a:solidFill>
                <a:srgbClr val="57565B"/>
              </a:solidFill>
            </a:endParaRPr>
          </a:p>
          <a:p>
            <a:pPr marL="533400" indent="-533400"/>
            <a:r>
              <a:rPr lang="fr-CA" dirty="0"/>
              <a:t>Si la plupart des voisins d’une solution ont la même valeur de F, comment en choisir un ?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utiliser une fonction objectif </a:t>
            </a:r>
            <a:r>
              <a:rPr lang="fr-CA" sz="1800" dirty="0">
                <a:solidFill>
                  <a:srgbClr val="FF0000"/>
                </a:solidFill>
              </a:rPr>
              <a:t>auxiliaire</a:t>
            </a:r>
            <a:r>
              <a:rPr lang="fr-CA" sz="1800" dirty="0">
                <a:solidFill>
                  <a:srgbClr val="57565B"/>
                </a:solidFill>
              </a:rPr>
              <a:t> qui mesurera un autre attribut désirable d’une solution</a:t>
            </a:r>
          </a:p>
          <a:p>
            <a:pPr marL="914400" lvl="1" indent="-457200"/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évaluation du voisinage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7789B3D-ED5F-4957-9CDC-6B2DB3DC65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3010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2A55CB-3335-E14B-9FF7-583C37B4501A}" type="slidenum">
              <a:rPr lang="en-CA">
                <a:latin typeface="Gotham HTF Book"/>
              </a:rPr>
              <a:pPr eaLnBrk="1" hangingPunct="1"/>
              <a:t>29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30180"/>
            <a:ext cx="8624072" cy="4905876"/>
          </a:xfrm>
        </p:spPr>
        <p:txBody>
          <a:bodyPr/>
          <a:lstStyle/>
          <a:p>
            <a:pPr eaLnBrk="1" hangingPunct="1"/>
            <a:r>
              <a:rPr lang="fr-CA" dirty="0"/>
              <a:t>But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</a:rPr>
              <a:t>Approximate aussi près que possible de l’optimum d’un problème en un temps raisonnable</a:t>
            </a:r>
          </a:p>
          <a:p>
            <a:pPr eaLnBrk="1" hangingPunct="1"/>
            <a:endParaRPr lang="fr-CA" dirty="0"/>
          </a:p>
          <a:p>
            <a:pPr eaLnBrk="1" hangingPunct="1"/>
            <a:r>
              <a:rPr lang="fr-CA" dirty="0"/>
              <a:t>2 types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</a:rPr>
              <a:t>méthodes constructives</a:t>
            </a:r>
          </a:p>
          <a:p>
            <a:pPr lvl="2" eaLnBrk="1" hangingPunct="1"/>
            <a:r>
              <a:rPr lang="fr-CA" sz="1800" dirty="0">
                <a:solidFill>
                  <a:srgbClr val="57565B"/>
                </a:solidFill>
              </a:rPr>
              <a:t>exemple : méthode du plus proche voisin pour le PVC</a:t>
            </a:r>
          </a:p>
          <a:p>
            <a:pPr lvl="2" eaLnBrk="1" hangingPunct="1"/>
            <a:r>
              <a:rPr lang="fr-CA" sz="1800" dirty="0">
                <a:solidFill>
                  <a:srgbClr val="57565B"/>
                </a:solidFill>
              </a:rPr>
              <a:t>très rapide</a:t>
            </a:r>
          </a:p>
          <a:p>
            <a:pPr lvl="2" eaLnBrk="1" hangingPunct="1"/>
            <a:r>
              <a:rPr lang="fr-CA" sz="1800" dirty="0">
                <a:solidFill>
                  <a:srgbClr val="57565B"/>
                </a:solidFill>
              </a:rPr>
              <a:t>qualité des solutions laisse à désirer</a:t>
            </a:r>
          </a:p>
          <a:p>
            <a:pPr lvl="1" eaLnBrk="1" hangingPunct="1"/>
            <a:endParaRPr lang="fr-CA" sz="1800" dirty="0">
              <a:solidFill>
                <a:srgbClr val="57565B"/>
              </a:solidFill>
            </a:endParaRPr>
          </a:p>
          <a:p>
            <a:pPr lvl="1" eaLnBrk="1" hangingPunct="1"/>
            <a:endParaRPr lang="fr-CA" sz="1800" dirty="0">
              <a:solidFill>
                <a:srgbClr val="57565B"/>
              </a:solidFill>
            </a:endParaRPr>
          </a:p>
          <a:p>
            <a:pPr lvl="1" eaLnBrk="1" hangingPunct="1">
              <a:buFontTx/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lvl="1" eaLnBrk="1" hangingPunct="1"/>
            <a:endParaRPr lang="fr-CA" sz="1800" dirty="0">
              <a:solidFill>
                <a:srgbClr val="57565B"/>
              </a:solidFill>
            </a:endParaRPr>
          </a:p>
          <a:p>
            <a:pPr lvl="1" eaLnBrk="1" hangingPunct="1">
              <a:buFontTx/>
              <a:buNone/>
            </a:pPr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Heuristiques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48DFEA-CAF9-43A1-A830-DE8F8048C7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170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31859A-8A0D-E24E-B97C-FB33C0BF81BD}" type="slidenum">
              <a:rPr lang="en-CA">
                <a:latin typeface="Gotham HTF Book"/>
              </a:rPr>
              <a:pPr eaLnBrk="1" hangingPunct="1"/>
              <a:t>3</a:t>
            </a:fld>
            <a:endParaRPr lang="en-CA" dirty="0">
              <a:latin typeface="Gotham HTF Book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153400" y="57912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6705600" y="53340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6324600" y="4648200"/>
            <a:ext cx="228600" cy="1524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7315200" y="38862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7391400" y="44958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7848600" y="41148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9372600" y="41148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9220200" y="47244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 flipV="1">
            <a:off x="6858000" y="54864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 flipV="1">
            <a:off x="6477000" y="4800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6477000" y="4648200"/>
            <a:ext cx="16764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flipH="1" flipV="1">
            <a:off x="7543800" y="46482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H="1" flipV="1">
            <a:off x="7391400" y="40386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7543800" y="3962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>
            <a:off x="8001000" y="4267200"/>
            <a:ext cx="30480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>
            <a:off x="8763000" y="4419600"/>
            <a:ext cx="2286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8382000" y="45720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V="1">
            <a:off x="8915400" y="4191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 flipH="1">
            <a:off x="9372600" y="42672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flipH="1">
            <a:off x="8458200" y="4876800"/>
            <a:ext cx="8382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CA" dirty="0">
              <a:latin typeface="Gotham HTF Boo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571225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fr-CA" b="1" dirty="0"/>
              <a:t>Contraintes du problème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pas toujours possible de tenir compte de toutes les contraintes lors de la définition de X et de N(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)</a:t>
            </a:r>
          </a:p>
          <a:p>
            <a:pPr marL="1295400" lvl="2" indent="-3810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voisinages difficiles à construire, recherche irrégulière</a:t>
            </a:r>
          </a:p>
          <a:p>
            <a:pPr marL="1295400" lvl="2" indent="-381000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</a:rPr>
              <a:t>	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→ </a:t>
            </a:r>
            <a:r>
              <a:rPr lang="fr-CA" sz="1800" u="sng" dirty="0">
                <a:solidFill>
                  <a:srgbClr val="57565B"/>
                </a:solidFill>
              </a:rPr>
              <a:t>mauvais résultats</a:t>
            </a:r>
          </a:p>
          <a:p>
            <a:pPr marL="1295400" lvl="2" indent="-381000">
              <a:lnSpc>
                <a:spcPct val="90000"/>
              </a:lnSpc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marL="533400" indent="-533400">
              <a:lnSpc>
                <a:spcPct val="90000"/>
              </a:lnSpc>
            </a:pPr>
            <a:r>
              <a:rPr lang="fr-CA" b="1" dirty="0"/>
              <a:t>Solution : relaxer certaines contraintes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voisinages plus simples 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→ r</a:t>
            </a:r>
            <a:r>
              <a:rPr lang="fr-CA" sz="1800" dirty="0">
                <a:solidFill>
                  <a:srgbClr val="57565B"/>
                </a:solidFill>
              </a:rPr>
              <a:t>echerche plus efficace</a:t>
            </a:r>
          </a:p>
          <a:p>
            <a:pPr marL="914400" lvl="1" indent="-4572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ajouter à la fonction F un terme qui permet de pénaliser la </a:t>
            </a:r>
            <a:r>
              <a:rPr lang="fr-CA" sz="1800" u="sng" dirty="0">
                <a:solidFill>
                  <a:srgbClr val="57565B"/>
                </a:solidFill>
              </a:rPr>
              <a:t>violation de la contrainte</a:t>
            </a:r>
            <a:endParaRPr lang="fr-CA" sz="1800" dirty="0">
              <a:solidFill>
                <a:srgbClr val="57565B"/>
              </a:solidFill>
            </a:endParaRPr>
          </a:p>
          <a:p>
            <a:pPr marL="1295400" lvl="2" indent="-381000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</a:rPr>
              <a:t>			F(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) + 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(violation de la contrainte si X)</a:t>
            </a:r>
          </a:p>
          <a:p>
            <a:pPr marL="1295400" lvl="2" indent="-381000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  <a:sym typeface="Symbol" charset="0"/>
              </a:rPr>
              <a:t>où  : </a:t>
            </a:r>
            <a:r>
              <a:rPr lang="fr-CA" sz="1800" u="sng" dirty="0">
                <a:solidFill>
                  <a:srgbClr val="57565B"/>
                </a:solidFill>
                <a:sym typeface="Symbol" charset="0"/>
              </a:rPr>
              <a:t>poids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 de la pénalité</a:t>
            </a: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lnSpc>
                <a:spcPct val="90000"/>
              </a:lnSpc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</a:pPr>
            <a:r>
              <a:rPr lang="fr-CA" sz="1800" dirty="0">
                <a:solidFill>
                  <a:srgbClr val="57565B"/>
                </a:solidFill>
              </a:rPr>
              <a:t>choix de 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</a:t>
            </a:r>
          </a:p>
          <a:p>
            <a:pPr marL="1295400" lvl="2" indent="-3810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souvent ajusté automatiquement par l’algorithme</a:t>
            </a:r>
          </a:p>
          <a:p>
            <a:pPr marL="1714500" lvl="3" indent="-3429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augmenté si beaucoup de violations</a:t>
            </a:r>
          </a:p>
          <a:p>
            <a:pPr marL="1714500" lvl="3" indent="-342900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diminué si peu (ou pas) de violations</a:t>
            </a:r>
          </a:p>
          <a:p>
            <a:pPr marL="1295400" lvl="2" indent="-381000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</a:rPr>
              <a:t>		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400" dirty="0"/>
              <a:t>RT : modélisation efficace et gestion des contraintes</a:t>
            </a:r>
            <a:endParaRPr lang="en-CA" sz="240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B243E72-6919-4011-9E43-4F9BC31988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034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ECB0DA-8870-3B4A-84AC-C83507F25AEE}" type="slidenum">
              <a:rPr lang="en-CA">
                <a:latin typeface="Gotham HTF Book"/>
              </a:rPr>
              <a:pPr eaLnBrk="1" hangingPunct="1"/>
              <a:t>30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272747"/>
            <a:ext cx="10515600" cy="3952794"/>
          </a:xfrm>
        </p:spPr>
        <p:txBody>
          <a:bodyPr/>
          <a:lstStyle/>
          <a:p>
            <a:pPr eaLnBrk="1" hangingPunct="1"/>
            <a:r>
              <a:rPr lang="fr-CA" dirty="0"/>
              <a:t>RT est une approche qui repose sur des concepts simples à la base</a:t>
            </a:r>
          </a:p>
          <a:p>
            <a:pPr eaLnBrk="1" hangingPunct="1"/>
            <a:endParaRPr lang="fr-CA" dirty="0"/>
          </a:p>
          <a:p>
            <a:pPr eaLnBrk="1" hangingPunct="1"/>
            <a:r>
              <a:rPr lang="fr-CA" dirty="0"/>
              <a:t>développer un algorithme de RT efficace n’est pas trivial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</a:rPr>
              <a:t>quantité de composantes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</a:rPr>
              <a:t>flexibilité disponible pour les adapter</a:t>
            </a:r>
          </a:p>
          <a:p>
            <a:pPr lvl="1" eaLnBrk="1" hangingPunct="1"/>
            <a:endParaRPr lang="fr-CA" sz="1800" dirty="0">
              <a:solidFill>
                <a:srgbClr val="57565B"/>
              </a:solidFill>
            </a:endParaRPr>
          </a:p>
          <a:p>
            <a:pPr eaLnBrk="1" hangingPunct="1"/>
            <a:r>
              <a:rPr lang="fr-CA" dirty="0"/>
              <a:t>éléments critiques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  <a:sym typeface="Symbol" charset="0"/>
              </a:rPr>
              <a:t>calibration des paramètres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  <a:sym typeface="Symbol" charset="0"/>
              </a:rPr>
              <a:t>modélisation du problème </a:t>
            </a:r>
          </a:p>
          <a:p>
            <a:pPr lvl="2" eaLnBrk="1" hangingPunct="1"/>
            <a:r>
              <a:rPr lang="fr-CA" sz="1800" dirty="0">
                <a:solidFill>
                  <a:srgbClr val="57565B"/>
                </a:solidFill>
                <a:sym typeface="Symbol" charset="0"/>
              </a:rPr>
              <a:t>choix de X</a:t>
            </a:r>
          </a:p>
          <a:p>
            <a:pPr lvl="2" eaLnBrk="1" hangingPunct="1"/>
            <a:r>
              <a:rPr lang="fr-CA" sz="1800" dirty="0">
                <a:solidFill>
                  <a:srgbClr val="57565B"/>
                </a:solidFill>
                <a:sym typeface="Symbol" charset="0"/>
              </a:rPr>
              <a:t>choix de N(</a:t>
            </a:r>
            <a:r>
              <a:rPr lang="fr-CA" sz="1800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CA" sz="1800" dirty="0">
                <a:solidFill>
                  <a:srgbClr val="57565B"/>
                </a:solidFill>
                <a:sym typeface="Symbol" charset="0"/>
              </a:rPr>
              <a:t>) = choix de l’heuristique interne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RT : conclusion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373593-910E-436A-B113-34E5A1604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505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B07865-7612-AE45-A124-32B434A2C659}" type="slidenum">
              <a:rPr lang="en-CA">
                <a:latin typeface="Gotham HTF Book"/>
              </a:rPr>
              <a:pPr eaLnBrk="1" hangingPunct="1"/>
              <a:t>31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FF1DAE-98DD-4441-AB65-092BD396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  <a:p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6BF4BF-5AFD-45E8-B266-62127A2E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1BFC-B1A6-4511-B3BD-B4AA7101442C}"/>
              </a:ext>
            </a:extLst>
          </p:cNvPr>
          <p:cNvSpPr txBox="1"/>
          <p:nvPr/>
        </p:nvSpPr>
        <p:spPr>
          <a:xfrm>
            <a:off x="6408540" y="3658198"/>
            <a:ext cx="4872036" cy="164301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Outils de Recherche Opérationnelle en Génie - MTH 8414</a:t>
            </a:r>
            <a:endParaRPr lang="en-US" sz="2400" b="1" dirty="0">
              <a:solidFill>
                <a:srgbClr val="FFFFFF"/>
              </a:solidFill>
              <a:latin typeface="Gotham HTF Book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B0B15B-3583-4752-A795-4BD43F122DE3}"/>
              </a:ext>
            </a:extLst>
          </p:cNvPr>
          <p:cNvSpPr txBox="1">
            <a:spLocks/>
          </p:cNvSpPr>
          <p:nvPr/>
        </p:nvSpPr>
        <p:spPr>
          <a:xfrm>
            <a:off x="6408540" y="4581128"/>
            <a:ext cx="5238734" cy="17281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fr-CA" sz="2400" dirty="0" err="1"/>
              <a:t>Métaheuristiques</a:t>
            </a:r>
            <a:endParaRPr lang="fr-CA" sz="2400" dirty="0"/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Introduction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Recuit Simulé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Recherche avec Tabou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FFCC66"/>
                </a:solidFill>
              </a:rPr>
              <a:t>Algorithmes Génétiques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A8C4EC-2687-0B4F-AE18-18419FA0F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528" y="4562822"/>
            <a:ext cx="2459597" cy="16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31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2104" y="1484784"/>
            <a:ext cx="10515600" cy="4304685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dirty="0" err="1"/>
              <a:t>Fogel</a:t>
            </a:r>
            <a:r>
              <a:rPr lang="fr-CA" dirty="0"/>
              <a:t> et al. (1966)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dirty="0"/>
              <a:t>Inspirés des processus de sélection naturelle et évolution des espèces (Darwin)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dirty="0"/>
              <a:t>Principes de base 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sélection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reproduction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mutation</a:t>
            </a:r>
          </a:p>
          <a:p>
            <a:pPr lvl="1" eaLnBrk="1" hangingPunct="1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A" dirty="0"/>
              <a:t>Différents du RS et de la recherche avec tabous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AG explorent X en analysant un </a:t>
            </a:r>
            <a:r>
              <a:rPr lang="fr-CA" sz="1800" dirty="0">
                <a:solidFill>
                  <a:srgbClr val="FF0000"/>
                </a:solidFill>
              </a:rPr>
              <a:t>groupe de solutions </a:t>
            </a:r>
            <a:r>
              <a:rPr lang="fr-CA" sz="1800" dirty="0">
                <a:solidFill>
                  <a:srgbClr val="57565B"/>
                </a:solidFill>
              </a:rPr>
              <a:t>(population) et pas une </a:t>
            </a:r>
            <a:r>
              <a:rPr lang="fr-CA" sz="1800" dirty="0">
                <a:solidFill>
                  <a:srgbClr val="FF0000"/>
                </a:solidFill>
              </a:rPr>
              <a:t>solution unique 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Algorithmes génétiques (AG)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689212-D9FF-4EA8-B576-BE688BC16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E8B4D9-4684-6F42-A25C-920929E7E82E}" type="slidenum">
              <a:rPr lang="en-CA">
                <a:latin typeface="Gotham HTF Book"/>
              </a:rPr>
              <a:pPr eaLnBrk="1" hangingPunct="1"/>
              <a:t>33</a:t>
            </a:fld>
            <a:endParaRPr lang="en-CA" dirty="0"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242141423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5712250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dirty="0"/>
              <a:t>Idée de base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combiner des solutions (parents) pour générer de nouvelles solutions (enfants)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avec les bonnes caractéristiques des parents </a:t>
            </a:r>
          </a:p>
          <a:p>
            <a:pPr lvl="2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exempts de leurs mauvaises caractéristiques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r-CA" dirty="0"/>
              <a:t>Processus itératif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une </a:t>
            </a:r>
            <a:r>
              <a:rPr lang="fr-CA" sz="1800" dirty="0">
                <a:solidFill>
                  <a:srgbClr val="FF0000"/>
                </a:solidFill>
              </a:rPr>
              <a:t>génération</a:t>
            </a:r>
            <a:r>
              <a:rPr lang="fr-CA" sz="1800" dirty="0">
                <a:solidFill>
                  <a:srgbClr val="57565B"/>
                </a:solidFill>
              </a:rPr>
              <a:t> = une itération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1800" dirty="0">
                <a:solidFill>
                  <a:srgbClr val="57565B"/>
                </a:solidFill>
              </a:rPr>
              <a:t>à chaque génération, la population courante est transformée à l’aide d’</a:t>
            </a:r>
            <a:r>
              <a:rPr lang="fr-CA" sz="1800" dirty="0">
                <a:solidFill>
                  <a:srgbClr val="FF0000"/>
                </a:solidFill>
              </a:rPr>
              <a:t>opérateurs génétiques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CA" sz="1800" dirty="0">
                <a:solidFill>
                  <a:srgbClr val="FF0000"/>
                </a:solidFill>
              </a:rPr>
              <a:t>sélection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CA" sz="1800" dirty="0">
                <a:solidFill>
                  <a:srgbClr val="57565B"/>
                </a:solidFill>
              </a:rPr>
              <a:t>choix aléatoire des paires de parents qui se reproduiront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CA" sz="1800" dirty="0">
                <a:solidFill>
                  <a:srgbClr val="FF0000"/>
                </a:solidFill>
              </a:rPr>
              <a:t>reproduction</a:t>
            </a:r>
            <a:r>
              <a:rPr lang="fr-CA" sz="1800" dirty="0">
                <a:solidFill>
                  <a:srgbClr val="57565B"/>
                </a:solidFill>
              </a:rPr>
              <a:t> </a:t>
            </a:r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CA" sz="1800" dirty="0">
                <a:solidFill>
                  <a:srgbClr val="57565B"/>
                </a:solidFill>
              </a:rPr>
              <a:t>2 parents sont combinés 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→ 2 enfants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CA" sz="1800" dirty="0">
                <a:solidFill>
                  <a:srgbClr val="FF0000"/>
                </a:solidFill>
              </a:rPr>
              <a:t>mutation</a:t>
            </a:r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CA" sz="1800" dirty="0">
                <a:solidFill>
                  <a:srgbClr val="57565B"/>
                </a:solidFill>
              </a:rPr>
              <a:t>altération aléatoire des enfants (faible probabilité)</a:t>
            </a:r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</a:pPr>
            <a:r>
              <a:rPr lang="fr-CA" sz="1800" dirty="0">
                <a:solidFill>
                  <a:srgbClr val="57565B"/>
                </a:solidFill>
              </a:rPr>
              <a:t>enfants mutés = nouvelle population</a:t>
            </a:r>
          </a:p>
          <a:p>
            <a:pPr eaLnBrk="1" hangingPunct="1">
              <a:lnSpc>
                <a:spcPct val="90000"/>
              </a:lnSpc>
            </a:pPr>
            <a:endParaRPr lang="fr-CA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Algorithmes génétiques (AG)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BB4B3AC-0D49-41DA-9027-826AAAE766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0AFEF9-9768-E541-AA56-4E077384344A}" type="slidenum">
              <a:rPr lang="en-CA">
                <a:latin typeface="Gotham HTF Book"/>
              </a:rPr>
              <a:pPr eaLnBrk="1" hangingPunct="1"/>
              <a:t>34</a:t>
            </a:fld>
            <a:endParaRPr lang="en-CA" dirty="0"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319630857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412776"/>
            <a:ext cx="10515600" cy="3600903"/>
          </a:xfrm>
        </p:spPr>
        <p:txBody>
          <a:bodyPr/>
          <a:lstStyle/>
          <a:p>
            <a:pPr marL="533400" indent="-533400">
              <a:buNone/>
            </a:pPr>
            <a:r>
              <a:rPr lang="fr-CA" dirty="0"/>
              <a:t>Algorithme AG</a:t>
            </a:r>
          </a:p>
          <a:p>
            <a:pPr marL="533400" indent="-533400">
              <a:buNone/>
            </a:pPr>
            <a:endParaRPr lang="fr-CA" dirty="0"/>
          </a:p>
          <a:p>
            <a:pPr marL="533400" indent="-533400">
              <a:buFontTx/>
              <a:buAutoNum type="arabicPeriod"/>
            </a:pPr>
            <a:r>
              <a:rPr lang="fr-CA" dirty="0"/>
              <a:t>Trouver une population initiale</a:t>
            </a:r>
          </a:p>
          <a:p>
            <a:pPr marL="533400" indent="-533400">
              <a:buFontTx/>
              <a:buAutoNum type="arabicPeriod"/>
            </a:pPr>
            <a:endParaRPr lang="fr-CA" dirty="0"/>
          </a:p>
          <a:p>
            <a:pPr marL="533400" indent="-533400">
              <a:buFontTx/>
              <a:buAutoNum type="arabicPeriod"/>
            </a:pPr>
            <a:r>
              <a:rPr lang="fr-CA" dirty="0"/>
              <a:t>Tant que le nombre maximum d’itérations n’est pas atteint:</a:t>
            </a:r>
          </a:p>
          <a:p>
            <a:pPr marL="914400" lvl="1" indent="-457200">
              <a:buFontTx/>
              <a:buChar char="•"/>
            </a:pPr>
            <a:r>
              <a:rPr lang="fr-CA" sz="1800" dirty="0">
                <a:solidFill>
                  <a:srgbClr val="57565B"/>
                </a:solidFill>
              </a:rPr>
              <a:t>sélection des parents</a:t>
            </a:r>
          </a:p>
          <a:p>
            <a:pPr marL="914400" lvl="1" indent="-457200">
              <a:buFontTx/>
              <a:buChar char="•"/>
            </a:pPr>
            <a:r>
              <a:rPr lang="fr-CA" sz="1800" dirty="0">
                <a:solidFill>
                  <a:srgbClr val="57565B"/>
                </a:solidFill>
              </a:rPr>
              <a:t>reproduction</a:t>
            </a:r>
          </a:p>
          <a:p>
            <a:pPr marL="914400" lvl="1" indent="-457200">
              <a:buFontTx/>
              <a:buChar char="•"/>
            </a:pPr>
            <a:r>
              <a:rPr lang="fr-CA" sz="1800" dirty="0">
                <a:solidFill>
                  <a:srgbClr val="57565B"/>
                </a:solidFill>
              </a:rPr>
              <a:t>mutation</a:t>
            </a:r>
          </a:p>
          <a:p>
            <a:pPr marL="914400" lvl="1" indent="-457200">
              <a:buFontTx/>
              <a:buChar char="•"/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buNone/>
            </a:pPr>
            <a:r>
              <a:rPr lang="fr-CA" sz="1800" dirty="0">
                <a:solidFill>
                  <a:srgbClr val="57565B"/>
                </a:solidFill>
              </a:rPr>
              <a:t>et on garde en mémoire la meilleure solution rencontrée.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Algorithmes génétiques (AG)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93ACE2C-92B7-41C8-A6A3-6A6F31B9C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9C053A-4115-8647-A2CA-2781FAE4B216}" type="slidenum">
              <a:rPr lang="en-CA">
                <a:latin typeface="Gotham HTF Book"/>
              </a:rPr>
              <a:pPr eaLnBrk="1" hangingPunct="1"/>
              <a:t>35</a:t>
            </a:fld>
            <a:endParaRPr lang="en-CA" dirty="0"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142637037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52736"/>
            <a:ext cx="10515600" cy="3952794"/>
          </a:xfrm>
        </p:spPr>
        <p:txBody>
          <a:bodyPr/>
          <a:lstStyle/>
          <a:p>
            <a:pPr marL="533400" indent="-533400">
              <a:buNone/>
            </a:pPr>
            <a:r>
              <a:rPr lang="fr-CA" dirty="0"/>
              <a:t>Illustration des opérateurs </a:t>
            </a:r>
          </a:p>
          <a:p>
            <a:pPr marL="533400" indent="-533400">
              <a:buNone/>
            </a:pPr>
            <a:r>
              <a:rPr lang="fr-CA" dirty="0"/>
              <a:t>(optimisation d’une fonction, n variables 0-1)</a:t>
            </a:r>
          </a:p>
          <a:p>
            <a:pPr marL="533400" indent="-533400">
              <a:buNone/>
            </a:pPr>
            <a:endParaRPr lang="fr-CA" dirty="0"/>
          </a:p>
          <a:p>
            <a:pPr marL="533400" indent="-533400"/>
            <a:r>
              <a:rPr lang="fr-CA" dirty="0"/>
              <a:t>Sélection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2 solutions 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→ 2 vecteurs de variables binaires</a:t>
            </a:r>
          </a:p>
          <a:p>
            <a:pPr marL="914400" lvl="1" indent="-457200">
              <a:buNone/>
            </a:pPr>
            <a:r>
              <a:rPr lang="fr-CA" sz="1800" dirty="0">
                <a:solidFill>
                  <a:srgbClr val="57565B"/>
                </a:solidFill>
              </a:rPr>
              <a:t>		A = (0 0 1 1 0 1 1 0 1 0)</a:t>
            </a:r>
          </a:p>
          <a:p>
            <a:pPr marL="914400" lvl="1" indent="-457200">
              <a:buNone/>
            </a:pPr>
            <a:r>
              <a:rPr lang="fr-CA" sz="1800" dirty="0">
                <a:solidFill>
                  <a:srgbClr val="57565B"/>
                </a:solidFill>
              </a:rPr>
              <a:t>		B = (1 0 0 1 1 0 1 0 0 1)</a:t>
            </a:r>
          </a:p>
          <a:p>
            <a:pPr marL="533400" indent="-533400"/>
            <a:r>
              <a:rPr lang="fr-CA" dirty="0"/>
              <a:t>Reproduction (crossover à un point)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une coupure choisie aléatoirement</a:t>
            </a:r>
          </a:p>
          <a:p>
            <a:pPr marL="1295400" lvl="2" indent="-381000">
              <a:buNone/>
            </a:pPr>
            <a:endParaRPr lang="fr-CA" sz="1800" dirty="0">
              <a:solidFill>
                <a:srgbClr val="57565B"/>
              </a:solidFill>
            </a:endParaRPr>
          </a:p>
          <a:p>
            <a:pPr marL="1295400" lvl="2" indent="-381000">
              <a:buNone/>
            </a:pPr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Algorithmes génétiques (AG)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4EB43CA-217B-4B7C-80BA-6474F4425A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926F4F-3026-854F-8D84-7CDCFFC061C6}" type="slidenum">
              <a:rPr lang="en-CA">
                <a:latin typeface="Gotham HTF Book"/>
              </a:rPr>
              <a:pPr eaLnBrk="1" hangingPunct="1"/>
              <a:t>36</a:t>
            </a:fld>
            <a:endParaRPr lang="en-CA" dirty="0"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225838777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Algorithmes génétiques (AG)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69897D-9F92-4907-AA2A-246EDAE7D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7E9C39-B5C1-1146-A0C3-F07949674E82}" type="slidenum">
              <a:rPr lang="en-CA">
                <a:latin typeface="Gotham HTF Book"/>
              </a:rPr>
              <a:pPr eaLnBrk="1" hangingPunct="1"/>
              <a:t>37</a:t>
            </a:fld>
            <a:endParaRPr lang="en-CA" dirty="0">
              <a:latin typeface="Gotham HTF Book"/>
            </a:endParaRPr>
          </a:p>
        </p:txBody>
      </p:sp>
      <p:sp>
        <p:nvSpPr>
          <p:cNvPr id="21509" name="Freeform 4"/>
          <p:cNvSpPr>
            <a:spLocks/>
          </p:cNvSpPr>
          <p:nvPr/>
        </p:nvSpPr>
        <p:spPr bwMode="auto">
          <a:xfrm>
            <a:off x="3667587" y="2852936"/>
            <a:ext cx="14287" cy="795337"/>
          </a:xfrm>
          <a:custGeom>
            <a:avLst/>
            <a:gdLst>
              <a:gd name="T0" fmla="*/ 0 w 9"/>
              <a:gd name="T1" fmla="*/ 0 h 501"/>
              <a:gd name="T2" fmla="*/ 9 w 9"/>
              <a:gd name="T3" fmla="*/ 501 h 501"/>
              <a:gd name="T4" fmla="*/ 0 60000 65536"/>
              <a:gd name="T5" fmla="*/ 0 60000 65536"/>
              <a:gd name="T6" fmla="*/ 0 w 9"/>
              <a:gd name="T7" fmla="*/ 0 h 501"/>
              <a:gd name="T8" fmla="*/ 9 w 9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501">
                <a:moveTo>
                  <a:pt x="0" y="0"/>
                </a:moveTo>
                <a:lnTo>
                  <a:pt x="9" y="501"/>
                </a:lnTo>
              </a:path>
            </a:pathLst>
          </a:custGeom>
          <a:noFill/>
          <a:ln w="28575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D8C01C0-50BB-41A4-8151-A2C3271B064D}"/>
              </a:ext>
            </a:extLst>
          </p:cNvPr>
          <p:cNvSpPr txBox="1">
            <a:spLocks noChangeArrowheads="1"/>
          </p:cNvSpPr>
          <p:nvPr/>
        </p:nvSpPr>
        <p:spPr>
          <a:xfrm>
            <a:off x="1142462" y="1052736"/>
            <a:ext cx="10515600" cy="3952794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18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371475" marR="0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582930" marR="0" indent="-24003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7810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9525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11239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6pPr>
            <a:lvl7pPr marL="12954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7pPr>
            <a:lvl8pPr marL="14668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8pPr>
            <a:lvl9pPr marL="16383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9pPr>
          </a:lstStyle>
          <a:p>
            <a:pPr marL="533400" indent="-533400" fontAlgn="auto"/>
            <a:r>
              <a:rPr lang="fr-CA" kern="0" dirty="0"/>
              <a:t>Illustration des opérateurs </a:t>
            </a:r>
          </a:p>
          <a:p>
            <a:pPr marL="533400" indent="-533400" fontAlgn="auto"/>
            <a:r>
              <a:rPr lang="fr-CA" kern="0" dirty="0"/>
              <a:t>(optimisation d’une fonction, n variables 0-1)</a:t>
            </a:r>
          </a:p>
          <a:p>
            <a:pPr marL="533400" indent="-533400" fontAlgn="auto"/>
            <a:endParaRPr lang="fr-CA" kern="0" dirty="0"/>
          </a:p>
          <a:p>
            <a:pPr marL="533400" indent="-533400" fontAlgn="auto"/>
            <a:r>
              <a:rPr lang="fr-CA" kern="0" dirty="0"/>
              <a:t>Sélection</a:t>
            </a:r>
          </a:p>
          <a:p>
            <a:pPr marL="914400" lvl="1" indent="-457200" fontAlgn="auto"/>
            <a:r>
              <a:rPr lang="fr-CA" sz="1800" kern="0" dirty="0">
                <a:solidFill>
                  <a:srgbClr val="57565B"/>
                </a:solidFill>
              </a:rPr>
              <a:t>2 solutions </a:t>
            </a:r>
            <a:r>
              <a:rPr lang="fr-CA" sz="1800" kern="0" dirty="0">
                <a:solidFill>
                  <a:srgbClr val="57565B"/>
                </a:solidFill>
                <a:cs typeface="Arial" charset="0"/>
              </a:rPr>
              <a:t>→ 2 vecteurs de variables binaires</a:t>
            </a:r>
          </a:p>
          <a:p>
            <a:pPr marL="914400" lvl="1" indent="-457200" fontAlgn="auto">
              <a:buFont typeface="Arial"/>
              <a:buNone/>
            </a:pPr>
            <a:r>
              <a:rPr lang="fr-CA" sz="1800" kern="0" dirty="0">
                <a:solidFill>
                  <a:srgbClr val="57565B"/>
                </a:solidFill>
              </a:rPr>
              <a:t>		A = (0 0 1 1 0 1 1 0 1 0)</a:t>
            </a:r>
          </a:p>
          <a:p>
            <a:pPr marL="914400" lvl="1" indent="-457200" fontAlgn="auto">
              <a:buFont typeface="Arial"/>
              <a:buNone/>
            </a:pPr>
            <a:r>
              <a:rPr lang="fr-CA" sz="1800" kern="0" dirty="0">
                <a:solidFill>
                  <a:srgbClr val="57565B"/>
                </a:solidFill>
              </a:rPr>
              <a:t>		B = (1 0 0 1 1 0 1 0 0 1)</a:t>
            </a:r>
          </a:p>
          <a:p>
            <a:pPr marL="533400" indent="-533400" fontAlgn="auto"/>
            <a:r>
              <a:rPr lang="fr-CA" kern="0" dirty="0"/>
              <a:t>Reproduction (crossover à un point)</a:t>
            </a:r>
          </a:p>
          <a:p>
            <a:pPr marL="914400" lvl="1" indent="-457200" fontAlgn="auto"/>
            <a:r>
              <a:rPr lang="fr-CA" sz="1800" kern="0" dirty="0">
                <a:solidFill>
                  <a:srgbClr val="57565B"/>
                </a:solidFill>
              </a:rPr>
              <a:t>une coupure choisie aléatoirement</a:t>
            </a:r>
          </a:p>
          <a:p>
            <a:pPr marL="1295400" lvl="2" indent="-381000" fontAlgn="auto">
              <a:buFont typeface="Arial"/>
              <a:buNone/>
            </a:pPr>
            <a:endParaRPr lang="fr-CA" sz="1800" kern="0" dirty="0">
              <a:solidFill>
                <a:srgbClr val="57565B"/>
              </a:solidFill>
            </a:endParaRPr>
          </a:p>
          <a:p>
            <a:pPr marL="1295400" lvl="2" indent="-381000" fontAlgn="auto">
              <a:buFont typeface="Arial"/>
              <a:buNone/>
            </a:pPr>
            <a:endParaRPr lang="fr-CA" sz="1800" kern="0" dirty="0">
              <a:solidFill>
                <a:srgbClr val="575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9409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Algorithmes génétiques (AG)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B45AC6-BF08-4EFF-B178-8D73EA12F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CC75EB-052E-A74E-85BE-EA52A3204816}" type="slidenum">
              <a:rPr lang="en-CA">
                <a:latin typeface="Gotham HTF Book"/>
              </a:rPr>
              <a:pPr eaLnBrk="1" hangingPunct="1"/>
              <a:t>38</a:t>
            </a:fld>
            <a:endParaRPr lang="en-CA" dirty="0">
              <a:latin typeface="Gotham HTF Book"/>
            </a:endParaRPr>
          </a:p>
        </p:txBody>
      </p:sp>
      <p:sp>
        <p:nvSpPr>
          <p:cNvPr id="22533" name="Freeform 4"/>
          <p:cNvSpPr>
            <a:spLocks/>
          </p:cNvSpPr>
          <p:nvPr/>
        </p:nvSpPr>
        <p:spPr bwMode="auto">
          <a:xfrm>
            <a:off x="3657428" y="2797375"/>
            <a:ext cx="14287" cy="795337"/>
          </a:xfrm>
          <a:custGeom>
            <a:avLst/>
            <a:gdLst>
              <a:gd name="T0" fmla="*/ 0 w 9"/>
              <a:gd name="T1" fmla="*/ 0 h 501"/>
              <a:gd name="T2" fmla="*/ 9 w 9"/>
              <a:gd name="T3" fmla="*/ 501 h 501"/>
              <a:gd name="T4" fmla="*/ 0 60000 65536"/>
              <a:gd name="T5" fmla="*/ 0 60000 65536"/>
              <a:gd name="T6" fmla="*/ 0 w 9"/>
              <a:gd name="T7" fmla="*/ 0 h 501"/>
              <a:gd name="T8" fmla="*/ 9 w 9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501">
                <a:moveTo>
                  <a:pt x="0" y="0"/>
                </a:moveTo>
                <a:lnTo>
                  <a:pt x="9" y="501"/>
                </a:lnTo>
              </a:path>
            </a:pathLst>
          </a:custGeom>
          <a:noFill/>
          <a:ln w="12700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647902" y="2781499"/>
            <a:ext cx="1295400" cy="431800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647902" y="3141861"/>
            <a:ext cx="1295400" cy="431800"/>
          </a:xfrm>
          <a:prstGeom prst="ellipse">
            <a:avLst/>
          </a:prstGeom>
          <a:noFill/>
          <a:ln w="12700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4871864" y="2852936"/>
            <a:ext cx="742950" cy="649288"/>
          </a:xfrm>
          <a:custGeom>
            <a:avLst/>
            <a:gdLst>
              <a:gd name="T0" fmla="*/ 0 w 298"/>
              <a:gd name="T1" fmla="*/ 0 h 236"/>
              <a:gd name="T2" fmla="*/ 255 w 298"/>
              <a:gd name="T3" fmla="*/ 66 h 236"/>
              <a:gd name="T4" fmla="*/ 255 w 298"/>
              <a:gd name="T5" fmla="*/ 179 h 236"/>
              <a:gd name="T6" fmla="*/ 0 w 298"/>
              <a:gd name="T7" fmla="*/ 236 h 236"/>
              <a:gd name="T8" fmla="*/ 0 60000 65536"/>
              <a:gd name="T9" fmla="*/ 0 60000 65536"/>
              <a:gd name="T10" fmla="*/ 0 60000 65536"/>
              <a:gd name="T11" fmla="*/ 0 60000 65536"/>
              <a:gd name="T12" fmla="*/ 0 w 298"/>
              <a:gd name="T13" fmla="*/ 0 h 236"/>
              <a:gd name="T14" fmla="*/ 298 w 298"/>
              <a:gd name="T15" fmla="*/ 236 h 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" h="236">
                <a:moveTo>
                  <a:pt x="0" y="0"/>
                </a:moveTo>
                <a:cubicBezTo>
                  <a:pt x="42" y="11"/>
                  <a:pt x="213" y="36"/>
                  <a:pt x="255" y="66"/>
                </a:cubicBezTo>
                <a:cubicBezTo>
                  <a:pt x="297" y="96"/>
                  <a:pt x="298" y="151"/>
                  <a:pt x="255" y="179"/>
                </a:cubicBezTo>
                <a:cubicBezTo>
                  <a:pt x="212" y="207"/>
                  <a:pt x="53" y="224"/>
                  <a:pt x="0" y="2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501539F-2885-4044-9898-AF2DF2E0F1C9}"/>
              </a:ext>
            </a:extLst>
          </p:cNvPr>
          <p:cNvSpPr txBox="1">
            <a:spLocks noChangeArrowheads="1"/>
          </p:cNvSpPr>
          <p:nvPr/>
        </p:nvSpPr>
        <p:spPr>
          <a:xfrm>
            <a:off x="1144336" y="1124744"/>
            <a:ext cx="10515600" cy="6416033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18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371475" marR="0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582930" marR="0" indent="-24003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7810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9525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11239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6pPr>
            <a:lvl7pPr marL="12954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7pPr>
            <a:lvl8pPr marL="14668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8pPr>
            <a:lvl9pPr marL="16383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9pPr>
          </a:lstStyle>
          <a:p>
            <a:pPr marL="533400" indent="-533400" fontAlgn="auto"/>
            <a:r>
              <a:rPr lang="fr-CA" kern="0" dirty="0"/>
              <a:t>Illustration des opérateurs </a:t>
            </a:r>
          </a:p>
          <a:p>
            <a:pPr marL="533400" indent="-533400" fontAlgn="auto"/>
            <a:r>
              <a:rPr lang="fr-CA" kern="0" dirty="0"/>
              <a:t>(optimisation d’une fonction, n variables 0-1)</a:t>
            </a:r>
          </a:p>
          <a:p>
            <a:pPr marL="533400" indent="-533400" fontAlgn="auto"/>
            <a:endParaRPr lang="fr-CA" kern="0" dirty="0"/>
          </a:p>
          <a:p>
            <a:pPr marL="533400" indent="-533400" fontAlgn="auto"/>
            <a:r>
              <a:rPr lang="fr-CA" kern="0" dirty="0"/>
              <a:t>Sélection</a:t>
            </a:r>
          </a:p>
          <a:p>
            <a:pPr marL="914400" lvl="1" indent="-457200" fontAlgn="auto"/>
            <a:r>
              <a:rPr lang="fr-CA" sz="1800" kern="0" dirty="0">
                <a:solidFill>
                  <a:srgbClr val="57565B"/>
                </a:solidFill>
              </a:rPr>
              <a:t>2 solutions </a:t>
            </a:r>
            <a:r>
              <a:rPr lang="fr-CA" sz="1800" kern="0" dirty="0">
                <a:solidFill>
                  <a:srgbClr val="57565B"/>
                </a:solidFill>
                <a:cs typeface="Arial" charset="0"/>
              </a:rPr>
              <a:t>→ 2 vecteurs de variables binaires</a:t>
            </a:r>
          </a:p>
          <a:p>
            <a:pPr marL="914400" lvl="1" indent="-457200" fontAlgn="auto">
              <a:buFont typeface="Arial"/>
              <a:buNone/>
            </a:pPr>
            <a:r>
              <a:rPr lang="fr-CA" sz="1800" kern="0" dirty="0">
                <a:solidFill>
                  <a:srgbClr val="57565B"/>
                </a:solidFill>
              </a:rPr>
              <a:t>		A = (0 0 1 1 0 1 1 0 1 0)</a:t>
            </a:r>
          </a:p>
          <a:p>
            <a:pPr marL="914400" lvl="1" indent="-457200" fontAlgn="auto">
              <a:buFont typeface="Arial"/>
              <a:buNone/>
            </a:pPr>
            <a:r>
              <a:rPr lang="fr-CA" sz="1800" kern="0" dirty="0">
                <a:solidFill>
                  <a:srgbClr val="57565B"/>
                </a:solidFill>
              </a:rPr>
              <a:t>		B = (1 0 0 1 1 0 1 0 0 1)</a:t>
            </a:r>
          </a:p>
          <a:p>
            <a:pPr marL="533400" indent="-533400" fontAlgn="auto"/>
            <a:r>
              <a:rPr lang="fr-CA" kern="0" dirty="0"/>
              <a:t>Reproduction (crossover à un point)</a:t>
            </a:r>
          </a:p>
          <a:p>
            <a:pPr marL="914400" lvl="1" indent="-457200" fontAlgn="auto"/>
            <a:r>
              <a:rPr lang="fr-CA" sz="1800" kern="0" dirty="0">
                <a:solidFill>
                  <a:srgbClr val="57565B"/>
                </a:solidFill>
              </a:rPr>
              <a:t>une coupure choisie aléatoirement</a:t>
            </a:r>
          </a:p>
          <a:p>
            <a:pPr marL="1295400" lvl="2" indent="-381000">
              <a:buNone/>
            </a:pPr>
            <a:r>
              <a:rPr lang="fr-CA" sz="1800" dirty="0">
                <a:solidFill>
                  <a:srgbClr val="57565B"/>
                </a:solidFill>
              </a:rPr>
              <a:t>enfant 1 = (0 0 1 1 1 0 1 0 0 1)</a:t>
            </a:r>
          </a:p>
          <a:p>
            <a:pPr marL="1295400" lvl="2" indent="-381000">
              <a:buNone/>
            </a:pPr>
            <a:r>
              <a:rPr lang="fr-CA" sz="1800" dirty="0">
                <a:solidFill>
                  <a:srgbClr val="57565B"/>
                </a:solidFill>
              </a:rPr>
              <a:t>enfant 2 = (1 0 0 1 0 1 1 0 1 0)</a:t>
            </a:r>
          </a:p>
          <a:p>
            <a:pPr marL="533400" indent="-533400"/>
            <a:endParaRPr lang="fr-CA" dirty="0"/>
          </a:p>
          <a:p>
            <a:pPr marL="533400" indent="-533400"/>
            <a:r>
              <a:rPr lang="fr-CA" dirty="0"/>
              <a:t>Mutation: </a:t>
            </a:r>
            <a:r>
              <a:rPr lang="fr-CA" sz="1800" dirty="0">
                <a:solidFill>
                  <a:srgbClr val="57565B"/>
                </a:solidFill>
              </a:rPr>
              <a:t>inverser la valeur d’une variable tirée au hasard</a:t>
            </a:r>
          </a:p>
          <a:p>
            <a:pPr marL="1295400" lvl="2" indent="-381000">
              <a:buNone/>
            </a:pPr>
            <a:r>
              <a:rPr lang="fr-CA" sz="1800" dirty="0">
                <a:solidFill>
                  <a:srgbClr val="57565B"/>
                </a:solidFill>
              </a:rPr>
              <a:t>	Exemple :    	enfant 1 : aucun changement</a:t>
            </a:r>
          </a:p>
          <a:p>
            <a:pPr marL="1295400" lvl="2" indent="-381000">
              <a:buNone/>
            </a:pPr>
            <a:r>
              <a:rPr lang="fr-CA" sz="1800" dirty="0">
                <a:solidFill>
                  <a:srgbClr val="57565B"/>
                </a:solidFill>
              </a:rPr>
              <a:t>				enfant 2 : inverser la 3</a:t>
            </a:r>
            <a:r>
              <a:rPr lang="fr-CA" sz="1800" baseline="30000" dirty="0">
                <a:solidFill>
                  <a:srgbClr val="57565B"/>
                </a:solidFill>
              </a:rPr>
              <a:t>e</a:t>
            </a:r>
            <a:r>
              <a:rPr lang="fr-CA" sz="1800" dirty="0">
                <a:solidFill>
                  <a:srgbClr val="57565B"/>
                </a:solidFill>
              </a:rPr>
              <a:t> variable  (1 0 </a:t>
            </a:r>
            <a:r>
              <a:rPr lang="fr-CA" sz="1800" b="1" dirty="0">
                <a:solidFill>
                  <a:srgbClr val="FF0000"/>
                </a:solidFill>
              </a:rPr>
              <a:t>1</a:t>
            </a:r>
            <a:r>
              <a:rPr lang="fr-CA" sz="1800" dirty="0">
                <a:solidFill>
                  <a:srgbClr val="57565B"/>
                </a:solidFill>
              </a:rPr>
              <a:t> 1 0 1 1 0 1 0)</a:t>
            </a:r>
          </a:p>
          <a:p>
            <a:pPr marL="1295400" lvl="2" indent="-381000">
              <a:buNone/>
            </a:pPr>
            <a:endParaRPr lang="fr-CA" sz="1800" kern="0" dirty="0">
              <a:solidFill>
                <a:srgbClr val="57565B"/>
              </a:solidFill>
            </a:endParaRPr>
          </a:p>
          <a:p>
            <a:pPr marL="1295400" lvl="2" indent="-381000" fontAlgn="auto">
              <a:buFont typeface="Arial"/>
              <a:buNone/>
            </a:pPr>
            <a:endParaRPr lang="fr-CA" sz="1800" kern="0" dirty="0">
              <a:solidFill>
                <a:srgbClr val="57565B"/>
              </a:solidFill>
            </a:endParaRPr>
          </a:p>
          <a:p>
            <a:pPr marL="1295400" lvl="2" indent="-381000" fontAlgn="auto">
              <a:buFont typeface="Arial"/>
              <a:buNone/>
            </a:pPr>
            <a:endParaRPr lang="fr-CA" sz="1800" kern="0" dirty="0">
              <a:solidFill>
                <a:srgbClr val="575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1142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Algorithmes génétiques (AG)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5C71F81-9347-4DD4-9135-18A401C090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6D0D3A-543B-0645-BC30-00E6AA8C3B18}" type="slidenum">
              <a:rPr lang="en-CA">
                <a:latin typeface="Gotham HTF Book"/>
              </a:rPr>
              <a:pPr eaLnBrk="1" hangingPunct="1"/>
              <a:t>39</a:t>
            </a:fld>
            <a:endParaRPr lang="en-CA" dirty="0">
              <a:latin typeface="Gotham HTF Book"/>
            </a:endParaRPr>
          </a:p>
        </p:txBody>
      </p:sp>
      <p:sp>
        <p:nvSpPr>
          <p:cNvPr id="23557" name="Freeform 4"/>
          <p:cNvSpPr>
            <a:spLocks/>
          </p:cNvSpPr>
          <p:nvPr/>
        </p:nvSpPr>
        <p:spPr bwMode="auto">
          <a:xfrm>
            <a:off x="3323233" y="2824361"/>
            <a:ext cx="15875" cy="793750"/>
          </a:xfrm>
          <a:custGeom>
            <a:avLst/>
            <a:gdLst>
              <a:gd name="T0" fmla="*/ 0 w 10"/>
              <a:gd name="T1" fmla="*/ 0 h 500"/>
              <a:gd name="T2" fmla="*/ 10 w 10"/>
              <a:gd name="T3" fmla="*/ 500 h 500"/>
              <a:gd name="T4" fmla="*/ 0 60000 65536"/>
              <a:gd name="T5" fmla="*/ 0 60000 65536"/>
              <a:gd name="T6" fmla="*/ 0 w 10"/>
              <a:gd name="T7" fmla="*/ 0 h 500"/>
              <a:gd name="T8" fmla="*/ 10 w 10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500">
                <a:moveTo>
                  <a:pt x="0" y="0"/>
                </a:moveTo>
                <a:lnTo>
                  <a:pt x="10" y="50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558" name="Freeform 5"/>
          <p:cNvSpPr>
            <a:spLocks/>
          </p:cNvSpPr>
          <p:nvPr/>
        </p:nvSpPr>
        <p:spPr bwMode="auto">
          <a:xfrm>
            <a:off x="4151784" y="2824361"/>
            <a:ext cx="15875" cy="793750"/>
          </a:xfrm>
          <a:custGeom>
            <a:avLst/>
            <a:gdLst>
              <a:gd name="T0" fmla="*/ 0 w 10"/>
              <a:gd name="T1" fmla="*/ 0 h 500"/>
              <a:gd name="T2" fmla="*/ 10 w 10"/>
              <a:gd name="T3" fmla="*/ 500 h 500"/>
              <a:gd name="T4" fmla="*/ 0 60000 65536"/>
              <a:gd name="T5" fmla="*/ 0 60000 65536"/>
              <a:gd name="T6" fmla="*/ 0 w 10"/>
              <a:gd name="T7" fmla="*/ 0 h 500"/>
              <a:gd name="T8" fmla="*/ 10 w 10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500">
                <a:moveTo>
                  <a:pt x="0" y="0"/>
                </a:moveTo>
                <a:lnTo>
                  <a:pt x="10" y="50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B0C3FD7-7D7C-4E3B-AC04-7463679BA476}"/>
              </a:ext>
            </a:extLst>
          </p:cNvPr>
          <p:cNvSpPr txBox="1">
            <a:spLocks noChangeArrowheads="1"/>
          </p:cNvSpPr>
          <p:nvPr/>
        </p:nvSpPr>
        <p:spPr>
          <a:xfrm>
            <a:off x="1142462" y="1052736"/>
            <a:ext cx="10515600" cy="3952794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18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371475" marR="0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582930" marR="0" indent="-24003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7810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9525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11239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6pPr>
            <a:lvl7pPr marL="12954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7pPr>
            <a:lvl8pPr marL="14668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8pPr>
            <a:lvl9pPr marL="16383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9pPr>
          </a:lstStyle>
          <a:p>
            <a:pPr marL="533400" indent="-533400" fontAlgn="auto"/>
            <a:r>
              <a:rPr lang="fr-CA" kern="0" dirty="0"/>
              <a:t>Illustration des opérateurs </a:t>
            </a:r>
          </a:p>
          <a:p>
            <a:pPr marL="533400" indent="-533400" fontAlgn="auto"/>
            <a:r>
              <a:rPr lang="fr-CA" kern="0" dirty="0"/>
              <a:t>(optimisation d’une fonction, n variables 0-1)</a:t>
            </a:r>
          </a:p>
          <a:p>
            <a:pPr marL="533400" indent="-533400" fontAlgn="auto"/>
            <a:endParaRPr lang="fr-CA" kern="0" dirty="0"/>
          </a:p>
          <a:p>
            <a:pPr marL="533400" indent="-533400" fontAlgn="auto"/>
            <a:r>
              <a:rPr lang="fr-CA" kern="0" dirty="0"/>
              <a:t>Sélection</a:t>
            </a:r>
          </a:p>
          <a:p>
            <a:pPr marL="914400" lvl="1" indent="-457200" fontAlgn="auto"/>
            <a:r>
              <a:rPr lang="fr-CA" sz="1800" kern="0" dirty="0">
                <a:solidFill>
                  <a:srgbClr val="57565B"/>
                </a:solidFill>
              </a:rPr>
              <a:t>2 solutions </a:t>
            </a:r>
            <a:r>
              <a:rPr lang="fr-CA" sz="1800" kern="0" dirty="0">
                <a:solidFill>
                  <a:srgbClr val="57565B"/>
                </a:solidFill>
                <a:cs typeface="Arial" charset="0"/>
              </a:rPr>
              <a:t>→ 2 vecteurs de variables binaires</a:t>
            </a:r>
          </a:p>
          <a:p>
            <a:pPr marL="914400" lvl="1" indent="-457200" fontAlgn="auto">
              <a:buFont typeface="Arial"/>
              <a:buNone/>
            </a:pPr>
            <a:r>
              <a:rPr lang="fr-CA" sz="1800" kern="0" dirty="0">
                <a:solidFill>
                  <a:srgbClr val="57565B"/>
                </a:solidFill>
              </a:rPr>
              <a:t>		A = (0 0 1 1 0 1 1 0 1 0)</a:t>
            </a:r>
          </a:p>
          <a:p>
            <a:pPr marL="914400" lvl="1" indent="-457200" fontAlgn="auto">
              <a:buFont typeface="Arial"/>
              <a:buNone/>
            </a:pPr>
            <a:r>
              <a:rPr lang="fr-CA" sz="1800" kern="0" dirty="0">
                <a:solidFill>
                  <a:srgbClr val="57565B"/>
                </a:solidFill>
              </a:rPr>
              <a:t>		B = (1 0 0 1 1 0 1 0 0 1)</a:t>
            </a:r>
          </a:p>
          <a:p>
            <a:pPr marL="533400" indent="-533400" fontAlgn="auto"/>
            <a:r>
              <a:rPr lang="fr-CA" kern="0" dirty="0"/>
              <a:t>Reproduction (crossover à un point)</a:t>
            </a:r>
          </a:p>
          <a:p>
            <a:pPr marL="914400" lvl="1" indent="-457200" fontAlgn="auto"/>
            <a:r>
              <a:rPr lang="fr-CA" sz="1800" kern="0" dirty="0">
                <a:solidFill>
                  <a:srgbClr val="57565B"/>
                </a:solidFill>
              </a:rPr>
              <a:t>deux coupures choisies aléatoirement</a:t>
            </a:r>
          </a:p>
          <a:p>
            <a:pPr marL="1295400" lvl="2" indent="-381000" fontAlgn="auto">
              <a:buFont typeface="Arial"/>
              <a:buNone/>
            </a:pPr>
            <a:endParaRPr lang="fr-CA" sz="1800" kern="0" dirty="0">
              <a:solidFill>
                <a:srgbClr val="57565B"/>
              </a:solidFill>
            </a:endParaRPr>
          </a:p>
          <a:p>
            <a:pPr marL="1295400" lvl="2" indent="-381000" fontAlgn="auto">
              <a:buFont typeface="Arial"/>
              <a:buNone/>
            </a:pPr>
            <a:endParaRPr lang="fr-CA" sz="1800" kern="0" dirty="0">
              <a:solidFill>
                <a:srgbClr val="575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9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Espace de solutions et voisinage</a:t>
            </a:r>
            <a:endParaRPr lang="en-CA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695400" y="951641"/>
            <a:ext cx="11809312" cy="525776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fr-CA" dirty="0"/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fr-CA" sz="1800" dirty="0">
                <a:solidFill>
                  <a:srgbClr val="57565B"/>
                </a:solidFill>
              </a:rPr>
              <a:t>Définir l’espace des solutions X dans lequel s’effectuera la recherche. 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endParaRPr lang="fr-CA" sz="1800" dirty="0">
              <a:solidFill>
                <a:srgbClr val="57565B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</a:rPr>
              <a:t>	Exemples :</a:t>
            </a:r>
          </a:p>
          <a:p>
            <a:pPr marL="1295400" lvl="2" indent="-381000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</a:rPr>
              <a:t>PVC 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→</a:t>
            </a:r>
            <a:r>
              <a:rPr lang="fr-CA" sz="1800" dirty="0">
                <a:solidFill>
                  <a:srgbClr val="57565B"/>
                </a:solidFill>
              </a:rPr>
              <a:t> ensemble de toutes les tournées</a:t>
            </a:r>
          </a:p>
          <a:p>
            <a:pPr marL="1295400" lvl="2" indent="-381000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</a:rPr>
              <a:t>Horaire de travail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→ </a:t>
            </a:r>
            <a:r>
              <a:rPr lang="fr-CA" sz="1800" dirty="0">
                <a:solidFill>
                  <a:srgbClr val="57565B"/>
                </a:solidFill>
              </a:rPr>
              <a:t>ensemble de toutes les horaires possibles</a:t>
            </a:r>
          </a:p>
          <a:p>
            <a:pPr marL="914400" lvl="1" indent="-457200">
              <a:lnSpc>
                <a:spcPct val="90000"/>
              </a:lnSpc>
            </a:pPr>
            <a:endParaRPr lang="fr-CA" sz="1800" dirty="0">
              <a:solidFill>
                <a:srgbClr val="57565B"/>
              </a:solidFill>
            </a:endParaRPr>
          </a:p>
          <a:p>
            <a:pPr marL="914400" lvl="1" indent="-457200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</a:rPr>
              <a:t>2.	Définir les transformations locales permettant de modifier la solution courante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 pour en obtenir une autre différente </a:t>
            </a:r>
            <a:r>
              <a:rPr lang="fr-CA" sz="1800" i="1" dirty="0">
                <a:solidFill>
                  <a:srgbClr val="57565B"/>
                </a:solidFill>
              </a:rPr>
              <a:t>x’.</a:t>
            </a:r>
          </a:p>
          <a:p>
            <a:pPr marL="1295400" lvl="2" indent="-381000">
              <a:lnSpc>
                <a:spcPct val="90000"/>
              </a:lnSpc>
              <a:buNone/>
            </a:pPr>
            <a:endParaRPr lang="fr-CA" sz="1800" i="1" dirty="0">
              <a:solidFill>
                <a:srgbClr val="57565B"/>
              </a:solidFill>
            </a:endParaRPr>
          </a:p>
          <a:p>
            <a:pPr marL="1295400" lvl="2" indent="-381000">
              <a:lnSpc>
                <a:spcPct val="90000"/>
              </a:lnSpc>
              <a:buNone/>
            </a:pPr>
            <a:r>
              <a:rPr lang="fr-CA" sz="1800" i="1" dirty="0">
                <a:solidFill>
                  <a:srgbClr val="57565B"/>
                </a:solidFill>
              </a:rPr>
              <a:t>x’</a:t>
            </a:r>
            <a:r>
              <a:rPr lang="fr-CA" sz="1800" dirty="0">
                <a:solidFill>
                  <a:srgbClr val="57565B"/>
                </a:solidFill>
              </a:rPr>
              <a:t> : 		solution voisine de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</a:p>
          <a:p>
            <a:pPr marL="2046288" lvl="2" indent="-1131888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</a:rPr>
              <a:t>N(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) :     	 -  ensemble de tous les voisins de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 obtenus suite à l’application d’une de ces transformations</a:t>
            </a:r>
          </a:p>
          <a:p>
            <a:pPr marL="1295400" lvl="2" indent="-381000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</a:rPr>
              <a:t>			-  voisinage de </a:t>
            </a:r>
            <a:r>
              <a:rPr lang="fr-CA" sz="1800" i="1" dirty="0">
                <a:solidFill>
                  <a:srgbClr val="57565B"/>
                </a:solidFill>
              </a:rPr>
              <a:t>x</a:t>
            </a:r>
          </a:p>
          <a:p>
            <a:pPr marL="1295400" lvl="2" indent="-381000">
              <a:lnSpc>
                <a:spcPct val="90000"/>
              </a:lnSpc>
              <a:buNone/>
            </a:pPr>
            <a:r>
              <a:rPr lang="fr-CA" sz="1800" dirty="0">
                <a:solidFill>
                  <a:srgbClr val="57565B"/>
                </a:solidFill>
              </a:rPr>
              <a:t>			-  c’est un sous-ensemble de X</a:t>
            </a:r>
          </a:p>
          <a:p>
            <a:pPr marL="1295400" lvl="2" indent="-381000">
              <a:lnSpc>
                <a:spcPct val="90000"/>
              </a:lnSpc>
              <a:buNone/>
            </a:pPr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23200F-FA17-44B4-9261-BC77F2DA1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74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774C70-BF1E-9049-83D2-0E8B1B3CD724}" type="slidenum">
              <a:rPr lang="en-CA">
                <a:latin typeface="Gotham HTF Book"/>
              </a:rPr>
              <a:pPr eaLnBrk="1" hangingPunct="1"/>
              <a:t>4</a:t>
            </a:fld>
            <a:endParaRPr lang="en-CA" dirty="0"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71165582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Algorithmes génétiques (AG)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52398DB-E128-465D-866C-1CA3431138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7BEF0C-2F9D-DB48-9226-1F685ED7CDE8}" type="slidenum">
              <a:rPr lang="en-CA">
                <a:latin typeface="Gotham HTF Book"/>
              </a:rPr>
              <a:pPr eaLnBrk="1" hangingPunct="1"/>
              <a:t>40</a:t>
            </a:fld>
            <a:endParaRPr lang="en-CA" dirty="0">
              <a:latin typeface="Gotham HTF Book"/>
            </a:endParaRPr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3293352" y="2762722"/>
            <a:ext cx="1009650" cy="431800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3293352" y="3123084"/>
            <a:ext cx="1009650" cy="431800"/>
          </a:xfrm>
          <a:prstGeom prst="ellipse">
            <a:avLst/>
          </a:prstGeom>
          <a:noFill/>
          <a:ln w="19050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4585" name="Freeform 8"/>
          <p:cNvSpPr>
            <a:spLocks/>
          </p:cNvSpPr>
          <p:nvPr/>
        </p:nvSpPr>
        <p:spPr bwMode="auto">
          <a:xfrm>
            <a:off x="4085516" y="2762722"/>
            <a:ext cx="649287" cy="792162"/>
          </a:xfrm>
          <a:custGeom>
            <a:avLst/>
            <a:gdLst>
              <a:gd name="T0" fmla="*/ 0 w 298"/>
              <a:gd name="T1" fmla="*/ 0 h 236"/>
              <a:gd name="T2" fmla="*/ 255 w 298"/>
              <a:gd name="T3" fmla="*/ 66 h 236"/>
              <a:gd name="T4" fmla="*/ 255 w 298"/>
              <a:gd name="T5" fmla="*/ 179 h 236"/>
              <a:gd name="T6" fmla="*/ 0 w 298"/>
              <a:gd name="T7" fmla="*/ 236 h 236"/>
              <a:gd name="T8" fmla="*/ 0 60000 65536"/>
              <a:gd name="T9" fmla="*/ 0 60000 65536"/>
              <a:gd name="T10" fmla="*/ 0 60000 65536"/>
              <a:gd name="T11" fmla="*/ 0 60000 65536"/>
              <a:gd name="T12" fmla="*/ 0 w 298"/>
              <a:gd name="T13" fmla="*/ 0 h 236"/>
              <a:gd name="T14" fmla="*/ 298 w 298"/>
              <a:gd name="T15" fmla="*/ 236 h 2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8" h="236">
                <a:moveTo>
                  <a:pt x="0" y="0"/>
                </a:moveTo>
                <a:cubicBezTo>
                  <a:pt x="42" y="11"/>
                  <a:pt x="213" y="36"/>
                  <a:pt x="255" y="66"/>
                </a:cubicBezTo>
                <a:cubicBezTo>
                  <a:pt x="297" y="96"/>
                  <a:pt x="298" y="151"/>
                  <a:pt x="255" y="179"/>
                </a:cubicBezTo>
                <a:cubicBezTo>
                  <a:pt x="212" y="207"/>
                  <a:pt x="53" y="224"/>
                  <a:pt x="0" y="2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AF6EAC-858D-4E54-A380-AFD389B99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16235F45-757A-405E-A2F1-FBFC50EA67E1}"/>
              </a:ext>
            </a:extLst>
          </p:cNvPr>
          <p:cNvSpPr>
            <a:spLocks/>
          </p:cNvSpPr>
          <p:nvPr/>
        </p:nvSpPr>
        <p:spPr bwMode="auto">
          <a:xfrm>
            <a:off x="3323233" y="2824361"/>
            <a:ext cx="15875" cy="793750"/>
          </a:xfrm>
          <a:custGeom>
            <a:avLst/>
            <a:gdLst>
              <a:gd name="T0" fmla="*/ 0 w 10"/>
              <a:gd name="T1" fmla="*/ 0 h 500"/>
              <a:gd name="T2" fmla="*/ 10 w 10"/>
              <a:gd name="T3" fmla="*/ 500 h 500"/>
              <a:gd name="T4" fmla="*/ 0 60000 65536"/>
              <a:gd name="T5" fmla="*/ 0 60000 65536"/>
              <a:gd name="T6" fmla="*/ 0 w 10"/>
              <a:gd name="T7" fmla="*/ 0 h 500"/>
              <a:gd name="T8" fmla="*/ 10 w 10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500">
                <a:moveTo>
                  <a:pt x="0" y="0"/>
                </a:moveTo>
                <a:lnTo>
                  <a:pt x="10" y="50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5A6C4DE-A4E2-4BAD-82AA-D31C5DBEA981}"/>
              </a:ext>
            </a:extLst>
          </p:cNvPr>
          <p:cNvSpPr>
            <a:spLocks/>
          </p:cNvSpPr>
          <p:nvPr/>
        </p:nvSpPr>
        <p:spPr bwMode="auto">
          <a:xfrm>
            <a:off x="4151784" y="2824361"/>
            <a:ext cx="15875" cy="793750"/>
          </a:xfrm>
          <a:custGeom>
            <a:avLst/>
            <a:gdLst>
              <a:gd name="T0" fmla="*/ 0 w 10"/>
              <a:gd name="T1" fmla="*/ 0 h 500"/>
              <a:gd name="T2" fmla="*/ 10 w 10"/>
              <a:gd name="T3" fmla="*/ 500 h 500"/>
              <a:gd name="T4" fmla="*/ 0 60000 65536"/>
              <a:gd name="T5" fmla="*/ 0 60000 65536"/>
              <a:gd name="T6" fmla="*/ 0 w 10"/>
              <a:gd name="T7" fmla="*/ 0 h 500"/>
              <a:gd name="T8" fmla="*/ 10 w 10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500">
                <a:moveTo>
                  <a:pt x="0" y="0"/>
                </a:moveTo>
                <a:lnTo>
                  <a:pt x="10" y="50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278DE85-463D-49F8-B5FA-2EA4C52B06CA}"/>
              </a:ext>
            </a:extLst>
          </p:cNvPr>
          <p:cNvSpPr txBox="1">
            <a:spLocks noChangeArrowheads="1"/>
          </p:cNvSpPr>
          <p:nvPr/>
        </p:nvSpPr>
        <p:spPr>
          <a:xfrm>
            <a:off x="1142462" y="1052736"/>
            <a:ext cx="10515600" cy="3600903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marR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18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371475" marR="0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582930" marR="0" indent="-24003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7810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05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9525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11239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6pPr>
            <a:lvl7pPr marL="12954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7pPr>
            <a:lvl8pPr marL="146685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8pPr>
            <a:lvl9pPr marL="1638300" marR="0" indent="-2667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9pPr>
          </a:lstStyle>
          <a:p>
            <a:pPr marL="533400" indent="-533400" fontAlgn="auto"/>
            <a:r>
              <a:rPr lang="fr-CA" kern="0" dirty="0"/>
              <a:t>Illustration des opérateurs </a:t>
            </a:r>
          </a:p>
          <a:p>
            <a:pPr marL="533400" indent="-533400" fontAlgn="auto"/>
            <a:r>
              <a:rPr lang="fr-CA" kern="0" dirty="0"/>
              <a:t>(optimisation d’une fonction, n variables 0-1)</a:t>
            </a:r>
          </a:p>
          <a:p>
            <a:pPr marL="533400" indent="-533400" fontAlgn="auto"/>
            <a:endParaRPr lang="fr-CA" kern="0" dirty="0"/>
          </a:p>
          <a:p>
            <a:pPr marL="533400" indent="-533400" fontAlgn="auto"/>
            <a:r>
              <a:rPr lang="fr-CA" kern="0" dirty="0"/>
              <a:t>Sélection</a:t>
            </a:r>
          </a:p>
          <a:p>
            <a:pPr marL="914400" lvl="1" indent="-457200" fontAlgn="auto"/>
            <a:r>
              <a:rPr lang="fr-CA" sz="1800" kern="0" dirty="0">
                <a:solidFill>
                  <a:srgbClr val="57565B"/>
                </a:solidFill>
              </a:rPr>
              <a:t>2 solutions </a:t>
            </a:r>
            <a:r>
              <a:rPr lang="fr-CA" sz="1800" kern="0" dirty="0">
                <a:solidFill>
                  <a:srgbClr val="57565B"/>
                </a:solidFill>
                <a:cs typeface="Arial" charset="0"/>
              </a:rPr>
              <a:t>→ 2 vecteurs de variables binaires</a:t>
            </a:r>
          </a:p>
          <a:p>
            <a:pPr marL="914400" lvl="1" indent="-457200" fontAlgn="auto">
              <a:buFont typeface="Arial"/>
              <a:buNone/>
            </a:pPr>
            <a:r>
              <a:rPr lang="fr-CA" sz="1800" kern="0" dirty="0">
                <a:solidFill>
                  <a:srgbClr val="57565B"/>
                </a:solidFill>
              </a:rPr>
              <a:t>		A = (0 0 1 1 0 1 1 0 1 0)</a:t>
            </a:r>
          </a:p>
          <a:p>
            <a:pPr marL="914400" lvl="1" indent="-457200" fontAlgn="auto">
              <a:buFont typeface="Arial"/>
              <a:buNone/>
            </a:pPr>
            <a:r>
              <a:rPr lang="fr-CA" sz="1800" kern="0" dirty="0">
                <a:solidFill>
                  <a:srgbClr val="57565B"/>
                </a:solidFill>
              </a:rPr>
              <a:t>		B = (1 0 0 1 1 0 1 0 0 1)</a:t>
            </a:r>
          </a:p>
          <a:p>
            <a:pPr marL="533400" indent="-533400" fontAlgn="auto"/>
            <a:r>
              <a:rPr lang="fr-CA" kern="0" dirty="0"/>
              <a:t>Reproduction (crossover à un point)</a:t>
            </a:r>
          </a:p>
          <a:p>
            <a:pPr marL="914400" lvl="1" indent="-457200" fontAlgn="auto"/>
            <a:r>
              <a:rPr lang="fr-CA" sz="1800" kern="0" dirty="0">
                <a:solidFill>
                  <a:srgbClr val="57565B"/>
                </a:solidFill>
              </a:rPr>
              <a:t>deux coupures choisies aléatoirement</a:t>
            </a:r>
          </a:p>
          <a:p>
            <a:pPr marL="1295400" lvl="2" indent="-381000" fontAlgn="auto">
              <a:buFont typeface="Arial"/>
              <a:buNone/>
            </a:pPr>
            <a:endParaRPr lang="fr-CA" sz="1800" kern="0" dirty="0">
              <a:solidFill>
                <a:srgbClr val="5756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63938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305291"/>
            <a:ext cx="10515600" cy="3276712"/>
          </a:xfrm>
        </p:spPr>
        <p:txBody>
          <a:bodyPr/>
          <a:lstStyle/>
          <a:p>
            <a:pPr marL="533400" indent="-533400"/>
            <a:r>
              <a:rPr lang="fr-CA" sz="2000" dirty="0"/>
              <a:t>À l’origine…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milieu très dogmatique 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  <a:cs typeface="Arial" charset="0"/>
              </a:rPr>
              <a:t>solutions toujours représentées en vecteurs booléens (0 1 0 1 1 …)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  <a:cs typeface="Arial" charset="0"/>
              </a:rPr>
              <a:t>toujours 2 enfants</a:t>
            </a:r>
          </a:p>
          <a:p>
            <a:pPr marL="914400" lvl="1" indent="-457200"/>
            <a:r>
              <a:rPr lang="fr-CA" sz="1800" dirty="0" err="1">
                <a:solidFill>
                  <a:srgbClr val="57565B"/>
                </a:solidFill>
                <a:cs typeface="Arial" charset="0"/>
              </a:rPr>
              <a:t>crossovers</a:t>
            </a:r>
            <a:r>
              <a:rPr lang="fr-CA" sz="1800" dirty="0">
                <a:solidFill>
                  <a:srgbClr val="57565B"/>
                </a:solidFill>
                <a:cs typeface="Arial" charset="0"/>
              </a:rPr>
              <a:t> standards (aléatoires) → 1 points, 2 points, …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  <a:cs typeface="Arial" charset="0"/>
              </a:rPr>
              <a:t>mutation toujours présente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  <a:cs typeface="Arial" charset="0"/>
              </a:rPr>
              <a:t>résultats plutôt médiocres si on suit aveuglément le dogme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  <a:cs typeface="Arial" charset="0"/>
              </a:rPr>
              <a:t>coûteux en temps de calcul (population)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problèmes de </a:t>
            </a:r>
            <a:r>
              <a:rPr lang="fr-CA" sz="1800" dirty="0">
                <a:solidFill>
                  <a:srgbClr val="FF0000"/>
                </a:solidFill>
              </a:rPr>
              <a:t>convergence</a:t>
            </a:r>
            <a:r>
              <a:rPr lang="fr-CA" sz="1800" dirty="0">
                <a:solidFill>
                  <a:srgbClr val="57565B"/>
                </a:solidFill>
              </a:rPr>
              <a:t> prématurée vers des populations où tous les individus sont identiques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Algorithmes génétiques (AG)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A62C36-1513-47AA-B636-9AD075D98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E54964-2EC9-2E4A-801E-358806C38B3E}" type="slidenum">
              <a:rPr lang="en-CA">
                <a:latin typeface="Gotham HTF Book"/>
              </a:rPr>
              <a:pPr eaLnBrk="1" hangingPunct="1"/>
              <a:t>41</a:t>
            </a:fld>
            <a:endParaRPr lang="en-CA" dirty="0"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273530830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196752"/>
            <a:ext cx="10515600" cy="5360359"/>
          </a:xfrm>
        </p:spPr>
        <p:txBody>
          <a:bodyPr/>
          <a:lstStyle/>
          <a:p>
            <a:pPr marL="533400" indent="-533400"/>
            <a:r>
              <a:rPr lang="fr-CA" dirty="0"/>
              <a:t>Difficultés avec AG standards</a:t>
            </a:r>
          </a:p>
          <a:p>
            <a:pPr marL="914400" lvl="1" indent="-457200"/>
            <a:r>
              <a:rPr lang="fr-CA" sz="1800" dirty="0">
                <a:solidFill>
                  <a:srgbClr val="57565B"/>
                </a:solidFill>
              </a:rPr>
              <a:t>représenter la solution en vecteurs booléens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pas approprié pour le PVC  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exemple : tournée sur 8 villes</a:t>
            </a:r>
          </a:p>
          <a:p>
            <a:pPr marL="1714500" lvl="3" indent="-342900"/>
            <a:r>
              <a:rPr lang="fr-CA" sz="1800" dirty="0">
                <a:solidFill>
                  <a:srgbClr val="57565B"/>
                </a:solidFill>
              </a:rPr>
              <a:t>comment définir un </a:t>
            </a:r>
            <a:r>
              <a:rPr lang="fr-CA" sz="1800" dirty="0" err="1">
                <a:solidFill>
                  <a:srgbClr val="57565B"/>
                </a:solidFill>
              </a:rPr>
              <a:t>crossover</a:t>
            </a:r>
            <a:r>
              <a:rPr lang="fr-CA" sz="1800" dirty="0">
                <a:solidFill>
                  <a:srgbClr val="57565B"/>
                </a:solidFill>
              </a:rPr>
              <a:t> ayant du sens ?</a:t>
            </a:r>
          </a:p>
          <a:p>
            <a:pPr marL="1714500" lvl="3" indent="-342900"/>
            <a:r>
              <a:rPr lang="fr-CA" sz="1800" dirty="0">
                <a:solidFill>
                  <a:srgbClr val="57565B"/>
                </a:solidFill>
              </a:rPr>
              <a:t>comment les combiner ? </a:t>
            </a:r>
            <a:r>
              <a:rPr lang="fr-CA" sz="1800" dirty="0" err="1">
                <a:solidFill>
                  <a:srgbClr val="57565B"/>
                </a:solidFill>
              </a:rPr>
              <a:t>crossover</a:t>
            </a:r>
            <a:r>
              <a:rPr lang="fr-CA" sz="1800" dirty="0">
                <a:solidFill>
                  <a:srgbClr val="57565B"/>
                </a:solidFill>
              </a:rPr>
              <a:t> 1 point ?</a:t>
            </a:r>
          </a:p>
          <a:p>
            <a:pPr marL="1295400" lvl="2" indent="-381000">
              <a:buNone/>
            </a:pPr>
            <a:r>
              <a:rPr lang="fr-CA" sz="1800" dirty="0">
                <a:solidFill>
                  <a:srgbClr val="57565B"/>
                </a:solidFill>
              </a:rPr>
              <a:t>			x</a:t>
            </a:r>
            <a:r>
              <a:rPr lang="fr-CA" sz="1800" baseline="-25000" dirty="0">
                <a:solidFill>
                  <a:srgbClr val="57565B"/>
                </a:solidFill>
              </a:rPr>
              <a:t>1</a:t>
            </a:r>
            <a:r>
              <a:rPr lang="fr-CA" sz="1800" dirty="0">
                <a:solidFill>
                  <a:srgbClr val="57565B"/>
                </a:solidFill>
              </a:rPr>
              <a:t> = (1 2 3 4 5 6 7 8)</a:t>
            </a:r>
          </a:p>
          <a:p>
            <a:pPr marL="914400" lvl="1" indent="-457200">
              <a:buNone/>
            </a:pPr>
            <a:r>
              <a:rPr lang="fr-CA" sz="1800" dirty="0">
                <a:solidFill>
                  <a:srgbClr val="57565B"/>
                </a:solidFill>
              </a:rPr>
              <a:t>			x</a:t>
            </a:r>
            <a:r>
              <a:rPr lang="fr-CA" sz="1800" baseline="-25000" dirty="0">
                <a:solidFill>
                  <a:srgbClr val="57565B"/>
                </a:solidFill>
              </a:rPr>
              <a:t>2</a:t>
            </a:r>
            <a:r>
              <a:rPr lang="fr-CA" sz="1800" dirty="0">
                <a:solidFill>
                  <a:srgbClr val="57565B"/>
                </a:solidFill>
              </a:rPr>
              <a:t> = (1 5 7 4 3 8 6 2)</a:t>
            </a:r>
          </a:p>
          <a:p>
            <a:pPr marL="1714500" lvl="3" indent="-342900"/>
            <a:r>
              <a:rPr lang="fr-CA" sz="1800" dirty="0">
                <a:solidFill>
                  <a:srgbClr val="57565B"/>
                </a:solidFill>
              </a:rPr>
              <a:t>2 enfants:</a:t>
            </a:r>
          </a:p>
          <a:p>
            <a:pPr marL="1295400" lvl="2" indent="-381000">
              <a:buNone/>
            </a:pPr>
            <a:r>
              <a:rPr lang="fr-CA" sz="1800" dirty="0">
                <a:solidFill>
                  <a:srgbClr val="57565B"/>
                </a:solidFill>
              </a:rPr>
              <a:t>			</a:t>
            </a:r>
            <a:r>
              <a:rPr lang="fr-CA" sz="1800" dirty="0" err="1">
                <a:solidFill>
                  <a:srgbClr val="57565B"/>
                </a:solidFill>
              </a:rPr>
              <a:t>x</a:t>
            </a:r>
            <a:r>
              <a:rPr lang="fr-CA" sz="1800" baseline="-25000" dirty="0" err="1">
                <a:solidFill>
                  <a:srgbClr val="57565B"/>
                </a:solidFill>
              </a:rPr>
              <a:t>A</a:t>
            </a:r>
            <a:r>
              <a:rPr lang="fr-CA" sz="1800" dirty="0">
                <a:solidFill>
                  <a:srgbClr val="57565B"/>
                </a:solidFill>
              </a:rPr>
              <a:t> = (1 2 3 4 3 8 6 2)</a:t>
            </a:r>
          </a:p>
          <a:p>
            <a:pPr marL="914400" lvl="1" indent="-457200">
              <a:buNone/>
            </a:pPr>
            <a:r>
              <a:rPr lang="fr-CA" sz="1800" dirty="0">
                <a:solidFill>
                  <a:srgbClr val="57565B"/>
                </a:solidFill>
              </a:rPr>
              <a:t>			</a:t>
            </a:r>
            <a:r>
              <a:rPr lang="fr-CA" sz="1800" dirty="0" err="1">
                <a:solidFill>
                  <a:srgbClr val="57565B"/>
                </a:solidFill>
              </a:rPr>
              <a:t>x</a:t>
            </a:r>
            <a:r>
              <a:rPr lang="fr-CA" sz="1800" baseline="-25000" dirty="0" err="1">
                <a:solidFill>
                  <a:srgbClr val="57565B"/>
                </a:solidFill>
              </a:rPr>
              <a:t>B</a:t>
            </a:r>
            <a:r>
              <a:rPr lang="fr-CA" sz="1800" dirty="0">
                <a:solidFill>
                  <a:srgbClr val="57565B"/>
                </a:solidFill>
              </a:rPr>
              <a:t> = (1 5 7 4 5 6 7 8)</a:t>
            </a:r>
          </a:p>
          <a:p>
            <a:pPr marL="1714500" lvl="3" indent="-342900"/>
            <a:r>
              <a:rPr lang="fr-CA" sz="1800" dirty="0">
                <a:solidFill>
                  <a:srgbClr val="57565B"/>
                </a:solidFill>
              </a:rPr>
              <a:t>problème : </a:t>
            </a:r>
            <a:r>
              <a:rPr lang="fr-CA" sz="1800" dirty="0" err="1">
                <a:solidFill>
                  <a:srgbClr val="57565B"/>
                </a:solidFill>
              </a:rPr>
              <a:t>x</a:t>
            </a:r>
            <a:r>
              <a:rPr lang="fr-CA" sz="1800" baseline="-25000" dirty="0" err="1">
                <a:solidFill>
                  <a:srgbClr val="57565B"/>
                </a:solidFill>
              </a:rPr>
              <a:t>A</a:t>
            </a:r>
            <a:r>
              <a:rPr lang="fr-CA" sz="1800" dirty="0">
                <a:solidFill>
                  <a:srgbClr val="57565B"/>
                </a:solidFill>
              </a:rPr>
              <a:t>  et </a:t>
            </a:r>
            <a:r>
              <a:rPr lang="fr-CA" sz="1800" dirty="0" err="1">
                <a:solidFill>
                  <a:srgbClr val="57565B"/>
                </a:solidFill>
              </a:rPr>
              <a:t>x</a:t>
            </a:r>
            <a:r>
              <a:rPr lang="fr-CA" sz="1800" baseline="-25000" dirty="0" err="1">
                <a:solidFill>
                  <a:srgbClr val="57565B"/>
                </a:solidFill>
              </a:rPr>
              <a:t>B</a:t>
            </a:r>
            <a:r>
              <a:rPr lang="fr-CA" sz="1800" dirty="0">
                <a:solidFill>
                  <a:srgbClr val="57565B"/>
                </a:solidFill>
              </a:rPr>
              <a:t> ne sont pas des solutions admissibles </a:t>
            </a:r>
          </a:p>
          <a:p>
            <a:pPr marL="914400" lvl="1" indent="-457200">
              <a:buNone/>
            </a:pPr>
            <a:r>
              <a:rPr lang="fr-CA" sz="1800" dirty="0">
                <a:solidFill>
                  <a:srgbClr val="57565B"/>
                </a:solidFill>
              </a:rPr>
              <a:t>	</a:t>
            </a:r>
          </a:p>
          <a:p>
            <a:pPr marL="1295400" lvl="2" indent="-381000"/>
            <a:r>
              <a:rPr lang="fr-CA" sz="1800" dirty="0">
                <a:solidFill>
                  <a:srgbClr val="57565B"/>
                </a:solidFill>
              </a:rPr>
              <a:t>définir un bon </a:t>
            </a:r>
            <a:r>
              <a:rPr lang="fr-CA" sz="1800" dirty="0" err="1">
                <a:solidFill>
                  <a:srgbClr val="57565B"/>
                </a:solidFill>
              </a:rPr>
              <a:t>crossover</a:t>
            </a:r>
            <a:r>
              <a:rPr lang="fr-CA" sz="1800" dirty="0">
                <a:solidFill>
                  <a:srgbClr val="57565B"/>
                </a:solidFill>
              </a:rPr>
              <a:t> = bien modéliser le problème</a:t>
            </a:r>
          </a:p>
          <a:p>
            <a:pPr marL="1714500" lvl="3" indent="-342900"/>
            <a:r>
              <a:rPr lang="fr-CA" sz="1800" dirty="0">
                <a:solidFill>
                  <a:srgbClr val="57565B"/>
                </a:solidFill>
              </a:rPr>
              <a:t>difficile, ne peut pas être laissé au hasard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Algorithmes génétiques (AG)</a:t>
            </a:r>
            <a:endParaRPr lang="en-CA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3C5C331-3CCB-4B7E-AC0B-8F1032EDD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BB7CFF-0E60-5643-841A-E2FBCCD143EB}" type="slidenum">
              <a:rPr lang="en-CA">
                <a:latin typeface="Gotham HTF Book"/>
              </a:rPr>
              <a:pPr eaLnBrk="1" hangingPunct="1"/>
              <a:t>42</a:t>
            </a:fld>
            <a:endParaRPr lang="en-CA" dirty="0">
              <a:latin typeface="Gotham HTF Book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4385866" y="3289526"/>
            <a:ext cx="15875" cy="793750"/>
          </a:xfrm>
          <a:custGeom>
            <a:avLst/>
            <a:gdLst>
              <a:gd name="T0" fmla="*/ 0 w 10"/>
              <a:gd name="T1" fmla="*/ 0 h 500"/>
              <a:gd name="T2" fmla="*/ 10 w 10"/>
              <a:gd name="T3" fmla="*/ 500 h 500"/>
              <a:gd name="T4" fmla="*/ 0 60000 65536"/>
              <a:gd name="T5" fmla="*/ 0 60000 65536"/>
              <a:gd name="T6" fmla="*/ 0 w 10"/>
              <a:gd name="T7" fmla="*/ 0 h 500"/>
              <a:gd name="T8" fmla="*/ 10 w 10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500">
                <a:moveTo>
                  <a:pt x="0" y="0"/>
                </a:moveTo>
                <a:lnTo>
                  <a:pt x="10" y="500"/>
                </a:lnTo>
              </a:path>
            </a:pathLst>
          </a:custGeom>
          <a:noFill/>
          <a:ln w="19050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</p:spTree>
    <p:extLst>
      <p:ext uri="{BB962C8B-B14F-4D97-AF65-F5344CB8AC3E}">
        <p14:creationId xmlns:p14="http://schemas.microsoft.com/office/powerpoint/2010/main" val="183573137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67F476-ADF4-412F-B383-41655EF766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/>
              <a:t>Résumé : vue d’ensemble de RS, AG et RT</a:t>
            </a:r>
            <a:endParaRPr lang="en-CA" sz="28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4DE6E-BFA9-41C5-9A80-CF5CF54951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710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9CD748-1294-E24A-BC72-B73484DDCF9D}" type="slidenum">
              <a:rPr lang="en-CA">
                <a:latin typeface="Gotham HTF Book"/>
              </a:rPr>
              <a:pPr eaLnBrk="1" hangingPunct="1"/>
              <a:t>43</a:t>
            </a:fld>
            <a:endParaRPr lang="en-CA" dirty="0">
              <a:latin typeface="Gotham HTF Book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4440238" y="1125538"/>
            <a:ext cx="316865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600" dirty="0">
                <a:solidFill>
                  <a:srgbClr val="57565B"/>
                </a:solidFill>
                <a:latin typeface="Gotham HTF Book"/>
              </a:rPr>
              <a:t>1.  Construction : </a:t>
            </a:r>
            <a:r>
              <a:rPr lang="fr-CA" sz="1600" dirty="0">
                <a:solidFill>
                  <a:srgbClr val="FF0000"/>
                </a:solidFill>
                <a:latin typeface="Gotham HTF Book"/>
              </a:rPr>
              <a:t>RS</a:t>
            </a:r>
            <a:r>
              <a:rPr lang="fr-CA" sz="1600" dirty="0">
                <a:latin typeface="Gotham HTF Book"/>
              </a:rPr>
              <a:t>, </a:t>
            </a:r>
            <a:r>
              <a:rPr lang="fr-CA" sz="1600" dirty="0">
                <a:solidFill>
                  <a:srgbClr val="3333CC"/>
                </a:solidFill>
                <a:latin typeface="Gotham HTF Book"/>
              </a:rPr>
              <a:t>AG</a:t>
            </a:r>
            <a:r>
              <a:rPr lang="fr-CA" sz="1600" dirty="0">
                <a:latin typeface="Gotham HTF Book"/>
              </a:rPr>
              <a:t> </a:t>
            </a:r>
            <a:r>
              <a:rPr lang="fr-CA" sz="1600" dirty="0">
                <a:solidFill>
                  <a:srgbClr val="57565B"/>
                </a:solidFill>
                <a:latin typeface="Gotham HTF Book"/>
              </a:rPr>
              <a:t>et</a:t>
            </a:r>
            <a:r>
              <a:rPr lang="fr-CA" sz="1600" dirty="0">
                <a:latin typeface="Gotham HTF Book"/>
              </a:rPr>
              <a:t> </a:t>
            </a:r>
            <a:r>
              <a:rPr lang="fr-CA" sz="1600" dirty="0">
                <a:solidFill>
                  <a:srgbClr val="993300"/>
                </a:solidFill>
                <a:latin typeface="Gotham HTF Book"/>
              </a:rPr>
              <a:t>RT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800601" y="1844675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600" dirty="0">
                <a:solidFill>
                  <a:srgbClr val="57565B"/>
                </a:solidFill>
                <a:latin typeface="Gotham HTF Book"/>
              </a:rPr>
              <a:t>2.  Recombinaison : </a:t>
            </a:r>
            <a:r>
              <a:rPr lang="fr-CA" sz="1600" dirty="0">
                <a:solidFill>
                  <a:srgbClr val="3333CC"/>
                </a:solidFill>
                <a:latin typeface="Gotham HTF Book"/>
              </a:rPr>
              <a:t>AG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4224338" y="2636838"/>
            <a:ext cx="3600450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600" dirty="0">
                <a:solidFill>
                  <a:srgbClr val="57565B"/>
                </a:solidFill>
                <a:latin typeface="Gotham HTF Book"/>
              </a:rPr>
              <a:t>3.  Modification aléatoire : </a:t>
            </a:r>
            <a:r>
              <a:rPr lang="fr-CA" sz="1600" dirty="0">
                <a:solidFill>
                  <a:srgbClr val="FF0000"/>
                </a:solidFill>
                <a:latin typeface="Gotham HTF Book"/>
              </a:rPr>
              <a:t>RS</a:t>
            </a:r>
            <a:r>
              <a:rPr lang="fr-CA" sz="1600" dirty="0">
                <a:latin typeface="Gotham HTF Book"/>
              </a:rPr>
              <a:t> </a:t>
            </a:r>
            <a:r>
              <a:rPr lang="fr-CA" sz="1600" dirty="0">
                <a:solidFill>
                  <a:srgbClr val="57565B"/>
                </a:solidFill>
                <a:latin typeface="Gotham HTF Book"/>
              </a:rPr>
              <a:t>et</a:t>
            </a:r>
            <a:r>
              <a:rPr lang="fr-CA" sz="1600" dirty="0">
                <a:latin typeface="Gotham HTF Book"/>
              </a:rPr>
              <a:t> </a:t>
            </a:r>
            <a:r>
              <a:rPr lang="fr-CA" sz="1600" dirty="0">
                <a:solidFill>
                  <a:srgbClr val="3333CC"/>
                </a:solidFill>
                <a:latin typeface="Gotham HTF Book"/>
              </a:rPr>
              <a:t>AG</a:t>
            </a: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4872038" y="3357564"/>
            <a:ext cx="2303462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600" dirty="0">
                <a:solidFill>
                  <a:srgbClr val="57565B"/>
                </a:solidFill>
                <a:latin typeface="Gotham HTF Book"/>
              </a:rPr>
              <a:t>4.  Amélioration : </a:t>
            </a:r>
            <a:r>
              <a:rPr lang="fr-CA" sz="1600" dirty="0">
                <a:solidFill>
                  <a:srgbClr val="993300"/>
                </a:solidFill>
                <a:latin typeface="Gotham HTF Book"/>
              </a:rPr>
              <a:t>RT</a:t>
            </a:r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4008438" y="4076700"/>
            <a:ext cx="403225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600" dirty="0">
                <a:solidFill>
                  <a:srgbClr val="57565B"/>
                </a:solidFill>
                <a:latin typeface="Gotham HTF Book"/>
              </a:rPr>
              <a:t>5.  Mise-à-jour de la mémoire : </a:t>
            </a:r>
            <a:r>
              <a:rPr lang="fr-CA" sz="1600" dirty="0">
                <a:solidFill>
                  <a:srgbClr val="3333CC"/>
                </a:solidFill>
                <a:latin typeface="Gotham HTF Book"/>
              </a:rPr>
              <a:t>AG</a:t>
            </a:r>
            <a:r>
              <a:rPr lang="fr-CA" sz="1600" dirty="0">
                <a:latin typeface="Gotham HTF Book"/>
              </a:rPr>
              <a:t> </a:t>
            </a:r>
            <a:r>
              <a:rPr lang="fr-CA" sz="1600" dirty="0">
                <a:solidFill>
                  <a:srgbClr val="57565B"/>
                </a:solidFill>
                <a:latin typeface="Gotham HTF Book"/>
              </a:rPr>
              <a:t>et</a:t>
            </a:r>
            <a:r>
              <a:rPr lang="fr-CA" sz="1600" dirty="0">
                <a:latin typeface="Gotham HTF Book"/>
              </a:rPr>
              <a:t> </a:t>
            </a:r>
            <a:r>
              <a:rPr lang="fr-CA" sz="1600" dirty="0">
                <a:solidFill>
                  <a:srgbClr val="993300"/>
                </a:solidFill>
                <a:latin typeface="Gotham HTF Book"/>
              </a:rPr>
              <a:t>RT</a:t>
            </a:r>
          </a:p>
        </p:txBody>
      </p:sp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3935413" y="4868863"/>
            <a:ext cx="41767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600" dirty="0">
                <a:solidFill>
                  <a:srgbClr val="57565B"/>
                </a:solidFill>
                <a:latin typeface="Gotham HTF Book"/>
              </a:rPr>
              <a:t>6.  Mise-à-jour des paramètres : </a:t>
            </a:r>
            <a:r>
              <a:rPr lang="fr-CA" sz="1600" dirty="0">
                <a:solidFill>
                  <a:srgbClr val="FF0000"/>
                </a:solidFill>
                <a:latin typeface="Gotham HTF Book"/>
              </a:rPr>
              <a:t>RS</a:t>
            </a:r>
            <a:r>
              <a:rPr lang="fr-CA" sz="1600" dirty="0">
                <a:latin typeface="Gotham HTF Book"/>
              </a:rPr>
              <a:t> </a:t>
            </a:r>
            <a:r>
              <a:rPr lang="fr-CA" sz="1600" dirty="0">
                <a:solidFill>
                  <a:srgbClr val="57565B"/>
                </a:solidFill>
                <a:latin typeface="Gotham HTF Book"/>
              </a:rPr>
              <a:t>et</a:t>
            </a:r>
            <a:r>
              <a:rPr lang="fr-CA" sz="1600" dirty="0">
                <a:latin typeface="Gotham HTF Book"/>
              </a:rPr>
              <a:t> </a:t>
            </a:r>
            <a:r>
              <a:rPr lang="fr-CA" sz="1600" dirty="0">
                <a:solidFill>
                  <a:srgbClr val="993300"/>
                </a:solidFill>
                <a:latin typeface="Gotham HTF Book"/>
              </a:rPr>
              <a:t>RT</a:t>
            </a:r>
          </a:p>
        </p:txBody>
      </p:sp>
      <p:sp>
        <p:nvSpPr>
          <p:cNvPr id="47114" name="AutoShape 9"/>
          <p:cNvSpPr>
            <a:spLocks noChangeArrowheads="1"/>
          </p:cNvSpPr>
          <p:nvPr/>
        </p:nvSpPr>
        <p:spPr bwMode="auto">
          <a:xfrm>
            <a:off x="5232401" y="5589589"/>
            <a:ext cx="1584325" cy="574675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600" dirty="0">
                <a:solidFill>
                  <a:srgbClr val="57565B"/>
                </a:solidFill>
                <a:latin typeface="Gotham HTF Book"/>
              </a:rPr>
              <a:t>Terminé?</a:t>
            </a:r>
          </a:p>
        </p:txBody>
      </p:sp>
      <p:sp>
        <p:nvSpPr>
          <p:cNvPr id="47115" name="Oval 10"/>
          <p:cNvSpPr>
            <a:spLocks noChangeArrowheads="1"/>
          </p:cNvSpPr>
          <p:nvPr/>
        </p:nvSpPr>
        <p:spPr bwMode="auto">
          <a:xfrm>
            <a:off x="5808663" y="6381751"/>
            <a:ext cx="431800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sz="1600" dirty="0">
                <a:solidFill>
                  <a:srgbClr val="57565B"/>
                </a:solidFill>
                <a:latin typeface="Gotham HTF Book"/>
              </a:rPr>
              <a:t>Fin</a:t>
            </a:r>
          </a:p>
        </p:txBody>
      </p:sp>
      <p:cxnSp>
        <p:nvCxnSpPr>
          <p:cNvPr id="47116" name="AutoShape 11"/>
          <p:cNvCxnSpPr>
            <a:cxnSpLocks noChangeShapeType="1"/>
            <a:stCxn id="47108" idx="2"/>
            <a:endCxn id="47109" idx="0"/>
          </p:cNvCxnSpPr>
          <p:nvPr/>
        </p:nvCxnSpPr>
        <p:spPr bwMode="auto">
          <a:xfrm>
            <a:off x="6024563" y="1557339"/>
            <a:ext cx="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7" name="AutoShape 12"/>
          <p:cNvCxnSpPr>
            <a:cxnSpLocks noChangeShapeType="1"/>
            <a:stCxn id="47109" idx="2"/>
            <a:endCxn id="47110" idx="0"/>
          </p:cNvCxnSpPr>
          <p:nvPr/>
        </p:nvCxnSpPr>
        <p:spPr bwMode="auto">
          <a:xfrm>
            <a:off x="6024563" y="2276476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8" name="AutoShape 13"/>
          <p:cNvCxnSpPr>
            <a:cxnSpLocks noChangeShapeType="1"/>
            <a:stCxn id="47110" idx="2"/>
            <a:endCxn id="47111" idx="0"/>
          </p:cNvCxnSpPr>
          <p:nvPr/>
        </p:nvCxnSpPr>
        <p:spPr bwMode="auto">
          <a:xfrm>
            <a:off x="6024563" y="2997201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19" name="AutoShape 14"/>
          <p:cNvCxnSpPr>
            <a:cxnSpLocks noChangeShapeType="1"/>
            <a:stCxn id="47111" idx="2"/>
            <a:endCxn id="47112" idx="0"/>
          </p:cNvCxnSpPr>
          <p:nvPr/>
        </p:nvCxnSpPr>
        <p:spPr bwMode="auto">
          <a:xfrm>
            <a:off x="6024563" y="3716338"/>
            <a:ext cx="0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0" name="AutoShape 15"/>
          <p:cNvCxnSpPr>
            <a:cxnSpLocks noChangeShapeType="1"/>
            <a:stCxn id="47112" idx="2"/>
            <a:endCxn id="47113" idx="0"/>
          </p:cNvCxnSpPr>
          <p:nvPr/>
        </p:nvCxnSpPr>
        <p:spPr bwMode="auto">
          <a:xfrm>
            <a:off x="6024563" y="4508501"/>
            <a:ext cx="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1" name="AutoShape 16"/>
          <p:cNvCxnSpPr>
            <a:cxnSpLocks noChangeShapeType="1"/>
            <a:stCxn id="47113" idx="2"/>
            <a:endCxn id="47114" idx="0"/>
          </p:cNvCxnSpPr>
          <p:nvPr/>
        </p:nvCxnSpPr>
        <p:spPr bwMode="auto">
          <a:xfrm>
            <a:off x="6024563" y="5300664"/>
            <a:ext cx="0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7122" name="AutoShape 17"/>
          <p:cNvCxnSpPr>
            <a:cxnSpLocks noChangeShapeType="1"/>
            <a:stCxn id="47114" idx="2"/>
            <a:endCxn id="47115" idx="0"/>
          </p:cNvCxnSpPr>
          <p:nvPr/>
        </p:nvCxnSpPr>
        <p:spPr bwMode="auto">
          <a:xfrm>
            <a:off x="6024563" y="6164264"/>
            <a:ext cx="0" cy="217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123" name="Text Box 23"/>
          <p:cNvSpPr txBox="1">
            <a:spLocks noChangeArrowheads="1"/>
          </p:cNvSpPr>
          <p:nvPr/>
        </p:nvSpPr>
        <p:spPr bwMode="auto">
          <a:xfrm>
            <a:off x="5448300" y="6092825"/>
            <a:ext cx="503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400" dirty="0">
                <a:solidFill>
                  <a:srgbClr val="57565B"/>
                </a:solidFill>
                <a:latin typeface="Gotham HTF Book"/>
              </a:rPr>
              <a:t>Oui</a:t>
            </a:r>
          </a:p>
        </p:txBody>
      </p:sp>
      <p:sp>
        <p:nvSpPr>
          <p:cNvPr id="47124" name="Text Box 26"/>
          <p:cNvSpPr txBox="1">
            <a:spLocks noChangeArrowheads="1"/>
          </p:cNvSpPr>
          <p:nvPr/>
        </p:nvSpPr>
        <p:spPr bwMode="auto">
          <a:xfrm>
            <a:off x="6959600" y="5589588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400" dirty="0">
                <a:solidFill>
                  <a:srgbClr val="57565B"/>
                </a:solidFill>
                <a:latin typeface="Gotham HTF Book"/>
              </a:rPr>
              <a:t>Non</a:t>
            </a:r>
          </a:p>
        </p:txBody>
      </p:sp>
      <p:cxnSp>
        <p:nvCxnSpPr>
          <p:cNvPr id="47125" name="AutoShape 34"/>
          <p:cNvCxnSpPr>
            <a:cxnSpLocks noChangeShapeType="1"/>
            <a:stCxn id="47114" idx="3"/>
            <a:endCxn id="47109" idx="3"/>
          </p:cNvCxnSpPr>
          <p:nvPr/>
        </p:nvCxnSpPr>
        <p:spPr bwMode="auto">
          <a:xfrm flipV="1">
            <a:off x="6816725" y="2060575"/>
            <a:ext cx="431800" cy="3816350"/>
          </a:xfrm>
          <a:prstGeom prst="bentConnector3">
            <a:avLst>
              <a:gd name="adj1" fmla="val 6040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126" name="Text Box 35"/>
          <p:cNvSpPr txBox="1">
            <a:spLocks noChangeArrowheads="1"/>
          </p:cNvSpPr>
          <p:nvPr/>
        </p:nvSpPr>
        <p:spPr bwMode="auto">
          <a:xfrm>
            <a:off x="8975726" y="1773238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600" dirty="0">
                <a:solidFill>
                  <a:srgbClr val="3333CC"/>
                </a:solidFill>
                <a:latin typeface="Gotham HTF Book"/>
              </a:rPr>
              <a:t>AG</a:t>
            </a:r>
          </a:p>
        </p:txBody>
      </p:sp>
      <p:cxnSp>
        <p:nvCxnSpPr>
          <p:cNvPr id="47127" name="AutoShape 36"/>
          <p:cNvCxnSpPr>
            <a:cxnSpLocks noChangeShapeType="1"/>
            <a:stCxn id="47114" idx="3"/>
            <a:endCxn id="47110" idx="3"/>
          </p:cNvCxnSpPr>
          <p:nvPr/>
        </p:nvCxnSpPr>
        <p:spPr bwMode="auto">
          <a:xfrm flipV="1">
            <a:off x="6816726" y="2817813"/>
            <a:ext cx="1008063" cy="3059112"/>
          </a:xfrm>
          <a:prstGeom prst="bentConnector3">
            <a:avLst>
              <a:gd name="adj1" fmla="val 25873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128" name="Text Box 37"/>
          <p:cNvSpPr txBox="1">
            <a:spLocks noChangeArrowheads="1"/>
          </p:cNvSpPr>
          <p:nvPr/>
        </p:nvSpPr>
        <p:spPr bwMode="auto">
          <a:xfrm>
            <a:off x="8975726" y="2492375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600" dirty="0">
                <a:solidFill>
                  <a:srgbClr val="FF0000"/>
                </a:solidFill>
                <a:latin typeface="Gotham HTF Book"/>
              </a:rPr>
              <a:t>RS</a:t>
            </a:r>
          </a:p>
        </p:txBody>
      </p:sp>
      <p:cxnSp>
        <p:nvCxnSpPr>
          <p:cNvPr id="47129" name="AutoShape 38"/>
          <p:cNvCxnSpPr>
            <a:cxnSpLocks noChangeShapeType="1"/>
            <a:stCxn id="47114" idx="3"/>
            <a:endCxn id="47111" idx="3"/>
          </p:cNvCxnSpPr>
          <p:nvPr/>
        </p:nvCxnSpPr>
        <p:spPr bwMode="auto">
          <a:xfrm flipV="1">
            <a:off x="6816726" y="3536951"/>
            <a:ext cx="358775" cy="2339975"/>
          </a:xfrm>
          <a:prstGeom prst="bentConnector3">
            <a:avLst>
              <a:gd name="adj1" fmla="val 7291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130" name="Text Box 39"/>
          <p:cNvSpPr txBox="1">
            <a:spLocks noChangeArrowheads="1"/>
          </p:cNvSpPr>
          <p:nvPr/>
        </p:nvSpPr>
        <p:spPr bwMode="auto">
          <a:xfrm>
            <a:off x="8975726" y="3213100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600" dirty="0">
                <a:solidFill>
                  <a:srgbClr val="993300"/>
                </a:solidFill>
                <a:latin typeface="Gotham HTF Book"/>
              </a:rPr>
              <a:t>RT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23A7F24-C4EA-4D62-A231-AB6866E21C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/>
              <a:t>Résumé : Vue d’ensemble de RS, AG et RT</a:t>
            </a:r>
            <a:endParaRPr lang="en-CA" sz="28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BFA0A8-4B7C-4140-B525-7B16DC7CA8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816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55942910"/>
              </p:ext>
            </p:extLst>
          </p:nvPr>
        </p:nvGraphicFramePr>
        <p:xfrm>
          <a:off x="1415480" y="1174835"/>
          <a:ext cx="8956676" cy="5270183"/>
        </p:xfrm>
        <a:graphic>
          <a:graphicData uri="http://schemas.openxmlformats.org/drawingml/2006/table">
            <a:tbl>
              <a:tblPr/>
              <a:tblGrid>
                <a:gridCol w="221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3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7565B"/>
                        </a:solidFill>
                        <a:effectLst/>
                        <a:latin typeface="Gotham HTF Book"/>
                        <a:ea typeface="ＭＳ Ｐゴシック" charset="0"/>
                      </a:endParaRP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RS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AG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RT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Construction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solution initiale </a:t>
                      </a:r>
                      <a:r>
                        <a:rPr kumimoji="0" lang="fr-CA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x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population initiale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solution initiale </a:t>
                      </a:r>
                      <a:r>
                        <a:rPr kumimoji="0" lang="fr-CA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x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Recombinaison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  <a:sym typeface="Symbol" charset="0"/>
                        </a:rPr>
                        <a:t>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reproduction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  <a:sym typeface="Symbol" charset="0"/>
                        </a:rPr>
                        <a:t>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7565B"/>
                        </a:solidFill>
                        <a:effectLst/>
                        <a:latin typeface="Gotham HTF Book"/>
                        <a:ea typeface="ＭＳ Ｐゴシック" charset="0"/>
                      </a:endParaRP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Modification aléatoire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x’</a:t>
                      </a: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 tiré au hasard dans N(</a:t>
                      </a:r>
                      <a:r>
                        <a:rPr kumimoji="0" lang="fr-CA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x</a:t>
                      </a: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) et accepté avec probabilité p(</a:t>
                      </a:r>
                      <a:r>
                        <a:rPr kumimoji="0" lang="fr-CA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x’</a:t>
                      </a: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)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sélection et mutation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RT probabiliste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Amélioration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  <a:sym typeface="Symbol" charset="0"/>
                        </a:rPr>
                        <a:t>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7565B"/>
                        </a:solidFill>
                        <a:effectLst/>
                        <a:latin typeface="Gotham HTF Book"/>
                        <a:ea typeface="ＭＳ Ｐゴシック" charset="0"/>
                      </a:endParaRP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recherche locale pour optimiser les enfants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recherche locale pour améliorer </a:t>
                      </a:r>
                      <a:r>
                        <a:rPr kumimoji="0" lang="fr-CA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x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Mise-à-jour de la mémoire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  <a:sym typeface="Symbol" charset="0"/>
                        </a:rPr>
                        <a:t>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7565B"/>
                        </a:solidFill>
                        <a:effectLst/>
                        <a:latin typeface="Gotham HTF Book"/>
                        <a:ea typeface="ＭＳ Ｐゴシック" charset="0"/>
                      </a:endParaRP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remplacement d’une génération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liste tabou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Mise-à-jour des paramètres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paramètre T, longueur des paliers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  <a:sym typeface="Symbol" charset="0"/>
                        </a:rPr>
                        <a:t>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57565B"/>
                        </a:solidFill>
                        <a:effectLst/>
                        <a:latin typeface="Gotham HTF Book"/>
                        <a:ea typeface="ＭＳ Ｐゴシック" charset="0"/>
                      </a:endParaRP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</a:rPr>
                        <a:t>liste des tabous, longueur des listes, poids </a:t>
                      </a:r>
                      <a:r>
                        <a:rPr kumimoji="0" lang="fr-C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7565B"/>
                          </a:solidFill>
                          <a:effectLst/>
                          <a:latin typeface="Gotham HTF Book"/>
                          <a:ea typeface="ＭＳ Ｐゴシック" charset="0"/>
                          <a:sym typeface="Symbol" charset="0"/>
                        </a:rPr>
                        <a:t></a:t>
                      </a:r>
                    </a:p>
                  </a:txBody>
                  <a:tcPr marL="104329" marR="1043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8130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3282FE-81AD-574C-9137-FACF59BA8A2F}" type="slidenum">
              <a:rPr lang="en-CA">
                <a:latin typeface="Gotham HTF Book"/>
              </a:rPr>
              <a:pPr eaLnBrk="1" hangingPunct="1"/>
              <a:t>44</a:t>
            </a:fld>
            <a:endParaRPr lang="en-CA" dirty="0">
              <a:latin typeface="Gotham HTF Book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10515600" cy="6416033"/>
          </a:xfrm>
        </p:spPr>
        <p:txBody>
          <a:bodyPr/>
          <a:lstStyle/>
          <a:p>
            <a:pPr eaLnBrk="1" hangingPunct="1"/>
            <a:r>
              <a:rPr lang="fr-CA" dirty="0"/>
              <a:t>2 types (suite)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</a:rPr>
              <a:t>méthodes de recherche locale</a:t>
            </a:r>
          </a:p>
          <a:p>
            <a:pPr lvl="2" eaLnBrk="1" hangingPunct="1"/>
            <a:endParaRPr lang="fr-CA" sz="1800" b="1" dirty="0">
              <a:solidFill>
                <a:srgbClr val="57565B"/>
              </a:solidFill>
            </a:endParaRPr>
          </a:p>
          <a:p>
            <a:pPr lvl="2" eaLnBrk="1" hangingPunct="1">
              <a:buFontTx/>
              <a:buNone/>
            </a:pPr>
            <a:r>
              <a:rPr lang="fr-CA" sz="1800" b="1" dirty="0">
                <a:solidFill>
                  <a:srgbClr val="57565B"/>
                </a:solidFill>
              </a:rPr>
              <a:t>X</a:t>
            </a:r>
            <a:r>
              <a:rPr lang="fr-CA" sz="1800" dirty="0">
                <a:solidFill>
                  <a:srgbClr val="57565B"/>
                </a:solidFill>
              </a:rPr>
              <a:t> : ensemble des solutions</a:t>
            </a:r>
          </a:p>
          <a:p>
            <a:pPr lvl="2" eaLnBrk="1" hangingPunct="1"/>
            <a:endParaRPr lang="fr-FR" sz="1800" b="1" dirty="0">
              <a:solidFill>
                <a:srgbClr val="57565B"/>
              </a:solidFill>
              <a:sym typeface="Symbol" charset="0"/>
            </a:endParaRPr>
          </a:p>
          <a:p>
            <a:pPr marL="342900" lvl="2" indent="0" eaLnBrk="1" hangingPunct="1">
              <a:buNone/>
            </a:pPr>
            <a:endParaRPr lang="fr-FR" sz="1800" b="1" dirty="0">
              <a:solidFill>
                <a:srgbClr val="57565B"/>
              </a:solidFill>
              <a:sym typeface="Symbol" charset="0"/>
            </a:endParaRPr>
          </a:p>
          <a:p>
            <a:pPr marL="342900" lvl="2" indent="0" eaLnBrk="1" hangingPunct="1">
              <a:buNone/>
            </a:pPr>
            <a:endParaRPr lang="fr-FR" sz="1800" b="1" dirty="0">
              <a:solidFill>
                <a:srgbClr val="57565B"/>
              </a:solidFill>
              <a:sym typeface="Symbol" charset="0"/>
            </a:endParaRPr>
          </a:p>
          <a:p>
            <a:pPr lvl="2" eaLnBrk="1" hangingPunct="1"/>
            <a:endParaRPr lang="fr-FR" sz="1800" b="1" dirty="0">
              <a:solidFill>
                <a:srgbClr val="57565B"/>
              </a:solidFill>
              <a:sym typeface="Symbol" charset="0"/>
            </a:endParaRPr>
          </a:p>
          <a:p>
            <a:pPr lvl="2" eaLnBrk="1" hangingPunct="1"/>
            <a:endParaRPr lang="fr-FR" sz="1800" b="1" dirty="0">
              <a:solidFill>
                <a:srgbClr val="57565B"/>
              </a:solidFill>
              <a:sym typeface="Symbol" charset="0"/>
            </a:endParaRPr>
          </a:p>
          <a:p>
            <a:pPr lvl="2" eaLnBrk="1" hangingPunct="1"/>
            <a:endParaRPr lang="fr-FR" sz="1800" b="1" dirty="0">
              <a:solidFill>
                <a:srgbClr val="57565B"/>
              </a:solidFill>
              <a:sym typeface="Symbol" charset="0"/>
            </a:endParaRPr>
          </a:p>
          <a:p>
            <a:pPr lvl="2" eaLnBrk="1" hangingPunct="1"/>
            <a:endParaRPr lang="fr-FR" sz="1800" b="1" dirty="0">
              <a:solidFill>
                <a:srgbClr val="57565B"/>
              </a:solidFill>
              <a:sym typeface="Symbol" charset="0"/>
            </a:endParaRPr>
          </a:p>
          <a:p>
            <a:pPr lvl="2" eaLnBrk="1" hangingPunct="1"/>
            <a:endParaRPr lang="fr-FR" sz="1800" b="1" dirty="0">
              <a:solidFill>
                <a:srgbClr val="57565B"/>
              </a:solidFill>
              <a:sym typeface="Symbol" charset="0"/>
            </a:endParaRPr>
          </a:p>
          <a:p>
            <a:pPr lvl="2" eaLnBrk="1" hangingPunct="1"/>
            <a:endParaRPr lang="fr-FR" sz="1800" dirty="0">
              <a:solidFill>
                <a:srgbClr val="57565B"/>
              </a:solidFill>
            </a:endParaRPr>
          </a:p>
          <a:p>
            <a:pPr lvl="2" eaLnBrk="1" hangingPunct="1"/>
            <a:r>
              <a:rPr lang="fr-FR" sz="1800" dirty="0">
                <a:solidFill>
                  <a:srgbClr val="57565B"/>
                </a:solidFill>
              </a:rPr>
              <a:t>passage d’une solution </a:t>
            </a:r>
            <a:r>
              <a:rPr lang="fr-FR" sz="1800" b="1" i="1" dirty="0">
                <a:solidFill>
                  <a:srgbClr val="57565B"/>
                </a:solidFill>
              </a:rPr>
              <a:t>x</a:t>
            </a:r>
            <a:r>
              <a:rPr lang="fr-FR" sz="1800" dirty="0">
                <a:solidFill>
                  <a:srgbClr val="57565B"/>
                </a:solidFill>
              </a:rPr>
              <a:t> 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 </a:t>
            </a:r>
            <a:r>
              <a:rPr lang="fr-FR" sz="1800" b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FR" sz="1800" b="1" i="1" dirty="0">
                <a:solidFill>
                  <a:srgbClr val="57565B"/>
                </a:solidFill>
                <a:sym typeface="Symbol" charset="0"/>
              </a:rPr>
              <a:t> </a:t>
            </a:r>
            <a:r>
              <a:rPr lang="fr-FR" sz="1800" dirty="0">
                <a:solidFill>
                  <a:srgbClr val="57565B"/>
                </a:solidFill>
              </a:rPr>
              <a:t>à une solution </a:t>
            </a:r>
            <a:r>
              <a:rPr lang="fr-FR" sz="1800" b="1" i="1" dirty="0">
                <a:solidFill>
                  <a:srgbClr val="57565B"/>
                </a:solidFill>
              </a:rPr>
              <a:t>x’ </a:t>
            </a:r>
            <a:r>
              <a:rPr lang="fr-FR" sz="1800" b="1" dirty="0">
                <a:solidFill>
                  <a:srgbClr val="57565B"/>
                </a:solidFill>
                <a:sym typeface="Symbol" charset="0"/>
              </a:rPr>
              <a:t></a:t>
            </a:r>
            <a:r>
              <a:rPr lang="fr-FR" sz="1800" b="1" i="1" dirty="0">
                <a:solidFill>
                  <a:srgbClr val="57565B"/>
                </a:solidFill>
                <a:sym typeface="Symbol" charset="0"/>
              </a:rPr>
              <a:t> N</a:t>
            </a:r>
            <a:r>
              <a:rPr lang="fr-FR" sz="1800" b="1" dirty="0">
                <a:solidFill>
                  <a:srgbClr val="57565B"/>
                </a:solidFill>
                <a:sym typeface="Symbol" charset="0"/>
              </a:rPr>
              <a:t>(</a:t>
            </a:r>
            <a:r>
              <a:rPr lang="fr-FR" sz="1800" b="1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FR" sz="1800" b="1" dirty="0">
                <a:solidFill>
                  <a:srgbClr val="57565B"/>
                </a:solidFill>
                <a:sym typeface="Symbol" charset="0"/>
              </a:rPr>
              <a:t>)</a:t>
            </a:r>
          </a:p>
          <a:p>
            <a:pPr lvl="3" eaLnBrk="1" hangingPunct="1">
              <a:buFontTx/>
              <a:buNone/>
            </a:pPr>
            <a:r>
              <a:rPr lang="fr-FR" sz="1800" dirty="0">
                <a:solidFill>
                  <a:srgbClr val="57565B"/>
                </a:solidFill>
              </a:rPr>
              <a:t>			F(</a:t>
            </a:r>
            <a:r>
              <a:rPr lang="fr-FR" sz="1800" i="1" dirty="0">
                <a:solidFill>
                  <a:srgbClr val="57565B"/>
                </a:solidFill>
              </a:rPr>
              <a:t>x’</a:t>
            </a:r>
            <a:r>
              <a:rPr lang="fr-FR" sz="1800" dirty="0">
                <a:solidFill>
                  <a:srgbClr val="57565B"/>
                </a:solidFill>
              </a:rPr>
              <a:t>) = min F(</a:t>
            </a:r>
            <a:r>
              <a:rPr lang="fr-FR" sz="1800" i="1" dirty="0">
                <a:solidFill>
                  <a:srgbClr val="57565B"/>
                </a:solidFill>
              </a:rPr>
              <a:t>x’’</a:t>
            </a:r>
            <a:r>
              <a:rPr lang="fr-FR" sz="1800" dirty="0">
                <a:solidFill>
                  <a:srgbClr val="57565B"/>
                </a:solidFill>
              </a:rPr>
              <a:t>), </a:t>
            </a:r>
            <a:r>
              <a:rPr lang="fr-FR" sz="1800" i="1" dirty="0">
                <a:solidFill>
                  <a:srgbClr val="57565B"/>
                </a:solidFill>
              </a:rPr>
              <a:t>x’’ 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 </a:t>
            </a:r>
            <a:r>
              <a:rPr lang="fr-FR" sz="1800" i="1" dirty="0">
                <a:solidFill>
                  <a:srgbClr val="57565B"/>
                </a:solidFill>
                <a:sym typeface="Symbol" charset="0"/>
              </a:rPr>
              <a:t>N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(</a:t>
            </a:r>
            <a:r>
              <a:rPr lang="fr-FR" sz="1800" i="1" dirty="0">
                <a:solidFill>
                  <a:srgbClr val="57565B"/>
                </a:solidFill>
                <a:sym typeface="Symbol" charset="0"/>
              </a:rPr>
              <a:t>x</a:t>
            </a:r>
            <a:r>
              <a:rPr lang="fr-FR" sz="1800" dirty="0">
                <a:solidFill>
                  <a:srgbClr val="57565B"/>
                </a:solidFill>
                <a:sym typeface="Symbol" charset="0"/>
              </a:rPr>
              <a:t>)</a:t>
            </a:r>
            <a:endParaRPr lang="fr-FR" sz="1800" dirty="0">
              <a:solidFill>
                <a:srgbClr val="57565B"/>
              </a:solidFill>
            </a:endParaRPr>
          </a:p>
          <a:p>
            <a:pPr lvl="3" eaLnBrk="1" hangingPunct="1"/>
            <a:endParaRPr lang="fr-FR" sz="1800" b="1" dirty="0">
              <a:solidFill>
                <a:srgbClr val="57565B"/>
              </a:solidFill>
              <a:sym typeface="Symbol" charset="0"/>
            </a:endParaRPr>
          </a:p>
          <a:p>
            <a:pPr lvl="2" eaLnBrk="1" hangingPunct="1"/>
            <a:endParaRPr lang="fr-FR" sz="1800" b="1" dirty="0">
              <a:solidFill>
                <a:srgbClr val="57565B"/>
              </a:solidFill>
              <a:sym typeface="Symbol" charset="0"/>
            </a:endParaRPr>
          </a:p>
          <a:p>
            <a:pPr lvl="2" eaLnBrk="1" hangingPunct="1"/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Heuristiques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A56CF1-0904-4B5D-ACE6-DDC1752CBF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194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E8E2FFC-BA97-1449-B3CB-A62C86506400}" type="slidenum">
              <a:rPr lang="en-CA">
                <a:latin typeface="Gotham HTF Book"/>
              </a:rPr>
              <a:pPr eaLnBrk="1" hangingPunct="1"/>
              <a:t>5</a:t>
            </a:fld>
            <a:endParaRPr lang="en-CA" dirty="0">
              <a:latin typeface="Gotham HTF Book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52875" y="2649539"/>
            <a:ext cx="4800600" cy="265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4568825" y="32051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5330825" y="4652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4645025" y="45767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483225" y="2747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7388225" y="3128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6854825" y="28241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4187825" y="41957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6550025" y="5033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06" name="Oval 16"/>
          <p:cNvSpPr>
            <a:spLocks noChangeArrowheads="1"/>
          </p:cNvSpPr>
          <p:nvPr/>
        </p:nvSpPr>
        <p:spPr bwMode="auto">
          <a:xfrm>
            <a:off x="4797425" y="51863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5711825" y="51101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08" name="Oval 20"/>
          <p:cNvSpPr>
            <a:spLocks noChangeArrowheads="1"/>
          </p:cNvSpPr>
          <p:nvPr/>
        </p:nvSpPr>
        <p:spPr bwMode="auto">
          <a:xfrm>
            <a:off x="6397625" y="29003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09" name="Oval 21"/>
          <p:cNvSpPr>
            <a:spLocks noChangeArrowheads="1"/>
          </p:cNvSpPr>
          <p:nvPr/>
        </p:nvSpPr>
        <p:spPr bwMode="auto">
          <a:xfrm>
            <a:off x="4264025" y="48815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10" name="Oval 22"/>
          <p:cNvSpPr>
            <a:spLocks noChangeArrowheads="1"/>
          </p:cNvSpPr>
          <p:nvPr/>
        </p:nvSpPr>
        <p:spPr bwMode="auto">
          <a:xfrm>
            <a:off x="5940425" y="34337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11" name="Oval 23"/>
          <p:cNvSpPr>
            <a:spLocks noChangeArrowheads="1"/>
          </p:cNvSpPr>
          <p:nvPr/>
        </p:nvSpPr>
        <p:spPr bwMode="auto">
          <a:xfrm>
            <a:off x="6550025" y="38147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12" name="Oval 24"/>
          <p:cNvSpPr>
            <a:spLocks noChangeArrowheads="1"/>
          </p:cNvSpPr>
          <p:nvPr/>
        </p:nvSpPr>
        <p:spPr bwMode="auto">
          <a:xfrm>
            <a:off x="7159625" y="3890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13" name="Oval 25"/>
          <p:cNvSpPr>
            <a:spLocks noChangeArrowheads="1"/>
          </p:cNvSpPr>
          <p:nvPr/>
        </p:nvSpPr>
        <p:spPr bwMode="auto">
          <a:xfrm>
            <a:off x="7997825" y="34337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14" name="Oval 26"/>
          <p:cNvSpPr>
            <a:spLocks noChangeArrowheads="1"/>
          </p:cNvSpPr>
          <p:nvPr/>
        </p:nvSpPr>
        <p:spPr bwMode="auto">
          <a:xfrm>
            <a:off x="8378825" y="32813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15" name="Oval 27"/>
          <p:cNvSpPr>
            <a:spLocks noChangeArrowheads="1"/>
          </p:cNvSpPr>
          <p:nvPr/>
        </p:nvSpPr>
        <p:spPr bwMode="auto">
          <a:xfrm>
            <a:off x="7693025" y="4271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16" name="Oval 28"/>
          <p:cNvSpPr>
            <a:spLocks noChangeArrowheads="1"/>
          </p:cNvSpPr>
          <p:nvPr/>
        </p:nvSpPr>
        <p:spPr bwMode="auto">
          <a:xfrm>
            <a:off x="8401050" y="50847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17" name="Oval 29"/>
          <p:cNvSpPr>
            <a:spLocks noChangeArrowheads="1"/>
          </p:cNvSpPr>
          <p:nvPr/>
        </p:nvSpPr>
        <p:spPr bwMode="auto">
          <a:xfrm>
            <a:off x="7997825" y="2747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18" name="Oval 30"/>
          <p:cNvSpPr>
            <a:spLocks noChangeArrowheads="1"/>
          </p:cNvSpPr>
          <p:nvPr/>
        </p:nvSpPr>
        <p:spPr bwMode="auto">
          <a:xfrm>
            <a:off x="5254625" y="33575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19" name="Oval 32"/>
          <p:cNvSpPr>
            <a:spLocks noChangeArrowheads="1"/>
          </p:cNvSpPr>
          <p:nvPr/>
        </p:nvSpPr>
        <p:spPr bwMode="auto">
          <a:xfrm>
            <a:off x="8531225" y="38909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20" name="Oval 33"/>
          <p:cNvSpPr>
            <a:spLocks noChangeArrowheads="1"/>
          </p:cNvSpPr>
          <p:nvPr/>
        </p:nvSpPr>
        <p:spPr bwMode="auto">
          <a:xfrm>
            <a:off x="5483225" y="37385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8626" name="Oval 34"/>
          <p:cNvSpPr>
            <a:spLocks noChangeArrowheads="1"/>
          </p:cNvSpPr>
          <p:nvPr/>
        </p:nvSpPr>
        <p:spPr bwMode="auto">
          <a:xfrm>
            <a:off x="4492625" y="29003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8627" name="Oval 35"/>
          <p:cNvSpPr>
            <a:spLocks noChangeArrowheads="1"/>
          </p:cNvSpPr>
          <p:nvPr/>
        </p:nvSpPr>
        <p:spPr bwMode="auto">
          <a:xfrm>
            <a:off x="5178425" y="30527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8628" name="Freeform 36"/>
          <p:cNvSpPr>
            <a:spLocks/>
          </p:cNvSpPr>
          <p:nvPr/>
        </p:nvSpPr>
        <p:spPr bwMode="auto">
          <a:xfrm>
            <a:off x="4721225" y="3281363"/>
            <a:ext cx="514350" cy="120650"/>
          </a:xfrm>
          <a:custGeom>
            <a:avLst/>
            <a:gdLst>
              <a:gd name="T0" fmla="*/ 0 w 324"/>
              <a:gd name="T1" fmla="*/ 0 h 76"/>
              <a:gd name="T2" fmla="*/ 324 w 324"/>
              <a:gd name="T3" fmla="*/ 76 h 76"/>
              <a:gd name="T4" fmla="*/ 0 60000 65536"/>
              <a:gd name="T5" fmla="*/ 0 60000 65536"/>
              <a:gd name="T6" fmla="*/ 0 w 324"/>
              <a:gd name="T7" fmla="*/ 0 h 76"/>
              <a:gd name="T8" fmla="*/ 324 w 324"/>
              <a:gd name="T9" fmla="*/ 76 h 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4" h="76">
                <a:moveTo>
                  <a:pt x="0" y="0"/>
                </a:moveTo>
                <a:lnTo>
                  <a:pt x="324" y="7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8629" name="Text Box 37"/>
          <p:cNvSpPr txBox="1">
            <a:spLocks noChangeArrowheads="1"/>
          </p:cNvSpPr>
          <p:nvPr/>
        </p:nvSpPr>
        <p:spPr bwMode="auto">
          <a:xfrm>
            <a:off x="4032525" y="3614708"/>
            <a:ext cx="731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N</a:t>
            </a:r>
            <a:r>
              <a:rPr lang="fr-FR" sz="2000" b="1" dirty="0">
                <a:latin typeface="Gotham HTF Book"/>
              </a:rPr>
              <a:t>(</a:t>
            </a: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0</a:t>
            </a:r>
            <a:r>
              <a:rPr lang="fr-FR" sz="2000" b="1" dirty="0">
                <a:latin typeface="Gotham HTF Book"/>
              </a:rPr>
              <a:t>)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30" name="Text Box 38"/>
          <p:cNvSpPr txBox="1">
            <a:spLocks noChangeArrowheads="1"/>
          </p:cNvSpPr>
          <p:nvPr/>
        </p:nvSpPr>
        <p:spPr bwMode="auto">
          <a:xfrm>
            <a:off x="4519911" y="2852708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0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31" name="Text Box 39"/>
          <p:cNvSpPr txBox="1">
            <a:spLocks noChangeArrowheads="1"/>
          </p:cNvSpPr>
          <p:nvPr/>
        </p:nvSpPr>
        <p:spPr bwMode="auto">
          <a:xfrm>
            <a:off x="5256511" y="3005108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1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32" name="Text Box 40"/>
          <p:cNvSpPr txBox="1">
            <a:spLocks noChangeArrowheads="1"/>
          </p:cNvSpPr>
          <p:nvPr/>
        </p:nvSpPr>
        <p:spPr bwMode="auto">
          <a:xfrm>
            <a:off x="5866111" y="3081308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2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33" name="Text Box 41"/>
          <p:cNvSpPr txBox="1">
            <a:spLocks noChangeArrowheads="1"/>
          </p:cNvSpPr>
          <p:nvPr/>
        </p:nvSpPr>
        <p:spPr bwMode="auto">
          <a:xfrm>
            <a:off x="6475711" y="3462308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3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34" name="Text Box 42"/>
          <p:cNvSpPr txBox="1">
            <a:spLocks noChangeArrowheads="1"/>
          </p:cNvSpPr>
          <p:nvPr/>
        </p:nvSpPr>
        <p:spPr bwMode="auto">
          <a:xfrm>
            <a:off x="7085311" y="3538508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4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35" name="Text Box 43"/>
          <p:cNvSpPr txBox="1">
            <a:spLocks noChangeArrowheads="1"/>
          </p:cNvSpPr>
          <p:nvPr/>
        </p:nvSpPr>
        <p:spPr bwMode="auto">
          <a:xfrm>
            <a:off x="7694911" y="3919508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5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36" name="Oval 44"/>
          <p:cNvSpPr>
            <a:spLocks noChangeArrowheads="1"/>
          </p:cNvSpPr>
          <p:nvPr/>
        </p:nvSpPr>
        <p:spPr bwMode="auto">
          <a:xfrm>
            <a:off x="5788025" y="32813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8637" name="Oval 45"/>
          <p:cNvSpPr>
            <a:spLocks noChangeArrowheads="1"/>
          </p:cNvSpPr>
          <p:nvPr/>
        </p:nvSpPr>
        <p:spPr bwMode="auto">
          <a:xfrm>
            <a:off x="6931025" y="38147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8638" name="Oval 46"/>
          <p:cNvSpPr>
            <a:spLocks noChangeArrowheads="1"/>
          </p:cNvSpPr>
          <p:nvPr/>
        </p:nvSpPr>
        <p:spPr bwMode="auto">
          <a:xfrm>
            <a:off x="6397625" y="3586163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8639" name="Text Box 47"/>
          <p:cNvSpPr txBox="1">
            <a:spLocks noChangeArrowheads="1"/>
          </p:cNvSpPr>
          <p:nvPr/>
        </p:nvSpPr>
        <p:spPr bwMode="auto">
          <a:xfrm>
            <a:off x="4921525" y="3919508"/>
            <a:ext cx="731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N</a:t>
            </a:r>
            <a:r>
              <a:rPr lang="fr-FR" sz="2000" b="1" dirty="0">
                <a:latin typeface="Gotham HTF Book"/>
              </a:rPr>
              <a:t>(</a:t>
            </a: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1</a:t>
            </a:r>
            <a:r>
              <a:rPr lang="fr-FR" sz="2000" b="1" dirty="0">
                <a:latin typeface="Gotham HTF Book"/>
              </a:rPr>
              <a:t>)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40" name="Text Box 48"/>
          <p:cNvSpPr txBox="1">
            <a:spLocks noChangeArrowheads="1"/>
          </p:cNvSpPr>
          <p:nvPr/>
        </p:nvSpPr>
        <p:spPr bwMode="auto">
          <a:xfrm>
            <a:off x="5607325" y="4224308"/>
            <a:ext cx="731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N</a:t>
            </a:r>
            <a:r>
              <a:rPr lang="fr-FR" sz="2000" b="1" dirty="0">
                <a:latin typeface="Gotham HTF Book"/>
              </a:rPr>
              <a:t>(</a:t>
            </a: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2</a:t>
            </a:r>
            <a:r>
              <a:rPr lang="fr-FR" sz="2000" b="1" dirty="0">
                <a:latin typeface="Gotham HTF Book"/>
              </a:rPr>
              <a:t>)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41" name="Text Box 49"/>
          <p:cNvSpPr txBox="1">
            <a:spLocks noChangeArrowheads="1"/>
          </p:cNvSpPr>
          <p:nvPr/>
        </p:nvSpPr>
        <p:spPr bwMode="auto">
          <a:xfrm>
            <a:off x="6293125" y="4452908"/>
            <a:ext cx="731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N</a:t>
            </a:r>
            <a:r>
              <a:rPr lang="fr-FR" sz="2000" b="1" dirty="0">
                <a:latin typeface="Gotham HTF Book"/>
              </a:rPr>
              <a:t>(</a:t>
            </a: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3</a:t>
            </a:r>
            <a:r>
              <a:rPr lang="fr-FR" sz="2000" b="1" dirty="0">
                <a:latin typeface="Gotham HTF Book"/>
              </a:rPr>
              <a:t>)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42" name="Text Box 50"/>
          <p:cNvSpPr txBox="1">
            <a:spLocks noChangeArrowheads="1"/>
          </p:cNvSpPr>
          <p:nvPr/>
        </p:nvSpPr>
        <p:spPr bwMode="auto">
          <a:xfrm>
            <a:off x="7512325" y="4681508"/>
            <a:ext cx="731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N</a:t>
            </a:r>
            <a:r>
              <a:rPr lang="fr-FR" sz="2000" b="1" dirty="0">
                <a:latin typeface="Gotham HTF Book"/>
              </a:rPr>
              <a:t>(</a:t>
            </a:r>
            <a:r>
              <a:rPr lang="fr-FR" sz="2000" b="1" i="1" dirty="0">
                <a:latin typeface="Gotham HTF Book"/>
              </a:rPr>
              <a:t>x</a:t>
            </a:r>
            <a:r>
              <a:rPr lang="fr-FR" sz="2000" b="1" baseline="30000" dirty="0">
                <a:latin typeface="Gotham HTF Book"/>
              </a:rPr>
              <a:t>4</a:t>
            </a:r>
            <a:r>
              <a:rPr lang="fr-FR" sz="2000" b="1" dirty="0">
                <a:latin typeface="Gotham HTF Book"/>
              </a:rPr>
              <a:t>)</a:t>
            </a:r>
            <a:endParaRPr lang="fr-FR" sz="2000" b="1" i="1" dirty="0">
              <a:latin typeface="Gotham HTF Book"/>
            </a:endParaRPr>
          </a:p>
        </p:txBody>
      </p:sp>
      <p:sp>
        <p:nvSpPr>
          <p:cNvPr id="238643" name="Freeform 51"/>
          <p:cNvSpPr>
            <a:spLocks/>
          </p:cNvSpPr>
          <p:nvPr/>
        </p:nvSpPr>
        <p:spPr bwMode="auto">
          <a:xfrm>
            <a:off x="6702425" y="3890964"/>
            <a:ext cx="457200" cy="41275"/>
          </a:xfrm>
          <a:custGeom>
            <a:avLst/>
            <a:gdLst>
              <a:gd name="T0" fmla="*/ 0 w 288"/>
              <a:gd name="T1" fmla="*/ 0 h 26"/>
              <a:gd name="T2" fmla="*/ 288 w 288"/>
              <a:gd name="T3" fmla="*/ 26 h 26"/>
              <a:gd name="T4" fmla="*/ 0 60000 65536"/>
              <a:gd name="T5" fmla="*/ 0 60000 65536"/>
              <a:gd name="T6" fmla="*/ 0 w 288"/>
              <a:gd name="T7" fmla="*/ 0 h 26"/>
              <a:gd name="T8" fmla="*/ 288 w 288"/>
              <a:gd name="T9" fmla="*/ 26 h 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26">
                <a:moveTo>
                  <a:pt x="0" y="0"/>
                </a:moveTo>
                <a:lnTo>
                  <a:pt x="288" y="2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8644" name="Freeform 52"/>
          <p:cNvSpPr>
            <a:spLocks/>
          </p:cNvSpPr>
          <p:nvPr/>
        </p:nvSpPr>
        <p:spPr bwMode="auto">
          <a:xfrm>
            <a:off x="6016626" y="3509964"/>
            <a:ext cx="525463" cy="333375"/>
          </a:xfrm>
          <a:custGeom>
            <a:avLst/>
            <a:gdLst>
              <a:gd name="T0" fmla="*/ 0 w 331"/>
              <a:gd name="T1" fmla="*/ 0 h 210"/>
              <a:gd name="T2" fmla="*/ 331 w 331"/>
              <a:gd name="T3" fmla="*/ 210 h 210"/>
              <a:gd name="T4" fmla="*/ 0 60000 65536"/>
              <a:gd name="T5" fmla="*/ 0 60000 65536"/>
              <a:gd name="T6" fmla="*/ 0 w 331"/>
              <a:gd name="T7" fmla="*/ 0 h 210"/>
              <a:gd name="T8" fmla="*/ 331 w 331"/>
              <a:gd name="T9" fmla="*/ 210 h 2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1" h="210">
                <a:moveTo>
                  <a:pt x="0" y="0"/>
                </a:moveTo>
                <a:lnTo>
                  <a:pt x="331" y="21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8645" name="Freeform 53"/>
          <p:cNvSpPr>
            <a:spLocks/>
          </p:cNvSpPr>
          <p:nvPr/>
        </p:nvSpPr>
        <p:spPr bwMode="auto">
          <a:xfrm>
            <a:off x="5330826" y="3433763"/>
            <a:ext cx="557213" cy="57150"/>
          </a:xfrm>
          <a:custGeom>
            <a:avLst/>
            <a:gdLst>
              <a:gd name="T0" fmla="*/ 0 w 351"/>
              <a:gd name="T1" fmla="*/ 0 h 36"/>
              <a:gd name="T2" fmla="*/ 351 w 351"/>
              <a:gd name="T3" fmla="*/ 36 h 36"/>
              <a:gd name="T4" fmla="*/ 0 60000 65536"/>
              <a:gd name="T5" fmla="*/ 0 60000 65536"/>
              <a:gd name="T6" fmla="*/ 0 w 351"/>
              <a:gd name="T7" fmla="*/ 0 h 36"/>
              <a:gd name="T8" fmla="*/ 351 w 351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1" h="36">
                <a:moveTo>
                  <a:pt x="0" y="0"/>
                </a:moveTo>
                <a:lnTo>
                  <a:pt x="351" y="36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238646" name="Freeform 54"/>
          <p:cNvSpPr>
            <a:spLocks/>
          </p:cNvSpPr>
          <p:nvPr/>
        </p:nvSpPr>
        <p:spPr bwMode="auto">
          <a:xfrm>
            <a:off x="7264401" y="4002088"/>
            <a:ext cx="423863" cy="317500"/>
          </a:xfrm>
          <a:custGeom>
            <a:avLst/>
            <a:gdLst>
              <a:gd name="T0" fmla="*/ 0 w 267"/>
              <a:gd name="T1" fmla="*/ 0 h 200"/>
              <a:gd name="T2" fmla="*/ 267 w 267"/>
              <a:gd name="T3" fmla="*/ 200 h 200"/>
              <a:gd name="T4" fmla="*/ 0 60000 65536"/>
              <a:gd name="T5" fmla="*/ 0 60000 65536"/>
              <a:gd name="T6" fmla="*/ 0 w 267"/>
              <a:gd name="T7" fmla="*/ 0 h 200"/>
              <a:gd name="T8" fmla="*/ 267 w 267"/>
              <a:gd name="T9" fmla="*/ 200 h 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7" h="200">
                <a:moveTo>
                  <a:pt x="0" y="0"/>
                </a:moveTo>
                <a:lnTo>
                  <a:pt x="267" y="2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42" name="Oval 56"/>
          <p:cNvSpPr>
            <a:spLocks noChangeArrowheads="1"/>
          </p:cNvSpPr>
          <p:nvPr/>
        </p:nvSpPr>
        <p:spPr bwMode="auto">
          <a:xfrm>
            <a:off x="9264651" y="5157788"/>
            <a:ext cx="1222375" cy="12239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43" name="Text Box 57"/>
          <p:cNvSpPr txBox="1">
            <a:spLocks noChangeArrowheads="1"/>
          </p:cNvSpPr>
          <p:nvPr/>
        </p:nvSpPr>
        <p:spPr bwMode="auto">
          <a:xfrm>
            <a:off x="9347163" y="5443509"/>
            <a:ext cx="30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x</a:t>
            </a:r>
          </a:p>
        </p:txBody>
      </p:sp>
      <p:sp>
        <p:nvSpPr>
          <p:cNvPr id="8244" name="Oval 58"/>
          <p:cNvSpPr>
            <a:spLocks noChangeArrowheads="1"/>
          </p:cNvSpPr>
          <p:nvPr/>
        </p:nvSpPr>
        <p:spPr bwMode="auto">
          <a:xfrm>
            <a:off x="9480550" y="54451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45" name="Oval 59"/>
          <p:cNvSpPr>
            <a:spLocks noChangeArrowheads="1"/>
          </p:cNvSpPr>
          <p:nvPr/>
        </p:nvSpPr>
        <p:spPr bwMode="auto">
          <a:xfrm>
            <a:off x="10029825" y="590708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46" name="Text Box 60"/>
          <p:cNvSpPr txBox="1">
            <a:spLocks noChangeArrowheads="1"/>
          </p:cNvSpPr>
          <p:nvPr/>
        </p:nvSpPr>
        <p:spPr bwMode="auto">
          <a:xfrm>
            <a:off x="9953625" y="586105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000" b="1" i="1" dirty="0">
                <a:latin typeface="Gotham HTF Book"/>
              </a:rPr>
              <a:t>x’</a:t>
            </a:r>
          </a:p>
        </p:txBody>
      </p:sp>
      <p:sp>
        <p:nvSpPr>
          <p:cNvPr id="8247" name="Arc 61"/>
          <p:cNvSpPr>
            <a:spLocks/>
          </p:cNvSpPr>
          <p:nvPr/>
        </p:nvSpPr>
        <p:spPr bwMode="auto">
          <a:xfrm rot="-321979">
            <a:off x="9631363" y="5373689"/>
            <a:ext cx="641350" cy="511175"/>
          </a:xfrm>
          <a:custGeom>
            <a:avLst/>
            <a:gdLst>
              <a:gd name="T0" fmla="*/ 22863 w 21600"/>
              <a:gd name="T1" fmla="*/ 0 h 36201"/>
              <a:gd name="T2" fmla="*/ 472224 w 21600"/>
              <a:gd name="T3" fmla="*/ 511175 h 36201"/>
              <a:gd name="T4" fmla="*/ 0 w 21600"/>
              <a:gd name="T5" fmla="*/ 304804 h 36201"/>
              <a:gd name="T6" fmla="*/ 0 60000 65536"/>
              <a:gd name="T7" fmla="*/ 0 60000 65536"/>
              <a:gd name="T8" fmla="*/ 0 60000 65536"/>
              <a:gd name="T9" fmla="*/ 0 w 21600"/>
              <a:gd name="T10" fmla="*/ 0 h 36201"/>
              <a:gd name="T11" fmla="*/ 21600 w 21600"/>
              <a:gd name="T12" fmla="*/ 36201 h 36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201" fill="none" extrusionOk="0">
                <a:moveTo>
                  <a:pt x="770" y="-1"/>
                </a:moveTo>
                <a:cubicBezTo>
                  <a:pt x="12392" y="414"/>
                  <a:pt x="21600" y="9956"/>
                  <a:pt x="21600" y="21586"/>
                </a:cubicBezTo>
                <a:cubicBezTo>
                  <a:pt x="21600" y="26999"/>
                  <a:pt x="19567" y="32215"/>
                  <a:pt x="15904" y="36201"/>
                </a:cubicBezTo>
              </a:path>
              <a:path w="21600" h="36201" stroke="0" extrusionOk="0">
                <a:moveTo>
                  <a:pt x="770" y="-1"/>
                </a:moveTo>
                <a:cubicBezTo>
                  <a:pt x="12392" y="414"/>
                  <a:pt x="21600" y="9956"/>
                  <a:pt x="21600" y="21586"/>
                </a:cubicBezTo>
                <a:cubicBezTo>
                  <a:pt x="21600" y="26999"/>
                  <a:pt x="19567" y="32215"/>
                  <a:pt x="15904" y="36201"/>
                </a:cubicBezTo>
                <a:lnTo>
                  <a:pt x="0" y="21586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8248" name="Rectangle 63"/>
          <p:cNvSpPr>
            <a:spLocks noChangeArrowheads="1"/>
          </p:cNvSpPr>
          <p:nvPr/>
        </p:nvSpPr>
        <p:spPr bwMode="auto">
          <a:xfrm>
            <a:off x="7391400" y="1341439"/>
            <a:ext cx="3024188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N(</a:t>
            </a:r>
            <a:r>
              <a:rPr lang="fr-CA" i="1" dirty="0">
                <a:solidFill>
                  <a:srgbClr val="57565B"/>
                </a:solidFill>
                <a:latin typeface="Gotham HTF Book"/>
              </a:rPr>
              <a:t>x</a:t>
            </a:r>
            <a:r>
              <a:rPr lang="fr-CA" dirty="0">
                <a:solidFill>
                  <a:srgbClr val="57565B"/>
                </a:solidFill>
                <a:latin typeface="Gotham HTF Book"/>
              </a:rPr>
              <a:t>) : ensemble de tous les </a:t>
            </a:r>
          </a:p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          voisins de </a:t>
            </a:r>
            <a:r>
              <a:rPr lang="fr-CA" i="1" dirty="0">
                <a:solidFill>
                  <a:srgbClr val="57565B"/>
                </a:solidFill>
                <a:latin typeface="Gotham HTF Book"/>
              </a:rPr>
              <a:t>x</a:t>
            </a:r>
          </a:p>
          <a:p>
            <a:r>
              <a:rPr lang="fr-CA" i="1" dirty="0">
                <a:solidFill>
                  <a:srgbClr val="57565B"/>
                </a:solidFill>
                <a:latin typeface="Gotham HTF Book"/>
              </a:rPr>
              <a:t>x’</a:t>
            </a:r>
            <a:r>
              <a:rPr lang="fr-CA" dirty="0">
                <a:solidFill>
                  <a:srgbClr val="57565B"/>
                </a:solidFill>
                <a:latin typeface="Gotham HTF Book"/>
              </a:rPr>
              <a:t> : solution voisine de </a:t>
            </a:r>
            <a:r>
              <a:rPr lang="fr-CA" i="1" dirty="0">
                <a:solidFill>
                  <a:srgbClr val="57565B"/>
                </a:solidFill>
                <a:latin typeface="Gotham HTF Book"/>
              </a:rPr>
              <a:t>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26" grpId="0" animBg="1"/>
      <p:bldP spid="238627" grpId="0" animBg="1"/>
      <p:bldP spid="238628" grpId="0" animBg="1"/>
      <p:bldP spid="238629" grpId="0" autoUpdateAnimBg="0"/>
      <p:bldP spid="238630" grpId="0" autoUpdateAnimBg="0"/>
      <p:bldP spid="238631" grpId="0" autoUpdateAnimBg="0"/>
      <p:bldP spid="238632" grpId="0" autoUpdateAnimBg="0"/>
      <p:bldP spid="238633" grpId="0" autoUpdateAnimBg="0"/>
      <p:bldP spid="238634" grpId="0" autoUpdateAnimBg="0"/>
      <p:bldP spid="238635" grpId="0" autoUpdateAnimBg="0"/>
      <p:bldP spid="238636" grpId="0" animBg="1"/>
      <p:bldP spid="238637" grpId="0" animBg="1"/>
      <p:bldP spid="238638" grpId="0" animBg="1"/>
      <p:bldP spid="238639" grpId="0" autoUpdateAnimBg="0"/>
      <p:bldP spid="238640" grpId="0" autoUpdateAnimBg="0"/>
      <p:bldP spid="238641" grpId="0" autoUpdateAnimBg="0"/>
      <p:bldP spid="238642" grpId="0" autoUpdateAnimBg="0"/>
      <p:bldP spid="238643" grpId="0" animBg="1"/>
      <p:bldP spid="238644" grpId="0" animBg="1"/>
      <p:bldP spid="238645" grpId="0" animBg="1"/>
      <p:bldP spid="2386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185650"/>
            <a:ext cx="10515600" cy="57122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CA" dirty="0"/>
              <a:t>2 types (suite)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</a:rPr>
              <a:t>méthodes de recherche locale</a:t>
            </a:r>
          </a:p>
          <a:p>
            <a:pPr lvl="2" eaLnBrk="1" hangingPunct="1"/>
            <a:r>
              <a:rPr lang="fr-CA" sz="1800" dirty="0">
                <a:solidFill>
                  <a:srgbClr val="57565B"/>
                </a:solidFill>
              </a:rPr>
              <a:t>exemple : méthode d’échange 2-opt pour le PVC</a:t>
            </a:r>
          </a:p>
          <a:p>
            <a:pPr lvl="3" eaLnBrk="1" hangingPunct="1"/>
            <a:r>
              <a:rPr lang="fr-FR" sz="1800" dirty="0">
                <a:solidFill>
                  <a:srgbClr val="57565B"/>
                </a:solidFill>
              </a:rPr>
              <a:t>retirer 2 arêtes (</a:t>
            </a:r>
            <a:r>
              <a:rPr lang="fr-FR" sz="1800" i="1" dirty="0">
                <a:solidFill>
                  <a:srgbClr val="57565B"/>
                </a:solidFill>
              </a:rPr>
              <a:t>i</a:t>
            </a:r>
            <a:r>
              <a:rPr lang="fr-FR" sz="1800" dirty="0">
                <a:solidFill>
                  <a:srgbClr val="57565B"/>
                </a:solidFill>
              </a:rPr>
              <a:t>, </a:t>
            </a:r>
            <a:r>
              <a:rPr lang="fr-FR" sz="1800" i="1" dirty="0">
                <a:solidFill>
                  <a:srgbClr val="57565B"/>
                </a:solidFill>
              </a:rPr>
              <a:t>k</a:t>
            </a:r>
            <a:r>
              <a:rPr lang="fr-FR" sz="1800" dirty="0">
                <a:solidFill>
                  <a:srgbClr val="57565B"/>
                </a:solidFill>
              </a:rPr>
              <a:t>) et (</a:t>
            </a:r>
            <a:r>
              <a:rPr lang="fr-FR" sz="1800" i="1" dirty="0">
                <a:solidFill>
                  <a:srgbClr val="57565B"/>
                </a:solidFill>
              </a:rPr>
              <a:t>j</a:t>
            </a:r>
            <a:r>
              <a:rPr lang="fr-FR" sz="1800" dirty="0">
                <a:solidFill>
                  <a:srgbClr val="57565B"/>
                </a:solidFill>
              </a:rPr>
              <a:t>, </a:t>
            </a:r>
            <a:r>
              <a:rPr lang="fr-FR" sz="1800" i="1" dirty="0">
                <a:solidFill>
                  <a:srgbClr val="57565B"/>
                </a:solidFill>
              </a:rPr>
              <a:t>l</a:t>
            </a:r>
            <a:r>
              <a:rPr lang="fr-FR" sz="1800" dirty="0">
                <a:solidFill>
                  <a:srgbClr val="57565B"/>
                </a:solidFill>
              </a:rPr>
              <a:t>) et les remplacer par les arêtes (</a:t>
            </a:r>
            <a:r>
              <a:rPr lang="fr-FR" sz="1800" i="1" dirty="0">
                <a:solidFill>
                  <a:srgbClr val="57565B"/>
                </a:solidFill>
              </a:rPr>
              <a:t>i</a:t>
            </a:r>
            <a:r>
              <a:rPr lang="fr-FR" sz="1800" dirty="0">
                <a:solidFill>
                  <a:srgbClr val="57565B"/>
                </a:solidFill>
              </a:rPr>
              <a:t>, </a:t>
            </a:r>
            <a:r>
              <a:rPr lang="fr-FR" sz="1800" i="1" dirty="0">
                <a:solidFill>
                  <a:srgbClr val="57565B"/>
                </a:solidFill>
              </a:rPr>
              <a:t>i</a:t>
            </a:r>
            <a:r>
              <a:rPr lang="fr-FR" sz="1800" dirty="0">
                <a:solidFill>
                  <a:srgbClr val="57565B"/>
                </a:solidFill>
              </a:rPr>
              <a:t>) et (</a:t>
            </a:r>
            <a:r>
              <a:rPr lang="fr-FR" sz="1800" i="1" dirty="0">
                <a:solidFill>
                  <a:srgbClr val="57565B"/>
                </a:solidFill>
              </a:rPr>
              <a:t>k</a:t>
            </a:r>
            <a:r>
              <a:rPr lang="fr-FR" sz="1800" dirty="0">
                <a:solidFill>
                  <a:srgbClr val="57565B"/>
                </a:solidFill>
              </a:rPr>
              <a:t>, </a:t>
            </a:r>
            <a:r>
              <a:rPr lang="fr-FR" sz="1800" i="1" dirty="0">
                <a:solidFill>
                  <a:srgbClr val="57565B"/>
                </a:solidFill>
              </a:rPr>
              <a:t>l</a:t>
            </a:r>
            <a:r>
              <a:rPr lang="fr-FR" sz="1800" dirty="0">
                <a:solidFill>
                  <a:srgbClr val="57565B"/>
                </a:solidFill>
              </a:rPr>
              <a:t>)</a:t>
            </a:r>
          </a:p>
          <a:p>
            <a:pPr lvl="2" eaLnBrk="1" hangingPunct="1"/>
            <a:endParaRPr lang="fr-CA" sz="1800" dirty="0">
              <a:solidFill>
                <a:srgbClr val="57565B"/>
              </a:solidFill>
            </a:endParaRPr>
          </a:p>
          <a:p>
            <a:pPr lvl="2" eaLnBrk="1" hangingPunct="1"/>
            <a:endParaRPr lang="fr-CA" sz="1800" dirty="0">
              <a:solidFill>
                <a:srgbClr val="57565B"/>
              </a:solidFill>
            </a:endParaRPr>
          </a:p>
          <a:p>
            <a:pPr lvl="2" eaLnBrk="1" hangingPunct="1"/>
            <a:endParaRPr lang="fr-CA" sz="1800" dirty="0">
              <a:solidFill>
                <a:srgbClr val="57565B"/>
              </a:solidFill>
            </a:endParaRPr>
          </a:p>
          <a:p>
            <a:pPr lvl="2" eaLnBrk="1" hangingPunct="1"/>
            <a:endParaRPr lang="fr-CA" sz="1800" dirty="0">
              <a:solidFill>
                <a:srgbClr val="57565B"/>
              </a:solidFill>
            </a:endParaRPr>
          </a:p>
          <a:p>
            <a:pPr lvl="2" eaLnBrk="1" hangingPunct="1"/>
            <a:endParaRPr lang="fr-CA" sz="1800" dirty="0">
              <a:solidFill>
                <a:srgbClr val="57565B"/>
              </a:solidFill>
            </a:endParaRPr>
          </a:p>
          <a:p>
            <a:pPr lvl="2" eaLnBrk="1" hangingPunct="1"/>
            <a:endParaRPr lang="fr-CA" sz="1800" dirty="0">
              <a:solidFill>
                <a:srgbClr val="57565B"/>
              </a:solidFill>
            </a:endParaRPr>
          </a:p>
          <a:p>
            <a:pPr lvl="2" eaLnBrk="1" hangingPunct="1"/>
            <a:endParaRPr lang="fr-CA" sz="1800" dirty="0">
              <a:solidFill>
                <a:srgbClr val="57565B"/>
              </a:solidFill>
            </a:endParaRPr>
          </a:p>
          <a:p>
            <a:pPr lvl="2" eaLnBrk="1" hangingPunct="1"/>
            <a:endParaRPr lang="fr-CA" sz="1800" dirty="0">
              <a:solidFill>
                <a:srgbClr val="57565B"/>
              </a:solidFill>
            </a:endParaRPr>
          </a:p>
          <a:p>
            <a:pPr lvl="2" eaLnBrk="1" hangingPunct="1"/>
            <a:r>
              <a:rPr lang="fr-CA" sz="1800" dirty="0">
                <a:solidFill>
                  <a:srgbClr val="57565B"/>
                </a:solidFill>
              </a:rPr>
              <a:t>plus puissantes que les méthodes constructives</a:t>
            </a:r>
          </a:p>
          <a:p>
            <a:pPr lvl="2" eaLnBrk="1" hangingPunct="1"/>
            <a:r>
              <a:rPr lang="fr-CA" sz="1800" dirty="0">
                <a:solidFill>
                  <a:srgbClr val="57565B"/>
                </a:solidFill>
              </a:rPr>
              <a:t>plus coûteuses en termes de ressources de calcul</a:t>
            </a:r>
          </a:p>
          <a:p>
            <a:pPr lvl="2" eaLnBrk="1" hangingPunct="1"/>
            <a:endParaRPr lang="fr-CA" sz="1800" dirty="0">
              <a:solidFill>
                <a:srgbClr val="57565B"/>
              </a:solidFill>
            </a:endParaRPr>
          </a:p>
          <a:p>
            <a:pPr lvl="1" eaLnBrk="1" hangingPunct="1">
              <a:buFontTx/>
              <a:buNone/>
            </a:pPr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Heuristiques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BCBB279-99A0-418E-93F7-63A42A482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1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3B56A4-96D6-8041-9F40-196780F7B1F4}" type="slidenum">
              <a:rPr lang="en-CA">
                <a:latin typeface="Gotham HTF Book"/>
              </a:rPr>
              <a:pPr eaLnBrk="1" hangingPunct="1"/>
              <a:t>6</a:t>
            </a:fld>
            <a:endParaRPr lang="en-CA" dirty="0">
              <a:latin typeface="Gotham HTF Book"/>
            </a:endParaRPr>
          </a:p>
        </p:txBody>
      </p:sp>
      <p:sp>
        <p:nvSpPr>
          <p:cNvPr id="9221" name="Freeform 60"/>
          <p:cNvSpPr>
            <a:spLocks/>
          </p:cNvSpPr>
          <p:nvPr/>
        </p:nvSpPr>
        <p:spPr bwMode="auto">
          <a:xfrm>
            <a:off x="7338591" y="3140324"/>
            <a:ext cx="809625" cy="720725"/>
          </a:xfrm>
          <a:custGeom>
            <a:avLst/>
            <a:gdLst>
              <a:gd name="T0" fmla="*/ 0 w 510"/>
              <a:gd name="T1" fmla="*/ 454 h 454"/>
              <a:gd name="T2" fmla="*/ 510 w 510"/>
              <a:gd name="T3" fmla="*/ 0 h 454"/>
              <a:gd name="T4" fmla="*/ 0 60000 65536"/>
              <a:gd name="T5" fmla="*/ 0 60000 65536"/>
              <a:gd name="T6" fmla="*/ 0 w 510"/>
              <a:gd name="T7" fmla="*/ 0 h 454"/>
              <a:gd name="T8" fmla="*/ 510 w 510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0" h="454">
                <a:moveTo>
                  <a:pt x="0" y="454"/>
                </a:moveTo>
                <a:lnTo>
                  <a:pt x="5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22" name="Freeform 61"/>
          <p:cNvSpPr>
            <a:spLocks/>
          </p:cNvSpPr>
          <p:nvPr/>
        </p:nvSpPr>
        <p:spPr bwMode="auto">
          <a:xfrm>
            <a:off x="7998991" y="3140323"/>
            <a:ext cx="1063625" cy="1588"/>
          </a:xfrm>
          <a:custGeom>
            <a:avLst/>
            <a:gdLst>
              <a:gd name="T0" fmla="*/ 0 w 670"/>
              <a:gd name="T1" fmla="*/ 0 h 1"/>
              <a:gd name="T2" fmla="*/ 670 w 670"/>
              <a:gd name="T3" fmla="*/ 0 h 1"/>
              <a:gd name="T4" fmla="*/ 0 60000 65536"/>
              <a:gd name="T5" fmla="*/ 0 60000 65536"/>
              <a:gd name="T6" fmla="*/ 0 w 670"/>
              <a:gd name="T7" fmla="*/ 0 h 1"/>
              <a:gd name="T8" fmla="*/ 670 w 67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70" h="1">
                <a:moveTo>
                  <a:pt x="0" y="0"/>
                </a:moveTo>
                <a:lnTo>
                  <a:pt x="67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23" name="Freeform 62"/>
          <p:cNvSpPr>
            <a:spLocks/>
          </p:cNvSpPr>
          <p:nvPr/>
        </p:nvSpPr>
        <p:spPr bwMode="auto">
          <a:xfrm>
            <a:off x="9092779" y="3140324"/>
            <a:ext cx="719137" cy="720725"/>
          </a:xfrm>
          <a:custGeom>
            <a:avLst/>
            <a:gdLst>
              <a:gd name="T0" fmla="*/ 0 w 453"/>
              <a:gd name="T1" fmla="*/ 0 h 454"/>
              <a:gd name="T2" fmla="*/ 453 w 453"/>
              <a:gd name="T3" fmla="*/ 454 h 454"/>
              <a:gd name="T4" fmla="*/ 0 60000 65536"/>
              <a:gd name="T5" fmla="*/ 0 60000 65536"/>
              <a:gd name="T6" fmla="*/ 0 w 453"/>
              <a:gd name="T7" fmla="*/ 0 h 454"/>
              <a:gd name="T8" fmla="*/ 453 w 453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3" h="454">
                <a:moveTo>
                  <a:pt x="0" y="0"/>
                </a:moveTo>
                <a:lnTo>
                  <a:pt x="453" y="45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24" name="Freeform 63"/>
          <p:cNvSpPr>
            <a:spLocks/>
          </p:cNvSpPr>
          <p:nvPr/>
        </p:nvSpPr>
        <p:spPr bwMode="auto">
          <a:xfrm>
            <a:off x="9048329" y="3861049"/>
            <a:ext cx="733425" cy="868363"/>
          </a:xfrm>
          <a:custGeom>
            <a:avLst/>
            <a:gdLst>
              <a:gd name="T0" fmla="*/ 462 w 462"/>
              <a:gd name="T1" fmla="*/ 0 h 547"/>
              <a:gd name="T2" fmla="*/ 0 w 462"/>
              <a:gd name="T3" fmla="*/ 547 h 547"/>
              <a:gd name="T4" fmla="*/ 0 60000 65536"/>
              <a:gd name="T5" fmla="*/ 0 60000 65536"/>
              <a:gd name="T6" fmla="*/ 0 w 462"/>
              <a:gd name="T7" fmla="*/ 0 h 547"/>
              <a:gd name="T8" fmla="*/ 462 w 462"/>
              <a:gd name="T9" fmla="*/ 547 h 5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2" h="547">
                <a:moveTo>
                  <a:pt x="462" y="0"/>
                </a:moveTo>
                <a:lnTo>
                  <a:pt x="0" y="54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25" name="Freeform 64"/>
          <p:cNvSpPr>
            <a:spLocks/>
          </p:cNvSpPr>
          <p:nvPr/>
        </p:nvSpPr>
        <p:spPr bwMode="auto">
          <a:xfrm>
            <a:off x="7998991" y="4729412"/>
            <a:ext cx="1154113" cy="15875"/>
          </a:xfrm>
          <a:custGeom>
            <a:avLst/>
            <a:gdLst>
              <a:gd name="T0" fmla="*/ 727 w 727"/>
              <a:gd name="T1" fmla="*/ 10 h 10"/>
              <a:gd name="T2" fmla="*/ 0 w 727"/>
              <a:gd name="T3" fmla="*/ 0 h 10"/>
              <a:gd name="T4" fmla="*/ 0 60000 65536"/>
              <a:gd name="T5" fmla="*/ 0 60000 65536"/>
              <a:gd name="T6" fmla="*/ 0 w 727"/>
              <a:gd name="T7" fmla="*/ 0 h 10"/>
              <a:gd name="T8" fmla="*/ 727 w 727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7" h="10">
                <a:moveTo>
                  <a:pt x="727" y="1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26" name="Freeform 65"/>
          <p:cNvSpPr>
            <a:spLocks/>
          </p:cNvSpPr>
          <p:nvPr/>
        </p:nvSpPr>
        <p:spPr bwMode="auto">
          <a:xfrm>
            <a:off x="7338590" y="3875337"/>
            <a:ext cx="839788" cy="884237"/>
          </a:xfrm>
          <a:custGeom>
            <a:avLst/>
            <a:gdLst>
              <a:gd name="T0" fmla="*/ 529 w 529"/>
              <a:gd name="T1" fmla="*/ 557 h 557"/>
              <a:gd name="T2" fmla="*/ 0 w 529"/>
              <a:gd name="T3" fmla="*/ 0 h 557"/>
              <a:gd name="T4" fmla="*/ 0 60000 65536"/>
              <a:gd name="T5" fmla="*/ 0 60000 65536"/>
              <a:gd name="T6" fmla="*/ 0 w 529"/>
              <a:gd name="T7" fmla="*/ 0 h 557"/>
              <a:gd name="T8" fmla="*/ 529 w 529"/>
              <a:gd name="T9" fmla="*/ 557 h 5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9" h="557">
                <a:moveTo>
                  <a:pt x="529" y="5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27" name="Oval 54"/>
          <p:cNvSpPr>
            <a:spLocks noChangeArrowheads="1"/>
          </p:cNvSpPr>
          <p:nvPr/>
        </p:nvSpPr>
        <p:spPr bwMode="auto">
          <a:xfrm>
            <a:off x="7151265" y="367372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i="1" dirty="0">
              <a:latin typeface="Times New Roman" charset="0"/>
            </a:endParaRPr>
          </a:p>
        </p:txBody>
      </p:sp>
      <p:sp>
        <p:nvSpPr>
          <p:cNvPr id="9228" name="Oval 55"/>
          <p:cNvSpPr>
            <a:spLocks noChangeArrowheads="1"/>
          </p:cNvSpPr>
          <p:nvPr/>
        </p:nvSpPr>
        <p:spPr bwMode="auto">
          <a:xfrm>
            <a:off x="7967240" y="453732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i="1" dirty="0">
                <a:latin typeface="Gotham HTF Book"/>
              </a:rPr>
              <a:t>l</a:t>
            </a:r>
          </a:p>
        </p:txBody>
      </p:sp>
      <p:sp>
        <p:nvSpPr>
          <p:cNvPr id="9229" name="Oval 56"/>
          <p:cNvSpPr>
            <a:spLocks noChangeArrowheads="1"/>
          </p:cNvSpPr>
          <p:nvPr/>
        </p:nvSpPr>
        <p:spPr bwMode="auto">
          <a:xfrm>
            <a:off x="8783215" y="453732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k</a:t>
            </a:r>
          </a:p>
        </p:txBody>
      </p:sp>
      <p:sp>
        <p:nvSpPr>
          <p:cNvPr id="9230" name="Oval 57"/>
          <p:cNvSpPr>
            <a:spLocks noChangeArrowheads="1"/>
          </p:cNvSpPr>
          <p:nvPr/>
        </p:nvSpPr>
        <p:spPr bwMode="auto">
          <a:xfrm>
            <a:off x="9599190" y="367372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i="1" dirty="0">
              <a:latin typeface="Times New Roman" charset="0"/>
            </a:endParaRPr>
          </a:p>
        </p:txBody>
      </p:sp>
      <p:sp>
        <p:nvSpPr>
          <p:cNvPr id="9231" name="Oval 58"/>
          <p:cNvSpPr>
            <a:spLocks noChangeArrowheads="1"/>
          </p:cNvSpPr>
          <p:nvPr/>
        </p:nvSpPr>
        <p:spPr bwMode="auto">
          <a:xfrm>
            <a:off x="8783215" y="2954586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j</a:t>
            </a:r>
          </a:p>
        </p:txBody>
      </p:sp>
      <p:sp>
        <p:nvSpPr>
          <p:cNvPr id="9232" name="Oval 59"/>
          <p:cNvSpPr>
            <a:spLocks noChangeArrowheads="1"/>
          </p:cNvSpPr>
          <p:nvPr/>
        </p:nvSpPr>
        <p:spPr bwMode="auto">
          <a:xfrm>
            <a:off x="7967240" y="2954586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i</a:t>
            </a:r>
          </a:p>
        </p:txBody>
      </p:sp>
      <p:sp>
        <p:nvSpPr>
          <p:cNvPr id="9233" name="AutoShape 68"/>
          <p:cNvSpPr>
            <a:spLocks noChangeArrowheads="1"/>
          </p:cNvSpPr>
          <p:nvPr/>
        </p:nvSpPr>
        <p:spPr bwMode="auto">
          <a:xfrm>
            <a:off x="6311901" y="393382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34" name="Freeform 69"/>
          <p:cNvSpPr>
            <a:spLocks/>
          </p:cNvSpPr>
          <p:nvPr/>
        </p:nvSpPr>
        <p:spPr bwMode="auto">
          <a:xfrm>
            <a:off x="3071665" y="3140969"/>
            <a:ext cx="809625" cy="720725"/>
          </a:xfrm>
          <a:custGeom>
            <a:avLst/>
            <a:gdLst>
              <a:gd name="T0" fmla="*/ 0 w 510"/>
              <a:gd name="T1" fmla="*/ 454 h 454"/>
              <a:gd name="T2" fmla="*/ 510 w 510"/>
              <a:gd name="T3" fmla="*/ 0 h 454"/>
              <a:gd name="T4" fmla="*/ 0 60000 65536"/>
              <a:gd name="T5" fmla="*/ 0 60000 65536"/>
              <a:gd name="T6" fmla="*/ 0 w 510"/>
              <a:gd name="T7" fmla="*/ 0 h 454"/>
              <a:gd name="T8" fmla="*/ 510 w 510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0" h="454">
                <a:moveTo>
                  <a:pt x="0" y="454"/>
                </a:moveTo>
                <a:lnTo>
                  <a:pt x="51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35" name="Freeform 71"/>
          <p:cNvSpPr>
            <a:spLocks/>
          </p:cNvSpPr>
          <p:nvPr/>
        </p:nvSpPr>
        <p:spPr bwMode="auto">
          <a:xfrm>
            <a:off x="4825851" y="3140969"/>
            <a:ext cx="719138" cy="720725"/>
          </a:xfrm>
          <a:custGeom>
            <a:avLst/>
            <a:gdLst>
              <a:gd name="T0" fmla="*/ 0 w 453"/>
              <a:gd name="T1" fmla="*/ 0 h 454"/>
              <a:gd name="T2" fmla="*/ 453 w 453"/>
              <a:gd name="T3" fmla="*/ 454 h 454"/>
              <a:gd name="T4" fmla="*/ 0 60000 65536"/>
              <a:gd name="T5" fmla="*/ 0 60000 65536"/>
              <a:gd name="T6" fmla="*/ 0 w 453"/>
              <a:gd name="T7" fmla="*/ 0 h 454"/>
              <a:gd name="T8" fmla="*/ 453 w 453"/>
              <a:gd name="T9" fmla="*/ 454 h 4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3" h="454">
                <a:moveTo>
                  <a:pt x="0" y="0"/>
                </a:moveTo>
                <a:lnTo>
                  <a:pt x="453" y="45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36" name="Freeform 72"/>
          <p:cNvSpPr>
            <a:spLocks/>
          </p:cNvSpPr>
          <p:nvPr/>
        </p:nvSpPr>
        <p:spPr bwMode="auto">
          <a:xfrm>
            <a:off x="4781402" y="3861694"/>
            <a:ext cx="733425" cy="868363"/>
          </a:xfrm>
          <a:custGeom>
            <a:avLst/>
            <a:gdLst>
              <a:gd name="T0" fmla="*/ 462 w 462"/>
              <a:gd name="T1" fmla="*/ 0 h 547"/>
              <a:gd name="T2" fmla="*/ 0 w 462"/>
              <a:gd name="T3" fmla="*/ 547 h 547"/>
              <a:gd name="T4" fmla="*/ 0 60000 65536"/>
              <a:gd name="T5" fmla="*/ 0 60000 65536"/>
              <a:gd name="T6" fmla="*/ 0 w 462"/>
              <a:gd name="T7" fmla="*/ 0 h 547"/>
              <a:gd name="T8" fmla="*/ 462 w 462"/>
              <a:gd name="T9" fmla="*/ 547 h 5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2" h="547">
                <a:moveTo>
                  <a:pt x="462" y="0"/>
                </a:moveTo>
                <a:lnTo>
                  <a:pt x="0" y="54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37" name="Freeform 74"/>
          <p:cNvSpPr>
            <a:spLocks/>
          </p:cNvSpPr>
          <p:nvPr/>
        </p:nvSpPr>
        <p:spPr bwMode="auto">
          <a:xfrm>
            <a:off x="3071665" y="3875982"/>
            <a:ext cx="839787" cy="884237"/>
          </a:xfrm>
          <a:custGeom>
            <a:avLst/>
            <a:gdLst>
              <a:gd name="T0" fmla="*/ 529 w 529"/>
              <a:gd name="T1" fmla="*/ 557 h 557"/>
              <a:gd name="T2" fmla="*/ 0 w 529"/>
              <a:gd name="T3" fmla="*/ 0 h 557"/>
              <a:gd name="T4" fmla="*/ 0 60000 65536"/>
              <a:gd name="T5" fmla="*/ 0 60000 65536"/>
              <a:gd name="T6" fmla="*/ 0 w 529"/>
              <a:gd name="T7" fmla="*/ 0 h 557"/>
              <a:gd name="T8" fmla="*/ 529 w 529"/>
              <a:gd name="T9" fmla="*/ 557 h 5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9" h="557">
                <a:moveTo>
                  <a:pt x="529" y="55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9238" name="Oval 75"/>
          <p:cNvSpPr>
            <a:spLocks noChangeArrowheads="1"/>
          </p:cNvSpPr>
          <p:nvPr/>
        </p:nvSpPr>
        <p:spPr bwMode="auto">
          <a:xfrm>
            <a:off x="2884339" y="367436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i="1" dirty="0">
              <a:latin typeface="Times New Roman" charset="0"/>
            </a:endParaRPr>
          </a:p>
        </p:txBody>
      </p:sp>
      <p:sp>
        <p:nvSpPr>
          <p:cNvPr id="9239" name="Oval 78"/>
          <p:cNvSpPr>
            <a:spLocks noChangeArrowheads="1"/>
          </p:cNvSpPr>
          <p:nvPr/>
        </p:nvSpPr>
        <p:spPr bwMode="auto">
          <a:xfrm>
            <a:off x="5332264" y="367436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i="1" dirty="0">
              <a:latin typeface="Times New Roman" charset="0"/>
            </a:endParaRPr>
          </a:p>
        </p:txBody>
      </p:sp>
      <p:sp>
        <p:nvSpPr>
          <p:cNvPr id="9240" name="Line 81"/>
          <p:cNvSpPr>
            <a:spLocks noChangeShapeType="1"/>
          </p:cNvSpPr>
          <p:nvPr/>
        </p:nvSpPr>
        <p:spPr bwMode="auto">
          <a:xfrm>
            <a:off x="3868589" y="3171132"/>
            <a:ext cx="8636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>
              <a:ln>
                <a:solidFill>
                  <a:schemeClr val="tx1"/>
                </a:solidFill>
                <a:prstDash val="sysDash"/>
              </a:ln>
              <a:latin typeface="Gotham HTF Book"/>
            </a:endParaRPr>
          </a:p>
        </p:txBody>
      </p:sp>
      <p:sp>
        <p:nvSpPr>
          <p:cNvPr id="9241" name="Line 82"/>
          <p:cNvSpPr>
            <a:spLocks noChangeShapeType="1"/>
          </p:cNvSpPr>
          <p:nvPr/>
        </p:nvSpPr>
        <p:spPr bwMode="auto">
          <a:xfrm flipH="1">
            <a:off x="3868589" y="3171132"/>
            <a:ext cx="8636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CA" dirty="0">
              <a:ln>
                <a:solidFill>
                  <a:schemeClr val="tx1"/>
                </a:solidFill>
                <a:prstDash val="sysDash"/>
              </a:ln>
              <a:latin typeface="Gotham HTF Book"/>
            </a:endParaRPr>
          </a:p>
        </p:txBody>
      </p:sp>
      <p:sp>
        <p:nvSpPr>
          <p:cNvPr id="9242" name="Oval 76"/>
          <p:cNvSpPr>
            <a:spLocks noChangeArrowheads="1"/>
          </p:cNvSpPr>
          <p:nvPr/>
        </p:nvSpPr>
        <p:spPr bwMode="auto">
          <a:xfrm>
            <a:off x="3700314" y="453796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i="1" dirty="0">
                <a:latin typeface="Gotham HTF Book"/>
              </a:rPr>
              <a:t>l</a:t>
            </a:r>
          </a:p>
        </p:txBody>
      </p:sp>
      <p:sp>
        <p:nvSpPr>
          <p:cNvPr id="9243" name="Oval 77"/>
          <p:cNvSpPr>
            <a:spLocks noChangeArrowheads="1"/>
          </p:cNvSpPr>
          <p:nvPr/>
        </p:nvSpPr>
        <p:spPr bwMode="auto">
          <a:xfrm>
            <a:off x="4516289" y="4537968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k</a:t>
            </a:r>
          </a:p>
        </p:txBody>
      </p:sp>
      <p:sp>
        <p:nvSpPr>
          <p:cNvPr id="9244" name="Oval 79"/>
          <p:cNvSpPr>
            <a:spLocks noChangeArrowheads="1"/>
          </p:cNvSpPr>
          <p:nvPr/>
        </p:nvSpPr>
        <p:spPr bwMode="auto">
          <a:xfrm>
            <a:off x="4516289" y="2955231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j</a:t>
            </a:r>
          </a:p>
        </p:txBody>
      </p:sp>
      <p:sp>
        <p:nvSpPr>
          <p:cNvPr id="9245" name="Oval 80"/>
          <p:cNvSpPr>
            <a:spLocks noChangeArrowheads="1"/>
          </p:cNvSpPr>
          <p:nvPr/>
        </p:nvSpPr>
        <p:spPr bwMode="auto">
          <a:xfrm>
            <a:off x="3700314" y="2955231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FR" sz="2000" i="1" dirty="0">
                <a:latin typeface="Gotham HTF Book"/>
              </a:rPr>
              <a:t>i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198775"/>
            <a:ext cx="10515600" cy="184144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CA" dirty="0"/>
              <a:t>Carence des méthodes de recherche locale </a:t>
            </a:r>
          </a:p>
          <a:p>
            <a:pPr lvl="1" eaLnBrk="1" hangingPunct="1"/>
            <a:r>
              <a:rPr lang="fr-CA" sz="1800" dirty="0">
                <a:solidFill>
                  <a:srgbClr val="57565B"/>
                </a:solidFill>
              </a:rPr>
              <a:t>incapables de progresser au-delà du premier optimum local rencontré</a:t>
            </a:r>
          </a:p>
          <a:p>
            <a:pPr lvl="1" eaLnBrk="1" hangingPunct="1"/>
            <a:endParaRPr lang="fr-CA" sz="1800" dirty="0">
              <a:solidFill>
                <a:srgbClr val="57565B"/>
              </a:solidFill>
            </a:endParaRPr>
          </a:p>
          <a:p>
            <a:pPr lvl="4" eaLnBrk="1" hangingPunct="1">
              <a:buFontTx/>
              <a:buNone/>
            </a:pPr>
            <a:r>
              <a:rPr lang="fr-CA" sz="1800" dirty="0">
                <a:solidFill>
                  <a:srgbClr val="57565B"/>
                </a:solidFill>
              </a:rPr>
              <a:t>		Problème de minimisation</a:t>
            </a:r>
          </a:p>
          <a:p>
            <a:pPr lvl="1" eaLnBrk="1" hangingPunct="1">
              <a:buFontTx/>
              <a:buNone/>
            </a:pPr>
            <a:endParaRPr lang="fr-CA" sz="1800" dirty="0">
              <a:solidFill>
                <a:srgbClr val="57565B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Heuristiques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EDB648E-F93C-4F53-8274-38D4DAAD9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24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40F167-F1DF-454E-AFAB-6DC5A8463E39}" type="slidenum">
              <a:rPr lang="en-CA">
                <a:latin typeface="Gotham HTF Book"/>
              </a:rPr>
              <a:pPr eaLnBrk="1" hangingPunct="1"/>
              <a:t>7</a:t>
            </a:fld>
            <a:endParaRPr lang="en-CA" dirty="0">
              <a:latin typeface="Gotham HTF Book"/>
            </a:endParaRPr>
          </a:p>
        </p:txBody>
      </p:sp>
      <p:sp>
        <p:nvSpPr>
          <p:cNvPr id="10245" name="Freeform 41"/>
          <p:cNvSpPr>
            <a:spLocks/>
          </p:cNvSpPr>
          <p:nvPr/>
        </p:nvSpPr>
        <p:spPr bwMode="auto">
          <a:xfrm>
            <a:off x="5414964" y="2825751"/>
            <a:ext cx="3667125" cy="3529013"/>
          </a:xfrm>
          <a:custGeom>
            <a:avLst/>
            <a:gdLst>
              <a:gd name="T0" fmla="*/ 0 w 2310"/>
              <a:gd name="T1" fmla="*/ 0 h 2223"/>
              <a:gd name="T2" fmla="*/ 576 w 2310"/>
              <a:gd name="T3" fmla="*/ 1020 h 2223"/>
              <a:gd name="T4" fmla="*/ 1152 w 2310"/>
              <a:gd name="T5" fmla="*/ 670 h 2223"/>
              <a:gd name="T6" fmla="*/ 1832 w 2310"/>
              <a:gd name="T7" fmla="*/ 2134 h 2223"/>
              <a:gd name="T8" fmla="*/ 2310 w 2310"/>
              <a:gd name="T9" fmla="*/ 1204 h 2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0"/>
              <a:gd name="T16" fmla="*/ 0 h 2223"/>
              <a:gd name="T17" fmla="*/ 2310 w 2310"/>
              <a:gd name="T18" fmla="*/ 2223 h 2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0" h="2223">
                <a:moveTo>
                  <a:pt x="0" y="0"/>
                </a:moveTo>
                <a:cubicBezTo>
                  <a:pt x="96" y="170"/>
                  <a:pt x="384" y="908"/>
                  <a:pt x="576" y="1020"/>
                </a:cubicBezTo>
                <a:cubicBezTo>
                  <a:pt x="768" y="1132"/>
                  <a:pt x="943" y="484"/>
                  <a:pt x="1152" y="670"/>
                </a:cubicBezTo>
                <a:cubicBezTo>
                  <a:pt x="1361" y="856"/>
                  <a:pt x="1639" y="2045"/>
                  <a:pt x="1832" y="2134"/>
                </a:cubicBezTo>
                <a:cubicBezTo>
                  <a:pt x="2025" y="2223"/>
                  <a:pt x="2211" y="1398"/>
                  <a:pt x="2310" y="12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246" name="Oval 42"/>
          <p:cNvSpPr>
            <a:spLocks noChangeArrowheads="1"/>
          </p:cNvSpPr>
          <p:nvPr/>
        </p:nvSpPr>
        <p:spPr bwMode="auto">
          <a:xfrm>
            <a:off x="5576888" y="32131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247" name="Oval 43"/>
          <p:cNvSpPr>
            <a:spLocks noChangeArrowheads="1"/>
          </p:cNvSpPr>
          <p:nvPr/>
        </p:nvSpPr>
        <p:spPr bwMode="auto">
          <a:xfrm>
            <a:off x="5861050" y="37639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248" name="Oval 44"/>
          <p:cNvSpPr>
            <a:spLocks noChangeArrowheads="1"/>
          </p:cNvSpPr>
          <p:nvPr/>
        </p:nvSpPr>
        <p:spPr bwMode="auto">
          <a:xfrm>
            <a:off x="6338888" y="44323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249" name="Oval 45"/>
          <p:cNvSpPr>
            <a:spLocks noChangeArrowheads="1"/>
          </p:cNvSpPr>
          <p:nvPr/>
        </p:nvSpPr>
        <p:spPr bwMode="auto">
          <a:xfrm>
            <a:off x="8320088" y="61849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250" name="Text Box 46"/>
          <p:cNvSpPr txBox="1">
            <a:spLocks noChangeArrowheads="1"/>
          </p:cNvSpPr>
          <p:nvPr/>
        </p:nvSpPr>
        <p:spPr bwMode="auto">
          <a:xfrm>
            <a:off x="3916363" y="3043238"/>
            <a:ext cx="168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>
                <a:latin typeface="Gotham HTF Book"/>
              </a:rPr>
              <a:t>solution initiale</a:t>
            </a:r>
          </a:p>
        </p:txBody>
      </p:sp>
      <p:sp>
        <p:nvSpPr>
          <p:cNvPr id="10251" name="Text Box 47"/>
          <p:cNvSpPr txBox="1">
            <a:spLocks noChangeArrowheads="1"/>
          </p:cNvSpPr>
          <p:nvPr/>
        </p:nvSpPr>
        <p:spPr bwMode="auto">
          <a:xfrm>
            <a:off x="5535938" y="4481792"/>
            <a:ext cx="157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>
                <a:latin typeface="Gotham HTF Book"/>
              </a:rPr>
              <a:t>minimum local</a:t>
            </a:r>
          </a:p>
        </p:txBody>
      </p:sp>
      <p:sp>
        <p:nvSpPr>
          <p:cNvPr id="10252" name="Text Box 48"/>
          <p:cNvSpPr txBox="1">
            <a:spLocks noChangeArrowheads="1"/>
          </p:cNvSpPr>
          <p:nvPr/>
        </p:nvSpPr>
        <p:spPr bwMode="auto">
          <a:xfrm>
            <a:off x="7646502" y="6307417"/>
            <a:ext cx="1709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dirty="0">
                <a:latin typeface="Gotham HTF Book"/>
              </a:rPr>
              <a:t>minimum global</a:t>
            </a:r>
          </a:p>
        </p:txBody>
      </p:sp>
      <p:sp>
        <p:nvSpPr>
          <p:cNvPr id="10253" name="Arc 49"/>
          <p:cNvSpPr>
            <a:spLocks/>
          </p:cNvSpPr>
          <p:nvPr/>
        </p:nvSpPr>
        <p:spPr bwMode="auto">
          <a:xfrm>
            <a:off x="5729288" y="3213100"/>
            <a:ext cx="228600" cy="4572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457200 h 21600"/>
              <a:gd name="T4" fmla="*/ 0 w 21600"/>
              <a:gd name="T5" fmla="*/ 457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254" name="Arc 50"/>
          <p:cNvSpPr>
            <a:spLocks/>
          </p:cNvSpPr>
          <p:nvPr/>
        </p:nvSpPr>
        <p:spPr bwMode="auto">
          <a:xfrm>
            <a:off x="5957888" y="3746500"/>
            <a:ext cx="457200" cy="609600"/>
          </a:xfrm>
          <a:custGeom>
            <a:avLst/>
            <a:gdLst>
              <a:gd name="T0" fmla="*/ 0 w 21600"/>
              <a:gd name="T1" fmla="*/ 0 h 21600"/>
              <a:gd name="T2" fmla="*/ 457200 w 21600"/>
              <a:gd name="T3" fmla="*/ 609600 h 21600"/>
              <a:gd name="T4" fmla="*/ 0 w 21600"/>
              <a:gd name="T5" fmla="*/ 609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255" name="Freeform 52"/>
          <p:cNvSpPr>
            <a:spLocks/>
          </p:cNvSpPr>
          <p:nvPr/>
        </p:nvSpPr>
        <p:spPr bwMode="auto">
          <a:xfrm>
            <a:off x="3713164" y="2794001"/>
            <a:ext cx="1587" cy="3522663"/>
          </a:xfrm>
          <a:custGeom>
            <a:avLst/>
            <a:gdLst>
              <a:gd name="T0" fmla="*/ 0 w 1"/>
              <a:gd name="T1" fmla="*/ 2219 h 2219"/>
              <a:gd name="T2" fmla="*/ 0 w 1"/>
              <a:gd name="T3" fmla="*/ 0 h 2219"/>
              <a:gd name="T4" fmla="*/ 0 60000 65536"/>
              <a:gd name="T5" fmla="*/ 0 60000 65536"/>
              <a:gd name="T6" fmla="*/ 0 w 1"/>
              <a:gd name="T7" fmla="*/ 0 h 2219"/>
              <a:gd name="T8" fmla="*/ 1 w 1"/>
              <a:gd name="T9" fmla="*/ 2219 h 22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219">
                <a:moveTo>
                  <a:pt x="0" y="221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 dirty="0">
              <a:latin typeface="Gotham HTF Book"/>
            </a:endParaRPr>
          </a:p>
        </p:txBody>
      </p:sp>
      <p:sp>
        <p:nvSpPr>
          <p:cNvPr id="10256" name="Text Box 53"/>
          <p:cNvSpPr txBox="1">
            <a:spLocks noChangeArrowheads="1"/>
          </p:cNvSpPr>
          <p:nvPr/>
        </p:nvSpPr>
        <p:spPr bwMode="auto">
          <a:xfrm>
            <a:off x="2424114" y="2924176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CA" dirty="0">
                <a:latin typeface="Gotham HTF Book"/>
              </a:rPr>
              <a:t>coût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144336" y="1095721"/>
            <a:ext cx="7831984" cy="128180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CA" dirty="0"/>
              <a:t>Heuristiques qui permettent de surmonter l’obstacle de l’optimalité locale  </a:t>
            </a:r>
          </a:p>
          <a:p>
            <a:pPr eaLnBrk="1" hangingPunct="1"/>
            <a:endParaRPr lang="fr-CA" dirty="0"/>
          </a:p>
          <a:p>
            <a:pPr lvl="1" eaLnBrk="1" hangingPunct="1">
              <a:buFontTx/>
              <a:buNone/>
            </a:pPr>
            <a:endParaRPr lang="fr-CA" dirty="0"/>
          </a:p>
          <a:p>
            <a:pPr lvl="1" eaLnBrk="1" hangingPunct="1">
              <a:buFontTx/>
              <a:buNone/>
            </a:pPr>
            <a:endParaRPr lang="fr-CA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/>
              <a:t>Métaheuristiques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93E634-9723-44E9-B10C-F51A58BE4D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26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938000" y="6516688"/>
            <a:ext cx="254000" cy="204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A552A2-29D2-D848-AA85-DFB423FBAEE9}" type="slidenum">
              <a:rPr lang="en-CA">
                <a:latin typeface="Gotham HTF Book"/>
              </a:rPr>
              <a:pPr eaLnBrk="1" hangingPunct="1"/>
              <a:t>8</a:t>
            </a:fld>
            <a:endParaRPr lang="en-CA" dirty="0">
              <a:latin typeface="Gotham HTF Book"/>
            </a:endParaRPr>
          </a:p>
        </p:txBody>
      </p:sp>
      <p:sp>
        <p:nvSpPr>
          <p:cNvPr id="11269" name="Rectangle 16"/>
          <p:cNvSpPr>
            <a:spLocks noChangeArrowheads="1"/>
          </p:cNvSpPr>
          <p:nvPr/>
        </p:nvSpPr>
        <p:spPr bwMode="auto">
          <a:xfrm>
            <a:off x="2495054" y="2897992"/>
            <a:ext cx="2808287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Métaheuristiques simples</a:t>
            </a:r>
          </a:p>
        </p:txBody>
      </p:sp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6744791" y="2897992"/>
            <a:ext cx="3311525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Métaheuristiques de population</a:t>
            </a:r>
          </a:p>
        </p:txBody>
      </p:sp>
      <p:sp>
        <p:nvSpPr>
          <p:cNvPr id="11271" name="Rectangle 18"/>
          <p:cNvSpPr>
            <a:spLocks noChangeArrowheads="1"/>
          </p:cNvSpPr>
          <p:nvPr/>
        </p:nvSpPr>
        <p:spPr bwMode="auto">
          <a:xfrm>
            <a:off x="5231904" y="1816903"/>
            <a:ext cx="2016125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Métaheuristiques</a:t>
            </a:r>
          </a:p>
        </p:txBody>
      </p:sp>
      <p:cxnSp>
        <p:nvCxnSpPr>
          <p:cNvPr id="11272" name="AutoShape 21"/>
          <p:cNvCxnSpPr>
            <a:cxnSpLocks noChangeShapeType="1"/>
            <a:stCxn id="11271" idx="2"/>
            <a:endCxn id="11269" idx="0"/>
          </p:cNvCxnSpPr>
          <p:nvPr/>
        </p:nvCxnSpPr>
        <p:spPr bwMode="auto">
          <a:xfrm rot="5400000">
            <a:off x="4781053" y="1439079"/>
            <a:ext cx="577850" cy="23399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3" name="AutoShape 22"/>
          <p:cNvCxnSpPr>
            <a:cxnSpLocks noChangeShapeType="1"/>
            <a:stCxn id="11271" idx="2"/>
            <a:endCxn id="11270" idx="0"/>
          </p:cNvCxnSpPr>
          <p:nvPr/>
        </p:nvCxnSpPr>
        <p:spPr bwMode="auto">
          <a:xfrm rot="16200000" flipH="1">
            <a:off x="7031334" y="1528772"/>
            <a:ext cx="577850" cy="2160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74" name="Rectangle 23"/>
          <p:cNvSpPr>
            <a:spLocks noChangeArrowheads="1"/>
          </p:cNvSpPr>
          <p:nvPr/>
        </p:nvSpPr>
        <p:spPr bwMode="auto">
          <a:xfrm>
            <a:off x="3936503" y="3977492"/>
            <a:ext cx="19431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Métaheuristiques</a:t>
            </a:r>
          </a:p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amélioratives</a:t>
            </a:r>
          </a:p>
        </p:txBody>
      </p:sp>
      <p:sp>
        <p:nvSpPr>
          <p:cNvPr id="11275" name="Rectangle 24"/>
          <p:cNvSpPr>
            <a:spLocks noChangeArrowheads="1"/>
          </p:cNvSpPr>
          <p:nvPr/>
        </p:nvSpPr>
        <p:spPr bwMode="auto">
          <a:xfrm>
            <a:off x="1775915" y="3977492"/>
            <a:ext cx="1944688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Métaheuristiques</a:t>
            </a:r>
          </a:p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constructives</a:t>
            </a:r>
          </a:p>
        </p:txBody>
      </p:sp>
      <p:sp>
        <p:nvSpPr>
          <p:cNvPr id="11276" name="Rectangle 25"/>
          <p:cNvSpPr>
            <a:spLocks noChangeArrowheads="1"/>
          </p:cNvSpPr>
          <p:nvPr/>
        </p:nvSpPr>
        <p:spPr bwMode="auto">
          <a:xfrm>
            <a:off x="6311404" y="3977492"/>
            <a:ext cx="1944687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Métaheuristiques</a:t>
            </a:r>
          </a:p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constructives</a:t>
            </a:r>
          </a:p>
        </p:txBody>
      </p:sp>
      <p:sp>
        <p:nvSpPr>
          <p:cNvPr id="11277" name="Rectangle 26"/>
          <p:cNvSpPr>
            <a:spLocks noChangeArrowheads="1"/>
          </p:cNvSpPr>
          <p:nvPr/>
        </p:nvSpPr>
        <p:spPr bwMode="auto">
          <a:xfrm>
            <a:off x="8471990" y="3977492"/>
            <a:ext cx="19431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Métaheuristiques</a:t>
            </a:r>
          </a:p>
          <a:p>
            <a:pPr algn="ctr"/>
            <a:r>
              <a:rPr lang="fr-CA" dirty="0">
                <a:solidFill>
                  <a:srgbClr val="57565B"/>
                </a:solidFill>
                <a:latin typeface="Gotham HTF Book"/>
              </a:rPr>
              <a:t>amélioratives</a:t>
            </a:r>
          </a:p>
        </p:txBody>
      </p:sp>
      <p:cxnSp>
        <p:nvCxnSpPr>
          <p:cNvPr id="11278" name="AutoShape 27"/>
          <p:cNvCxnSpPr>
            <a:cxnSpLocks noChangeShapeType="1"/>
            <a:stCxn id="11269" idx="2"/>
            <a:endCxn id="11275" idx="0"/>
          </p:cNvCxnSpPr>
          <p:nvPr/>
        </p:nvCxnSpPr>
        <p:spPr bwMode="auto">
          <a:xfrm rot="5400000">
            <a:off x="3036391" y="3113892"/>
            <a:ext cx="576263" cy="1150937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79" name="AutoShape 28"/>
          <p:cNvCxnSpPr>
            <a:cxnSpLocks noChangeShapeType="1"/>
            <a:stCxn id="11269" idx="2"/>
            <a:endCxn id="11274" idx="0"/>
          </p:cNvCxnSpPr>
          <p:nvPr/>
        </p:nvCxnSpPr>
        <p:spPr bwMode="auto">
          <a:xfrm rot="16200000" flipH="1">
            <a:off x="4115891" y="3185329"/>
            <a:ext cx="576263" cy="1008063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0" name="AutoShape 29"/>
          <p:cNvCxnSpPr>
            <a:cxnSpLocks noChangeShapeType="1"/>
            <a:stCxn id="11270" idx="2"/>
            <a:endCxn id="11276" idx="0"/>
          </p:cNvCxnSpPr>
          <p:nvPr/>
        </p:nvCxnSpPr>
        <p:spPr bwMode="auto">
          <a:xfrm rot="5400000">
            <a:off x="7554416" y="3131354"/>
            <a:ext cx="576263" cy="1116013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1" name="AutoShape 30"/>
          <p:cNvCxnSpPr>
            <a:cxnSpLocks noChangeShapeType="1"/>
            <a:stCxn id="11270" idx="2"/>
            <a:endCxn id="11277" idx="0"/>
          </p:cNvCxnSpPr>
          <p:nvPr/>
        </p:nvCxnSpPr>
        <p:spPr bwMode="auto">
          <a:xfrm rot="16200000" flipH="1">
            <a:off x="8633916" y="3167867"/>
            <a:ext cx="576263" cy="1042987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82" name="Rectangle 31"/>
          <p:cNvSpPr>
            <a:spLocks noChangeArrowheads="1"/>
          </p:cNvSpPr>
          <p:nvPr/>
        </p:nvSpPr>
        <p:spPr bwMode="auto">
          <a:xfrm>
            <a:off x="2136278" y="5201453"/>
            <a:ext cx="1223962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fr-CA" dirty="0">
                <a:solidFill>
                  <a:srgbClr val="57565B"/>
                </a:solidFill>
                <a:latin typeface="Gotham HTF Book"/>
              </a:rPr>
              <a:t> GRASP</a:t>
            </a:r>
          </a:p>
        </p:txBody>
      </p:sp>
      <p:sp>
        <p:nvSpPr>
          <p:cNvPr id="11283" name="Rectangle 32"/>
          <p:cNvSpPr>
            <a:spLocks noChangeArrowheads="1"/>
          </p:cNvSpPr>
          <p:nvPr/>
        </p:nvSpPr>
        <p:spPr bwMode="auto">
          <a:xfrm>
            <a:off x="3576142" y="5201453"/>
            <a:ext cx="2582338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57565B"/>
                </a:solidFill>
                <a:latin typeface="Gotham HTF Book"/>
              </a:rPr>
              <a:t>recuit simulé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57565B"/>
                </a:solidFill>
                <a:latin typeface="Gotham HTF Book"/>
              </a:rPr>
              <a:t>recherche avec tabous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57565B"/>
                </a:solidFill>
                <a:latin typeface="Gotham HTF Book"/>
              </a:rPr>
              <a:t>recherche à voisinages </a:t>
            </a:r>
          </a:p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      variables</a:t>
            </a:r>
          </a:p>
        </p:txBody>
      </p:sp>
      <p:sp>
        <p:nvSpPr>
          <p:cNvPr id="11284" name="Rectangle 34"/>
          <p:cNvSpPr>
            <a:spLocks noChangeArrowheads="1"/>
          </p:cNvSpPr>
          <p:nvPr/>
        </p:nvSpPr>
        <p:spPr bwMode="auto">
          <a:xfrm>
            <a:off x="6528890" y="5201454"/>
            <a:ext cx="1512888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fr-CA" dirty="0">
                <a:solidFill>
                  <a:srgbClr val="57565B"/>
                </a:solidFill>
                <a:latin typeface="Gotham HTF Book"/>
              </a:rPr>
              <a:t> colonies de </a:t>
            </a:r>
          </a:p>
          <a:p>
            <a:r>
              <a:rPr lang="fr-CA" dirty="0">
                <a:solidFill>
                  <a:srgbClr val="57565B"/>
                </a:solidFill>
                <a:latin typeface="Gotham HTF Book"/>
              </a:rPr>
              <a:t>  fourmis</a:t>
            </a:r>
          </a:p>
        </p:txBody>
      </p:sp>
      <p:sp>
        <p:nvSpPr>
          <p:cNvPr id="11285" name="Rectangle 35"/>
          <p:cNvSpPr>
            <a:spLocks noChangeArrowheads="1"/>
          </p:cNvSpPr>
          <p:nvPr/>
        </p:nvSpPr>
        <p:spPr bwMode="auto">
          <a:xfrm>
            <a:off x="8616453" y="5201453"/>
            <a:ext cx="165576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fr-CA" dirty="0">
                <a:solidFill>
                  <a:srgbClr val="57565B"/>
                </a:solidFill>
                <a:latin typeface="Gotham HTF Book"/>
              </a:rPr>
              <a:t> </a:t>
            </a:r>
            <a:r>
              <a:rPr lang="fr-CA" b="1" dirty="0">
                <a:solidFill>
                  <a:srgbClr val="57565B"/>
                </a:solidFill>
                <a:latin typeface="Gotham HTF Book"/>
              </a:rPr>
              <a:t>algorithmes </a:t>
            </a:r>
          </a:p>
          <a:p>
            <a:r>
              <a:rPr lang="fr-CA" b="1" dirty="0">
                <a:solidFill>
                  <a:srgbClr val="57565B"/>
                </a:solidFill>
                <a:latin typeface="Gotham HTF Book"/>
              </a:rPr>
              <a:t>  génétiques</a:t>
            </a:r>
          </a:p>
        </p:txBody>
      </p:sp>
      <p:cxnSp>
        <p:nvCxnSpPr>
          <p:cNvPr id="11286" name="AutoShape 36"/>
          <p:cNvCxnSpPr>
            <a:cxnSpLocks noChangeShapeType="1"/>
            <a:stCxn id="11275" idx="2"/>
            <a:endCxn id="11282" idx="0"/>
          </p:cNvCxnSpPr>
          <p:nvPr/>
        </p:nvCxnSpPr>
        <p:spPr bwMode="auto">
          <a:xfrm rot="5400000">
            <a:off x="2497435" y="4949835"/>
            <a:ext cx="5032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7" name="AutoShape 37"/>
          <p:cNvCxnSpPr>
            <a:cxnSpLocks noChangeShapeType="1"/>
            <a:stCxn id="11274" idx="2"/>
            <a:endCxn id="11283" idx="0"/>
          </p:cNvCxnSpPr>
          <p:nvPr/>
        </p:nvCxnSpPr>
        <p:spPr bwMode="auto">
          <a:xfrm flipH="1">
            <a:off x="4867311" y="4698217"/>
            <a:ext cx="40742" cy="5032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8" name="AutoShape 38"/>
          <p:cNvCxnSpPr>
            <a:cxnSpLocks noChangeShapeType="1"/>
            <a:stCxn id="11276" idx="2"/>
            <a:endCxn id="11284" idx="0"/>
          </p:cNvCxnSpPr>
          <p:nvPr/>
        </p:nvCxnSpPr>
        <p:spPr bwMode="auto">
          <a:xfrm rot="16200000" flipH="1">
            <a:off x="7033716" y="4949041"/>
            <a:ext cx="503237" cy="1588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9" name="AutoShape 39"/>
          <p:cNvCxnSpPr>
            <a:cxnSpLocks noChangeShapeType="1"/>
            <a:stCxn id="11277" idx="2"/>
            <a:endCxn id="11285" idx="0"/>
          </p:cNvCxnSpPr>
          <p:nvPr/>
        </p:nvCxnSpPr>
        <p:spPr bwMode="auto">
          <a:xfrm rot="16200000" flipH="1">
            <a:off x="9192716" y="4949041"/>
            <a:ext cx="503237" cy="1588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4E6E85B6-1395-A141-92DA-047206EDAEFF}"/>
              </a:ext>
            </a:extLst>
          </p:cNvPr>
          <p:cNvSpPr txBox="1"/>
          <p:nvPr/>
        </p:nvSpPr>
        <p:spPr>
          <a:xfrm>
            <a:off x="3878317" y="5587299"/>
            <a:ext cx="184648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endParaRPr lang="fr-FR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FF1DAE-98DD-4441-AB65-092BD396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  <a:p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6BF4BF-5AFD-45E8-B266-62127A2E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1BFC-B1A6-4511-B3BD-B4AA7101442C}"/>
              </a:ext>
            </a:extLst>
          </p:cNvPr>
          <p:cNvSpPr txBox="1"/>
          <p:nvPr/>
        </p:nvSpPr>
        <p:spPr>
          <a:xfrm>
            <a:off x="6408540" y="3658198"/>
            <a:ext cx="4872036" cy="164301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Outils de Recherche Opérationnelle en Génie - MTH 8414</a:t>
            </a:r>
            <a:endParaRPr lang="en-US" sz="2400" b="1" dirty="0">
              <a:solidFill>
                <a:srgbClr val="FFFFFF"/>
              </a:solidFill>
              <a:latin typeface="Gotham HTF Book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B0B15B-3583-4752-A795-4BD43F122DE3}"/>
              </a:ext>
            </a:extLst>
          </p:cNvPr>
          <p:cNvSpPr txBox="1">
            <a:spLocks/>
          </p:cNvSpPr>
          <p:nvPr/>
        </p:nvSpPr>
        <p:spPr>
          <a:xfrm>
            <a:off x="6408540" y="4581128"/>
            <a:ext cx="5238734" cy="17281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fr-CA" sz="2400" dirty="0" err="1"/>
              <a:t>Métaheuristiques</a:t>
            </a:r>
            <a:endParaRPr lang="fr-CA" sz="2400" dirty="0"/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Introduction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n w="0"/>
                <a:solidFill>
                  <a:srgbClr val="FFCC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Recuit Simulé</a:t>
            </a:r>
            <a:endParaRPr lang="fr-CA" sz="2000" dirty="0">
              <a:solidFill>
                <a:srgbClr val="FFCC66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Recherche avec Tabou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fr-CA" sz="2000" dirty="0"/>
              <a:t>Algorithmes Génétiques</a:t>
            </a:r>
          </a:p>
          <a:p>
            <a:pPr marL="342900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fr-CA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A864B1-2118-4147-B58E-D58146932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43" y="4387254"/>
            <a:ext cx="2440352" cy="18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29164"/>
      </p:ext>
    </p:extLst>
  </p:cSld>
  <p:clrMapOvr>
    <a:masterClrMapping/>
  </p:clrMapOvr>
</p:sld>
</file>

<file path=ppt/theme/theme1.xml><?xml version="1.0" encoding="utf-8"?>
<a:theme xmlns:a="http://schemas.openxmlformats.org/drawingml/2006/main" name="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9230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1A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e de titr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Diapositive de 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- Titre et contenu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AA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2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re et contenu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re et conten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6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7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poly.thmx</Template>
  <TotalTime>3926</TotalTime>
  <Words>3188</Words>
  <Application>Microsoft Office PowerPoint</Application>
  <PresentationFormat>Grand écran</PresentationFormat>
  <Paragraphs>652</Paragraphs>
  <Slides>44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poly</vt:lpstr>
      <vt:lpstr>Default - Titre et contenu</vt:lpstr>
      <vt:lpstr>1_poly</vt:lpstr>
      <vt:lpstr>1_Default - Titre et contenu</vt:lpstr>
      <vt:lpstr>Conception IVADO contenu</vt:lpstr>
      <vt:lpstr>IVADO TITRE 01</vt:lpstr>
      <vt:lpstr>Conception personnalisée</vt:lpstr>
      <vt:lpstr>Présentation PowerPoint</vt:lpstr>
      <vt:lpstr>Optimisation combinatoire</vt:lpstr>
      <vt:lpstr>Heuristiques</vt:lpstr>
      <vt:lpstr>Espace de solutions et voisinage</vt:lpstr>
      <vt:lpstr>Heuristiques</vt:lpstr>
      <vt:lpstr>Heuristiques</vt:lpstr>
      <vt:lpstr>Heuristiques</vt:lpstr>
      <vt:lpstr>Métaheuristiques</vt:lpstr>
      <vt:lpstr>Présentation PowerPoint</vt:lpstr>
      <vt:lpstr>Recuit simulé (RS)</vt:lpstr>
      <vt:lpstr>Recuit simulé</vt:lpstr>
      <vt:lpstr>Recuit simulé</vt:lpstr>
      <vt:lpstr>Recuit simulé</vt:lpstr>
      <vt:lpstr>Recuit simulé</vt:lpstr>
      <vt:lpstr>Recuit simulé (RS)</vt:lpstr>
      <vt:lpstr>Recuit simulé (RS)</vt:lpstr>
      <vt:lpstr>Présentation PowerPoint</vt:lpstr>
      <vt:lpstr>Recherche avec tabous (RT)</vt:lpstr>
      <vt:lpstr>RT : principes de base</vt:lpstr>
      <vt:lpstr>RT : mécanismes de tabous</vt:lpstr>
      <vt:lpstr>RT : exemples de tabous</vt:lpstr>
      <vt:lpstr>RT : algorithme générique</vt:lpstr>
      <vt:lpstr>RT : critère d’aspiration</vt:lpstr>
      <vt:lpstr>RT : critères d’arrêt</vt:lpstr>
      <vt:lpstr>RT probabiliste</vt:lpstr>
      <vt:lpstr>RT : intensification</vt:lpstr>
      <vt:lpstr>RT : diversification</vt:lpstr>
      <vt:lpstr>RT : gestion dynamique des tabous</vt:lpstr>
      <vt:lpstr>RT : évaluation du voisinage</vt:lpstr>
      <vt:lpstr>RT : modélisation efficace et gestion des contraintes</vt:lpstr>
      <vt:lpstr>RT : conclusion</vt:lpstr>
      <vt:lpstr>Présentation PowerPoint</vt:lpstr>
      <vt:lpstr>Algorithmes génétiques (AG)</vt:lpstr>
      <vt:lpstr>Algorithmes génétiques (AG)</vt:lpstr>
      <vt:lpstr>Algorithmes génétiques (AG)</vt:lpstr>
      <vt:lpstr>Algorithmes génétiques (AG)</vt:lpstr>
      <vt:lpstr>Algorithmes génétiques (AG)</vt:lpstr>
      <vt:lpstr>Algorithmes génétiques (AG)</vt:lpstr>
      <vt:lpstr>Algorithmes génétiques (AG)</vt:lpstr>
      <vt:lpstr>Algorithmes génétiques (AG)</vt:lpstr>
      <vt:lpstr>Algorithmes génétiques (AG)</vt:lpstr>
      <vt:lpstr>Algorithmes génétiques (AG)</vt:lpstr>
      <vt:lpstr>Résumé : vue d’ensemble de RS, AG et RT</vt:lpstr>
      <vt:lpstr>Résumé : Vue d’ensemble de RS, AG et RT</vt:lpstr>
    </vt:vector>
  </TitlesOfParts>
  <Manager/>
  <Company>École Polytechnique de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Martin Trépanier</dc:creator>
  <cp:keywords/>
  <dc:description/>
  <cp:lastModifiedBy>Louis-Martin Rousseau</cp:lastModifiedBy>
  <cp:revision>439</cp:revision>
  <dcterms:created xsi:type="dcterms:W3CDTF">2006-05-10T14:05:03Z</dcterms:created>
  <dcterms:modified xsi:type="dcterms:W3CDTF">2020-11-02T23:07:08Z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TC011594401036</vt:lpwstr>
  </property>
</Properties>
</file>