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1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1"/>
  </p:notesMasterIdLst>
  <p:sldIdLst>
    <p:sldId id="256" r:id="rId5"/>
    <p:sldId id="257" r:id="rId6"/>
    <p:sldId id="258" r:id="rId7"/>
    <p:sldId id="261" r:id="rId8"/>
    <p:sldId id="263" r:id="rId9"/>
    <p:sldId id="262" r:id="rId10"/>
    <p:sldId id="264" r:id="rId11"/>
    <p:sldId id="321" r:id="rId12"/>
    <p:sldId id="265" r:id="rId13"/>
    <p:sldId id="267" r:id="rId14"/>
    <p:sldId id="266" r:id="rId15"/>
    <p:sldId id="268" r:id="rId16"/>
    <p:sldId id="270" r:id="rId17"/>
    <p:sldId id="269" r:id="rId18"/>
    <p:sldId id="271" r:id="rId19"/>
    <p:sldId id="322" r:id="rId20"/>
    <p:sldId id="323" r:id="rId21"/>
    <p:sldId id="272" r:id="rId22"/>
    <p:sldId id="273" r:id="rId23"/>
    <p:sldId id="325" r:id="rId24"/>
    <p:sldId id="324" r:id="rId25"/>
    <p:sldId id="298" r:id="rId26"/>
    <p:sldId id="299" r:id="rId27"/>
    <p:sldId id="300" r:id="rId28"/>
    <p:sldId id="301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327" r:id="rId40"/>
    <p:sldId id="286" r:id="rId41"/>
    <p:sldId id="332" r:id="rId42"/>
    <p:sldId id="331" r:id="rId43"/>
    <p:sldId id="330" r:id="rId44"/>
    <p:sldId id="284" r:id="rId45"/>
    <p:sldId id="287" r:id="rId46"/>
    <p:sldId id="288" r:id="rId47"/>
    <p:sldId id="285" r:id="rId48"/>
    <p:sldId id="289" r:id="rId49"/>
    <p:sldId id="290" r:id="rId50"/>
    <p:sldId id="291" r:id="rId51"/>
    <p:sldId id="292" r:id="rId52"/>
    <p:sldId id="333" r:id="rId53"/>
    <p:sldId id="361" r:id="rId54"/>
    <p:sldId id="334" r:id="rId55"/>
    <p:sldId id="337" r:id="rId56"/>
    <p:sldId id="351" r:id="rId57"/>
    <p:sldId id="342" r:id="rId58"/>
    <p:sldId id="362" r:id="rId59"/>
    <p:sldId id="356" r:id="rId60"/>
    <p:sldId id="363" r:id="rId61"/>
    <p:sldId id="358" r:id="rId62"/>
    <p:sldId id="357" r:id="rId63"/>
    <p:sldId id="364" r:id="rId64"/>
    <p:sldId id="365" r:id="rId65"/>
    <p:sldId id="366" r:id="rId66"/>
    <p:sldId id="368" r:id="rId67"/>
    <p:sldId id="369" r:id="rId68"/>
    <p:sldId id="359" r:id="rId69"/>
    <p:sldId id="360" r:id="rId70"/>
    <p:sldId id="293" r:id="rId71"/>
    <p:sldId id="294" r:id="rId72"/>
    <p:sldId id="295" r:id="rId73"/>
    <p:sldId id="302" r:id="rId74"/>
    <p:sldId id="296" r:id="rId75"/>
    <p:sldId id="303" r:id="rId76"/>
    <p:sldId id="308" r:id="rId77"/>
    <p:sldId id="304" r:id="rId78"/>
    <p:sldId id="305" r:id="rId79"/>
    <p:sldId id="307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15A8-0550-4627-9174-6BCCDF3384EE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3FAA-17EB-48C7-8EF3-7714703E73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0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paramètres a et b dans l'équation (5) donnent la variance de support de bloc correcte uniquement si la distribution de support ponctuel est parfaitement log-normale.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93FAA-17EB-48C7-8EF3-7714703E733C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2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F639-9A91-DFAF-8DCF-1A99F9B1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DC01A-EB68-C5DC-FE1B-C290FDA5E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97CA0-9758-F795-CCD7-16E06BB1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2024-09-24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42D2-C8F5-2F58-09EB-9608E993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F541-66BF-8725-D39C-CAEF5AB2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09082A-4612-F138-26E6-1CAE4B5B7B9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5611"/>
            <a:ext cx="4079129" cy="16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DFDD-4BAC-B94D-40C2-2AB3D4D4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D6F06-57DD-02E6-6638-49E393543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BA07-86C5-2112-AD08-64EA8F45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E88F-1299-F205-C4E4-927C225E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5B27-2CB4-C40F-4CE4-DA62E6D5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0BCC1-1A6C-B679-A7C1-784ACC47614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5BEB577E-9580-71B1-CE57-390DDF757C30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3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B8E26-5FBE-9CAC-54E9-017DCACE5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91211-8FA1-E281-295E-22D143877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41E77-93E5-E0E8-59C9-13D35D43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796A-7C58-C886-F626-132D222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24E31-291A-816E-5B6E-7F7E8767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79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38BD-71D3-9AB2-64FC-D2F6A83E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19DA-B09E-AB07-A9A3-0CDC8B16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2C22F-B156-9FE8-8FC9-D524E65B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18CAE-82B5-F3AA-15D0-DE59AEF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66DF8-FFD9-A6D4-BDC2-B4E4C086C13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B8189837-9FEF-B0E1-0BE5-4F465B92CDA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B169A-DA3C-4747-4D2C-0C4FF99C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10515600" cy="58135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31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BAF0-04D4-039C-D84A-3C037329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3701-0923-641A-F074-E3616AEE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20245-7638-4968-2A57-76F2F235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6390-13B0-B5BE-E7D3-F97CC5B5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A2430-C00B-6DF7-9B6E-1F6EDFB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B08C2C-5EB5-455C-8393-6A6B60354F1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7D533-91D2-EE6E-6C1F-CB0B73D2BE2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E767AFC9-6B21-925B-AD9D-12AE29E92F3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7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5554-D598-B49A-95C6-0C7A0AA0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8B41-0361-9D9F-1183-BD04189CF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00446-0BC6-1AF5-E82E-2BDAAA80F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71F96-8337-5824-B0AA-57C6CF03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35243-3E52-3ED2-D87C-9F19357C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E8565-D831-7879-31B8-A027B49E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8FED2-A10C-F085-F3BB-E5CF5B484E9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7AD5CAF9-738D-C134-0FC0-813D5A94564A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A201-02EA-4568-4CFA-326D419D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64E8F-3885-1FDE-5FBC-BA438053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5CEB7-6032-6127-9355-EECCBDFD9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E25D6-DD51-6EF7-7ED1-44EDF9D93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06A24-D1F7-DB9B-2E9E-DF0FF6F4B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F38BD3-FB8B-8B35-DD4B-0543EFC1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72E10-8CD3-E699-A2DD-16A89C7A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FBABA-9126-63E3-D80B-F881864A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D4A82-E4DA-5866-1D50-4FDA94554A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8812BF-3D2A-6C1D-57F8-DB40706C96A5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2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D050F-2927-B134-50D1-BFE51ED0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6EA5D-2F35-25BC-1128-AE9D7C89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09C14-D5D0-1046-9E3D-0CB5A27D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0521-1C52-50C3-8A24-4852694DE2C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F9B0C35A-A3A8-E6FF-AC72-84D939F18FE6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E81F8-5670-837D-9F5D-A3B9E182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296"/>
            <a:ext cx="10515600" cy="64168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052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88C41-E5F2-4A16-AD0E-41189768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66FE4-6B48-50A0-F38E-D90B9CA9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636-218D-750B-C33E-C07D4BBF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B08C2C-5EB5-455C-8393-6A6B60354F1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B3E63-66DA-3279-50E0-27275EA05F6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6" name="Image 10">
            <a:extLst>
              <a:ext uri="{FF2B5EF4-FFF2-40B4-BE49-F238E27FC236}">
                <a16:creationId xmlns:a16="http://schemas.microsoft.com/office/drawing/2014/main" id="{4C50DF1B-7DFD-3EB6-1DCF-368BEA698961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4CFC-400A-2497-E95C-155F9227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67997-3974-C644-5C1C-6FA06685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E045F-5363-83D0-29FA-ED682E675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19AE1-146D-9DDC-EB3D-EFB7EB76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B61B-063E-429C-3092-80DC0A37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95A7E-094D-33A6-7C9A-2872AB60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A2C3DD-F717-A4DE-32F6-0A1D7B3E7E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057A9950-2090-C5DB-1DD4-B871A915C744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7635-A95E-B016-FB29-9D27C718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BF749-C0EF-5640-63E5-2956F1BAD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B7019-E184-3A7A-3662-6917DA98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F3DC-D3FC-F93B-2836-200B76B6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5671-AA9C-4A55-B76F-8CDA4E7EA810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E6B88-108D-EDEA-F992-BB1EA0D0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C2C72-DAB7-4E7F-093B-48762443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C2C-5EB5-455C-8393-6A6B60354F1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40C67-A156-FF6E-F19E-F56B830DF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8336"/>
            <a:ext cx="12192000" cy="622701"/>
          </a:xfrm>
          <a:prstGeom prst="rect">
            <a:avLst/>
          </a:prstGeom>
          <a:gradFill flip="none" rotWithShape="1">
            <a:gsLst>
              <a:gs pos="0">
                <a:srgbClr val="C02736"/>
              </a:gs>
              <a:gs pos="100000">
                <a:srgbClr val="C027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41639CAA-B2DB-F647-B9F6-531FD9C1977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4"/>
          <a:srcRect l="9616" r="1"/>
          <a:stretch/>
        </p:blipFill>
        <p:spPr>
          <a:xfrm>
            <a:off x="0" y="5014311"/>
            <a:ext cx="434518" cy="18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E1CA4-B043-BF46-7C50-EA0D2AF7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623A-894C-8339-6749-D06C8F1A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9809-5769-01A3-702C-145E464F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EB5671-AA9C-4A55-B76F-8CDA4E7EA810}" type="datetimeFigureOut">
              <a:rPr lang="en-CA" smtClean="0"/>
              <a:pPr/>
              <a:t>2024-09-24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62C3-67A2-63E9-0264-B9A96C122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CB4DD-B765-D01F-74B1-AF0C1641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6B08C2C-5EB5-455C-8393-6A6B60354F1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3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10.png"/><Relationship Id="rId5" Type="http://schemas.openxmlformats.org/officeDocument/2006/relationships/tags" Target="../tags/tag124.xml"/><Relationship Id="rId10" Type="http://schemas.openxmlformats.org/officeDocument/2006/relationships/tags" Target="../tags/tag123.xml"/><Relationship Id="rId4" Type="http://schemas.openxmlformats.org/officeDocument/2006/relationships/tags" Target="../tags/tag123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36.xml"/><Relationship Id="rId18" Type="http://schemas.openxmlformats.org/officeDocument/2006/relationships/image" Target="../media/image13.png"/><Relationship Id="rId3" Type="http://schemas.openxmlformats.org/officeDocument/2006/relationships/tags" Target="../tags/tag136.xml"/><Relationship Id="rId21" Type="http://schemas.openxmlformats.org/officeDocument/2006/relationships/tags" Target="../tags/tag143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7.xml"/><Relationship Id="rId17" Type="http://schemas.openxmlformats.org/officeDocument/2006/relationships/tags" Target="../tags/tag138.xml"/><Relationship Id="rId2" Type="http://schemas.openxmlformats.org/officeDocument/2006/relationships/tags" Target="../tags/tag13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37.xml"/><Relationship Id="rId10" Type="http://schemas.openxmlformats.org/officeDocument/2006/relationships/tags" Target="../tags/tag143.xml"/><Relationship Id="rId19" Type="http://schemas.openxmlformats.org/officeDocument/2006/relationships/tags" Target="../tags/tag141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8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50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17.png"/><Relationship Id="rId5" Type="http://schemas.openxmlformats.org/officeDocument/2006/relationships/tags" Target="../tags/tag149.xml"/><Relationship Id="rId10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55.xml"/><Relationship Id="rId18" Type="http://schemas.openxmlformats.org/officeDocument/2006/relationships/image" Target="../media/image22.pn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19.png"/><Relationship Id="rId17" Type="http://schemas.openxmlformats.org/officeDocument/2006/relationships/tags" Target="../tags/tag157.xml"/><Relationship Id="rId2" Type="http://schemas.openxmlformats.org/officeDocument/2006/relationships/tags" Target="../tags/tag152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53.xml"/><Relationship Id="rId5" Type="http://schemas.openxmlformats.org/officeDocument/2006/relationships/tags" Target="../tags/tag155.xml"/><Relationship Id="rId15" Type="http://schemas.openxmlformats.org/officeDocument/2006/relationships/tags" Target="../tags/tag156.xml"/><Relationship Id="rId10" Type="http://schemas.openxmlformats.org/officeDocument/2006/relationships/slideLayout" Target="../slideLayouts/slideLayout7.xml"/><Relationship Id="rId19" Type="http://schemas.openxmlformats.org/officeDocument/2006/relationships/tags" Target="../tags/tag15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2.xml"/><Relationship Id="rId7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4.xml"/><Relationship Id="rId10" Type="http://schemas.openxmlformats.org/officeDocument/2006/relationships/image" Target="../media/image25.png"/><Relationship Id="rId4" Type="http://schemas.openxmlformats.org/officeDocument/2006/relationships/tags" Target="../tags/tag163.xml"/><Relationship Id="rId9" Type="http://schemas.openxmlformats.org/officeDocument/2006/relationships/tags" Target="../tags/tag16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tags" Target="../tags/tag174.xml"/><Relationship Id="rId21" Type="http://schemas.openxmlformats.org/officeDocument/2006/relationships/tags" Target="../tags/tag185.xml"/><Relationship Id="rId34" Type="http://schemas.openxmlformats.org/officeDocument/2006/relationships/tags" Target="../tags/tag198.xml"/><Relationship Id="rId42" Type="http://schemas.openxmlformats.org/officeDocument/2006/relationships/image" Target="../media/image28.png"/><Relationship Id="rId47" Type="http://schemas.openxmlformats.org/officeDocument/2006/relationships/image" Target="../media/image31.PNG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9" Type="http://schemas.openxmlformats.org/officeDocument/2006/relationships/tags" Target="../tags/tag193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tags" Target="../tags/tag173.xml"/><Relationship Id="rId40" Type="http://schemas.openxmlformats.org/officeDocument/2006/relationships/image" Target="../media/image27.png"/><Relationship Id="rId45" Type="http://schemas.openxmlformats.org/officeDocument/2006/relationships/tags" Target="../tags/tag177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tags" Target="../tags/tag195.xml"/><Relationship Id="rId44" Type="http://schemas.openxmlformats.org/officeDocument/2006/relationships/image" Target="../media/image29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tags" Target="../tags/tag176.xml"/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20" Type="http://schemas.openxmlformats.org/officeDocument/2006/relationships/tags" Target="../tags/tag184.xml"/><Relationship Id="rId41" Type="http://schemas.openxmlformats.org/officeDocument/2006/relationships/tags" Target="../tags/tag17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9" Type="http://schemas.openxmlformats.org/officeDocument/2006/relationships/image" Target="../media/image28.png"/><Relationship Id="rId21" Type="http://schemas.openxmlformats.org/officeDocument/2006/relationships/tags" Target="../tags/tag220.xml"/><Relationship Id="rId34" Type="http://schemas.openxmlformats.org/officeDocument/2006/relationships/tags" Target="../tags/tag207.xml"/><Relationship Id="rId42" Type="http://schemas.openxmlformats.org/officeDocument/2006/relationships/tags" Target="../tags/tag211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tags" Target="../tags/tag228.xml"/><Relationship Id="rId41" Type="http://schemas.openxmlformats.org/officeDocument/2006/relationships/image" Target="../media/image29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1.xml"/><Relationship Id="rId37" Type="http://schemas.openxmlformats.org/officeDocument/2006/relationships/image" Target="../media/image27.png"/><Relationship Id="rId40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tags" Target="../tags/tag208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tags" Target="../tags/tag230.xml"/><Relationship Id="rId44" Type="http://schemas.openxmlformats.org/officeDocument/2006/relationships/image" Target="../media/image31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29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slideLayout" Target="../slideLayouts/slideLayout7.xml"/><Relationship Id="rId38" Type="http://schemas.openxmlformats.org/officeDocument/2006/relationships/tags" Target="../tags/tag20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39.xml"/><Relationship Id="rId26" Type="http://schemas.openxmlformats.org/officeDocument/2006/relationships/tags" Target="../tags/tag243.xml"/><Relationship Id="rId3" Type="http://schemas.openxmlformats.org/officeDocument/2006/relationships/tags" Target="../tags/tag234.xml"/><Relationship Id="rId21" Type="http://schemas.openxmlformats.org/officeDocument/2006/relationships/image" Target="../media/image27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29.pn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40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image" Target="../media/image28.png"/><Relationship Id="rId28" Type="http://schemas.openxmlformats.org/officeDocument/2006/relationships/image" Target="../media/image31.PNG"/><Relationship Id="rId10" Type="http://schemas.openxmlformats.org/officeDocument/2006/relationships/tags" Target="../tags/tag241.xml"/><Relationship Id="rId19" Type="http://schemas.openxmlformats.org/officeDocument/2006/relationships/image" Target="../media/image26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41.xml"/><Relationship Id="rId27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32.png"/><Relationship Id="rId5" Type="http://schemas.openxmlformats.org/officeDocument/2006/relationships/tags" Target="../tags/tag250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34.png"/><Relationship Id="rId1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55.xml"/><Relationship Id="rId17" Type="http://schemas.openxmlformats.org/officeDocument/2006/relationships/image" Target="../media/image36.png"/><Relationship Id="rId2" Type="http://schemas.openxmlformats.org/officeDocument/2006/relationships/tags" Target="../tags/tag252.xml"/><Relationship Id="rId16" Type="http://schemas.openxmlformats.org/officeDocument/2006/relationships/tags" Target="../tags/tag257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33.png"/><Relationship Id="rId5" Type="http://schemas.openxmlformats.org/officeDocument/2006/relationships/tags" Target="../tags/tag255.xml"/><Relationship Id="rId15" Type="http://schemas.openxmlformats.org/officeDocument/2006/relationships/image" Target="../media/image35.png"/><Relationship Id="rId10" Type="http://schemas.openxmlformats.org/officeDocument/2006/relationships/tags" Target="../tags/tag253.xml"/><Relationship Id="rId19" Type="http://schemas.openxmlformats.org/officeDocument/2006/relationships/image" Target="../media/image37.png"/><Relationship Id="rId4" Type="http://schemas.openxmlformats.org/officeDocument/2006/relationships/tags" Target="../tags/tag254.xml"/><Relationship Id="rId9" Type="http://schemas.openxmlformats.org/officeDocument/2006/relationships/slideLayout" Target="../slideLayouts/slideLayout7.xml"/><Relationship Id="rId14" Type="http://schemas.openxmlformats.org/officeDocument/2006/relationships/tags" Target="../tags/tag25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261.xml"/><Relationship Id="rId7" Type="http://schemas.openxmlformats.org/officeDocument/2006/relationships/tags" Target="../tags/tag260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66.xml"/><Relationship Id="rId7" Type="http://schemas.openxmlformats.org/officeDocument/2006/relationships/image" Target="../media/image39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8.xml"/><Relationship Id="rId10" Type="http://schemas.openxmlformats.org/officeDocument/2006/relationships/image" Target="../media/image41.png"/><Relationship Id="rId4" Type="http://schemas.openxmlformats.org/officeDocument/2006/relationships/tags" Target="../tags/tag267.xml"/><Relationship Id="rId9" Type="http://schemas.openxmlformats.org/officeDocument/2006/relationships/tags" Target="../tags/tag2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image" Target="../media/image44.png"/><Relationship Id="rId3" Type="http://schemas.openxmlformats.org/officeDocument/2006/relationships/tags" Target="../tags/tag271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73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image" Target="../media/image43.png"/><Relationship Id="rId5" Type="http://schemas.openxmlformats.org/officeDocument/2006/relationships/tags" Target="../tags/tag273.xml"/><Relationship Id="rId10" Type="http://schemas.openxmlformats.org/officeDocument/2006/relationships/tags" Target="../tags/tag272.xml"/><Relationship Id="rId4" Type="http://schemas.openxmlformats.org/officeDocument/2006/relationships/tags" Target="../tags/tag272.xml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0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image" Target="../media/image46.png"/><Relationship Id="rId2" Type="http://schemas.openxmlformats.org/officeDocument/2006/relationships/tags" Target="../tags/tag276.xml"/><Relationship Id="rId16" Type="http://schemas.openxmlformats.org/officeDocument/2006/relationships/image" Target="../media/image48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77.xml"/><Relationship Id="rId5" Type="http://schemas.openxmlformats.org/officeDocument/2006/relationships/tags" Target="../tags/tag279.xml"/><Relationship Id="rId15" Type="http://schemas.openxmlformats.org/officeDocument/2006/relationships/tags" Target="../tags/tag281.xml"/><Relationship Id="rId10" Type="http://schemas.openxmlformats.org/officeDocument/2006/relationships/image" Target="../media/image45.png"/><Relationship Id="rId4" Type="http://schemas.openxmlformats.org/officeDocument/2006/relationships/tags" Target="../tags/tag27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8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10" Type="http://schemas.openxmlformats.org/officeDocument/2006/relationships/image" Target="../media/image50.png"/><Relationship Id="rId4" Type="http://schemas.openxmlformats.org/officeDocument/2006/relationships/tags" Target="../tags/tag286.xml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51.png"/><Relationship Id="rId5" Type="http://schemas.openxmlformats.org/officeDocument/2006/relationships/tags" Target="../tags/tag291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4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tags" Target="../tags/tag297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53.png"/><Relationship Id="rId5" Type="http://schemas.openxmlformats.org/officeDocument/2006/relationships/tags" Target="../tags/tag296.xml"/><Relationship Id="rId15" Type="http://schemas.openxmlformats.org/officeDocument/2006/relationships/image" Target="../media/image55.png"/><Relationship Id="rId10" Type="http://schemas.openxmlformats.org/officeDocument/2006/relationships/tags" Target="../tags/tag296.xml"/><Relationship Id="rId4" Type="http://schemas.openxmlformats.org/officeDocument/2006/relationships/tags" Target="../tags/tag295.xml"/><Relationship Id="rId9" Type="http://schemas.openxmlformats.org/officeDocument/2006/relationships/image" Target="../media/image52.PNG"/><Relationship Id="rId14" Type="http://schemas.openxmlformats.org/officeDocument/2006/relationships/tags" Target="../tags/tag2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56.png"/><Relationship Id="rId5" Type="http://schemas.openxmlformats.org/officeDocument/2006/relationships/tags" Target="../tags/tag301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image" Target="../media/image59.png"/><Relationship Id="rId5" Type="http://schemas.openxmlformats.org/officeDocument/2006/relationships/tags" Target="../tags/tag312.xml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60.png"/><Relationship Id="rId5" Type="http://schemas.openxmlformats.org/officeDocument/2006/relationships/tags" Target="../tags/tag315.xml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22.xml"/><Relationship Id="rId21" Type="http://schemas.openxmlformats.org/officeDocument/2006/relationships/image" Target="../media/image62.png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image" Target="../media/image64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26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31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image" Target="../media/image63.png"/><Relationship Id="rId10" Type="http://schemas.openxmlformats.org/officeDocument/2006/relationships/tags" Target="../tags/tag329.xml"/><Relationship Id="rId19" Type="http://schemas.openxmlformats.org/officeDocument/2006/relationships/image" Target="../media/image61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image" Target="../media/image65.png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image" Target="../media/image65.png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12" Type="http://schemas.openxmlformats.org/officeDocument/2006/relationships/image" Target="../media/image66.png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87.xml"/><Relationship Id="rId5" Type="http://schemas.openxmlformats.org/officeDocument/2006/relationships/tags" Target="../tags/tag38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88.xml"/><Relationship Id="rId9" Type="http://schemas.openxmlformats.org/officeDocument/2006/relationships/tags" Target="../tags/tag39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image" Target="../media/image68.png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397.xml"/><Relationship Id="rId5" Type="http://schemas.openxmlformats.org/officeDocument/2006/relationships/tags" Target="../tags/tag398.xml"/><Relationship Id="rId10" Type="http://schemas.openxmlformats.org/officeDocument/2006/relationships/image" Target="../media/image66.jpg"/><Relationship Id="rId4" Type="http://schemas.openxmlformats.org/officeDocument/2006/relationships/tags" Target="../tags/tag397.xml"/><Relationship Id="rId9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68.pn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05.xml"/><Relationship Id="rId5" Type="http://schemas.openxmlformats.org/officeDocument/2006/relationships/tags" Target="../tags/tag406.xml"/><Relationship Id="rId10" Type="http://schemas.openxmlformats.org/officeDocument/2006/relationships/image" Target="../media/image66.jpg"/><Relationship Id="rId4" Type="http://schemas.openxmlformats.org/officeDocument/2006/relationships/tags" Target="../tags/tag405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tags" Target="../tags/tag2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412.xml"/><Relationship Id="rId7" Type="http://schemas.openxmlformats.org/officeDocument/2006/relationships/tags" Target="../tags/tag413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image" Target="../media/image67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5" Type="http://schemas.openxmlformats.org/officeDocument/2006/relationships/image" Target="../media/image71.png"/><Relationship Id="rId4" Type="http://schemas.openxmlformats.org/officeDocument/2006/relationships/tags" Target="../tags/tag4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10" Type="http://schemas.openxmlformats.org/officeDocument/2006/relationships/image" Target="../media/image69.PNG"/><Relationship Id="rId4" Type="http://schemas.openxmlformats.org/officeDocument/2006/relationships/tags" Target="../tags/tag419.xml"/><Relationship Id="rId9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6.png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tags" Target="../tags/tag428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image" Target="../media/image73.png"/><Relationship Id="rId5" Type="http://schemas.openxmlformats.org/officeDocument/2006/relationships/tags" Target="../tags/tag426.xml"/><Relationship Id="rId10" Type="http://schemas.openxmlformats.org/officeDocument/2006/relationships/image" Target="../media/image74.png"/><Relationship Id="rId4" Type="http://schemas.openxmlformats.org/officeDocument/2006/relationships/tags" Target="../tags/tag425.xml"/><Relationship Id="rId9" Type="http://schemas.openxmlformats.org/officeDocument/2006/relationships/tags" Target="../tags/tag42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image" Target="../media/image77.png"/><Relationship Id="rId26" Type="http://schemas.openxmlformats.org/officeDocument/2006/relationships/image" Target="../media/image81.png"/><Relationship Id="rId3" Type="http://schemas.openxmlformats.org/officeDocument/2006/relationships/tags" Target="../tags/tag431.xml"/><Relationship Id="rId21" Type="http://schemas.openxmlformats.org/officeDocument/2006/relationships/tags" Target="../tags/tag441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32.xml"/><Relationship Id="rId25" Type="http://schemas.openxmlformats.org/officeDocument/2006/relationships/tags" Target="../tags/tag443.xml"/><Relationship Id="rId2" Type="http://schemas.openxmlformats.org/officeDocument/2006/relationships/tags" Target="../tags/tag430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78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80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42.xml"/><Relationship Id="rId10" Type="http://schemas.openxmlformats.org/officeDocument/2006/relationships/tags" Target="../tags/tag438.xml"/><Relationship Id="rId19" Type="http://schemas.openxmlformats.org/officeDocument/2006/relationships/tags" Target="../tags/tag440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3" Type="http://schemas.openxmlformats.org/officeDocument/2006/relationships/tags" Target="../tags/tag4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83.png"/><Relationship Id="rId5" Type="http://schemas.openxmlformats.org/officeDocument/2006/relationships/tags" Target="../tags/tag448.xml"/><Relationship Id="rId10" Type="http://schemas.openxmlformats.org/officeDocument/2006/relationships/tags" Target="../tags/tag449.xml"/><Relationship Id="rId4" Type="http://schemas.openxmlformats.org/officeDocument/2006/relationships/tags" Target="../tags/tag447.xml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3" Type="http://schemas.openxmlformats.org/officeDocument/2006/relationships/tags" Target="../tags/tag458.xml"/><Relationship Id="rId7" Type="http://schemas.openxmlformats.org/officeDocument/2006/relationships/image" Target="../media/image84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5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9.xml"/><Relationship Id="rId9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image" Target="../media/image75.PNG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image" Target="../media/image86.png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60.xml"/><Relationship Id="rId5" Type="http://schemas.openxmlformats.org/officeDocument/2006/relationships/tags" Target="../tags/tag464.xml"/><Relationship Id="rId15" Type="http://schemas.openxmlformats.org/officeDocument/2006/relationships/image" Target="../media/image8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5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3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Relationship Id="rId9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6.xml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2.xml"/><Relationship Id="rId4" Type="http://schemas.openxmlformats.org/officeDocument/2006/relationships/image" Target="../media/image10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3.xml"/><Relationship Id="rId4" Type="http://schemas.openxmlformats.org/officeDocument/2006/relationships/image" Target="../media/image10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5" Type="http://schemas.openxmlformats.org/officeDocument/2006/relationships/image" Target="../media/image970.png"/><Relationship Id="rId4" Type="http://schemas.openxmlformats.org/officeDocument/2006/relationships/tags" Target="../tags/tag49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image" Target="../media/image11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7" Type="http://schemas.openxmlformats.org/officeDocument/2006/relationships/image" Target="../media/image114.png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7.xml"/><Relationship Id="rId21" Type="http://schemas.openxmlformats.org/officeDocument/2006/relationships/tags" Target="../tags/tag62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63" Type="http://schemas.openxmlformats.org/officeDocument/2006/relationships/tags" Target="../tags/tag104.xml"/><Relationship Id="rId68" Type="http://schemas.openxmlformats.org/officeDocument/2006/relationships/tags" Target="../tags/tag109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9" Type="http://schemas.openxmlformats.org/officeDocument/2006/relationships/tags" Target="../tags/tag70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53" Type="http://schemas.openxmlformats.org/officeDocument/2006/relationships/tags" Target="../tags/tag94.xml"/><Relationship Id="rId58" Type="http://schemas.openxmlformats.org/officeDocument/2006/relationships/tags" Target="../tags/tag99.xml"/><Relationship Id="rId66" Type="http://schemas.openxmlformats.org/officeDocument/2006/relationships/tags" Target="../tags/tag107.xml"/><Relationship Id="rId5" Type="http://schemas.openxmlformats.org/officeDocument/2006/relationships/tags" Target="../tags/tag46.xml"/><Relationship Id="rId61" Type="http://schemas.openxmlformats.org/officeDocument/2006/relationships/tags" Target="../tags/tag102.xml"/><Relationship Id="rId19" Type="http://schemas.openxmlformats.org/officeDocument/2006/relationships/tags" Target="../tags/tag6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tags" Target="../tags/tag97.xml"/><Relationship Id="rId64" Type="http://schemas.openxmlformats.org/officeDocument/2006/relationships/tags" Target="../tags/tag105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59" Type="http://schemas.openxmlformats.org/officeDocument/2006/relationships/tags" Target="../tags/tag100.xml"/><Relationship Id="rId67" Type="http://schemas.openxmlformats.org/officeDocument/2006/relationships/tags" Target="../tags/tag108.xml"/><Relationship Id="rId20" Type="http://schemas.openxmlformats.org/officeDocument/2006/relationships/tags" Target="../tags/tag61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62" Type="http://schemas.openxmlformats.org/officeDocument/2006/relationships/tags" Target="../tags/tag10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57" Type="http://schemas.openxmlformats.org/officeDocument/2006/relationships/tags" Target="../tags/tag98.xml"/><Relationship Id="rId10" Type="http://schemas.openxmlformats.org/officeDocument/2006/relationships/tags" Target="../tags/tag51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60" Type="http://schemas.openxmlformats.org/officeDocument/2006/relationships/tags" Target="../tags/tag101.xml"/><Relationship Id="rId65" Type="http://schemas.openxmlformats.org/officeDocument/2006/relationships/tags" Target="../tags/tag106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9" Type="http://schemas.openxmlformats.org/officeDocument/2006/relationships/tags" Target="../tags/tag80.xml"/><Relationship Id="rId34" Type="http://schemas.openxmlformats.org/officeDocument/2006/relationships/tags" Target="../tags/tag75.xml"/><Relationship Id="rId50" Type="http://schemas.openxmlformats.org/officeDocument/2006/relationships/tags" Target="../tags/tag91.xml"/><Relationship Id="rId55" Type="http://schemas.openxmlformats.org/officeDocument/2006/relationships/tags" Target="../tags/tag96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image" Target="../media/image1020.png"/><Relationship Id="rId39" Type="http://schemas.openxmlformats.org/officeDocument/2006/relationships/tags" Target="../tags/tag518.xml"/><Relationship Id="rId21" Type="http://schemas.openxmlformats.org/officeDocument/2006/relationships/tags" Target="../tags/tag502.xml"/><Relationship Id="rId34" Type="http://schemas.openxmlformats.org/officeDocument/2006/relationships/image" Target="../media/image1060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04.xml"/><Relationship Id="rId33" Type="http://schemas.openxmlformats.org/officeDocument/2006/relationships/tags" Target="../tags/tag514.xml"/><Relationship Id="rId38" Type="http://schemas.openxmlformats.org/officeDocument/2006/relationships/image" Target="../media/image1080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slideLayout" Target="../slideLayouts/slideLayout7.xml"/><Relationship Id="rId29" Type="http://schemas.openxmlformats.org/officeDocument/2006/relationships/tags" Target="../tags/tag512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1010.png"/><Relationship Id="rId32" Type="http://schemas.openxmlformats.org/officeDocument/2006/relationships/image" Target="../media/image1050.png"/><Relationship Id="rId37" Type="http://schemas.openxmlformats.org/officeDocument/2006/relationships/tags" Target="../tags/tag516.xml"/><Relationship Id="rId40" Type="http://schemas.openxmlformats.org/officeDocument/2006/relationships/image" Target="../media/image1090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tags" Target="../tags/tag503.xml"/><Relationship Id="rId28" Type="http://schemas.openxmlformats.org/officeDocument/2006/relationships/image" Target="../media/image1030.png"/><Relationship Id="rId36" Type="http://schemas.openxmlformats.org/officeDocument/2006/relationships/image" Target="../media/image1070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tags" Target="../tags/tag513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1000.png"/><Relationship Id="rId27" Type="http://schemas.openxmlformats.org/officeDocument/2006/relationships/tags" Target="../tags/tag511.xml"/><Relationship Id="rId30" Type="http://schemas.openxmlformats.org/officeDocument/2006/relationships/image" Target="../media/image1040.png"/><Relationship Id="rId35" Type="http://schemas.openxmlformats.org/officeDocument/2006/relationships/tags" Target="../tags/tag515.xml"/><Relationship Id="rId8" Type="http://schemas.openxmlformats.org/officeDocument/2006/relationships/tags" Target="../tags/tag507.xml"/><Relationship Id="rId3" Type="http://schemas.openxmlformats.org/officeDocument/2006/relationships/tags" Target="../tags/tag50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tags" Target="../tags/tag528.xml"/><Relationship Id="rId3" Type="http://schemas.openxmlformats.org/officeDocument/2006/relationships/tags" Target="../tags/tag521.xml"/><Relationship Id="rId21" Type="http://schemas.openxmlformats.org/officeDocument/2006/relationships/image" Target="../media/image1130.png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image" Target="../media/image1110.png"/><Relationship Id="rId25" Type="http://schemas.openxmlformats.org/officeDocument/2006/relationships/image" Target="../media/image1150.png"/><Relationship Id="rId2" Type="http://schemas.openxmlformats.org/officeDocument/2006/relationships/tags" Target="../tags/tag520.xml"/><Relationship Id="rId16" Type="http://schemas.openxmlformats.org/officeDocument/2006/relationships/tags" Target="../tags/tag527.xml"/><Relationship Id="rId20" Type="http://schemas.openxmlformats.org/officeDocument/2006/relationships/tags" Target="../tags/tag529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24" Type="http://schemas.openxmlformats.org/officeDocument/2006/relationships/tags" Target="../tags/tag531.xml"/><Relationship Id="rId5" Type="http://schemas.openxmlformats.org/officeDocument/2006/relationships/tags" Target="../tags/tag523.xml"/><Relationship Id="rId15" Type="http://schemas.openxmlformats.org/officeDocument/2006/relationships/image" Target="../media/image115.png"/><Relationship Id="rId23" Type="http://schemas.openxmlformats.org/officeDocument/2006/relationships/image" Target="../media/image1140.png"/><Relationship Id="rId10" Type="http://schemas.openxmlformats.org/officeDocument/2006/relationships/tags" Target="../tags/tag528.xml"/><Relationship Id="rId19" Type="http://schemas.openxmlformats.org/officeDocument/2006/relationships/image" Target="../media/image1120.png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slideLayout" Target="../slideLayouts/slideLayout7.xml"/><Relationship Id="rId22" Type="http://schemas.openxmlformats.org/officeDocument/2006/relationships/tags" Target="../tags/tag53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slideLayout" Target="../slideLayouts/slideLayout7.xml"/><Relationship Id="rId18" Type="http://schemas.openxmlformats.org/officeDocument/2006/relationships/tags" Target="../tags/tag539.xml"/><Relationship Id="rId3" Type="http://schemas.openxmlformats.org/officeDocument/2006/relationships/tags" Target="../tags/tag534.xml"/><Relationship Id="rId21" Type="http://schemas.openxmlformats.org/officeDocument/2006/relationships/image" Target="../media/image119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image" Target="../media/image117.png"/><Relationship Id="rId2" Type="http://schemas.openxmlformats.org/officeDocument/2006/relationships/tags" Target="../tags/tag533.xml"/><Relationship Id="rId16" Type="http://schemas.openxmlformats.org/officeDocument/2006/relationships/tags" Target="../tags/tag538.xml"/><Relationship Id="rId20" Type="http://schemas.openxmlformats.org/officeDocument/2006/relationships/tags" Target="../tags/tag540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5" Type="http://schemas.openxmlformats.org/officeDocument/2006/relationships/tags" Target="../tags/tag536.xml"/><Relationship Id="rId15" Type="http://schemas.openxmlformats.org/officeDocument/2006/relationships/image" Target="../media/image116.png"/><Relationship Id="rId10" Type="http://schemas.openxmlformats.org/officeDocument/2006/relationships/tags" Target="../tags/tag541.xml"/><Relationship Id="rId19" Type="http://schemas.openxmlformats.org/officeDocument/2006/relationships/image" Target="../media/image118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4" Type="http://schemas.openxmlformats.org/officeDocument/2006/relationships/image" Target="../media/image1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image" Target="../media/image1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10" Type="http://schemas.openxmlformats.org/officeDocument/2006/relationships/image" Target="../media/image122.png"/><Relationship Id="rId4" Type="http://schemas.openxmlformats.org/officeDocument/2006/relationships/tags" Target="../tags/tag559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2.xml"/><Relationship Id="rId7" Type="http://schemas.openxmlformats.org/officeDocument/2006/relationships/tags" Target="../tags/tag11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7.xml"/><Relationship Id="rId7" Type="http://schemas.openxmlformats.org/officeDocument/2006/relationships/tags" Target="../tags/tag11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9D92-A6F0-556A-1050-F127EA132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GML6402A : Géostatistique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2A8C3-A4F5-EBCA-A172-4FF9253F0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Cours 5 : Géostatistique non-linéaire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2027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10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6"/>
            <a:ext cx="375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Problématique 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157A3C-E01D-4D72-A65B-B51E48469AA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66347" y="2614449"/>
            <a:ext cx="686325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u="sng" dirty="0"/>
              <a:t>Transformation des données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B017F30-A6DC-4773-B54A-FA6BA21D923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156138" y="3153542"/>
                <a:ext cx="10878208" cy="173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09594" indent="-609594">
                  <a:buFont typeface="+mj-lt"/>
                  <a:buAutoNum type="arabicPeriod"/>
                </a:pPr>
                <a:r>
                  <a:rPr lang="fr-CA" sz="2666" dirty="0"/>
                  <a:t>Par fonction simple (p. ex.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2666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666" dirty="0"/>
                  <a:t>);</a:t>
                </a:r>
              </a:p>
              <a:p>
                <a:pPr marL="609594" indent="-609594">
                  <a:buFont typeface="+mj-lt"/>
                  <a:buAutoNum type="arabicPeriod"/>
                </a:pPr>
                <a:r>
                  <a:rPr lang="fr-CA" sz="2666" dirty="0"/>
                  <a:t>Par forme analytique vers la loi normale (transformation dite graphique).</a:t>
                </a:r>
              </a:p>
              <a:p>
                <a:pPr marL="609594" indent="-609594">
                  <a:buFont typeface="+mj-lt"/>
                  <a:buAutoNum type="arabicPeriod"/>
                </a:pPr>
                <a:endParaRPr lang="fr-CA" sz="2666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B017F30-A6DC-4773-B54A-FA6BA21D9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156138" y="3153542"/>
                <a:ext cx="10878208" cy="1733295"/>
              </a:xfrm>
              <a:prstGeom prst="rect">
                <a:avLst/>
              </a:prstGeom>
              <a:blipFill>
                <a:blip r:embed="rId11"/>
                <a:stretch>
                  <a:fillRect l="-1121" t="-38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90BE54AA-9989-4019-8899-C4FC93DA98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56137" y="4867089"/>
            <a:ext cx="10310650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4" indent="-609594">
              <a:buFont typeface="+mj-lt"/>
              <a:buAutoNum type="arabicPeriod"/>
            </a:pPr>
            <a:r>
              <a:rPr lang="fr-CA" sz="2666" dirty="0"/>
              <a:t>Assure par construction la transformation vers la loi normale, mais n’assure pas que n points suivent une loi </a:t>
            </a:r>
            <a:r>
              <a:rPr lang="fr-CA" sz="2666" dirty="0" err="1"/>
              <a:t>multinormale</a:t>
            </a:r>
            <a:r>
              <a:rPr lang="fr-CA" sz="2666" dirty="0"/>
              <a:t>;</a:t>
            </a:r>
          </a:p>
          <a:p>
            <a:pPr marL="609594" indent="-609594">
              <a:buFont typeface="+mj-lt"/>
              <a:buAutoNum type="arabicPeriod"/>
            </a:pPr>
            <a:r>
              <a:rPr lang="fr-CA" sz="2666" dirty="0"/>
              <a:t>Problème de gestion de support.</a:t>
            </a:r>
            <a:endParaRPr lang="fr-CA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48BB57-C218-4F60-A696-0F5B39710ED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82265" y="4331409"/>
            <a:ext cx="686325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u="sng" dirty="0"/>
              <a:t>Conséquences 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9AAEF4-E3DD-4FDB-B374-792FB553628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78245" y="1369284"/>
            <a:ext cx="819340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6" dirty="0">
                <a:solidFill>
                  <a:srgbClr val="0000FF"/>
                </a:solidFill>
              </a:rPr>
              <a:t>Comment déterminer la fonction de distribution (de répartition) conditionnelle en tout point?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D8E5C-1F36-4C90-8BE7-D844C71AEF9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38704" y="1335547"/>
            <a:ext cx="7504295" cy="9280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66E19A3-BAD8-AF19-D99C-70180F5F3D4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8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11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5"/>
            <a:ext cx="375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Solutions 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51C641-9B1A-4498-A284-C655B62B09E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87668" y="2994794"/>
            <a:ext cx="9511862" cy="3251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95" indent="-457195">
              <a:buFont typeface="+mj-lt"/>
              <a:buAutoNum type="arabicPeriod"/>
            </a:pPr>
            <a:r>
              <a:rPr lang="fr-FR" sz="2666" dirty="0">
                <a:latin typeface="CIDFont+F3"/>
              </a:rPr>
              <a:t>Le krigeage d’indicatrices (et ses variantes multivariables)</a:t>
            </a:r>
          </a:p>
          <a:p>
            <a:pPr marL="457195" indent="-457195">
              <a:buFont typeface="+mj-lt"/>
              <a:buAutoNum type="arabicPeriod"/>
            </a:pPr>
            <a:endParaRPr lang="fr-FR" sz="2666" dirty="0">
              <a:latin typeface="CIDFont+F3"/>
            </a:endParaRPr>
          </a:p>
          <a:p>
            <a:pPr marL="457195" indent="-457195">
              <a:buFont typeface="+mj-lt"/>
              <a:buAutoNum type="arabicPeriod"/>
            </a:pPr>
            <a:r>
              <a:rPr lang="fr-CA" sz="2666" dirty="0">
                <a:latin typeface="CIDFont+F3"/>
              </a:rPr>
              <a:t>Les méthodes gaussiennes (multigaussien)</a:t>
            </a:r>
          </a:p>
          <a:p>
            <a:pPr marL="1066789" lvl="1" indent="-457195">
              <a:buFont typeface="Arial" panose="020B0604020202020204" pitchFamily="34" charset="0"/>
              <a:buChar char="•"/>
            </a:pPr>
            <a:r>
              <a:rPr lang="fr-CA" sz="2400" dirty="0">
                <a:latin typeface="CIDFont+F3"/>
              </a:rPr>
              <a:t>Vue par le conditionnement uniforme et les simulations géostatistiques</a:t>
            </a:r>
          </a:p>
          <a:p>
            <a:pPr marL="1066789" lvl="1" indent="-457195">
              <a:buFont typeface="Arial" panose="020B0604020202020204" pitchFamily="34" charset="0"/>
              <a:buChar char="•"/>
            </a:pPr>
            <a:endParaRPr lang="fr-CA" sz="2666" dirty="0">
              <a:latin typeface="CIDFont+F3"/>
            </a:endParaRPr>
          </a:p>
          <a:p>
            <a:pPr marL="457195" indent="-457195">
              <a:buFont typeface="+mj-lt"/>
              <a:buAutoNum type="arabicPeriod"/>
            </a:pPr>
            <a:r>
              <a:rPr lang="fr-FR" sz="2666" dirty="0">
                <a:latin typeface="CIDFont+F3"/>
              </a:rPr>
              <a:t>Le krigeage disjonctif (lois </a:t>
            </a:r>
            <a:r>
              <a:rPr lang="fr-FR" sz="2666" dirty="0" err="1">
                <a:latin typeface="CIDFont+F3"/>
              </a:rPr>
              <a:t>bivariables</a:t>
            </a:r>
            <a:r>
              <a:rPr lang="fr-FR" sz="2666" dirty="0">
                <a:latin typeface="CIDFont+F3"/>
              </a:rPr>
              <a:t> </a:t>
            </a:r>
            <a:r>
              <a:rPr lang="fr-FR" sz="2666" dirty="0" err="1">
                <a:latin typeface="CIDFont+F3"/>
              </a:rPr>
              <a:t>isofactorielles</a:t>
            </a:r>
            <a:r>
              <a:rPr lang="fr-FR" sz="2666" dirty="0">
                <a:latin typeface="CIDFont+F3"/>
              </a:rPr>
              <a:t>)</a:t>
            </a:r>
          </a:p>
          <a:p>
            <a:pPr marL="1066789" lvl="1" indent="-457195">
              <a:buFont typeface="Arial" panose="020B0604020202020204" pitchFamily="34" charset="0"/>
              <a:buChar char="•"/>
            </a:pPr>
            <a:r>
              <a:rPr lang="fr-FR" sz="2400" dirty="0">
                <a:latin typeface="CIDFont+F3"/>
              </a:rPr>
              <a:t>Ne sera pas discuté</a:t>
            </a:r>
            <a:endParaRPr lang="fr-CA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A3FA45-9689-47CB-B8BD-4378CAC446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65924" y="2410402"/>
            <a:ext cx="404720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u="sng" dirty="0"/>
              <a:t>Méthodes possibles 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D9FFD8-DE45-494A-9B36-A1BD790D301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78245" y="1369284"/>
            <a:ext cx="819340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6" b="1" dirty="0">
                <a:solidFill>
                  <a:srgbClr val="0000FF"/>
                </a:solidFill>
              </a:rPr>
              <a:t>Estimer</a:t>
            </a:r>
            <a:r>
              <a:rPr lang="fr-CA" sz="2666" dirty="0">
                <a:solidFill>
                  <a:srgbClr val="0000FF"/>
                </a:solidFill>
              </a:rPr>
              <a:t> la fonction de distribution (de répartition) conditionnelle en tout point?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0BBBA9-B485-4383-B2C9-411E57AA5BC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38704" y="1335547"/>
            <a:ext cx="7504295" cy="9280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345EF2A-F4D9-979B-A12A-1A72472FB7BE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12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94"/>
            <a:ext cx="503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Cas d’une variable binaire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35B2AE3-0025-4621-8F16-EACFB80C006F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35422" y="1236305"/>
                <a:ext cx="9382404" cy="912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666" dirty="0"/>
                  <a:t>Soit une variable binaire </a:t>
                </a:r>
                <a14:m>
                  <m:oMath xmlns:m="http://schemas.openxmlformats.org/officeDocument/2006/math">
                    <m:r>
                      <a:rPr lang="fr-CA" sz="2666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666" dirty="0"/>
                  <a:t> tel que </a:t>
                </a:r>
                <a14:m>
                  <m:oMath xmlns:m="http://schemas.openxmlformats.org/officeDocument/2006/math">
                    <m:r>
                      <a:rPr lang="fr-CA" sz="2666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fr-CA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66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sz="2666" dirty="0"/>
                  <a:t> si on observe la caractéristique A et </a:t>
                </a:r>
                <a14:m>
                  <m:oMath xmlns:m="http://schemas.openxmlformats.org/officeDocument/2006/math">
                    <m:r>
                      <a:rPr lang="fr-CA" sz="2666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fr-CA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66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sz="2666" dirty="0"/>
                  <a:t> si elle n’est pas observée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35B2AE3-0025-4621-8F16-EACFB80C0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935422" y="1236305"/>
                <a:ext cx="9382404" cy="912814"/>
              </a:xfrm>
              <a:prstGeom prst="rect">
                <a:avLst/>
              </a:prstGeom>
              <a:blipFill>
                <a:blip r:embed="rId14"/>
                <a:stretch>
                  <a:fillRect l="-1234" t="-6000"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9EED255-46E8-4B0F-BF31-E632A6359C4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797450" y="2302827"/>
                <a:ext cx="1470787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9EED255-46E8-4B0F-BF31-E632A6359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797450" y="2302827"/>
                <a:ext cx="1470787" cy="8238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3DCE7C3-70E0-42F4-8EAD-8A3D1A95087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146606" y="2293276"/>
                <a:ext cx="24944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2400" dirty="0"/>
                  <a:t> observé</a:t>
                </a:r>
              </a:p>
              <a:p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2400" dirty="0"/>
                  <a:t> non observé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3DCE7C3-70E0-42F4-8EAD-8A3D1A950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5146606" y="2293276"/>
                <a:ext cx="2494415" cy="830997"/>
              </a:xfrm>
              <a:prstGeom prst="rect">
                <a:avLst/>
              </a:prstGeom>
              <a:blipFill>
                <a:blip r:embed="rId18"/>
                <a:stretch>
                  <a:fillRect l="-489" t="-5839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1CD53D63-B5C1-4A8A-9BD0-4168C252F2D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50731" y="3480193"/>
            <a:ext cx="9690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CD"/>
                </a:solidFill>
                <a:latin typeface="CIDFont+F3"/>
              </a:rPr>
              <a:t>Quelle interprétation donner au résultat du krigeage dans ce contexte?</a:t>
            </a:r>
            <a:endParaRPr lang="fr-CA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AFA0F-9169-40E5-B1ED-B4114D59170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50732" y="3429001"/>
            <a:ext cx="9301825" cy="5436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3D2EE73-BCEE-43E3-9DF6-F02640D4D238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655857" y="4334556"/>
                <a:ext cx="79930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3D2EE73-BCEE-43E3-9DF6-F02640D4D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655857" y="4334556"/>
                <a:ext cx="7993021" cy="369332"/>
              </a:xfrm>
              <a:prstGeom prst="rect">
                <a:avLst/>
              </a:prstGeom>
              <a:blipFill>
                <a:blip r:embed="rId20"/>
                <a:stretch>
                  <a:fillRect l="-534" b="-4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093CAA6C-FD71-49BD-9B46-F90FC27EDF1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16001" y="4933384"/>
            <a:ext cx="8196518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66" dirty="0"/>
              <a:t>Si l’on tient compte des observations disponibles :</a:t>
            </a:r>
            <a:endParaRPr lang="fr-CA" sz="266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2E314A7-4DA8-4A5D-AD82-767D5D7EFE44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641764" y="5642800"/>
                <a:ext cx="869609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CA" sz="2400" dirty="0">
                    <a:solidFill>
                      <a:srgbClr val="FF0000"/>
                    </a:solidFill>
                  </a:rPr>
                  <a:t>*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2E314A7-4DA8-4A5D-AD82-767D5D7E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641764" y="5642800"/>
                <a:ext cx="8696099" cy="416845"/>
              </a:xfrm>
              <a:prstGeom prst="rect">
                <a:avLst/>
              </a:prstGeom>
              <a:blipFill>
                <a:blip r:embed="rId22"/>
                <a:stretch>
                  <a:fillRect t="-14706" r="-1191" b="-41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D3F212D6-7E22-4310-9B0F-FB48F528925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706106" y="6191023"/>
            <a:ext cx="519211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67" dirty="0">
                <a:solidFill>
                  <a:srgbClr val="FF0000"/>
                </a:solidFill>
              </a:rPr>
              <a:t>* </a:t>
            </a:r>
            <a:r>
              <a:rPr lang="fr-FR" sz="1867" dirty="0">
                <a:solidFill>
                  <a:srgbClr val="FF0000"/>
                </a:solidFill>
              </a:rPr>
              <a:t>On sait que le krigeage estime (assez bien) l’espérance conditionnelle d’une variable</a:t>
            </a:r>
            <a:endParaRPr lang="fr-CA" sz="1867" dirty="0">
              <a:solidFill>
                <a:srgbClr val="FF0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1AE3829-40F5-7B08-85F7-CDB5B6617A26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13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92"/>
            <a:ext cx="503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Cas d’une variable binaire 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328628-B04A-419A-9547-4E85781146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98180" y="1426778"/>
            <a:ext cx="10384220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On </a:t>
            </a:r>
            <a:r>
              <a:rPr lang="fr-CA" sz="2666" i="1" u="sng" dirty="0">
                <a:solidFill>
                  <a:srgbClr val="FF0000"/>
                </a:solidFill>
              </a:rPr>
              <a:t>suppose</a:t>
            </a:r>
            <a:r>
              <a:rPr lang="fr-CA" sz="2666" dirty="0"/>
              <a:t> que le krigeage ordinaire demeure un bon estimateur de l’espérance conditionnelle pour une indicatrice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608614C-4C34-4410-AF8B-99E11F5D644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183117" y="2420690"/>
                <a:ext cx="3119532" cy="11197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6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en-US" sz="2666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66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666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66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CA" sz="2666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608614C-4C34-4410-AF8B-99E11F5D6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183117" y="2420690"/>
                <a:ext cx="3119532" cy="11197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E4E4255-C3C5-4F52-AC8B-63EF309AA34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82264" y="3781096"/>
                <a:ext cx="10384220" cy="142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666" dirty="0"/>
                  <a:t>Les poids sont obtenus par krigeage ordinaire de la variable indicatrice. Il s’agit ainsi d’une estimation de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66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66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66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66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66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66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66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66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66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CA" sz="2666" dirty="0"/>
                  <a:t>.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E4E4255-C3C5-4F52-AC8B-63EF309AA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282264" y="3781096"/>
                <a:ext cx="10384220" cy="1428724"/>
              </a:xfrm>
              <a:prstGeom prst="rect">
                <a:avLst/>
              </a:prstGeom>
              <a:blipFill>
                <a:blip r:embed="rId11"/>
                <a:stretch>
                  <a:fillRect l="-1115" t="-3830" b="-93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0A3A749-795D-4D11-B3EF-0660B73A1C19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613385" y="5573715"/>
                <a:ext cx="6965233" cy="55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66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CA" sz="2666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0A3A749-795D-4D11-B3EF-0660B73A1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2613385" y="5573715"/>
                <a:ext cx="6965233" cy="5554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16F95068-6B67-8684-5C5E-425986E1E5E6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3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14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90"/>
            <a:ext cx="54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Cas d’une distribution seuillée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9D9AAA1-05A2-4419-ADE4-469EFF1E5B9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50428" y="1241003"/>
                <a:ext cx="9301824" cy="912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666" dirty="0"/>
                  <a:t>Soit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666" dirty="0"/>
                  <a:t>une </a:t>
                </a:r>
                <a:r>
                  <a:rPr lang="fr-FR" sz="2666" dirty="0" err="1"/>
                  <a:t>v.a</a:t>
                </a:r>
                <a:r>
                  <a:rPr lang="fr-FR" sz="2666" dirty="0"/>
                  <a:t>. continue définie au point x et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66" dirty="0"/>
                  <a:t>, la fonction de répartition de la </a:t>
                </a:r>
                <a:r>
                  <a:rPr lang="fr-FR" sz="2666" dirty="0" err="1"/>
                  <a:t>v.a</a:t>
                </a:r>
                <a:r>
                  <a:rPr lang="fr-FR" sz="2666" dirty="0"/>
                  <a:t>. au point x pour la valeur « c ».</a:t>
                </a:r>
                <a:endParaRPr lang="fr-CA" sz="2666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9D9AAA1-05A2-4419-ADE4-469EFF1E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450428" y="1241003"/>
                <a:ext cx="9301824" cy="912814"/>
              </a:xfrm>
              <a:prstGeom prst="rect">
                <a:avLst/>
              </a:prstGeom>
              <a:blipFill>
                <a:blip r:embed="rId12"/>
                <a:stretch>
                  <a:fillRect l="-1245" t="-6040" b="-174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11432EC6-ECDD-4A9A-9ABC-06AC7CB826D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0429" y="2530366"/>
            <a:ext cx="230605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Par définition 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3256383-1CBD-4A52-A2E8-46ABC8FF960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776990" y="3215873"/>
                <a:ext cx="4620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3256383-1CBD-4A52-A2E8-46ABC8FF9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776990" y="3215873"/>
                <a:ext cx="4620689" cy="369332"/>
              </a:xfrm>
              <a:prstGeom prst="rect">
                <a:avLst/>
              </a:prstGeom>
              <a:blipFill>
                <a:blip r:embed="rId14"/>
                <a:stretch>
                  <a:fillRect l="-1187" t="-1667"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1E5A8A-E6F5-422E-A06D-1B331A96416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892044" y="3874237"/>
                <a:ext cx="1735411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1E5A8A-E6F5-422E-A06D-1B331A96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892044" y="3874237"/>
                <a:ext cx="1735411" cy="8238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1EEF940-47FE-4149-9124-95C41F186423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538958" y="3838155"/>
                <a:ext cx="24944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si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CA" sz="2400" dirty="0"/>
              </a:p>
              <a:p>
                <a:r>
                  <a:rPr lang="fr-CA" sz="2400" dirty="0"/>
                  <a:t>si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CA" sz="2400" dirty="0"/>
              </a:p>
              <a:p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1EEF940-47FE-4149-9124-95C41F186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5538958" y="3838155"/>
                <a:ext cx="2494415" cy="1200329"/>
              </a:xfrm>
              <a:prstGeom prst="rect">
                <a:avLst/>
              </a:prstGeom>
              <a:blipFill>
                <a:blip r:embed="rId18"/>
                <a:stretch>
                  <a:fillRect l="-3912" t="-40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05E45823-9ED6-4F5D-87B3-F2BEACB0DD3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450429" y="4956551"/>
            <a:ext cx="6884276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66" dirty="0">
                <a:latin typeface="CIDFont+F3"/>
              </a:rPr>
              <a:t>Par krigeage ordinaire d’indicatrices, on aura :</a:t>
            </a:r>
            <a:endParaRPr lang="fr-CA" sz="266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D74789C-D296-420D-BEC4-2648AC49EE39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98501" y="5621947"/>
                <a:ext cx="6117019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D74789C-D296-420D-BEC4-2648AC49E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198501" y="5621947"/>
                <a:ext cx="6117019" cy="110055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83DDF661-8D17-CEFB-94AC-081E774FD478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15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91"/>
            <a:ext cx="54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Cas d’une distribution seuillée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1108C23-5B0A-4C61-A66A-25BAD021C542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322264" y="1410456"/>
                <a:ext cx="7328338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6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sz="2666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66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666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666" i="1" dirty="0">
                    <a:solidFill>
                      <a:srgbClr val="FF0000"/>
                    </a:solidFill>
                  </a:rPr>
                  <a:t>devrait</a:t>
                </a:r>
                <a:r>
                  <a:rPr lang="fr-FR" sz="2666" dirty="0">
                    <a:solidFill>
                      <a:srgbClr val="0000CD"/>
                    </a:solidFill>
                  </a:rPr>
                  <a:t> </a:t>
                </a:r>
                <a:r>
                  <a:rPr lang="fr-FR" sz="2666" dirty="0">
                    <a:solidFill>
                      <a:srgbClr val="000000"/>
                    </a:solidFill>
                  </a:rPr>
                  <a:t>être un bon </a:t>
                </a:r>
                <a:r>
                  <a:rPr lang="fr-FR" sz="2666" i="1" dirty="0">
                    <a:solidFill>
                      <a:srgbClr val="FF0000"/>
                    </a:solidFill>
                  </a:rPr>
                  <a:t>(?)</a:t>
                </a:r>
                <a:r>
                  <a:rPr lang="fr-FR" sz="2666" dirty="0">
                    <a:solidFill>
                      <a:srgbClr val="0000CD"/>
                    </a:solidFill>
                  </a:rPr>
                  <a:t> </a:t>
                </a:r>
                <a:r>
                  <a:rPr lang="fr-FR" sz="2666" dirty="0">
                    <a:solidFill>
                      <a:srgbClr val="000000"/>
                    </a:solidFill>
                  </a:rPr>
                  <a:t>estimateur de :</a:t>
                </a:r>
                <a:endParaRPr lang="fr-CA" sz="2666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1108C23-5B0A-4C61-A66A-25BAD021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322264" y="1410456"/>
                <a:ext cx="7328338" cy="502573"/>
              </a:xfrm>
              <a:prstGeom prst="rect">
                <a:avLst/>
              </a:prstGeom>
              <a:blipFill>
                <a:blip r:embed="rId8"/>
                <a:stretch>
                  <a:fillRect t="-9639" b="-325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A666E0-9177-4C5A-869B-797D354AFAD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400672" y="2284335"/>
                <a:ext cx="7784888" cy="2406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fr-CA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A666E0-9177-4C5A-869B-797D354A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400672" y="2284335"/>
                <a:ext cx="7784888" cy="24062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F8466B1A-EDB0-4B77-B39A-C1215B5FAB9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46139" y="4690378"/>
            <a:ext cx="9301826" cy="173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66" dirty="0">
                <a:solidFill>
                  <a:srgbClr val="000000"/>
                </a:solidFill>
              </a:rPr>
              <a:t>Si l’on choisit une infinité de « c » différents, on aura une estimation de la </a:t>
            </a:r>
            <a:r>
              <a:rPr lang="fr-FR" sz="2666" dirty="0">
                <a:solidFill>
                  <a:srgbClr val="0000CD"/>
                </a:solidFill>
              </a:rPr>
              <a:t>fonction de répartition au point « x » conditionnelle </a:t>
            </a:r>
            <a:r>
              <a:rPr lang="fr-FR" sz="2666" dirty="0">
                <a:solidFill>
                  <a:srgbClr val="000000"/>
                </a:solidFill>
              </a:rPr>
              <a:t>aux indicatrices obtenues aux points échantillons.</a:t>
            </a:r>
            <a:endParaRPr lang="fr-CA" sz="2666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762844B-2C0C-119B-D1F3-CDE95666018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7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16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3"/>
            <a:ext cx="585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Exemple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8C867A2-438C-4E97-93C3-33DF38B56E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77655" y="135347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4B1192-47D8-415D-9578-E7591032F6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74236" y="135347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65D7C5B-D7B9-4116-A4FD-F7E5235B790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77655" y="211991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EA09654-5078-4822-B1EC-E5B7EFA5BEB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74236" y="211991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57684E-04EC-4E32-BECB-BE2C1558C6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99670" y="1731478"/>
            <a:ext cx="199696" cy="18725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74065CB-098F-4460-984C-D81595BF86FF}"/>
              </a:ext>
            </a:extLst>
          </p:cNvPr>
          <p:cNvCxnSpPr>
            <a:cxnSpLocks/>
            <a:endCxn id="17" idx="6"/>
          </p:cNvCxnSpPr>
          <p:nvPr>
            <p:custDataLst>
              <p:tags r:id="rId8"/>
            </p:custDataLst>
          </p:nvPr>
        </p:nvCxnSpPr>
        <p:spPr>
          <a:xfrm flipH="1">
            <a:off x="8499367" y="1825105"/>
            <a:ext cx="7497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22A1E8-A122-4CC5-BA29-2BCA18C86C30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501993" y="975663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22A1E8-A122-4CC5-BA29-2BCA18C8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8501993" y="975663"/>
                <a:ext cx="1713187" cy="37965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643DC18-4289-4497-A45D-0641675481E0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501993" y="2357807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643DC18-4289-4497-A45D-064167548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8501993" y="2357807"/>
                <a:ext cx="1713187" cy="379656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65BCE9-7F06-4213-B212-E65EE1C9CD3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712607" y="963805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65BCE9-7F06-4213-B212-E65EE1C9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6712607" y="963805"/>
                <a:ext cx="1713187" cy="37965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A3AD09-9F08-47C2-9B79-7B6016324D54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591301" y="2307169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A3AD09-9F08-47C2-9B79-7B601632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6591301" y="2307169"/>
                <a:ext cx="1713187" cy="37965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56C3015-BE61-41C6-BD4C-ACD001ED7CF5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249102" y="1619920"/>
                <a:ext cx="253299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67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56C3015-BE61-41C6-BD4C-ACD001ED7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9249102" y="1619920"/>
                <a:ext cx="2532994" cy="37965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52F0527C-8F99-42E3-9B0C-D52675D37AD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3327" y="2494233"/>
            <a:ext cx="57504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IDFont+F6"/>
              </a:rPr>
              <a:t>Que valent les poids de krigeage ordinaire ?</a:t>
            </a:r>
            <a:endParaRPr lang="fr-CA" sz="2400" dirty="0">
              <a:solidFill>
                <a:srgbClr val="FF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EE6AE98-B3DB-4F25-B09F-5673F036CF5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3327" y="1535979"/>
            <a:ext cx="676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IDFont+F6"/>
              </a:rPr>
              <a:t>Quatre observations à égale distance d’un estimé.</a:t>
            </a:r>
            <a:endParaRPr lang="fr-CA" sz="24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F048DFF-8961-4293-B40C-D45B7E7D49D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9" y="3063123"/>
            <a:ext cx="8655442" cy="3909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83B6A-343F-4B61-BD5E-2250D8BB61E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403160" y="3679468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037507-5E01-4B2E-BF16-00E7AEC1F49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371355" y="4090507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675436-7AB4-4692-8890-9027F8C9790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381415" y="4437209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A9210A-3243-4F8A-A4AD-B4581EC6D4D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371355" y="4856294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9D5D8E-9E1A-4EDE-97EC-F08F7B5472A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373182" y="5209457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EF73E2-696A-4927-B770-EBE7469ECCE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373599" y="5619510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CA04AA-5EE6-4F0D-B812-920B57DACF7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371355" y="5969647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DB005-2D74-4917-891B-10655A0A3A8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403160" y="6349862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3E141D-8515-4A9B-B673-70ED2EEC16C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188437" y="5479542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E08583-12B7-4DC8-A121-83875EDA58E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691404" y="5503952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39D33B-DE68-4F6D-97A8-D7AAA5E9EA2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219449" y="5486476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84E4AB-8C28-45E4-8398-D4E95A3C1A9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264060" y="4099789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C9F850-316A-4DE8-B414-DAEA0CA42D49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788554" y="4102285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F7884B-D0C4-43DD-BFB8-1B22377A76CD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305578" y="3456832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D97F2F-35A0-4225-BBE8-09E418DC8559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7777656" y="4744975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B43440-4C2B-4AEC-85D7-928A7E891DF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666913" y="6127226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1578218-54F7-4493-853A-6C273E6C542B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7691420" y="4900226"/>
            <a:ext cx="483658" cy="0"/>
          </a:xfrm>
          <a:prstGeom prst="line">
            <a:avLst/>
          </a:prstGeom>
          <a:ln w="12700">
            <a:solidFill>
              <a:srgbClr val="1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073FE44-08F6-4071-BC4D-27D02EC5E145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9250107" y="3498146"/>
            <a:ext cx="483658" cy="0"/>
          </a:xfrm>
          <a:prstGeom prst="line">
            <a:avLst/>
          </a:prstGeom>
          <a:ln w="12700">
            <a:solidFill>
              <a:srgbClr val="1E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F128D74D-2554-43A2-BE4C-FA4D47E2F4C9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5606186" y="6300168"/>
            <a:ext cx="483658" cy="0"/>
          </a:xfrm>
          <a:prstGeom prst="line">
            <a:avLst/>
          </a:prstGeom>
          <a:ln w="12700">
            <a:solidFill>
              <a:srgbClr val="1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EF8D765E-66DB-6075-B222-D667E0B5D68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17</a:t>
            </a:fld>
            <a:endParaRPr lang="fr-CA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8C867A2-438C-4E97-93C3-33DF38B56E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77655" y="135347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4B1192-47D8-415D-9578-E7591032F6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74236" y="135347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65D7C5B-D7B9-4116-A4FD-F7E5235B79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77655" y="211991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EA09654-5078-4822-B1EC-E5B7EFA5BEB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74236" y="211991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57684E-04EC-4E32-BECB-BE2C1558C61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99670" y="1731478"/>
            <a:ext cx="199696" cy="18725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74065CB-098F-4460-984C-D81595BF86FF}"/>
              </a:ext>
            </a:extLst>
          </p:cNvPr>
          <p:cNvCxnSpPr>
            <a:cxnSpLocks/>
            <a:endCxn id="17" idx="6"/>
          </p:cNvCxnSpPr>
          <p:nvPr>
            <p:custDataLst>
              <p:tags r:id="rId7"/>
            </p:custDataLst>
          </p:nvPr>
        </p:nvCxnSpPr>
        <p:spPr>
          <a:xfrm flipH="1">
            <a:off x="8499367" y="1825105"/>
            <a:ext cx="7497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22A1E8-A122-4CC5-BA29-2BCA18C86C30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501993" y="975663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22A1E8-A122-4CC5-BA29-2BCA18C8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8501993" y="975663"/>
                <a:ext cx="1713187" cy="37965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643DC18-4289-4497-A45D-0641675481E0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501993" y="2357807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643DC18-4289-4497-A45D-064167548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8501993" y="2357807"/>
                <a:ext cx="1713187" cy="37965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65BCE9-7F06-4213-B212-E65EE1C9CD3C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712607" y="963805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65BCE9-7F06-4213-B212-E65EE1C9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6712607" y="963805"/>
                <a:ext cx="1713187" cy="37965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A3AD09-9F08-47C2-9B79-7B6016324D5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591301" y="2307169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A3AD09-9F08-47C2-9B79-7B601632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6591301" y="2307169"/>
                <a:ext cx="1713187" cy="37965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56C3015-BE61-41C6-BD4C-ACD001ED7CF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249102" y="1619920"/>
                <a:ext cx="253299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67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56C3015-BE61-41C6-BD4C-ACD001ED7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9249102" y="1619920"/>
                <a:ext cx="2532994" cy="37965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52F0527C-8F99-42E3-9B0C-D52675D37AD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3325" y="2494233"/>
            <a:ext cx="611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IDFont+F6"/>
              </a:rPr>
              <a:t>Ici, par symétrie, les poids valent tous ¼.</a:t>
            </a:r>
            <a:endParaRPr lang="fr-CA" sz="24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EE6AE98-B3DB-4F25-B09F-5673F036CF5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3327" y="1535979"/>
            <a:ext cx="676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IDFont+F6"/>
              </a:rPr>
              <a:t>Quatre observations à égale distance d’un estimé.</a:t>
            </a:r>
            <a:endParaRPr lang="fr-CA" sz="24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F048DFF-8961-4293-B40C-D45B7E7D49D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9" y="2935528"/>
            <a:ext cx="8655442" cy="39098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6675436-7AB4-4692-8890-9027F8C9790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381415" y="4309614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A9210A-3243-4F8A-A4AD-B4581EC6D4D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371355" y="4728699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9D5D8E-9E1A-4EDE-97EC-F08F7B5472A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373182" y="5081862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EF73E2-696A-4927-B770-EBE7469ECCE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373599" y="5491915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CA04AA-5EE6-4F0D-B812-920B57DACF7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371355" y="5842052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DB005-2D74-4917-891B-10655A0A3A8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403160" y="6222267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E08583-12B7-4DC8-A121-83875EDA58E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691404" y="5376357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39D33B-DE68-4F6D-97A8-D7AAA5E9EA2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219449" y="5358881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84E4AB-8C28-45E4-8398-D4E95A3C1A9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64060" y="3972194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C9F850-316A-4DE8-B414-DAEA0CA42D4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788554" y="3974690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F7884B-D0C4-43DD-BFB8-1B22377A76C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305578" y="3329237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D97F2F-35A0-4225-BBE8-09E418DC855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777656" y="4617380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1578218-54F7-4493-853A-6C273E6C542B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7691420" y="4772631"/>
            <a:ext cx="483658" cy="0"/>
          </a:xfrm>
          <a:prstGeom prst="line">
            <a:avLst/>
          </a:prstGeom>
          <a:ln w="12700">
            <a:solidFill>
              <a:srgbClr val="1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073FE44-08F6-4071-BC4D-27D02EC5E145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9250107" y="3370551"/>
            <a:ext cx="483658" cy="0"/>
          </a:xfrm>
          <a:prstGeom prst="line">
            <a:avLst/>
          </a:prstGeom>
          <a:ln w="12700">
            <a:solidFill>
              <a:srgbClr val="1E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46446473-04BE-4487-BB2F-E84109BE11E4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0" y="755489"/>
            <a:ext cx="585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1 :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17F567-C65B-44BA-A1B2-51DF85C1EB23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371355" y="3980604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0EC72-BD0D-4326-A66C-89155C28E34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186116" y="5358879"/>
            <a:ext cx="371060" cy="222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C03E-BABD-3391-6D46-76A1B8E5B3C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6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18</a:t>
            </a:fld>
            <a:endParaRPr lang="fr-CA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8C867A2-438C-4E97-93C3-33DF38B56E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77655" y="135347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4B1192-47D8-415D-9578-E7591032F6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74236" y="135347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65D7C5B-D7B9-4116-A4FD-F7E5235B79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77655" y="211991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EA09654-5078-4822-B1EC-E5B7EFA5BEB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74236" y="211991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57684E-04EC-4E32-BECB-BE2C1558C61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99670" y="1731478"/>
            <a:ext cx="199696" cy="18725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74065CB-098F-4460-984C-D81595BF86FF}"/>
              </a:ext>
            </a:extLst>
          </p:cNvPr>
          <p:cNvCxnSpPr>
            <a:cxnSpLocks/>
            <a:endCxn id="17" idx="6"/>
          </p:cNvCxnSpPr>
          <p:nvPr>
            <p:custDataLst>
              <p:tags r:id="rId7"/>
            </p:custDataLst>
          </p:nvPr>
        </p:nvCxnSpPr>
        <p:spPr>
          <a:xfrm flipH="1">
            <a:off x="8499367" y="1825105"/>
            <a:ext cx="7497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22A1E8-A122-4CC5-BA29-2BCA18C86C30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501993" y="975663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E22A1E8-A122-4CC5-BA29-2BCA18C8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8501993" y="975663"/>
                <a:ext cx="1713187" cy="3796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643DC18-4289-4497-A45D-0641675481E0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501993" y="2357807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643DC18-4289-4497-A45D-064167548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8501993" y="2357807"/>
                <a:ext cx="1713187" cy="3796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65BCE9-7F06-4213-B212-E65EE1C9CD3C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712607" y="963805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65BCE9-7F06-4213-B212-E65EE1C9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6712607" y="963805"/>
                <a:ext cx="1713187" cy="37965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A3AD09-9F08-47C2-9B79-7B6016324D5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591301" y="2307169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3A3AD09-9F08-47C2-9B79-7B601632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6591301" y="2307169"/>
                <a:ext cx="1713187" cy="3796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56C3015-BE61-41C6-BD4C-ACD001ED7CF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249102" y="1619920"/>
                <a:ext cx="253299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67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56C3015-BE61-41C6-BD4C-ACD001ED7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9249102" y="1619920"/>
                <a:ext cx="2532994" cy="3796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52F0527C-8F99-42E3-9B0C-D52675D37AD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3325" y="2494233"/>
            <a:ext cx="611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IDFont+F6"/>
              </a:rPr>
              <a:t>Ici, par symétrie, les poids valent tous ¼.</a:t>
            </a:r>
            <a:endParaRPr lang="fr-CA" sz="24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EE6AE98-B3DB-4F25-B09F-5673F036CF5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3327" y="1535979"/>
            <a:ext cx="6761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IDFont+F6"/>
              </a:rPr>
              <a:t>Quatre observations à égale distance d’un estimé.</a:t>
            </a:r>
            <a:endParaRPr lang="fr-CA" sz="24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F048DFF-8961-4293-B40C-D45B7E7D49D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2" y="2948192"/>
            <a:ext cx="8655442" cy="390980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FA8B29D-FB43-477C-BD38-C293C21D7FD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0" y="755490"/>
            <a:ext cx="585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1 : réponse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57321-F16B-FC64-4914-7D15F15BEA7F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0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19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88"/>
            <a:ext cx="54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Méthodologie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AF31482-671A-4862-80A6-7322D030AF55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98281" y="1410456"/>
                <a:ext cx="11593720" cy="4853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666" dirty="0"/>
                  <a:t>Le problème consiste à estimer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666" dirty="0"/>
                  <a:t>en se servant de l’information disponible, les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666" dirty="0"/>
                  <a:t>aux n points </a:t>
                </a:r>
                <a:r>
                  <a:rPr lang="fr-CA" sz="2666" dirty="0"/>
                  <a:t>observations. On procède ainsi :</a:t>
                </a:r>
              </a:p>
              <a:p>
                <a:pPr algn="l"/>
                <a:endParaRPr lang="fr-CA" sz="2134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/>
                  <a:t>On code les valeurs observées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134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134" dirty="0"/>
                  <a:t>par rapport à un seuil donné "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134" dirty="0"/>
                  <a:t>". 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r>
                  <a:rPr lang="fr-FR" sz="2134" dirty="0"/>
                  <a:t>On obtient les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34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134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134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sz="2134" dirty="0"/>
              </a:p>
              <a:p>
                <a:pPr marL="457195" indent="-457195">
                  <a:buFont typeface="+mj-lt"/>
                  <a:buAutoNum type="arabicPeriod"/>
                </a:pPr>
                <a:endParaRPr lang="fr-FR" sz="2134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/>
                  <a:t>On effectue le krigeage, au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134" dirty="0"/>
                  <a:t>, de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134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134" dirty="0"/>
                  <a:t>à partir des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34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134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134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134" dirty="0"/>
                  <a:t> qui sont connus.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r>
                  <a:rPr lang="fr-FR" sz="2134" dirty="0"/>
                  <a:t>La valeur krigée est interprétée comme une estimation de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fr-FR" sz="2134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fr-FR" sz="2134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34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134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134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134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134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134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134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134" dirty="0"/>
                  <a:t>.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r>
                  <a:rPr lang="fr-FR" sz="2134" dirty="0"/>
                  <a:t>Il aura fallu calculer et modéliser le variogramme des indicatrices </a:t>
                </a:r>
                <a14:m>
                  <m:oMath xmlns:m="http://schemas.openxmlformats.org/officeDocument/2006/math">
                    <m:r>
                      <a:rPr lang="fr-FR" sz="2134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134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134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134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134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134" dirty="0"/>
                  <a:t>pour effectuer le krigeage.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134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134" dirty="0"/>
                  <a:t>On peut recommencer le processus pour de nouveaux seuils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134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34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134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134" dirty="0"/>
                  <a:t> et ainsi de suite. 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r>
                  <a:rPr lang="fr-FR" sz="2134" dirty="0"/>
                  <a:t>Pour chaque seuil considéré, il faut coder les valeurs originales observées, calculer et modéliser le variogramme et effectuer un nouveau krigeage.</a:t>
                </a:r>
                <a:endParaRPr lang="fr-CA" sz="2134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AF31482-671A-4862-80A6-7322D030A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98281" y="1410456"/>
                <a:ext cx="11593720" cy="4853893"/>
              </a:xfrm>
              <a:prstGeom prst="rect">
                <a:avLst/>
              </a:prstGeom>
              <a:blipFill>
                <a:blip r:embed="rId6"/>
                <a:stretch>
                  <a:fillRect l="-999" t="-1004" b="-13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CEF4AA5B-98E9-CCBA-B3A3-7F99CCE82EF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4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27728-8324-5EFF-0CC7-4E534605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27D133F5-F7B7-82DC-A9D0-CE4AEA5DCEB8}"/>
              </a:ext>
            </a:extLst>
          </p:cNvPr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13348" y="1167898"/>
            <a:ext cx="11678652" cy="511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Décrire la différence entre une méthode linéaire de krigeage (KO et KS) et une méthode non linéaire (KI);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C</a:t>
            </a:r>
            <a:r>
              <a:rPr lang="fr-FR" sz="24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omprendre les hypothèses à la base du KI;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E</a:t>
            </a:r>
            <a:r>
              <a:rPr lang="fr-FR" sz="24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xpliquer les avantages et inconvénients du KI;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12529"/>
                </a:solidFill>
                <a:latin typeface="Trebuchet MS" panose="020B0603020202020204" pitchFamily="34" charset="0"/>
              </a:rPr>
              <a:t>P</a:t>
            </a:r>
            <a:r>
              <a:rPr lang="fr-FR" sz="24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ouvoir utiliser les résultats du KI pour en extraire des informations utiles (p. ex. probabilités de dépassement, écart-type conditionnel);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12529"/>
              </a:solidFill>
              <a:latin typeface="Trebuchet MS" panose="020B06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Utilisé le modèle gaussien discret et le conditionnement uniforme.</a:t>
            </a:r>
          </a:p>
          <a:p>
            <a:pPr marL="238105" indent="-238105">
              <a:buFont typeface="Arial" panose="020B0604020202020204" pitchFamily="34" charset="0"/>
              <a:buChar char="•"/>
            </a:pPr>
            <a:endParaRPr lang="fr-CA" sz="1500" dirty="0"/>
          </a:p>
        </p:txBody>
      </p:sp>
    </p:spTree>
    <p:extLst>
      <p:ext uri="{BB962C8B-B14F-4D97-AF65-F5344CB8AC3E}">
        <p14:creationId xmlns:p14="http://schemas.microsoft.com/office/powerpoint/2010/main" val="196121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20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1184"/>
            <a:ext cx="1123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Probabilité d’être inférieure à un seuil et </a:t>
            </a:r>
            <a:r>
              <a:rPr lang="fr-CA" sz="2400" b="1" dirty="0" err="1"/>
              <a:t>variogrammes</a:t>
            </a:r>
            <a:r>
              <a:rPr lang="fr-CA" sz="2400" b="1" dirty="0"/>
              <a:t> d’indicatrices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9D9AAA1-05A2-4419-ADE4-469EFF1E5B9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45088" y="1418951"/>
                <a:ext cx="9301824" cy="912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666" dirty="0"/>
                  <a:t>Soit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666" dirty="0"/>
                  <a:t>une </a:t>
                </a:r>
                <a:r>
                  <a:rPr lang="fr-FR" sz="2666" dirty="0" err="1"/>
                  <a:t>v.a</a:t>
                </a:r>
                <a:r>
                  <a:rPr lang="fr-FR" sz="2666" dirty="0"/>
                  <a:t>. continue définie au point x et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666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666" dirty="0"/>
                  <a:t>, la fonction de répartition de la </a:t>
                </a:r>
                <a:r>
                  <a:rPr lang="fr-FR" sz="2666" dirty="0" err="1"/>
                  <a:t>v.a</a:t>
                </a:r>
                <a:r>
                  <a:rPr lang="fr-FR" sz="2666" dirty="0"/>
                  <a:t>. au point x pour la valeur « c ».</a:t>
                </a:r>
                <a:endParaRPr lang="fr-CA" sz="2666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9D9AAA1-05A2-4419-ADE4-469EFF1E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445088" y="1418951"/>
                <a:ext cx="9301824" cy="912814"/>
              </a:xfrm>
              <a:prstGeom prst="rect">
                <a:avLst/>
              </a:prstGeom>
              <a:blipFill>
                <a:blip r:embed="rId11"/>
                <a:stretch>
                  <a:fillRect l="-1245" t="-6000"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11432EC6-ECDD-4A9A-9ABC-06AC7CB826D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50429" y="2530366"/>
            <a:ext cx="230605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Par définition 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3256383-1CBD-4A52-A2E8-46ABC8FF960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58790" y="4658892"/>
                <a:ext cx="31711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3256383-1CBD-4A52-A2E8-46ABC8FF9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3958790" y="4658892"/>
                <a:ext cx="3171188" cy="369332"/>
              </a:xfrm>
              <a:prstGeom prst="rect">
                <a:avLst/>
              </a:prstGeom>
              <a:blipFill>
                <a:blip r:embed="rId13"/>
                <a:stretch>
                  <a:fillRect l="-1727" t="-1639" r="-1727" b="-32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1E5A8A-E6F5-422E-A06D-1B331A96416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800967" y="3414549"/>
                <a:ext cx="1735411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C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91E5A8A-E6F5-422E-A06D-1B331A964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3800967" y="3414549"/>
                <a:ext cx="1735411" cy="8238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1EEF940-47FE-4149-9124-95C41F186423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447883" y="3378467"/>
                <a:ext cx="24944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si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CA" sz="2400" dirty="0"/>
              </a:p>
              <a:p>
                <a:r>
                  <a:rPr lang="fr-CA" sz="2400" dirty="0"/>
                  <a:t>si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CA" sz="2400" dirty="0"/>
              </a:p>
              <a:p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1EEF940-47FE-4149-9124-95C41F186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5447883" y="3378467"/>
                <a:ext cx="2494415" cy="1200329"/>
              </a:xfrm>
              <a:prstGeom prst="rect">
                <a:avLst/>
              </a:prstGeom>
              <a:blipFill>
                <a:blip r:embed="rId17"/>
                <a:stretch>
                  <a:fillRect l="-3912" t="-40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AB87028-2A35-400A-9A48-AFA792E45C34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699842" y="5625255"/>
                <a:ext cx="615598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AB87028-2A35-400A-9A48-AFA792E4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2699842" y="5625255"/>
                <a:ext cx="6155981" cy="4168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EA47CF3E-3FBB-F2B6-64A5-2DDF3B6185D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21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0E50B37F-1535-4F71-812B-5C07B913A2A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77463" y="1135117"/>
                <a:ext cx="10237075" cy="4450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400" dirty="0"/>
                  <a:t>Soit le seuil « c » correspondant à un quantile « p » de la distribution de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400" dirty="0"/>
                  <a:t>.</a:t>
                </a:r>
              </a:p>
              <a:p>
                <a:pPr algn="l"/>
                <a:endParaRPr lang="fr-CA" sz="2400" dirty="0"/>
              </a:p>
              <a:p>
                <a:pPr algn="l"/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400" dirty="0"/>
                  <a:t>a les propriétés suivantes:</a:t>
                </a:r>
              </a:p>
              <a:p>
                <a:pPr algn="l"/>
                <a:endParaRPr lang="fr-FR" sz="2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)]= </m:t>
                      </m:r>
                      <m:r>
                        <a:rPr lang="it-IT" sz="24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2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40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24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sz="2400" i="1" dirty="0" err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CA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2400" dirty="0"/>
              </a:p>
              <a:p>
                <a:pPr algn="l"/>
                <a:endParaRPr lang="fr-CA" sz="2400" dirty="0"/>
              </a:p>
              <a:p>
                <a:r>
                  <a:rPr lang="fr-FR" sz="2400" dirty="0"/>
                  <a:t>Ex. : si l’on choisit un seuil pour lequel 20% des observations sont inférieures,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)|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fr-FR" sz="2134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fr-FR" sz="2134" dirty="0"/>
                      <m:t>0.2∗0.8 = 0.16</m:t>
                    </m:r>
                  </m:oMath>
                </a14:m>
                <a:endParaRPr lang="fr-FR" sz="2134" dirty="0"/>
              </a:p>
              <a:p>
                <a:endParaRPr lang="fr-FR" sz="2134" dirty="0"/>
              </a:p>
              <a:p>
                <a:pPr algn="l"/>
                <a:r>
                  <a:rPr lang="fr-FR" sz="2134" b="1" dirty="0"/>
                  <a:t>Normalement, le palier est légèrement supérieur à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dirty="0" err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)|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134" b="1" dirty="0"/>
                  <a:t> (dépendant de l’importance de la structure spatiale).</a:t>
                </a:r>
                <a:endParaRPr lang="fr-CA" sz="2400" b="1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0E50B37F-1535-4F71-812B-5C07B913A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977463" y="1135117"/>
                <a:ext cx="10237075" cy="4450834"/>
              </a:xfrm>
              <a:prstGeom prst="rect">
                <a:avLst/>
              </a:prstGeom>
              <a:blipFill>
                <a:blip r:embed="rId8"/>
                <a:stretch>
                  <a:fillRect l="-893" t="-1096" r="-179" b="-17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4D131191-A79A-45BB-A81F-1F9FBAC794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20329" y="5756747"/>
            <a:ext cx="4971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rgbClr val="FF3300"/>
                </a:solidFill>
                <a:latin typeface="CIDFont+F3"/>
              </a:rPr>
              <a:t>Les paliers sont </a:t>
            </a:r>
            <a:r>
              <a:rPr lang="fr-FR" sz="2400" b="1" dirty="0">
                <a:solidFill>
                  <a:srgbClr val="FF3300"/>
                </a:solidFill>
                <a:latin typeface="CIDFont+F3"/>
              </a:rPr>
              <a:t>presque</a:t>
            </a:r>
            <a:r>
              <a:rPr lang="fr-FR" sz="2400" dirty="0">
                <a:solidFill>
                  <a:srgbClr val="FF3300"/>
                </a:solidFill>
                <a:latin typeface="CIDFont+F3"/>
              </a:rPr>
              <a:t> déterminés</a:t>
            </a:r>
          </a:p>
          <a:p>
            <a:pPr algn="l"/>
            <a:r>
              <a:rPr lang="fr-FR" sz="2400" dirty="0">
                <a:solidFill>
                  <a:srgbClr val="FF3300"/>
                </a:solidFill>
                <a:latin typeface="CIDFont+F3"/>
              </a:rPr>
              <a:t>par le seuil du codage de l’indicatrice</a:t>
            </a:r>
            <a:endParaRPr lang="fr-CA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560CB-6B3B-47A9-BA7A-BDD99030E89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73181" y="5756747"/>
            <a:ext cx="5118539" cy="911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D83E220-A928-49D1-94B5-BD735F5CCDE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755489"/>
            <a:ext cx="903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Variogramme d’indicatrices et corrélogrammes :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1257E46-8C61-2CF1-4F07-9B94F38364C2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42A7F4-1E10-47DC-80CC-315C48694B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31090" y="1324355"/>
            <a:ext cx="10300138" cy="44383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FAEA46-EF74-4A2E-8D4F-E5D1FE7BF3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0774" y="1070837"/>
            <a:ext cx="1976717" cy="199147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22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766120"/>
            <a:ext cx="93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Variogramme d’indicatrices et corrélogrammes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2D2EB68-EEDA-45E5-9766-1CAA17D2F3A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45088" y="5763185"/>
                <a:ext cx="93018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rgbClr val="FF0000"/>
                    </a:solidFill>
                    <a:latin typeface="CIDFont+F6"/>
                  </a:rPr>
                  <a:t>Les </a:t>
                </a:r>
                <a:r>
                  <a:rPr lang="fr-FR" sz="2400" dirty="0" err="1">
                    <a:solidFill>
                      <a:srgbClr val="FF0000"/>
                    </a:solidFill>
                    <a:latin typeface="CIDFont+F6"/>
                  </a:rPr>
                  <a:t>variogrammes</a:t>
                </a:r>
                <a:r>
                  <a:rPr lang="fr-FR" sz="2400" dirty="0">
                    <a:solidFill>
                      <a:srgbClr val="FF0000"/>
                    </a:solidFill>
                    <a:latin typeface="CIDFont+F6"/>
                  </a:rPr>
                  <a:t> d’indicatrices ne peuvent montrer un comportement parabolique à l’origine </a:t>
                </a:r>
                <a14:m>
                  <m:oMath xmlns:m="http://schemas.openxmlformats.org/officeDocument/2006/math">
                    <m:r>
                      <a:rPr lang="fr-F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CIDFont+F6"/>
                  </a:rPr>
                  <a:t> proscrire le modèle de variogramme gaussien !</a:t>
                </a:r>
                <a:endParaRPr lang="fr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2D2EB68-EEDA-45E5-9766-1CAA17D2F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445088" y="5763185"/>
                <a:ext cx="9301824" cy="830997"/>
              </a:xfrm>
              <a:prstGeom prst="rect">
                <a:avLst/>
              </a:prstGeom>
              <a:blipFill>
                <a:blip r:embed="rId10"/>
                <a:stretch>
                  <a:fillRect t="-5839" r="-197" b="-145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976FA994-E239-C22F-846F-C86F6999A84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6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23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88"/>
            <a:ext cx="1028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Variogramme d’indicatrices et corrélogrammes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9DABD26-DEB5-4814-B603-86FD8878A5DC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14400" y="1521372"/>
                <a:ext cx="9403426" cy="912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666" dirty="0"/>
                  <a:t>Si </a:t>
                </a:r>
                <a14:m>
                  <m:oMath xmlns:m="http://schemas.openxmlformats.org/officeDocument/2006/math">
                    <m:r>
                      <a:rPr lang="fr-CA" sz="2666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666" dirty="0"/>
                  <a:t> est </a:t>
                </a:r>
                <a:r>
                  <a:rPr lang="fr-CA" sz="2666" dirty="0" err="1"/>
                  <a:t>bigaussien</a:t>
                </a:r>
                <a:r>
                  <a:rPr lang="fr-CA" sz="2666" dirty="0"/>
                  <a:t> de moyenne </a:t>
                </a:r>
                <a14:m>
                  <m:oMath xmlns:m="http://schemas.openxmlformats.org/officeDocument/2006/math">
                    <m:r>
                      <a:rPr lang="fr-CA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sz="2666" dirty="0"/>
                  <a:t> et </a:t>
                </a:r>
                <a14:m>
                  <m:oMath xmlns:m="http://schemas.openxmlformats.org/officeDocument/2006/math">
                    <m:r>
                      <a:rPr lang="fr-CA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sz="2666" dirty="0"/>
                  <a:t>, on connaît la relation mathématique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fr-CA" sz="2666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fr-CA" sz="2666" dirty="0"/>
                  <a:t>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9DABD26-DEB5-4814-B603-86FD8878A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914400" y="1521372"/>
                <a:ext cx="9403426" cy="912814"/>
              </a:xfrm>
              <a:prstGeom prst="rect">
                <a:avLst/>
              </a:prstGeom>
              <a:blipFill>
                <a:blip r:embed="rId9"/>
                <a:stretch>
                  <a:fillRect l="-1231" t="-6040" b="-174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29E81CD-FF37-4756-ABE7-8A05A1A56C13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48180" y="2945398"/>
                <a:ext cx="8226803" cy="1143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29E81CD-FF37-4756-ABE7-8A05A1A56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648180" y="2945398"/>
                <a:ext cx="8226803" cy="11438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C8CD09D-9AC7-431A-BBB4-0D735BCDFD4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35722" y="4651467"/>
                <a:ext cx="59173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fr-CA" sz="2400" dirty="0"/>
                  <a:t> : le corrélogramme de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C8CD09D-9AC7-431A-BBB4-0D735BCDF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35722" y="4651467"/>
                <a:ext cx="5917325" cy="461665"/>
              </a:xfrm>
              <a:prstGeom prst="rect">
                <a:avLst/>
              </a:prstGeom>
              <a:blipFill>
                <a:blip r:embed="rId13"/>
                <a:stretch>
                  <a:fillRect l="-309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47386924-3B11-4014-9563-ACB8F99BF44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529993" y="5563790"/>
            <a:ext cx="714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0000FF"/>
                </a:solidFill>
              </a:rPr>
              <a:t>Le plus important à retenir : il existe un lien entre le variogramme d’indicatrices et le variogramme ponctuel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C78A437-E242-A7F6-DFB6-BE6C1C743B42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24</a:t>
            </a:fld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28E48D-7A7A-4C40-95CF-A20BB29A20A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56137" y="1539004"/>
            <a:ext cx="10279726" cy="40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5A7D5BD-B930-4F6B-9B56-97E95EE9E00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82264" y="5446350"/>
                <a:ext cx="100907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IDFont+F7"/>
                  </a:rPr>
                  <a:t>Plus le seuil « c » est éloigné de la médiane moins il y a de structure</a:t>
                </a:r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latin typeface="CIDFont+F7"/>
                  </a:rPr>
                  <a:t>Variogrammes</a:t>
                </a:r>
                <a:r>
                  <a:rPr lang="fr-FR" sz="2400" dirty="0">
                    <a:latin typeface="CIDFont+F7"/>
                  </a:rPr>
                  <a:t> des indicatrices est linéaire à l’origine même si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400" dirty="0">
                    <a:latin typeface="CIDFont+F7"/>
                  </a:rPr>
                  <a:t>est parabolique à l’origine =&gt; proscrire le modèle gaussien pour les indicatrices</a:t>
                </a:r>
                <a:endParaRPr lang="fr-CA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5A7D5BD-B930-4F6B-9B56-97E95EE9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282264" y="5446350"/>
                <a:ext cx="10090740" cy="1200329"/>
              </a:xfrm>
              <a:prstGeom prst="rect">
                <a:avLst/>
              </a:prstGeom>
              <a:blipFill>
                <a:blip r:embed="rId12"/>
                <a:stretch>
                  <a:fillRect l="-785" t="-4061" b="-10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5CFEA977-F924-484A-A115-25E8CA7B4D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60635" y="1215662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Corrélogramme des indicatrices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D52944-A721-442F-9130-D5794A2677B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37737" y="1200642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Corrélogramme des indicatrices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DCD2C0E-AF94-4183-9291-2E84BB299034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790793" y="1820351"/>
                <a:ext cx="4172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sz="2400" dirty="0"/>
                  <a:t>: modèle gaussien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DCD2C0E-AF94-4183-9291-2E84BB299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790793" y="1820351"/>
                <a:ext cx="4172606" cy="461665"/>
              </a:xfrm>
              <a:prstGeom prst="rect">
                <a:avLst/>
              </a:prstGeom>
              <a:blipFill>
                <a:blip r:embed="rId14"/>
                <a:stretch>
                  <a:fillRect l="-292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36437F5-A329-4EB8-A1E3-B0750FD2CF0C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369659" y="1907464"/>
                <a:ext cx="4172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sz="2400" dirty="0"/>
                  <a:t>: modèle sphérique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36437F5-A329-4EB8-A1E3-B0750FD2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2369659" y="1907464"/>
                <a:ext cx="4172606" cy="461665"/>
              </a:xfrm>
              <a:prstGeom prst="rect">
                <a:avLst/>
              </a:prstGeom>
              <a:blipFill>
                <a:blip r:embed="rId16"/>
                <a:stretch>
                  <a:fillRect l="-439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6EA39960-13AB-448A-9E02-73EF7702E8F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0" y="766120"/>
            <a:ext cx="1028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Variogramme d’indicatrices et corrélogrammes :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005496C-FC9D-A2B6-B9A1-887F90D7FA8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25</a:t>
            </a:fld>
            <a:endParaRPr lang="fr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3A7B56-1877-4D16-9DD3-618CB06D00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0"/>
            <a:ext cx="1028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Variogramme d’indicatrices et corrélogrammes 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DE797B-D482-48FF-B8BF-2540804935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27453" y="1130975"/>
            <a:ext cx="8936700" cy="30683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F260A5-A773-4FC6-97A6-A45AEF9AB9A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8076" y="1335548"/>
            <a:ext cx="2473115" cy="2491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8EB42DE-DF65-40A9-B7BF-1BD8F18499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75920" y="4082902"/>
            <a:ext cx="6088993" cy="277509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64127E25-0130-43ED-9D54-2DC6D7600A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9740187">
            <a:off x="3233771" y="3958762"/>
            <a:ext cx="880493" cy="1691099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B2C6AFF-485D-8BCC-6D70-AA0C109B9F47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2. Krigeage d’indicatrices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0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26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2"/>
            <a:ext cx="799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Que gagne-t-on par rapport à un krigeage ordinaire?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BCBD23A-2F7A-4D23-BD24-79307045408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115762" y="1220686"/>
                <a:ext cx="11076237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Estimer une probabilité d’excéder un seuil (p. ex. en environnement);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>
                    <a:solidFill>
                      <a:srgbClr val="000000"/>
                    </a:solidFill>
                    <a:latin typeface="CIDFont+F3"/>
                  </a:rPr>
                  <a:t>E</a:t>
                </a:r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stimer un quantile (p. ex. valeur ayant 5% de chances d’être </a:t>
                </a:r>
                <a:r>
                  <a:rPr lang="fr-CA" sz="2400" dirty="0">
                    <a:solidFill>
                      <a:srgbClr val="000000"/>
                    </a:solidFill>
                    <a:latin typeface="CIDFont+F7"/>
                  </a:rPr>
                  <a:t>dépassée au point x0);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CA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>
                    <a:solidFill>
                      <a:srgbClr val="000000"/>
                    </a:solidFill>
                    <a:latin typeface="CIDFont+F3"/>
                  </a:rPr>
                  <a:t>C</a:t>
                </a:r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alculer une variance conditionnelle, c.-à-d. qui dépend des valeurs locales;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>
                    <a:solidFill>
                      <a:srgbClr val="000000"/>
                    </a:solidFill>
                    <a:latin typeface="CIDFont+F3"/>
                  </a:rPr>
                  <a:t>F</a:t>
                </a:r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ournir un estimateur qui minimise l’espérance d’une fonction de </a:t>
                </a:r>
                <a:r>
                  <a:rPr lang="fr-CA" sz="2400" dirty="0">
                    <a:solidFill>
                      <a:srgbClr val="000000"/>
                    </a:solidFill>
                    <a:latin typeface="CIDFont+F7"/>
                  </a:rPr>
                  <a:t>coût;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CA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CA" sz="2400" dirty="0">
                    <a:solidFill>
                      <a:srgbClr val="000000"/>
                    </a:solidFill>
                    <a:latin typeface="CIDFont+F3"/>
                  </a:rPr>
                  <a:t>Plus </a:t>
                </a:r>
                <a:r>
                  <a:rPr lang="fr-CA" sz="2400" dirty="0">
                    <a:solidFill>
                      <a:srgbClr val="000000"/>
                    </a:solidFill>
                    <a:latin typeface="CIDFont+F7"/>
                  </a:rPr>
                  <a:t>de flexibilité :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IDFont+F3"/>
                  </a:rPr>
                  <a:t>U</a:t>
                </a:r>
                <a:r>
                  <a:rPr lang="fr-FR" sz="2400" dirty="0">
                    <a:latin typeface="CIDFont+F7"/>
                  </a:rPr>
                  <a:t>tiliser des informations du type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2&gt;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400" dirty="0">
                    <a:latin typeface="CIDFont+F7"/>
                  </a:rPr>
                  <a:t>; des données semi-quantitatives fournies par le géologue (p. ex. dans ce type de roche, la teneur n’excède jamais « t »);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IDFont+F3"/>
                  </a:rPr>
                  <a:t>L</a:t>
                </a:r>
                <a:r>
                  <a:rPr lang="fr-FR" sz="2400" dirty="0">
                    <a:latin typeface="CIDFont+F7"/>
                  </a:rPr>
                  <a:t>es </a:t>
                </a:r>
                <a:r>
                  <a:rPr lang="fr-FR" sz="2400" dirty="0" err="1">
                    <a:latin typeface="CIDFont+F7"/>
                  </a:rPr>
                  <a:t>variogrammes</a:t>
                </a:r>
                <a:r>
                  <a:rPr lang="fr-FR" sz="2400" dirty="0">
                    <a:latin typeface="CIDFont+F7"/>
                  </a:rPr>
                  <a:t> peuvent varier d’une indicatrice à l’autre.</a:t>
                </a:r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BCBD23A-2F7A-4D23-BD24-793070454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15762" y="1220686"/>
                <a:ext cx="11076237" cy="4893647"/>
              </a:xfrm>
              <a:prstGeom prst="rect">
                <a:avLst/>
              </a:prstGeom>
              <a:blipFill>
                <a:blip r:embed="rId6"/>
                <a:stretch>
                  <a:fillRect l="-881" t="-1121" b="-17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65AF3E6D-2E71-EFF4-1DAA-1619A74F4D7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6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3245837-FB41-4C1B-A748-231B2B9123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" y="2315028"/>
            <a:ext cx="11695709" cy="367546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27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66123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Que gagne-t-on par rapport à un krigeage ordinaire?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C4DFD7-228D-4E1C-B61B-B6A6B519E51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04193" y="1183501"/>
            <a:ext cx="973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/>
              <a:t>Le krigeage d’indicatrices permet de mieux estimer les quantiles, probabilités, etc. que le krigeage ordinaire</a:t>
            </a:r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818AB14-7C6F-4435-AD14-3E8E9AFDBBC5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88075" y="6055323"/>
                <a:ext cx="2906437" cy="32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34">
                          <a:latin typeface="Cambria Math" panose="02040503050406030204" pitchFamily="18" charset="0"/>
                        </a:rPr>
                        <m:t>Nb</m:t>
                      </m:r>
                      <m:d>
                        <m:dPr>
                          <m:ctrlPr>
                            <a:rPr lang="en-US" sz="2134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34">
                              <a:latin typeface="Cambria Math" panose="02040503050406030204" pitchFamily="18" charset="0"/>
                            </a:rPr>
                            <m:t>Z</m:t>
                          </m:r>
                          <m:d>
                            <m:dPr>
                              <m:ctrlPr>
                                <a:rPr lang="en-US" sz="2134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134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2134">
                              <a:latin typeface="Cambria Math" panose="02040503050406030204" pitchFamily="18" charset="0"/>
                            </a:rPr>
                            <m:t>&gt;200</m:t>
                          </m:r>
                        </m:e>
                      </m:d>
                      <m:r>
                        <a:rPr lang="en-US" sz="2134">
                          <a:latin typeface="Cambria Math" panose="02040503050406030204" pitchFamily="18" charset="0"/>
                        </a:rPr>
                        <m:t>=1453</m:t>
                      </m:r>
                    </m:oMath>
                  </m:oMathPara>
                </a14:m>
                <a:endParaRPr lang="fr-CA" sz="2134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818AB14-7C6F-4435-AD14-3E8E9AFDB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88075" y="6055323"/>
                <a:ext cx="2906437" cy="328423"/>
              </a:xfrm>
              <a:prstGeom prst="rect">
                <a:avLst/>
              </a:prstGeom>
              <a:blipFill>
                <a:blip r:embed="rId11"/>
                <a:stretch>
                  <a:fillRect l="-1891" r="-1891"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7573089-4FE9-48ED-A503-95374A020855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234854" y="6055323"/>
                <a:ext cx="2861681" cy="32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34">
                          <a:latin typeface="Cambria Math" panose="02040503050406030204" pitchFamily="18" charset="0"/>
                        </a:rPr>
                        <m:t>Nb</m:t>
                      </m:r>
                      <m:d>
                        <m:dPr>
                          <m:ctrlPr>
                            <a:rPr lang="en-US" sz="2134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34">
                              <a:latin typeface="Cambria Math" panose="02040503050406030204" pitchFamily="18" charset="0"/>
                            </a:rPr>
                            <m:t>Z</m:t>
                          </m:r>
                          <m:sSup>
                            <m:sSupPr>
                              <m:ctrlPr>
                                <a:rPr lang="en-US" sz="2134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34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134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34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134">
                              <a:latin typeface="Cambria Math" panose="02040503050406030204" pitchFamily="18" charset="0"/>
                            </a:rPr>
                            <m:t>&gt;200</m:t>
                          </m:r>
                        </m:e>
                      </m:d>
                      <m:r>
                        <a:rPr lang="en-US" sz="2134">
                          <a:latin typeface="Cambria Math" panose="02040503050406030204" pitchFamily="18" charset="0"/>
                        </a:rPr>
                        <m:t>=561</m:t>
                      </m:r>
                    </m:oMath>
                  </m:oMathPara>
                </a14:m>
                <a:endParaRPr lang="fr-CA" sz="2134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7573089-4FE9-48ED-A503-95374A020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34854" y="6055323"/>
                <a:ext cx="2861681" cy="328423"/>
              </a:xfrm>
              <a:prstGeom prst="rect">
                <a:avLst/>
              </a:prstGeom>
              <a:blipFill>
                <a:blip r:embed="rId13"/>
                <a:stretch>
                  <a:fillRect l="-1919" r="-1919"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F4F7CBF-8C3F-4CA4-A13B-A23369B8F0A0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446073" y="5911105"/>
                <a:ext cx="2670154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134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134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134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4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134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134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34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34" i="1">
                              <a:latin typeface="Cambria Math" panose="02040503050406030204" pitchFamily="18" charset="0"/>
                            </a:rPr>
                            <m:t>,200)</m:t>
                          </m:r>
                        </m:e>
                      </m:nary>
                      <m:r>
                        <a:rPr lang="en-US" sz="2134">
                          <a:latin typeface="Cambria Math" panose="02040503050406030204" pitchFamily="18" charset="0"/>
                        </a:rPr>
                        <m:t>=1655</m:t>
                      </m:r>
                    </m:oMath>
                  </m:oMathPara>
                </a14:m>
                <a:endParaRPr lang="fr-CA" sz="2134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F4F7CBF-8C3F-4CA4-A13B-A23369B8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8446073" y="5911105"/>
                <a:ext cx="2670154" cy="6070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CBB44B9A-E118-298B-7E8A-4DF02854EC5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28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44858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Que gagne-t-on par rapport à un krigeage ordinaire?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8830CDD-9024-4E3C-8A87-42E4E225FB7A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793934" y="1653323"/>
                <a:ext cx="9551005" cy="342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95" indent="-457195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Avec le KI on estime mieux la proportion de points, sur toute l’image, dépassant le seuil donné ;</a:t>
                </a:r>
              </a:p>
              <a:p>
                <a:pPr marL="457195" indent="-457195">
                  <a:buFont typeface="Arial" panose="020B0604020202020204" pitchFamily="34" charset="0"/>
                  <a:buChar char="•"/>
                </a:pPr>
                <a:endParaRPr lang="fr-FR" sz="2666" dirty="0"/>
              </a:p>
              <a:p>
                <a:pPr marL="457195" indent="-457195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Cependant on ne sait pas exactement lesquels parmi ces points sont au-dessus de ce seuil ;</a:t>
                </a:r>
              </a:p>
              <a:p>
                <a:pPr marL="457195" indent="-457195">
                  <a:buFont typeface="Arial" panose="020B0604020202020204" pitchFamily="34" charset="0"/>
                  <a:buChar char="•"/>
                </a:pPr>
                <a:endParaRPr lang="fr-FR" sz="2666" dirty="0"/>
              </a:p>
              <a:p>
                <a:pPr marL="457195" indent="-457195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Tout ce que l’on a, en chaque point, c’est une probabilité qu’il soit au-dessus du seuil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666" dirty="0">
                            <a:latin typeface="Cambria Math" panose="02040503050406030204" pitchFamily="18" charset="0"/>
                          </a:rPr>
                          <m:t>soit</m:t>
                        </m:r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 1−</m:t>
                        </m:r>
                        <m:sSup>
                          <m:sSupPr>
                            <m:ctrlPr>
                              <a:rPr lang="en-US" sz="2666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666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666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fr-FR" sz="266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666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 sz="2666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fr-CA" sz="2666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8830CDD-9024-4E3C-8A87-42E4E225F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793934" y="1653323"/>
                <a:ext cx="9551005" cy="3427092"/>
              </a:xfrm>
              <a:prstGeom prst="rect">
                <a:avLst/>
              </a:prstGeom>
              <a:blipFill>
                <a:blip r:embed="rId6"/>
                <a:stretch>
                  <a:fillRect l="-1085" t="-1779" r="-1723" b="-35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6742BB62-FD6B-BFAB-CF89-E08883354AE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6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29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44858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Que gagne-t-on par rapport à un krigeage ordinaire?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C4DFD7-228D-4E1C-B61B-B6A6B519E5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65739" y="1195091"/>
            <a:ext cx="973258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dirty="0"/>
              <a:t>Les </a:t>
            </a:r>
            <a:r>
              <a:rPr lang="fr-FR" sz="2666" dirty="0" err="1"/>
              <a:t>variogrammes</a:t>
            </a:r>
            <a:r>
              <a:rPr lang="fr-FR" sz="2666" dirty="0"/>
              <a:t> peuvent varier d’une indicatrice à l’autre</a:t>
            </a:r>
            <a:endParaRPr lang="fr-CA" sz="2666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4FB212-3A31-448E-953A-DF8CF88834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05150" y="1868313"/>
            <a:ext cx="5981700" cy="48133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13062E9-3E1C-2294-F090-5CF1DCECF46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7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27728-8324-5EFF-0CC7-4E534605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du cours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27D133F5-F7B7-82DC-A9D0-CE4AEA5DCEB8}"/>
              </a:ext>
            </a:extLst>
          </p:cNvPr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52951" y="923593"/>
            <a:ext cx="11678652" cy="638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400" dirty="0"/>
              <a:t>Introduction : contexte et problématique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Krigeage d’indicatrices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Cas d’une variable binaire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Cas d’une distribution seuillée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Méthodologie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Variogramme d’indicatrices et corrélogrammes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Interprétation de la valeur estimée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Corrections d’ordre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Changements de support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Cas d’une variable binaire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Cas d’une distribution seuillée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Méthodologie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CA" sz="1600" dirty="0"/>
              <a:t>Variogramme d’indicatrices et corrélogrammes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i="1" dirty="0"/>
              <a:t>Soft </a:t>
            </a:r>
            <a:r>
              <a:rPr lang="fr-CA" sz="2400" i="1" dirty="0" err="1"/>
              <a:t>kriging</a:t>
            </a:r>
            <a:endParaRPr lang="fr-CA" sz="2400" i="1" dirty="0"/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Variantes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/>
              <a:t>Exemple</a:t>
            </a:r>
          </a:p>
          <a:p>
            <a:pPr marL="238105" indent="-238105">
              <a:buFont typeface="Arial" panose="020B0604020202020204" pitchFamily="34" charset="0"/>
              <a:buChar char="•"/>
            </a:pPr>
            <a:endParaRPr lang="fr-CA" sz="1500" dirty="0"/>
          </a:p>
        </p:txBody>
      </p:sp>
    </p:spTree>
    <p:extLst>
      <p:ext uri="{BB962C8B-B14F-4D97-AF65-F5344CB8AC3E}">
        <p14:creationId xmlns:p14="http://schemas.microsoft.com/office/powerpoint/2010/main" val="1708259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30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Que gagne-t-on par rapport à un krigeage ordinaire?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DD0AC8-B14F-41C0-8403-9EA46BC5B0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821946"/>
            <a:ext cx="9594109" cy="499314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49B577B-6081-4837-AE94-E05ECCE36ED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65739" y="1195091"/>
            <a:ext cx="973258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666" dirty="0"/>
              <a:t>Les </a:t>
            </a:r>
            <a:r>
              <a:rPr lang="fr-FR" sz="2666" dirty="0" err="1"/>
              <a:t>variogrammes</a:t>
            </a:r>
            <a:r>
              <a:rPr lang="fr-FR" sz="2666" dirty="0"/>
              <a:t> peuvent varier d’une indicatrice à l’autre</a:t>
            </a:r>
            <a:endParaRPr lang="fr-CA" sz="2666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70B2C74-B3F7-53B7-9E5A-9233303C9CF7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28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31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0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À quel prix?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FA476CE-7333-468B-A71A-3F850E4665DA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82262" y="1220686"/>
                <a:ext cx="9669517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Fonction de répartition représentée sous forme discrète : combien de seuils? (en pratique souvent de 5 à 10 seuils)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Chaque seuil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v. indicatrice différente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modélisation du variogramme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krigeage d’indicatrice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effort beaucoup plus important; peut mener à des possibilités d’incohérences dans la </a:t>
                </a:r>
                <a:r>
                  <a:rPr lang="fr-CA" sz="2400" dirty="0"/>
                  <a:t>modélisation.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Chaque indicatrice doit être stationnaire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fonction de répartition stationnaire (hypothèse + forte que pour le krigeage).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On a réduit l’ensemble conditionnant à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)…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) } </m:t>
                    </m:r>
                  </m:oMath>
                </a14:m>
                <a:r>
                  <a:rPr lang="fr-FR" sz="2400" dirty="0"/>
                  <a:t>au lieu de </a:t>
                </a:r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)…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) } </m:t>
                    </m:r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CA" sz="2400" dirty="0"/>
                  <a:t> certaine perte d’information?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FA476CE-7333-468B-A71A-3F850E46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282262" y="1220686"/>
                <a:ext cx="9669517" cy="5262979"/>
              </a:xfrm>
              <a:prstGeom prst="rect">
                <a:avLst/>
              </a:prstGeom>
              <a:blipFill>
                <a:blip r:embed="rId6"/>
                <a:stretch>
                  <a:fillRect l="-1008" t="-1042" b="-16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EB007C26-4E8F-49E6-C527-DA1D963B9A3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0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32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4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Quels sont les problèmes qui se posent?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2305C07-C241-41F5-9E06-7A9A0102FEA8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99409" y="1345879"/>
                <a:ext cx="8311846" cy="4923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95" indent="-457195">
                  <a:buFont typeface="+mj-lt"/>
                  <a:buAutoNum type="arabicPeriod"/>
                </a:pPr>
                <a:r>
                  <a:rPr lang="fr-CA" sz="2400" dirty="0"/>
                  <a:t>Problème de relation d’ordre : </a:t>
                </a:r>
                <a:r>
                  <a:rPr lang="fr-FR" sz="2400" dirty="0"/>
                  <a:t>valeurs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400" dirty="0"/>
                  <a:t>peuvent être &gt;1 ou &lt;0;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)&gt;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sz="2400" dirty="0"/>
                  <a:t>quand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sz="2400" i="1" dirty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CA" sz="24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CA" sz="2400" dirty="0"/>
                  <a:t>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Les </a:t>
                </a:r>
                <a:r>
                  <a:rPr lang="fr-FR" sz="2400" dirty="0" err="1"/>
                  <a:t>variogrammes</a:t>
                </a:r>
                <a:r>
                  <a:rPr lang="fr-FR" sz="2400" dirty="0"/>
                  <a:t> d’indicatrices sont souvent plus faciles à modéliser (il n’y a pas de données extrêmes, que des 0 ou des 1) mais souvent la structure spatiale est faible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/>
                  <a:t> manque de précision dans les estimations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2400" dirty="0"/>
                  <a:t>;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Comment interpoler entre les valeurs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? Comment extrapoler au-delà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et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?</a:t>
                </a:r>
              </a:p>
              <a:p>
                <a:pPr marL="457195" indent="-457195">
                  <a:buFont typeface="+mj-lt"/>
                  <a:buAutoNum type="arabicPeriod"/>
                </a:pPr>
                <a:endParaRPr lang="fr-FR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FR" sz="2400" dirty="0"/>
                  <a:t>Que faire si l’estimation doit porter sur des blocs ?</a:t>
                </a:r>
              </a:p>
              <a:p>
                <a:pPr lvl="1"/>
                <a:r>
                  <a:rPr lang="fr-FR" sz="2400" dirty="0"/>
                  <a:t>  Ex.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 err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24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fr-F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2305C07-C241-41F5-9E06-7A9A0102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99409" y="1345879"/>
                <a:ext cx="8311846" cy="4923399"/>
              </a:xfrm>
              <a:prstGeom prst="rect">
                <a:avLst/>
              </a:prstGeom>
              <a:blipFill>
                <a:blip r:embed="rId6"/>
                <a:stretch>
                  <a:fillRect l="-1173" t="-1115" r="-1173" b="-1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54FAD34B-9B04-4F11-F3A1-8B110033A5A5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3. Interprétation de la valeur estimée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60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33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88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Problématiques 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42DF1D-0DF3-436A-A657-8CDB97FFAC3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55530" y="2663262"/>
            <a:ext cx="8726154" cy="378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6" dirty="0"/>
              <a:t>La source de ce problème est liée à :</a:t>
            </a:r>
          </a:p>
          <a:p>
            <a:endParaRPr lang="fr-FR" sz="2666" dirty="0"/>
          </a:p>
          <a:p>
            <a:pPr marL="1066789" lvl="1" indent="-457195">
              <a:buFont typeface="+mj-lt"/>
              <a:buAutoNum type="arabicPeriod"/>
            </a:pPr>
            <a:r>
              <a:rPr lang="fr-FR" sz="2666" dirty="0"/>
              <a:t>des </a:t>
            </a:r>
            <a:r>
              <a:rPr lang="fr-FR" sz="2666" dirty="0" err="1"/>
              <a:t>variogrammes</a:t>
            </a:r>
            <a:r>
              <a:rPr lang="fr-FR" sz="2666" dirty="0"/>
              <a:t> mal modélisés;</a:t>
            </a:r>
          </a:p>
          <a:p>
            <a:pPr marL="1066789" lvl="1" indent="-457195">
              <a:buFont typeface="+mj-lt"/>
              <a:buAutoNum type="arabicPeriod"/>
            </a:pPr>
            <a:endParaRPr lang="fr-FR" sz="2666" dirty="0"/>
          </a:p>
          <a:p>
            <a:pPr marL="1066789" lvl="1" indent="-457195">
              <a:buFont typeface="+mj-lt"/>
              <a:buAutoNum type="arabicPeriod"/>
            </a:pPr>
            <a:r>
              <a:rPr lang="fr-FR" sz="2666" dirty="0"/>
              <a:t>des patrons de krigeage incohérents;</a:t>
            </a:r>
          </a:p>
          <a:p>
            <a:pPr marL="1066789" lvl="1" indent="-457195">
              <a:buFont typeface="+mj-lt"/>
              <a:buAutoNum type="arabicPeriod"/>
            </a:pPr>
            <a:endParaRPr lang="fr-FR" sz="2666" dirty="0"/>
          </a:p>
          <a:p>
            <a:pPr marL="1066789" lvl="1" indent="-457195">
              <a:buFont typeface="+mj-lt"/>
              <a:buAutoNum type="arabicPeriod"/>
            </a:pPr>
            <a:r>
              <a:rPr lang="fr-FR" sz="2666" dirty="0"/>
              <a:t>des poids de krigeage négatifs et supérieurs à 1;</a:t>
            </a:r>
          </a:p>
          <a:p>
            <a:pPr marL="1066789" lvl="1" indent="-457195">
              <a:buFont typeface="+mj-lt"/>
              <a:buAutoNum type="arabicPeriod"/>
            </a:pPr>
            <a:endParaRPr lang="fr-FR" sz="2666" dirty="0"/>
          </a:p>
          <a:p>
            <a:pPr marL="1066789" lvl="1" indent="-457195">
              <a:buFont typeface="+mj-lt"/>
              <a:buAutoNum type="arabicPeriod"/>
            </a:pPr>
            <a:r>
              <a:rPr lang="fr-FR" sz="2666" dirty="0"/>
              <a:t>un manque de données pour certains seuils.</a:t>
            </a:r>
            <a:endParaRPr lang="fr-CA" sz="2666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5838D1-56AF-4783-B59D-E35CBE87AD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55529" y="1410457"/>
            <a:ext cx="9080939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Le krigeage d’indicatrice ne garantit pas que la fonction de répartition conditionnelle estimée soit strictement croissante.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CA91676-5B81-87AD-AF06-879DE76102DD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9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106E715C-DA75-4F21-9A1A-AE61F82ECF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78" y="1309610"/>
            <a:ext cx="7397852" cy="5548390"/>
          </a:xfrm>
          <a:prstGeom prst="rect">
            <a:avLst/>
          </a:prstGeom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D9018659-0265-4125-8B59-58288AF47B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03508" y="2616070"/>
            <a:ext cx="1263869" cy="7777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FB4A496-903F-4094-9E41-10472D956A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43932" y="1794473"/>
            <a:ext cx="646824" cy="6409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515104E-CE03-4D32-846C-7A5AB6831A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49429" y="5610214"/>
            <a:ext cx="646824" cy="6409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010B0CB-EA9E-43B1-BDEC-C5DF88D902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03968" y="4426904"/>
            <a:ext cx="1207375" cy="100532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5290992-C066-4953-A89C-A2E35E03739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9327391" y="2208367"/>
            <a:ext cx="2732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3AD5160-D14C-45FE-B690-10957FB108F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327392" y="1934102"/>
                <a:ext cx="3058511" cy="51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67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67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67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b>
                          </m:sSub>
                        </m:e>
                      </m:func>
                      <m:d>
                        <m:dPr>
                          <m:ctrlPr>
                            <a:rPr lang="en-US" sz="1867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867" i="1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3AD5160-D14C-45FE-B690-10957FB1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9327392" y="1934102"/>
                <a:ext cx="3058511" cy="5176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EB7006-3B4E-48B0-9D1A-E2C6B7F0E4DF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81751" y="5825448"/>
                <a:ext cx="3058511" cy="51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67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67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67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67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b>
                          </m:sSub>
                        </m:e>
                      </m:func>
                      <m:d>
                        <m:dPr>
                          <m:ctrlPr>
                            <a:rPr lang="en-US" sz="1867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67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867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EB7006-3B4E-48B0-9D1A-E2C6B7F0E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281751" y="5825448"/>
                <a:ext cx="3058511" cy="5176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ADF2883-D4E4-4A36-AC54-D1B054F9B1BE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097666" y="6058033"/>
            <a:ext cx="3398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34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766121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Problématiques : visuellement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FEFDF743-7F86-4A84-BA28-D94C96F9F0CE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234426" y="1275715"/>
                <a:ext cx="62116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Soit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1,10</m:t>
                        </m:r>
                      </m:e>
                    </m:d>
                  </m:oMath>
                </a14:m>
                <a:r>
                  <a:rPr lang="fr-CA" sz="2400" dirty="0"/>
                  <a:t> :</a:t>
                </a: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FEFDF743-7F86-4A84-BA28-D94C96F9F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1234426" y="1275715"/>
                <a:ext cx="6211613" cy="461665"/>
              </a:xfrm>
              <a:prstGeom prst="rect">
                <a:avLst/>
              </a:prstGeom>
              <a:blipFill>
                <a:blip r:embed="rId25"/>
                <a:stretch>
                  <a:fillRect l="-147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4270A7E1-4698-44C4-AC7C-E03A4DB91E4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16200000">
            <a:off x="1319514" y="3768342"/>
            <a:ext cx="323017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67" dirty="0"/>
              <a:t>Fonction de répartition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7546C55-AABE-4EBF-96AC-618714D3DE2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866114" y="6478344"/>
            <a:ext cx="120737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67" dirty="0"/>
              <a:t>Teneur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3FF08461-21E0-417B-A38D-7FD47B5DAB6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H="1">
            <a:off x="5270213" y="3935026"/>
            <a:ext cx="132106" cy="736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55FDA516-2F82-4FFA-BB03-05B74620027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603126" y="3116629"/>
            <a:ext cx="2127572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34" dirty="0"/>
              <a:t>Strictement croissante?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F8DC5E56-4AEA-4B29-AB6B-6C356EDD3A73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flipV="1">
            <a:off x="6408833" y="3196339"/>
            <a:ext cx="1037206" cy="232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49F04181-D088-14BE-E043-AAE669D1438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86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B3EE83-000E-41A9-BB40-459E3F3FD2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37" y="817573"/>
            <a:ext cx="8066976" cy="6050231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35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55490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Problématiques : visuellement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D69392-7739-43CE-91A5-8A3A829A20B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V="1">
            <a:off x="3078127" y="5947101"/>
            <a:ext cx="0" cy="2417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3A19C72-327A-44CA-851A-8F1F6265494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893852" y="1573280"/>
            <a:ext cx="0" cy="285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9237F7F-1921-4684-B62B-1D62778E796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843862" y="4538714"/>
            <a:ext cx="4256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812535E-B18C-4E21-A371-41922F65A55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7807780" y="2503211"/>
            <a:ext cx="3450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773A879-1EE0-49D4-97EC-B298BFA337B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4547694" y="5144812"/>
            <a:ext cx="349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DE9428C-51D0-4AAE-808E-27579605AB7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5800305" y="4579625"/>
            <a:ext cx="283778" cy="273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9D4DEA1-90B3-478F-9DE4-272F3B9F3026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7714812" y="2836040"/>
            <a:ext cx="349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9412C2-A1ED-4C9C-93CD-884BA7F6BD27}"/>
              </a:ext>
            </a:extLst>
          </p:cNvPr>
          <p:cNvCxnSpPr>
            <a:cxnSpLocks/>
            <a:stCxn id="10" idx="2"/>
          </p:cNvCxnSpPr>
          <p:nvPr>
            <p:custDataLst>
              <p:tags r:id="rId11"/>
            </p:custDataLst>
          </p:nvPr>
        </p:nvCxnSpPr>
        <p:spPr>
          <a:xfrm>
            <a:off x="4547695" y="2525895"/>
            <a:ext cx="1117382" cy="192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A473CF4-86D7-425D-9290-BC2A65DB1A7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328495" y="206423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Correction avant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D069E62-3516-4E4B-B08C-213C1F62404D}"/>
              </a:ext>
            </a:extLst>
          </p:cNvPr>
          <p:cNvCxnSpPr>
            <a:cxnSpLocks/>
            <a:stCxn id="21" idx="1"/>
          </p:cNvCxnSpPr>
          <p:nvPr>
            <p:custDataLst>
              <p:tags r:id="rId13"/>
            </p:custDataLst>
          </p:nvPr>
        </p:nvCxnSpPr>
        <p:spPr>
          <a:xfrm flipH="1">
            <a:off x="6001406" y="4700870"/>
            <a:ext cx="3412465" cy="392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8D8D5CC-CC0E-4B18-ABEF-2174BD6D67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413871" y="4470037"/>
            <a:ext cx="259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Correction arrière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F0D36A3-1156-44F1-8DE6-55EC4A28A67A}"/>
              </a:ext>
            </a:extLst>
          </p:cNvPr>
          <p:cNvCxnSpPr>
            <a:cxnSpLocks/>
            <a:stCxn id="21" idx="1"/>
          </p:cNvCxnSpPr>
          <p:nvPr>
            <p:custDataLst>
              <p:tags r:id="rId15"/>
            </p:custDataLst>
          </p:nvPr>
        </p:nvCxnSpPr>
        <p:spPr>
          <a:xfrm flipH="1" flipV="1">
            <a:off x="7919362" y="3278685"/>
            <a:ext cx="1494509" cy="1422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A6A8532-00BA-480E-AEEB-139EA5D11BB1}"/>
              </a:ext>
            </a:extLst>
          </p:cNvPr>
          <p:cNvCxnSpPr>
            <a:cxnSpLocks/>
            <a:stCxn id="10" idx="2"/>
          </p:cNvCxnSpPr>
          <p:nvPr>
            <p:custDataLst>
              <p:tags r:id="rId16"/>
            </p:custDataLst>
          </p:nvPr>
        </p:nvCxnSpPr>
        <p:spPr>
          <a:xfrm>
            <a:off x="4547695" y="2525895"/>
            <a:ext cx="2787413" cy="1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77FA7F6-CC23-4102-B48F-E68DC176DE10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4361794" y="4587443"/>
            <a:ext cx="0" cy="135965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C2F4005-17C6-4258-9E1F-82995096E041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014656" y="5155323"/>
            <a:ext cx="0" cy="79177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25EB7A8-9819-4D8F-A7B7-48B4920C6F25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3732392" y="5376040"/>
            <a:ext cx="0" cy="571063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E49AA19-7824-4567-B334-F8B88B94024C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5665076" y="5007782"/>
            <a:ext cx="0" cy="93932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A1E68E5-98DB-4994-964B-C7E1923A4919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6299201" y="4383233"/>
            <a:ext cx="0" cy="156386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6A91B56-A317-40D0-8AE8-5DDCEE73B183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6964856" y="3812170"/>
            <a:ext cx="0" cy="213493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9CE39AB-4128-424E-B472-A38B5C1B790B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7594775" y="2513225"/>
            <a:ext cx="0" cy="3433877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860EA99-0F1B-40D4-B4CF-8FC54A290AE7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8249920" y="2821776"/>
            <a:ext cx="0" cy="312532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410B6E91-495C-D40F-F160-33DDE0BFA34E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59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B3EE83-000E-41A9-BB40-459E3F3FD2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37" y="817573"/>
            <a:ext cx="8053016" cy="6039761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36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55489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4 :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D69392-7739-43CE-91A5-8A3A829A20B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V="1">
            <a:off x="3078127" y="5947101"/>
            <a:ext cx="0" cy="2417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3A19C72-327A-44CA-851A-8F1F6265494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893852" y="1573280"/>
            <a:ext cx="0" cy="285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9237F7F-1921-4684-B62B-1D62778E796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843862" y="4538714"/>
            <a:ext cx="4256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812535E-B18C-4E21-A371-41922F65A55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7807780" y="2503211"/>
            <a:ext cx="34508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773A879-1EE0-49D4-97EC-B298BFA337B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4547694" y="5144812"/>
            <a:ext cx="349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DE9428C-51D0-4AAE-808E-27579605AB7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5800305" y="4579625"/>
            <a:ext cx="283778" cy="273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9D4DEA1-90B3-478F-9DE4-272F3B9F3026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7714812" y="2836040"/>
            <a:ext cx="3491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9412C2-A1ED-4C9C-93CD-884BA7F6BD27}"/>
              </a:ext>
            </a:extLst>
          </p:cNvPr>
          <p:cNvCxnSpPr>
            <a:cxnSpLocks/>
            <a:stCxn id="10" idx="2"/>
          </p:cNvCxnSpPr>
          <p:nvPr>
            <p:custDataLst>
              <p:tags r:id="rId11"/>
            </p:custDataLst>
          </p:nvPr>
        </p:nvCxnSpPr>
        <p:spPr>
          <a:xfrm>
            <a:off x="4547695" y="2525895"/>
            <a:ext cx="1117382" cy="1927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A473CF4-86D7-425D-9290-BC2A65DB1A7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328495" y="206423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Correction avant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D069E62-3516-4E4B-B08C-213C1F62404D}"/>
              </a:ext>
            </a:extLst>
          </p:cNvPr>
          <p:cNvCxnSpPr>
            <a:cxnSpLocks/>
            <a:stCxn id="21" idx="1"/>
          </p:cNvCxnSpPr>
          <p:nvPr>
            <p:custDataLst>
              <p:tags r:id="rId13"/>
            </p:custDataLst>
          </p:nvPr>
        </p:nvCxnSpPr>
        <p:spPr>
          <a:xfrm flipH="1">
            <a:off x="6001406" y="4700870"/>
            <a:ext cx="3412465" cy="392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8D8D5CC-CC0E-4B18-ABEF-2174BD6D67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413871" y="4470037"/>
            <a:ext cx="259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Correction arrière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F0D36A3-1156-44F1-8DE6-55EC4A28A67A}"/>
              </a:ext>
            </a:extLst>
          </p:cNvPr>
          <p:cNvCxnSpPr>
            <a:cxnSpLocks/>
            <a:stCxn id="21" idx="1"/>
          </p:cNvCxnSpPr>
          <p:nvPr>
            <p:custDataLst>
              <p:tags r:id="rId15"/>
            </p:custDataLst>
          </p:nvPr>
        </p:nvCxnSpPr>
        <p:spPr>
          <a:xfrm flipH="1" flipV="1">
            <a:off x="7919362" y="3278685"/>
            <a:ext cx="1494509" cy="1422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A6A8532-00BA-480E-AEEB-139EA5D11BB1}"/>
              </a:ext>
            </a:extLst>
          </p:cNvPr>
          <p:cNvCxnSpPr>
            <a:cxnSpLocks/>
            <a:stCxn id="10" idx="2"/>
          </p:cNvCxnSpPr>
          <p:nvPr>
            <p:custDataLst>
              <p:tags r:id="rId16"/>
            </p:custDataLst>
          </p:nvPr>
        </p:nvCxnSpPr>
        <p:spPr>
          <a:xfrm>
            <a:off x="4547695" y="2525895"/>
            <a:ext cx="2787413" cy="1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77FA7F6-CC23-4102-B48F-E68DC176DE10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4361794" y="4587443"/>
            <a:ext cx="0" cy="135965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C2F4005-17C6-4258-9E1F-82995096E041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014656" y="5155323"/>
            <a:ext cx="0" cy="79177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25EB7A8-9819-4D8F-A7B7-48B4920C6F25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3732392" y="5376040"/>
            <a:ext cx="0" cy="571063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E49AA19-7824-4567-B334-F8B88B94024C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5665076" y="5007782"/>
            <a:ext cx="0" cy="93932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A1E68E5-98DB-4994-964B-C7E1923A4919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6299201" y="4383233"/>
            <a:ext cx="0" cy="156386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6A91B56-A317-40D0-8AE8-5DDCEE73B183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6964856" y="3812170"/>
            <a:ext cx="0" cy="2134932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9CE39AB-4128-424E-B472-A38B5C1B790B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7594775" y="2513225"/>
            <a:ext cx="0" cy="3433877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860EA99-0F1B-40D4-B4CF-8FC54A290AE7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8249920" y="2821776"/>
            <a:ext cx="0" cy="312532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EE8C06E2-639A-D57D-96C4-963216A3979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0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37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91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4 : 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3">
                <a:extLst>
                  <a:ext uri="{FF2B5EF4-FFF2-40B4-BE49-F238E27FC236}">
                    <a16:creationId xmlns:a16="http://schemas.microsoft.com/office/drawing/2014/main" id="{9588C787-56F7-4766-8DA1-90FF66E5FF5D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1282262" y="1221205"/>
              <a:ext cx="9321800" cy="509756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64360">
                      <a:extLst>
                        <a:ext uri="{9D8B030D-6E8A-4147-A177-3AD203B41FA5}">
                          <a16:colId xmlns:a16="http://schemas.microsoft.com/office/drawing/2014/main" val="560902510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844965532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1533323592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3427989434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2794077979"/>
                        </a:ext>
                      </a:extLst>
                    </a:gridCol>
                  </a:tblGrid>
                  <a:tr h="743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>
                              <a:solidFill>
                                <a:schemeClr val="tx1"/>
                              </a:solidFill>
                            </a:rPr>
                            <a:t>Seuil c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𝑲𝑰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𝑲𝑰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𝒂𝒗𝒂𝒏𝒕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𝑲𝑰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𝒂𝒓𝒓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𝑲𝑰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𝒄𝒐𝒓𝒓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A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fr-C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1514122397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-0.05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766027026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2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250513221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0.275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64021292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4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0.275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109071223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0.24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0.24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0.295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65201820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6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471076686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020497081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8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0.77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0.81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821282098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9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0.77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0.77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0.81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486727151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1.08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591851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3">
                <a:extLst>
                  <a:ext uri="{FF2B5EF4-FFF2-40B4-BE49-F238E27FC236}">
                    <a16:creationId xmlns:a16="http://schemas.microsoft.com/office/drawing/2014/main" id="{9588C787-56F7-4766-8DA1-90FF66E5FF5D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11"/>
                </p:custDataLst>
              </p:nvPr>
            </p:nvGraphicFramePr>
            <p:xfrm>
              <a:off x="1282262" y="1221205"/>
              <a:ext cx="9321800" cy="509756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64360">
                      <a:extLst>
                        <a:ext uri="{9D8B030D-6E8A-4147-A177-3AD203B41FA5}">
                          <a16:colId xmlns:a16="http://schemas.microsoft.com/office/drawing/2014/main" val="560902510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844965532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1533323592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3427989434"/>
                        </a:ext>
                      </a:extLst>
                    </a:gridCol>
                    <a:gridCol w="1864360">
                      <a:extLst>
                        <a:ext uri="{9D8B030D-6E8A-4147-A177-3AD203B41FA5}">
                          <a16:colId xmlns:a16="http://schemas.microsoft.com/office/drawing/2014/main" val="2794077979"/>
                        </a:ext>
                      </a:extLst>
                    </a:gridCol>
                  </a:tblGrid>
                  <a:tr h="743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>
                              <a:solidFill>
                                <a:schemeClr val="tx1"/>
                              </a:solidFill>
                            </a:rPr>
                            <a:t>Seuil c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12"/>
                          <a:stretch>
                            <a:fillRect l="-100327" t="-2459" r="-301307" b="-5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12"/>
                          <a:stretch>
                            <a:fillRect l="-200327" t="-2459" r="-201307" b="-5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12"/>
                          <a:stretch>
                            <a:fillRect l="-300327" t="-2459" r="-101307" b="-59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12"/>
                          <a:stretch>
                            <a:fillRect l="-400327" t="-2459" r="-1307" b="-597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122397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-0.05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766027026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2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0.13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250513221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0.275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64021292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4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0.275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109071223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0.24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0.35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0.24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0.295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65201820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6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0.40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471076686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0.53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020497081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8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0.77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0.81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821282098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9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0.77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0.85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0.77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0.81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486727151"/>
                      </a:ext>
                    </a:extLst>
                  </a:tr>
                  <a:tr h="435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10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1.08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A" sz="2000" dirty="0"/>
                            <a:t>1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59185153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4D0142A-0C11-45BF-ACFE-666FABD63EF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656083" y="2078422"/>
            <a:ext cx="641131" cy="5150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2B266A4-619E-41FB-BEFE-6AA08B3FF5F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834760" y="2467304"/>
            <a:ext cx="4624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8C69365-62AE-4DBC-9CF3-3AAE32595E1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9561163">
            <a:off x="4461642" y="1871336"/>
            <a:ext cx="120868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max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5DDB18C-D5B2-41F7-93C0-F44C79FE756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4692145" y="5197509"/>
            <a:ext cx="2820989" cy="4392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D052CD6-8895-4E8A-A220-588B21D54600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6716111" y="5211188"/>
            <a:ext cx="430919" cy="283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CDDF33B-E44D-4FD5-A043-2E67EFDC258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817339">
            <a:off x="6130036" y="5184399"/>
            <a:ext cx="120868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0885D0-35A6-EEA2-2F82-D9E0762E65BF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2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CA76C0-C3CA-414A-BD75-9B9A4774FB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49"/>
            <a:ext cx="12192000" cy="58801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38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6612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4 : réponse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BFD23F-86A7-41E1-A2E1-39334A5791C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66906" y="2165407"/>
                <a:ext cx="3700007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Noir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BFD23F-86A7-41E1-A2E1-39334A57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966906" y="2165407"/>
                <a:ext cx="3700007" cy="477888"/>
              </a:xfrm>
              <a:prstGeom prst="rect">
                <a:avLst/>
              </a:prstGeom>
              <a:blipFill>
                <a:blip r:embed="rId12"/>
                <a:stretch>
                  <a:fillRect l="-2636" t="-7595" b="-265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43EBF4D-168A-4D6C-8854-318C8CA821E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438984" y="3308405"/>
            <a:ext cx="0" cy="3254734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26E8856-A36B-4582-A91E-F8D75FC79A0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090600" y="5248524"/>
            <a:ext cx="0" cy="134001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997D18-F233-41E9-95BB-2830A3CFE3D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1590262" y="5248524"/>
            <a:ext cx="3500339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C2083D1-3655-4A7D-AB70-07EB2A5AB3F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1590262" y="3308405"/>
            <a:ext cx="6848723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9ABE64E5-EC0C-996A-FB3D-2223278C6993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48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CA76C0-C3CA-414A-BD75-9B9A4774FB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49"/>
            <a:ext cx="12192000" cy="58801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39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6612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4 : réponse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BFD23F-86A7-41E1-A2E1-39334A5791C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66906" y="2165407"/>
                <a:ext cx="3700007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Noir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BFD23F-86A7-41E1-A2E1-39334A57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966906" y="2165407"/>
                <a:ext cx="3700007" cy="477888"/>
              </a:xfrm>
              <a:prstGeom prst="rect">
                <a:avLst/>
              </a:prstGeom>
              <a:blipFill>
                <a:blip r:embed="rId12"/>
                <a:stretch>
                  <a:fillRect l="-2636" t="-7595" b="-265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43EBF4D-168A-4D6C-8854-318C8CA821E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438984" y="3308405"/>
            <a:ext cx="0" cy="3254734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26E8856-A36B-4582-A91E-F8D75FC79A0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090600" y="5248524"/>
            <a:ext cx="0" cy="1340018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997D18-F233-41E9-95BB-2830A3CFE3D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1590262" y="5248524"/>
            <a:ext cx="3500339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C2083D1-3655-4A7D-AB70-07EB2A5AB3F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1590262" y="3308405"/>
            <a:ext cx="6848723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D700AF6A-DF49-265D-D7CF-07FAE8AD8E4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6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B0B831B-2EDB-46ED-8765-76A15391F1FA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308539" y="1037581"/>
                <a:ext cx="957492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Nous avons vu précédemment que le krigeage 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CA" sz="2400" dirty="0"/>
                  <a:t> fournit :</a:t>
                </a:r>
              </a:p>
              <a:p>
                <a:endParaRPr lang="fr-CA" sz="2400" dirty="0"/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La meilleure </a:t>
                </a:r>
                <a:r>
                  <a:rPr lang="fr-CA" sz="2400" b="1" u="sng" dirty="0"/>
                  <a:t>estimation linéaire </a:t>
                </a:r>
                <a:r>
                  <a:rPr lang="fr-CA" sz="2400" dirty="0"/>
                  <a:t>possible</a:t>
                </a:r>
              </a:p>
              <a:p>
                <a:pPr marL="1142988" lvl="1" indent="-533395">
                  <a:buFont typeface="+mj-lt"/>
                  <a:buAutoNum type="romanLcPeriod"/>
                </a:pPr>
                <a:r>
                  <a:rPr lang="fr-CA" sz="2400" dirty="0"/>
                  <a:t>Au sens de la </a:t>
                </a:r>
                <a:r>
                  <a:rPr lang="fr-CA" sz="2400" b="1" u="sng" dirty="0"/>
                  <a:t>variance d’estimation minimale</a:t>
                </a:r>
              </a:p>
              <a:p>
                <a:pPr marL="1142988" lvl="1" indent="-533395">
                  <a:buFont typeface="+mj-lt"/>
                  <a:buAutoNum type="romanLcPeriod"/>
                </a:pPr>
                <a:endParaRPr lang="fr-CA" sz="2400" dirty="0"/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Exprime une variance d’estimation</a:t>
                </a:r>
              </a:p>
              <a:p>
                <a:pPr marL="1142988" lvl="1" indent="-533395">
                  <a:buFont typeface="+mj-lt"/>
                  <a:buAutoNum type="romanLcPeriod"/>
                </a:pPr>
                <a:r>
                  <a:rPr lang="fr-CA" sz="2400" dirty="0"/>
                  <a:t>Fonction de la continuité spatiale </a:t>
                </a:r>
                <a:r>
                  <a:rPr lang="fr-CA" sz="2400" b="1" u="sng" dirty="0"/>
                  <a:t>exprimée par le variogramme</a:t>
                </a:r>
              </a:p>
              <a:p>
                <a:pPr marL="1142988" lvl="1" indent="-533395">
                  <a:buFont typeface="+mj-lt"/>
                  <a:buAutoNum type="romanLcPeriod"/>
                </a:pPr>
                <a:r>
                  <a:rPr lang="fr-CA" sz="2400" dirty="0"/>
                  <a:t>Une estimation qui </a:t>
                </a:r>
                <a:r>
                  <a:rPr lang="fr-CA" sz="2400" b="1" u="sng" dirty="0"/>
                  <a:t>considère l’effet d’information</a:t>
                </a:r>
              </a:p>
              <a:p>
                <a:pPr marL="1752582" lvl="2" indent="-533395">
                  <a:buFont typeface="+mj-lt"/>
                  <a:buAutoNum type="alphaLcPeriod"/>
                </a:pPr>
                <a:r>
                  <a:rPr lang="fr-CA" sz="2400" dirty="0"/>
                  <a:t>Configuration</a:t>
                </a:r>
              </a:p>
              <a:p>
                <a:pPr marL="1752582" lvl="2" indent="-533395">
                  <a:buFont typeface="+mj-lt"/>
                  <a:buAutoNum type="alphaLcPeriod"/>
                </a:pPr>
                <a:r>
                  <a:rPr lang="fr-CA" sz="2400" dirty="0"/>
                  <a:t>Quantité</a:t>
                </a:r>
              </a:p>
              <a:p>
                <a:pPr marL="1142988" lvl="1" indent="-533395">
                  <a:buFont typeface="+mj-lt"/>
                  <a:buAutoNum type="romanLcPeriod"/>
                </a:pPr>
                <a:endParaRPr lang="fr-CA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B0B831B-2EDB-46ED-8765-76A15391F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308539" y="1037581"/>
                <a:ext cx="9574924" cy="4524315"/>
              </a:xfrm>
              <a:prstGeom prst="rect">
                <a:avLst/>
              </a:prstGeom>
              <a:blipFill>
                <a:blip r:embed="rId8"/>
                <a:stretch>
                  <a:fillRect l="-1019" t="-10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66123"/>
            <a:ext cx="31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Krigeage 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5DDEA2-A758-4B2D-929A-9661A13DC1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31594" y="5282759"/>
            <a:ext cx="894780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733" dirty="0">
                <a:solidFill>
                  <a:srgbClr val="FF0000"/>
                </a:solidFill>
              </a:rPr>
              <a:t>Que faire lorsque l’on veut connaître plus qu’un estimé et une variance d’estimation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57C26-2C00-4551-B49C-E0D407BDBA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5637" y="5290718"/>
            <a:ext cx="8814391" cy="1296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A767664-2815-B049-BAAE-253621B5993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93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3548436-99D2-4B7B-B456-3A8557065D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49"/>
            <a:ext cx="12192000" cy="58801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40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55490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Exercice 4 : réponse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BFD23F-86A7-41E1-A2E1-39334A5791C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66906" y="2165408"/>
                <a:ext cx="3700007" cy="123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Noir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fr-CA" sz="2400" dirty="0"/>
              </a:p>
              <a:p>
                <a:r>
                  <a:rPr lang="fr-CA" sz="2400" dirty="0"/>
                  <a:t>Rouge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𝑐𝑜𝑟𝑟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fr-CA" sz="2400" dirty="0"/>
              </a:p>
              <a:p>
                <a:endParaRPr lang="fr-CA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4BFD23F-86A7-41E1-A2E1-39334A57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966906" y="2165408"/>
                <a:ext cx="3700007" cy="1232773"/>
              </a:xfrm>
              <a:prstGeom prst="rect">
                <a:avLst/>
              </a:prstGeom>
              <a:blipFill>
                <a:blip r:embed="rId8"/>
                <a:stretch>
                  <a:fillRect l="-2636" t="-2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A56C2CD5-7822-4D0A-086D-C7C83C89F46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70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4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Méthode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45FF97E-C60F-4EE8-83BA-7F02548CEB94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6001" y="1107870"/>
                <a:ext cx="9893738" cy="5681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95" indent="-457195">
                  <a:buFont typeface="+mj-lt"/>
                  <a:buAutoNum type="arabicPeriod"/>
                </a:pPr>
                <a:r>
                  <a:rPr lang="fr-CA" sz="2400" dirty="0"/>
                  <a:t>On corrige les valeurs inférieures à 0 et supérieures à 1 :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it-IT" sz="2400" i="1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⁡(0,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it-IT" sz="2400" dirty="0">
                  <a:latin typeface="CIDFont+F7"/>
                </a:endParaRP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it-IT" sz="24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⁡(1,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fr-CA" sz="2400" dirty="0"/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CA" sz="2400" dirty="0"/>
                  <a:t>On calcul la correction avant ( c.-à-d. on refuse toute décroissance à partir de la gauche) 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𝑎𝑣𝑎𝑛𝑡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it-IT" sz="24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𝑎𝑣𝑎𝑛𝑡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CA" sz="2400" dirty="0"/>
                  <a:t>On calcul la correction arrière ( c.-à-d. on refuse toute croissance à partir de la droite) 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𝑎𝑟𝑟𝑖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it-IT" sz="24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𝑎𝑟𝑟𝑖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𝑟𝑒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it-IT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endParaRPr lang="fr-CA" sz="2400" dirty="0"/>
              </a:p>
              <a:p>
                <a:pPr marL="457195" indent="-457195">
                  <a:buFont typeface="+mj-lt"/>
                  <a:buAutoNum type="arabicPeriod"/>
                </a:pPr>
                <a:r>
                  <a:rPr lang="fr-CA" sz="2400" dirty="0"/>
                  <a:t>On effectue la correction en prenant la moyenne de la correction avant et arrière.</a:t>
                </a:r>
              </a:p>
              <a:p>
                <a:pPr marL="1066789" lvl="1" indent="-45719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0.5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𝑎𝑣𝑎𝑛𝑡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fr-CA" sz="2400" dirty="0"/>
                          <m:t>+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𝑎𝑟𝑟𝑖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è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𝑟𝑒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45FF97E-C60F-4EE8-83BA-7F02548CE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016001" y="1107870"/>
                <a:ext cx="9893738" cy="5681620"/>
              </a:xfrm>
              <a:prstGeom prst="rect">
                <a:avLst/>
              </a:prstGeom>
              <a:blipFill>
                <a:blip r:embed="rId5"/>
                <a:stretch>
                  <a:fillRect l="-986" t="-1073" r="-12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1206EFF-AA2F-712E-5F34-8994C77AE4A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3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42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A460F04-650C-4913-AA2D-471C1BEAE85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755490"/>
                <a:ext cx="8523890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/>
                  <a:t>Interpolation entre les valeurs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fr-CA" sz="24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CA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CA" sz="2400" b="1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fr-CA" sz="2400" b="1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sz="2400" b="1" dirty="0"/>
                  <a:t>: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A460F04-650C-4913-AA2D-471C1BEA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0" y="755490"/>
                <a:ext cx="8523890" cy="496674"/>
              </a:xfrm>
              <a:prstGeom prst="rect">
                <a:avLst/>
              </a:prstGeom>
              <a:blipFill>
                <a:blip r:embed="rId9"/>
                <a:stretch>
                  <a:fillRect l="-1073" t="-7407" b="-23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A84BEC36-80A7-476C-BEF1-DC1942FBD3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6" y="1687513"/>
            <a:ext cx="6076207" cy="48772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AC38A53-7114-4312-87B4-CC825A6D81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239703" y="1562385"/>
            <a:ext cx="838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733" dirty="0"/>
              <a:t>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C03C0D-AE2A-44C7-BA2C-E00C2AD0EDE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4557" y="1457608"/>
            <a:ext cx="583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IDFont+F3"/>
              </a:rPr>
              <a:t>Linéaire, sauf possiblement la dernière classe</a:t>
            </a:r>
            <a:endParaRPr lang="fr-CA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3C7F7E-D3FA-4DC1-A811-6BE5FE68101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97770" y="2865938"/>
            <a:ext cx="4246792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67" dirty="0"/>
              <a:t>*Certains auteurs mentionnent la possibilité d’inférer la forme de la distribution dégroupée ( sans tenir compte de la continuité spatiale) des données brutes pour qu’elle s’adapte à celle de la distribution des indicatrices entre les espaces et aux extrémités</a:t>
            </a:r>
            <a:endParaRPr lang="fr-CA" sz="1867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925D009-309F-0A16-C8C3-6DC67AF880BE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62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43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A460F04-650C-4913-AA2D-471C1BEAE85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766121"/>
                <a:ext cx="8523890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/>
                  <a:t>Interpolation entre les valeurs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fr-CA" sz="24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CA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CA" sz="2400" b="1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400" b="1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fr-CA" sz="2400" b="1" i="1" dirty="0" err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fr-CA" sz="2400" b="1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CA" sz="2400" b="1" dirty="0"/>
                  <a:t>: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A460F04-650C-4913-AA2D-471C1BEA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0" y="766121"/>
                <a:ext cx="8523890" cy="496674"/>
              </a:xfrm>
              <a:prstGeom prst="rect">
                <a:avLst/>
              </a:prstGeom>
              <a:blipFill>
                <a:blip r:embed="rId10"/>
                <a:stretch>
                  <a:fillRect l="-1073" t="-7407" b="-23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DF3C7F7E-D3FA-4DC1-A811-6BE5FE68101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0682" y="2388107"/>
            <a:ext cx="4982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Inférer à la distribution obtenue par krigeage d’indicatrices la forme de la distribution dégroupée (sans tenir compte de la continuité spatiale) des données brutes pour qu’elle s’adapte entre les espaces et aux extrémités</a:t>
            </a:r>
            <a:endParaRPr lang="fr-CA" sz="2400" dirty="0"/>
          </a:p>
        </p:txBody>
      </p:sp>
      <p:pic>
        <p:nvPicPr>
          <p:cNvPr id="1026" name="Picture 2" descr="Example of filling the distribution with rescaled points from the global CDF.">
            <a:extLst>
              <a:ext uri="{FF2B5EF4-FFF2-40B4-BE49-F238E27FC236}">
                <a16:creationId xmlns:a16="http://schemas.microsoft.com/office/drawing/2014/main" id="{E3C9003F-10EE-4437-85DC-228236EC33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22" y="2066572"/>
            <a:ext cx="7216078" cy="37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DDD92F0-48D7-4B35-B3B6-88C4B2E03D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6234" y="6326576"/>
            <a:ext cx="10909739" cy="543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66" dirty="0" err="1">
                <a:latin typeface="Merriweather" panose="020B0604020202020204" pitchFamily="2" charset="0"/>
              </a:rPr>
              <a:t>Tiré</a:t>
            </a:r>
            <a:r>
              <a:rPr lang="en-US" sz="1466" dirty="0">
                <a:latin typeface="Merriweather" panose="020B0604020202020204" pitchFamily="2" charset="0"/>
              </a:rPr>
              <a:t> de : Carvalho, D., &amp; Deutsch, C. V. (2017). An Overview of Multiple Indicator Kriging. In J. L. Deutsch (Ed.), </a:t>
            </a:r>
            <a:r>
              <a:rPr lang="en-US" sz="1466" i="1" dirty="0" err="1">
                <a:latin typeface="Merriweather" panose="020B0604020202020204" pitchFamily="2" charset="0"/>
              </a:rPr>
              <a:t>Geostatistics</a:t>
            </a:r>
            <a:r>
              <a:rPr lang="en-US" sz="1466" i="1" dirty="0">
                <a:latin typeface="Merriweather" panose="020B0604020202020204" pitchFamily="2" charset="0"/>
              </a:rPr>
              <a:t> Lessons</a:t>
            </a:r>
            <a:r>
              <a:rPr lang="en-US" sz="1466" dirty="0">
                <a:latin typeface="Merriweather" panose="020B0604020202020204" pitchFamily="2" charset="0"/>
              </a:rPr>
              <a:t>. Retrieved from http://geostatisticslessons.com/lessons/mikoverview</a:t>
            </a:r>
            <a:endParaRPr lang="fr-CA" sz="1466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744BC35-643E-4224-8E52-A5723D76D3C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 flipV="1">
            <a:off x="9806153" y="5803649"/>
            <a:ext cx="851338" cy="320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F2485FD-B9E2-4E0F-B7B1-F17D7FBA65E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0657489" y="5803649"/>
                <a:ext cx="1072056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/>
                  <a:t>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CA" sz="2400" dirty="0"/>
                  <a:t> 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F2485FD-B9E2-4E0F-B7B1-F17D7FBA6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0657489" y="5803649"/>
                <a:ext cx="1072056" cy="491417"/>
              </a:xfrm>
              <a:prstGeom prst="rect">
                <a:avLst/>
              </a:prstGeom>
              <a:blipFill>
                <a:blip r:embed="rId13"/>
                <a:stretch>
                  <a:fillRect l="-8523" t="-7407" b="-23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69C52260-04D5-8E22-AC19-4C8FBF8172B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4. Correction d’ordre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97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44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IDFont+F1"/>
              </a:rPr>
              <a:t>Que faire si l’estimation doit porter sur des blocs?</a:t>
            </a:r>
            <a:endParaRPr lang="fr-CA" sz="24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B36B129-6FDD-4CEF-85EE-3A7CCB43E1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82262" y="1346059"/>
            <a:ext cx="253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i="1" u="sng" dirty="0"/>
              <a:t>Très important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0329E1C-0DCE-456D-B7F0-F6ABB9F85751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163614" y="1910674"/>
                <a:ext cx="5154937" cy="90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0329E1C-0DCE-456D-B7F0-F6ABB9F85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3163614" y="1910674"/>
                <a:ext cx="5154937" cy="9007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ABEA1C6-EF73-4B4B-8453-A55845613CA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82262" y="3462745"/>
            <a:ext cx="5538952" cy="227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64285BA-EA47-48FA-A1FB-CB6E7CE353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82262" y="2895009"/>
            <a:ext cx="253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i="1" u="sng" dirty="0"/>
              <a:t>Un exemple :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3DE1AF-ED30-496E-88A0-3EC08DAAD80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08028" y="3638947"/>
            <a:ext cx="105103" cy="94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309C563-6F10-44A3-BECF-A4BF294709E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42209" y="4550469"/>
            <a:ext cx="105103" cy="94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2324E15-FFE2-47FF-859D-117D4654585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547478" y="5075994"/>
            <a:ext cx="105103" cy="94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87B63B-6D22-4E11-A294-524C80FF604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96085" y="3674324"/>
            <a:ext cx="105103" cy="94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E8BDB06-183A-4A99-A848-DFA6B2658F3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196085" y="4152843"/>
            <a:ext cx="105103" cy="945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CF85FD6-8502-4163-BB4B-B4D9A98CAC6D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399284" y="3462746"/>
                <a:ext cx="3678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)=1 </m:t>
                    </m:r>
                  </m:oMath>
                </a14:m>
                <a:r>
                  <a:rPr lang="fr-CA" sz="2400" dirty="0"/>
                  <a:t>000 000 ppm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CF85FD6-8502-4163-BB4B-B4D9A98CA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7399284" y="3462746"/>
                <a:ext cx="3678620" cy="461665"/>
              </a:xfrm>
              <a:prstGeom prst="rect">
                <a:avLst/>
              </a:prstGeom>
              <a:blipFill>
                <a:blip r:embed="rId20"/>
                <a:stretch>
                  <a:fillRect l="-498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C6D1B2B-14C0-4044-AFCB-03A83DF8C0B0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399284" y="3953918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)=1 </m:t>
                    </m:r>
                  </m:oMath>
                </a14:m>
                <a:r>
                  <a:rPr lang="fr-CA" sz="2400" dirty="0"/>
                  <a:t>ppm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C6D1B2B-14C0-4044-AFCB-03A83DF8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7399284" y="3953918"/>
                <a:ext cx="2743200" cy="461665"/>
              </a:xfrm>
              <a:prstGeom prst="rect">
                <a:avLst/>
              </a:prstGeom>
              <a:blipFill>
                <a:blip r:embed="rId22"/>
                <a:stretch>
                  <a:fillRect l="-667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B32745B-9E7D-4A99-A659-66370EEFB074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196085" y="4782715"/>
                <a:ext cx="25902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&gt;1.2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B32745B-9E7D-4A99-A659-66370EEFB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196085" y="4782715"/>
                <a:ext cx="2590260" cy="369332"/>
              </a:xfrm>
              <a:prstGeom prst="rect">
                <a:avLst/>
              </a:prstGeom>
              <a:blipFill>
                <a:blip r:embed="rId24"/>
                <a:stretch>
                  <a:fillRect l="-2353" r="-2588" b="-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14C2768-DC78-48FC-8B93-D4ED7DE3596A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196085" y="5378189"/>
                <a:ext cx="3752502" cy="90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&gt;1.2)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114C2768-DC78-48FC-8B93-D4ED7DE35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7196085" y="5378189"/>
                <a:ext cx="3752502" cy="90075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D01F4563-A3E9-E6CD-3C03-13D4A26CDD09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68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1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IDFont+F1"/>
              </a:rPr>
              <a:t>Que faire si l’estimation doit porter sur des blocs?</a:t>
            </a:r>
            <a:endParaRPr lang="fr-CA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F06825-4C25-4EE1-8C8C-0AEDFF5455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06837" y="1664452"/>
            <a:ext cx="794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La fonction qui lie la teneur à la probabilité est non-linéaire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096DD-133A-436C-9B5B-00189354A0B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91864" y="1479332"/>
            <a:ext cx="8007048" cy="817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863BE9-EE38-4F9A-998A-1E3729A0F7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82261" y="2845677"/>
            <a:ext cx="25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Similaire à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73535FE-0B89-4D5E-8257-F888E67A67DB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711800" y="2641699"/>
                <a:ext cx="475861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fr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73535FE-0B89-4D5E-8257-F888E67A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711800" y="2641699"/>
                <a:ext cx="4758610" cy="1008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B7A19EF-47B1-4F25-AA88-AA2810A18294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16001" y="4216215"/>
                <a:ext cx="819705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CA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B7A19EF-47B1-4F25-AA88-AA2810A1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16001" y="4216215"/>
                <a:ext cx="8197052" cy="10082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2">
            <a:extLst>
              <a:ext uri="{FF2B5EF4-FFF2-40B4-BE49-F238E27FC236}">
                <a16:creationId xmlns:a16="http://schemas.microsoft.com/office/drawing/2014/main" id="{7152D0A4-52D8-F6E3-D28D-DF1F610CDF0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47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0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IDFont+F1"/>
              </a:rPr>
              <a:t>Que faire si l’estimation doit porter sur des blocs?</a:t>
            </a:r>
            <a:endParaRPr lang="fr-CA" sz="24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F149E0-B015-41AE-B68A-2B6EB35EAA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1041" y="1560005"/>
            <a:ext cx="380555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u="sng" dirty="0"/>
              <a:t>Solutions?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201183-ECC5-4EFE-A948-F146AB4FD80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60787" y="2277626"/>
            <a:ext cx="6211613" cy="296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6" indent="-380996">
              <a:buFont typeface="Arial" panose="020B0604020202020204" pitchFamily="34" charset="0"/>
              <a:buChar char="•"/>
            </a:pPr>
            <a:r>
              <a:rPr lang="fr-CA" sz="2666" dirty="0"/>
              <a:t>Correction affine 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fr-CA" sz="2666" dirty="0"/>
              <a:t>Correction indirecte </a:t>
            </a:r>
            <a:r>
              <a:rPr lang="fr-CA" sz="2666" dirty="0" err="1"/>
              <a:t>lognormale</a:t>
            </a:r>
            <a:endParaRPr lang="fr-CA" sz="2666" dirty="0"/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CA" sz="2666" dirty="0"/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CA" sz="2666" dirty="0"/>
          </a:p>
          <a:p>
            <a:pPr marL="380996" indent="-380996">
              <a:buFont typeface="Arial" panose="020B0604020202020204" pitchFamily="34" charset="0"/>
              <a:buChar char="•"/>
            </a:pPr>
            <a:endParaRPr lang="fr-CA" sz="2666" dirty="0"/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fr-CA" sz="2666" dirty="0"/>
              <a:t>Modèle Gaussien discret </a:t>
            </a:r>
          </a:p>
          <a:p>
            <a:pPr marL="380996" indent="-380996">
              <a:buFont typeface="Arial" panose="020B0604020202020204" pitchFamily="34" charset="0"/>
              <a:buChar char="•"/>
            </a:pPr>
            <a:r>
              <a:rPr lang="fr-CA" sz="2666" dirty="0"/>
              <a:t>Conditionnement uniforme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AF2C65-E7C1-49B4-A4B5-97A368141B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405" y="5433533"/>
            <a:ext cx="10456764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A" sz="3200" dirty="0">
              <a:solidFill>
                <a:srgbClr val="0000CD"/>
              </a:solidFill>
              <a:latin typeface="CIDFont+F4"/>
            </a:endParaRPr>
          </a:p>
          <a:p>
            <a:pPr algn="l"/>
            <a:r>
              <a:rPr lang="fr-FR" sz="2666" dirty="0">
                <a:solidFill>
                  <a:srgbClr val="000000"/>
                </a:solidFill>
                <a:latin typeface="CIDFont+F3"/>
              </a:rPr>
              <a:t>Tendance actuelle : recourir à des simulations</a:t>
            </a:r>
            <a:r>
              <a:rPr lang="fr-FR" sz="2134" dirty="0">
                <a:solidFill>
                  <a:srgbClr val="000000"/>
                </a:solidFill>
                <a:latin typeface="CIDFont+F3"/>
              </a:rPr>
              <a:t>!  (Prochain cours)</a:t>
            </a:r>
            <a:endParaRPr lang="fr-CA" sz="2134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016E222-C31B-E628-F08E-CD1C5E5234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id="{19EFCE93-9CEF-AAE1-4E04-0C385F0C714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63107" y="2024027"/>
            <a:ext cx="2949935" cy="181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2666" dirty="0">
                <a:solidFill>
                  <a:srgbClr val="0000FF"/>
                </a:solidFill>
                <a:latin typeface="CIDFont+F4"/>
              </a:rPr>
              <a:t>Aucune n’est entièrement convaincante</a:t>
            </a:r>
          </a:p>
          <a:p>
            <a:pPr algn="l"/>
            <a:endParaRPr lang="fr-CA" sz="3200" dirty="0">
              <a:solidFill>
                <a:srgbClr val="0000CD"/>
              </a:solidFill>
              <a:latin typeface="CIDFont+F4"/>
            </a:endParaRP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5DE9B23B-731F-7C71-C673-2BF08C11A34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77285" y="4026492"/>
            <a:ext cx="2949935" cy="181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2666" dirty="0">
                <a:solidFill>
                  <a:srgbClr val="0000FF"/>
                </a:solidFill>
                <a:latin typeface="CIDFont+F4"/>
              </a:rPr>
              <a:t>Émet des hypothèses plus raisonnables</a:t>
            </a:r>
          </a:p>
          <a:p>
            <a:pPr algn="l"/>
            <a:endParaRPr lang="fr-CA" sz="3200" dirty="0">
              <a:solidFill>
                <a:srgbClr val="0000CD"/>
              </a:solidFill>
              <a:latin typeface="CIDFont+F4"/>
            </a:endParaRPr>
          </a:p>
        </p:txBody>
      </p:sp>
    </p:spTree>
    <p:extLst>
      <p:ext uri="{BB962C8B-B14F-4D97-AF65-F5344CB8AC3E}">
        <p14:creationId xmlns:p14="http://schemas.microsoft.com/office/powerpoint/2010/main" val="1208941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Correction Affine :</a:t>
            </a:r>
            <a:endParaRPr lang="fr-CA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6ED0B8-9B94-46F3-B574-8B3BB79F368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59119" y="776880"/>
            <a:ext cx="910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Contracter la distribution d’un facteur fixe déterminé par le ratio des variances de dispersion de blocs sur les variances ponctuelles.</a:t>
            </a:r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EE15C82-640F-4D2A-9CB2-629ABCA5AEBF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639446" y="2212696"/>
                <a:ext cx="9599168" cy="1272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CA" sz="3200" dirty="0"/>
                  <a:t>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EE15C82-640F-4D2A-9CB2-629ABCA5A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639446" y="2212696"/>
                <a:ext cx="9599168" cy="12728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430C53A-7FDC-47FB-B6D3-A16E22A9778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158997" y="4414262"/>
                <a:ext cx="9870022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FR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sz="2800" dirty="0"/>
                  <a:t> : la moyenne de la distribution locale estimée par KI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fr-FR" sz="2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r-FR" sz="2800" dirty="0"/>
                  <a:t>  : la fonction de répartition locale estimée par KI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800" dirty="0"/>
                  <a:t>après </a:t>
                </a:r>
                <a:r>
                  <a:rPr lang="fr-CA" sz="2800" dirty="0"/>
                  <a:t>corrections pour relations d’ordre)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800" dirty="0"/>
                  <a:t> : la fonction de répartition « de blocs »</a:t>
                </a:r>
                <a:endParaRPr lang="fr-CA" sz="28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430C53A-7FDC-47FB-B6D3-A16E22A9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158997" y="4414262"/>
                <a:ext cx="9870022" cy="1815882"/>
              </a:xfrm>
              <a:prstGeom prst="rect">
                <a:avLst/>
              </a:prstGeom>
              <a:blipFill>
                <a:blip r:embed="rId9"/>
                <a:stretch>
                  <a:fillRect t="-3356" b="-83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AA411EB2-9EAA-6521-F3AC-0B4A37207B1F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2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EE15C82-640F-4D2A-9CB2-629ABCA5AEBF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24891" y="2538426"/>
                <a:ext cx="5567276" cy="848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3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34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134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134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34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sz="2134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134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4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134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134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sz="2134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lang="en-US" sz="2134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34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34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e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134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  <m:e>
                                        <m:r>
                                          <a:rPr lang="en-US" sz="2134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134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r>
                          <a:rPr lang="en-US" sz="2134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34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CA" sz="2134" dirty="0"/>
                  <a:t> </a:t>
                </a:r>
                <a:endParaRPr lang="fr-CA" sz="2666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EE15C82-640F-4D2A-9CB2-629ABCA5A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24891" y="2538426"/>
                <a:ext cx="5567276" cy="8487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45579D42-2FA4-4A81-A5AD-5D612D8AA1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4" y="897856"/>
            <a:ext cx="7195940" cy="5960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18A3DA4-A855-4C60-A88D-8807DF629645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-211993" y="3752382"/>
                <a:ext cx="6117019" cy="1377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fr-CA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18A3DA4-A855-4C60-A88D-8807DF62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-211993" y="3752382"/>
                <a:ext cx="6117019" cy="13772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>
            <a:extLst>
              <a:ext uri="{FF2B5EF4-FFF2-40B4-BE49-F238E27FC236}">
                <a16:creationId xmlns:a16="http://schemas.microsoft.com/office/drawing/2014/main" id="{A087C13D-4BCF-46D4-BABA-91912D9029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58540" y="4315779"/>
            <a:ext cx="1716119" cy="131947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8398E6B-2EF3-41D2-A4B4-ADDC1F8AF4B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147208" y="1438011"/>
            <a:ext cx="1303283" cy="140088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B9DBB5D-4B2C-4C7D-A6FE-9A6CF42F4393}"/>
              </a:ext>
            </a:extLst>
          </p:cNvPr>
          <p:cNvCxnSpPr>
            <a:cxnSpLocks/>
            <a:stCxn id="13" idx="0"/>
            <a:endCxn id="15" idx="4"/>
          </p:cNvCxnSpPr>
          <p:nvPr>
            <p:custDataLst>
              <p:tags r:id="rId6"/>
            </p:custDataLst>
          </p:nvPr>
        </p:nvCxnSpPr>
        <p:spPr>
          <a:xfrm flipH="1" flipV="1">
            <a:off x="6716600" y="5635256"/>
            <a:ext cx="171954" cy="391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903DD9D-730C-4108-914A-D0F9317E27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58540" y="6027003"/>
            <a:ext cx="206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Illogique</a:t>
            </a:r>
          </a:p>
          <a:p>
            <a:pPr algn="ctr"/>
            <a:r>
              <a:rPr lang="fr-CA" sz="2400" dirty="0"/>
              <a:t>Pourquoi ? 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7138A9F-6CBA-4987-960B-3836FFABEFDF}"/>
              </a:ext>
            </a:extLst>
          </p:cNvPr>
          <p:cNvCxnSpPr>
            <a:cxnSpLocks/>
            <a:stCxn id="13" idx="0"/>
          </p:cNvCxnSpPr>
          <p:nvPr>
            <p:custDataLst>
              <p:tags r:id="rId8"/>
            </p:custDataLst>
          </p:nvPr>
        </p:nvCxnSpPr>
        <p:spPr>
          <a:xfrm flipV="1">
            <a:off x="6888554" y="2849526"/>
            <a:ext cx="3914125" cy="3177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0D9FE1C9-6F08-F4EF-83A2-CC53B17771C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Correction Affine :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4075536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Correction Affine :</a:t>
            </a:r>
            <a:endParaRPr lang="fr-C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5DBAB-086D-4627-26F4-1D1B370D6C86}"/>
              </a:ext>
            </a:extLst>
          </p:cNvPr>
          <p:cNvSpPr txBox="1"/>
          <p:nvPr/>
        </p:nvSpPr>
        <p:spPr>
          <a:xfrm>
            <a:off x="746938" y="1679691"/>
            <a:ext cx="6193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La correction affine </a:t>
            </a:r>
            <a:r>
              <a:rPr lang="fr-FR" sz="2000" b="1" dirty="0"/>
              <a:t>réduit la variance </a:t>
            </a:r>
            <a:r>
              <a:rPr lang="fr-FR" sz="2000" dirty="0"/>
              <a:t>de la distribution sans en modifier la forme.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Cette hypothèse de </a:t>
            </a:r>
            <a:r>
              <a:rPr lang="fr-FR" sz="2000" b="1" dirty="0"/>
              <a:t>permanence de la forme </a:t>
            </a:r>
            <a:r>
              <a:rPr lang="fr-FR" sz="2000" dirty="0"/>
              <a:t>est limitative, car des valeurs minimales et maximales artificielles sont introduites.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Nous savons que la distribution deviendra </a:t>
            </a:r>
            <a:r>
              <a:rPr lang="fr-FR" sz="2000" b="1" dirty="0"/>
              <a:t>plus</a:t>
            </a:r>
            <a:r>
              <a:rPr lang="fr-FR" sz="2000" dirty="0"/>
              <a:t> </a:t>
            </a:r>
            <a:r>
              <a:rPr lang="fr-FR" sz="2000" b="1" dirty="0"/>
              <a:t>symétrique à mesure que le support augmente</a:t>
            </a:r>
            <a:r>
              <a:rPr lang="fr-FR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Cela ne serait correct que pour une distribution qui est gaussienne à la plus petite échelle.</a:t>
            </a:r>
            <a:endParaRPr lang="en-CA" sz="2000" dirty="0"/>
          </a:p>
        </p:txBody>
      </p:sp>
      <p:pic>
        <p:nvPicPr>
          <p:cNvPr id="12" name="Image 13">
            <a:extLst>
              <a:ext uri="{FF2B5EF4-FFF2-40B4-BE49-F238E27FC236}">
                <a16:creationId xmlns:a16="http://schemas.microsoft.com/office/drawing/2014/main" id="{DFE03E49-226C-5036-2DEF-85CA844FFE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58" y="935050"/>
            <a:ext cx="5125744" cy="2889056"/>
          </a:xfrm>
          <a:prstGeom prst="rect">
            <a:avLst/>
          </a:prstGeom>
        </p:spPr>
      </p:pic>
      <p:pic>
        <p:nvPicPr>
          <p:cNvPr id="17" name="Image 5">
            <a:extLst>
              <a:ext uri="{FF2B5EF4-FFF2-40B4-BE49-F238E27FC236}">
                <a16:creationId xmlns:a16="http://schemas.microsoft.com/office/drawing/2014/main" id="{86690622-FA76-073E-3C25-955C5DFF3A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78" y="3838354"/>
            <a:ext cx="3961548" cy="29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D2EB743-FF91-42EA-AAAB-0B043561E5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/>
          <a:stretch/>
        </p:blipFill>
        <p:spPr>
          <a:xfrm>
            <a:off x="478465" y="3375168"/>
            <a:ext cx="3930132" cy="3306445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5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776759"/>
            <a:ext cx="503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Contexte : Environnement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7854D9-ADE7-4EFB-8EFF-6312FC26B7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9273" y="963804"/>
            <a:ext cx="8681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/>
          </a:p>
          <a:p>
            <a:r>
              <a:rPr lang="fr-CA" sz="2400" dirty="0"/>
              <a:t>Comment déterminer en tout point quelle est la probabilité qu’un seuil ou une norme soit excédé?</a:t>
            </a:r>
          </a:p>
          <a:p>
            <a:endParaRPr lang="fr-CA" sz="2400" dirty="0"/>
          </a:p>
          <a:p>
            <a:pPr algn="l"/>
            <a:r>
              <a:rPr lang="fr-CA" sz="2400" dirty="0">
                <a:latin typeface="CIDFont+F3"/>
              </a:rPr>
              <a:t>Quelle </a:t>
            </a:r>
            <a:r>
              <a:rPr lang="fr-FR" sz="2400" dirty="0">
                <a:latin typeface="CIDFont+F3"/>
              </a:rPr>
              <a:t>quantité totale de contaminants y retrouve-t-on?</a:t>
            </a:r>
            <a:endParaRPr lang="fr-CA" sz="2400" dirty="0"/>
          </a:p>
        </p:txBody>
      </p:sp>
      <p:pic>
        <p:nvPicPr>
          <p:cNvPr id="16" name="Image 1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6E129C7E-47C7-48C8-AE8D-D5B0EFBB9BF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63" y="3365835"/>
            <a:ext cx="4343537" cy="3306445"/>
          </a:xfrm>
          <a:prstGeom prst="rect">
            <a:avLst/>
          </a:prstGeom>
        </p:spPr>
      </p:pic>
      <p:pic>
        <p:nvPicPr>
          <p:cNvPr id="22" name="Image 21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D82F28A-B95C-4310-914E-50D8EC4E92D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70" y="3375168"/>
            <a:ext cx="4408596" cy="330644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CD8D681-5A87-4507-A88B-7370AAEEB7B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0620" y="3159097"/>
            <a:ext cx="410977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Concentration réelle (1000 ppm)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6D9C71-F2B4-4BE2-9D37-6D310654589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804136" y="3159096"/>
            <a:ext cx="314301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Seuil &lt;175 ppm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A0D08EA-1181-4F69-9DC0-3B0E3BE58AF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808368" y="3149465"/>
            <a:ext cx="314301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34" dirty="0"/>
              <a:t>Seuil &lt;500 ppm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F664146-7122-4297-B520-9F5D5AAB095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656589" y="6273225"/>
            <a:ext cx="248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Noir : contaminée</a:t>
            </a:r>
          </a:p>
          <a:p>
            <a:r>
              <a:rPr lang="fr-CA" sz="1600" dirty="0"/>
              <a:t>Blanc : respect le seuil</a:t>
            </a:r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E9B27-D790-4B01-BAEE-9D97FDFC5E12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95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Correction indirecte log-normal :</a:t>
            </a:r>
            <a:endParaRPr lang="fr-CA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FCAAA2-A63B-06EB-BF67-E8575405BEA1}"/>
              </a:ext>
            </a:extLst>
          </p:cNvPr>
          <p:cNvSpPr txBox="1"/>
          <p:nvPr/>
        </p:nvSpPr>
        <p:spPr>
          <a:xfrm>
            <a:off x="481123" y="6211669"/>
            <a:ext cx="11033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Emery, X. On the consistency of the indirect lognormal correction. Stochastic Environmental Research and Risk Assessment 18, 258–264 (2004). https://doi.org/10.1007/s00477-004-0188-2</a:t>
            </a:r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D45DA-BF59-6B7C-0DF1-0E52F7C1C480}"/>
                  </a:ext>
                </a:extLst>
              </p:cNvPr>
              <p:cNvSpPr txBox="1"/>
              <p:nvPr/>
            </p:nvSpPr>
            <p:spPr>
              <a:xfrm>
                <a:off x="1474223" y="4057977"/>
                <a:ext cx="2594043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bar>
                            <m:bar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sub>
                      </m:sSub>
                      <m:r>
                        <m:rPr>
                          <m:lit/>
                        </m:rPr>
                        <a:rPr lang="fr-CA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1D45DA-BF59-6B7C-0DF1-0E52F7C1C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23" y="4057977"/>
                <a:ext cx="2594043" cy="565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1F74A5C-7700-E255-46B4-63E6FCAF6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142" y="855393"/>
            <a:ext cx="5460883" cy="5272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8AEBC1-C42B-2B6E-6733-B990AFE88D92}"/>
                  </a:ext>
                </a:extLst>
              </p:cNvPr>
              <p:cNvSpPr txBox="1"/>
              <p:nvPr/>
            </p:nvSpPr>
            <p:spPr>
              <a:xfrm>
                <a:off x="1528901" y="1543960"/>
                <a:ext cx="26502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8AEBC1-C42B-2B6E-6733-B990AFE88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01" y="1543960"/>
                <a:ext cx="26502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4B8FFA-DB85-3BC2-F5ED-C6F039420814}"/>
                  </a:ext>
                </a:extLst>
              </p:cNvPr>
              <p:cNvSpPr txBox="1"/>
              <p:nvPr/>
            </p:nvSpPr>
            <p:spPr>
              <a:xfrm>
                <a:off x="1143829" y="2722441"/>
                <a:ext cx="35403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fr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A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4B8FFA-DB85-3BC2-F5ED-C6F039420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29" y="2722441"/>
                <a:ext cx="354032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C5FBD92-87CB-9E67-4C4A-B49EC4700B84}"/>
              </a:ext>
            </a:extLst>
          </p:cNvPr>
          <p:cNvSpPr txBox="1"/>
          <p:nvPr/>
        </p:nvSpPr>
        <p:spPr>
          <a:xfrm>
            <a:off x="520022" y="5365660"/>
            <a:ext cx="619139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Note : Ce </a:t>
            </a:r>
            <a:r>
              <a:rPr lang="en-CA" dirty="0" err="1">
                <a:solidFill>
                  <a:srgbClr val="FF0000"/>
                </a:solidFill>
              </a:rPr>
              <a:t>modèle</a:t>
            </a:r>
            <a:r>
              <a:rPr lang="en-CA" dirty="0">
                <a:solidFill>
                  <a:srgbClr val="FF0000"/>
                </a:solidFill>
              </a:rPr>
              <a:t> correspond au </a:t>
            </a:r>
            <a:r>
              <a:rPr lang="en-CA" dirty="0" err="1">
                <a:solidFill>
                  <a:srgbClr val="FF0000"/>
                </a:solidFill>
              </a:rPr>
              <a:t>modèle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gaussien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discret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lorsque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l’anamorphose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est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une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fonction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exponentielle</a:t>
            </a:r>
            <a:r>
              <a:rPr lang="en-CA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0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Correction indirecte log-normal :</a:t>
            </a:r>
            <a:endParaRPr lang="fr-C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7089D-3929-81E9-FB7B-F49280036369}"/>
              </a:ext>
            </a:extLst>
          </p:cNvPr>
          <p:cNvSpPr txBox="1"/>
          <p:nvPr/>
        </p:nvSpPr>
        <p:spPr>
          <a:xfrm>
            <a:off x="778836" y="1327990"/>
            <a:ext cx="11221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La correction indirecte log-normale </a:t>
            </a:r>
            <a:r>
              <a:rPr lang="fr-FR" sz="2000" b="1" dirty="0"/>
              <a:t>suppose</a:t>
            </a:r>
            <a:r>
              <a:rPr lang="fr-FR" sz="2000" dirty="0"/>
              <a:t> que les distributions </a:t>
            </a:r>
            <a:r>
              <a:rPr lang="fr-FR" sz="2000" b="1" dirty="0"/>
              <a:t>ponctuelles et par blocs </a:t>
            </a:r>
            <a:r>
              <a:rPr lang="fr-FR" sz="2000" dirty="0"/>
              <a:t>sont toutes deux </a:t>
            </a:r>
            <a:r>
              <a:rPr lang="fr-FR" sz="2000" b="1" dirty="0"/>
              <a:t>log-normales avec la même moyenne et des variances </a:t>
            </a:r>
            <a:r>
              <a:rPr lang="fr-FR" sz="2000" dirty="0"/>
              <a:t>différentes.</a:t>
            </a:r>
          </a:p>
          <a:p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3B1A61-800D-FC5C-FB3A-242FD59D80AE}"/>
                  </a:ext>
                </a:extLst>
              </p:cNvPr>
              <p:cNvSpPr txBox="1"/>
              <p:nvPr/>
            </p:nvSpPr>
            <p:spPr>
              <a:xfrm>
                <a:off x="587743" y="3764811"/>
                <a:ext cx="1775358" cy="532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fr-CA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3B1A61-800D-FC5C-FB3A-242FD59D8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3" y="3764811"/>
                <a:ext cx="1775358" cy="532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F75B38-EA8B-20BF-322C-E97AB40B159F}"/>
                  </a:ext>
                </a:extLst>
              </p:cNvPr>
              <p:cNvSpPr txBox="1"/>
              <p:nvPr/>
            </p:nvSpPr>
            <p:spPr>
              <a:xfrm>
                <a:off x="3549797" y="3989204"/>
                <a:ext cx="2393803" cy="1166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CA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1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fr-CA" sz="1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CA" sz="1400" b="0" i="0" dirty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CA" sz="1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CA" sz="1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fr-CA" sz="1400" b="0" i="1" dirty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fr-CA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CA" sz="1400" dirty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CA" sz="1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CA" sz="1400" i="1" dirty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fr-CA" sz="1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fr-CA" sz="1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CA" sz="1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sz="1400" b="0" i="1" dirty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CA" sz="1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fr-CA" sz="1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CA" sz="1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CA" sz="1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sz="1400" b="0" i="1" dirty="0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F75B38-EA8B-20BF-322C-E97AB40B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97" y="3989204"/>
                <a:ext cx="2393803" cy="1166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183403-F787-6D17-67BA-504DFF6B6C2B}"/>
                  </a:ext>
                </a:extLst>
              </p:cNvPr>
              <p:cNvSpPr txBox="1"/>
              <p:nvPr/>
            </p:nvSpPr>
            <p:spPr>
              <a:xfrm>
                <a:off x="1964071" y="5305300"/>
                <a:ext cx="5319379" cy="802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sSup>
                        <m:sSupPr>
                          <m:ctrlPr>
                            <a:rPr lang="fr-CA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fr-CA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fr-CA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fr-CA" i="1" dirty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183403-F787-6D17-67BA-504DFF6B6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071" y="5305300"/>
                <a:ext cx="5319379" cy="802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FFCAAA2-A63B-06EB-BF67-E8575405BEA1}"/>
              </a:ext>
            </a:extLst>
          </p:cNvPr>
          <p:cNvSpPr txBox="1"/>
          <p:nvPr/>
        </p:nvSpPr>
        <p:spPr>
          <a:xfrm>
            <a:off x="481123" y="6211669"/>
            <a:ext cx="11033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Emery, X. On the consistency of the indirect lognormal correction. Stochastic Environmental Research and Risk Assessment 18, 258–264 (2004). https://doi.org/10.1007/s00477-004-0188-2</a:t>
            </a:r>
            <a:endParaRPr lang="en-CA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3929C9-7630-3FBA-2AFA-BEDEDBE08347}"/>
                  </a:ext>
                </a:extLst>
              </p:cNvPr>
              <p:cNvSpPr txBox="1"/>
              <p:nvPr/>
            </p:nvSpPr>
            <p:spPr>
              <a:xfrm>
                <a:off x="728331" y="2329381"/>
                <a:ext cx="109462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Cette méthode de changement de support suppose que l’on peut associer une valeur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b="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sz="24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fr-CA" sz="2400" b="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chaque valeur ponctuelle </a:t>
                </a:r>
                <a14:m>
                  <m:oMath xmlns:m="http://schemas.openxmlformats.org/officeDocument/2006/math">
                    <m:r>
                      <a:rPr lang="fr-CA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fr-CA" sz="24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CA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la relation :</a:t>
                </a:r>
                <a:endParaRPr lang="en-CA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3929C9-7630-3FBA-2AFA-BEDEDBE0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1" y="2329381"/>
                <a:ext cx="10946218" cy="830997"/>
              </a:xfrm>
              <a:prstGeom prst="rect">
                <a:avLst/>
              </a:prstGeom>
              <a:blipFill>
                <a:blip r:embed="rId7"/>
                <a:stretch>
                  <a:fillRect l="-835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F0F3C2-5E48-8A69-930B-91341E36CEAD}"/>
              </a:ext>
            </a:extLst>
          </p:cNvPr>
          <p:cNvCxnSpPr>
            <a:cxnSpLocks/>
          </p:cNvCxnSpPr>
          <p:nvPr/>
        </p:nvCxnSpPr>
        <p:spPr>
          <a:xfrm>
            <a:off x="2641600" y="3206750"/>
            <a:ext cx="0" cy="291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02B7-4DDE-CEE4-F0F7-B633D094EE0E}"/>
              </a:ext>
            </a:extLst>
          </p:cNvPr>
          <p:cNvCxnSpPr>
            <a:cxnSpLocks/>
          </p:cNvCxnSpPr>
          <p:nvPr/>
        </p:nvCxnSpPr>
        <p:spPr>
          <a:xfrm>
            <a:off x="6959600" y="3206750"/>
            <a:ext cx="0" cy="291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54D7FF-2A84-554E-FFC4-EE21200D8ACF}"/>
              </a:ext>
            </a:extLst>
          </p:cNvPr>
          <p:cNvCxnSpPr>
            <a:cxnSpLocks/>
          </p:cNvCxnSpPr>
          <p:nvPr/>
        </p:nvCxnSpPr>
        <p:spPr>
          <a:xfrm>
            <a:off x="2635250" y="3695700"/>
            <a:ext cx="8674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73C9EE-470C-E954-75EC-A8B322C2DE8C}"/>
              </a:ext>
            </a:extLst>
          </p:cNvPr>
          <p:cNvCxnSpPr>
            <a:cxnSpLocks/>
          </p:cNvCxnSpPr>
          <p:nvPr/>
        </p:nvCxnSpPr>
        <p:spPr>
          <a:xfrm>
            <a:off x="11309350" y="3206750"/>
            <a:ext cx="0" cy="291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6ACE8A-94D0-B9B2-56BA-FF99D96FD7CE}"/>
              </a:ext>
            </a:extLst>
          </p:cNvPr>
          <p:cNvSpPr txBox="1"/>
          <p:nvPr/>
        </p:nvSpPr>
        <p:spPr>
          <a:xfrm>
            <a:off x="3149600" y="3263900"/>
            <a:ext cx="353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Isaaks</a:t>
            </a:r>
            <a:r>
              <a:rPr lang="fr-CA" dirty="0"/>
              <a:t> &amp; Srivastava (1989, p.473)</a:t>
            </a:r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BEAF0-B1BE-A94A-720A-830781634624}"/>
              </a:ext>
            </a:extLst>
          </p:cNvPr>
          <p:cNvSpPr txBox="1"/>
          <p:nvPr/>
        </p:nvSpPr>
        <p:spPr>
          <a:xfrm>
            <a:off x="8483600" y="3232150"/>
            <a:ext cx="153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Emery (2004)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2A6A7E-D024-CEBB-2CED-E194625EC09D}"/>
                  </a:ext>
                </a:extLst>
              </p:cNvPr>
              <p:cNvSpPr txBox="1"/>
              <p:nvPr/>
            </p:nvSpPr>
            <p:spPr>
              <a:xfrm>
                <a:off x="8042275" y="3989204"/>
                <a:ext cx="1972399" cy="721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C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A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CA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CA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i="1" dirty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fr-CA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CA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2A6A7E-D024-CEBB-2CED-E194625EC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275" y="3989204"/>
                <a:ext cx="1972399" cy="72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433583-82D3-C501-88CC-7061E2C8BD88}"/>
                  </a:ext>
                </a:extLst>
              </p:cNvPr>
              <p:cNvSpPr txBox="1"/>
              <p:nvPr/>
            </p:nvSpPr>
            <p:spPr>
              <a:xfrm>
                <a:off x="6510671" y="5305300"/>
                <a:ext cx="5319379" cy="606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fr-CA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433583-82D3-C501-88CC-7061E2C8B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71" y="5305300"/>
                <a:ext cx="5319379" cy="6064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72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Correction indirecte log-normal : limitations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57089D-3929-81E9-FB7B-F49280036369}"/>
                  </a:ext>
                </a:extLst>
              </p:cNvPr>
              <p:cNvSpPr txBox="1"/>
              <p:nvPr/>
            </p:nvSpPr>
            <p:spPr>
              <a:xfrm>
                <a:off x="746938" y="1253561"/>
                <a:ext cx="11221779" cy="4647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CA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 modèle fonctionne assez bien lorsque la distribution de la variable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fr-CA" sz="20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fr-CA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n’est pas trop éloignée d’une distribution </a:t>
                </a:r>
                <a:r>
                  <a:rPr lang="fr-CA" sz="20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lognormale</a:t>
                </a:r>
                <a:r>
                  <a:rPr lang="fr-CA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(donc variable continue, distribution unimodale avec asymétrie positive). Emery (2004) note toutefois plusieurs problèmes avec cette approche :</a:t>
                </a:r>
                <a:endParaRPr lang="en-CA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fr-CA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CA" sz="2000" dirty="0">
                  <a:effectLst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de très grands blocs, la distribution </a:t>
                </a:r>
                <a:r>
                  <a:rPr lang="fr-CA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 tend pas vers une loi normale </a:t>
                </a: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comme attendu avec le théorème centrale limite;</a:t>
                </a:r>
                <a:endParaRPr lang="en-CA" dirty="0">
                  <a:effectLst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endParaRPr lang="en-CA" dirty="0">
                  <a:effectLst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retrouve la </a:t>
                </a:r>
                <a:r>
                  <a:rPr lang="fr-CA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même proportion de valeurs nulles </a:t>
                </a: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les blocs que pour les points, ce qui semble irréaliste;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en-CA" dirty="0">
                  <a:effectLst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fr-CA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distribution des </a:t>
                </a:r>
                <a:r>
                  <a:rPr lang="fr-CA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blocs peut être plus asymétrique </a:t>
                </a: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 celle des points (comportement non-souhaitable);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en-CA" dirty="0">
                  <a:effectLst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forme de la </a:t>
                </a:r>
                <a:r>
                  <a:rPr lang="fr-CA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distribution des blocs change </a:t>
                </a: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l’on translate la distribution des points par une constante;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en-CA" dirty="0">
                  <a:effectLst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modèle est </a:t>
                </a:r>
                <a:r>
                  <a:rPr lang="fr-CA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mal adapté aux distributions discrètes </a:t>
                </a:r>
                <a:r>
                  <a:rPr lang="fr-CA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puisqu’il produira aussi des distributions discrètes pour les valeurs des blocs;</a:t>
                </a:r>
                <a:endParaRPr lang="en-CA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57089D-3929-81E9-FB7B-F49280036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38" y="1253561"/>
                <a:ext cx="11221779" cy="4647426"/>
              </a:xfrm>
              <a:prstGeom prst="rect">
                <a:avLst/>
              </a:prstGeom>
              <a:blipFill>
                <a:blip r:embed="rId3"/>
                <a:stretch>
                  <a:fillRect l="-598" t="-656" r="-598" b="-13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FFCAAA2-A63B-06EB-BF67-E8575405BEA1}"/>
              </a:ext>
            </a:extLst>
          </p:cNvPr>
          <p:cNvSpPr txBox="1"/>
          <p:nvPr/>
        </p:nvSpPr>
        <p:spPr>
          <a:xfrm>
            <a:off x="455723" y="6396335"/>
            <a:ext cx="11033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Emery, X. On the consistency of the indirect lognormal correction. Stochastic Environmental Research and Risk Assessment 18, 258–264 (2004). https://doi.org/10.1007/s00477-004-0188-2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032669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Conditionnement uniforme: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EA4B4F-27C4-8A7C-5AB7-AE7E18DC5C94}"/>
                  </a:ext>
                </a:extLst>
              </p:cNvPr>
              <p:cNvSpPr txBox="1"/>
              <p:nvPr/>
            </p:nvSpPr>
            <p:spPr>
              <a:xfrm>
                <a:off x="813189" y="1626036"/>
                <a:ext cx="10851761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CA" dirty="0"/>
                  <a:t>Permet d</a:t>
                </a:r>
                <a:r>
                  <a:rPr lang="fr-CA" dirty="0"/>
                  <a:t>’</a:t>
                </a:r>
                <a:r>
                  <a:rPr lang="en-CA" b="1" dirty="0" err="1"/>
                  <a:t>estimer</a:t>
                </a:r>
                <a:r>
                  <a:rPr lang="en-CA" b="1" dirty="0"/>
                  <a:t> les </a:t>
                </a:r>
                <a:r>
                  <a:rPr lang="en-CA" b="1" dirty="0" err="1"/>
                  <a:t>réserves</a:t>
                </a:r>
                <a:r>
                  <a:rPr lang="en-CA" b="1" dirty="0"/>
                  <a:t> </a:t>
                </a:r>
                <a:r>
                  <a:rPr lang="en-CA" b="1" dirty="0" err="1"/>
                  <a:t>récupérables</a:t>
                </a:r>
                <a:r>
                  <a:rPr lang="en-CA" b="1" dirty="0"/>
                  <a:t> </a:t>
                </a:r>
                <a:r>
                  <a:rPr lang="en-CA" dirty="0"/>
                  <a:t>à </a:t>
                </a:r>
                <a:r>
                  <a:rPr lang="en-CA" dirty="0" err="1"/>
                  <a:t>l'intérieur</a:t>
                </a:r>
                <a:r>
                  <a:rPr lang="en-CA" dirty="0"/>
                  <a:t> d'un </a:t>
                </a:r>
                <a:r>
                  <a:rPr lang="en-CA" dirty="0" err="1"/>
                  <a:t>panneau</a:t>
                </a:r>
                <a:r>
                  <a:rPr lang="en-CA" dirty="0"/>
                  <a:t> minier </a:t>
                </a:r>
                <a:r>
                  <a:rPr lang="en-CA" dirty="0" err="1"/>
                  <a:t>en</a:t>
                </a:r>
                <a:r>
                  <a:rPr lang="en-CA" dirty="0"/>
                  <a:t> </a:t>
                </a:r>
                <a:r>
                  <a:rPr lang="en-CA" dirty="0" err="1"/>
                  <a:t>utilisant</a:t>
                </a:r>
                <a:r>
                  <a:rPr lang="en-CA" dirty="0"/>
                  <a:t> la </a:t>
                </a:r>
                <a:r>
                  <a:rPr lang="en-CA" dirty="0" err="1"/>
                  <a:t>teneur</a:t>
                </a:r>
                <a:r>
                  <a:rPr lang="en-CA" dirty="0"/>
                  <a:t> </a:t>
                </a:r>
                <a:r>
                  <a:rPr lang="en-CA" dirty="0" err="1"/>
                  <a:t>estimée</a:t>
                </a:r>
                <a:r>
                  <a:rPr lang="en-CA" dirty="0"/>
                  <a:t> du </a:t>
                </a:r>
                <a:r>
                  <a:rPr lang="en-CA" dirty="0" err="1"/>
                  <a:t>panneau</a:t>
                </a:r>
                <a:r>
                  <a:rPr lang="en-CA" dirty="0"/>
                  <a:t> et un </a:t>
                </a:r>
                <a:r>
                  <a:rPr lang="en-CA" b="1" dirty="0" err="1"/>
                  <a:t>modèle</a:t>
                </a:r>
                <a:r>
                  <a:rPr lang="en-CA" b="1" dirty="0"/>
                  <a:t> de </a:t>
                </a:r>
                <a:r>
                  <a:rPr lang="en-CA" b="1" dirty="0" err="1"/>
                  <a:t>changement</a:t>
                </a:r>
                <a:r>
                  <a:rPr lang="en-CA" b="1" dirty="0"/>
                  <a:t> de support</a:t>
                </a:r>
                <a:r>
                  <a:rPr lang="en-CA" dirty="0"/>
                  <a:t>. </a:t>
                </a:r>
              </a:p>
              <a:p>
                <a:pPr algn="just"/>
                <a:endParaRPr lang="en-CA" dirty="0"/>
              </a:p>
              <a:p>
                <a:pPr algn="just"/>
                <a:r>
                  <a:rPr lang="en-CA" dirty="0"/>
                  <a:t>Nous </a:t>
                </a:r>
                <a:r>
                  <a:rPr lang="en-CA" dirty="0" err="1"/>
                  <a:t>faisons</a:t>
                </a:r>
                <a:r>
                  <a:rPr lang="en-CA" dirty="0"/>
                  <a:t> </a:t>
                </a:r>
                <a:r>
                  <a:rPr lang="en-CA" dirty="0" err="1"/>
                  <a:t>l'</a:t>
                </a:r>
                <a:r>
                  <a:rPr lang="en-CA" b="1" dirty="0" err="1"/>
                  <a:t>hypothèse</a:t>
                </a:r>
                <a:r>
                  <a:rPr lang="en-CA" dirty="0"/>
                  <a:t> que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si</a:t>
                </a:r>
                <a:r>
                  <a:rPr lang="en-CA" b="1" dirty="0">
                    <a:solidFill>
                      <a:srgbClr val="FF0000"/>
                    </a:solidFill>
                  </a:rPr>
                  <a:t> la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teneur</a:t>
                </a:r>
                <a:r>
                  <a:rPr lang="en-CA" b="1" dirty="0">
                    <a:solidFill>
                      <a:srgbClr val="FF0000"/>
                    </a:solidFill>
                  </a:rPr>
                  <a:t> du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panneau</a:t>
                </a:r>
                <a:r>
                  <a:rPr lang="en-CA" b="1" dirty="0">
                    <a:solidFill>
                      <a:srgbClr val="FF0000"/>
                    </a:solidFill>
                  </a:rPr>
                  <a:t>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est</a:t>
                </a:r>
                <a:r>
                  <a:rPr lang="en-CA" b="1" dirty="0">
                    <a:solidFill>
                      <a:srgbClr val="FF0000"/>
                    </a:solidFill>
                  </a:rPr>
                  <a:t>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connue</a:t>
                </a:r>
                <a:r>
                  <a:rPr lang="en-CA" b="1" dirty="0">
                    <a:solidFill>
                      <a:srgbClr val="FF0000"/>
                    </a:solidFill>
                  </a:rPr>
                  <a:t>,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alors</a:t>
                </a:r>
                <a:r>
                  <a:rPr lang="en-CA" b="1" dirty="0">
                    <a:solidFill>
                      <a:srgbClr val="FF0000"/>
                    </a:solidFill>
                  </a:rPr>
                  <a:t> la distribution des SMU dans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ce</a:t>
                </a:r>
                <a:r>
                  <a:rPr lang="en-CA" b="1" dirty="0">
                    <a:solidFill>
                      <a:srgbClr val="FF0000"/>
                    </a:solidFill>
                  </a:rPr>
                  <a:t>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panneau</a:t>
                </a:r>
                <a:r>
                  <a:rPr lang="en-CA" b="1" dirty="0">
                    <a:solidFill>
                      <a:srgbClr val="FF0000"/>
                    </a:solidFill>
                  </a:rPr>
                  <a:t>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est</a:t>
                </a:r>
                <a:r>
                  <a:rPr lang="en-CA" b="1" dirty="0">
                    <a:solidFill>
                      <a:srgbClr val="FF0000"/>
                    </a:solidFill>
                  </a:rPr>
                  <a:t>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également</a:t>
                </a:r>
                <a:r>
                  <a:rPr lang="en-CA" b="1" dirty="0">
                    <a:solidFill>
                      <a:srgbClr val="FF0000"/>
                    </a:solidFill>
                  </a:rPr>
                  <a:t> </a:t>
                </a:r>
                <a:r>
                  <a:rPr lang="en-CA" b="1" dirty="0" err="1">
                    <a:solidFill>
                      <a:srgbClr val="FF0000"/>
                    </a:solidFill>
                  </a:rPr>
                  <a:t>connue</a:t>
                </a:r>
                <a:r>
                  <a:rPr lang="en-CA" dirty="0"/>
                  <a:t>.</a:t>
                </a:r>
              </a:p>
              <a:p>
                <a:pPr algn="just"/>
                <a:endParaRPr lang="en-CA" dirty="0"/>
              </a:p>
              <a:p>
                <a:pPr algn="just"/>
                <a:endParaRPr lang="en-CA" dirty="0"/>
              </a:p>
              <a:p>
                <a:pPr algn="just"/>
                <a:r>
                  <a:rPr lang="en-CA" dirty="0" err="1"/>
                  <a:t>L’idée</a:t>
                </a:r>
                <a:r>
                  <a:rPr lang="en-CA" dirty="0"/>
                  <a:t> </a:t>
                </a:r>
                <a:r>
                  <a:rPr lang="en-CA" dirty="0" err="1"/>
                  <a:t>est</a:t>
                </a:r>
                <a:r>
                  <a:rPr lang="en-CA" dirty="0"/>
                  <a:t> de </a:t>
                </a:r>
                <a:r>
                  <a:rPr lang="en-CA" dirty="0" err="1"/>
                  <a:t>découper</a:t>
                </a:r>
                <a:r>
                  <a:rPr lang="en-CA" dirty="0"/>
                  <a:t> le </a:t>
                </a:r>
                <a:r>
                  <a:rPr lang="en-CA" dirty="0" err="1"/>
                  <a:t>gisement</a:t>
                </a:r>
                <a:r>
                  <a:rPr lang="en-CA" dirty="0"/>
                  <a:t> </a:t>
                </a:r>
                <a:r>
                  <a:rPr lang="en-CA" dirty="0" err="1"/>
                  <a:t>en</a:t>
                </a:r>
                <a:r>
                  <a:rPr lang="en-CA" dirty="0"/>
                  <a:t> </a:t>
                </a:r>
                <a:r>
                  <a:rPr lang="en-CA" dirty="0" err="1"/>
                  <a:t>panneaux</a:t>
                </a:r>
                <a:r>
                  <a:rPr lang="en-CA" dirty="0"/>
                  <a:t> (blocs de </a:t>
                </a:r>
                <a:r>
                  <a:rPr lang="en-CA" dirty="0" err="1"/>
                  <a:t>gande</a:t>
                </a:r>
                <a:r>
                  <a:rPr lang="en-CA" dirty="0"/>
                  <a:t> taille,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CA" dirty="0"/>
                  <a:t>) pour </a:t>
                </a:r>
                <a:r>
                  <a:rPr lang="en-CA" dirty="0" err="1"/>
                  <a:t>lesquels</a:t>
                </a:r>
                <a:r>
                  <a:rPr lang="en-CA" dirty="0"/>
                  <a:t> </a:t>
                </a:r>
                <a:r>
                  <a:rPr lang="en-CA" dirty="0" err="1"/>
                  <a:t>l’estimation</a:t>
                </a:r>
                <a:r>
                  <a:rPr lang="en-CA" dirty="0"/>
                  <a:t> par </a:t>
                </a:r>
                <a:r>
                  <a:rPr lang="en-CA" dirty="0" err="1"/>
                  <a:t>krigeage</a:t>
                </a:r>
                <a:r>
                  <a:rPr lang="en-CA" dirty="0"/>
                  <a:t> ordinaire </a:t>
                </a:r>
                <a:r>
                  <a:rPr lang="en-CA" dirty="0" err="1"/>
                  <a:t>peut</a:t>
                </a:r>
                <a:r>
                  <a:rPr lang="en-CA" dirty="0"/>
                  <a:t> se faire sans trop de </a:t>
                </a:r>
                <a:r>
                  <a:rPr lang="en-CA" dirty="0" err="1"/>
                  <a:t>problème</a:t>
                </a:r>
                <a:r>
                  <a:rPr lang="en-CA" dirty="0"/>
                  <a:t>, </a:t>
                </a:r>
                <a:r>
                  <a:rPr lang="en-CA" dirty="0" err="1"/>
                  <a:t>puis</a:t>
                </a:r>
                <a:r>
                  <a:rPr lang="en-CA" dirty="0"/>
                  <a:t> </a:t>
                </a:r>
                <a:r>
                  <a:rPr lang="en-CA" dirty="0" err="1"/>
                  <a:t>d’estimer</a:t>
                </a:r>
                <a:r>
                  <a:rPr lang="en-CA" dirty="0"/>
                  <a:t> les distributions de plus petits blocs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/>
                  <a:t>), </a:t>
                </a:r>
                <a:r>
                  <a:rPr lang="en-CA" dirty="0" err="1"/>
                  <a:t>ou</a:t>
                </a:r>
                <a:r>
                  <a:rPr lang="en-CA" dirty="0"/>
                  <a:t> </a:t>
                </a:r>
                <a:r>
                  <a:rPr lang="en-CA" dirty="0" err="1"/>
                  <a:t>d’estimation</a:t>
                </a:r>
                <a:r>
                  <a:rPr lang="en-CA" dirty="0"/>
                  <a:t> </a:t>
                </a:r>
                <a:r>
                  <a:rPr lang="en-CA" dirty="0" err="1"/>
                  <a:t>futurs</a:t>
                </a:r>
                <a:r>
                  <a:rPr lang="en-CA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dirty="0"/>
                  <a:t>) </a:t>
                </a:r>
                <a:r>
                  <a:rPr lang="en-CA" dirty="0" err="1"/>
                  <a:t>localement</a:t>
                </a:r>
                <a:r>
                  <a:rPr lang="en-CA" dirty="0"/>
                  <a:t>.</a:t>
                </a:r>
              </a:p>
              <a:p>
                <a:pPr algn="just"/>
                <a:endParaRPr lang="en-CA" dirty="0"/>
              </a:p>
              <a:p>
                <a:pPr algn="just"/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conditionnement uniforme utilise à la base un modèle de changement de support appelé </a:t>
                </a:r>
                <a:r>
                  <a:rPr lang="fr-CA" sz="1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modèle gaussien discret</a:t>
                </a:r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EA4B4F-27C4-8A7C-5AB7-AE7E18DC5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9" y="1626036"/>
                <a:ext cx="10851761" cy="4247317"/>
              </a:xfrm>
              <a:prstGeom prst="rect">
                <a:avLst/>
              </a:prstGeom>
              <a:blipFill>
                <a:blip r:embed="rId3"/>
                <a:stretch>
                  <a:fillRect l="-449" t="-718" r="-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693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Conditionnement uniforme:</a:t>
            </a:r>
            <a:endParaRPr lang="fr-CA" sz="24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231D2A-9C90-B68F-E6DF-588B2B6A4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55240"/>
              </p:ext>
            </p:extLst>
          </p:nvPr>
        </p:nvGraphicFramePr>
        <p:xfrm>
          <a:off x="2032000" y="1624630"/>
          <a:ext cx="8128000" cy="360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9035536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421760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031976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4502599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97602959"/>
                    </a:ext>
                  </a:extLst>
                </a:gridCol>
              </a:tblGrid>
              <a:tr h="72174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0247"/>
                  </a:ext>
                </a:extLst>
              </a:tr>
              <a:tr h="7217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95410"/>
                  </a:ext>
                </a:extLst>
              </a:tr>
              <a:tr h="72174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02084"/>
                  </a:ext>
                </a:extLst>
              </a:tr>
              <a:tr h="72174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91513"/>
                  </a:ext>
                </a:extLst>
              </a:tr>
              <a:tr h="72174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052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9D526C-7EC3-80E2-23E6-80252CB9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0696"/>
              </p:ext>
            </p:extLst>
          </p:nvPr>
        </p:nvGraphicFramePr>
        <p:xfrm>
          <a:off x="2032460" y="1623371"/>
          <a:ext cx="1625600" cy="72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">
                  <a:extLst>
                    <a:ext uri="{9D8B030D-6E8A-4147-A177-3AD203B41FA5}">
                      <a16:colId xmlns:a16="http://schemas.microsoft.com/office/drawing/2014/main" val="3903553688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1142176051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603197632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4045025997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897602959"/>
                    </a:ext>
                  </a:extLst>
                </a:gridCol>
              </a:tblGrid>
              <a:tr h="144024"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0247"/>
                  </a:ext>
                </a:extLst>
              </a:tr>
              <a:tr h="144024">
                <a:tc>
                  <a:txBody>
                    <a:bodyPr/>
                    <a:lstStyle/>
                    <a:p>
                      <a:endParaRPr lang="en-CA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95410"/>
                  </a:ext>
                </a:extLst>
              </a:tr>
              <a:tr h="144024">
                <a:tc>
                  <a:txBody>
                    <a:bodyPr/>
                    <a:lstStyle/>
                    <a:p>
                      <a:endParaRPr lang="en-CA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02084"/>
                  </a:ext>
                </a:extLst>
              </a:tr>
              <a:tr h="144024"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91513"/>
                  </a:ext>
                </a:extLst>
              </a:tr>
              <a:tr h="144024"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05254"/>
                  </a:ext>
                </a:extLst>
              </a:tr>
            </a:tbl>
          </a:graphicData>
        </a:graphic>
      </p:graphicFrame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EDB2C7A-5D08-64A1-2938-567F59F7C584}"/>
              </a:ext>
            </a:extLst>
          </p:cNvPr>
          <p:cNvSpPr/>
          <p:nvPr/>
        </p:nvSpPr>
        <p:spPr>
          <a:xfrm>
            <a:off x="6096000" y="24828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00084AD2-2364-A4F7-90E5-A084A69A8ECF}"/>
              </a:ext>
            </a:extLst>
          </p:cNvPr>
          <p:cNvSpPr/>
          <p:nvPr/>
        </p:nvSpPr>
        <p:spPr>
          <a:xfrm>
            <a:off x="6997700" y="17780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AA42366-196E-9F4A-0D72-9D252ED6F036}"/>
              </a:ext>
            </a:extLst>
          </p:cNvPr>
          <p:cNvSpPr/>
          <p:nvPr/>
        </p:nvSpPr>
        <p:spPr>
          <a:xfrm>
            <a:off x="8242300" y="25781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8CA7854A-FBB7-972F-DD3E-3249FF1289A8}"/>
              </a:ext>
            </a:extLst>
          </p:cNvPr>
          <p:cNvSpPr/>
          <p:nvPr/>
        </p:nvSpPr>
        <p:spPr>
          <a:xfrm>
            <a:off x="8585200" y="18351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56059B10-0C5A-1F72-764B-442F09EC9270}"/>
              </a:ext>
            </a:extLst>
          </p:cNvPr>
          <p:cNvSpPr/>
          <p:nvPr/>
        </p:nvSpPr>
        <p:spPr>
          <a:xfrm>
            <a:off x="9163050" y="32766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C661AFCD-889E-9294-D77F-139C73331EDA}"/>
              </a:ext>
            </a:extLst>
          </p:cNvPr>
          <p:cNvSpPr/>
          <p:nvPr/>
        </p:nvSpPr>
        <p:spPr>
          <a:xfrm>
            <a:off x="8591550" y="40259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3537DCDB-6BD6-728A-298F-3C2DD3F301CA}"/>
              </a:ext>
            </a:extLst>
          </p:cNvPr>
          <p:cNvSpPr/>
          <p:nvPr/>
        </p:nvSpPr>
        <p:spPr>
          <a:xfrm>
            <a:off x="9588500" y="47117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4CD121A0-FEA2-0526-60F3-10D27A7A4A08}"/>
              </a:ext>
            </a:extLst>
          </p:cNvPr>
          <p:cNvSpPr/>
          <p:nvPr/>
        </p:nvSpPr>
        <p:spPr>
          <a:xfrm>
            <a:off x="7188200" y="34163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9955BA7-23D3-1CDC-DBB6-FD8E342246C0}"/>
              </a:ext>
            </a:extLst>
          </p:cNvPr>
          <p:cNvSpPr/>
          <p:nvPr/>
        </p:nvSpPr>
        <p:spPr>
          <a:xfrm>
            <a:off x="7867650" y="39116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D78EF3A6-7F69-52AD-1B15-CBAA0C1925C7}"/>
              </a:ext>
            </a:extLst>
          </p:cNvPr>
          <p:cNvSpPr/>
          <p:nvPr/>
        </p:nvSpPr>
        <p:spPr>
          <a:xfrm>
            <a:off x="7200900" y="46863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C7AE6DC4-C169-6663-2AB1-7C606658F830}"/>
              </a:ext>
            </a:extLst>
          </p:cNvPr>
          <p:cNvSpPr/>
          <p:nvPr/>
        </p:nvSpPr>
        <p:spPr>
          <a:xfrm>
            <a:off x="6584950" y="33210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97C9CB62-77A0-9CE7-68EE-B37DA7A769FA}"/>
              </a:ext>
            </a:extLst>
          </p:cNvPr>
          <p:cNvSpPr/>
          <p:nvPr/>
        </p:nvSpPr>
        <p:spPr>
          <a:xfrm>
            <a:off x="5683250" y="38735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748C99FD-A65F-EEBA-612F-2016C2DDAA11}"/>
              </a:ext>
            </a:extLst>
          </p:cNvPr>
          <p:cNvSpPr/>
          <p:nvPr/>
        </p:nvSpPr>
        <p:spPr>
          <a:xfrm>
            <a:off x="5448300" y="19240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E9190329-B7A5-0911-2B17-7DB5120DADEC}"/>
              </a:ext>
            </a:extLst>
          </p:cNvPr>
          <p:cNvSpPr/>
          <p:nvPr/>
        </p:nvSpPr>
        <p:spPr>
          <a:xfrm>
            <a:off x="5969000" y="46291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1A8EA38-4E34-4050-FD6B-4C7E439AFD78}"/>
              </a:ext>
            </a:extLst>
          </p:cNvPr>
          <p:cNvSpPr/>
          <p:nvPr/>
        </p:nvSpPr>
        <p:spPr>
          <a:xfrm>
            <a:off x="4781550" y="24574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887A724C-A82F-ADA9-53FE-4B979A75FE2B}"/>
              </a:ext>
            </a:extLst>
          </p:cNvPr>
          <p:cNvSpPr/>
          <p:nvPr/>
        </p:nvSpPr>
        <p:spPr>
          <a:xfrm>
            <a:off x="4902200" y="18478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B0C2EDAB-29BC-5B3A-DC22-B19F0FF8EB14}"/>
              </a:ext>
            </a:extLst>
          </p:cNvPr>
          <p:cNvSpPr/>
          <p:nvPr/>
        </p:nvSpPr>
        <p:spPr>
          <a:xfrm>
            <a:off x="3092450" y="24384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8D183B3-63AE-A622-BC77-E25226AE5554}"/>
              </a:ext>
            </a:extLst>
          </p:cNvPr>
          <p:cNvSpPr/>
          <p:nvPr/>
        </p:nvSpPr>
        <p:spPr>
          <a:xfrm>
            <a:off x="2533650" y="33083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DDCEA332-3E2B-FF39-0004-55A35EBC37F4}"/>
              </a:ext>
            </a:extLst>
          </p:cNvPr>
          <p:cNvSpPr/>
          <p:nvPr/>
        </p:nvSpPr>
        <p:spPr>
          <a:xfrm>
            <a:off x="3200400" y="39624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F2F837F3-C769-3BD4-F965-B4C5A2BCF3B3}"/>
              </a:ext>
            </a:extLst>
          </p:cNvPr>
          <p:cNvSpPr/>
          <p:nvPr/>
        </p:nvSpPr>
        <p:spPr>
          <a:xfrm>
            <a:off x="4165600" y="33147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9892264D-CFAD-4C01-EE91-07E78697DF5B}"/>
              </a:ext>
            </a:extLst>
          </p:cNvPr>
          <p:cNvSpPr/>
          <p:nvPr/>
        </p:nvSpPr>
        <p:spPr>
          <a:xfrm>
            <a:off x="4502150" y="40386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6527EEB3-2DB6-67B4-A35F-BA00F31636E0}"/>
              </a:ext>
            </a:extLst>
          </p:cNvPr>
          <p:cNvSpPr/>
          <p:nvPr/>
        </p:nvSpPr>
        <p:spPr>
          <a:xfrm>
            <a:off x="4038600" y="46101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8A52F4F3-04F8-4D30-B2F4-352077F81512}"/>
              </a:ext>
            </a:extLst>
          </p:cNvPr>
          <p:cNvSpPr/>
          <p:nvPr/>
        </p:nvSpPr>
        <p:spPr>
          <a:xfrm>
            <a:off x="2584450" y="47498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9AD19C69-A7E5-7E26-994A-EA681D0BDEF9}"/>
              </a:ext>
            </a:extLst>
          </p:cNvPr>
          <p:cNvSpPr/>
          <p:nvPr/>
        </p:nvSpPr>
        <p:spPr>
          <a:xfrm>
            <a:off x="3206750" y="189230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04BD17C-388D-BC2A-6452-5C246141D127}"/>
              </a:ext>
            </a:extLst>
          </p:cNvPr>
          <p:cNvCxnSpPr/>
          <p:nvPr/>
        </p:nvCxnSpPr>
        <p:spPr>
          <a:xfrm>
            <a:off x="1365250" y="2146300"/>
            <a:ext cx="10985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DE79A3-18E5-8A31-22E8-5609024CA2C3}"/>
              </a:ext>
            </a:extLst>
          </p:cNvPr>
          <p:cNvCxnSpPr>
            <a:cxnSpLocks/>
          </p:cNvCxnSpPr>
          <p:nvPr/>
        </p:nvCxnSpPr>
        <p:spPr>
          <a:xfrm>
            <a:off x="1416050" y="3441700"/>
            <a:ext cx="622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D410B554-6014-D236-58FE-0F7F50BD8CD2}"/>
              </a:ext>
            </a:extLst>
          </p:cNvPr>
          <p:cNvSpPr/>
          <p:nvPr/>
        </p:nvSpPr>
        <p:spPr>
          <a:xfrm>
            <a:off x="2146300" y="5835650"/>
            <a:ext cx="228600" cy="266700"/>
          </a:xfrm>
          <a:prstGeom prst="mathMultiply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A29395-F8F2-880C-9368-BEAFD7EFE578}"/>
              </a:ext>
            </a:extLst>
          </p:cNvPr>
          <p:cNvSpPr txBox="1"/>
          <p:nvPr/>
        </p:nvSpPr>
        <p:spPr>
          <a:xfrm>
            <a:off x="2362200" y="5778500"/>
            <a:ext cx="419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: Localisation des données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A7C524-8E1F-5982-C6ED-76F992DEA93F}"/>
                  </a:ext>
                </a:extLst>
              </p:cNvPr>
              <p:cNvSpPr txBox="1"/>
              <p:nvPr/>
            </p:nvSpPr>
            <p:spPr>
              <a:xfrm>
                <a:off x="279400" y="3130550"/>
                <a:ext cx="1231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Panneau de minage 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A7C524-8E1F-5982-C6ED-76F992DE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3130550"/>
                <a:ext cx="1231900" cy="923330"/>
              </a:xfrm>
              <a:prstGeom prst="rect">
                <a:avLst/>
              </a:prstGeom>
              <a:blipFill>
                <a:blip r:embed="rId3"/>
                <a:stretch>
                  <a:fillRect l="-3465" t="-3311" r="-6436" b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AF45A-93BA-5DED-6D45-47DA601FB75E}"/>
                  </a:ext>
                </a:extLst>
              </p:cNvPr>
              <p:cNvSpPr txBox="1"/>
              <p:nvPr/>
            </p:nvSpPr>
            <p:spPr>
              <a:xfrm>
                <a:off x="254000" y="1943100"/>
                <a:ext cx="1231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SMU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AF45A-93BA-5DED-6D45-47DA601FB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943100"/>
                <a:ext cx="1231900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FD099AC-6B7D-F6DE-CD60-6451FE9A4F84}"/>
              </a:ext>
            </a:extLst>
          </p:cNvPr>
          <p:cNvSpPr txBox="1"/>
          <p:nvPr/>
        </p:nvSpPr>
        <p:spPr>
          <a:xfrm>
            <a:off x="506062" y="6519446"/>
            <a:ext cx="30049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FF0000"/>
                </a:solidFill>
              </a:rPr>
              <a:t>SMU : selective mining unit</a:t>
            </a:r>
          </a:p>
        </p:txBody>
      </p:sp>
    </p:spTree>
    <p:extLst>
      <p:ext uri="{BB962C8B-B14F-4D97-AF65-F5344CB8AC3E}">
        <p14:creationId xmlns:p14="http://schemas.microsoft.com/office/powerpoint/2010/main" val="867390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4">
                <a:extLst>
                  <a:ext uri="{FF2B5EF4-FFF2-40B4-BE49-F238E27FC236}">
                    <a16:creationId xmlns:a16="http://schemas.microsoft.com/office/drawing/2014/main" id="{D2AC7D61-FE97-6A16-FC4D-90DD11FF94FC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0" y="723592"/>
                <a:ext cx="11128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/>
                  <a:t>Première Étape: Estimations des panneaux de minage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fr-FR" sz="2400" b="1" dirty="0"/>
                  <a:t>)</a:t>
                </a:r>
                <a:endParaRPr lang="fr-CA" sz="2400" b="1" dirty="0"/>
              </a:p>
            </p:txBody>
          </p:sp>
        </mc:Choice>
        <mc:Fallback xmlns="">
          <p:sp>
            <p:nvSpPr>
              <p:cNvPr id="4" name="ZoneTexte 4">
                <a:extLst>
                  <a:ext uri="{FF2B5EF4-FFF2-40B4-BE49-F238E27FC236}">
                    <a16:creationId xmlns:a16="http://schemas.microsoft.com/office/drawing/2014/main" id="{D2AC7D61-FE97-6A16-FC4D-90DD11FF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723592"/>
                <a:ext cx="11128248" cy="461665"/>
              </a:xfrm>
              <a:prstGeom prst="rect">
                <a:avLst/>
              </a:prstGeom>
              <a:blipFill>
                <a:blip r:embed="rId4"/>
                <a:stretch>
                  <a:fillRect l="-821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E20865-6951-6A22-7B9F-E78EED238B82}"/>
                  </a:ext>
                </a:extLst>
              </p:cNvPr>
              <p:cNvSpPr txBox="1"/>
              <p:nvPr/>
            </p:nvSpPr>
            <p:spPr>
              <a:xfrm>
                <a:off x="131838" y="1273043"/>
                <a:ext cx="11494770" cy="4108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CA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Système de </a:t>
                </a:r>
                <a:r>
                  <a:rPr lang="en-CA" dirty="0" err="1"/>
                  <a:t>krigeage</a:t>
                </a:r>
                <a:r>
                  <a:rPr lang="en-CA" dirty="0"/>
                  <a:t> ordinaire : </a:t>
                </a:r>
              </a:p>
              <a:p>
                <a:endParaRPr lang="en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𝐶𝑜𝑣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         On </a:t>
                </a:r>
                <a:r>
                  <a:rPr lang="en-CA" dirty="0" err="1"/>
                  <a:t>obtient</a:t>
                </a:r>
                <a:r>
                  <a:rPr lang="en-CA" dirty="0"/>
                  <a:t> un </a:t>
                </a:r>
                <a:r>
                  <a:rPr lang="en-CA" dirty="0" err="1"/>
                  <a:t>estimé</a:t>
                </a:r>
                <a:r>
                  <a:rPr lang="en-CA" dirty="0"/>
                  <a:t>, par </a:t>
                </a:r>
                <a:r>
                  <a:rPr lang="en-CA" dirty="0" err="1"/>
                  <a:t>krigeage</a:t>
                </a:r>
                <a:r>
                  <a:rPr lang="en-CA" dirty="0"/>
                  <a:t> ordinaire, du </a:t>
                </a:r>
                <a:r>
                  <a:rPr lang="en-CA" dirty="0" err="1"/>
                  <a:t>panneau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CA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E20865-6951-6A22-7B9F-E78EED238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8" y="1273043"/>
                <a:ext cx="11494770" cy="4108304"/>
              </a:xfrm>
              <a:prstGeom prst="rect">
                <a:avLst/>
              </a:prstGeom>
              <a:blipFill>
                <a:blip r:embed="rId5"/>
                <a:stretch>
                  <a:fillRect l="-477" b="-14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359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1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Deuxième Étape : Modèle gaussien discret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E20865-6951-6A22-7B9F-E78EED238B82}"/>
                  </a:ext>
                </a:extLst>
              </p:cNvPr>
              <p:cNvSpPr txBox="1"/>
              <p:nvPr/>
            </p:nvSpPr>
            <p:spPr>
              <a:xfrm>
                <a:off x="697230" y="1293983"/>
                <a:ext cx="11494770" cy="5712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polynômes d’Hermite simplifient la description du modèle gaussien discret (du moins pour l’aspect théorique). Dans un contexte gaussien, on peut représenter la fonction </a:t>
                </a:r>
                <a14:m>
                  <m:oMath xmlns:m="http://schemas.openxmlformats.org/officeDocument/2006/math">
                    <m:r>
                      <a:rPr lang="fr-CA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CA" dirty="0"/>
                  <a:t> par </a:t>
                </a:r>
                <a:r>
                  <a:rPr lang="en-CA" dirty="0" err="1"/>
                  <a:t>une</a:t>
                </a:r>
                <a:r>
                  <a:rPr lang="en-CA" dirty="0"/>
                  <a:t> </a:t>
                </a:r>
                <a:r>
                  <a:rPr lang="en-CA" dirty="0" err="1"/>
                  <a:t>série</a:t>
                </a:r>
                <a:r>
                  <a:rPr lang="en-CA" dirty="0"/>
                  <a:t> infinite de </a:t>
                </a:r>
                <a:r>
                  <a:rPr lang="en-CA" dirty="0" err="1"/>
                  <a:t>polynômes</a:t>
                </a:r>
                <a:r>
                  <a:rPr lang="en-CA" dirty="0"/>
                  <a:t> </a:t>
                </a:r>
                <a:r>
                  <a:rPr lang="en-CA" dirty="0" err="1"/>
                  <a:t>d’Hermite</a:t>
                </a:r>
                <a:r>
                  <a:rPr lang="en-CA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CA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CA" dirty="0"/>
                  <a:t>Ou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sont des coefficients à déterminer et 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sont</a:t>
                </a:r>
                <a:r>
                  <a:rPr lang="en-CA" dirty="0"/>
                  <a:t> </a:t>
                </a:r>
                <a:r>
                  <a:rPr lang="fr-CA" dirty="0"/>
                  <a:t>des polynômes d’Hermite donnés (à </a:t>
                </a:r>
                <a:r>
                  <a:rPr lang="fr-CA" i="1" dirty="0"/>
                  <a:t>Y=y</a:t>
                </a:r>
                <a:r>
                  <a:rPr lang="fr-CA" dirty="0"/>
                  <a:t>) par 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fr-CA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fr-CA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CA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fr-CA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sont calculés en évaluant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fr-CA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fr-CA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On a en particulier que 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CA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Var</m:t>
                    </m:r>
                    <m: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fr-CA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dirty="0" err="1"/>
                  <a:t>L’équation</a:t>
                </a:r>
                <a:r>
                  <a:rPr lang="en-CA" dirty="0"/>
                  <a:t> </a:t>
                </a:r>
                <a:r>
                  <a:rPr lang="en-CA" dirty="0" err="1"/>
                  <a:t>peut</a:t>
                </a:r>
                <a:r>
                  <a:rPr lang="en-CA" dirty="0"/>
                  <a:t> </a:t>
                </a:r>
                <a:r>
                  <a:rPr lang="en-CA" dirty="0" err="1"/>
                  <a:t>être</a:t>
                </a:r>
                <a:r>
                  <a:rPr lang="en-CA" dirty="0"/>
                  <a:t> </a:t>
                </a:r>
                <a:r>
                  <a:rPr lang="en-CA" dirty="0" err="1"/>
                  <a:t>approximé</a:t>
                </a:r>
                <a:r>
                  <a:rPr lang="en-CA" dirty="0"/>
                  <a:t> par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E20865-6951-6A22-7B9F-E78EED238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" y="1293983"/>
                <a:ext cx="11494770" cy="5712782"/>
              </a:xfrm>
              <a:prstGeom prst="rect">
                <a:avLst/>
              </a:prstGeom>
              <a:blipFill>
                <a:blip r:embed="rId3"/>
                <a:stretch>
                  <a:fillRect l="-424" t="-5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095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1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Deuxième Étape : Modèle gaussien discret</a:t>
            </a:r>
            <a:endParaRPr lang="fr-CA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EC0F6-6488-1A39-9230-53A23019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75" y="1392138"/>
            <a:ext cx="9726986" cy="50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1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1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Deuxième Étape : Modèle gaussien discret</a:t>
            </a:r>
            <a:endParaRPr lang="fr-CA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A4677-BA8E-39B9-AFA2-4735110CC24C}"/>
              </a:ext>
            </a:extLst>
          </p:cNvPr>
          <p:cNvSpPr txBox="1"/>
          <p:nvPr/>
        </p:nvSpPr>
        <p:spPr>
          <a:xfrm>
            <a:off x="797814" y="1291304"/>
            <a:ext cx="105590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bien ajuster une distribution donnée et diminuer les oscillations, il faut parfois atteindre des ordres très élevés.</a:t>
            </a:r>
          </a:p>
          <a:p>
            <a:endParaRPr lang="fr-C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 : même avec un ordre de 60, des oscillations persistent dans les valeurs prédites (points en rouge dans la figure </a:t>
            </a: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droite).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3C21EA-FB05-9FC8-6DCB-D0120236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01" y="2843784"/>
            <a:ext cx="8819630" cy="37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7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1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Troisième Étape : Changement de support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9C0273-F4D4-903C-C3DD-2665A8D284F3}"/>
                  </a:ext>
                </a:extLst>
              </p:cNvPr>
              <p:cNvSpPr txBox="1"/>
              <p:nvPr/>
            </p:nvSpPr>
            <p:spPr>
              <a:xfrm>
                <a:off x="697230" y="1101959"/>
                <a:ext cx="11494770" cy="572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le cadre du modèle gaussien discret, on peut montrer que :</a:t>
                </a:r>
                <a:endParaRPr lang="en-CA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sz="1600" dirty="0"/>
              </a:p>
              <a:p>
                <a:r>
                  <a:rPr lang="en-CA" sz="1600" dirty="0"/>
                  <a:t>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sz="1600" dirty="0"/>
              </a:p>
              <a:p>
                <a:r>
                  <a:rPr lang="en-CA" sz="1600" dirty="0"/>
                  <a:t>On </a:t>
                </a:r>
                <a:r>
                  <a:rPr lang="en-CA" sz="1600" dirty="0" err="1"/>
                  <a:t>peut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écrire</a:t>
                </a:r>
                <a:r>
                  <a:rPr lang="en-CA" sz="1600" dirty="0"/>
                  <a:t> que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𝑉𝑎𝑟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𝑜𝑛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𝑝𝑒𝑢𝑡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𝑒𝑠𝑡𝑖𝑚𝑒𝑟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𝑣𝑎𝑟𝑖𝑎𝑛𝑐𝑒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𝑑𝑖𝑠𝑝𝑒𝑟𝑠𝑖𝑜𝑛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CA" sz="1600" dirty="0"/>
              </a:p>
              <a:p>
                <a:r>
                  <a:rPr lang="en-CA" sz="1600" dirty="0"/>
                  <a:t>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𝑉𝑎𝑟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CA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𝑜𝑛</m:t>
                      </m:r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𝑝𝑒𝑢𝑡</m:t>
                      </m:r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𝑒𝑠𝑡𝑖𝑚𝑒𝑟</m:t>
                      </m:r>
                      <m:r>
                        <a:rPr lang="fr-CA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(à 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𝑝𝑎𝑟𝑡𝑖𝑟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𝑒𝑠𝑡𝑖𝑚𝑎𝑡𝑖𝑜𝑛</m:t>
                      </m:r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CA" sz="1600" dirty="0"/>
              </a:p>
              <a:p>
                <a:r>
                  <a:rPr lang="en-CA" sz="1600" dirty="0"/>
                  <a:t>On </a:t>
                </a:r>
                <a:r>
                  <a:rPr lang="en-CA" sz="1600" dirty="0" err="1"/>
                  <a:t>peut</a:t>
                </a:r>
                <a:r>
                  <a:rPr lang="en-CA" sz="1600" dirty="0"/>
                  <a:t> </a:t>
                </a:r>
                <a:r>
                  <a:rPr lang="en-CA" sz="1600" dirty="0" err="1"/>
                  <a:t>réécrire</a:t>
                </a:r>
                <a:r>
                  <a:rPr lang="en-CA" sz="1600" dirty="0"/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CA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CA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fr-CA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CA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fr-CA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fr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fr-CA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fr-C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A" sz="16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CA" sz="1600" dirty="0"/>
              </a:p>
              <a:p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qui démontre que le changement de support point →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(avec coefficient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fr-CA" sz="18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CA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peut être obtenu par le changement </a:t>
                </a:r>
                <a:r>
                  <a:rPr lang="fr-CA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point →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coefficient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fr-CA" sz="18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fr-CA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suivi d’un changement de support de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fr-CA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fr-CA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coefficient </a:t>
                </a:r>
                <a14:m>
                  <m:oMath xmlns:m="http://schemas.openxmlformats.org/officeDocument/2006/math">
                    <m:r>
                      <a:rPr lang="fr-CA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fr-CA" sz="18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CA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9C0273-F4D4-903C-C3DD-2665A8D28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" y="1101959"/>
                <a:ext cx="11494770" cy="5727337"/>
              </a:xfrm>
              <a:prstGeom prst="rect">
                <a:avLst/>
              </a:prstGeom>
              <a:blipFill>
                <a:blip r:embed="rId3"/>
                <a:stretch>
                  <a:fillRect l="-424" t="-3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56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6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87"/>
            <a:ext cx="375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Contexte : Mine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7854D9-ADE7-4EFB-8EFF-6312FC26B7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07742" y="1172533"/>
            <a:ext cx="8681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/>
              <a:t>Quel est le tonnage de minerai (in situ)?</a:t>
            </a:r>
          </a:p>
          <a:p>
            <a:pPr algn="l"/>
            <a:endParaRPr lang="fr-FR" sz="2400" dirty="0"/>
          </a:p>
          <a:p>
            <a:pPr algn="l"/>
            <a:r>
              <a:rPr lang="fr-FR" sz="2400" dirty="0"/>
              <a:t>Quels sont le tonnage et la teneur du gisement en fonctions de diverses teneurs de coupure?</a:t>
            </a:r>
          </a:p>
          <a:p>
            <a:pPr algn="l"/>
            <a:endParaRPr lang="fr-FR" sz="2400" dirty="0"/>
          </a:p>
          <a:p>
            <a:pPr algn="l"/>
            <a:r>
              <a:rPr lang="fr-FR" sz="2400" dirty="0"/>
              <a:t>Quelle est la proportion de blocs excédant la teneur de coupure et la distribution de ces teneurs?</a:t>
            </a:r>
          </a:p>
          <a:p>
            <a:pPr algn="l"/>
            <a:endParaRPr lang="fr-FR" sz="2400" dirty="0">
              <a:latin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1F5EFCB-CD2F-46BF-9D84-37C49A68B6B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40" y="3779259"/>
            <a:ext cx="5283658" cy="296697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3E6FBB9-92C9-4C8F-9D27-89695D5A9D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96598" y="6273225"/>
            <a:ext cx="420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Jaune : excède la teneur de coupure</a:t>
            </a:r>
          </a:p>
          <a:p>
            <a:r>
              <a:rPr lang="fr-CA" sz="1600" dirty="0"/>
              <a:t>Bleu : inférieur la teneur de coupure</a:t>
            </a:r>
            <a:endParaRPr lang="fr-CA" sz="2134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60018-0A71-1924-BB3C-195AC89D9040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20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87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Quatrième Étape : Transformer les estimations des panneaux vers l’espace normal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/>
              <p:nvPr/>
            </p:nvSpPr>
            <p:spPr>
              <a:xfrm>
                <a:off x="3257550" y="1290943"/>
                <a:ext cx="6185916" cy="960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sz="1800" dirty="0"/>
              </a:p>
              <a:p>
                <a:r>
                  <a:rPr lang="en-CA" dirty="0" err="1"/>
                  <a:t>donc</a:t>
                </a:r>
                <a:endParaRPr lang="en-CA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1290943"/>
                <a:ext cx="6185916" cy="960584"/>
              </a:xfrm>
              <a:prstGeom prst="rect">
                <a:avLst/>
              </a:prstGeom>
              <a:blipFill>
                <a:blip r:embed="rId3"/>
                <a:stretch>
                  <a:fillRect l="-788" b="-12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C7C1FAB-DB4E-EB3B-34CC-DA3E4582A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" y="2303925"/>
            <a:ext cx="10250424" cy="45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98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87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Cinquième Étape : Transformer la teneur de coupure vers l’espace normal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/>
              <p:nvPr/>
            </p:nvSpPr>
            <p:spPr>
              <a:xfrm>
                <a:off x="3257550" y="1290943"/>
                <a:ext cx="618591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sz="1800" dirty="0"/>
              </a:p>
              <a:p>
                <a:r>
                  <a:rPr lang="en-CA" dirty="0" err="1"/>
                  <a:t>donc</a:t>
                </a:r>
                <a:endParaRPr lang="en-CA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1290943"/>
                <a:ext cx="6185916" cy="923330"/>
              </a:xfrm>
              <a:prstGeom prst="rect">
                <a:avLst/>
              </a:prstGeom>
              <a:blipFill>
                <a:blip r:embed="rId3"/>
                <a:stretch>
                  <a:fillRect l="-788" b="-4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C7C1FAB-DB4E-EB3B-34CC-DA3E4582A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2" y="2303925"/>
            <a:ext cx="10250424" cy="45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08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87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Sixième Étape : </a:t>
            </a:r>
            <a:r>
              <a:rPr lang="fr-FR" sz="2400" b="1" dirty="0">
                <a:solidFill>
                  <a:srgbClr val="FF0000"/>
                </a:solidFill>
              </a:rPr>
              <a:t>Proportion</a:t>
            </a:r>
            <a:r>
              <a:rPr lang="fr-FR" sz="2400" b="1" dirty="0"/>
              <a:t> et quantité de métal au-dessus de la teneur de coupure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/>
              <p:nvPr/>
            </p:nvSpPr>
            <p:spPr>
              <a:xfrm>
                <a:off x="1017270" y="1174198"/>
                <a:ext cx="10497790" cy="6206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CA" sz="18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Notre changement de support impose une distribution gaussienne. Il est possible de démontrer que les volumes </a:t>
                </a: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fr-CA" sz="18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auront une moyenne de:</a:t>
                </a:r>
              </a:p>
              <a:p>
                <a:endParaRPr lang="fr-CA" sz="1800" b="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CA" sz="1800" dirty="0"/>
              </a:p>
              <a:p>
                <a:r>
                  <a:rPr lang="en-CA" dirty="0"/>
                  <a:t>Et </a:t>
                </a:r>
                <a:r>
                  <a:rPr lang="en-CA" dirty="0" err="1"/>
                  <a:t>une</a:t>
                </a:r>
                <a:r>
                  <a:rPr lang="en-CA" dirty="0"/>
                  <a:t> variance de </a:t>
                </a:r>
                <a:endParaRPr lang="en-CA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La proportion au dessus de la </a:t>
                </a:r>
                <a:r>
                  <a:rPr lang="en-CA" dirty="0" err="1"/>
                  <a:t>teneur</a:t>
                </a:r>
                <a:r>
                  <a:rPr lang="en-CA" dirty="0"/>
                  <a:t> de </a:t>
                </a:r>
                <a:r>
                  <a:rPr lang="en-CA" dirty="0" err="1"/>
                  <a:t>coupure</a:t>
                </a:r>
                <a:r>
                  <a:rPr lang="en-CA" dirty="0"/>
                  <a:t> </a:t>
                </a:r>
                <a:r>
                  <a:rPr lang="en-CA" dirty="0" err="1"/>
                  <a:t>est</a:t>
                </a:r>
                <a:r>
                  <a:rPr lang="en-CA" dirty="0"/>
                  <a:t> </a:t>
                </a:r>
                <a:r>
                  <a:rPr lang="en-CA" dirty="0" err="1"/>
                  <a:t>ainsi</a:t>
                </a:r>
                <a:r>
                  <a:rPr lang="en-CA" dirty="0"/>
                  <a:t> : </a:t>
                </a:r>
              </a:p>
              <a:p>
                <a:endParaRPr lang="en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  <a:p>
                <a:endParaRPr lang="en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fr-C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C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fr-CA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fr-CA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CA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fr-CA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CA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CA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𝑣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70" y="1174198"/>
                <a:ext cx="10497790" cy="6206507"/>
              </a:xfrm>
              <a:prstGeom prst="rect">
                <a:avLst/>
              </a:prstGeom>
              <a:blipFill>
                <a:blip r:embed="rId3"/>
                <a:stretch>
                  <a:fillRect l="-523" t="-6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576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87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Sixième Étape : Proportion et </a:t>
            </a:r>
            <a:r>
              <a:rPr lang="fr-FR" sz="2400" b="1" dirty="0">
                <a:solidFill>
                  <a:srgbClr val="FF0000"/>
                </a:solidFill>
              </a:rPr>
              <a:t>quantité de métal </a:t>
            </a:r>
            <a:r>
              <a:rPr lang="fr-FR" sz="2400" b="1" dirty="0"/>
              <a:t>au-dessus de la teneur de coupure</a:t>
            </a:r>
            <a:endParaRPr lang="fr-C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D8389-39DD-C7D8-E647-4045B1B23E04}"/>
              </a:ext>
            </a:extLst>
          </p:cNvPr>
          <p:cNvSpPr txBox="1"/>
          <p:nvPr/>
        </p:nvSpPr>
        <p:spPr>
          <a:xfrm>
            <a:off x="1017270" y="1174198"/>
            <a:ext cx="10497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La </a:t>
            </a:r>
            <a:r>
              <a:rPr lang="en-CA" dirty="0" err="1"/>
              <a:t>quantité</a:t>
            </a:r>
            <a:r>
              <a:rPr lang="en-CA" dirty="0"/>
              <a:t> de </a:t>
            </a:r>
            <a:r>
              <a:rPr lang="en-CA" dirty="0" err="1"/>
              <a:t>métal</a:t>
            </a:r>
            <a:r>
              <a:rPr lang="en-CA" dirty="0"/>
              <a:t> au dessus de la </a:t>
            </a:r>
            <a:r>
              <a:rPr lang="en-CA" dirty="0" err="1"/>
              <a:t>teneur</a:t>
            </a:r>
            <a:r>
              <a:rPr lang="en-CA" dirty="0"/>
              <a:t> de </a:t>
            </a:r>
            <a:r>
              <a:rPr lang="en-CA" dirty="0" err="1"/>
              <a:t>coupure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ainsi</a:t>
            </a:r>
            <a:r>
              <a:rPr lang="en-CA" dirty="0"/>
              <a:t> 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1C590-0CEB-3192-20F9-C7DC266C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70" y="1650092"/>
            <a:ext cx="8042841" cy="49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7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87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Sixième Étape : Proportion et </a:t>
            </a:r>
            <a:r>
              <a:rPr lang="fr-FR" sz="2400" b="1" dirty="0">
                <a:solidFill>
                  <a:srgbClr val="FF0000"/>
                </a:solidFill>
              </a:rPr>
              <a:t>quantité de métal </a:t>
            </a:r>
            <a:r>
              <a:rPr lang="fr-FR" sz="2400" b="1" dirty="0"/>
              <a:t>au-dessus de la teneur de coupure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/>
              <p:nvPr/>
            </p:nvSpPr>
            <p:spPr>
              <a:xfrm>
                <a:off x="1017270" y="1174198"/>
                <a:ext cx="10497790" cy="1472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000" dirty="0"/>
                  <a:t>La </a:t>
                </a:r>
                <a:r>
                  <a:rPr lang="en-CA" sz="2000" dirty="0" err="1"/>
                  <a:t>teneur</a:t>
                </a:r>
                <a:r>
                  <a:rPr lang="en-CA" sz="2000" dirty="0"/>
                  <a:t> des blocs au dessus de la </a:t>
                </a:r>
                <a:r>
                  <a:rPr lang="en-CA" sz="2000" dirty="0" err="1"/>
                  <a:t>teneur</a:t>
                </a:r>
                <a:r>
                  <a:rPr lang="en-CA" sz="2000" dirty="0"/>
                  <a:t> de </a:t>
                </a:r>
                <a:r>
                  <a:rPr lang="en-CA" sz="2000" dirty="0" err="1"/>
                  <a:t>coupure</a:t>
                </a:r>
                <a:r>
                  <a:rPr lang="en-CA" sz="2000" dirty="0"/>
                  <a:t> :</a:t>
                </a:r>
              </a:p>
              <a:p>
                <a:endParaRPr lang="en-CA" dirty="0"/>
              </a:p>
              <a:p>
                <a:pPr algn="ctr"/>
                <a14:m>
                  <m:oMath xmlns:m="http://schemas.openxmlformats.org/officeDocument/2006/math"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fr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A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fr-C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fr-CA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r-CA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CA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CA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D8389-39DD-C7D8-E647-4045B1B2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70" y="1174198"/>
                <a:ext cx="10497790" cy="1472006"/>
              </a:xfrm>
              <a:prstGeom prst="rect">
                <a:avLst/>
              </a:prstGeom>
              <a:blipFill>
                <a:blip r:embed="rId3"/>
                <a:stretch>
                  <a:fillRect l="-639" t="-24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19C2BA8-4C0A-E938-5B04-882C99E1FC6E}"/>
              </a:ext>
            </a:extLst>
          </p:cNvPr>
          <p:cNvSpPr txBox="1"/>
          <p:nvPr/>
        </p:nvSpPr>
        <p:spPr>
          <a:xfrm>
            <a:off x="1034016" y="3913632"/>
            <a:ext cx="8673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 err="1"/>
              <a:t>Notez</a:t>
            </a:r>
            <a:r>
              <a:rPr lang="en-CA" sz="2000" dirty="0"/>
              <a:t> que </a:t>
            </a:r>
            <a:r>
              <a:rPr lang="en-CA" sz="2000" dirty="0" err="1"/>
              <a:t>cette</a:t>
            </a:r>
            <a:r>
              <a:rPr lang="en-CA" sz="2000" dirty="0"/>
              <a:t> </a:t>
            </a:r>
            <a:r>
              <a:rPr lang="en-CA" sz="2000" dirty="0" err="1"/>
              <a:t>équation</a:t>
            </a:r>
            <a:r>
              <a:rPr lang="en-CA" sz="2000" dirty="0"/>
              <a:t> </a:t>
            </a:r>
            <a:r>
              <a:rPr lang="en-CA" sz="2000" dirty="0" err="1"/>
              <a:t>devient</a:t>
            </a:r>
            <a:r>
              <a:rPr lang="en-CA" sz="2000" dirty="0"/>
              <a:t> instable </a:t>
            </a:r>
            <a:r>
              <a:rPr lang="en-CA" sz="2000" dirty="0" err="1"/>
              <a:t>lorsque</a:t>
            </a:r>
            <a:r>
              <a:rPr lang="en-CA" sz="2000" dirty="0"/>
              <a:t> la proportion du bloc au-dessus du </a:t>
            </a:r>
            <a:r>
              <a:rPr lang="en-CA" sz="2000" dirty="0" err="1"/>
              <a:t>seuil</a:t>
            </a:r>
            <a:r>
              <a:rPr lang="en-CA" sz="2000" dirty="0"/>
              <a:t> </a:t>
            </a:r>
            <a:r>
              <a:rPr lang="en-CA" sz="2000" dirty="0" err="1"/>
              <a:t>diminue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dessous de 1 %.</a:t>
            </a:r>
          </a:p>
        </p:txBody>
      </p:sp>
    </p:spTree>
    <p:extLst>
      <p:ext uri="{BB962C8B-B14F-4D97-AF65-F5344CB8AC3E}">
        <p14:creationId xmlns:p14="http://schemas.microsoft.com/office/powerpoint/2010/main" val="1512279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1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Conditionnement uniforme :</a:t>
            </a:r>
            <a:endParaRPr lang="fr-C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D358D-DD1D-D4DB-8E04-523965179928}"/>
              </a:ext>
            </a:extLst>
          </p:cNvPr>
          <p:cNvSpPr txBox="1"/>
          <p:nvPr/>
        </p:nvSpPr>
        <p:spPr>
          <a:xfrm>
            <a:off x="697230" y="1203883"/>
            <a:ext cx="1157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Étapes de mise en œuvre du modèle gaussien discret et du conditionnement uniforme (avec les polynômes d’Hermite)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11F62-11F0-8F2F-52D2-B1BB98D5C2B1}"/>
                  </a:ext>
                </a:extLst>
              </p:cNvPr>
              <p:cNvSpPr txBox="1"/>
              <p:nvPr/>
            </p:nvSpPr>
            <p:spPr>
              <a:xfrm>
                <a:off x="905256" y="1664078"/>
                <a:ext cx="10972800" cy="5193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fr-CA" dirty="0"/>
                  <a:t>Choisir la zone d’étude et calculer le variogramme des teneurs ponctuelles</a:t>
                </a:r>
              </a:p>
              <a:p>
                <a:pPr marL="342900" indent="-342900">
                  <a:buAutoNum type="arabicPeriod"/>
                </a:pPr>
                <a:endParaRPr lang="fr-CA" dirty="0"/>
              </a:p>
              <a:p>
                <a:pPr marL="342900" indent="-342900">
                  <a:buAutoNum type="arabicPeriod"/>
                </a:pPr>
                <a:r>
                  <a:rPr lang="fr-CA" dirty="0"/>
                  <a:t>Choisir la taille des blocs (dépend de la méthode de minage) et choisir la taille des panneaux à considérer (fonction de la distance inter-forages)</a:t>
                </a:r>
              </a:p>
              <a:p>
                <a:pPr marL="342900" indent="-342900">
                  <a:buAutoNum type="arabicPeriod"/>
                </a:pPr>
                <a:endParaRPr lang="fr-CA" dirty="0"/>
              </a:p>
              <a:p>
                <a:pPr marL="342900" indent="-342900">
                  <a:buAutoNum type="arabicPeriod"/>
                </a:pPr>
                <a:r>
                  <a:rPr lang="fr-CA" dirty="0"/>
                  <a:t>Calculer les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dirty="0"/>
                  <a:t>. Pour ce faire : </a:t>
                </a:r>
              </a:p>
              <a:p>
                <a:pPr marL="342900" indent="-342900">
                  <a:buAutoNum type="arabicPeriod"/>
                </a:pPr>
                <a:endParaRPr lang="fr-CA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CA" dirty="0"/>
                  <a:t>On classe les teneurs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dirty="0"/>
                  <a:t>, on associe la valeur gaussienne correspondante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dirty="0"/>
                  <a:t> à chaque rang;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fr-CA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CA" dirty="0"/>
                  <a:t>On choisit l’ordre de l’expansion N (­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fr-CA" dirty="0"/>
                  <a:t>);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fr-CA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CA" dirty="0"/>
                  <a:t>On évalue les polynôme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CA" dirty="0"/>
                  <a:t> à chaque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dirty="0"/>
                  <a:t> ;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fr-CA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CA" dirty="0"/>
                  <a:t>On évalue l’équation numérique par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fr-CA" dirty="0"/>
                  <a:t>, où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fr-CA" dirty="0"/>
                  <a:t> est le nombre de données;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endParaRPr lang="fr-CA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fr-CA" dirty="0"/>
                  <a:t>On compare les valeurs expérimentales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/>
                  <a:t>aux valeurs calculées par le modèle. Si l’ajustement est satisfaisant, on arrête, sinon, on peut essayer d’augmenter l’ordre du polynôme.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11F62-11F0-8F2F-52D2-B1BB98D5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56" y="1664078"/>
                <a:ext cx="10972800" cy="5193922"/>
              </a:xfrm>
              <a:prstGeom prst="rect">
                <a:avLst/>
              </a:prstGeom>
              <a:blipFill>
                <a:blip r:embed="rId3"/>
                <a:stretch>
                  <a:fillRect l="-500" t="-7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06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95DA0E-9D53-63AE-2530-E4EB6F17757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5. Changement de support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D2AC7D61-FE97-6A16-FC4D-90DD11FF94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23592"/>
            <a:ext cx="111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Conditionnement uniforme :</a:t>
            </a:r>
            <a:endParaRPr lang="fr-C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D358D-DD1D-D4DB-8E04-523965179928}"/>
              </a:ext>
            </a:extLst>
          </p:cNvPr>
          <p:cNvSpPr txBox="1"/>
          <p:nvPr/>
        </p:nvSpPr>
        <p:spPr>
          <a:xfrm>
            <a:off x="697230" y="1203883"/>
            <a:ext cx="11574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Étapes de mise en œuvre du modèle gaussien discret et du conditionnement uniforme (avec les polynômes d’Hermite)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11F62-11F0-8F2F-52D2-B1BB98D5C2B1}"/>
                  </a:ext>
                </a:extLst>
              </p:cNvPr>
              <p:cNvSpPr txBox="1"/>
              <p:nvPr/>
            </p:nvSpPr>
            <p:spPr>
              <a:xfrm>
                <a:off x="1005840" y="1645920"/>
                <a:ext cx="10972800" cy="508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fr-CA" dirty="0"/>
                  <a:t>Utiliser le variogramme ponctuelle pour calculer les variances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fr-CA" dirty="0"/>
              </a:p>
              <a:p>
                <a:pPr marL="342900" indent="-342900">
                  <a:buFont typeface="+mj-lt"/>
                  <a:buAutoNum type="arabicPeriod" startAt="4"/>
                </a:pPr>
                <a:endParaRPr lang="fr-CA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fr-CA" dirty="0"/>
                  <a:t>Déterminer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fr-CA" dirty="0"/>
                  <a:t>. Calculer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CA" dirty="0"/>
                  <a:t>.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endParaRPr lang="fr-CA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fr-CA" dirty="0"/>
                  <a:t>Estimer par krigeage ordinaire la teneur des panneaux. Considérer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𝐾𝑂</m:t>
                        </m:r>
                      </m:sup>
                    </m:sSubSup>
                  </m:oMath>
                </a14:m>
                <a:r>
                  <a:rPr lang="fr-CA" dirty="0"/>
                  <a:t>et déterminer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fr-CA" dirty="0"/>
                  <a:t> correspondant à l’équation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fr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fr-CA" dirty="0"/>
              </a:p>
              <a:p>
                <a:pPr marL="342900" indent="-342900">
                  <a:buFont typeface="+mj-lt"/>
                  <a:buAutoNum type="arabicPeriod" startAt="4"/>
                </a:pPr>
                <a:endParaRPr lang="fr-CA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fr-CA" dirty="0"/>
                  <a:t>La fonction de répartition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CA" dirty="0"/>
                  <a:t> pour ce panneau est obtenue en évaluant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𝐾𝑂</m:t>
                              </m:r>
                            </m:sup>
                          </m:sSubSup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fr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fr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CA" dirty="0"/>
              </a:p>
              <a:p>
                <a:r>
                  <a:rPr lang="fr-CA" dirty="0"/>
                  <a:t>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CA" dirty="0"/>
                  <a:t> est obtenue à partir de l’équation suivante évaluée à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CA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fr-CA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fr-C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fr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A" dirty="0"/>
              </a:p>
              <a:p>
                <a:pPr marL="342900" indent="-342900">
                  <a:buFont typeface="+mj-lt"/>
                  <a:buAutoNum type="arabicPeriod" startAt="4"/>
                </a:pPr>
                <a:endParaRPr lang="fr-CA" dirty="0"/>
              </a:p>
              <a:p>
                <a:pPr marL="342900" indent="-342900">
                  <a:buFont typeface="+mj-lt"/>
                  <a:buAutoNum type="arabicPeriod" startAt="8"/>
                </a:pPr>
                <a:r>
                  <a:rPr lang="fr-CA" dirty="0"/>
                  <a:t>Ayant la fonction de répartition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CA" dirty="0"/>
                  <a:t>, on peut estimer l’espérance de toute fonction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A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fr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/>
                  <a:t>(tonnage, quantité de </a:t>
                </a:r>
                <a:r>
                  <a:rPr lang="fr-CA" dirty="0" err="1"/>
                  <a:t>méral</a:t>
                </a:r>
                <a:r>
                  <a:rPr lang="fr-CA" dirty="0"/>
                  <a:t>, etc…)</a:t>
                </a:r>
              </a:p>
              <a:p>
                <a:pPr marL="342900" indent="-342900">
                  <a:buAutoNum type="arabicPeriod" startAt="4"/>
                </a:pPr>
                <a:endParaRPr lang="en-CA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011F62-11F0-8F2F-52D2-B1BB98D5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645920"/>
                <a:ext cx="10972800" cy="5080173"/>
              </a:xfrm>
              <a:prstGeom prst="rect">
                <a:avLst/>
              </a:prstGeom>
              <a:blipFill>
                <a:blip r:embed="rId3"/>
                <a:stretch>
                  <a:fillRect l="-500" t="-720" r="-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488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3"/>
            <a:ext cx="85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Tenir compte des informations semi-quantitatives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9E9310E-A018-44FD-AC9A-3A2AC563F12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63263" y="1283830"/>
                <a:ext cx="8865476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CA" sz="2400" dirty="0">
                    <a:solidFill>
                      <a:srgbClr val="000000"/>
                    </a:solidFill>
                    <a:latin typeface="CIDFont+F3"/>
                  </a:rPr>
                  <a:t>KI est plus flexible que KS et KO </a:t>
                </a:r>
                <a:r>
                  <a:rPr lang="fr-CA" sz="2400" dirty="0">
                    <a:solidFill>
                      <a:srgbClr val="000000"/>
                    </a:solidFill>
                    <a:latin typeface="CIDFont+F7"/>
                  </a:rPr>
                  <a:t>:</a:t>
                </a:r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IDFont+F7"/>
                  </a:rPr>
                  <a:t>Utiliser des informations du type 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2&gt;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dirty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400" dirty="0">
                    <a:latin typeface="CIDFont+F7"/>
                  </a:rPr>
                  <a:t>; </a:t>
                </a:r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IDFont+F7"/>
                  </a:rPr>
                  <a:t>Utiliser des données semi-quantitatives fournies par le géologue (e.g., « dans ce type de roche, la teneur n’excède jamais « t »).</a:t>
                </a:r>
              </a:p>
              <a:p>
                <a:pPr marL="380996" indent="-380996">
                  <a:buFontTx/>
                  <a:buChar char="-"/>
                </a:pPr>
                <a:endParaRPr lang="fr-FR" sz="2400" dirty="0">
                  <a:solidFill>
                    <a:srgbClr val="0000CD"/>
                  </a:solidFill>
                  <a:latin typeface="CIDFont+F7"/>
                </a:endParaRPr>
              </a:p>
              <a:p>
                <a:pPr algn="l"/>
                <a:r>
                  <a:rPr lang="fr-CA" sz="2400" dirty="0">
                    <a:solidFill>
                      <a:srgbClr val="000000"/>
                    </a:solidFill>
                    <a:latin typeface="CIDFont+F7"/>
                  </a:rPr>
                  <a:t>Exemple :</a:t>
                </a:r>
              </a:p>
              <a:p>
                <a:pPr algn="l"/>
                <a:endParaRPr lang="fr-CA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lvl="1"/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3 forages ont intercepté le sommet d’un réservoir pétrolier</a:t>
                </a:r>
              </a:p>
              <a:p>
                <a:pPr lvl="1"/>
                <a:endParaRPr lang="fr-FR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 = −480,  </m:t>
                      </m:r>
                      <m:r>
                        <a:rPr lang="pl-PL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(2) = −460,  </m:t>
                      </m:r>
                      <m:r>
                        <a:rPr lang="pl-PL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l-PL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(4) = −500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lvl="1"/>
                <a:endParaRPr lang="pl-PL" sz="2400" dirty="0">
                  <a:solidFill>
                    <a:srgbClr val="000000"/>
                  </a:solidFill>
                  <a:latin typeface="CIDFont+F7"/>
                </a:endParaRPr>
              </a:p>
              <a:p>
                <a:pPr lvl="1"/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Un 4</a:t>
                </a:r>
                <a:r>
                  <a:rPr lang="fr-FR" sz="2400" baseline="30000" dirty="0">
                    <a:solidFill>
                      <a:srgbClr val="000000"/>
                    </a:solidFill>
                    <a:latin typeface="CIDFont+F7"/>
                  </a:rPr>
                  <a:t>e</a:t>
                </a:r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  forage situé en x=3 a dû être arrêté au niveau –485 sans</a:t>
                </a:r>
              </a:p>
              <a:p>
                <a:pPr lvl="1"/>
                <a:r>
                  <a:rPr lang="fr-FR" sz="2400" dirty="0">
                    <a:solidFill>
                      <a:srgbClr val="000000"/>
                    </a:solidFill>
                    <a:latin typeface="CIDFont+F7"/>
                  </a:rPr>
                  <a:t>que le sommet n’ait pas été intercepté !</a:t>
                </a:r>
                <a:endParaRPr lang="fr-CA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9E9310E-A018-44FD-AC9A-3A2AC563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663263" y="1283830"/>
                <a:ext cx="8865476" cy="5632311"/>
              </a:xfrm>
              <a:prstGeom prst="rect">
                <a:avLst/>
              </a:prstGeom>
              <a:blipFill>
                <a:blip r:embed="rId5"/>
                <a:stretch>
                  <a:fillRect l="-1100" t="-866" b="-1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FE8295C6-084B-71EE-6BAF-379AA075640A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6. </a:t>
            </a:r>
            <a:r>
              <a:rPr lang="fr-CA" sz="3600" i="1" dirty="0">
                <a:solidFill>
                  <a:schemeClr val="bg1"/>
                </a:solidFill>
              </a:rPr>
              <a:t>Soft </a:t>
            </a:r>
            <a:r>
              <a:rPr lang="fr-CA" sz="3600" i="1" dirty="0" err="1">
                <a:solidFill>
                  <a:schemeClr val="bg1"/>
                </a:solidFill>
              </a:rPr>
              <a:t>Kriging</a:t>
            </a:r>
            <a:endParaRPr lang="en-C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684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55490"/>
            <a:ext cx="1117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Tenir compte des informations semi-quantitatives : solution par KO de Z(x)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DEC782-F6DF-4716-975C-EBF69F9919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01821" y="1130974"/>
            <a:ext cx="6933542" cy="48894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A41DFD4-8BD3-45B6-B72F-0367ED76614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23392" y="6112740"/>
            <a:ext cx="9307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3300"/>
                </a:solidFill>
              </a:rPr>
              <a:t>La solution n’est pas acceptable ! Elle contredit l’information en x=3.</a:t>
            </a:r>
            <a:endParaRPr lang="fr-CA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8E460-A813-4C92-959D-A47F6EBD08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91862" y="6009292"/>
            <a:ext cx="9178659" cy="693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F51B1DA-9944-7CE0-8910-2019CF8C984C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6. </a:t>
            </a:r>
            <a:r>
              <a:rPr lang="fr-CA" sz="3600" i="1" dirty="0">
                <a:solidFill>
                  <a:schemeClr val="bg1"/>
                </a:solidFill>
              </a:rPr>
              <a:t>Soft </a:t>
            </a:r>
            <a:r>
              <a:rPr lang="fr-CA" sz="3600" i="1" dirty="0" err="1">
                <a:solidFill>
                  <a:schemeClr val="bg1"/>
                </a:solidFill>
              </a:rPr>
              <a:t>Kriging</a:t>
            </a:r>
            <a:endParaRPr lang="en-C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51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3"/>
            <a:ext cx="1117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Tenir compte des informations semi-quantitatives : solution en utilisant KI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461407-A37E-4333-A9A6-6DB8CA6BDA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72125" y="1337671"/>
            <a:ext cx="7692362" cy="551728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1708AC1-C266-441F-BF17-EDDBF6A038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58342" y="2503716"/>
            <a:ext cx="435430" cy="6204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84E77AC-AEE9-4499-A7A7-6A58716ED0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84457" y="2500088"/>
            <a:ext cx="435430" cy="6204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94CF8E-4AA8-465F-B3A0-4315F2C7E2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84457" y="5268602"/>
            <a:ext cx="435430" cy="6204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F5C7090-E20B-89C8-9136-8BB9E4B9BFBD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6. </a:t>
            </a:r>
            <a:r>
              <a:rPr lang="fr-CA" sz="3600" i="1" dirty="0">
                <a:solidFill>
                  <a:schemeClr val="bg1"/>
                </a:solidFill>
              </a:rPr>
              <a:t>Soft </a:t>
            </a:r>
            <a:r>
              <a:rPr lang="fr-CA" sz="3600" i="1" dirty="0" err="1">
                <a:solidFill>
                  <a:schemeClr val="bg1"/>
                </a:solidFill>
              </a:rPr>
              <a:t>Kriging</a:t>
            </a:r>
            <a:endParaRPr lang="en-C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8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7</a:t>
            </a:fld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7"/>
            <a:ext cx="503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Contexte : Massif rocheux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7854D9-ADE7-4EFB-8EFF-6312FC26B7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36281" y="1240262"/>
            <a:ext cx="868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dirty="0"/>
              <a:t>Quelle est la probabilité que la densité de fractures d’une certaine famille excède un seuil donné?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08B73D1-D98D-4F7C-A0A2-72C907E4943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154622" y="2971795"/>
            <a:ext cx="0" cy="3226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C0DB37-C7FC-4D4F-85C8-CF34451EA01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001876" y="2975304"/>
            <a:ext cx="0" cy="3226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8B4904A-090A-4F08-9E09-005BD510948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>
            <a:off x="2154622" y="6173944"/>
            <a:ext cx="5847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80AC59-F6F3-47F8-BCD8-5FFB7DB18355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2154622" y="2378532"/>
            <a:ext cx="1681655" cy="593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C7C8817-1C72-4588-9BD6-6942B15D8710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>
            <a:off x="7978063" y="2392117"/>
            <a:ext cx="1681655" cy="593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FAAC037-AD93-4419-A15C-630A226772F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8001878" y="5585657"/>
            <a:ext cx="1681655" cy="593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65DA830-239B-4689-9669-4CE0CAEE23C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659716" y="2381608"/>
            <a:ext cx="0" cy="3226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AA71B2A-98E2-4C8F-87D8-F84C1C1AA9F3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>
            <a:off x="3825766" y="2381606"/>
            <a:ext cx="5847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04D59FA-14D2-47C8-89FC-5FEBE306ACFE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3268716" y="2971794"/>
            <a:ext cx="0" cy="2490952"/>
          </a:xfrm>
          <a:prstGeom prst="line">
            <a:avLst/>
          </a:prstGeom>
          <a:ln w="381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4B8EE1E-9A1C-42C8-BDFB-239AC9C095C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3661102" y="2995890"/>
            <a:ext cx="0" cy="2490952"/>
          </a:xfrm>
          <a:prstGeom prst="line">
            <a:avLst/>
          </a:prstGeom>
          <a:ln w="381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6D02FA8-EA34-48FF-8A76-1D2FDAFF01F4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032467" y="2985380"/>
            <a:ext cx="0" cy="2490952"/>
          </a:xfrm>
          <a:prstGeom prst="line">
            <a:avLst/>
          </a:prstGeom>
          <a:ln w="381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5C64F1-1E8A-400C-88C6-4DE69B0659A3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078481" y="2982305"/>
            <a:ext cx="0" cy="2490952"/>
          </a:xfrm>
          <a:prstGeom prst="line">
            <a:avLst/>
          </a:prstGeom>
          <a:ln w="381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D988C88-E167-472F-826B-A4240DDBE93C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470867" y="2985380"/>
            <a:ext cx="0" cy="2490952"/>
          </a:xfrm>
          <a:prstGeom prst="line">
            <a:avLst/>
          </a:prstGeom>
          <a:ln w="381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9E8E69B-6BB5-41A1-B868-1DF43FAE99E8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842232" y="2995890"/>
            <a:ext cx="0" cy="2490952"/>
          </a:xfrm>
          <a:prstGeom prst="line">
            <a:avLst/>
          </a:prstGeom>
          <a:ln w="381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FA9ACE7-5105-4806-8ABC-21C46481742F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6842232" y="2699260"/>
            <a:ext cx="0" cy="296630"/>
          </a:xfrm>
          <a:prstGeom prst="line">
            <a:avLst/>
          </a:prstGeom>
          <a:ln w="38100">
            <a:solidFill>
              <a:srgbClr val="25AA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94193FB-4AA4-4953-9BD3-A9DBA76129FC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474368" y="2699260"/>
            <a:ext cx="0" cy="296630"/>
          </a:xfrm>
          <a:prstGeom prst="line">
            <a:avLst/>
          </a:prstGeom>
          <a:ln w="38100">
            <a:solidFill>
              <a:srgbClr val="25AA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4D8742D-983D-48B5-8DB2-AF371511A79A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6078481" y="2715171"/>
            <a:ext cx="0" cy="296630"/>
          </a:xfrm>
          <a:prstGeom prst="line">
            <a:avLst/>
          </a:prstGeom>
          <a:ln w="38100">
            <a:solidFill>
              <a:srgbClr val="25AA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5D24B02-7C80-417A-A35C-0C247085FF7B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4025458" y="2725680"/>
            <a:ext cx="0" cy="296630"/>
          </a:xfrm>
          <a:prstGeom prst="line">
            <a:avLst/>
          </a:prstGeom>
          <a:ln w="38100">
            <a:solidFill>
              <a:srgbClr val="25AA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3E0D431-C8DE-44D2-9320-88B946BBA9FA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3657593" y="2725680"/>
            <a:ext cx="0" cy="296630"/>
          </a:xfrm>
          <a:prstGeom prst="line">
            <a:avLst/>
          </a:prstGeom>
          <a:ln w="38100">
            <a:solidFill>
              <a:srgbClr val="25AA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3A0EA9E-2C78-4F3A-9F79-4FD45F7A3A10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3261707" y="2741590"/>
            <a:ext cx="0" cy="296630"/>
          </a:xfrm>
          <a:prstGeom prst="line">
            <a:avLst/>
          </a:prstGeom>
          <a:ln w="38100">
            <a:solidFill>
              <a:srgbClr val="25AA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AE66676-C01F-489A-9A18-4594C5500569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 flipH="1">
            <a:off x="2154622" y="2975303"/>
            <a:ext cx="5847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DFB01E2-11A1-47D6-A57F-B235406FF9EE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307725" y="3749566"/>
            <a:ext cx="2102069" cy="9879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B97F97A-9A6C-4ED7-8AA7-9FA7D01B7224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5603766" y="3313100"/>
            <a:ext cx="1051034" cy="724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79771C0-845A-4552-9C55-418D7B5F9269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3545491" y="4533030"/>
            <a:ext cx="1051034" cy="724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375365F-7285-4A5B-9EC3-F2C5D5ECCE83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>
            <a:off x="3705775" y="3557540"/>
            <a:ext cx="1051034" cy="724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8F647C9B-02DA-40AE-A2A1-312B24BF12F2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 flipH="1">
            <a:off x="2629337" y="3929769"/>
            <a:ext cx="733099" cy="1207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33C989A-87FF-4F42-BF60-8CAF13ECBD57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 flipH="1">
            <a:off x="3066829" y="3378036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A97AF46-80F0-4B98-AE9C-5FFB36E4D0AA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 flipH="1">
            <a:off x="3549648" y="3863408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3E3296F-F0E0-4AE7-B243-6147FB0CCC2A}"/>
              </a:ext>
            </a:extLst>
          </p:cNvPr>
          <p:cNvCxnSpPr>
            <a:cxnSpLocks/>
          </p:cNvCxnSpPr>
          <p:nvPr>
            <p:custDataLst>
              <p:tags r:id="rId32"/>
            </p:custDataLst>
          </p:nvPr>
        </p:nvCxnSpPr>
        <p:spPr>
          <a:xfrm flipH="1">
            <a:off x="5833540" y="4610814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3583B33-E09A-4595-9048-552C8D131BCA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>
          <a:xfrm flipH="1">
            <a:off x="6761514" y="4363053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EC1A1A0F-824D-423A-9A06-CE92B9D10AC4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 flipH="1">
            <a:off x="6250147" y="3494875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C3A1923B-B090-4573-A519-CE59AE7AF047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>
          <a:xfrm flipH="1">
            <a:off x="6203734" y="3035820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DA3F3BF-1CE9-4B7C-8DD5-4C65F1B4458E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 flipH="1">
            <a:off x="7560439" y="2481948"/>
            <a:ext cx="833822" cy="3920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DBA0814-83B6-4246-A05A-E87287F51E97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>
          <a:xfrm flipH="1">
            <a:off x="5302911" y="2474876"/>
            <a:ext cx="833822" cy="3920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ADCE3A9-18E2-4C6E-A6F9-8FCA5EAA838E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>
          <a:xfrm flipH="1">
            <a:off x="4526897" y="2474611"/>
            <a:ext cx="507559" cy="2581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50EEF2D5-1A3A-4940-A0FD-C5A930518A13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>
          <a:xfrm>
            <a:off x="3663510" y="2515273"/>
            <a:ext cx="663245" cy="336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828E5DE6-ED82-46E4-954B-3676D39C064F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>
          <a:xfrm>
            <a:off x="4494679" y="2552038"/>
            <a:ext cx="663245" cy="336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07CBDE7-451A-4ACC-9DA0-021A0899C827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>
          <a:xfrm>
            <a:off x="4487813" y="3292436"/>
            <a:ext cx="663245" cy="336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F7771C2E-B12A-4575-928F-458D46AB8978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>
          <a:xfrm>
            <a:off x="6716110" y="2544836"/>
            <a:ext cx="663245" cy="336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FC6CF151-FE6A-4AC9-BB43-1B188D09D6F9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>
          <a:xfrm>
            <a:off x="6918572" y="3504680"/>
            <a:ext cx="663245" cy="336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660A68A-F741-447B-B87F-64F8BE32AE11}"/>
              </a:ext>
            </a:extLst>
          </p:cNvPr>
          <p:cNvCxnSpPr>
            <a:cxnSpLocks/>
          </p:cNvCxnSpPr>
          <p:nvPr>
            <p:custDataLst>
              <p:tags r:id="rId44"/>
            </p:custDataLst>
          </p:nvPr>
        </p:nvCxnSpPr>
        <p:spPr>
          <a:xfrm>
            <a:off x="4917941" y="4581562"/>
            <a:ext cx="663245" cy="3364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B1774BE7-DF2E-4559-AFB9-E0AAD0FD6FA6}"/>
              </a:ext>
            </a:extLst>
          </p:cNvPr>
          <p:cNvCxnSpPr>
            <a:cxnSpLocks/>
          </p:cNvCxnSpPr>
          <p:nvPr>
            <p:custDataLst>
              <p:tags r:id="rId45"/>
            </p:custDataLst>
          </p:nvPr>
        </p:nvCxnSpPr>
        <p:spPr>
          <a:xfrm>
            <a:off x="4634677" y="5499457"/>
            <a:ext cx="614885" cy="5560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89BA5D8F-05E2-4D80-BF31-5DB8DF637274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>
          <a:xfrm>
            <a:off x="3566681" y="3222706"/>
            <a:ext cx="231328" cy="124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F4396454-787C-4A61-B885-E2C2C24966C5}"/>
              </a:ext>
            </a:extLst>
          </p:cNvPr>
          <p:cNvCxnSpPr>
            <a:cxnSpLocks/>
          </p:cNvCxnSpPr>
          <p:nvPr>
            <p:custDataLst>
              <p:tags r:id="rId47"/>
            </p:custDataLst>
          </p:nvPr>
        </p:nvCxnSpPr>
        <p:spPr>
          <a:xfrm>
            <a:off x="3117971" y="5040231"/>
            <a:ext cx="231328" cy="124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4B217CD2-09C0-4060-ACEF-98744213C5CB}"/>
              </a:ext>
            </a:extLst>
          </p:cNvPr>
          <p:cNvCxnSpPr>
            <a:cxnSpLocks/>
          </p:cNvCxnSpPr>
          <p:nvPr>
            <p:custDataLst>
              <p:tags r:id="rId48"/>
            </p:custDataLst>
          </p:nvPr>
        </p:nvCxnSpPr>
        <p:spPr>
          <a:xfrm>
            <a:off x="6379733" y="5263344"/>
            <a:ext cx="231328" cy="124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E6314AF7-DFCC-439E-B6DE-EFD638658081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>
          <a:xfrm>
            <a:off x="6749394" y="5300678"/>
            <a:ext cx="629962" cy="2922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9FCD107A-230A-4FD4-A3E6-27ACB0FEB63B}"/>
              </a:ext>
            </a:extLst>
          </p:cNvPr>
          <p:cNvCxnSpPr>
            <a:cxnSpLocks/>
          </p:cNvCxnSpPr>
          <p:nvPr>
            <p:custDataLst>
              <p:tags r:id="rId50"/>
            </p:custDataLst>
          </p:nvPr>
        </p:nvCxnSpPr>
        <p:spPr>
          <a:xfrm flipH="1">
            <a:off x="6512751" y="5310937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866519D-53DC-4FBA-A79E-1A029BA71965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>
          <a:xfrm flipH="1">
            <a:off x="3879630" y="4810176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BFA71735-44BC-4663-B79A-05DFCD494E12}"/>
              </a:ext>
            </a:extLst>
          </p:cNvPr>
          <p:cNvCxnSpPr>
            <a:cxnSpLocks/>
          </p:cNvCxnSpPr>
          <p:nvPr>
            <p:custDataLst>
              <p:tags r:id="rId52"/>
            </p:custDataLst>
          </p:nvPr>
        </p:nvCxnSpPr>
        <p:spPr>
          <a:xfrm flipH="1">
            <a:off x="4303243" y="3909909"/>
            <a:ext cx="373555" cy="576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663FC153-8CC0-4BA1-A52C-CE6DCB0C0ED1}"/>
              </a:ext>
            </a:extLst>
          </p:cNvPr>
          <p:cNvCxnSpPr>
            <a:cxnSpLocks/>
          </p:cNvCxnSpPr>
          <p:nvPr>
            <p:custDataLst>
              <p:tags r:id="rId53"/>
            </p:custDataLst>
          </p:nvPr>
        </p:nvCxnSpPr>
        <p:spPr>
          <a:xfrm flipH="1">
            <a:off x="4506444" y="4184309"/>
            <a:ext cx="491770" cy="50542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18993EC0-5538-4AFC-B2EE-AADD67FC07BE}"/>
              </a:ext>
            </a:extLst>
          </p:cNvPr>
          <p:cNvCxnSpPr>
            <a:cxnSpLocks/>
          </p:cNvCxnSpPr>
          <p:nvPr>
            <p:custDataLst>
              <p:tags r:id="rId54"/>
            </p:custDataLst>
          </p:nvPr>
        </p:nvCxnSpPr>
        <p:spPr>
          <a:xfrm flipH="1" flipV="1">
            <a:off x="4809591" y="3882697"/>
            <a:ext cx="391825" cy="50481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85F4EB0-FA19-48A7-954D-356D5FC81265}"/>
              </a:ext>
            </a:extLst>
          </p:cNvPr>
          <p:cNvCxnSpPr>
            <a:cxnSpLocks/>
          </p:cNvCxnSpPr>
          <p:nvPr>
            <p:custDataLst>
              <p:tags r:id="rId55"/>
            </p:custDataLst>
          </p:nvPr>
        </p:nvCxnSpPr>
        <p:spPr>
          <a:xfrm flipH="1" flipV="1">
            <a:off x="5012791" y="4085899"/>
            <a:ext cx="775044" cy="291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E150703-6D25-45E0-9A8F-D562A1CB8EA2}"/>
              </a:ext>
            </a:extLst>
          </p:cNvPr>
          <p:cNvCxnSpPr>
            <a:cxnSpLocks/>
          </p:cNvCxnSpPr>
          <p:nvPr>
            <p:custDataLst>
              <p:tags r:id="rId56"/>
            </p:custDataLst>
          </p:nvPr>
        </p:nvCxnSpPr>
        <p:spPr>
          <a:xfrm flipH="1" flipV="1">
            <a:off x="5465187" y="3649099"/>
            <a:ext cx="525850" cy="6691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F9891B85-22B6-4C42-ABBB-90BD7CEE295B}"/>
              </a:ext>
            </a:extLst>
          </p:cNvPr>
          <p:cNvCxnSpPr>
            <a:cxnSpLocks/>
          </p:cNvCxnSpPr>
          <p:nvPr>
            <p:custDataLst>
              <p:tags r:id="rId57"/>
            </p:custDataLst>
          </p:nvPr>
        </p:nvCxnSpPr>
        <p:spPr>
          <a:xfrm flipH="1" flipV="1">
            <a:off x="5132390" y="5027055"/>
            <a:ext cx="653257" cy="60218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2FAFB244-2C4F-4688-A4FF-AE257512A8FC}"/>
              </a:ext>
            </a:extLst>
          </p:cNvPr>
          <p:cNvCxnSpPr>
            <a:cxnSpLocks/>
          </p:cNvCxnSpPr>
          <p:nvPr>
            <p:custDataLst>
              <p:tags r:id="rId58"/>
            </p:custDataLst>
          </p:nvPr>
        </p:nvCxnSpPr>
        <p:spPr>
          <a:xfrm flipH="1" flipV="1">
            <a:off x="2255501" y="3590649"/>
            <a:ext cx="529526" cy="72758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52D334FF-2F38-45F2-9F8B-9A5CFBE8A7F4}"/>
              </a:ext>
            </a:extLst>
          </p:cNvPr>
          <p:cNvCxnSpPr>
            <a:cxnSpLocks/>
          </p:cNvCxnSpPr>
          <p:nvPr>
            <p:custDataLst>
              <p:tags r:id="rId59"/>
            </p:custDataLst>
          </p:nvPr>
        </p:nvCxnSpPr>
        <p:spPr>
          <a:xfrm flipH="1" flipV="1">
            <a:off x="2700467" y="3300451"/>
            <a:ext cx="369883" cy="53550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3B11E1D8-605E-4B80-8266-8F00ADBA787C}"/>
              </a:ext>
            </a:extLst>
          </p:cNvPr>
          <p:cNvCxnSpPr>
            <a:cxnSpLocks/>
          </p:cNvCxnSpPr>
          <p:nvPr>
            <p:custDataLst>
              <p:tags r:id="rId60"/>
            </p:custDataLst>
          </p:nvPr>
        </p:nvCxnSpPr>
        <p:spPr>
          <a:xfrm flipH="1" flipV="1">
            <a:off x="4165630" y="3303027"/>
            <a:ext cx="202178" cy="27990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A3618C40-3F25-4855-83F7-F75905129FFB}"/>
              </a:ext>
            </a:extLst>
          </p:cNvPr>
          <p:cNvCxnSpPr>
            <a:cxnSpLocks/>
          </p:cNvCxnSpPr>
          <p:nvPr>
            <p:custDataLst>
              <p:tags r:id="rId61"/>
            </p:custDataLst>
          </p:nvPr>
        </p:nvCxnSpPr>
        <p:spPr>
          <a:xfrm flipH="1" flipV="1">
            <a:off x="5053030" y="3284530"/>
            <a:ext cx="202178" cy="27990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1CC00B27-969E-4784-B055-2615D700801D}"/>
              </a:ext>
            </a:extLst>
          </p:cNvPr>
          <p:cNvCxnSpPr>
            <a:cxnSpLocks/>
          </p:cNvCxnSpPr>
          <p:nvPr>
            <p:custDataLst>
              <p:tags r:id="rId62"/>
            </p:custDataLst>
          </p:nvPr>
        </p:nvCxnSpPr>
        <p:spPr>
          <a:xfrm flipH="1" flipV="1">
            <a:off x="7281540" y="4013866"/>
            <a:ext cx="202178" cy="27990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D92F4CDF-58CA-4A33-96C5-84539FCF8081}"/>
              </a:ext>
            </a:extLst>
          </p:cNvPr>
          <p:cNvCxnSpPr>
            <a:cxnSpLocks/>
          </p:cNvCxnSpPr>
          <p:nvPr>
            <p:custDataLst>
              <p:tags r:id="rId63"/>
            </p:custDataLst>
          </p:nvPr>
        </p:nvCxnSpPr>
        <p:spPr>
          <a:xfrm flipV="1">
            <a:off x="7152098" y="3238416"/>
            <a:ext cx="335284" cy="2541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0F8C6CD5-99BF-4305-AAE0-300635F8C4E5}"/>
              </a:ext>
            </a:extLst>
          </p:cNvPr>
          <p:cNvCxnSpPr>
            <a:cxnSpLocks/>
          </p:cNvCxnSpPr>
          <p:nvPr>
            <p:custDataLst>
              <p:tags r:id="rId64"/>
            </p:custDataLst>
          </p:nvPr>
        </p:nvCxnSpPr>
        <p:spPr>
          <a:xfrm flipV="1">
            <a:off x="5874362" y="5733435"/>
            <a:ext cx="335284" cy="2541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3FA2692-6FB9-4AC8-B8B7-E6682B3569F4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>
          <a:xfrm flipV="1">
            <a:off x="3146624" y="5735958"/>
            <a:ext cx="335284" cy="2541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D4C46AF1-1275-423C-84AF-ED85F98F757A}"/>
              </a:ext>
            </a:extLst>
          </p:cNvPr>
          <p:cNvCxnSpPr>
            <a:cxnSpLocks/>
          </p:cNvCxnSpPr>
          <p:nvPr>
            <p:custDataLst>
              <p:tags r:id="rId66"/>
            </p:custDataLst>
          </p:nvPr>
        </p:nvCxnSpPr>
        <p:spPr>
          <a:xfrm flipV="1">
            <a:off x="2594367" y="5446295"/>
            <a:ext cx="335284" cy="2541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F2393822-B97D-41CB-A7DF-5F465A15DF6E}"/>
              </a:ext>
            </a:extLst>
          </p:cNvPr>
          <p:cNvCxnSpPr>
            <a:cxnSpLocks/>
          </p:cNvCxnSpPr>
          <p:nvPr>
            <p:custDataLst>
              <p:tags r:id="rId67"/>
            </p:custDataLst>
          </p:nvPr>
        </p:nvCxnSpPr>
        <p:spPr>
          <a:xfrm flipV="1">
            <a:off x="6171200" y="4375087"/>
            <a:ext cx="196474" cy="18555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25B88FCB-335C-4852-A83A-E402AF9F3EF3}"/>
              </a:ext>
            </a:extLst>
          </p:cNvPr>
          <p:cNvCxnSpPr>
            <a:cxnSpLocks/>
          </p:cNvCxnSpPr>
          <p:nvPr>
            <p:custDataLst>
              <p:tags r:id="rId68"/>
            </p:custDataLst>
          </p:nvPr>
        </p:nvCxnSpPr>
        <p:spPr>
          <a:xfrm flipH="1" flipV="1">
            <a:off x="6591078" y="3216206"/>
            <a:ext cx="173642" cy="28847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3A48FEC-55BA-292C-BDD8-9741FBB8EAF4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04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>
            <a:extLst>
              <a:ext uri="{FF2B5EF4-FFF2-40B4-BE49-F238E27FC236}">
                <a16:creationId xmlns:a16="http://schemas.microsoft.com/office/drawing/2014/main" id="{51BBF26E-E490-4C38-8AFF-8DC7FB7AF3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556467" y="1512608"/>
            <a:ext cx="3522718" cy="164143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0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Krigeage simple d’indicatrice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5DA9E92-B998-4814-85AD-1D2D5AB5BDAB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5033" y="1165603"/>
                <a:ext cx="6117019" cy="2108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         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5DA9E92-B998-4814-85AD-1D2D5AB5B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1825033" y="1165603"/>
                <a:ext cx="6117019" cy="210878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42BB5E0-0CAD-49B6-B177-F33BFD1AA5D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608403" y="3342124"/>
                <a:ext cx="61170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fr-CA" sz="2400" dirty="0"/>
                  <a:t> : fonction de répartition globale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42BB5E0-0CAD-49B6-B177-F33BFD1AA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608403" y="3342124"/>
                <a:ext cx="6117019" cy="461665"/>
              </a:xfrm>
              <a:prstGeom prst="rect">
                <a:avLst/>
              </a:prstGeom>
              <a:blipFill>
                <a:blip r:embed="rId24"/>
                <a:stretch>
                  <a:fillRect l="-299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77035B-8C21-4CF5-9104-EB3660E7567E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319660" y="4079713"/>
                <a:ext cx="88917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Permet une gradation plus souple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fr-CA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4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CA" sz="2400" i="1" dirty="0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endParaRPr lang="fr-CA" sz="2400" dirty="0"/>
              </a:p>
              <a:p>
                <a:pPr marL="380996" indent="-380996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Permets de mieux tenir compte du degré de corrélation locale.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77035B-8C21-4CF5-9104-EB3660E7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319660" y="4079713"/>
                <a:ext cx="8891752" cy="830997"/>
              </a:xfrm>
              <a:prstGeom prst="rect">
                <a:avLst/>
              </a:prstGeom>
              <a:blipFill>
                <a:blip r:embed="rId26"/>
                <a:stretch>
                  <a:fillRect l="-891" t="-5839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>
            <a:extLst>
              <a:ext uri="{FF2B5EF4-FFF2-40B4-BE49-F238E27FC236}">
                <a16:creationId xmlns:a16="http://schemas.microsoft.com/office/drawing/2014/main" id="{228D0D56-E71C-4AC7-8D17-461B434D48F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02354" y="545599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63AAA68-64F3-4EB9-B2FE-F9EAC6FBEC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98934" y="5455999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63513F9-4E4A-4D62-92F8-1A66C5E0913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02354" y="6222433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A20962A-7781-4414-8B25-F7EBC5E5E05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98934" y="6222433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CECE533-98B7-49F4-8A3E-D77DC49CF07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724369" y="5833998"/>
            <a:ext cx="199696" cy="18725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F261095-FF14-4569-A395-0D7F9185250C}"/>
              </a:ext>
            </a:extLst>
          </p:cNvPr>
          <p:cNvCxnSpPr>
            <a:cxnSpLocks/>
            <a:endCxn id="21" idx="6"/>
          </p:cNvCxnSpPr>
          <p:nvPr>
            <p:custDataLst>
              <p:tags r:id="rId11"/>
            </p:custDataLst>
          </p:nvPr>
        </p:nvCxnSpPr>
        <p:spPr>
          <a:xfrm flipH="1">
            <a:off x="2924066" y="5927626"/>
            <a:ext cx="7497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AE3F6CD-CDE4-4F04-8013-FFD7E6CE4FB5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926692" y="5078182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AE3F6CD-CDE4-4F04-8013-FFD7E6CE4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2926692" y="5078182"/>
                <a:ext cx="1713187" cy="37965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87576FB-C5D0-47C7-86F9-62989EBBCBB1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926692" y="6460327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87576FB-C5D0-47C7-86F9-62989EBBC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2926692" y="6460327"/>
                <a:ext cx="1713187" cy="37965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E5BC11-8318-4713-A139-025E74593927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137305" y="5066325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E5BC11-8318-4713-A139-025E74593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1137305" y="5066325"/>
                <a:ext cx="1713187" cy="3796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BBA170A-4F0C-4718-ADF2-3A2367AFCFE7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15999" y="6409689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BBA170A-4F0C-4718-ADF2-3A2367AF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1015999" y="6409689"/>
                <a:ext cx="1713187" cy="37965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3787444-2D03-4B98-9A55-63600923735A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673800" y="5722439"/>
                <a:ext cx="253299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67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3787444-2D03-4B98-9A55-636009237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3673800" y="5722439"/>
                <a:ext cx="2532994" cy="37965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6CF8DB2-8587-4555-8538-1697AFDC9FA1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206794" y="5555186"/>
                <a:ext cx="6117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fr-FR" sz="2400" dirty="0">
                    <a:solidFill>
                      <a:srgbClr val="FF3300"/>
                    </a:solidFill>
                    <a:latin typeface="CIDFont+F6"/>
                  </a:rPr>
                  <a:t>S’il n’y a pas de corrélation entre les points,</a:t>
                </a:r>
              </a:p>
              <a:p>
                <a:pPr algn="l"/>
                <a:r>
                  <a:rPr lang="fr-FR" sz="2400" dirty="0">
                    <a:solidFill>
                      <a:srgbClr val="FF3300"/>
                    </a:solidFill>
                    <a:latin typeface="CIDFont+F6"/>
                  </a:rPr>
                  <a:t>la fonction estimée sera simplement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fr-FR" sz="2400" i="1" dirty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i="1" dirty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400" i="1" dirty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6CF8DB2-8587-4555-8538-1697AFDC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6206794" y="5555186"/>
                <a:ext cx="6117019" cy="830997"/>
              </a:xfrm>
              <a:prstGeom prst="rect">
                <a:avLst/>
              </a:prstGeom>
              <a:blipFill>
                <a:blip r:embed="rId38"/>
                <a:stretch>
                  <a:fillRect l="-1494" t="-5839" b="-145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BB2874B2-A6AD-4A76-A807-9A02BC5D4ED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229130" y="5455999"/>
            <a:ext cx="5573988" cy="1004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2DEDE50-1B27-4D42-96AF-A0A6CE326D9B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644838" y="1751645"/>
                <a:ext cx="3522718" cy="98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4" i="1">
                          <a:latin typeface="Cambria Math" panose="02040503050406030204" pitchFamily="18" charset="0"/>
                        </a:rPr>
                        <m:t>𝐾𝑆</m:t>
                      </m:r>
                      <m:r>
                        <a:rPr lang="en-US" sz="2134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134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134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134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34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34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34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134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34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CA" sz="2134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2DEDE50-1B27-4D42-96AF-A0A6CE326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8644838" y="1751645"/>
                <a:ext cx="3522718" cy="98886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6C5A148F-7450-19E3-4BC0-0C15B8D21E9B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7. Variantes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41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EC325DA3-FE9E-4B0E-A9AC-1D671A967B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16002" y="2331272"/>
            <a:ext cx="9175022" cy="45150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0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Krigeage simple d’indicatrices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28D0D56-E71C-4AC7-8D17-461B434D48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46560" y="101988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63AAA68-64F3-4EB9-B2FE-F9EAC6FBEC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43141" y="1019884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63513F9-4E4A-4D62-92F8-1A66C5E091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46560" y="1786318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A20962A-7781-4414-8B25-F7EBC5E5E0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43141" y="1786318"/>
            <a:ext cx="199696" cy="187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CECE533-98B7-49F4-8A3E-D77DC49CF0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68575" y="1397881"/>
            <a:ext cx="199696" cy="18725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F261095-FF14-4569-A395-0D7F9185250C}"/>
              </a:ext>
            </a:extLst>
          </p:cNvPr>
          <p:cNvCxnSpPr>
            <a:cxnSpLocks/>
            <a:endCxn id="21" idx="6"/>
          </p:cNvCxnSpPr>
          <p:nvPr>
            <p:custDataLst>
              <p:tags r:id="rId8"/>
            </p:custDataLst>
          </p:nvPr>
        </p:nvCxnSpPr>
        <p:spPr>
          <a:xfrm flipH="1">
            <a:off x="8868272" y="1491509"/>
            <a:ext cx="7497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AE3F6CD-CDE4-4F04-8013-FFD7E6CE4FB5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870898" y="642066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AE3F6CD-CDE4-4F04-8013-FFD7E6CE4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8870898" y="642066"/>
                <a:ext cx="1713187" cy="3796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87576FB-C5D0-47C7-86F9-62989EBBCBB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870898" y="2024212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87576FB-C5D0-47C7-86F9-62989EBBC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8870898" y="2024212"/>
                <a:ext cx="1713187" cy="3796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E5BC11-8318-4713-A139-025E7459392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081512" y="630209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FE5BC11-8318-4713-A139-025E74593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081512" y="630209"/>
                <a:ext cx="1713187" cy="3796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BBA170A-4F0C-4718-ADF2-3A2367AFCFE7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960207" y="1973573"/>
                <a:ext cx="171318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BBA170A-4F0C-4718-ADF2-3A2367AFC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6960207" y="1973573"/>
                <a:ext cx="1713187" cy="37965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3787444-2D03-4B98-9A55-63600923735A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618007" y="1286323"/>
                <a:ext cx="2532994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67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3787444-2D03-4B98-9A55-636009237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9618007" y="1286323"/>
                <a:ext cx="2532994" cy="3796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40FB8FE2-2F87-D892-E52E-DAC2610411EF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7. Variantes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033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0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/>
              <a:t>Cokrigeage</a:t>
            </a:r>
            <a:r>
              <a:rPr lang="fr-CA" sz="2400" b="1" dirty="0"/>
              <a:t> d’indicatrice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1944A6-2DBB-49CC-A054-0D2C6CF3F16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82260" y="1468799"/>
            <a:ext cx="811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Cas 1 : utilisation de toutes les indicatrices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0A95776-DD11-43B6-8E04-4EEAFA21FE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82260" y="3474239"/>
            <a:ext cx="6117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dirty="0"/>
              <a:t>Cas 2 : </a:t>
            </a:r>
            <a:r>
              <a:rPr lang="fr-CA" sz="3200" i="1" dirty="0" err="1"/>
              <a:t>Probability</a:t>
            </a:r>
            <a:r>
              <a:rPr lang="fr-CA" sz="3200" i="1" dirty="0"/>
              <a:t> </a:t>
            </a:r>
            <a:r>
              <a:rPr lang="fr-CA" sz="3200" i="1" dirty="0" err="1"/>
              <a:t>kriging</a:t>
            </a:r>
            <a:endParaRPr lang="fr-CA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72B10E-5B24-40E2-A65F-E6BA2D48EBE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78055" y="2160169"/>
            <a:ext cx="457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v. principale : </a:t>
            </a:r>
          </a:p>
          <a:p>
            <a:r>
              <a:rPr lang="fr-CA" sz="3200" dirty="0"/>
              <a:t>v. Secondaires :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EBD8E1C-4E39-4960-8BFC-28CAE356E49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78055" y="4358136"/>
            <a:ext cx="4576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v. principale : </a:t>
            </a:r>
          </a:p>
          <a:p>
            <a:r>
              <a:rPr lang="fr-CA" sz="3200" dirty="0"/>
              <a:t>v. Secondaires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50B0147-2C75-4BB7-9DCC-5E0A29148C39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169229" y="2212165"/>
                <a:ext cx="2253344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50B0147-2C75-4BB7-9DCC-5E0A29148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169229" y="2212165"/>
                <a:ext cx="2253344" cy="5648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6187467-C656-4E92-A3A5-050CE09F90AB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169229" y="4412680"/>
                <a:ext cx="2253344" cy="93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fr-CA" sz="2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6187467-C656-4E92-A3A5-050CE09F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169229" y="4412680"/>
                <a:ext cx="2253344" cy="9341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7675D05-4B54-4D11-B443-492162CCD91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540240" y="2742714"/>
                <a:ext cx="2253344" cy="50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666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7675D05-4B54-4D11-B443-492162CCD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4540240" y="2742714"/>
                <a:ext cx="2253344" cy="5025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B0EDAA60-9709-456C-9378-A403C140CD28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341145" y="4781108"/>
                <a:ext cx="8345443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CA" sz="2666" dirty="0"/>
                  <a:t>, sinon encore mieux </a:t>
                </a:r>
                <a14:m>
                  <m:oMath xmlns:m="http://schemas.openxmlformats.org/officeDocument/2006/math">
                    <m:r>
                      <a:rPr lang="fr-CA" sz="2666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666" i="1" dirty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CA" sz="2666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𝑟𝑎𝑛𝑔</m:t>
                        </m:r>
                        <m:d>
                          <m:dPr>
                            <m:ctrlPr>
                              <a:rPr lang="fr-CA" sz="2666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666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fr-CA" sz="2666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2666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fr-CA" sz="2666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B0EDAA60-9709-456C-9378-A403C140C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4341145" y="4781108"/>
                <a:ext cx="8345443" cy="748923"/>
              </a:xfrm>
              <a:prstGeom prst="rect">
                <a:avLst/>
              </a:prstGeom>
              <a:blipFill>
                <a:blip r:embed="rId21"/>
                <a:stretch>
                  <a:fillRect b="-10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AFBCBD30-0E1C-4791-A369-646C3583DE3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>
            <a:off x="6615363" y="2093299"/>
            <a:ext cx="400516" cy="134464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FBD35EA-0878-41DC-8BB1-A0A105CD601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164597" y="2530921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3300"/>
                </a:solidFill>
                <a:latin typeface="CIDFont+F3"/>
              </a:rPr>
              <a:t>Très lourd, presque jamais utilisé</a:t>
            </a:r>
            <a:endParaRPr lang="fr-CA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18B986-3737-49EE-99FC-B9C11B13DA1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143355" y="2464019"/>
            <a:ext cx="4406390" cy="701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46E472-8CEF-037E-0B5A-6D47E66AC6F2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7. Variantes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995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460F04-650C-4913-AA2D-471C1BEAE85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766121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Krigeage : analyse par composantes principales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18AD3C-8B28-4F6D-B5F2-F5DAD7A7D4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82261" y="1625138"/>
            <a:ext cx="1044728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Idée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CC1359A-0FB9-4DF0-8F7E-B71C01C36F9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49215" y="1626024"/>
            <a:ext cx="9301825" cy="1282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66" dirty="0">
                <a:solidFill>
                  <a:srgbClr val="202122"/>
                </a:solidFill>
              </a:rPr>
              <a:t>Transformer les indicatrices liées entre elles (corrélées) en nouvelles variables décorrélées les unes des autres.</a:t>
            </a:r>
          </a:p>
          <a:p>
            <a:endParaRPr lang="fr-CA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36CE73-19CD-4FA0-A98E-7A2A3DA64A4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82261" y="2919520"/>
            <a:ext cx="7966841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66" dirty="0"/>
              <a:t>On réalise le krigeage sur les facteurs obtenus de l’analyse par composantes principales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31F454-AFAA-4AFF-8ECC-FB96F3DAD6E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70922" y="4439247"/>
            <a:ext cx="651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Une alternative au </a:t>
            </a:r>
            <a:r>
              <a:rPr lang="fr-CA" sz="2400" dirty="0" err="1">
                <a:solidFill>
                  <a:srgbClr val="FF0000"/>
                </a:solidFill>
              </a:rPr>
              <a:t>cokrigeage</a:t>
            </a:r>
            <a:r>
              <a:rPr lang="fr-CA" sz="2400" dirty="0">
                <a:solidFill>
                  <a:srgbClr val="FF0000"/>
                </a:solidFill>
              </a:rPr>
              <a:t> des indicatrices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21D5A0-F71C-48AA-9B6F-8DA4DA82838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0921" y="4334571"/>
            <a:ext cx="6131038" cy="701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AB96BB8-43A2-F6C6-4F81-DE13614C9C21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7. Variantes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065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D3C3C87-B095-4DA1-BD46-97A5073AC4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74455" y="796505"/>
            <a:ext cx="9893738" cy="60614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7FCAED5-E678-4A14-AE60-77D0ADFAA4B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44858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/>
              <a:t>Déterminer le volume d’un sol contaminé au-delà </a:t>
            </a:r>
            <a:r>
              <a:rPr lang="fr-CA" sz="2400" b="1" dirty="0"/>
              <a:t>d’une norme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EB84EE3-F107-A183-F421-CD89F865DE25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8. Exemple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958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F39F0B-B351-4B8F-8F52-0866A4B31A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5219" y="1235128"/>
            <a:ext cx="9405127" cy="562287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7FCAED5-E678-4A14-AE60-77D0ADFAA4B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55490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/>
              <a:t>Déterminer le volume d’un sol contaminé au-delà </a:t>
            </a:r>
            <a:r>
              <a:rPr lang="fr-CA" sz="2400" b="1" dirty="0"/>
              <a:t>d’une norme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BA0EC5-0BA9-451D-8F85-5CF6AF8A97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82260" y="1169955"/>
            <a:ext cx="8814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Que se passe-t-il si l’échantillon déborde de la zone d’intérêt?</a:t>
            </a:r>
            <a:endParaRPr lang="fr-CA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1D139-AA25-2E6A-969C-F1D31F9CD70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69920" y="5990303"/>
            <a:ext cx="731520" cy="395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BBEACDC-BEF9-56C8-B28A-C2E59CA62E12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8. Exemple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4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2972C6-6019-4306-AAC0-F56834FFC4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18491" y="797442"/>
            <a:ext cx="7001956" cy="606055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7FCAED5-E678-4A14-AE60-77D0ADFAA4B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766122"/>
            <a:ext cx="989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/>
              <a:t>Déterminer le volume d’un sol contaminé au-delà </a:t>
            </a:r>
            <a:r>
              <a:rPr lang="fr-CA" sz="2400" b="1" dirty="0"/>
              <a:t>d’une norme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88265-59A2-4413-B956-080215E11A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12770" y="2385054"/>
            <a:ext cx="1051033" cy="32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3B293-5739-44C0-B70B-4FA38695017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02383" y="5323664"/>
            <a:ext cx="1051033" cy="32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5AE5FB-4EA6-48F1-843D-F347A1A2BE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56010" y="2268864"/>
            <a:ext cx="143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Pas=10m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FD0EC9-7F07-4853-AB59-649CFFB0639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92213" y="5361185"/>
            <a:ext cx="143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Pas=20m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3E7861-32EA-4A25-8CB4-7816CD23F32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88944" y="5531306"/>
            <a:ext cx="143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Pas=15m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7BE14F2-BDA0-4485-96F7-319551183C0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93368" y="2285179"/>
            <a:ext cx="143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Pas=5m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C4D4738-F575-FB05-B7E4-89FB2034E0B9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8. Exemple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3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8</a:t>
            </a:fld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6E1327-0681-43D8-B0F2-459CB0E50F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48271" y="1315918"/>
            <a:ext cx="6637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/>
              <a:t>La fonction de distribution (de répartition) conditionnelle en tout point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B97EA4-78DA-4563-B5FE-66494DE1FD2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20936" y="3056121"/>
            <a:ext cx="375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Objectif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D04213A-B76A-4C4C-B8D6-40CC93786736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48271" y="3734118"/>
                <a:ext cx="6637283" cy="1979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dirty="0"/>
                  <a:t>Avoir une marge d’erreur sur notre </a:t>
                </a:r>
                <a:r>
                  <a:rPr lang="fr-CA" sz="3200" u="sng" dirty="0"/>
                  <a:t>fonction de transfert</a:t>
                </a:r>
              </a:p>
              <a:p>
                <a:pPr algn="ctr"/>
                <a:r>
                  <a:rPr lang="fr-CA" sz="3200" dirty="0"/>
                  <a:t> </a:t>
                </a:r>
                <a:r>
                  <a:rPr lang="fr-CA" sz="2666" dirty="0"/>
                  <a:t>(p. ex. la probabilité que 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666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CA" sz="2666" dirty="0"/>
                  <a:t> dépasse un seuil </a:t>
                </a:r>
                <a:r>
                  <a:rPr lang="fr-CA" sz="2666" i="1" dirty="0"/>
                  <a:t>c</a:t>
                </a:r>
                <a:r>
                  <a:rPr lang="fr-CA" sz="2666" dirty="0"/>
                  <a:t> de contamination) </a:t>
                </a:r>
                <a:endParaRPr lang="fr-CA" sz="32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D04213A-B76A-4C4C-B8D6-40CC9378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348271" y="3734118"/>
                <a:ext cx="6637283" cy="1979901"/>
              </a:xfrm>
              <a:prstGeom prst="rect">
                <a:avLst/>
              </a:prstGeom>
              <a:blipFill>
                <a:blip r:embed="rId8"/>
                <a:stretch>
                  <a:fillRect l="-367" t="-3704" r="-2571" b="-74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2">
            <a:extLst>
              <a:ext uri="{FF2B5EF4-FFF2-40B4-BE49-F238E27FC236}">
                <a16:creationId xmlns:a16="http://schemas.microsoft.com/office/drawing/2014/main" id="{7AC5C21B-5079-654A-136A-6BF3B608FDEE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D5969432-9DAF-3838-3086-93A7913DDEC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766126"/>
            <a:ext cx="375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Ce que l’on cherche:</a:t>
            </a:r>
          </a:p>
        </p:txBody>
      </p:sp>
    </p:spTree>
    <p:extLst>
      <p:ext uri="{BB962C8B-B14F-4D97-AF65-F5344CB8AC3E}">
        <p14:creationId xmlns:p14="http://schemas.microsoft.com/office/powerpoint/2010/main" val="38869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05E4C-7C55-475F-B483-6B54B5F765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25FDB25-2B37-428A-9952-702F313F1057}" type="slidenum">
              <a:rPr lang="fr-CA" smtClean="0"/>
              <a:t>9</a:t>
            </a:fld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47854D9-ADE7-4EFB-8EFF-6312FC26B7C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88896" y="2647618"/>
                <a:ext cx="9249898" cy="333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66" dirty="0"/>
                  <a:t>Dans le cas d’une distribution normale des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66" dirty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sz="2666" dirty="0"/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Moyenne du </a:t>
                </a:r>
                <a:r>
                  <a:rPr lang="fr-FR" sz="2666" i="1" u="sng" dirty="0"/>
                  <a:t>krigeage ordinaire </a:t>
                </a:r>
                <a:r>
                  <a:rPr lang="fr-FR" sz="2666" dirty="0"/>
                  <a:t>est conditionnelle</a:t>
                </a:r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Variance du </a:t>
                </a:r>
                <a:r>
                  <a:rPr lang="fr-FR" sz="2666" i="1" u="sng" dirty="0"/>
                  <a:t>krigeage ordinaire</a:t>
                </a:r>
                <a:r>
                  <a:rPr lang="fr-FR" sz="2666" i="1" dirty="0"/>
                  <a:t> </a:t>
                </a:r>
                <a:r>
                  <a:rPr lang="fr-FR" sz="2666" dirty="0"/>
                  <a:t>est conditionnelle </a:t>
                </a:r>
              </a:p>
              <a:p>
                <a:endParaRPr lang="fr-FR" sz="2666" dirty="0"/>
              </a:p>
              <a:p>
                <a:r>
                  <a:rPr lang="fr-FR" sz="2666" dirty="0"/>
                  <a:t>Dans le cas d’une distribution non normale des </a:t>
                </a:r>
                <a14:m>
                  <m:oMath xmlns:m="http://schemas.openxmlformats.org/officeDocument/2006/math">
                    <m:r>
                      <a:rPr lang="fr-FR" sz="2666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fr-FR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66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66" dirty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fr-FR" sz="2666" dirty="0"/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Moyenne du </a:t>
                </a:r>
                <a:r>
                  <a:rPr lang="fr-FR" sz="2666" i="1" u="sng" dirty="0"/>
                  <a:t>krigeage ordinaire</a:t>
                </a:r>
                <a:r>
                  <a:rPr lang="fr-FR" sz="2666" i="1" dirty="0"/>
                  <a:t> </a:t>
                </a:r>
                <a:r>
                  <a:rPr lang="fr-FR" sz="2666" dirty="0"/>
                  <a:t>est conditionnelle</a:t>
                </a:r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r>
                  <a:rPr lang="fr-FR" sz="2666" dirty="0"/>
                  <a:t>Variance du </a:t>
                </a:r>
                <a:r>
                  <a:rPr lang="fr-FR" sz="2666" i="1" u="sng" dirty="0"/>
                  <a:t>krigeage ordinaire</a:t>
                </a:r>
                <a:r>
                  <a:rPr lang="fr-FR" sz="2666" i="1" dirty="0"/>
                  <a:t> </a:t>
                </a:r>
                <a:r>
                  <a:rPr lang="fr-FR" sz="2666" b="1" dirty="0"/>
                  <a:t>n’est pas </a:t>
                </a:r>
                <a:r>
                  <a:rPr lang="fr-FR" sz="2666" dirty="0"/>
                  <a:t>conditionnelle </a:t>
                </a:r>
              </a:p>
              <a:p>
                <a:pPr marL="990590" lvl="1" indent="-380996">
                  <a:buFont typeface="Arial" panose="020B0604020202020204" pitchFamily="34" charset="0"/>
                  <a:buChar char="•"/>
                </a:pPr>
                <a:endParaRPr lang="fr-FR" sz="24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47854D9-ADE7-4EFB-8EFF-6312FC26B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588896" y="2647618"/>
                <a:ext cx="9249898" cy="3333348"/>
              </a:xfrm>
              <a:prstGeom prst="rect">
                <a:avLst/>
              </a:prstGeom>
              <a:blipFill>
                <a:blip r:embed="rId8"/>
                <a:stretch>
                  <a:fillRect l="-1252" t="-1463" r="-11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E16E1327-0681-43D8-B0F2-459CB0E50F7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78245" y="1369284"/>
            <a:ext cx="8193407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66" dirty="0">
                <a:solidFill>
                  <a:srgbClr val="0000FF"/>
                </a:solidFill>
              </a:rPr>
              <a:t>Comment déterminer la fonction de distribution (de répartition) conditionnelle en tout point?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4DFA8-20B6-4D35-9AE9-83F46741AE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38704" y="1335547"/>
            <a:ext cx="7504295" cy="9280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EFD6706-2349-11DD-46B0-633F7E45AE36}"/>
              </a:ext>
            </a:extLst>
          </p:cNvPr>
          <p:cNvSpPr txBox="1">
            <a:spLocks/>
          </p:cNvSpPr>
          <p:nvPr/>
        </p:nvSpPr>
        <p:spPr>
          <a:xfrm>
            <a:off x="0" y="156579"/>
            <a:ext cx="10515600" cy="581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CA" sz="3600" dirty="0">
                <a:solidFill>
                  <a:schemeClr val="bg1"/>
                </a:solidFill>
              </a:rPr>
              <a:t>1. Introduction : contexte et problématique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EB3BD358-9106-91FD-9D1A-2F1C13692D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766126"/>
            <a:ext cx="375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Problématique :</a:t>
            </a:r>
          </a:p>
        </p:txBody>
      </p:sp>
    </p:spTree>
    <p:extLst>
      <p:ext uri="{BB962C8B-B14F-4D97-AF65-F5344CB8AC3E}">
        <p14:creationId xmlns:p14="http://schemas.microsoft.com/office/powerpoint/2010/main" val="258419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8815B3171AB429AD0D78DBA4B0E3A" ma:contentTypeVersion="5" ma:contentTypeDescription="Create a new document." ma:contentTypeScope="" ma:versionID="757264ebdcd4818e9dd317b5063494ba">
  <xsd:schema xmlns:xsd="http://www.w3.org/2001/XMLSchema" xmlns:xs="http://www.w3.org/2001/XMLSchema" xmlns:p="http://schemas.microsoft.com/office/2006/metadata/properties" xmlns:ns3="afab3244-166a-4e70-8c21-31a0eed33436" targetNamespace="http://schemas.microsoft.com/office/2006/metadata/properties" ma:root="true" ma:fieldsID="7d2d63763144468ed8ea516cffcaa99f" ns3:_="">
    <xsd:import namespace="afab3244-166a-4e70-8c21-31a0eed334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b3244-166a-4e70-8c21-31a0eed33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30B81-2042-44D1-8581-18FBEB1B2A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788A3-810A-4206-A26C-E8A08871556E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afab3244-166a-4e70-8c21-31a0eed33436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8A4758-5492-4DCA-8988-CE82DACC6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b3244-166a-4e70-8c21-31a0eed33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5061</Words>
  <Application>Microsoft Office PowerPoint</Application>
  <PresentationFormat>Widescreen</PresentationFormat>
  <Paragraphs>715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Aptos</vt:lpstr>
      <vt:lpstr>Arial</vt:lpstr>
      <vt:lpstr>Calibri</vt:lpstr>
      <vt:lpstr>Cambria Math</vt:lpstr>
      <vt:lpstr>CIDFont+F1</vt:lpstr>
      <vt:lpstr>CIDFont+F3</vt:lpstr>
      <vt:lpstr>CIDFont+F4</vt:lpstr>
      <vt:lpstr>CIDFont+F6</vt:lpstr>
      <vt:lpstr>CIDFont+F7</vt:lpstr>
      <vt:lpstr>Merriweather</vt:lpstr>
      <vt:lpstr>Times New Roman</vt:lpstr>
      <vt:lpstr>Trebuchet MS</vt:lpstr>
      <vt:lpstr>Office Theme</vt:lpstr>
      <vt:lpstr>GML6402A : Géostatistique</vt:lpstr>
      <vt:lpstr>Objectifs</vt:lpstr>
      <vt:lpstr>Plan du cours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Dany Lauzon</dc:creator>
  <cp:lastModifiedBy>Dany Lauzon</cp:lastModifiedBy>
  <cp:revision>12</cp:revision>
  <dcterms:created xsi:type="dcterms:W3CDTF">2024-07-28T07:34:24Z</dcterms:created>
  <dcterms:modified xsi:type="dcterms:W3CDTF">2024-09-24T15:17:46Z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0x01010081C8815B3171AB429AD0D78DBA4B0E3A</vt:lpwstr>
  </property>
</Properties>
</file>