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60" r:id="rId2"/>
    <p:sldId id="274" r:id="rId3"/>
    <p:sldId id="437" r:id="rId4"/>
    <p:sldId id="435" r:id="rId5"/>
    <p:sldId id="436" r:id="rId6"/>
    <p:sldId id="442" r:id="rId7"/>
    <p:sldId id="410" r:id="rId8"/>
    <p:sldId id="409" r:id="rId9"/>
    <p:sldId id="446" r:id="rId10"/>
    <p:sldId id="445" r:id="rId11"/>
    <p:sldId id="412" r:id="rId12"/>
    <p:sldId id="413" r:id="rId13"/>
    <p:sldId id="438" r:id="rId14"/>
    <p:sldId id="431" r:id="rId15"/>
    <p:sldId id="439" r:id="rId16"/>
    <p:sldId id="432" r:id="rId17"/>
    <p:sldId id="433" r:id="rId18"/>
    <p:sldId id="417" r:id="rId19"/>
    <p:sldId id="418" r:id="rId20"/>
    <p:sldId id="419" r:id="rId21"/>
    <p:sldId id="369" r:id="rId22"/>
    <p:sldId id="420" r:id="rId23"/>
    <p:sldId id="421" r:id="rId24"/>
    <p:sldId id="440" r:id="rId25"/>
    <p:sldId id="422" r:id="rId26"/>
    <p:sldId id="423" r:id="rId27"/>
    <p:sldId id="424" r:id="rId28"/>
    <p:sldId id="370" r:id="rId29"/>
    <p:sldId id="443" r:id="rId30"/>
    <p:sldId id="425" r:id="rId31"/>
    <p:sldId id="426" r:id="rId32"/>
    <p:sldId id="441" r:id="rId33"/>
    <p:sldId id="427" r:id="rId34"/>
    <p:sldId id="428" r:id="rId35"/>
    <p:sldId id="434" r:id="rId36"/>
    <p:sldId id="444" r:id="rId37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DA6E93-9B52-4D4B-93E1-95DA7539C2B2}">
          <p14:sldIdLst>
            <p14:sldId id="260"/>
            <p14:sldId id="274"/>
            <p14:sldId id="437"/>
            <p14:sldId id="435"/>
            <p14:sldId id="436"/>
            <p14:sldId id="442"/>
            <p14:sldId id="410"/>
            <p14:sldId id="409"/>
            <p14:sldId id="446"/>
            <p14:sldId id="445"/>
            <p14:sldId id="412"/>
            <p14:sldId id="413"/>
            <p14:sldId id="438"/>
            <p14:sldId id="431"/>
            <p14:sldId id="439"/>
            <p14:sldId id="432"/>
            <p14:sldId id="433"/>
            <p14:sldId id="417"/>
            <p14:sldId id="418"/>
            <p14:sldId id="419"/>
            <p14:sldId id="369"/>
            <p14:sldId id="420"/>
            <p14:sldId id="421"/>
            <p14:sldId id="440"/>
            <p14:sldId id="422"/>
            <p14:sldId id="423"/>
            <p14:sldId id="424"/>
            <p14:sldId id="370"/>
            <p14:sldId id="443"/>
            <p14:sldId id="425"/>
            <p14:sldId id="426"/>
            <p14:sldId id="441"/>
            <p14:sldId id="427"/>
            <p14:sldId id="428"/>
            <p14:sldId id="434"/>
            <p14:sldId id="4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uad El Bassam" initials="SE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2CC"/>
    <a:srgbClr val="0710FF"/>
    <a:srgbClr val="3F9638"/>
    <a:srgbClr val="176A4A"/>
    <a:srgbClr val="3228FF"/>
    <a:srgbClr val="0B6B1D"/>
    <a:srgbClr val="FFE1E1"/>
    <a:srgbClr val="E60000"/>
    <a:srgbClr val="D9E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80123" autoAdjust="0"/>
  </p:normalViewPr>
  <p:slideViewPr>
    <p:cSldViewPr snapToGrid="0" snapToObjects="1" showGuides="1">
      <p:cViewPr varScale="1">
        <p:scale>
          <a:sx n="70" d="100"/>
          <a:sy n="70" d="100"/>
        </p:scale>
        <p:origin x="1973" y="4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12620"/>
    </p:cViewPr>
  </p:sorterViewPr>
  <p:notesViewPr>
    <p:cSldViewPr snapToGrid="0" snapToObjects="1">
      <p:cViewPr varScale="1">
        <p:scale>
          <a:sx n="131" d="100"/>
          <a:sy n="131" d="100"/>
        </p:scale>
        <p:origin x="49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9058D632-2333-3348-B4FE-AD0A9BA35E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F939079-43CA-D148-91B7-3F925FBB2A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6B6DA-9B23-EE43-8508-FE5F40A323DC}" type="datetimeFigureOut">
              <a:rPr lang="fr-CA" smtClean="0"/>
              <a:t>2025-01-30</a:t>
            </a:fld>
            <a:endParaRPr lang="fr-CA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636330C-96E4-3A4D-A3A6-CD6C68FFE1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846B4A6-44C2-F943-BAAC-B68EE18C74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E5345-5C96-AB43-ADCD-C24F01310B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5092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BF4BFC4E-5778-6944-91E5-378E1EDD675E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7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F6F31F40-96DD-8944-ADD2-7A6DB72EE44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0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0963" y="1162050"/>
            <a:ext cx="4179887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57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Wingdings" pitchFamily="2" charset="2"/>
              <a:buNone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lvl="0" indent="0">
                  <a:buFont typeface="Arial" panose="020B0604020202020204" pitchFamily="34" charset="0"/>
                  <a:buNone/>
                </a:pPr>
                <a:endParaRPr lang="fr-CA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Wingdings" pitchFamily="2" charset="2"/>
                  <a:buChar char="à"/>
                </a:pPr>
                <a:endParaRPr lang="fr-CA" b="1" dirty="0">
                  <a:sym typeface="Wingdings" pitchFamily="2" charset="2"/>
                </a:endParaRPr>
              </a:p>
              <a:p>
                <a:pPr marL="171450" indent="-171450">
                  <a:buFont typeface="Wingdings" pitchFamily="2" charset="2"/>
                  <a:buChar char="à"/>
                </a:pPr>
                <a:r>
                  <a:rPr lang="fr-CA" b="1" dirty="0" err="1">
                    <a:sym typeface="Wingdings" pitchFamily="2" charset="2"/>
                  </a:rPr>
                  <a:t>demo_conv</a:t>
                </a:r>
                <a:endParaRPr lang="fr-CA" b="1" dirty="0">
                  <a:sym typeface="Wingdings" pitchFamily="2" charset="2"/>
                </a:endParaRPr>
              </a:p>
              <a:p>
                <a:pPr marL="171450" indent="-171450">
                  <a:buFont typeface="Wingdings" pitchFamily="2" charset="2"/>
                  <a:buChar char="à"/>
                </a:pPr>
                <a:endParaRPr lang="fr-CA" dirty="0">
                  <a:sym typeface="Wingdings" pitchFamily="2" charset="2"/>
                </a:endParaRP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lang="fr-CA" dirty="0">
                    <a:sym typeface="Wingdings" pitchFamily="2" charset="2"/>
                  </a:rPr>
                  <a:t>Image 1 : originale</a:t>
                </a: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lang="fr-CA" dirty="0">
                    <a:sym typeface="Wingdings" pitchFamily="2" charset="2"/>
                  </a:rPr>
                  <a:t>Image 2: filtre, </a:t>
                </a:r>
                <a:r>
                  <a:rPr lang="en-CA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 = [-1 0 1; -2 0 2;-1 0 1]; convolution dans le </a:t>
                </a:r>
                <a:r>
                  <a:rPr lang="en-CA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dom</a:t>
                </a:r>
                <a:r>
                  <a:rPr lang="en-CA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CA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spatiale</a:t>
                </a:r>
                <a:endParaRPr lang="en-CA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lang="en-CA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Image 3: conv dans le </a:t>
                </a:r>
                <a:r>
                  <a:rPr lang="en-CA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dom</a:t>
                </a:r>
                <a:r>
                  <a:rPr lang="en-CA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CA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freq</a:t>
                </a:r>
                <a:endParaRPr lang="en-CA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628650" marR="0" lvl="1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CA" sz="1200" i="1" kern="1200" dirty="0">
                    <a:solidFill>
                      <a:schemeClr val="tx1"/>
                    </a:solidFill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P 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≥𝑡𝑎𝑖𝑙𝑙𝑒</a:t>
                </a:r>
                <a:r>
                  <a:rPr lang="en-CA" sz="1200" i="0">
                    <a:latin typeface="Cambria Math" panose="0204050305040603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:r>
                  <a:rPr lang="en-CA" sz="1200" b="0" i="0">
                    <a:latin typeface="Cambria Math" panose="0204050305040603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𝑓)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+𝑡𝑎𝑖𝑙𝑙𝑒</a:t>
                </a:r>
                <a:r>
                  <a:rPr lang="en-CA" sz="1200" i="0">
                    <a:latin typeface="Cambria Math" panose="0204050305040603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:r>
                  <a:rPr lang="en-CA" sz="1200" b="0" i="0">
                    <a:latin typeface="Cambria Math" panose="0204050305040603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ℎ)</a:t>
                </a:r>
                <a:r>
                  <a:rPr lang="en-CA" sz="1200" i="1" kern="1200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−</a:t>
                </a:r>
                <a:r>
                  <a:rPr lang="en-CA" sz="1200" i="1" kern="1200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1200" kern="1200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  <a:cs typeface="Tahoma" panose="020B0604030504040204" pitchFamily="34" charset="0"/>
                  </a:rPr>
                  <a:t>1</a:t>
                </a:r>
                <a:endParaRPr lang="en-CA" sz="1200" kern="1200" dirty="0">
                  <a:solidFill>
                    <a:srgbClr val="FF0000"/>
                  </a:solidFill>
                  <a:latin typeface="+mn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fr-CA" dirty="0"/>
                  <a:t>M+3-1 = M+2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fr-CA" dirty="0"/>
                  <a:t>IFT </a:t>
                </a:r>
                <a:r>
                  <a:rPr lang="fr-CA" dirty="0">
                    <a:sym typeface="Wingdings" pitchFamily="2" charset="2"/>
                  </a:rPr>
                  <a:t> pour montrer le </a:t>
                </a:r>
                <a:r>
                  <a:rPr lang="fr-CA" dirty="0" err="1">
                    <a:sym typeface="Wingdings" pitchFamily="2" charset="2"/>
                  </a:rPr>
                  <a:t>resultat</a:t>
                </a:r>
                <a:r>
                  <a:rPr lang="fr-CA" dirty="0">
                    <a:sym typeface="Wingdings" pitchFamily="2" charset="2"/>
                  </a:rPr>
                  <a:t> avec la même taille, on doit éliminer les pixels ajoutes (</a:t>
                </a:r>
                <a:r>
                  <a:rPr lang="fr-CA" b="1" i="1" dirty="0">
                    <a:sym typeface="Wingdings" pitchFamily="2" charset="2"/>
                  </a:rPr>
                  <a:t>recalage de l’image</a:t>
                </a:r>
                <a:r>
                  <a:rPr lang="fr-CA" dirty="0">
                    <a:sym typeface="Wingdings" pitchFamily="2" charset="2"/>
                  </a:rPr>
                  <a:t>)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endParaRPr lang="fr-CA" dirty="0">
                  <a:sym typeface="Wingdings" pitchFamily="2" charset="2"/>
                </a:endParaRP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lang="fr-CA" dirty="0"/>
                  <a:t>Image 1 : originale </a:t>
                </a: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lang="fr-CA" dirty="0"/>
                  <a:t>Convolution dans le domaine </a:t>
                </a:r>
                <a:r>
                  <a:rPr lang="fr-CA" dirty="0" err="1"/>
                  <a:t>frequentiel</a:t>
                </a:r>
                <a:r>
                  <a:rPr lang="fr-CA" dirty="0"/>
                  <a:t> avec un filtre </a:t>
                </a:r>
                <a:r>
                  <a:rPr lang="fr-CA" dirty="0" err="1"/>
                  <a:t>moyennage</a:t>
                </a:r>
                <a:r>
                  <a:rPr lang="fr-CA" dirty="0"/>
                  <a:t> de taille 5 x 5</a:t>
                </a: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lang="fr-CA" dirty="0"/>
                  <a:t>Convolution dans le domaine </a:t>
                </a:r>
                <a:r>
                  <a:rPr lang="fr-CA" dirty="0" err="1"/>
                  <a:t>frequentiel</a:t>
                </a:r>
                <a:r>
                  <a:rPr lang="fr-CA" dirty="0"/>
                  <a:t> sans bourrage, </a:t>
                </a:r>
                <a:r>
                  <a:rPr lang="fr-CA" dirty="0" err="1"/>
                  <a:t>effect</a:t>
                </a:r>
                <a:r>
                  <a:rPr lang="fr-CA" dirty="0"/>
                  <a:t> de </a:t>
                </a:r>
                <a:r>
                  <a:rPr lang="fr-CA" b="1" i="1" dirty="0"/>
                  <a:t>convolution circulaire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endParaRPr lang="fr-CA" dirty="0"/>
              </a:p>
              <a:p>
                <a:pPr marL="0" lvl="0" indent="0">
                  <a:buFont typeface="Arial" panose="020B0604020202020204" pitchFamily="34" charset="0"/>
                  <a:buNone/>
                </a:pPr>
                <a:endParaRPr lang="fr-CA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44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963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36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10D25C95-0277-4C49-921E-3B67E81B6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43518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dirty="0"/>
                  <a:t>invariant par rotation </a:t>
                </a:r>
                <a:r>
                  <a:rPr lang="fr-CA" dirty="0">
                    <a:sym typeface="Wingdings" pitchFamily="2" charset="2"/>
                  </a:rPr>
                  <a:t> </a:t>
                </a:r>
                <a:r>
                  <a:rPr lang="fr-CA" dirty="0"/>
                  <a:t>fréquences horizontales et verticales soit affectées de la même façon</a:t>
                </a:r>
              </a:p>
              <a:p>
                <a:endParaRPr lang="fr-CA" dirty="0"/>
              </a:p>
              <a:p>
                <a:r>
                  <a:rPr lang="en-CA" b="0" i="0">
                    <a:latin typeface="Cambria Math" panose="02040503050406030204" pitchFamily="18" charset="0"/>
                  </a:rPr>
                  <a:t>𝜙</a:t>
                </a:r>
                <a:r>
                  <a:rPr lang="fr-CA" dirty="0"/>
                  <a:t> </a:t>
                </a:r>
                <a:r>
                  <a:rPr lang="fr-CA" dirty="0">
                    <a:sym typeface="Wingdings" pitchFamily="2" charset="2"/>
                  </a:rPr>
                  <a:t> une fonction ou une</a:t>
                </a:r>
                <a:r>
                  <a:rPr lang="fr-CA" baseline="0" dirty="0">
                    <a:sym typeface="Wingdings" pitchFamily="2" charset="2"/>
                  </a:rPr>
                  <a:t> constante</a:t>
                </a:r>
              </a:p>
              <a:p>
                <a:r>
                  <a:rPr lang="fr-CA" baseline="0" dirty="0">
                    <a:sym typeface="Wingdings" pitchFamily="2" charset="2"/>
                  </a:rPr>
                  <a:t>D(</a:t>
                </a:r>
                <a:r>
                  <a:rPr lang="fr-CA" baseline="0" dirty="0" err="1">
                    <a:sym typeface="Wingdings" pitchFamily="2" charset="2"/>
                  </a:rPr>
                  <a:t>u,v</a:t>
                </a:r>
                <a:r>
                  <a:rPr lang="fr-CA" baseline="0" dirty="0">
                    <a:sym typeface="Wingdings" pitchFamily="2" charset="2"/>
                  </a:rPr>
                  <a:t>)  </a:t>
                </a:r>
                <a:r>
                  <a:rPr lang="fr-CA" dirty="0"/>
                  <a:t>distance radiale, centré a u0 et v0</a:t>
                </a:r>
                <a:endParaRPr lang="fr-CA" baseline="0" dirty="0">
                  <a:sym typeface="Wingdings" pitchFamily="2" charset="2"/>
                </a:endParaRPr>
              </a:p>
              <a:p>
                <a:endParaRPr lang="fr-CA" dirty="0"/>
              </a:p>
              <a:p>
                <a:endParaRPr lang="fr-CA" dirty="0"/>
              </a:p>
              <a:p>
                <a:endParaRPr lang="fr-CA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12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dirty="0"/>
              </a:p>
              <a:p>
                <a:endParaRPr lang="fr-CA" dirty="0"/>
              </a:p>
              <a:p>
                <a:endParaRPr lang="fr-CA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r>
                  <a:rPr lang="en-CA" b="0" i="0">
                    <a:latin typeface="Cambria Math" panose="02040503050406030204" pitchFamily="18" charset="0"/>
                  </a:rPr>
                  <a:t>𝜙={█(1  𝑠𝑖 𝐷(𝑢,𝑣)</a:t>
                </a:r>
                <a:r>
                  <a:rPr lang="en-CA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≤𝐷_0@</a:t>
                </a:r>
                <a:r>
                  <a:rPr lang="en-CA" b="0" i="0">
                    <a:latin typeface="Cambria Math" panose="02040503050406030204" pitchFamily="18" charset="0"/>
                  </a:rPr>
                  <a:t>0 𝑠𝑖 𝐷(𝑢,𝑣)&gt;𝐷_0 )┤</a:t>
                </a:r>
                <a:endParaRPr lang="fr-CA" dirty="0"/>
              </a:p>
              <a:p>
                <a:pPr/>
                <a:endParaRPr lang="fr-CA" dirty="0"/>
              </a:p>
              <a:p>
                <a:endParaRPr lang="fr-CA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77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79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CA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dirty="0"/>
                  <a:t>: magnitude de la fréquence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r>
                  <a:rPr lang="en-CA" b="0" i="0">
                    <a:latin typeface="Cambria Math" panose="02040503050406030204" pitchFamily="18" charset="0"/>
                  </a:rPr>
                  <a:t>𝜈 </a:t>
                </a:r>
                <a:r>
                  <a:rPr lang="fr-CA" dirty="0"/>
                  <a:t>: magnitude de la fréquence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49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324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2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85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00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10D25C95-0277-4C49-921E-3B67E81B6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31139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96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99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29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286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84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167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10D25C95-0277-4C49-921E-3B67E81B6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818731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08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276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152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71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60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fr-CA" noProof="0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6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09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82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49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1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925F35-454D-0849-BD02-5394302C9887}" type="datetime1">
              <a:rPr lang="en-CA" smtClean="0"/>
              <a:t>2025-01-30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1D2CE2D-E1B7-43BF-B792-FFDBD76D4C5F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D5755A1-CBC7-1142-9071-7287B67B7067}" type="datetime1">
              <a:rPr lang="en-CA" smtClean="0"/>
              <a:t>2025-01-30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F941F1DB-0928-47F7-BDE0-86B18C14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9754CE6-2312-40E9-BD04-5968F1B22D5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492EB1D-1263-4AD2-A028-5B92C3B3857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EC7D925-C68B-4EF6-8FAE-A692C7C907F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315E3B6-CC01-4147-8B46-A3AB59941677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00C1B7D-9E92-4580-BC43-A12547DDE72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44904AC-8F51-4D32-9A6C-A5EDC9915E19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96B2CA9-618D-4CB4-8617-1595B2610C1A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E5B7FFA-7077-4720-84C2-B7C6E467A6D5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755591" y="6553570"/>
            <a:ext cx="14926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C3D5E5A-39B0-1646-9B01-BF9D79D807E3}" type="slidenum">
              <a:rPr lang="en-US" sz="1300" b="1" smtClean="0">
                <a:latin typeface="+mn-lt"/>
              </a:rPr>
              <a:t>‹N°›</a:t>
            </a:fld>
            <a:r>
              <a:rPr lang="en-US" sz="1300" b="1" dirty="0">
                <a:latin typeface="+mn-lt"/>
              </a:rPr>
              <a:t> / 32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403075" y="6551467"/>
            <a:ext cx="29759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baseline="0" dirty="0">
                <a:latin typeface="+mn-lt"/>
              </a:rPr>
              <a:t>Transformations </a:t>
            </a:r>
            <a:r>
              <a:rPr lang="en-US" sz="1300" b="1" baseline="0" dirty="0" err="1">
                <a:latin typeface="+mn-lt"/>
              </a:rPr>
              <a:t>fréquentielles</a:t>
            </a:r>
            <a:r>
              <a:rPr lang="en-US" sz="1300" b="1" baseline="0" dirty="0">
                <a:latin typeface="+mn-lt"/>
              </a:rPr>
              <a:t> </a:t>
            </a:r>
            <a:endParaRPr lang="en-US" sz="1300" b="1" dirty="0">
              <a:latin typeface="+mn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97586" y="6549363"/>
            <a:ext cx="20900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+mn-lt"/>
              </a:rPr>
              <a:t>Eva Alonso Ortiz (ELE8812)</a:t>
            </a:r>
          </a:p>
        </p:txBody>
      </p:sp>
    </p:spTree>
    <p:extLst>
      <p:ext uri="{BB962C8B-B14F-4D97-AF65-F5344CB8AC3E}">
        <p14:creationId xmlns:p14="http://schemas.microsoft.com/office/powerpoint/2010/main" val="94654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3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4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3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4.xml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3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4.xml"/><Relationship Id="rId4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3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4.xml"/><Relationship Id="rId4" Type="http://schemas.openxmlformats.org/officeDocument/2006/relationships/slide" Target="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3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4.xml"/><Relationship Id="rId4" Type="http://schemas.openxmlformats.org/officeDocument/2006/relationships/slide" Target="slide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3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4.xml"/><Relationship Id="rId4" Type="http://schemas.openxmlformats.org/officeDocument/2006/relationships/slide" Target="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6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9110" y="0"/>
            <a:ext cx="7689618" cy="6862761"/>
            <a:chOff x="-21880" y="-24126"/>
            <a:chExt cx="10252824" cy="6858000"/>
          </a:xfrm>
          <a:blipFill>
            <a:blip r:embed="rId3"/>
            <a:stretch>
              <a:fillRect/>
            </a:stretch>
          </a:blipFill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80" y="-24126"/>
              <a:ext cx="10252824" cy="6858000"/>
            </a:xfrm>
            <a:prstGeom prst="rect">
              <a:avLst/>
            </a:prstGeom>
            <a:grpFill/>
          </p:spPr>
        </p:pic>
        <p:sp>
          <p:nvSpPr>
            <p:cNvPr id="23" name="Rectangle 22"/>
            <p:cNvSpPr/>
            <p:nvPr/>
          </p:nvSpPr>
          <p:spPr>
            <a:xfrm rot="1080000">
              <a:off x="4270984" y="-24126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">
              <a:off x="3823791" y="1005269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080000">
              <a:off x="3378576" y="205443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080000">
              <a:off x="2960239" y="305225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8"/>
          <a:stretch/>
        </p:blipFill>
        <p:spPr>
          <a:xfrm>
            <a:off x="6970319" y="-216933"/>
            <a:ext cx="2065427" cy="20091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02" y="231127"/>
            <a:ext cx="1866102" cy="10321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15699" y="5762473"/>
            <a:ext cx="5195960" cy="235193"/>
            <a:chOff x="5087599" y="6540296"/>
            <a:chExt cx="6927946" cy="3135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7599" y="6540296"/>
              <a:ext cx="3912966" cy="313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2579" y="6540296"/>
              <a:ext cx="3912966" cy="3135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3684" y="6468161"/>
            <a:ext cx="3930316" cy="370396"/>
          </a:xfrm>
          <a:prstGeom prst="rect">
            <a:avLst/>
          </a:prstGeom>
        </p:spPr>
      </p:pic>
      <p:sp>
        <p:nvSpPr>
          <p:cNvPr id="21" name="Triangle 25"/>
          <p:cNvSpPr/>
          <p:nvPr/>
        </p:nvSpPr>
        <p:spPr>
          <a:xfrm>
            <a:off x="4458138" y="2986608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riangle 26"/>
          <p:cNvSpPr/>
          <p:nvPr/>
        </p:nvSpPr>
        <p:spPr>
          <a:xfrm>
            <a:off x="4620635" y="2986608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riangle 27"/>
          <p:cNvSpPr/>
          <p:nvPr/>
        </p:nvSpPr>
        <p:spPr>
          <a:xfrm>
            <a:off x="4783801" y="2986607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riangle 28"/>
          <p:cNvSpPr/>
          <p:nvPr/>
        </p:nvSpPr>
        <p:spPr>
          <a:xfrm>
            <a:off x="4945254" y="2981845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Subtitle 2">
            <a:extLst>
              <a:ext uri="{FF2B5EF4-FFF2-40B4-BE49-F238E27FC236}">
                <a16:creationId xmlns="" xmlns:a16="http://schemas.microsoft.com/office/drawing/2014/main" id="{CADD4863-F2E1-4E6D-AD92-790CF7973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977143"/>
            <a:ext cx="6858000" cy="24006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600" b="1" spc="-30" dirty="0">
                <a:latin typeface="+mj-lt"/>
                <a:cs typeface="Tahoma"/>
              </a:rPr>
              <a:t>Eva Alonso </a:t>
            </a:r>
            <a:r>
              <a:rPr lang="fi-FI" sz="2600" b="1" spc="-30" dirty="0" err="1">
                <a:latin typeface="+mj-lt"/>
                <a:cs typeface="Tahoma"/>
              </a:rPr>
              <a:t>Ortiz</a:t>
            </a:r>
            <a:endParaRPr lang="fi-FI" sz="26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20" dirty="0">
                <a:latin typeface="+mj-lt"/>
                <a:cs typeface="Microsoft Sans Serif"/>
              </a:rPr>
              <a:t>ELE8812</a:t>
            </a:r>
            <a:endParaRPr lang="fi-FI" sz="22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65" dirty="0">
                <a:latin typeface="+mj-lt"/>
                <a:cs typeface="Tahoma"/>
              </a:rPr>
              <a:t>2 </a:t>
            </a:r>
            <a:r>
              <a:rPr lang="fi-FI" sz="2200" b="1" spc="-65" dirty="0" err="1">
                <a:latin typeface="+mj-lt"/>
                <a:cs typeface="Tahoma"/>
              </a:rPr>
              <a:t>février</a:t>
            </a:r>
            <a:r>
              <a:rPr lang="fi-FI" sz="2200" b="1" spc="-65" dirty="0">
                <a:latin typeface="+mj-lt"/>
                <a:cs typeface="Tahoma"/>
              </a:rPr>
              <a:t> 2023</a:t>
            </a:r>
            <a:endParaRPr lang="fi-FI" sz="2200" b="1" dirty="0">
              <a:latin typeface="+mj-lt"/>
              <a:cs typeface="Tahoma"/>
            </a:endParaRPr>
          </a:p>
          <a:p>
            <a:endParaRPr lang="en-CA" sz="2900" b="1" dirty="0">
              <a:latin typeface="+mj-lt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="" xmlns:a16="http://schemas.microsoft.com/office/drawing/2014/main" id="{5D262AEF-7E72-49C1-A569-FD5F785EA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339" y="1984686"/>
            <a:ext cx="8017565" cy="1309209"/>
          </a:xfrm>
        </p:spPr>
        <p:txBody>
          <a:bodyPr>
            <a:noAutofit/>
          </a:bodyPr>
          <a:lstStyle/>
          <a:p>
            <a:r>
              <a:rPr lang="fr-FR" sz="3400" b="1" spc="-10" dirty="0"/>
              <a:t>Transformations et </a:t>
            </a:r>
            <a:r>
              <a:rPr lang="fr-FR" sz="3400" b="1" spc="-10" dirty="0" err="1"/>
              <a:t>am</a:t>
            </a:r>
            <a:r>
              <a:rPr lang="en-CA" sz="3400" b="1" spc="-10" dirty="0" err="1"/>
              <a:t>élioration</a:t>
            </a:r>
            <a:r>
              <a:rPr lang="fr-FR" sz="3400" b="1" spc="-10" dirty="0"/>
              <a:t> dans le domaine fréquentiel</a:t>
            </a:r>
            <a:endParaRPr lang="en-CA" sz="3400" b="1" dirty="0"/>
          </a:p>
        </p:txBody>
      </p:sp>
      <p:sp>
        <p:nvSpPr>
          <p:cNvPr id="34" name="Rectangle: Rounded Corners 1">
            <a:extLst>
              <a:ext uri="{FF2B5EF4-FFF2-40B4-BE49-F238E27FC236}">
                <a16:creationId xmlns="" xmlns:a16="http://schemas.microsoft.com/office/drawing/2014/main" id="{D51415F7-CEF3-4D1F-BD81-B5E9FAEC50C0}"/>
              </a:ext>
            </a:extLst>
          </p:cNvPr>
          <p:cNvSpPr/>
          <p:nvPr/>
        </p:nvSpPr>
        <p:spPr>
          <a:xfrm>
            <a:off x="363998" y="1948242"/>
            <a:ext cx="8422194" cy="1541123"/>
          </a:xfrm>
          <a:prstGeom prst="round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171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58"/>
    </mc:Choice>
    <mc:Fallback xmlns="">
      <p:transition advTm="245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516024"/>
            <a:ext cx="6313953" cy="58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1589621" y="5024953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mic Sans MS"/>
                <a:cs typeface="Comic Sans MS"/>
              </a:rPr>
              <a:t>Slide courtesy of </a:t>
            </a:r>
            <a:r>
              <a:rPr lang="en-US" sz="1000" dirty="0" err="1">
                <a:latin typeface="Comic Sans MS"/>
                <a:cs typeface="Comic Sans MS"/>
              </a:rPr>
              <a:t>Elfar</a:t>
            </a:r>
            <a:r>
              <a:rPr lang="en-US" sz="1000" dirty="0">
                <a:latin typeface="Comic Sans MS"/>
                <a:cs typeface="Comic Sans MS"/>
              </a:rPr>
              <a:t> </a:t>
            </a:r>
            <a:r>
              <a:rPr lang="en-US" sz="1000" dirty="0" err="1">
                <a:latin typeface="Comic Sans MS"/>
                <a:cs typeface="Comic Sans MS"/>
              </a:rPr>
              <a:t>Adalsteinsson</a:t>
            </a:r>
            <a:endParaRPr lang="en-US" sz="1000" dirty="0">
              <a:latin typeface="Comic Sans MS"/>
              <a:cs typeface="Comic Sans M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C794170-21CA-1D49-A80B-557B10D4AE84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4477844A-643B-4750-771F-0BA453940C25}"/>
              </a:ext>
            </a:extLst>
          </p:cNvPr>
          <p:cNvSpPr/>
          <p:nvPr/>
        </p:nvSpPr>
        <p:spPr>
          <a:xfrm>
            <a:off x="5824331" y="4263888"/>
            <a:ext cx="59635" cy="5963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050696E-B03E-03F1-922B-6E6F1565DDCC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Aspects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pratiques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calculs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39FABF3-BA36-F977-7FD1-B4272C812CF6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Rappel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propriétés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importante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TFD</a:t>
            </a:r>
          </a:p>
        </p:txBody>
      </p:sp>
    </p:spTree>
    <p:extLst>
      <p:ext uri="{BB962C8B-B14F-4D97-AF65-F5344CB8AC3E}">
        <p14:creationId xmlns:p14="http://schemas.microsoft.com/office/powerpoint/2010/main" val="85567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Interpolation dans le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domaine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fréquentiel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Aspects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pratiques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calculs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interpolation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5">
                <a:extLst>
                  <a:ext uri="{FF2B5EF4-FFF2-40B4-BE49-F238E27FC236}">
                    <a16:creationId xmlns="" xmlns:a16="http://schemas.microsoft.com/office/drawing/2014/main" id="{68D8CA7F-D094-4DE1-8730-493E148574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617172"/>
                <a:ext cx="8633792" cy="3922959"/>
              </a:xfrm>
              <a:prstGeom prst="rect">
                <a:avLst/>
              </a:prstGeom>
            </p:spPr>
            <p:txBody>
              <a:bodyPr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31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Principe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Interpolation : </a:t>
                </a:r>
                <a:r>
                  <a:rPr lang="en-CA" sz="26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rééchantillonnage</a:t>
                </a:r>
                <a:r>
                  <a: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CA" sz="26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l’image</a:t>
                </a:r>
                <a:endParaRPr lang="en-CA" sz="26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6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Augmentation de la </a:t>
                </a:r>
                <a:r>
                  <a:rPr lang="en-CA" sz="2600" i="1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résolution</a:t>
                </a:r>
                <a:r>
                  <a:rPr lang="en-CA" sz="26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6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: </a:t>
                </a:r>
                <a:r>
                  <a:rPr lang="en-CA" sz="26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prolongement</a:t>
                </a:r>
                <a:r>
                  <a:rPr lang="en-CA" sz="26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</a:t>
                </a:r>
                <a:r>
                  <a:rPr lang="en-CA" sz="26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6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6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z="2600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6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r>
                  <a:rPr lang="en-CA" sz="26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par des </a:t>
                </a:r>
                <a:r>
                  <a:rPr lang="en-CA" sz="26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zéros</a:t>
                </a:r>
                <a:endParaRPr lang="en-CA" sz="26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6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Diminution de la </a:t>
                </a:r>
                <a:r>
                  <a:rPr lang="en-CA" sz="2600" i="1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résolution</a:t>
                </a:r>
                <a:r>
                  <a:rPr lang="en-CA" sz="26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6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: </a:t>
                </a:r>
                <a:r>
                  <a:rPr lang="en-CA" sz="26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troncature</a:t>
                </a:r>
                <a:r>
                  <a:rPr lang="en-CA" sz="26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</a:t>
                </a:r>
                <a:r>
                  <a:rPr lang="en-CA" sz="26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6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6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z="2600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6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endParaRPr lang="en-CA" sz="26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6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Voir</a:t>
                </a:r>
                <a:r>
                  <a: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33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demo_interp</a:t>
                </a:r>
                <a:r>
                  <a:rPr lang="en-CA" sz="3300" dirty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</a:p>
              <a:p>
                <a:pPr marL="0" indent="0">
                  <a:buSzPct val="135000"/>
                  <a:buNone/>
                </a:pPr>
                <a:endParaRPr lang="en-CA" sz="2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SzPct val="135000"/>
                  <a:buNone/>
                </a:pPr>
                <a:r>
                  <a:rPr lang="en-CA" sz="3100" b="1" u="sng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Points </a:t>
                </a:r>
                <a:r>
                  <a:rPr lang="en-CA" sz="3100" b="1" u="sng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délicats</a:t>
                </a:r>
                <a:endParaRPr lang="en-CA" sz="3100" b="1" u="sng" dirty="0">
                  <a:solidFill>
                    <a:srgbClr val="FF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rgbClr val="FF0000"/>
                  </a:buClr>
                  <a:buSzPct val="135000"/>
                </a:pPr>
                <a:r>
                  <a:rPr lang="en-CA" sz="26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Préservation</a:t>
                </a:r>
                <a:r>
                  <a: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des </a:t>
                </a:r>
                <a:r>
                  <a:rPr lang="en-CA" sz="26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propriétés</a:t>
                </a:r>
                <a:r>
                  <a: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CA" sz="26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symétrie</a:t>
                </a:r>
                <a:r>
                  <a: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CA" sz="26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nécessité</a:t>
                </a:r>
                <a:r>
                  <a: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CA" sz="26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manipuler</a:t>
                </a:r>
                <a:r>
                  <a: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des </a:t>
                </a:r>
                <a:r>
                  <a:rPr lang="en-CA" sz="26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quantités</a:t>
                </a:r>
                <a:r>
                  <a: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6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intermédiaires</a:t>
                </a:r>
                <a:r>
                  <a: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CA" sz="26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taille</a:t>
                </a:r>
                <a:r>
                  <a: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6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impaire</a:t>
                </a:r>
                <a:r>
                  <a: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rgbClr val="FF0000"/>
                  </a:buClr>
                  <a:buSzPct val="135000"/>
                </a:pPr>
                <a:r>
                  <a:rPr lang="en-CA" sz="26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Présence</a:t>
                </a:r>
                <a:r>
                  <a: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6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d’oscillations</a:t>
                </a:r>
                <a:r>
                  <a: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parasites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rgbClr val="FF0000"/>
                  </a:buClr>
                  <a:buSzPct val="135000"/>
                </a:pPr>
                <a:r>
                  <a: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Conservation de </a:t>
                </a:r>
                <a:r>
                  <a:rPr lang="en-CA" sz="26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l’echelle</a:t>
                </a:r>
                <a:r>
                  <a: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600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8D8CA7F-D094-4DE1-8730-493E14857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617172"/>
                <a:ext cx="8633792" cy="3922959"/>
              </a:xfrm>
              <a:prstGeom prst="rect">
                <a:avLst/>
              </a:prstGeom>
              <a:blipFill rotWithShape="0">
                <a:blip r:embed="rId3"/>
                <a:stretch>
                  <a:fillRect l="-1270" t="-3882" b="-372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664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9530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spc="-35" dirty="0">
                <a:latin typeface="+mj-lt"/>
                <a:ea typeface="Century Gothic" charset="0"/>
                <a:cs typeface="Century Gothic" charset="0"/>
              </a:rPr>
              <a:t>Convolution par passage dans le </a:t>
            </a:r>
            <a:r>
              <a:rPr lang="en-CA" sz="2800" b="1" spc="-35" dirty="0" err="1">
                <a:latin typeface="+mj-lt"/>
                <a:ea typeface="Century Gothic" charset="0"/>
                <a:cs typeface="Century Gothic" charset="0"/>
              </a:rPr>
              <a:t>domaine</a:t>
            </a:r>
            <a:r>
              <a:rPr lang="en-CA" sz="28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2800" b="1" spc="-35" dirty="0" err="1">
                <a:latin typeface="+mj-lt"/>
                <a:ea typeface="Century Gothic" charset="0"/>
                <a:cs typeface="Century Gothic" charset="0"/>
              </a:rPr>
              <a:t>fréquentiel</a:t>
            </a:r>
            <a:endParaRPr lang="en-US" sz="28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Aspects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pratiques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calculs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Exemple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convolution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5">
                <a:extLst>
                  <a:ext uri="{FF2B5EF4-FFF2-40B4-BE49-F238E27FC236}">
                    <a16:creationId xmlns="" xmlns:a16="http://schemas.microsoft.com/office/drawing/2014/main" id="{68D8CA7F-D094-4DE1-8730-493E148574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599532"/>
                <a:ext cx="8633792" cy="3706394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Principe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i="1" spc="-45" dirty="0">
                    <a:latin typeface="+mj-lt"/>
                    <a:cs typeface="Arial"/>
                  </a:rPr>
                  <a:t>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sz="2200" i="1" spc="-45" baseline="-2500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CA" sz="2200" spc="-45">
                            <a:latin typeface="Cambria Math" panose="02040503050406030204" pitchFamily="18" charset="0"/>
                            <a:cs typeface="Arial"/>
                          </a:rPr>
                          <m:t>,</m:t>
                        </m:r>
                        <m:r>
                          <a:rPr lang="en-CA" sz="2200" i="1" spc="-45" baseline="-2500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i="1" spc="-45" dirty="0">
                            <a:latin typeface="+mj-lt"/>
                            <a:cs typeface="Arial"/>
                          </a:rPr>
                          <m:t>y</m:t>
                        </m:r>
                      </m:e>
                    </m:d>
                    <m:r>
                      <a:rPr lang="en-CA" sz="2200" i="1" spc="-45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=</m:t>
                    </m:r>
                    <m:d>
                      <m:dPr>
                        <m:ctrlPr>
                          <a:rPr lang="en-CA" sz="22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b="0" i="1" spc="-45" dirty="0" smtClean="0">
                            <a:latin typeface="+mj-lt"/>
                            <a:cs typeface="Arial"/>
                          </a:rPr>
                          <m:t>f</m:t>
                        </m:r>
                        <m:r>
                          <a:rPr lang="en-CA" sz="2200" i="1" spc="-45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CA" sz="2200" b="0" i="1" spc="-45" dirty="0" smtClean="0">
                            <a:latin typeface="+mj-lt"/>
                            <a:cs typeface="Arial"/>
                          </a:rPr>
                          <m:t>h</m:t>
                        </m:r>
                      </m:e>
                    </m:d>
                    <m:d>
                      <m:dPr>
                        <m:ctrlPr>
                          <a:rPr lang="en-CA" sz="22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sz="2200" i="1" spc="-45" baseline="-2500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CA" sz="2200" spc="-45">
                            <a:latin typeface="Cambria Math" panose="02040503050406030204" pitchFamily="18" charset="0"/>
                            <a:cs typeface="Arial"/>
                          </a:rPr>
                          <m:t>,</m:t>
                        </m:r>
                        <m:r>
                          <a:rPr lang="en-CA" sz="2200" i="1" spc="-45" baseline="-2500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i="1" spc="-45" dirty="0">
                            <a:latin typeface="+mj-lt"/>
                            <a:cs typeface="Arial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2200" b="0" i="1" spc="-45" dirty="0"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-7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⟺</m:t>
                    </m:r>
                  </m:oMath>
                </a14:m>
                <a:r>
                  <a:rPr lang="en-CA" sz="2200" b="0" i="1" spc="-45" dirty="0">
                    <a:latin typeface="+mj-lt"/>
                    <a:cs typeface="Arial"/>
                  </a:rPr>
                  <a:t> </a:t>
                </a:r>
                <a:r>
                  <a:rPr lang="en-CA" sz="2200" i="1" spc="-50" dirty="0">
                    <a:latin typeface="+mj-lt"/>
                    <a:cs typeface="Tahoma"/>
                  </a:rPr>
                  <a:t>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z="2200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  <m:r>
                      <a:rPr lang="en-CA" sz="2200" i="1" spc="-45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=</m:t>
                    </m:r>
                  </m:oMath>
                </a14:m>
                <a:r>
                  <a:rPr lang="en-CA" sz="2200" i="1" spc="-50" dirty="0">
                    <a:latin typeface="+mj-lt"/>
                    <a:cs typeface="Tahoma"/>
                  </a:rPr>
                  <a:t> 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z="2200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r>
                  <a:rPr lang="en-CA" sz="2200" i="1" spc="-50" dirty="0">
                    <a:latin typeface="+mj-lt"/>
                    <a:cs typeface="Tahoma"/>
                  </a:rPr>
                  <a:t>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z="2200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  <m:r>
                      <m:rPr>
                        <m:nor/>
                      </m:rPr>
                      <a:rPr lang="en-CA" sz="2200" b="0" i="1" spc="-45" dirty="0" smtClean="0">
                        <a:latin typeface="+mj-lt"/>
                        <a:cs typeface="Arial"/>
                      </a:rPr>
                      <m:t> </m:t>
                    </m:r>
                  </m:oMath>
                </a14:m>
                <a:endParaRPr lang="en-CA" sz="2200" i="1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z="2200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et </a:t>
                </a:r>
                <a:r>
                  <a:rPr lang="en-CA" sz="2200" i="1" spc="-50" dirty="0">
                    <a:latin typeface="+mj-lt"/>
                    <a:cs typeface="Tahoma"/>
                  </a:rPr>
                  <a:t>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z="2200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doivent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être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définis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pour les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mêmes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z="2200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Hypothèse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implicite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périodicité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spc="-110" dirty="0">
                    <a:cs typeface="Meiryo"/>
                  </a:rPr>
                  <a:t>⇒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prolongement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</a:t>
                </a: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 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et </a:t>
                </a: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h 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par des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zéros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Voir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demo_conv</a:t>
                </a:r>
                <a:endParaRPr lang="en-CA" sz="22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en-CA" sz="2600" b="1" u="sng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Points </a:t>
                </a:r>
                <a:r>
                  <a:rPr lang="en-CA" sz="2600" b="1" u="sng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délicats</a:t>
                </a:r>
                <a:endParaRPr lang="en-CA" sz="2600" b="1" u="sng" dirty="0">
                  <a:solidFill>
                    <a:srgbClr val="FF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rgbClr val="FF0000"/>
                  </a:buClr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Taille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et nature du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prolongement</a:t>
                </a: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rgbClr val="FF0000"/>
                  </a:buClr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Recalage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adéquat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du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résultat</a:t>
                </a: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600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68D8CA7F-D094-4DE1-8730-493E14857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599532"/>
                <a:ext cx="8633792" cy="3706394"/>
              </a:xfrm>
              <a:prstGeom prst="rect">
                <a:avLst/>
              </a:prstGeom>
              <a:blipFill>
                <a:blip r:embed="rId3"/>
                <a:stretch>
                  <a:fillRect l="-1175" t="-3072" b="-170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873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863300"/>
            <a:ext cx="8358939" cy="5817095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Aspects pratiques des calculs 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Rappel: propriétés importantes de la TFD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Exemple : interpolation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Exemple : convolution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Principe des traitements dans le domaine fréquentiel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Lissage </a:t>
            </a:r>
            <a:r>
              <a:rPr lang="fr-FR" sz="5100" b="1" spc="-65" dirty="0">
                <a:latin typeface="+mj-lt"/>
                <a:cs typeface="Tahoma"/>
              </a:rPr>
              <a:t>(</a:t>
            </a:r>
            <a:r>
              <a:rPr lang="en-CA" sz="5100" b="1" spc="-65" dirty="0">
                <a:latin typeface="+mj-lt"/>
                <a:cs typeface="Tahoma"/>
              </a:rPr>
              <a:t>“</a:t>
            </a:r>
            <a:r>
              <a:rPr lang="en-CA" sz="5100" b="1" i="1" spc="-65" dirty="0">
                <a:latin typeface="+mj-lt"/>
                <a:cs typeface="Tahoma"/>
              </a:rPr>
              <a:t>smoothing</a:t>
            </a:r>
            <a:r>
              <a:rPr lang="en-CA" sz="5100" b="1" spc="-65" dirty="0">
                <a:latin typeface="+mj-lt"/>
                <a:cs typeface="Tahoma"/>
              </a:rPr>
              <a:t>”)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passe</a:t>
            </a:r>
            <a:r>
              <a:rPr lang="en-CA" sz="4600" spc="-65" dirty="0">
                <a:latin typeface="+mj-lt"/>
                <a:cs typeface="Tahoma"/>
              </a:rPr>
              <a:t>-bas </a:t>
            </a:r>
            <a:r>
              <a:rPr lang="en-CA" sz="4600" spc="-65" dirty="0" err="1">
                <a:latin typeface="+mj-lt"/>
                <a:cs typeface="Tahoma"/>
              </a:rPr>
              <a:t>idéal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classiques</a:t>
            </a:r>
            <a:r>
              <a:rPr lang="en-CA" sz="4600" spc="-65" dirty="0">
                <a:latin typeface="+mj-lt"/>
                <a:cs typeface="Tahoma"/>
              </a:rPr>
              <a:t> : Butterworth et </a:t>
            </a:r>
            <a:r>
              <a:rPr lang="en-CA" sz="4600" spc="-65" dirty="0" err="1">
                <a:latin typeface="+mj-lt"/>
                <a:cs typeface="Tahoma"/>
              </a:rPr>
              <a:t>gaussien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Rehaussement </a:t>
            </a:r>
            <a:r>
              <a:rPr lang="en-CA" sz="5100" b="1" spc="-65" dirty="0">
                <a:latin typeface="+mj-lt"/>
                <a:cs typeface="Tahoma"/>
              </a:rPr>
              <a:t>(“</a:t>
            </a:r>
            <a:r>
              <a:rPr lang="en-CA" sz="5100" b="1" i="1" spc="-65" dirty="0">
                <a:latin typeface="+mj-lt"/>
                <a:cs typeface="Tahoma"/>
              </a:rPr>
              <a:t>sharpening</a:t>
            </a:r>
            <a:r>
              <a:rPr lang="en-CA" sz="5100" b="1" spc="-65" dirty="0">
                <a:latin typeface="+mj-lt"/>
                <a:cs typeface="Tahoma"/>
              </a:rPr>
              <a:t>”)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classiques</a:t>
            </a:r>
            <a:r>
              <a:rPr lang="en-CA" sz="4600" spc="-65" dirty="0">
                <a:latin typeface="+mj-lt"/>
                <a:cs typeface="Tahoma"/>
              </a:rPr>
              <a:t> : ideal, Butterworth et </a:t>
            </a:r>
            <a:r>
              <a:rPr lang="en-CA" sz="4600" spc="-65" dirty="0" err="1">
                <a:latin typeface="+mj-lt"/>
                <a:cs typeface="Tahoma"/>
              </a:rPr>
              <a:t>gaussien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Autres</a:t>
            </a:r>
            <a:r>
              <a:rPr lang="en-CA" sz="4600" spc="-65" dirty="0">
                <a:latin typeface="+mj-lt"/>
                <a:cs typeface="Tahoma"/>
              </a:rPr>
              <a:t> types de </a:t>
            </a:r>
            <a:r>
              <a:rPr lang="en-CA" sz="4600" spc="-65" dirty="0" err="1">
                <a:latin typeface="+mj-lt"/>
                <a:cs typeface="Tahoma"/>
              </a:rPr>
              <a:t>traitements</a:t>
            </a:r>
            <a:r>
              <a:rPr lang="en-CA" sz="4600" spc="-65" dirty="0">
                <a:latin typeface="+mj-lt"/>
                <a:cs typeface="Tahoma"/>
              </a:rPr>
              <a:t> : </a:t>
            </a:r>
            <a:r>
              <a:rPr lang="en-CA" sz="4600" spc="-65" dirty="0" err="1">
                <a:latin typeface="+mj-lt"/>
                <a:cs typeface="Tahoma"/>
              </a:rPr>
              <a:t>laplacien</a:t>
            </a:r>
            <a:r>
              <a:rPr lang="en-CA" sz="4600" spc="-65" dirty="0">
                <a:latin typeface="+mj-lt"/>
                <a:cs typeface="Tahoma"/>
              </a:rPr>
              <a:t>, masque </a:t>
            </a:r>
            <a:r>
              <a:rPr lang="en-CA" sz="4600" spc="-65" dirty="0" err="1">
                <a:latin typeface="+mj-lt"/>
                <a:cs typeface="Tahoma"/>
              </a:rPr>
              <a:t>flou</a:t>
            </a:r>
            <a:r>
              <a:rPr lang="en-CA" sz="4600" spc="-65" dirty="0">
                <a:latin typeface="+mj-lt"/>
                <a:cs typeface="Tahoma"/>
              </a:rPr>
              <a:t>, </a:t>
            </a:r>
            <a:r>
              <a:rPr lang="en-CA" sz="4600" spc="-65" dirty="0" err="1">
                <a:latin typeface="+mj-lt"/>
                <a:cs typeface="Tahoma"/>
              </a:rPr>
              <a:t>homomorphique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Traitements </a:t>
            </a:r>
            <a:r>
              <a:rPr lang="fr-FR" sz="5100" b="1" i="1" spc="-45" dirty="0">
                <a:latin typeface="+mj-lt"/>
                <a:cs typeface="Tahoma"/>
              </a:rPr>
              <a:t>ad hoc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passe-bande</a:t>
            </a:r>
            <a:r>
              <a:rPr lang="en-CA" sz="4600" spc="-65" dirty="0">
                <a:latin typeface="+mj-lt"/>
                <a:cs typeface="Tahoma"/>
              </a:rPr>
              <a:t> et coupe-</a:t>
            </a:r>
            <a:r>
              <a:rPr lang="en-CA" sz="4600" spc="-65" dirty="0" err="1">
                <a:latin typeface="+mj-lt"/>
                <a:cs typeface="Tahoma"/>
              </a:rPr>
              <a:t>bande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i="1" spc="-65" dirty="0">
                <a:latin typeface="+mj-lt"/>
                <a:cs typeface="Tahoma"/>
              </a:rPr>
              <a:t>ad hoc</a:t>
            </a:r>
            <a:endParaRPr lang="en-CA" sz="46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056AFE6-5A16-4F44-9D3A-06A9441C9EF3}"/>
              </a:ext>
            </a:extLst>
          </p:cNvPr>
          <p:cNvSpPr/>
          <p:nvPr/>
        </p:nvSpPr>
        <p:spPr>
          <a:xfrm>
            <a:off x="1046747" y="1082842"/>
            <a:ext cx="6701590" cy="26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0420FA5A-B529-4DFA-BE12-FB2D2A91D7AD}"/>
              </a:ext>
            </a:extLst>
          </p:cNvPr>
          <p:cNvSpPr/>
          <p:nvPr/>
        </p:nvSpPr>
        <p:spPr>
          <a:xfrm>
            <a:off x="1046747" y="981918"/>
            <a:ext cx="6617774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C443E406-0D97-438C-80FB-E106717005F0}"/>
              </a:ext>
            </a:extLst>
          </p:cNvPr>
          <p:cNvSpPr/>
          <p:nvPr/>
        </p:nvSpPr>
        <p:spPr>
          <a:xfrm>
            <a:off x="1046747" y="2517169"/>
            <a:ext cx="6145163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D95C0CCF-31CC-42CA-84AC-8365BA3777FE}"/>
              </a:ext>
            </a:extLst>
          </p:cNvPr>
          <p:cNvSpPr/>
          <p:nvPr/>
        </p:nvSpPr>
        <p:spPr>
          <a:xfrm>
            <a:off x="1046747" y="2969231"/>
            <a:ext cx="5744471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BF727159-CB5D-4861-9A41-3BE59567048F}"/>
              </a:ext>
            </a:extLst>
          </p:cNvPr>
          <p:cNvSpPr/>
          <p:nvPr/>
        </p:nvSpPr>
        <p:spPr>
          <a:xfrm>
            <a:off x="1046747" y="4130211"/>
            <a:ext cx="6701590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10" name="Rectangl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A0D3B-2932-4027-B693-A8C88B22AFE3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7378E978-63E6-D542-B570-5733635C6B8D}"/>
              </a:ext>
            </a:extLst>
          </p:cNvPr>
          <p:cNvSpPr/>
          <p:nvPr/>
        </p:nvSpPr>
        <p:spPr>
          <a:xfrm>
            <a:off x="959519" y="2464763"/>
            <a:ext cx="7312192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950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921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spc="-35" dirty="0">
                <a:latin typeface="+mj-lt"/>
                <a:ea typeface="Century Gothic" charset="0"/>
                <a:cs typeface="Century Gothic" charset="0"/>
              </a:rPr>
              <a:t>Principe des </a:t>
            </a:r>
            <a:r>
              <a:rPr lang="en-CA" sz="2800" b="1" spc="-35" dirty="0" err="1">
                <a:latin typeface="+mj-lt"/>
                <a:ea typeface="Century Gothic" charset="0"/>
                <a:cs typeface="Century Gothic" charset="0"/>
              </a:rPr>
              <a:t>traitements</a:t>
            </a:r>
            <a:r>
              <a:rPr lang="en-CA" sz="2800" b="1" spc="-35" dirty="0">
                <a:latin typeface="+mj-lt"/>
                <a:ea typeface="Century Gothic" charset="0"/>
                <a:cs typeface="Century Gothic" charset="0"/>
              </a:rPr>
              <a:t> dans le </a:t>
            </a:r>
            <a:r>
              <a:rPr lang="en-CA" sz="2800" b="1" spc="-35" dirty="0" err="1">
                <a:latin typeface="+mj-lt"/>
                <a:ea typeface="Century Gothic" charset="0"/>
                <a:cs typeface="Century Gothic" charset="0"/>
              </a:rPr>
              <a:t>domaine</a:t>
            </a:r>
            <a:r>
              <a:rPr lang="en-CA" sz="28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2800" b="1" spc="-35" dirty="0" err="1">
                <a:latin typeface="+mj-lt"/>
                <a:ea typeface="Century Gothic" charset="0"/>
                <a:cs typeface="Century Gothic" charset="0"/>
              </a:rPr>
              <a:t>fréquentiel</a:t>
            </a:r>
            <a:endParaRPr lang="en-US" sz="28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Principe des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traitements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08C8ACC-39EF-44AF-9FC1-BE0FED27C90B}"/>
              </a:ext>
            </a:extLst>
          </p:cNvPr>
          <p:cNvGrpSpPr/>
          <p:nvPr/>
        </p:nvGrpSpPr>
        <p:grpSpPr>
          <a:xfrm>
            <a:off x="487948" y="1034036"/>
            <a:ext cx="8633792" cy="5402858"/>
            <a:chOff x="487948" y="1034036"/>
            <a:chExt cx="8633792" cy="5402858"/>
          </a:xfrm>
        </p:grpSpPr>
        <p:sp>
          <p:nvSpPr>
            <p:cNvPr id="18" name="Content Placeholder 5">
              <a:extLst>
                <a:ext uri="{FF2B5EF4-FFF2-40B4-BE49-F238E27FC236}">
                  <a16:creationId xmlns="" xmlns:a16="http://schemas.microsoft.com/office/drawing/2014/main" id="{68D8CA7F-D094-4DE1-8730-493E148574C6}"/>
                </a:ext>
              </a:extLst>
            </p:cNvPr>
            <p:cNvSpPr txBox="1">
              <a:spLocks/>
            </p:cNvSpPr>
            <p:nvPr/>
          </p:nvSpPr>
          <p:spPr>
            <a:xfrm>
              <a:off x="487948" y="1034036"/>
              <a:ext cx="8633792" cy="540285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fr-FR" sz="2600" b="1" u="sng" spc="-50" dirty="0">
                  <a:latin typeface="+mj-lt"/>
                  <a:cs typeface="Tahoma"/>
                </a:rPr>
                <a:t>Nature des traitements</a:t>
              </a:r>
              <a:endParaRPr lang="en-CA" sz="26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indent="0">
                <a:buSzPct val="135000"/>
                <a:buNone/>
              </a:pPr>
              <a:endParaRPr lang="fr-FR" sz="2600" b="1" u="sng" spc="-50" dirty="0">
                <a:cs typeface="Tahoma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SzPct val="135000"/>
                <a:buNone/>
              </a:pPr>
              <a:endParaRPr lang="fr-FR" sz="2600" b="1" u="sng" spc="-50" dirty="0">
                <a:cs typeface="Tahoma"/>
              </a:endParaRPr>
            </a:p>
            <a:p>
              <a:pPr marL="0" indent="0">
                <a:spcBef>
                  <a:spcPts val="1200"/>
                </a:spcBef>
                <a:buSzPct val="135000"/>
                <a:buNone/>
              </a:pPr>
              <a:r>
                <a:rPr lang="fr-FR" sz="2600" b="1" u="sng" spc="-50" dirty="0">
                  <a:latin typeface="+mj-lt"/>
                  <a:cs typeface="Tahoma"/>
                </a:rPr>
                <a:t>Situations typiques</a:t>
              </a:r>
              <a:endParaRPr lang="en-CA" sz="26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Transformation </a:t>
              </a:r>
              <a:r>
                <a:rPr lang="en-CA" sz="220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fréquentielle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CA" sz="220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spécifiée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CA" sz="2200" dirty="0" err="1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directement</a:t>
              </a:r>
              <a:r>
                <a:rPr lang="en-CA" sz="2200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dans le </a:t>
              </a:r>
              <a:r>
                <a:rPr lang="en-CA" sz="2200" dirty="0" err="1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domaine</a:t>
              </a:r>
              <a:r>
                <a:rPr lang="en-CA" sz="2200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CA" sz="2200" dirty="0" err="1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fréquentiel</a:t>
              </a:r>
              <a:r>
                <a:rPr lang="en-CA" sz="2200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Transformation </a:t>
              </a:r>
              <a:r>
                <a:rPr lang="en-CA" sz="220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fréquentielle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CA" sz="220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spécifiée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CA" sz="2200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à </a:t>
              </a:r>
              <a:r>
                <a:rPr lang="en-CA" sz="2200" dirty="0" err="1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partir</a:t>
              </a:r>
              <a:r>
                <a:rPr lang="en-CA" sz="2200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de son equivalent dans le </a:t>
              </a:r>
              <a:r>
                <a:rPr lang="en-CA" sz="2200" dirty="0" err="1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domaine</a:t>
              </a:r>
              <a:r>
                <a:rPr lang="en-CA" sz="2200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spatial</a:t>
              </a:r>
            </a:p>
            <a:p>
              <a:pPr marL="252000" lvl="1" indent="0">
                <a:lnSpc>
                  <a:spcPct val="110000"/>
                </a:lnSpc>
                <a:spcBef>
                  <a:spcPts val="0"/>
                </a:spcBef>
                <a:buSzPct val="135000"/>
                <a:buNone/>
              </a:pPr>
              <a:endParaRPr lang="en-CA" sz="22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r>
                <a:rPr lang="fr-FR" sz="2600" b="1" u="sng" spc="-50" dirty="0">
                  <a:solidFill>
                    <a:srgbClr val="FF0000"/>
                  </a:solidFill>
                  <a:latin typeface="+mj-lt"/>
                  <a:cs typeface="Tahoma"/>
                </a:rPr>
                <a:t>Points critiques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rgbClr val="FF0000"/>
                </a:buClr>
                <a:buSzPct val="135000"/>
              </a:pPr>
              <a:r>
                <a: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Choix de la transformation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rgbClr val="FF0000"/>
                </a:buClr>
                <a:buSzPct val="135000"/>
              </a:pPr>
              <a:r>
                <a: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Mise </a:t>
              </a:r>
              <a:r>
                <a:rPr lang="en-CA" sz="22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en</a:t>
              </a:r>
              <a:r>
                <a: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CA" sz="2200" spc="-90" dirty="0" err="1">
                  <a:latin typeface="+mj-lt"/>
                  <a:cs typeface="Arial"/>
                </a:rPr>
                <a:t>œuvre</a:t>
              </a:r>
              <a:r>
                <a: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(</a:t>
              </a:r>
              <a:r>
                <a:rPr lang="en-CA" sz="22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symétrie</a:t>
              </a:r>
              <a:r>
                <a: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CA" sz="220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prolongements</a:t>
              </a:r>
              <a:r>
                <a: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, etc.)</a:t>
              </a: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00E32EBC-C6A4-49DC-AD11-0A1178BE3894}"/>
                </a:ext>
              </a:extLst>
            </p:cNvPr>
            <p:cNvGrpSpPr/>
            <p:nvPr/>
          </p:nvGrpSpPr>
          <p:grpSpPr>
            <a:xfrm>
              <a:off x="1519643" y="1376530"/>
              <a:ext cx="6463636" cy="837023"/>
              <a:chOff x="1519643" y="1376530"/>
              <a:chExt cx="6463636" cy="83702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="" xmlns:a16="http://schemas.microsoft.com/office/drawing/2014/main" id="{F32E7345-5E18-45BC-AD62-609F7D99D368}"/>
                      </a:ext>
                    </a:extLst>
                  </p:cNvPr>
                  <p:cNvSpPr txBox="1"/>
                  <p:nvPr/>
                </p:nvSpPr>
                <p:spPr>
                  <a:xfrm>
                    <a:off x="1519643" y="1469055"/>
                    <a:ext cx="2150269" cy="5541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buSzPct val="135000"/>
                    </a:pPr>
                    <a:r>
                      <a:rPr lang="en-CA" sz="2200" i="1" spc="-45" dirty="0">
                        <a:latin typeface="+mj-lt"/>
                        <a:cs typeface="Arial"/>
                      </a:rPr>
                      <a:t>f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CA" sz="2200" i="1" spc="-45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fr-FR" sz="2200" i="1" spc="-45" dirty="0">
                                <a:latin typeface="+mj-lt"/>
                                <a:cs typeface="Arial"/>
                              </a:rPr>
                              <m:t>x</m:t>
                            </m:r>
                            <m:r>
                              <a:rPr lang="en-CA" sz="2200" i="1" spc="-45" baseline="-25000">
                                <a:latin typeface="Cambria Math" panose="02040503050406030204" pitchFamily="18" charset="0"/>
                                <a:cs typeface="Arial"/>
                              </a:rPr>
                              <m:t> </m:t>
                            </m:r>
                            <m:r>
                              <a:rPr lang="en-CA" sz="2200" spc="-45">
                                <a:latin typeface="Cambria Math" panose="02040503050406030204" pitchFamily="18" charset="0"/>
                                <a:cs typeface="Arial"/>
                              </a:rPr>
                              <m:t>,</m:t>
                            </m:r>
                            <m:r>
                              <a:rPr lang="en-CA" sz="2200" i="1" spc="-45" baseline="-25000">
                                <a:latin typeface="Cambria Math" panose="02040503050406030204" pitchFamily="18" charset="0"/>
                                <a:cs typeface="Arial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CA" sz="2200" i="1" spc="-45" dirty="0">
                                <a:latin typeface="+mj-lt"/>
                                <a:cs typeface="Arial"/>
                              </a:rPr>
                              <m:t>y</m:t>
                            </m:r>
                          </m:e>
                        </m:d>
                        <m:r>
                          <a:rPr lang="en-CA" sz="2200" b="1" spc="-45" dirty="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groupChr>
                          <m:groupChrPr>
                            <m:chr m:val="→"/>
                            <m:vertJc m:val="bot"/>
                            <m:ctrlPr>
                              <a:rPr lang="en-CA" sz="2200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groupChrPr>
                          <m:e>
                            <m:r>
                              <m:rPr>
                                <m:brk m:alnAt="2"/>
                              </m:rPr>
                              <a:rPr lang="fr-FR" sz="220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  <m:t>ℱ</m:t>
                            </m:r>
                          </m:e>
                        </m:groupChr>
                        <m:r>
                          <a:rPr lang="fr-FR" sz="2200" i="1" spc="-50" dirty="0">
                            <a:latin typeface="Cambria Math" panose="02040503050406030204" pitchFamily="18" charset="0"/>
                            <a:cs typeface="Tahoma"/>
                          </a:rPr>
                          <m:t> </m:t>
                        </m:r>
                      </m:oMath>
                    </a14:m>
                    <a:r>
                      <a:rPr lang="en-CA" sz="2200" i="1" spc="-50" dirty="0">
                        <a:latin typeface="+mj-lt"/>
                        <a:cs typeface="Tahoma"/>
                      </a:rPr>
                      <a:t>F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CA" sz="22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u</m:t>
                            </m:r>
                            <m:r>
                              <a:rPr lang="en-CA" sz="2200" spc="-50">
                                <a:latin typeface="Cambria Math" panose="02040503050406030204" pitchFamily="18" charset="0"/>
                                <a:cs typeface="Tahoma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v</m:t>
                            </m:r>
                          </m:e>
                        </m:d>
                      </m:oMath>
                    </a14:m>
                    <a:r>
                      <a:rPr lang="fr-FR" sz="2200" b="1" spc="-50" dirty="0">
                        <a:latin typeface="+mj-lt"/>
                        <a:cs typeface="Tahoma"/>
                      </a:rPr>
                      <a:t>  </a:t>
                    </a:r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F32E7345-5E18-45BC-AD62-609F7D99D3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9643" y="1469055"/>
                    <a:ext cx="2150269" cy="55412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683" b="-20879"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="" xmlns:a16="http://schemas.microsoft.com/office/drawing/2014/main" id="{190DCA61-7CAC-4491-B6FF-8D1786324ED7}"/>
                      </a:ext>
                    </a:extLst>
                  </p:cNvPr>
                  <p:cNvSpPr txBox="1"/>
                  <p:nvPr/>
                </p:nvSpPr>
                <p:spPr>
                  <a:xfrm>
                    <a:off x="5628852" y="1376530"/>
                    <a:ext cx="2354427" cy="67159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buSzPct val="135000"/>
                    </a:pPr>
                    <a:r>
                      <a:rPr lang="en-CA" sz="2200" i="1" spc="-50" dirty="0">
                        <a:latin typeface="+mj-lt"/>
                        <a:cs typeface="Tahoma"/>
                      </a:rPr>
                      <a:t>G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CA" sz="22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u</m:t>
                            </m:r>
                            <m:r>
                              <a:rPr lang="en-CA" sz="2200" spc="-50">
                                <a:latin typeface="Cambria Math" panose="02040503050406030204" pitchFamily="18" charset="0"/>
                                <a:cs typeface="Tahoma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v</m:t>
                            </m:r>
                          </m:e>
                        </m:d>
                      </m:oMath>
                    </a14:m>
                    <a:r>
                      <a:rPr lang="fr-FR" sz="2200" b="1" spc="-50" dirty="0">
                        <a:latin typeface="+mj-lt"/>
                        <a:cs typeface="Tahoma"/>
                      </a:rPr>
                      <a:t> </a:t>
                    </a:r>
                    <a14:m>
                      <m:oMath xmlns:m="http://schemas.openxmlformats.org/officeDocument/2006/math">
                        <m:groupChr>
                          <m:groupChrPr>
                            <m:chr m:val="→"/>
                            <m:vertJc m:val="bot"/>
                            <m:ctrlPr>
                              <a:rPr lang="en-CA" sz="2200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CA" sz="2200" i="1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brk m:alnAt="2"/>
                                  </m:rPr>
                                  <a:rPr lang="fr-FR" sz="2200" i="1" spc="-50" dirty="0">
                                    <a:latin typeface="Cambria Math" panose="02040503050406030204" pitchFamily="18" charset="0"/>
                                    <a:cs typeface="Tahoma"/>
                                  </a:rPr>
                                  <m:t>ℱ</m:t>
                                </m:r>
                              </m:e>
                              <m:sup>
                                <m:r>
                                  <a:rPr lang="en-CA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 lang="en-CA" sz="2200" dirty="0">
                                    <a:latin typeface="+mj-lt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1</m:t>
                                </m:r>
                              </m:sup>
                            </m:sSup>
                          </m:e>
                        </m:groupChr>
                        <m:r>
                          <a:rPr lang="en-CA" sz="220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</m:oMath>
                    </a14:m>
                    <a:r>
                      <a:rPr lang="en-CA" sz="2200" i="1" spc="-45" dirty="0">
                        <a:latin typeface="+mj-lt"/>
                        <a:cs typeface="Arial"/>
                      </a:rPr>
                      <a:t>g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CA" sz="2200" i="1" spc="-45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fr-FR" sz="2200" i="1" spc="-45" dirty="0">
                                <a:latin typeface="+mj-lt"/>
                                <a:cs typeface="Arial"/>
                              </a:rPr>
                              <m:t>x</m:t>
                            </m:r>
                            <m:r>
                              <a:rPr lang="en-CA" sz="2200" i="1" spc="-45" baseline="-25000">
                                <a:latin typeface="Cambria Math" panose="02040503050406030204" pitchFamily="18" charset="0"/>
                                <a:cs typeface="Arial"/>
                              </a:rPr>
                              <m:t> </m:t>
                            </m:r>
                            <m:r>
                              <a:rPr lang="en-CA" sz="2200" spc="-45">
                                <a:latin typeface="Cambria Math" panose="02040503050406030204" pitchFamily="18" charset="0"/>
                                <a:cs typeface="Arial"/>
                              </a:rPr>
                              <m:t>,</m:t>
                            </m:r>
                            <m:r>
                              <a:rPr lang="en-CA" sz="2200" i="1" spc="-45" baseline="-25000">
                                <a:latin typeface="Cambria Math" panose="02040503050406030204" pitchFamily="18" charset="0"/>
                                <a:cs typeface="Arial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CA" sz="2200" i="1" spc="-45" dirty="0">
                                <a:latin typeface="+mj-lt"/>
                                <a:cs typeface="Arial"/>
                              </a:rPr>
                              <m:t>y</m:t>
                            </m:r>
                          </m:e>
                        </m:d>
                      </m:oMath>
                    </a14:m>
                    <a:endParaRPr lang="fr-FR" sz="2200" b="1" spc="-50" dirty="0">
                      <a:latin typeface="+mj-lt"/>
                      <a:cs typeface="Tahoma"/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190DCA61-7CAC-4491-B6FF-8D1786324E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28852" y="1376530"/>
                    <a:ext cx="2354427" cy="67159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359" b="-17273"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90C4D323-5FFC-4103-AB1A-A4E0CE14CD59}"/>
                  </a:ext>
                </a:extLst>
              </p:cNvPr>
              <p:cNvSpPr txBox="1"/>
              <p:nvPr/>
            </p:nvSpPr>
            <p:spPr>
              <a:xfrm>
                <a:off x="3424402" y="1444112"/>
                <a:ext cx="239873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200" b="1" spc="-50" dirty="0">
                    <a:latin typeface="+mj-lt"/>
                    <a:cs typeface="Tahoma"/>
                  </a:rPr>
                  <a:t>Transformation fréquentielle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601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863300"/>
            <a:ext cx="8358939" cy="5817095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Aspects pratiques des calculs 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Rappel: propriétés importantes de la TFD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Exemple : interpolation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Exemple : convolution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Principe des traitements dans le domaine fréquentiel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Lissage </a:t>
            </a:r>
            <a:r>
              <a:rPr lang="fr-FR" sz="5100" b="1" spc="-65" dirty="0">
                <a:latin typeface="+mj-lt"/>
                <a:cs typeface="Tahoma"/>
              </a:rPr>
              <a:t>(</a:t>
            </a:r>
            <a:r>
              <a:rPr lang="en-CA" sz="5100" b="1" spc="-65" dirty="0">
                <a:latin typeface="+mj-lt"/>
                <a:cs typeface="Tahoma"/>
              </a:rPr>
              <a:t>“</a:t>
            </a:r>
            <a:r>
              <a:rPr lang="en-CA" sz="5100" b="1" i="1" spc="-65" dirty="0">
                <a:latin typeface="+mj-lt"/>
                <a:cs typeface="Tahoma"/>
              </a:rPr>
              <a:t>smoothing</a:t>
            </a:r>
            <a:r>
              <a:rPr lang="en-CA" sz="5100" b="1" spc="-65" dirty="0">
                <a:latin typeface="+mj-lt"/>
                <a:cs typeface="Tahoma"/>
              </a:rPr>
              <a:t>”)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passe</a:t>
            </a:r>
            <a:r>
              <a:rPr lang="en-CA" sz="4600" spc="-65" dirty="0">
                <a:latin typeface="+mj-lt"/>
                <a:cs typeface="Tahoma"/>
              </a:rPr>
              <a:t>-bas </a:t>
            </a:r>
            <a:r>
              <a:rPr lang="en-CA" sz="4600" spc="-65" dirty="0" err="1">
                <a:latin typeface="+mj-lt"/>
                <a:cs typeface="Tahoma"/>
              </a:rPr>
              <a:t>idéal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classiques</a:t>
            </a:r>
            <a:r>
              <a:rPr lang="en-CA" sz="4600" spc="-65" dirty="0">
                <a:latin typeface="+mj-lt"/>
                <a:cs typeface="Tahoma"/>
              </a:rPr>
              <a:t> : Butterworth et </a:t>
            </a:r>
            <a:r>
              <a:rPr lang="en-CA" sz="4600" spc="-65" dirty="0" err="1">
                <a:latin typeface="+mj-lt"/>
                <a:cs typeface="Tahoma"/>
              </a:rPr>
              <a:t>gaussien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Rehaussement </a:t>
            </a:r>
            <a:r>
              <a:rPr lang="en-CA" sz="5100" b="1" spc="-65" dirty="0">
                <a:latin typeface="+mj-lt"/>
                <a:cs typeface="Tahoma"/>
              </a:rPr>
              <a:t>(“</a:t>
            </a:r>
            <a:r>
              <a:rPr lang="en-CA" sz="5100" b="1" i="1" spc="-65" dirty="0">
                <a:latin typeface="+mj-lt"/>
                <a:cs typeface="Tahoma"/>
              </a:rPr>
              <a:t>sharpening</a:t>
            </a:r>
            <a:r>
              <a:rPr lang="en-CA" sz="5100" b="1" spc="-65" dirty="0">
                <a:latin typeface="+mj-lt"/>
                <a:cs typeface="Tahoma"/>
              </a:rPr>
              <a:t>”)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classiques</a:t>
            </a:r>
            <a:r>
              <a:rPr lang="en-CA" sz="4600" spc="-65" dirty="0">
                <a:latin typeface="+mj-lt"/>
                <a:cs typeface="Tahoma"/>
              </a:rPr>
              <a:t> : ideal, Butterworth et </a:t>
            </a:r>
            <a:r>
              <a:rPr lang="en-CA" sz="4600" spc="-65" dirty="0" err="1">
                <a:latin typeface="+mj-lt"/>
                <a:cs typeface="Tahoma"/>
              </a:rPr>
              <a:t>gaussien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Autres</a:t>
            </a:r>
            <a:r>
              <a:rPr lang="en-CA" sz="4600" spc="-65" dirty="0">
                <a:latin typeface="+mj-lt"/>
                <a:cs typeface="Tahoma"/>
              </a:rPr>
              <a:t> types de </a:t>
            </a:r>
            <a:r>
              <a:rPr lang="en-CA" sz="4600" spc="-65" dirty="0" err="1">
                <a:latin typeface="+mj-lt"/>
                <a:cs typeface="Tahoma"/>
              </a:rPr>
              <a:t>traitements</a:t>
            </a:r>
            <a:r>
              <a:rPr lang="en-CA" sz="4600" spc="-65" dirty="0">
                <a:latin typeface="+mj-lt"/>
                <a:cs typeface="Tahoma"/>
              </a:rPr>
              <a:t> : </a:t>
            </a:r>
            <a:r>
              <a:rPr lang="en-CA" sz="4600" spc="-65" dirty="0" err="1">
                <a:latin typeface="+mj-lt"/>
                <a:cs typeface="Tahoma"/>
              </a:rPr>
              <a:t>laplacien</a:t>
            </a:r>
            <a:r>
              <a:rPr lang="en-CA" sz="4600" spc="-65" dirty="0">
                <a:latin typeface="+mj-lt"/>
                <a:cs typeface="Tahoma"/>
              </a:rPr>
              <a:t>, masque </a:t>
            </a:r>
            <a:r>
              <a:rPr lang="en-CA" sz="4600" spc="-65" dirty="0" err="1">
                <a:latin typeface="+mj-lt"/>
                <a:cs typeface="Tahoma"/>
              </a:rPr>
              <a:t>flou</a:t>
            </a:r>
            <a:r>
              <a:rPr lang="en-CA" sz="4600" spc="-65" dirty="0">
                <a:latin typeface="+mj-lt"/>
                <a:cs typeface="Tahoma"/>
              </a:rPr>
              <a:t>, </a:t>
            </a:r>
            <a:r>
              <a:rPr lang="en-CA" sz="4600" spc="-65" dirty="0" err="1">
                <a:latin typeface="+mj-lt"/>
                <a:cs typeface="Tahoma"/>
              </a:rPr>
              <a:t>homomorphique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Traitements </a:t>
            </a:r>
            <a:r>
              <a:rPr lang="fr-FR" sz="5100" b="1" i="1" spc="-45" dirty="0">
                <a:latin typeface="+mj-lt"/>
                <a:cs typeface="Tahoma"/>
              </a:rPr>
              <a:t>ad hoc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passe-bande</a:t>
            </a:r>
            <a:r>
              <a:rPr lang="en-CA" sz="4600" spc="-65" dirty="0">
                <a:latin typeface="+mj-lt"/>
                <a:cs typeface="Tahoma"/>
              </a:rPr>
              <a:t> et coupe-</a:t>
            </a:r>
            <a:r>
              <a:rPr lang="en-CA" sz="4600" spc="-65" dirty="0" err="1">
                <a:latin typeface="+mj-lt"/>
                <a:cs typeface="Tahoma"/>
              </a:rPr>
              <a:t>bande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i="1" spc="-65" dirty="0">
                <a:latin typeface="+mj-lt"/>
                <a:cs typeface="Tahoma"/>
              </a:rPr>
              <a:t>ad hoc</a:t>
            </a:r>
            <a:endParaRPr lang="en-CA" sz="46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056AFE6-5A16-4F44-9D3A-06A9441C9EF3}"/>
              </a:ext>
            </a:extLst>
          </p:cNvPr>
          <p:cNvSpPr/>
          <p:nvPr/>
        </p:nvSpPr>
        <p:spPr>
          <a:xfrm>
            <a:off x="1046747" y="1082842"/>
            <a:ext cx="6701590" cy="26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0420FA5A-B529-4DFA-BE12-FB2D2A91D7AD}"/>
              </a:ext>
            </a:extLst>
          </p:cNvPr>
          <p:cNvSpPr/>
          <p:nvPr/>
        </p:nvSpPr>
        <p:spPr>
          <a:xfrm>
            <a:off x="1046747" y="981918"/>
            <a:ext cx="6617774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C443E406-0D97-438C-80FB-E106717005F0}"/>
              </a:ext>
            </a:extLst>
          </p:cNvPr>
          <p:cNvSpPr/>
          <p:nvPr/>
        </p:nvSpPr>
        <p:spPr>
          <a:xfrm>
            <a:off x="1046747" y="2517169"/>
            <a:ext cx="6145163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D95C0CCF-31CC-42CA-84AC-8365BA3777FE}"/>
              </a:ext>
            </a:extLst>
          </p:cNvPr>
          <p:cNvSpPr/>
          <p:nvPr/>
        </p:nvSpPr>
        <p:spPr>
          <a:xfrm>
            <a:off x="1046747" y="2969231"/>
            <a:ext cx="5744471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BF727159-CB5D-4861-9A41-3BE59567048F}"/>
              </a:ext>
            </a:extLst>
          </p:cNvPr>
          <p:cNvSpPr/>
          <p:nvPr/>
        </p:nvSpPr>
        <p:spPr>
          <a:xfrm>
            <a:off x="1046747" y="4130211"/>
            <a:ext cx="6701590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10" name="Rectangl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A0D3B-2932-4027-B693-A8C88B22AFE3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7378E978-63E6-D542-B570-5733635C6B8D}"/>
              </a:ext>
            </a:extLst>
          </p:cNvPr>
          <p:cNvSpPr/>
          <p:nvPr/>
        </p:nvSpPr>
        <p:spPr>
          <a:xfrm>
            <a:off x="959519" y="2927899"/>
            <a:ext cx="7312192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161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242583" y="248705"/>
            <a:ext cx="8901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spc="-35" dirty="0" err="1">
                <a:latin typeface="+mj-lt"/>
                <a:ea typeface="Century Gothic" charset="0"/>
                <a:cs typeface="Century Gothic" charset="0"/>
              </a:rPr>
              <a:t>Approche</a:t>
            </a:r>
            <a:r>
              <a:rPr lang="en-CA" sz="28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2800" b="1" spc="-35" dirty="0" err="1">
                <a:latin typeface="+mj-lt"/>
                <a:ea typeface="Century Gothic" charset="0"/>
                <a:cs typeface="Century Gothic" charset="0"/>
              </a:rPr>
              <a:t>générale</a:t>
            </a:r>
            <a:r>
              <a:rPr lang="en-CA" sz="2800" b="1" spc="-35" dirty="0">
                <a:latin typeface="+mj-lt"/>
                <a:ea typeface="Century Gothic" charset="0"/>
                <a:cs typeface="Century Gothic" charset="0"/>
              </a:rPr>
              <a:t> du </a:t>
            </a:r>
            <a:r>
              <a:rPr lang="en-CA" sz="2800" b="1" spc="-35" dirty="0" err="1">
                <a:latin typeface="+mj-lt"/>
                <a:ea typeface="Century Gothic" charset="0"/>
                <a:cs typeface="Century Gothic" charset="0"/>
              </a:rPr>
              <a:t>filtrage</a:t>
            </a:r>
            <a:r>
              <a:rPr lang="en-CA" sz="2800" b="1" spc="-35" dirty="0">
                <a:latin typeface="+mj-lt"/>
                <a:ea typeface="Century Gothic" charset="0"/>
                <a:cs typeface="Century Gothic" charset="0"/>
              </a:rPr>
              <a:t> dans le </a:t>
            </a:r>
            <a:r>
              <a:rPr lang="en-CA" sz="2800" b="1" spc="-35" dirty="0" err="1">
                <a:latin typeface="+mj-lt"/>
                <a:ea typeface="Century Gothic" charset="0"/>
                <a:cs typeface="Century Gothic" charset="0"/>
              </a:rPr>
              <a:t>domaine</a:t>
            </a:r>
            <a:r>
              <a:rPr lang="en-CA" sz="28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2800" b="1" spc="-35" dirty="0" err="1">
                <a:latin typeface="+mj-lt"/>
                <a:ea typeface="Century Gothic" charset="0"/>
                <a:cs typeface="Century Gothic" charset="0"/>
              </a:rPr>
              <a:t>fréquentiel</a:t>
            </a:r>
            <a:endParaRPr lang="en-US" sz="28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Lissage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(“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smoothing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”)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5">
                <a:extLst>
                  <a:ext uri="{FF2B5EF4-FFF2-40B4-BE49-F238E27FC236}">
                    <a16:creationId xmlns="" xmlns:a16="http://schemas.microsoft.com/office/drawing/2014/main" id="{68D8CA7F-D094-4DE1-8730-493E148574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3290" y="1034036"/>
                <a:ext cx="8998450" cy="5402858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b="1" u="sng" spc="-50" dirty="0" smtClean="0">
                    <a:latin typeface="+mj-lt"/>
                    <a:cs typeface="Tahoma"/>
                  </a:rPr>
                  <a:t>Hypothèses</a:t>
                </a: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Filtrage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linéaire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: </a:t>
                </a:r>
                <a:r>
                  <a:rPr lang="en-CA" i="1" spc="-50" dirty="0">
                    <a:latin typeface="+mj-lt"/>
                    <a:cs typeface="Tahoma"/>
                  </a:rPr>
                  <a:t>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  <m:r>
                      <a:rPr lang="en-CA" i="1" spc="-45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=</m:t>
                    </m:r>
                  </m:oMath>
                </a14:m>
                <a:r>
                  <a:rPr lang="en-CA" i="1" spc="-50" dirty="0">
                    <a:latin typeface="+mj-lt"/>
                    <a:cs typeface="Tahoma"/>
                  </a:rPr>
                  <a:t> 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r>
                  <a:rPr lang="en-CA" i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i="1" dirty="0">
                            <a:solidFill>
                              <a:srgbClr val="FF0000"/>
                            </a:solidFill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i="1" dirty="0">
                            <a:solidFill>
                              <a:srgbClr val="FF0000"/>
                            </a:solidFill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endParaRPr lang="en-CA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En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général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: </a:t>
                </a:r>
                <a:r>
                  <a:rPr lang="en-CA" i="1" spc="-50" dirty="0">
                    <a:latin typeface="+mj-lt"/>
                    <a:cs typeface="Tahoma"/>
                  </a:rPr>
                  <a:t>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r>
                  <a:rPr lang="en-CA" dirty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invariant par </a:t>
                </a:r>
                <a:r>
                  <a:rPr lang="en-CA" dirty="0" smtClean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rotation (</a:t>
                </a:r>
                <a:r>
                  <a:rPr lang="en-CA" dirty="0" err="1" smtClean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isotrope</a:t>
                </a:r>
                <a:r>
                  <a:rPr lang="en-CA" dirty="0" smtClean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: </a:t>
                </a:r>
                <a:r>
                  <a:rPr lang="fr-CA" dirty="0" smtClean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ne dépend pas de la direction</a:t>
                </a:r>
                <a:r>
                  <a:rPr lang="en-CA" dirty="0" smtClean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)</a:t>
                </a:r>
                <a:endParaRPr lang="en-CA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r>
                  <a:rPr lang="en-CA" sz="2400" i="1" spc="-50" dirty="0">
                    <a:latin typeface="+mj-lt"/>
                    <a:cs typeface="Tahoma"/>
                  </a:rPr>
                  <a:t>		</a:t>
                </a: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r>
                  <a:rPr lang="en-CA" sz="2400" i="1" spc="-50" dirty="0">
                    <a:latin typeface="+mj-lt"/>
                    <a:cs typeface="Tahoma"/>
                  </a:rPr>
                  <a:t>		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z="2400" b="0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4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r>
                  <a:rPr lang="fr-FR" sz="2400" spc="-50" dirty="0">
                    <a:latin typeface="+mj-lt"/>
                    <a:cs typeface="Tahoma"/>
                  </a:rPr>
                  <a:t>  </a:t>
                </a:r>
                <a14:m>
                  <m:oMath xmlns:m="http://schemas.openxmlformats.org/officeDocument/2006/math">
                    <m:r>
                      <a:rPr lang="en-CA" sz="2200" b="0" i="0" spc="-5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 </m:t>
                    </m:r>
                    <m:r>
                      <a:rPr lang="fr-CA" sz="2200" b="0" i="1" spc="-50" dirty="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  <m:r>
                      <m:rPr>
                        <m:nor/>
                      </m:rPr>
                      <a:rPr lang="en-CA" sz="2200" i="1" dirty="0">
                        <a:latin typeface="Symbol" charset="2"/>
                        <a:ea typeface="Symbol" charset="2"/>
                        <a:cs typeface="Symbol" charset="2"/>
                      </a:rPr>
                      <m:t>f</m:t>
                    </m:r>
                    <m:d>
                      <m:dPr>
                        <m:ctrlPr>
                          <a:rPr lang="en-CA" sz="2200" i="1" spc="-5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50" dirty="0">
                            <a:latin typeface="+mj-lt"/>
                            <a:cs typeface="Tahoma"/>
                          </a:rPr>
                          <m:t>D</m:t>
                        </m:r>
                        <m:d>
                          <m:dPr>
                            <m:ctrlPr>
                              <a:rPr lang="en-CA" sz="22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u</m:t>
                            </m:r>
                            <m:r>
                              <a:rPr lang="en-CA" sz="2200" b="0" spc="-50">
                                <a:latin typeface="Cambria Math" panose="02040503050406030204" pitchFamily="18" charset="0"/>
                                <a:cs typeface="Tahoma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v</m:t>
                            </m:r>
                          </m:e>
                        </m:d>
                      </m:e>
                    </m:d>
                  </m:oMath>
                </a14:m>
                <a:endParaRPr lang="fr-FR" sz="22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SzPct val="135000"/>
                  <a:buNone/>
                </a:pPr>
                <a:r>
                  <a:rPr lang="en-CA" sz="2400" i="1" spc="-50" dirty="0">
                    <a:latin typeface="+mj-lt"/>
                    <a:cs typeface="Tahoma"/>
                  </a:rPr>
                  <a:t>		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z="2400" b="0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4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r>
                  <a:rPr lang="fr-FR" sz="2400" spc="-50" dirty="0">
                    <a:latin typeface="+mj-lt"/>
                    <a:cs typeface="Tahoma"/>
                  </a:rPr>
                  <a:t>    </a:t>
                </a:r>
                <a14:m>
                  <m:oMath xmlns:m="http://schemas.openxmlformats.org/officeDocument/2006/math">
                    <m:r>
                      <a:rPr lang="fr-FR" sz="2400" b="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fr-FR" sz="2400" spc="-50" dirty="0">
                    <a:latin typeface="+mj-lt"/>
                    <a:cs typeface="Tahoma"/>
                  </a:rPr>
                  <a:t> 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sz="24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fr-FR" sz="240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2400" i="1" spc="-50" dirty="0">
                                    <a:latin typeface="Cambria Math" panose="02040503050406030204" pitchFamily="18" charset="0"/>
                                    <a:cs typeface="Tahoma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CA" sz="2400" i="1" dirty="0">
                                    <a:latin typeface="+mj-lt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u</m:t>
                                </m:r>
                                <m:r>
                                  <m:rPr>
                                    <m:nor/>
                                  </m:rPr>
                                  <a:rPr lang="fr-FR" sz="2400" spc="-50" dirty="0">
                                    <a:latin typeface="+mj-lt"/>
                                    <a:cs typeface="Tahoma"/>
                                  </a:rPr>
                                  <m:t> </m:t>
                                </m:r>
                                <m:r>
                                  <a:rPr lang="fr-FR" sz="2400" b="0" i="1" spc="-5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CA" sz="2400" i="1" dirty="0"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CA" sz="2400" i="1" dirty="0"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a:rPr lang="en-CA" sz="2400" i="1" dirty="0"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CA" sz="2400" b="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  <m:t>2</m:t>
                            </m:r>
                          </m:sup>
                        </m:sSup>
                        <m:r>
                          <a:rPr lang="en-CA" sz="2400" b="0" i="1" spc="-45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+</m:t>
                        </m:r>
                        <m:sSup>
                          <m:sSupPr>
                            <m:ctrlPr>
                              <a:rPr lang="fr-FR" sz="240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2400" i="1" spc="-50" dirty="0">
                                    <a:latin typeface="Cambria Math" panose="02040503050406030204" pitchFamily="18" charset="0"/>
                                    <a:cs typeface="Tahoma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CA" sz="2400" i="1" dirty="0">
                                    <a:latin typeface="+mj-lt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v</m:t>
                                </m:r>
                                <m:r>
                                  <m:rPr>
                                    <m:nor/>
                                  </m:rPr>
                                  <a:rPr lang="fr-FR" sz="2400" spc="-50" dirty="0">
                                    <a:latin typeface="+mj-lt"/>
                                    <a:cs typeface="Tahoma"/>
                                  </a:rPr>
                                  <m:t> </m:t>
                                </m:r>
                                <m:r>
                                  <a:rPr lang="fr-FR" sz="2400" b="0" i="1" spc="-5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CA" sz="2400" i="1" dirty="0"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CA" sz="2400" i="1" dirty="0"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v</m:t>
                                    </m:r>
                                  </m:e>
                                  <m:sub>
                                    <m:r>
                                      <a:rPr lang="en-CA" sz="2400" i="1" dirty="0"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CA" sz="2400" b="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fr-CA" sz="2400" b="0" i="1" spc="-50" dirty="0" smtClean="0">
                        <a:latin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r>
                  <a:rPr lang="fr-FR" sz="2400" spc="-50" baseline="-25000" dirty="0" smtClean="0">
                    <a:latin typeface="+mj-lt"/>
                    <a:cs typeface="Tahoma"/>
                  </a:rPr>
                  <a:t>(distance radiale)</a:t>
                </a:r>
                <a:endParaRPr lang="fr-FR" sz="2400" spc="-50" baseline="-2500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SzPct val="135000"/>
                  <a:buNone/>
                </a:pPr>
                <a:r>
                  <a:rPr lang="fr-FR" sz="2400" spc="-50" dirty="0">
                    <a:cs typeface="Tahoma"/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4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400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CA" sz="2400" i="1" dirty="0"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u</m:t>
                            </m:r>
                          </m:e>
                          <m:sub>
                            <m:r>
                              <a:rPr lang="en-CA" sz="2400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fr-FR" sz="2400" spc="-50" dirty="0">
                            <a:latin typeface="+mj-lt"/>
                            <a:cs typeface="Tahoma"/>
                          </a:rPr>
                          <m:t>,</m:t>
                        </m:r>
                        <m:sSub>
                          <m:sSubPr>
                            <m:ctrlPr>
                              <a:rPr lang="en-CA" sz="2400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CA" sz="2400" b="0" i="1" dirty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CA" sz="2400" i="1" dirty="0"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CA" sz="2400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400" spc="-50" dirty="0">
                    <a:latin typeface="+mj-lt"/>
                    <a:cs typeface="Tahoma"/>
                  </a:rPr>
                  <a:t>     :     indices de la fréquence nulle  </a:t>
                </a: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FR" sz="2400" b="1" spc="-50" baseline="-25000" dirty="0">
                  <a:latin typeface="+mj-lt"/>
                  <a:cs typeface="Tahoma"/>
                </a:endParaRPr>
              </a:p>
              <a:p>
                <a:pPr marL="594900" lvl="1" indent="-342900">
                  <a:lnSpc>
                    <a:spcPct val="110000"/>
                  </a:lnSpc>
                  <a:spcBef>
                    <a:spcPts val="0"/>
                  </a:spcBef>
                  <a:buSzPct val="135000"/>
                </a:pPr>
                <a:r>
                  <a:rPr lang="en-CA" i="1" spc="-50" dirty="0">
                    <a:latin typeface="+mj-lt"/>
                    <a:cs typeface="Tahoma"/>
                  </a:rPr>
                  <a:t>H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pair et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réel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fr-FR" i="1" spc="-7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⟺ </m:t>
                    </m:r>
                  </m:oMath>
                </a14:m>
                <a:r>
                  <a:rPr lang="en-CA" i="1" spc="-45" dirty="0">
                    <a:latin typeface="+mj-lt"/>
                    <a:cs typeface="Arial"/>
                  </a:rPr>
                  <a:t> h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i="1" spc="-45" baseline="-2500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CA" spc="-45">
                            <a:latin typeface="Cambria Math" panose="02040503050406030204" pitchFamily="18" charset="0"/>
                            <a:cs typeface="Arial"/>
                          </a:rPr>
                          <m:t>,</m:t>
                        </m:r>
                        <m:r>
                          <a:rPr lang="en-CA" i="1" spc="-45" baseline="-2500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i="1" spc="-45" dirty="0">
                            <a:latin typeface="+mj-lt"/>
                            <a:cs typeface="Arial"/>
                          </a:rPr>
                          <m:t>y</m:t>
                        </m:r>
                      </m:e>
                    </m:d>
                  </m:oMath>
                </a14:m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pair et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réel</a:t>
                </a:r>
                <a:endParaRPr lang="en-CA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10000"/>
                  </a:lnSpc>
                  <a:spcBef>
                    <a:spcPts val="0"/>
                  </a:spcBef>
                  <a:buSzPct val="135000"/>
                  <a:buNone/>
                </a:pPr>
                <a:endParaRPr lang="en-CA" sz="2200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r>
                  <a:rPr lang="fr-FR" sz="2200" b="1" u="sng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Points critiques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rgbClr val="FF0000"/>
                  </a:buClr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Choix de la </a:t>
                </a:r>
                <a:r>
                  <a:rPr lang="en-CA" sz="2200" dirty="0" err="1" smtClean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fonction</a:t>
                </a:r>
                <a:r>
                  <a:rPr lang="en-CA" sz="2200" dirty="0" smtClean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>
                    <a:latin typeface="Symbol" charset="2"/>
                    <a:ea typeface="Symbol" charset="2"/>
                    <a:cs typeface="Symbol" charset="2"/>
                  </a:rPr>
                  <a:t>f</a:t>
                </a:r>
                <a:endParaRPr lang="en-CA" sz="2200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rgbClr val="FF0000"/>
                  </a:buClr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Étendue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spatiale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du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filtre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i="1" spc="-45" dirty="0">
                    <a:latin typeface="+mj-lt"/>
                    <a:cs typeface="Arial"/>
                  </a:rPr>
                  <a:t>h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sz="2200" i="1" spc="-45" baseline="-2500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CA" sz="2200" spc="-45">
                            <a:latin typeface="Cambria Math" panose="02040503050406030204" pitchFamily="18" charset="0"/>
                            <a:cs typeface="Arial"/>
                          </a:rPr>
                          <m:t>,</m:t>
                        </m:r>
                        <m:r>
                          <a:rPr lang="en-CA" sz="2200" i="1" spc="-45" baseline="-2500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i="1" spc="-45" dirty="0">
                            <a:latin typeface="+mj-lt"/>
                            <a:cs typeface="Arial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correspondant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prolongement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?)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8D8CA7F-D094-4DE1-8730-493E14857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90" y="1034036"/>
                <a:ext cx="8998450" cy="5402858"/>
              </a:xfrm>
              <a:prstGeom prst="rect">
                <a:avLst/>
              </a:prstGeom>
              <a:blipFill rotWithShape="0">
                <a:blip r:embed="rId3"/>
                <a:stretch>
                  <a:fillRect l="-1355" t="-2596" b="-79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439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78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Filtrage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passe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-bas ideal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passe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-bas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idéal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7F35A85-1F28-4F8D-B038-91560F71AC7A}"/>
              </a:ext>
            </a:extLst>
          </p:cNvPr>
          <p:cNvGrpSpPr/>
          <p:nvPr/>
        </p:nvGrpSpPr>
        <p:grpSpPr>
          <a:xfrm>
            <a:off x="427788" y="997940"/>
            <a:ext cx="8633792" cy="5402858"/>
            <a:chOff x="427788" y="997940"/>
            <a:chExt cx="8633792" cy="5402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ontent Placeholder 5">
                  <a:extLst>
                    <a:ext uri="{FF2B5EF4-FFF2-40B4-BE49-F238E27FC236}">
                      <a16:creationId xmlns="" xmlns:a16="http://schemas.microsoft.com/office/drawing/2014/main" id="{68D8CA7F-D094-4DE1-8730-493E148574C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27788" y="997940"/>
                  <a:ext cx="8633792" cy="5402858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SzPct val="135000"/>
                    <a:buNone/>
                  </a:pPr>
                  <a:r>
                    <a:rPr lang="en-CA" sz="2600" b="1" u="sng" spc="-50" dirty="0">
                      <a:latin typeface="+mj-lt"/>
                      <a:cs typeface="Tahoma"/>
                    </a:rPr>
                    <a:t>Principe</a:t>
                  </a:r>
                  <a:endParaRPr lang="en-CA" sz="26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</a:pPr>
                  <a:r>
                    <a:rPr lang="en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Choix de </a:t>
                  </a:r>
                  <a:r>
                    <a:rPr lang="en-CA" sz="2200" i="1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H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CA" sz="2200" i="1" spc="-50">
                              <a:latin typeface="Cambria Math" panose="02040503050406030204" pitchFamily="18" charset="0"/>
                              <a:cs typeface="Tahoma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200" i="1" dirty="0"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u</m:t>
                          </m:r>
                          <m:r>
                            <a:rPr lang="en-CA" sz="2200" spc="-50">
                              <a:latin typeface="Cambria Math" panose="02040503050406030204" pitchFamily="18" charset="0"/>
                              <a:cs typeface="Tahoma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CA" sz="2200" i="1" dirty="0"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v</m:t>
                          </m:r>
                        </m:e>
                      </m:d>
                    </m:oMath>
                  </a14:m>
                  <a:r>
                    <a:rPr lang="en-CA" sz="2200" i="1" spc="-50" dirty="0">
                      <a:latin typeface="+mj-lt"/>
                      <a:cs typeface="Tahoma"/>
                    </a:rPr>
                    <a:t> </a:t>
                  </a:r>
                  <a:r>
                    <a:rPr lang="en-CA" sz="2200" spc="-50" dirty="0">
                      <a:latin typeface="+mj-lt"/>
                      <a:cs typeface="Tahoma"/>
                    </a:rPr>
                    <a:t>: </a:t>
                  </a:r>
                  <a:r>
                    <a:rPr lang="en-CA" sz="2200" spc="-50" dirty="0" err="1">
                      <a:latin typeface="+mj-lt"/>
                      <a:cs typeface="Tahoma"/>
                    </a:rPr>
                    <a:t>fenêtre</a:t>
                  </a:r>
                  <a:r>
                    <a:rPr lang="en-CA" sz="2200" spc="-50" dirty="0">
                      <a:latin typeface="+mj-lt"/>
                      <a:cs typeface="Tahoma"/>
                    </a:rPr>
                    <a:t> </a:t>
                  </a:r>
                  <a:r>
                    <a:rPr lang="en-CA" sz="2200" spc="-50" dirty="0" err="1">
                      <a:latin typeface="+mj-lt"/>
                      <a:cs typeface="Tahoma"/>
                    </a:rPr>
                    <a:t>centrée</a:t>
                  </a:r>
                  <a:r>
                    <a:rPr lang="en-CA" sz="2200" spc="-50" dirty="0">
                      <a:latin typeface="+mj-lt"/>
                      <a:cs typeface="Tahoma"/>
                    </a:rPr>
                    <a:t> </a:t>
                  </a:r>
                  <a:r>
                    <a:rPr lang="en-CA" sz="2200" spc="-50" dirty="0" err="1">
                      <a:latin typeface="+mj-lt"/>
                      <a:cs typeface="Tahoma"/>
                    </a:rPr>
                    <a:t>autour</a:t>
                  </a:r>
                  <a:r>
                    <a:rPr lang="en-CA" sz="2200" spc="-50" dirty="0">
                      <a:latin typeface="+mj-lt"/>
                      <a:cs typeface="Tahoma"/>
                    </a:rPr>
                    <a:t> de zero</a:t>
                  </a: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                           H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CA" sz="2200" i="1" spc="-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200" i="1" dirty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u</m:t>
                          </m:r>
                          <m:r>
                            <a:rPr lang="en-CA" sz="2200" spc="-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CA" sz="2200" i="1" dirty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v</m:t>
                          </m:r>
                        </m:e>
                      </m:d>
                    </m:oMath>
                  </a14:m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CA" sz="2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CA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CA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lang="en-CA" sz="2200">
                                  <a:solidFill>
                                    <a:schemeClr val="tx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CA" sz="2200" spc="-50" dirty="0">
                                  <a:solidFill>
                                    <a:schemeClr val="tx1"/>
                                  </a:solidFill>
                                  <a:latin typeface="+mj-lt"/>
                                  <a:cs typeface="Tahoma"/>
                                </a:rPr>
                                <m:t>1 </m:t>
                              </m:r>
                              <m:r>
                                <m:rPr>
                                  <m:nor/>
                                </m:rPr>
                                <a:rPr lang="en-CA" sz="2200" spc="-50" dirty="0">
                                  <a:solidFill>
                                    <a:schemeClr val="tx1"/>
                                  </a:solidFill>
                                  <a:latin typeface="+mj-lt"/>
                                  <a:cs typeface="Tahoma"/>
                                </a:rPr>
                                <m:t>si</m:t>
                              </m:r>
                              <m:r>
                                <m:rPr>
                                  <m:nor/>
                                </m:rPr>
                                <a:rPr lang="en-CA" sz="2200" spc="-50" dirty="0">
                                  <a:solidFill>
                                    <a:schemeClr val="tx1"/>
                                  </a:solidFill>
                                  <a:latin typeface="+mj-lt"/>
                                  <a:cs typeface="Tahoma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CA" sz="2200" i="1" spc="-50" dirty="0">
                                  <a:solidFill>
                                    <a:schemeClr val="tx1"/>
                                  </a:solidFill>
                                  <a:latin typeface="+mj-lt"/>
                                  <a:cs typeface="Tahoma"/>
                                </a:rPr>
                                <m:t>D</m:t>
                              </m:r>
                              <m:r>
                                <m:rPr>
                                  <m:nor/>
                                </m:rPr>
                                <a:rPr lang="en-CA" sz="2200" i="1" spc="-50" dirty="0">
                                  <a:solidFill>
                                    <a:schemeClr val="tx1"/>
                                  </a:solidFill>
                                  <a:latin typeface="+mj-lt"/>
                                  <a:cs typeface="Tahoma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CA" sz="2200" i="1" spc="-5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ahoma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CA" sz="2200" i="1" dirty="0">
                                      <a:solidFill>
                                        <a:schemeClr val="tx1"/>
                                      </a:solidFill>
                                      <a:latin typeface="+mj-lt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u</m:t>
                                  </m:r>
                                  <m:r>
                                    <a:rPr lang="en-CA" sz="2200" spc="-5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ahoma"/>
                                    </a:rPr>
                                    <m:t>,</m:t>
                                  </m:r>
                                  <m:r>
                                    <m:rPr>
                                      <m:nor/>
                                    </m:rPr>
                                    <a:rPr lang="en-CA" sz="2200" i="1" dirty="0">
                                      <a:solidFill>
                                        <a:schemeClr val="tx1"/>
                                      </a:solidFill>
                                      <a:latin typeface="+mj-lt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v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CA" sz="2200" baseline="-25000" dirty="0">
                                  <a:solidFill>
                                    <a:schemeClr val="tx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CA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ahoma" panose="020B060403050404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ahoma" panose="020B0604030504040204" pitchFamily="34" charset="0"/>
                                    </a:rPr>
                                    <m:t>≤</m:t>
                                  </m:r>
                                  <m:r>
                                    <a:rPr lang="en-CA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ahoma" panose="020B0604030504040204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CA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ahoma" panose="020B060403050404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CA" sz="2200" baseline="-25000" dirty="0">
                                  <a:solidFill>
                                    <a:schemeClr val="tx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 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CA" sz="2200" baseline="-25000" dirty="0">
                                  <a:solidFill>
                                    <a:schemeClr val="tx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CA" sz="2200" spc="-50" dirty="0">
                                  <a:solidFill>
                                    <a:schemeClr val="tx1"/>
                                  </a:solidFill>
                                  <a:latin typeface="+mj-lt"/>
                                  <a:cs typeface="Tahoma"/>
                                </a:rPr>
                                <m:t>0 </m:t>
                              </m:r>
                              <m:r>
                                <m:rPr>
                                  <m:nor/>
                                </m:rPr>
                                <a:rPr lang="en-CA" sz="2200" spc="-50" dirty="0" err="1">
                                  <a:solidFill>
                                    <a:schemeClr val="tx1"/>
                                  </a:solidFill>
                                  <a:latin typeface="+mj-lt"/>
                                  <a:cs typeface="Tahoma"/>
                                </a:rPr>
                                <m:t>si</m:t>
                              </m:r>
                              <m:r>
                                <m:rPr>
                                  <m:nor/>
                                </m:rPr>
                                <a:rPr lang="en-CA" sz="2200" spc="-50" dirty="0">
                                  <a:solidFill>
                                    <a:schemeClr val="tx1"/>
                                  </a:solidFill>
                                  <a:latin typeface="+mj-lt"/>
                                  <a:cs typeface="Tahoma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CA" sz="2200" i="1" spc="-50" dirty="0">
                                  <a:solidFill>
                                    <a:schemeClr val="tx1"/>
                                  </a:solidFill>
                                  <a:latin typeface="+mj-lt"/>
                                  <a:cs typeface="Tahoma"/>
                                </a:rPr>
                                <m:t>D</m:t>
                              </m:r>
                              <m:r>
                                <m:rPr>
                                  <m:nor/>
                                </m:rPr>
                                <a:rPr lang="en-CA" sz="2200" i="1" spc="-50" dirty="0">
                                  <a:solidFill>
                                    <a:schemeClr val="tx1"/>
                                  </a:solidFill>
                                  <a:latin typeface="+mj-lt"/>
                                  <a:cs typeface="Tahoma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CA" sz="2200" i="1" spc="-5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ahoma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CA" sz="2200" i="1" dirty="0">
                                      <a:solidFill>
                                        <a:schemeClr val="tx1"/>
                                      </a:solidFill>
                                      <a:latin typeface="+mj-lt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u</m:t>
                                  </m:r>
                                  <m:r>
                                    <a:rPr lang="en-CA" sz="2200" spc="-5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ahoma"/>
                                    </a:rPr>
                                    <m:t>,</m:t>
                                  </m:r>
                                  <m:r>
                                    <m:rPr>
                                      <m:nor/>
                                    </m:rPr>
                                    <a:rPr lang="en-CA" sz="2200" i="1" dirty="0">
                                      <a:solidFill>
                                        <a:schemeClr val="tx1"/>
                                      </a:solidFill>
                                      <a:latin typeface="+mj-lt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v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CA" sz="2200" spc="-50" dirty="0">
                                  <a:solidFill>
                                    <a:schemeClr val="tx1"/>
                                  </a:solidFill>
                                  <a:latin typeface="+mj-lt"/>
                                  <a:cs typeface="Tahoma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CA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ahoma" panose="020B060403050404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ahoma" panose="020B0604030504040204" pitchFamily="34" charset="0"/>
                                    </a:rPr>
                                    <m:t>&gt;</m:t>
                                  </m:r>
                                  <m:r>
                                    <a:rPr lang="en-CA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ahoma" panose="020B0604030504040204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CA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ahoma" panose="020B060403050404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a14:m>
                  <a:endParaRPr lang="en-CA" sz="2200" spc="-50" dirty="0">
                    <a:latin typeface="+mj-lt"/>
                    <a:cs typeface="Tahoma"/>
                  </a:endParaRPr>
                </a:p>
                <a:p>
                  <a:pPr marL="0" indent="0">
                    <a:spcBef>
                      <a:spcPts val="1800"/>
                    </a:spcBef>
                    <a:buSzPct val="135000"/>
                    <a:buNone/>
                  </a:pPr>
                  <a:r>
                    <a:rPr lang="fr-FR" sz="2600" b="1" u="sng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Représentation</a:t>
                  </a: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en-CA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8" name="Content Placeholder 5">
                  <a:extLst>
                    <a:ext uri="{FF2B5EF4-FFF2-40B4-BE49-F238E27FC236}">
                      <a16:creationId xmlns:a16="http://schemas.microsoft.com/office/drawing/2014/main" id="{68D8CA7F-D094-4DE1-8730-493E148574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788" y="997940"/>
                  <a:ext cx="8633792" cy="5402858"/>
                </a:xfrm>
                <a:prstGeom prst="rect">
                  <a:avLst/>
                </a:prstGeom>
                <a:blipFill>
                  <a:blip r:embed="rId3"/>
                  <a:stretch>
                    <a:fillRect l="-1322" t="-17096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5B084F0D-BAED-45E0-9310-C105501F9745}"/>
                </a:ext>
              </a:extLst>
            </p:cNvPr>
            <p:cNvGrpSpPr/>
            <p:nvPr/>
          </p:nvGrpSpPr>
          <p:grpSpPr>
            <a:xfrm>
              <a:off x="1544507" y="3412952"/>
              <a:ext cx="5923093" cy="1838829"/>
              <a:chOff x="1592634" y="3629522"/>
              <a:chExt cx="5923093" cy="1838829"/>
            </a:xfrm>
          </p:grpSpPr>
          <p:sp>
            <p:nvSpPr>
              <p:cNvPr id="9" name="object 32">
                <a:extLst>
                  <a:ext uri="{FF2B5EF4-FFF2-40B4-BE49-F238E27FC236}">
                    <a16:creationId xmlns="" xmlns:a16="http://schemas.microsoft.com/office/drawing/2014/main" id="{7F7F4994-A832-4C98-A5D9-C0C2321B6BE9}"/>
                  </a:ext>
                </a:extLst>
              </p:cNvPr>
              <p:cNvSpPr/>
              <p:nvPr/>
            </p:nvSpPr>
            <p:spPr>
              <a:xfrm>
                <a:off x="1592634" y="3629933"/>
                <a:ext cx="5906877" cy="183841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8FFD0B49-2865-4103-B786-3ADC116FDBA7}"/>
                  </a:ext>
                </a:extLst>
              </p:cNvPr>
              <p:cNvSpPr/>
              <p:nvPr/>
            </p:nvSpPr>
            <p:spPr>
              <a:xfrm>
                <a:off x="1608850" y="3629522"/>
                <a:ext cx="5906877" cy="1838418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6013C2C-538E-4732-9E04-CA1523F96720}"/>
              </a:ext>
            </a:extLst>
          </p:cNvPr>
          <p:cNvSpPr txBox="1"/>
          <p:nvPr/>
        </p:nvSpPr>
        <p:spPr>
          <a:xfrm>
            <a:off x="1544507" y="5282361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CE9C69D-66DE-411D-8A00-1617B950029F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Lissage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(“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smoothing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”)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237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78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Filtrage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passe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-bas ideal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6013C2C-538E-4732-9E04-CA1523F96720}"/>
              </a:ext>
            </a:extLst>
          </p:cNvPr>
          <p:cNvSpPr txBox="1"/>
          <p:nvPr/>
        </p:nvSpPr>
        <p:spPr>
          <a:xfrm>
            <a:off x="2514809" y="4607238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855F029-5B5E-45D9-9F5C-21F2352F717A}"/>
              </a:ext>
            </a:extLst>
          </p:cNvPr>
          <p:cNvGrpSpPr/>
          <p:nvPr/>
        </p:nvGrpSpPr>
        <p:grpSpPr>
          <a:xfrm>
            <a:off x="427788" y="997940"/>
            <a:ext cx="8633792" cy="5402858"/>
            <a:chOff x="427788" y="997940"/>
            <a:chExt cx="8633792" cy="5402858"/>
          </a:xfrm>
        </p:grpSpPr>
        <p:sp>
          <p:nvSpPr>
            <p:cNvPr id="18" name="Content Placeholder 5">
              <a:extLst>
                <a:ext uri="{FF2B5EF4-FFF2-40B4-BE49-F238E27FC236}">
                  <a16:creationId xmlns="" xmlns:a16="http://schemas.microsoft.com/office/drawing/2014/main" id="{68D8CA7F-D094-4DE1-8730-493E148574C6}"/>
                </a:ext>
              </a:extLst>
            </p:cNvPr>
            <p:cNvSpPr txBox="1">
              <a:spLocks/>
            </p:cNvSpPr>
            <p:nvPr/>
          </p:nvSpPr>
          <p:spPr>
            <a:xfrm>
              <a:off x="427788" y="997940"/>
              <a:ext cx="8633792" cy="540285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3000"/>
                </a:spcBef>
                <a:buSzPct val="135000"/>
                <a:buNone/>
              </a:pPr>
              <a:r>
                <a:rPr lang="fr-FR" sz="2600" b="1" u="sng" spc="-50" dirty="0">
                  <a:solidFill>
                    <a:srgbClr val="FF0000"/>
                  </a:solidFill>
                  <a:latin typeface="+mj-lt"/>
                  <a:cs typeface="Tahoma"/>
                </a:rPr>
                <a:t>Points délicats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Clr>
                  <a:srgbClr val="FF0000"/>
                </a:buClr>
                <a:buSzPct val="135000"/>
              </a:pPr>
              <a:r>
                <a:rPr lang="en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Choix de la </a:t>
              </a:r>
              <a:r>
                <a:rPr lang="en-CA" sz="2200" spc="-5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fréquence</a:t>
              </a:r>
              <a:r>
                <a:rPr lang="en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de </a:t>
              </a:r>
              <a:r>
                <a:rPr lang="en-CA" sz="2200" spc="-5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coupure</a:t>
              </a:r>
              <a:r>
                <a:rPr lang="en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et du </a:t>
              </a:r>
              <a:r>
                <a:rPr lang="en-CA" sz="2200" spc="-5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prolongement</a:t>
              </a:r>
              <a:endPara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Clr>
                  <a:srgbClr val="FF0000"/>
                </a:buClr>
                <a:buSzPct val="135000"/>
              </a:pPr>
              <a:r>
                <a:rPr lang="en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Oscillations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SzPct val="135000"/>
              </a:pPr>
              <a:endPara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0"/>
                </a:spcBef>
                <a:buSzPct val="135000"/>
                <a:buNone/>
              </a:pPr>
              <a:endPara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0" indent="0">
                <a:buSzPct val="135000"/>
                <a:buNone/>
              </a:pPr>
              <a:endParaRPr lang="en-CA" sz="2600" b="1" u="sng" spc="-50" dirty="0">
                <a:cs typeface="Tahoma"/>
              </a:endParaRPr>
            </a:p>
            <a:p>
              <a:pPr marL="0" indent="0">
                <a:buSzPct val="135000"/>
                <a:buNone/>
              </a:pPr>
              <a:endParaRPr lang="en-CA" sz="2600" b="1" u="sng" spc="-50" dirty="0">
                <a:cs typeface="Tahoma"/>
              </a:endParaRPr>
            </a:p>
            <a:p>
              <a:pPr marL="0" indent="0">
                <a:buSzPct val="135000"/>
                <a:buNone/>
              </a:pPr>
              <a:endParaRPr lang="en-CA" sz="2600" b="1" u="sng" spc="-50" dirty="0">
                <a:cs typeface="Tahoma"/>
              </a:endParaRPr>
            </a:p>
            <a:p>
              <a:pPr marL="0" indent="0">
                <a:buSzPct val="135000"/>
                <a:buNone/>
              </a:pPr>
              <a:endParaRPr lang="en-CA" sz="2600" b="1" u="sng" spc="-50" dirty="0">
                <a:cs typeface="Tahoma"/>
              </a:endParaRPr>
            </a:p>
            <a:p>
              <a:pPr marL="0" indent="0">
                <a:buSzPct val="135000"/>
                <a:buNone/>
              </a:pPr>
              <a:endParaRPr lang="en-CA" sz="2600" b="1" u="sng" spc="-50" dirty="0">
                <a:cs typeface="Tahoma"/>
              </a:endParaRPr>
            </a:p>
            <a:p>
              <a:pPr marL="0" indent="0">
                <a:spcBef>
                  <a:spcPts val="3000"/>
                </a:spcBef>
                <a:buSzPct val="135000"/>
                <a:buNone/>
              </a:pPr>
              <a:endParaRPr lang="fr-FR" sz="2600" b="1" u="sng" spc="-50" dirty="0">
                <a:solidFill>
                  <a:srgbClr val="FF0000"/>
                </a:solidFill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object 29">
              <a:extLst>
                <a:ext uri="{FF2B5EF4-FFF2-40B4-BE49-F238E27FC236}">
                  <a16:creationId xmlns="" xmlns:a16="http://schemas.microsoft.com/office/drawing/2014/main" id="{20BDBD7D-07D7-4630-90CC-8963ACB70655}"/>
                </a:ext>
              </a:extLst>
            </p:cNvPr>
            <p:cNvSpPr/>
            <p:nvPr/>
          </p:nvSpPr>
          <p:spPr>
            <a:xfrm>
              <a:off x="2400218" y="2248546"/>
              <a:ext cx="4343564" cy="23586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F4416FD-5727-4C6E-98B6-60F762E24FFB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passe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-bas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idéal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675B93F-01B1-4EBD-A89D-5138A5BA042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Lissage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(“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smoothing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”)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782" y="2242610"/>
            <a:ext cx="1270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9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6013C2C-538E-4732-9E04-CA1523F96720}"/>
              </a:ext>
            </a:extLst>
          </p:cNvPr>
          <p:cNvSpPr txBox="1"/>
          <p:nvPr/>
        </p:nvSpPr>
        <p:spPr>
          <a:xfrm>
            <a:off x="427788" y="629760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21EB9910-3FDC-4C5C-B3D7-37006F7F0C2D}"/>
              </a:ext>
            </a:extLst>
          </p:cNvPr>
          <p:cNvCxnSpPr>
            <a:cxnSpLocks/>
          </p:cNvCxnSpPr>
          <p:nvPr/>
        </p:nvCxnSpPr>
        <p:spPr>
          <a:xfrm>
            <a:off x="496957" y="119550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3067DCB-C25C-40C0-B5D8-D30D7242B32F}"/>
              </a:ext>
            </a:extLst>
          </p:cNvPr>
          <p:cNvSpPr txBox="1"/>
          <p:nvPr/>
        </p:nvSpPr>
        <p:spPr>
          <a:xfrm>
            <a:off x="355599" y="216807"/>
            <a:ext cx="80727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Filtres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passe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-bas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classiques</a:t>
            </a:r>
            <a:endParaRPr lang="en-CA" sz="3200" b="1" spc="-35" dirty="0">
              <a:latin typeface="+mj-lt"/>
              <a:ea typeface="Century Gothic" charset="0"/>
              <a:cs typeface="Century Gothic" charset="0"/>
            </a:endParaRPr>
          </a:p>
          <a:p>
            <a:r>
              <a:rPr lang="en-CA" b="1" spc="-35" dirty="0" err="1">
                <a:latin typeface="+mj-lt"/>
                <a:ea typeface="Century Gothic" charset="0"/>
                <a:cs typeface="Century Gothic" charset="0"/>
              </a:rPr>
              <a:t>Filtres</a:t>
            </a:r>
            <a:r>
              <a:rPr lang="en-CA" b="1" spc="-35" dirty="0">
                <a:latin typeface="+mj-lt"/>
                <a:ea typeface="Century Gothic" charset="0"/>
                <a:cs typeface="Century Gothic" charset="0"/>
              </a:rPr>
              <a:t> de Butterworth</a:t>
            </a:r>
            <a:endParaRPr lang="en-US" b="1" dirty="0">
              <a:latin typeface="+mj-lt"/>
              <a:ea typeface="Century Gothic" charset="0"/>
              <a:cs typeface="Century Gothic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CDF84F7-B6B5-4356-9BBD-DB6986633BCE}"/>
              </a:ext>
            </a:extLst>
          </p:cNvPr>
          <p:cNvGrpSpPr/>
          <p:nvPr/>
        </p:nvGrpSpPr>
        <p:grpSpPr>
          <a:xfrm>
            <a:off x="427788" y="1298737"/>
            <a:ext cx="8633792" cy="5402858"/>
            <a:chOff x="427788" y="1298737"/>
            <a:chExt cx="8633792" cy="5402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ontent Placeholder 5">
                  <a:extLst>
                    <a:ext uri="{FF2B5EF4-FFF2-40B4-BE49-F238E27FC236}">
                      <a16:creationId xmlns="" xmlns:a16="http://schemas.microsoft.com/office/drawing/2014/main" id="{7564CA06-C770-49A8-9DC2-3B21390C26D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27788" y="1298737"/>
                  <a:ext cx="8633792" cy="5402858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SzPct val="135000"/>
                    <a:buNone/>
                  </a:pPr>
                  <a:r>
                    <a:rPr lang="en-CA" sz="2600" b="1" u="sng" spc="-50" dirty="0">
                      <a:latin typeface="+mj-lt"/>
                      <a:cs typeface="Tahoma"/>
                    </a:rPr>
                    <a:t>Principe</a:t>
                  </a:r>
                  <a:endParaRPr lang="en-CA" sz="26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</a:pPr>
                  <a:r>
                    <a:rPr lang="en-CA" dirty="0" err="1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Définition</a:t>
                  </a:r>
                  <a:r>
                    <a:rPr lang="en-CA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 : </a:t>
                  </a:r>
                  <a:r>
                    <a:rPr lang="en-CA" i="1" spc="-50" dirty="0">
                      <a:latin typeface="+mj-lt"/>
                      <a:cs typeface="Tahoma"/>
                    </a:rPr>
                    <a:t>H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CA" i="1" spc="-50">
                              <a:latin typeface="Cambria Math" panose="02040503050406030204" pitchFamily="18" charset="0"/>
                              <a:cs typeface="Tahoma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i="1" dirty="0"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u</m:t>
                          </m:r>
                          <m:r>
                            <a:rPr lang="en-CA" spc="-50">
                              <a:latin typeface="Cambria Math" panose="02040503050406030204" pitchFamily="18" charset="0"/>
                              <a:cs typeface="Tahoma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CA" i="1" dirty="0"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v</m:t>
                          </m:r>
                        </m:e>
                      </m:d>
                      <m:r>
                        <a:rPr lang="fr-FR" i="1" spc="-5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/>
                        </a:rPr>
                        <m:t>=</m:t>
                      </m:r>
                      <m:r>
                        <m:rPr>
                          <m:nor/>
                        </m:rPr>
                        <a:rPr lang="en-CA" i="1" dirty="0">
                          <a:latin typeface="Symbol" charset="2"/>
                          <a:ea typeface="Symbol" charset="2"/>
                          <a:cs typeface="Symbol" charset="2"/>
                        </a:rPr>
                        <m:t>f</m:t>
                      </m:r>
                      <m:d>
                        <m:dPr>
                          <m:ctrlPr>
                            <a:rPr lang="en-CA" i="1" spc="-5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i="1" spc="-50" dirty="0">
                              <a:latin typeface="+mj-lt"/>
                              <a:cs typeface="Tahoma"/>
                            </a:rPr>
                            <m:t>D</m:t>
                          </m:r>
                          <m:d>
                            <m:dPr>
                              <m:ctrlPr>
                                <a:rPr lang="en-CA" i="1" spc="-50">
                                  <a:latin typeface="Cambria Math" panose="02040503050406030204" pitchFamily="18" charset="0"/>
                                  <a:cs typeface="Tahoma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CA" i="1" dirty="0">
                                  <a:latin typeface="+mj-lt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u</m:t>
                              </m:r>
                              <m:r>
                                <a:rPr lang="en-CA" spc="-50">
                                  <a:latin typeface="Cambria Math" panose="02040503050406030204" pitchFamily="18" charset="0"/>
                                  <a:cs typeface="Tahoma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CA" i="1" dirty="0">
                                  <a:latin typeface="+mj-lt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v</m:t>
                              </m:r>
                            </m:e>
                          </m:d>
                        </m:e>
                      </m:d>
                      <m:r>
                        <m:rPr>
                          <m:nor/>
                        </m:rPr>
                        <a:rPr lang="fr-CA" b="0" i="0" dirty="0" smtClean="0">
                          <a:latin typeface="Cambria Math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CA" i="1" dirty="0">
                          <a:latin typeface="Symbol" charset="2"/>
                          <a:ea typeface="Symbol" charset="2"/>
                          <a:cs typeface="Symbol" charset="2"/>
                        </a:rPr>
                        <m:t>f</m:t>
                      </m:r>
                      <m:d>
                        <m:dPr>
                          <m:ctrlPr>
                            <a:rPr lang="en-CA" i="1" spc="-50" dirty="0" smtClean="0">
                              <a:latin typeface="Cambria Math" panose="02040503050406030204" pitchFamily="18" charset="0"/>
                              <a:cs typeface="Tahoma"/>
                            </a:rPr>
                          </m:ctrlPr>
                        </m:dPr>
                        <m:e>
                          <m:r>
                            <a:rPr lang="en-CA" i="1" spc="-50">
                              <a:latin typeface="Cambria Math" panose="02040503050406030204" pitchFamily="18" charset="0"/>
                              <a:cs typeface="Tahoma"/>
                            </a:rPr>
                            <m:t>𝑣</m:t>
                          </m:r>
                        </m:e>
                      </m:d>
                    </m:oMath>
                  </a14:m>
                  <a:r>
                    <a:rPr lang="en-CA" spc="-50" dirty="0">
                      <a:latin typeface="+mj-lt"/>
                      <a:cs typeface="Tahom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i="1" spc="-5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/>
                        </a:rPr>
                        <m:t>=</m:t>
                      </m:r>
                    </m:oMath>
                  </a14:m>
                  <a:r>
                    <a:rPr lang="en-CA" spc="-50" dirty="0">
                      <a:latin typeface="+mj-lt"/>
                      <a:cs typeface="Tahoma"/>
                    </a:rPr>
                    <a:t>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CA" sz="1900" i="1" spc="-50" dirty="0" smtClean="0">
                              <a:latin typeface="Cambria Math" panose="02040503050406030204" pitchFamily="18" charset="0"/>
                              <a:cs typeface="Tahoma"/>
                            </a:rPr>
                          </m:ctrlPr>
                        </m:fPr>
                        <m:num>
                          <m:r>
                            <a:rPr lang="en-CA" sz="1900" b="0" i="1" spc="-50" dirty="0" smtClean="0">
                              <a:latin typeface="Cambria Math" panose="02040503050406030204" pitchFamily="18" charset="0"/>
                              <a:cs typeface="Tahoma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fr-FR" sz="1900" b="1" spc="-50" dirty="0">
                              <a:latin typeface="+mj-lt"/>
                              <a:cs typeface="Tahoma"/>
                            </a:rPr>
                            <m:t>1 </m:t>
                          </m:r>
                          <m:r>
                            <a:rPr lang="fr-FR" sz="1900" b="1" i="1" spc="-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sz="1900" b="1" i="1" spc="-50">
                                  <a:latin typeface="Cambria Math" panose="02040503050406030204" pitchFamily="18" charset="0"/>
                                  <a:cs typeface="Tahoma"/>
                                </a:rPr>
                              </m:ctrlPr>
                            </m:sSupPr>
                            <m:e>
                              <m:r>
                                <a:rPr lang="en-CA" sz="1900" b="1" i="1" spc="-50">
                                  <a:latin typeface="Cambria Math" panose="02040503050406030204" pitchFamily="18" charset="0"/>
                                  <a:cs typeface="Tahoma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fr-FR" sz="1900" i="1" spc="-50">
                                      <a:latin typeface="Cambria Math" panose="02040503050406030204" pitchFamily="18" charset="0"/>
                                      <a:cs typeface="Tahoma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CA" sz="1900" i="1" spc="-50" dirty="0">
                                          <a:latin typeface="Cambria Math" panose="02040503050406030204" pitchFamily="18" charset="0"/>
                                          <a:cs typeface="Tahoma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CA" sz="1900" i="1" spc="-50">
                                          <a:latin typeface="Cambria Math" panose="02040503050406030204" pitchFamily="18" charset="0"/>
                                          <a:cs typeface="Tahoma"/>
                                        </a:rPr>
                                        <m:t>𝑣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CA" sz="19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ahoma" panose="020B060403050404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9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ahoma" panose="020B0604030504040204" pitchFamily="34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CA" sz="19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ahoma" panose="020B0604030504040204" pitchFamily="34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CA" sz="1900" b="1" i="1" spc="-50">
                                  <a:latin typeface="Cambria Math" panose="02040503050406030204" pitchFamily="18" charset="0"/>
                                  <a:cs typeface="Tahoma"/>
                                </a:rPr>
                                <m:t>𝟐</m:t>
                              </m:r>
                              <m:r>
                                <m:rPr>
                                  <m:nor/>
                                </m:rPr>
                                <a:rPr lang="fr-CA" sz="1900" b="1" i="1" spc="-50" smtClean="0">
                                  <a:latin typeface="Cambria Math" panose="02040503050406030204" pitchFamily="18" charset="0"/>
                                  <a:cs typeface="Tahoma"/>
                                </a:rPr>
                                <m:t>n</m:t>
                              </m:r>
                            </m:sup>
                          </m:sSup>
                        </m:den>
                      </m:f>
                    </m:oMath>
                  </a14:m>
                  <a:endParaRPr lang="en-CA" sz="1900" spc="-50" dirty="0">
                    <a:latin typeface="+mj-lt"/>
                    <a:cs typeface="Tahoma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</a:pPr>
                  <a:endParaRPr lang="en-CA" sz="2200" spc="-50" dirty="0">
                    <a:latin typeface="+mj-lt"/>
                    <a:cs typeface="Tahoma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  <a:buNone/>
                  </a:pPr>
                  <a:endParaRPr lang="en-CA" sz="2200" spc="-50" dirty="0">
                    <a:latin typeface="+mj-lt"/>
                    <a:cs typeface="Tahoma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</a:pPr>
                  <a:r>
                    <a:rPr lang="en-CA" sz="2200" i="1" spc="-50" dirty="0">
                      <a:latin typeface="+mj-lt"/>
                      <a:cs typeface="Tahoma"/>
                    </a:rPr>
                    <a:t>n</a:t>
                  </a:r>
                  <a:r>
                    <a:rPr lang="en-CA" sz="2200" spc="-50" dirty="0">
                      <a:latin typeface="+mj-lt"/>
                      <a:cs typeface="Tahoma"/>
                    </a:rPr>
                    <a:t> : </a:t>
                  </a:r>
                  <a:r>
                    <a:rPr lang="en-CA" sz="2200" spc="-50" dirty="0" err="1">
                      <a:latin typeface="+mj-lt"/>
                      <a:cs typeface="Tahoma"/>
                    </a:rPr>
                    <a:t>ordre</a:t>
                  </a:r>
                  <a:r>
                    <a:rPr lang="en-CA" sz="2200" spc="-50" dirty="0">
                      <a:latin typeface="+mj-lt"/>
                      <a:cs typeface="Tahoma"/>
                    </a:rPr>
                    <a:t> du </a:t>
                  </a:r>
                  <a:r>
                    <a:rPr lang="en-CA" sz="2200" spc="-50" dirty="0" err="1">
                      <a:latin typeface="+mj-lt"/>
                      <a:cs typeface="Tahoma"/>
                    </a:rPr>
                    <a:t>filtre</a:t>
                  </a:r>
                  <a:endParaRPr lang="en-CA" sz="2200" spc="-50" dirty="0">
                    <a:latin typeface="+mj-lt"/>
                    <a:cs typeface="Tahoma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</a:pPr>
                  <a:r>
                    <a:rPr lang="en-CA" sz="2200" spc="-50" dirty="0" err="1">
                      <a:latin typeface="+mj-lt"/>
                      <a:cs typeface="Tahoma"/>
                    </a:rPr>
                    <a:t>Décroissance</a:t>
                  </a:r>
                  <a:r>
                    <a:rPr lang="en-CA" sz="2200" spc="-50" dirty="0">
                      <a:latin typeface="+mj-lt"/>
                      <a:cs typeface="Tahoma"/>
                    </a:rPr>
                    <a:t> monotone dans le </a:t>
                  </a:r>
                  <a:r>
                    <a:rPr lang="en-CA" sz="2200" spc="-50" dirty="0" err="1">
                      <a:latin typeface="+mj-lt"/>
                      <a:cs typeface="Tahoma"/>
                    </a:rPr>
                    <a:t>domaine</a:t>
                  </a:r>
                  <a:r>
                    <a:rPr lang="en-CA" sz="2200" spc="-50" dirty="0">
                      <a:latin typeface="+mj-lt"/>
                      <a:cs typeface="Tahoma"/>
                    </a:rPr>
                    <a:t> </a:t>
                  </a:r>
                  <a:r>
                    <a:rPr lang="en-CA" sz="2200" spc="-50" dirty="0" err="1">
                      <a:latin typeface="+mj-lt"/>
                      <a:cs typeface="Tahoma"/>
                    </a:rPr>
                    <a:t>fréquentiel</a:t>
                  </a:r>
                  <a:endParaRPr lang="en-CA" sz="2200" spc="-50" dirty="0">
                    <a:latin typeface="+mj-lt"/>
                    <a:cs typeface="Tahoma"/>
                  </a:endParaRPr>
                </a:p>
                <a:p>
                  <a:pPr marL="0" indent="0">
                    <a:lnSpc>
                      <a:spcPct val="60000"/>
                    </a:lnSpc>
                    <a:spcBef>
                      <a:spcPts val="0"/>
                    </a:spcBef>
                    <a:buSzPct val="135000"/>
                    <a:buNone/>
                  </a:pPr>
                  <a:endParaRPr lang="fr-FR" sz="2600" b="1" u="sng" spc="-50" dirty="0">
                    <a:solidFill>
                      <a:srgbClr val="FF0000"/>
                    </a:solidFill>
                    <a:latin typeface="+mj-lt"/>
                    <a:cs typeface="Tahoma"/>
                  </a:endParaRPr>
                </a:p>
                <a:p>
                  <a:pPr marL="0" indent="0">
                    <a:spcBef>
                      <a:spcPts val="0"/>
                    </a:spcBef>
                    <a:buSzPct val="135000"/>
                    <a:buNone/>
                  </a:pPr>
                  <a:r>
                    <a:rPr lang="fr-FR" sz="2600" b="1" u="sng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Représentation</a:t>
                  </a:r>
                  <a:endParaRPr lang="en-CA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9" name="Content Placeholder 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7564CA06-C770-49A8-9DC2-3B21390C26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788" y="1298737"/>
                  <a:ext cx="8633792" cy="540285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271" t="-20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9AA7849E-DF67-4433-B582-C9CEC0FFB9C3}"/>
                </a:ext>
              </a:extLst>
            </p:cNvPr>
            <p:cNvSpPr/>
            <p:nvPr/>
          </p:nvSpPr>
          <p:spPr>
            <a:xfrm>
              <a:off x="2728162" y="2258633"/>
              <a:ext cx="3687676" cy="511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200" b="1" spc="-50" dirty="0">
                  <a:solidFill>
                    <a:srgbClr val="FF0000"/>
                  </a:solidFill>
                  <a:latin typeface="+mj-lt"/>
                  <a:cs typeface="Tahoma"/>
                </a:rPr>
                <a:t>Définition non classique</a:t>
              </a:r>
              <a:endParaRPr lang="en-CA" sz="2200" b="1" dirty="0">
                <a:latin typeface="+mj-lt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119D63A4-4E0D-4044-A9E1-54BE077476F9}"/>
                </a:ext>
              </a:extLst>
            </p:cNvPr>
            <p:cNvGrpSpPr/>
            <p:nvPr/>
          </p:nvGrpSpPr>
          <p:grpSpPr>
            <a:xfrm>
              <a:off x="1509641" y="4188936"/>
              <a:ext cx="6126834" cy="1878227"/>
              <a:chOff x="1571427" y="4188936"/>
              <a:chExt cx="6126834" cy="1878227"/>
            </a:xfrm>
          </p:grpSpPr>
          <p:sp>
            <p:nvSpPr>
              <p:cNvPr id="22" name="object 43">
                <a:extLst>
                  <a:ext uri="{FF2B5EF4-FFF2-40B4-BE49-F238E27FC236}">
                    <a16:creationId xmlns="" xmlns:a16="http://schemas.microsoft.com/office/drawing/2014/main" id="{1773CF31-F4E0-445E-8D14-271248CD3711}"/>
                  </a:ext>
                </a:extLst>
              </p:cNvPr>
              <p:cNvSpPr/>
              <p:nvPr/>
            </p:nvSpPr>
            <p:spPr>
              <a:xfrm>
                <a:off x="1571430" y="4188936"/>
                <a:ext cx="6126831" cy="187822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275DE1DF-5310-440E-AC2B-8250C990BA56}"/>
                  </a:ext>
                </a:extLst>
              </p:cNvPr>
              <p:cNvSpPr/>
              <p:nvPr/>
            </p:nvSpPr>
            <p:spPr>
              <a:xfrm>
                <a:off x="1571427" y="4188936"/>
                <a:ext cx="6126831" cy="1878227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BADD5DF-6FAB-465B-9C45-A4F81DC37945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classiques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Butterworth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gaussien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6BBC7FD-16B9-4994-AE2D-5DA04A1C7329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Lissage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(“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smoothing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”)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795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863300"/>
            <a:ext cx="8358939" cy="5817095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Aspects pratiques des calculs 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Rappel: propriétés importantes de la TFD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Exemple : interpolation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Exemple : convolution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Principe des traitements dans le domaine fréquentiel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Lissage </a:t>
            </a:r>
            <a:r>
              <a:rPr lang="fr-FR" sz="5100" b="1" spc="-65" dirty="0">
                <a:latin typeface="+mj-lt"/>
                <a:cs typeface="Tahoma"/>
              </a:rPr>
              <a:t>(</a:t>
            </a:r>
            <a:r>
              <a:rPr lang="en-CA" sz="5100" b="1" spc="-65" dirty="0">
                <a:latin typeface="+mj-lt"/>
                <a:cs typeface="Tahoma"/>
              </a:rPr>
              <a:t>“</a:t>
            </a:r>
            <a:r>
              <a:rPr lang="en-CA" sz="5100" b="1" i="1" spc="-65" dirty="0">
                <a:latin typeface="+mj-lt"/>
                <a:cs typeface="Tahoma"/>
              </a:rPr>
              <a:t>smoothing</a:t>
            </a:r>
            <a:r>
              <a:rPr lang="en-CA" sz="5100" b="1" spc="-65" dirty="0">
                <a:latin typeface="+mj-lt"/>
                <a:cs typeface="Tahoma"/>
              </a:rPr>
              <a:t>”)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passe</a:t>
            </a:r>
            <a:r>
              <a:rPr lang="en-CA" sz="4600" spc="-65" dirty="0">
                <a:latin typeface="+mj-lt"/>
                <a:cs typeface="Tahoma"/>
              </a:rPr>
              <a:t>-bas </a:t>
            </a:r>
            <a:r>
              <a:rPr lang="en-CA" sz="4600" spc="-65" dirty="0" err="1">
                <a:latin typeface="+mj-lt"/>
                <a:cs typeface="Tahoma"/>
              </a:rPr>
              <a:t>idéal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classiques</a:t>
            </a:r>
            <a:r>
              <a:rPr lang="en-CA" sz="4600" spc="-65" dirty="0">
                <a:latin typeface="+mj-lt"/>
                <a:cs typeface="Tahoma"/>
              </a:rPr>
              <a:t> : Butterworth et </a:t>
            </a:r>
            <a:r>
              <a:rPr lang="en-CA" sz="4600" spc="-65" dirty="0" err="1">
                <a:latin typeface="+mj-lt"/>
                <a:cs typeface="Tahoma"/>
              </a:rPr>
              <a:t>gaussien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Rehaussement </a:t>
            </a:r>
            <a:r>
              <a:rPr lang="en-CA" sz="5100" b="1" spc="-65" dirty="0">
                <a:latin typeface="+mj-lt"/>
                <a:cs typeface="Tahoma"/>
              </a:rPr>
              <a:t>(“</a:t>
            </a:r>
            <a:r>
              <a:rPr lang="en-CA" sz="5100" b="1" i="1" spc="-65" dirty="0">
                <a:latin typeface="+mj-lt"/>
                <a:cs typeface="Tahoma"/>
              </a:rPr>
              <a:t>sharpening</a:t>
            </a:r>
            <a:r>
              <a:rPr lang="en-CA" sz="5100" b="1" spc="-65" dirty="0">
                <a:latin typeface="+mj-lt"/>
                <a:cs typeface="Tahoma"/>
              </a:rPr>
              <a:t>”)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classiques</a:t>
            </a:r>
            <a:r>
              <a:rPr lang="en-CA" sz="4600" spc="-65" dirty="0">
                <a:latin typeface="+mj-lt"/>
                <a:cs typeface="Tahoma"/>
              </a:rPr>
              <a:t> : ideal, Butterworth et </a:t>
            </a:r>
            <a:r>
              <a:rPr lang="en-CA" sz="4600" spc="-65" dirty="0" err="1">
                <a:latin typeface="+mj-lt"/>
                <a:cs typeface="Tahoma"/>
              </a:rPr>
              <a:t>gaussien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Autres</a:t>
            </a:r>
            <a:r>
              <a:rPr lang="en-CA" sz="4600" spc="-65" dirty="0">
                <a:latin typeface="+mj-lt"/>
                <a:cs typeface="Tahoma"/>
              </a:rPr>
              <a:t> types de </a:t>
            </a:r>
            <a:r>
              <a:rPr lang="en-CA" sz="4600" spc="-65" dirty="0" err="1">
                <a:latin typeface="+mj-lt"/>
                <a:cs typeface="Tahoma"/>
              </a:rPr>
              <a:t>traitements</a:t>
            </a:r>
            <a:r>
              <a:rPr lang="en-CA" sz="4600" spc="-65" dirty="0">
                <a:latin typeface="+mj-lt"/>
                <a:cs typeface="Tahoma"/>
              </a:rPr>
              <a:t> : </a:t>
            </a:r>
            <a:r>
              <a:rPr lang="en-CA" sz="4600" spc="-65" dirty="0" err="1">
                <a:latin typeface="+mj-lt"/>
                <a:cs typeface="Tahoma"/>
              </a:rPr>
              <a:t>laplacien</a:t>
            </a:r>
            <a:r>
              <a:rPr lang="en-CA" sz="4600" spc="-65" dirty="0">
                <a:latin typeface="+mj-lt"/>
                <a:cs typeface="Tahoma"/>
              </a:rPr>
              <a:t>, masque </a:t>
            </a:r>
            <a:r>
              <a:rPr lang="en-CA" sz="4600" spc="-65" dirty="0" err="1">
                <a:latin typeface="+mj-lt"/>
                <a:cs typeface="Tahoma"/>
              </a:rPr>
              <a:t>flou</a:t>
            </a:r>
            <a:r>
              <a:rPr lang="en-CA" sz="4600" spc="-65" dirty="0">
                <a:latin typeface="+mj-lt"/>
                <a:cs typeface="Tahoma"/>
              </a:rPr>
              <a:t>, </a:t>
            </a:r>
            <a:r>
              <a:rPr lang="en-CA" sz="4600" spc="-65" dirty="0" err="1">
                <a:latin typeface="+mj-lt"/>
                <a:cs typeface="Tahoma"/>
              </a:rPr>
              <a:t>homomorphique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Traitements </a:t>
            </a:r>
            <a:r>
              <a:rPr lang="fr-FR" sz="5100" b="1" i="1" spc="-45" dirty="0">
                <a:latin typeface="+mj-lt"/>
                <a:cs typeface="Tahoma"/>
              </a:rPr>
              <a:t>ad hoc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passe-bande</a:t>
            </a:r>
            <a:r>
              <a:rPr lang="en-CA" sz="4600" spc="-65" dirty="0">
                <a:latin typeface="+mj-lt"/>
                <a:cs typeface="Tahoma"/>
              </a:rPr>
              <a:t> et coupe-</a:t>
            </a:r>
            <a:r>
              <a:rPr lang="en-CA" sz="4600" spc="-65" dirty="0" err="1">
                <a:latin typeface="+mj-lt"/>
                <a:cs typeface="Tahoma"/>
              </a:rPr>
              <a:t>bande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i="1" spc="-65" dirty="0">
                <a:latin typeface="+mj-lt"/>
                <a:cs typeface="Tahoma"/>
              </a:rPr>
              <a:t>ad hoc</a:t>
            </a:r>
            <a:endParaRPr lang="en-CA" sz="46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056AFE6-5A16-4F44-9D3A-06A9441C9EF3}"/>
              </a:ext>
            </a:extLst>
          </p:cNvPr>
          <p:cNvSpPr/>
          <p:nvPr/>
        </p:nvSpPr>
        <p:spPr>
          <a:xfrm>
            <a:off x="1046747" y="1082842"/>
            <a:ext cx="6701590" cy="26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0420FA5A-B529-4DFA-BE12-FB2D2A91D7AD}"/>
              </a:ext>
            </a:extLst>
          </p:cNvPr>
          <p:cNvSpPr/>
          <p:nvPr/>
        </p:nvSpPr>
        <p:spPr>
          <a:xfrm>
            <a:off x="1046747" y="981918"/>
            <a:ext cx="6617774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C443E406-0D97-438C-80FB-E106717005F0}"/>
              </a:ext>
            </a:extLst>
          </p:cNvPr>
          <p:cNvSpPr/>
          <p:nvPr/>
        </p:nvSpPr>
        <p:spPr>
          <a:xfrm>
            <a:off x="1046747" y="2517169"/>
            <a:ext cx="6145163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D95C0CCF-31CC-42CA-84AC-8365BA3777FE}"/>
              </a:ext>
            </a:extLst>
          </p:cNvPr>
          <p:cNvSpPr/>
          <p:nvPr/>
        </p:nvSpPr>
        <p:spPr>
          <a:xfrm>
            <a:off x="1046747" y="2969231"/>
            <a:ext cx="5744471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BF727159-CB5D-4861-9A41-3BE59567048F}"/>
              </a:ext>
            </a:extLst>
          </p:cNvPr>
          <p:cNvSpPr/>
          <p:nvPr/>
        </p:nvSpPr>
        <p:spPr>
          <a:xfrm>
            <a:off x="1046747" y="4130211"/>
            <a:ext cx="6701590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10" name="Rectangl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A0D3B-2932-4027-B693-A8C88B22AFE3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890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78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Filtres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Butterworth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6013C2C-538E-4732-9E04-CA1523F96720}"/>
              </a:ext>
            </a:extLst>
          </p:cNvPr>
          <p:cNvSpPr txBox="1"/>
          <p:nvPr/>
        </p:nvSpPr>
        <p:spPr>
          <a:xfrm rot="16200000">
            <a:off x="-1290471" y="452013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29F37E4-FC3B-44A0-8A4C-A3DECFBB2431}"/>
              </a:ext>
            </a:extLst>
          </p:cNvPr>
          <p:cNvGrpSpPr/>
          <p:nvPr/>
        </p:nvGrpSpPr>
        <p:grpSpPr>
          <a:xfrm>
            <a:off x="427788" y="997940"/>
            <a:ext cx="8633792" cy="5402858"/>
            <a:chOff x="427788" y="997940"/>
            <a:chExt cx="8633792" cy="5402858"/>
          </a:xfrm>
        </p:grpSpPr>
        <p:sp>
          <p:nvSpPr>
            <p:cNvPr id="18" name="Content Placeholder 5">
              <a:extLst>
                <a:ext uri="{FF2B5EF4-FFF2-40B4-BE49-F238E27FC236}">
                  <a16:creationId xmlns="" xmlns:a16="http://schemas.microsoft.com/office/drawing/2014/main" id="{68D8CA7F-D094-4DE1-8730-493E148574C6}"/>
                </a:ext>
              </a:extLst>
            </p:cNvPr>
            <p:cNvSpPr txBox="1">
              <a:spLocks/>
            </p:cNvSpPr>
            <p:nvPr/>
          </p:nvSpPr>
          <p:spPr>
            <a:xfrm>
              <a:off x="427788" y="997940"/>
              <a:ext cx="8633792" cy="540285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3000"/>
                </a:spcBef>
                <a:buSzPct val="135000"/>
                <a:buNone/>
              </a:pPr>
              <a:r>
                <a:rPr lang="fr-FR" sz="2600" b="1" u="sng" spc="-50" dirty="0">
                  <a:solidFill>
                    <a:srgbClr val="FF0000"/>
                  </a:solidFill>
                  <a:latin typeface="+mj-lt"/>
                  <a:cs typeface="Tahoma"/>
                </a:rPr>
                <a:t>Points marquants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Clr>
                  <a:srgbClr val="FF0000"/>
                </a:buClr>
                <a:buSzPct val="135000"/>
              </a:pPr>
              <a:r>
                <a:rPr lang="en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Ordre : </a:t>
              </a:r>
              <a:r>
                <a:rPr lang="en-CA" sz="2200" spc="-5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permet</a:t>
              </a:r>
              <a:r>
                <a:rPr lang="en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un </a:t>
              </a:r>
              <a:r>
                <a:rPr lang="en-CA" sz="2200" spc="-5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choix</a:t>
              </a:r>
              <a:r>
                <a:rPr lang="en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CA" sz="2200" spc="-5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aisé</a:t>
              </a:r>
              <a:r>
                <a:rPr lang="en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de la </a:t>
              </a:r>
              <a:r>
                <a:rPr lang="en-CA" sz="2200" spc="-5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raideur</a:t>
              </a:r>
              <a:r>
                <a:rPr lang="en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du </a:t>
              </a:r>
              <a:r>
                <a:rPr lang="en-CA" sz="2200" spc="-5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filtre</a:t>
              </a:r>
              <a:endPara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Clr>
                  <a:srgbClr val="FF0000"/>
                </a:buClr>
                <a:buSzPct val="135000"/>
              </a:pPr>
              <a:r>
                <a:rPr lang="en-CA" sz="2200" spc="-5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Compromis</a:t>
              </a:r>
              <a:r>
                <a:rPr lang="en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entre </a:t>
              </a:r>
              <a:r>
                <a:rPr lang="en-CA" sz="2200" spc="-5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ordre</a:t>
              </a:r>
              <a:r>
                <a:rPr lang="en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et oscillations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Clr>
                  <a:srgbClr val="FF0000"/>
                </a:buClr>
                <a:buSzPct val="135000"/>
              </a:pPr>
              <a:endPara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Clr>
                  <a:srgbClr val="FF0000"/>
                </a:buClr>
                <a:buSzPct val="135000"/>
              </a:pPr>
              <a:endPara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Clr>
                  <a:srgbClr val="FF0000"/>
                </a:buClr>
                <a:buSzPct val="135000"/>
              </a:pPr>
              <a:endPara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Clr>
                  <a:srgbClr val="FF0000"/>
                </a:buClr>
                <a:buSzPct val="135000"/>
              </a:pPr>
              <a:endPara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Clr>
                  <a:srgbClr val="FF0000"/>
                </a:buClr>
                <a:buSzPct val="135000"/>
              </a:pPr>
              <a:endPara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Clr>
                  <a:srgbClr val="FF0000"/>
                </a:buClr>
                <a:buSzPct val="135000"/>
              </a:pPr>
              <a:endPara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Clr>
                  <a:srgbClr val="FF0000"/>
                </a:buClr>
                <a:buSzPct val="135000"/>
              </a:pPr>
              <a:endPara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Clr>
                  <a:srgbClr val="FF0000"/>
                </a:buClr>
                <a:buSzPct val="135000"/>
              </a:pPr>
              <a:endPara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Clr>
                  <a:srgbClr val="FF0000"/>
                </a:buClr>
                <a:buSzPct val="135000"/>
              </a:pPr>
              <a:endPara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0"/>
                </a:spcBef>
                <a:buClr>
                  <a:srgbClr val="FF0000"/>
                </a:buClr>
                <a:buSzPct val="135000"/>
                <a:buNone/>
              </a:pPr>
              <a:endPara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SzPct val="135000"/>
              </a:pPr>
              <a:endPara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0"/>
                </a:spcBef>
                <a:buSzPct val="135000"/>
                <a:buNone/>
              </a:pPr>
              <a:endPara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0" indent="0">
                <a:spcBef>
                  <a:spcPts val="3000"/>
                </a:spcBef>
                <a:buSzPct val="135000"/>
                <a:buNone/>
              </a:pPr>
              <a:endParaRPr lang="fr-FR" sz="2600" b="1" u="sng" spc="-50" dirty="0">
                <a:solidFill>
                  <a:srgbClr val="FF0000"/>
                </a:solidFill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object 29">
              <a:extLst>
                <a:ext uri="{FF2B5EF4-FFF2-40B4-BE49-F238E27FC236}">
                  <a16:creationId xmlns="" xmlns:a16="http://schemas.microsoft.com/office/drawing/2014/main" id="{429DACA5-F0A1-461E-9C05-EA9DCF7369B1}"/>
                </a:ext>
              </a:extLst>
            </p:cNvPr>
            <p:cNvSpPr/>
            <p:nvPr/>
          </p:nvSpPr>
          <p:spPr>
            <a:xfrm>
              <a:off x="2127445" y="2266450"/>
              <a:ext cx="4712338" cy="201089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962384B-C21B-4DD6-AA1B-B0F7C9762D70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classiques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Butterworth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gaussien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C7ED253-8A88-451E-BFE4-7EAFEFAEC6B7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Lissage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(“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smoothing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”)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696" y="4264932"/>
            <a:ext cx="6540500" cy="787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B46F0E0-28DE-0AAB-11FF-F28DE52ECBCC}"/>
              </a:ext>
            </a:extLst>
          </p:cNvPr>
          <p:cNvSpPr txBox="1"/>
          <p:nvPr/>
        </p:nvSpPr>
        <p:spPr>
          <a:xfrm>
            <a:off x="2407205" y="2053344"/>
            <a:ext cx="656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latin typeface="+mj-lt"/>
              </a:rPr>
              <a:t>Ordre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64121E-3AB4-71A2-F57F-A3D249CABDE5}"/>
              </a:ext>
            </a:extLst>
          </p:cNvPr>
          <p:cNvSpPr txBox="1"/>
          <p:nvPr/>
        </p:nvSpPr>
        <p:spPr>
          <a:xfrm>
            <a:off x="3518103" y="2053344"/>
            <a:ext cx="656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latin typeface="+mj-lt"/>
              </a:rPr>
              <a:t>Ordre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7CF9FD4-558B-E5B5-7DE0-F463D0854659}"/>
              </a:ext>
            </a:extLst>
          </p:cNvPr>
          <p:cNvSpPr txBox="1"/>
          <p:nvPr/>
        </p:nvSpPr>
        <p:spPr>
          <a:xfrm>
            <a:off x="4763132" y="2053344"/>
            <a:ext cx="656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latin typeface="+mj-lt"/>
              </a:rPr>
              <a:t>Ordre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FAE26B4-32A4-754B-B4DA-1FB8EF8093B9}"/>
              </a:ext>
            </a:extLst>
          </p:cNvPr>
          <p:cNvSpPr txBox="1"/>
          <p:nvPr/>
        </p:nvSpPr>
        <p:spPr>
          <a:xfrm>
            <a:off x="5874030" y="2053344"/>
            <a:ext cx="734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latin typeface="+mj-lt"/>
              </a:rPr>
              <a:t>Ordre 20</a:t>
            </a:r>
          </a:p>
        </p:txBody>
      </p:sp>
    </p:spTree>
    <p:extLst>
      <p:ext uri="{BB962C8B-B14F-4D97-AF65-F5344CB8AC3E}">
        <p14:creationId xmlns:p14="http://schemas.microsoft.com/office/powerpoint/2010/main" val="203718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95ACE74-4DC2-4CF4-85A7-9DB317849D3D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90EF49B-56CC-4C16-B198-C6394671A755}"/>
              </a:ext>
            </a:extLst>
          </p:cNvPr>
          <p:cNvSpPr txBox="1"/>
          <p:nvPr/>
        </p:nvSpPr>
        <p:spPr>
          <a:xfrm>
            <a:off x="335051" y="263530"/>
            <a:ext cx="75968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Filtres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passe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-bas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classiques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Filtres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gaussien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A3C9C39-9135-4F20-A67C-B263FEBC4ECF}"/>
              </a:ext>
            </a:extLst>
          </p:cNvPr>
          <p:cNvSpPr txBox="1"/>
          <p:nvPr/>
        </p:nvSpPr>
        <p:spPr>
          <a:xfrm>
            <a:off x="427788" y="609989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8B4DDE9-CE1E-4C15-A28F-4C3795A27EFD}"/>
              </a:ext>
            </a:extLst>
          </p:cNvPr>
          <p:cNvGrpSpPr/>
          <p:nvPr/>
        </p:nvGrpSpPr>
        <p:grpSpPr>
          <a:xfrm>
            <a:off x="427788" y="1298737"/>
            <a:ext cx="8633792" cy="4763341"/>
            <a:chOff x="427788" y="1298737"/>
            <a:chExt cx="8633792" cy="4763341"/>
          </a:xfrm>
        </p:grpSpPr>
        <p:sp>
          <p:nvSpPr>
            <p:cNvPr id="23" name="Content Placeholder 5">
              <a:extLst>
                <a:ext uri="{FF2B5EF4-FFF2-40B4-BE49-F238E27FC236}">
                  <a16:creationId xmlns="" xmlns:a16="http://schemas.microsoft.com/office/drawing/2014/main" id="{C69ABC1F-6868-495C-A12C-6D820E4CD5E4}"/>
                </a:ext>
              </a:extLst>
            </p:cNvPr>
            <p:cNvSpPr txBox="1">
              <a:spLocks/>
            </p:cNvSpPr>
            <p:nvPr/>
          </p:nvSpPr>
          <p:spPr>
            <a:xfrm>
              <a:off x="427788" y="1298737"/>
              <a:ext cx="8633792" cy="4763341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600" b="1" u="sng" spc="-50" dirty="0" err="1">
                  <a:latin typeface="+mj-lt"/>
                  <a:cs typeface="Tahoma"/>
                </a:rPr>
                <a:t>Définition</a:t>
              </a:r>
              <a:r>
                <a:rPr lang="en-CA" sz="2600" b="1" u="sng" spc="-50" dirty="0">
                  <a:latin typeface="+mj-lt"/>
                  <a:cs typeface="Tahoma"/>
                </a:rPr>
                <a:t> et </a:t>
              </a:r>
              <a:r>
                <a:rPr lang="en-CA" sz="2600" b="1" u="sng" spc="-50" dirty="0" err="1">
                  <a:latin typeface="+mj-lt"/>
                  <a:cs typeface="Tahoma"/>
                </a:rPr>
                <a:t>propriétés</a:t>
              </a:r>
              <a:endParaRPr lang="en-CA" sz="26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1600"/>
                </a:spcBef>
                <a:buSzPct val="135000"/>
              </a:pPr>
              <a:r>
                <a:rPr lang="en-CA" sz="2200" spc="-5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Définition</a:t>
              </a:r>
              <a:r>
                <a:rPr lang="en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: 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1600"/>
                </a:spcBef>
                <a:buSzPct val="135000"/>
              </a:pPr>
              <a:r>
                <a:rPr lang="en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TFI : 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1600"/>
                </a:spcBef>
                <a:buSzPct val="135000"/>
              </a:pPr>
              <a:r>
                <a:rPr lang="en-CA" sz="2200" spc="-5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Décroissance</a:t>
              </a:r>
              <a:r>
                <a:rPr lang="en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monotone dans les </a:t>
              </a:r>
              <a:r>
                <a:rPr lang="en-CA" sz="2200" spc="-5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domaines</a:t>
              </a:r>
              <a:r>
                <a:rPr lang="en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spatial et </a:t>
              </a:r>
              <a:r>
                <a:rPr lang="en-CA" sz="2200" spc="-5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fréquentiel</a:t>
              </a:r>
              <a:endPara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0" indent="0">
                <a:lnSpc>
                  <a:spcPct val="60000"/>
                </a:lnSpc>
                <a:spcBef>
                  <a:spcPts val="0"/>
                </a:spcBef>
                <a:buSzPct val="135000"/>
                <a:buNone/>
              </a:pPr>
              <a:endParaRPr lang="fr-FR" sz="2600" b="1" u="sng" spc="-50" dirty="0">
                <a:solidFill>
                  <a:srgbClr val="FF0000"/>
                </a:solidFill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r>
                <a:rPr lang="fr-FR" sz="2600" b="1" u="sng" spc="-50" dirty="0">
                  <a:solidFill>
                    <a:srgbClr val="FF0000"/>
                  </a:solidFill>
                  <a:latin typeface="+mj-lt"/>
                  <a:cs typeface="Tahoma"/>
                </a:rPr>
                <a:t>Représentation</a:t>
              </a:r>
              <a:endParaRPr lang="en-CA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69C380C-B8EE-4548-9EE8-2D9F340D1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8211" y="1860788"/>
              <a:ext cx="4922178" cy="40795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6F39A29-69D5-4431-B86B-579A953DB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1661" y="2328543"/>
              <a:ext cx="4322422" cy="47937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E674EA8E-22C5-4972-8EA1-B7132FCE865F}"/>
                </a:ext>
              </a:extLst>
            </p:cNvPr>
            <p:cNvGrpSpPr/>
            <p:nvPr/>
          </p:nvGrpSpPr>
          <p:grpSpPr>
            <a:xfrm>
              <a:off x="1543590" y="4030195"/>
              <a:ext cx="6130956" cy="1938596"/>
              <a:chOff x="1467296" y="4030195"/>
              <a:chExt cx="6130956" cy="1938596"/>
            </a:xfrm>
          </p:grpSpPr>
          <p:sp>
            <p:nvSpPr>
              <p:cNvPr id="25" name="object 43">
                <a:extLst>
                  <a:ext uri="{FF2B5EF4-FFF2-40B4-BE49-F238E27FC236}">
                    <a16:creationId xmlns="" xmlns:a16="http://schemas.microsoft.com/office/drawing/2014/main" id="{C70A950D-2D6C-48CC-A007-D63788FB036A}"/>
                  </a:ext>
                </a:extLst>
              </p:cNvPr>
              <p:cNvSpPr/>
              <p:nvPr/>
            </p:nvSpPr>
            <p:spPr>
              <a:xfrm>
                <a:off x="1467296" y="4030195"/>
                <a:ext cx="6130956" cy="193859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FA883D68-02B8-4281-86B2-189354091B80}"/>
                  </a:ext>
                </a:extLst>
              </p:cNvPr>
              <p:cNvSpPr/>
              <p:nvPr/>
            </p:nvSpPr>
            <p:spPr>
              <a:xfrm>
                <a:off x="1467296" y="4030195"/>
                <a:ext cx="6130956" cy="1938591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E90CE24-8C5F-40FE-AB5A-E4A23323EA2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classiques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Butterworth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gaussien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79DAD47-D213-4118-9B40-28B60E7108D3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Lissage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(“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smoothing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”)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207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53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Filtres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gaussiens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="" xmlns:a16="http://schemas.microsoft.com/office/drawing/2014/main" id="{68D8CA7F-D094-4DE1-8730-493E148574C6}"/>
              </a:ext>
            </a:extLst>
          </p:cNvPr>
          <p:cNvSpPr txBox="1">
            <a:spLocks/>
          </p:cNvSpPr>
          <p:nvPr/>
        </p:nvSpPr>
        <p:spPr>
          <a:xfrm>
            <a:off x="487948" y="1837226"/>
            <a:ext cx="8633792" cy="30066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Mise en œuvre </a:t>
            </a:r>
            <a:endParaRPr lang="en-CA" sz="26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Étapes du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traitement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: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voir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filtpb</a:t>
            </a:r>
            <a:endParaRPr lang="en-CA" sz="2200" dirty="0">
              <a:latin typeface="Cambria Math" panose="02040503050406030204" pitchFamily="18" charset="0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Résultats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typiques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: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voir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demo_pb</a:t>
            </a:r>
            <a:endParaRPr lang="en-CA" sz="2200" dirty="0">
              <a:latin typeface="Cambria Math" panose="02040503050406030204" pitchFamily="18" charset="0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10000"/>
              </a:lnSpc>
              <a:spcBef>
                <a:spcPts val="0"/>
              </a:spcBef>
              <a:buSzPct val="135000"/>
              <a:buNone/>
            </a:pPr>
            <a:endParaRPr lang="en-CA" sz="22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r>
              <a:rPr lang="fr-FR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Points marquants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Pas </a:t>
            </a: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d’oscillations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dans les </a:t>
            </a: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domaines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spatial et </a:t>
            </a: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fréquentiel</a:t>
            </a:r>
            <a:endParaRPr lang="en-CA" sz="2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Notion de </a:t>
            </a: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fréquence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coupure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plus difficile à </a:t>
            </a: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appréhender</a:t>
            </a:r>
            <a:endParaRPr lang="en-CA" sz="2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6F83A7-54F7-45D1-96DB-8A57970D5CB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classiques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Butterworth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gaussien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B9705B9-F33E-43CC-9D56-73842646CF5A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Lissage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(“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smoothing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”)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636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53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Filtres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passe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-bas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="" xmlns:a16="http://schemas.microsoft.com/office/drawing/2014/main" id="{68D8CA7F-D094-4DE1-8730-493E148574C6}"/>
              </a:ext>
            </a:extLst>
          </p:cNvPr>
          <p:cNvSpPr txBox="1">
            <a:spLocks/>
          </p:cNvSpPr>
          <p:nvPr/>
        </p:nvSpPr>
        <p:spPr>
          <a:xfrm>
            <a:off x="487948" y="959887"/>
            <a:ext cx="8633792" cy="54409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Exemples d’utilisation </a:t>
            </a:r>
            <a:endParaRPr lang="en-CA" sz="26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Lissage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dirty="0">
              <a:latin typeface="Cambria Math" panose="02040503050406030204" pitchFamily="18" charset="0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dirty="0">
              <a:latin typeface="Cambria Math" panose="02040503050406030204" pitchFamily="18" charset="0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en-CA" sz="2200" dirty="0">
              <a:latin typeface="Cambria Math" panose="02040503050406030204" pitchFamily="18" charset="0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en-CA" sz="2200" dirty="0">
              <a:latin typeface="Cambria Math" panose="02040503050406030204" pitchFamily="18" charset="0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en-CA" sz="2200" dirty="0">
              <a:latin typeface="Cambria Math" panose="02040503050406030204" pitchFamily="18" charset="0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en-CA" sz="2200" dirty="0">
              <a:latin typeface="Cambria Math" panose="02040503050406030204" pitchFamily="18" charset="0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r>
              <a:rPr lang="es-ES" sz="1300" i="1" spc="-35" dirty="0">
                <a:latin typeface="+mj-lt"/>
                <a:cs typeface="Arial"/>
              </a:rPr>
              <a:t>         </a:t>
            </a:r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Cambria Math" panose="02040503050406030204" pitchFamily="18" charset="0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1600"/>
              </a:spcBef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Détramage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: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voir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demo_detr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6F83A7-54F7-45D1-96DB-8A57970D5CB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classiques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Butterworth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gaussien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B9705B9-F33E-43CC-9D56-73842646CF5A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Lissage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(“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smoothing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”)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1A94FBA-3026-4C68-B1D4-5B0DB4A258D6}"/>
              </a:ext>
            </a:extLst>
          </p:cNvPr>
          <p:cNvGrpSpPr/>
          <p:nvPr/>
        </p:nvGrpSpPr>
        <p:grpSpPr>
          <a:xfrm>
            <a:off x="1294544" y="2116974"/>
            <a:ext cx="4163554" cy="2393382"/>
            <a:chOff x="2809204" y="1403906"/>
            <a:chExt cx="3377484" cy="2025094"/>
          </a:xfrm>
        </p:grpSpPr>
        <p:sp>
          <p:nvSpPr>
            <p:cNvPr id="9" name="object 16">
              <a:extLst>
                <a:ext uri="{FF2B5EF4-FFF2-40B4-BE49-F238E27FC236}">
                  <a16:creationId xmlns="" xmlns:a16="http://schemas.microsoft.com/office/drawing/2014/main" id="{510619B5-8E14-4A17-80D0-8682CBB2AED3}"/>
                </a:ext>
              </a:extLst>
            </p:cNvPr>
            <p:cNvSpPr/>
            <p:nvPr/>
          </p:nvSpPr>
          <p:spPr>
            <a:xfrm>
              <a:off x="2809204" y="1403906"/>
              <a:ext cx="3377484" cy="20250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091ECD58-E75F-4EBC-9AB4-90A645ABA0F1}"/>
                </a:ext>
              </a:extLst>
            </p:cNvPr>
            <p:cNvSpPr/>
            <p:nvPr/>
          </p:nvSpPr>
          <p:spPr>
            <a:xfrm>
              <a:off x="2809204" y="1403906"/>
              <a:ext cx="3377484" cy="2025079"/>
            </a:xfrm>
            <a:prstGeom prst="rect">
              <a:avLst/>
            </a:prstGeom>
            <a:noFill/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870" y="2116974"/>
            <a:ext cx="1123451" cy="20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7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863300"/>
            <a:ext cx="8358939" cy="5817095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Aspects pratiques des calculs 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Rappel: propriétés importantes de la TFD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Exemple : interpolation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Exemple : convolution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Principe des traitements dans le domaine fréquentiel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Lissage </a:t>
            </a:r>
            <a:r>
              <a:rPr lang="fr-FR" sz="5100" b="1" spc="-65" dirty="0">
                <a:latin typeface="+mj-lt"/>
                <a:cs typeface="Tahoma"/>
              </a:rPr>
              <a:t>(</a:t>
            </a:r>
            <a:r>
              <a:rPr lang="en-CA" sz="5100" b="1" spc="-65" dirty="0">
                <a:latin typeface="+mj-lt"/>
                <a:cs typeface="Tahoma"/>
              </a:rPr>
              <a:t>“</a:t>
            </a:r>
            <a:r>
              <a:rPr lang="en-CA" sz="5100" b="1" i="1" spc="-65" dirty="0">
                <a:latin typeface="+mj-lt"/>
                <a:cs typeface="Tahoma"/>
              </a:rPr>
              <a:t>smoothing</a:t>
            </a:r>
            <a:r>
              <a:rPr lang="en-CA" sz="5100" b="1" spc="-65" dirty="0">
                <a:latin typeface="+mj-lt"/>
                <a:cs typeface="Tahoma"/>
              </a:rPr>
              <a:t>”)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passe</a:t>
            </a:r>
            <a:r>
              <a:rPr lang="en-CA" sz="4600" spc="-65" dirty="0">
                <a:latin typeface="+mj-lt"/>
                <a:cs typeface="Tahoma"/>
              </a:rPr>
              <a:t>-bas </a:t>
            </a:r>
            <a:r>
              <a:rPr lang="en-CA" sz="4600" spc="-65" dirty="0" err="1">
                <a:latin typeface="+mj-lt"/>
                <a:cs typeface="Tahoma"/>
              </a:rPr>
              <a:t>idéal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classiques</a:t>
            </a:r>
            <a:r>
              <a:rPr lang="en-CA" sz="4600" spc="-65" dirty="0">
                <a:latin typeface="+mj-lt"/>
                <a:cs typeface="Tahoma"/>
              </a:rPr>
              <a:t> : Butterworth et </a:t>
            </a:r>
            <a:r>
              <a:rPr lang="en-CA" sz="4600" spc="-65" dirty="0" err="1">
                <a:latin typeface="+mj-lt"/>
                <a:cs typeface="Tahoma"/>
              </a:rPr>
              <a:t>gaussien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Rehaussement </a:t>
            </a:r>
            <a:r>
              <a:rPr lang="en-CA" sz="5100" b="1" spc="-65" dirty="0">
                <a:latin typeface="+mj-lt"/>
                <a:cs typeface="Tahoma"/>
              </a:rPr>
              <a:t>(“</a:t>
            </a:r>
            <a:r>
              <a:rPr lang="en-CA" sz="5100" b="1" i="1" spc="-65" dirty="0">
                <a:latin typeface="+mj-lt"/>
                <a:cs typeface="Tahoma"/>
              </a:rPr>
              <a:t>sharpening</a:t>
            </a:r>
            <a:r>
              <a:rPr lang="en-CA" sz="5100" b="1" spc="-65" dirty="0">
                <a:latin typeface="+mj-lt"/>
                <a:cs typeface="Tahoma"/>
              </a:rPr>
              <a:t>”)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classiques</a:t>
            </a:r>
            <a:r>
              <a:rPr lang="en-CA" sz="4600" spc="-65" dirty="0">
                <a:latin typeface="+mj-lt"/>
                <a:cs typeface="Tahoma"/>
              </a:rPr>
              <a:t> : ideal, Butterworth et </a:t>
            </a:r>
            <a:r>
              <a:rPr lang="en-CA" sz="4600" spc="-65" dirty="0" err="1">
                <a:latin typeface="+mj-lt"/>
                <a:cs typeface="Tahoma"/>
              </a:rPr>
              <a:t>gaussien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Autres</a:t>
            </a:r>
            <a:r>
              <a:rPr lang="en-CA" sz="4600" spc="-65" dirty="0">
                <a:latin typeface="+mj-lt"/>
                <a:cs typeface="Tahoma"/>
              </a:rPr>
              <a:t> types de </a:t>
            </a:r>
            <a:r>
              <a:rPr lang="en-CA" sz="4600" spc="-65" dirty="0" err="1">
                <a:latin typeface="+mj-lt"/>
                <a:cs typeface="Tahoma"/>
              </a:rPr>
              <a:t>traitements</a:t>
            </a:r>
            <a:r>
              <a:rPr lang="en-CA" sz="4600" spc="-65" dirty="0">
                <a:latin typeface="+mj-lt"/>
                <a:cs typeface="Tahoma"/>
              </a:rPr>
              <a:t> : </a:t>
            </a:r>
            <a:r>
              <a:rPr lang="en-CA" sz="4600" spc="-65" dirty="0" err="1">
                <a:latin typeface="+mj-lt"/>
                <a:cs typeface="Tahoma"/>
              </a:rPr>
              <a:t>laplacien</a:t>
            </a:r>
            <a:r>
              <a:rPr lang="en-CA" sz="4600" spc="-65" dirty="0">
                <a:latin typeface="+mj-lt"/>
                <a:cs typeface="Tahoma"/>
              </a:rPr>
              <a:t>, masque </a:t>
            </a:r>
            <a:r>
              <a:rPr lang="en-CA" sz="4600" spc="-65" dirty="0" err="1">
                <a:latin typeface="+mj-lt"/>
                <a:cs typeface="Tahoma"/>
              </a:rPr>
              <a:t>flou</a:t>
            </a:r>
            <a:r>
              <a:rPr lang="en-CA" sz="4600" spc="-65" dirty="0">
                <a:latin typeface="+mj-lt"/>
                <a:cs typeface="Tahoma"/>
              </a:rPr>
              <a:t>, </a:t>
            </a:r>
            <a:r>
              <a:rPr lang="en-CA" sz="4600" spc="-65" dirty="0" err="1">
                <a:latin typeface="+mj-lt"/>
                <a:cs typeface="Tahoma"/>
              </a:rPr>
              <a:t>homomorphique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Traitements </a:t>
            </a:r>
            <a:r>
              <a:rPr lang="fr-FR" sz="5100" b="1" i="1" spc="-45" dirty="0">
                <a:latin typeface="+mj-lt"/>
                <a:cs typeface="Tahoma"/>
              </a:rPr>
              <a:t>ad hoc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passe-bande</a:t>
            </a:r>
            <a:r>
              <a:rPr lang="en-CA" sz="4600" spc="-65" dirty="0">
                <a:latin typeface="+mj-lt"/>
                <a:cs typeface="Tahoma"/>
              </a:rPr>
              <a:t> et coupe-</a:t>
            </a:r>
            <a:r>
              <a:rPr lang="en-CA" sz="4600" spc="-65" dirty="0" err="1">
                <a:latin typeface="+mj-lt"/>
                <a:cs typeface="Tahoma"/>
              </a:rPr>
              <a:t>bande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i="1" spc="-65" dirty="0">
                <a:latin typeface="+mj-lt"/>
                <a:cs typeface="Tahoma"/>
              </a:rPr>
              <a:t>ad hoc</a:t>
            </a:r>
            <a:endParaRPr lang="en-CA" sz="46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056AFE6-5A16-4F44-9D3A-06A9441C9EF3}"/>
              </a:ext>
            </a:extLst>
          </p:cNvPr>
          <p:cNvSpPr/>
          <p:nvPr/>
        </p:nvSpPr>
        <p:spPr>
          <a:xfrm>
            <a:off x="1046747" y="1082842"/>
            <a:ext cx="6701590" cy="26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0420FA5A-B529-4DFA-BE12-FB2D2A91D7AD}"/>
              </a:ext>
            </a:extLst>
          </p:cNvPr>
          <p:cNvSpPr/>
          <p:nvPr/>
        </p:nvSpPr>
        <p:spPr>
          <a:xfrm>
            <a:off x="1046747" y="981918"/>
            <a:ext cx="6617774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C443E406-0D97-438C-80FB-E106717005F0}"/>
              </a:ext>
            </a:extLst>
          </p:cNvPr>
          <p:cNvSpPr/>
          <p:nvPr/>
        </p:nvSpPr>
        <p:spPr>
          <a:xfrm>
            <a:off x="1046747" y="2517169"/>
            <a:ext cx="6145163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D95C0CCF-31CC-42CA-84AC-8365BA3777FE}"/>
              </a:ext>
            </a:extLst>
          </p:cNvPr>
          <p:cNvSpPr/>
          <p:nvPr/>
        </p:nvSpPr>
        <p:spPr>
          <a:xfrm>
            <a:off x="1046747" y="2969231"/>
            <a:ext cx="5744471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BF727159-CB5D-4861-9A41-3BE59567048F}"/>
              </a:ext>
            </a:extLst>
          </p:cNvPr>
          <p:cNvSpPr/>
          <p:nvPr/>
        </p:nvSpPr>
        <p:spPr>
          <a:xfrm>
            <a:off x="1046747" y="4130211"/>
            <a:ext cx="6701590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10" name="Rectangl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A0D3B-2932-4027-B693-A8C88B22AFE3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7378E978-63E6-D542-B570-5733635C6B8D}"/>
              </a:ext>
            </a:extLst>
          </p:cNvPr>
          <p:cNvSpPr/>
          <p:nvPr/>
        </p:nvSpPr>
        <p:spPr>
          <a:xfrm>
            <a:off x="959519" y="4047260"/>
            <a:ext cx="7312192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583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53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Filtres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passe-haut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dans le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domaine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fréquentiel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6F83A7-54F7-45D1-96DB-8A57970D5CB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classiques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ideal, Butterworth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gaussien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B9705B9-F33E-43CC-9D56-73842646CF5A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Rehaussement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(“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sharpening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”)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5">
                <a:extLst>
                  <a:ext uri="{FF2B5EF4-FFF2-40B4-BE49-F238E27FC236}">
                    <a16:creationId xmlns="" xmlns:a16="http://schemas.microsoft.com/office/drawing/2014/main" id="{68D8CA7F-D094-4DE1-8730-493E148574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1614797"/>
                <a:ext cx="8633792" cy="3303194"/>
              </a:xfrm>
              <a:prstGeom prst="rect">
                <a:avLst/>
              </a:prstGeom>
            </p:spPr>
            <p:txBody>
              <a:bodyPr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1200"/>
                  </a:spcBef>
                  <a:buSzPct val="135000"/>
                  <a:buNone/>
                </a:pPr>
                <a:r>
                  <a:rPr lang="fr-FR" sz="2600" b="1" u="sng" spc="-50" dirty="0">
                    <a:solidFill>
                      <a:srgbClr val="0B6B1D"/>
                    </a:solidFill>
                    <a:latin typeface="+mj-lt"/>
                    <a:cs typeface="Tahoma"/>
                  </a:rPr>
                  <a:t>Rappel : principales utilisations du filtrage passe-haut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600"/>
                  </a:spcBef>
                  <a:buClr>
                    <a:srgbClr val="0B6B1D"/>
                  </a:buClr>
                  <a:buSzPct val="135000"/>
                </a:pPr>
                <a:r>
                  <a:rPr lang="en-CA" sz="2200" dirty="0" err="1">
                    <a:ea typeface="Cambria Math" panose="02040503050406030204" pitchFamily="18" charset="0"/>
                    <a:cs typeface="Tahoma" panose="020B0604030504040204" pitchFamily="34" charset="0"/>
                  </a:rPr>
                  <a:t>Détection</a:t>
                </a:r>
                <a:r>
                  <a:rPr lang="en-CA" sz="2200" dirty="0">
                    <a:ea typeface="Cambria Math" panose="02040503050406030204" pitchFamily="18" charset="0"/>
                    <a:cs typeface="Tahoma" panose="020B0604030504040204" pitchFamily="34" charset="0"/>
                  </a:rPr>
                  <a:t> de contours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600"/>
                  </a:spcBef>
                  <a:buClr>
                    <a:srgbClr val="0B6B1D"/>
                  </a:buClr>
                  <a:buSzPct val="135000"/>
                </a:pPr>
                <a:r>
                  <a:rPr lang="en-CA" sz="2200" dirty="0" err="1">
                    <a:ea typeface="Cambria Math" panose="02040503050406030204" pitchFamily="18" charset="0"/>
                    <a:cs typeface="Tahoma" panose="020B0604030504040204" pitchFamily="34" charset="0"/>
                  </a:rPr>
                  <a:t>Rehaussement</a:t>
                </a:r>
                <a:endParaRPr lang="fr-FR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Principe de construction des filtres passe-haut classiques</a:t>
                </a:r>
              </a:p>
              <a:p>
                <a:pPr marL="482400" lvl="1" indent="-230400">
                  <a:lnSpc>
                    <a:spcPct val="140000"/>
                  </a:lnSpc>
                  <a:spcBef>
                    <a:spcPts val="600"/>
                  </a:spcBef>
                  <a:buSzPct val="135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H</m:t>
                        </m:r>
                      </m:e>
                      <m:sub>
                        <m:r>
                          <m:rPr>
                            <m:nor/>
                          </m:rPr>
                          <a:rPr lang="en-CA" i="1" dirty="0" smtClean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PH</m:t>
                        </m:r>
                      </m:sub>
                    </m:sSub>
                    <m:r>
                      <a:rPr lang="en-CA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d>
                      <m:dPr>
                        <m:ctrlPr>
                          <a:rPr lang="en-CA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r>
                  <a:rPr lang="en-CA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1−</m:t>
                    </m:r>
                    <m:sSub>
                      <m:sSubPr>
                        <m:ctrlP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H</m:t>
                        </m:r>
                      </m:e>
                      <m:sub>
                        <m:r>
                          <m:rPr>
                            <m:nor/>
                          </m:rPr>
                          <a:rPr lang="en-CA" b="0" i="1" dirty="0" smtClean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PB</m:t>
                        </m:r>
                      </m:sub>
                    </m:sSub>
                    <m:r>
                      <a:rPr lang="en-CA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d>
                      <m:dPr>
                        <m:ctrlPr>
                          <a:rPr lang="en-CA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  <m:r>
                      <a:rPr lang="en-CA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;</m:t>
                    </m:r>
                    <m:sSub>
                      <m:sSubPr>
                        <m:ctrlP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b="0" i="1" dirty="0" smtClean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H</m:t>
                        </m:r>
                      </m:e>
                      <m:sub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PB</m:t>
                        </m:r>
                      </m:sub>
                    </m:sSub>
                    <m:r>
                      <a:rPr lang="en-CA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d>
                      <m:dPr>
                        <m:ctrlPr>
                          <a:rPr lang="en-CA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  <m:r>
                      <a:rPr lang="en-CA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: </m:t>
                    </m:r>
                    <m:r>
                      <a:rPr lang="en-CA" b="0" i="0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CA" b="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réponse</a:t>
                </a:r>
                <a:r>
                  <a:rPr lang="en-CA" b="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b="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fréquentielle</a:t>
                </a:r>
                <a:r>
                  <a:rPr lang="en-CA" b="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des </a:t>
                </a:r>
                <a:r>
                  <a:rPr lang="en-CA" b="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filtres</a:t>
                </a:r>
                <a:r>
                  <a:rPr lang="en-CA" b="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b="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passe</a:t>
                </a:r>
                <a:r>
                  <a:rPr lang="en-CA" b="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-bas </a:t>
                </a:r>
                <a:r>
                  <a:rPr lang="en-CA" b="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classiques</a:t>
                </a:r>
                <a:endParaRPr lang="en-CA" b="0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600"/>
                  </a:spcBef>
                  <a:buSzPct val="135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</m:t>
                        </m:r>
                      </m:e>
                      <m:sub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ph</m:t>
                        </m:r>
                      </m:sub>
                    </m:sSub>
                  </m:oMath>
                </a14:m>
                <a:r>
                  <a:rPr lang="en-CA" spc="-45" dirty="0"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i="1" spc="-45" baseline="-2500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CA" spc="-45">
                            <a:latin typeface="Cambria Math" panose="02040503050406030204" pitchFamily="18" charset="0"/>
                            <a:cs typeface="Arial"/>
                          </a:rPr>
                          <m:t>,</m:t>
                        </m:r>
                        <m:r>
                          <a:rPr lang="en-CA" i="1" spc="-45" baseline="-2500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i="1" spc="-45" dirty="0">
                            <a:latin typeface="+mj-lt"/>
                            <a:cs typeface="Arial"/>
                          </a:rPr>
                          <m:t>y</m:t>
                        </m:r>
                      </m:e>
                    </m:d>
                  </m:oMath>
                </a14:m>
                <a:r>
                  <a:rPr lang="en-CA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: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singularité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en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b="0" i="0" dirty="0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  <m:r>
                          <a:rPr lang="en-CA" i="0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b="0" i="0" spc="-50" smtClean="0">
                            <a:latin typeface="+mj-lt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b="0" i="0" dirty="0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8D8CA7F-D094-4DE1-8730-493E14857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1614797"/>
                <a:ext cx="8633792" cy="330319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68CCE8E4-5DD7-427E-8C7D-5CC6C2FFB82D}"/>
              </a:ext>
            </a:extLst>
          </p:cNvPr>
          <p:cNvSpPr/>
          <p:nvPr/>
        </p:nvSpPr>
        <p:spPr>
          <a:xfrm>
            <a:off x="487947" y="5243202"/>
            <a:ext cx="8300453" cy="4434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SzPct val="135000"/>
            </a:pPr>
            <a:r>
              <a:rPr lang="en-CA" sz="2200" b="1" spc="-50" dirty="0" err="1">
                <a:solidFill>
                  <a:schemeClr val="tx1"/>
                </a:solidFill>
                <a:latin typeface="+mj-lt"/>
                <a:cs typeface="Tahoma"/>
              </a:rPr>
              <a:t>Caractéristiques</a:t>
            </a:r>
            <a:r>
              <a:rPr lang="en-CA" sz="2200" b="1" spc="-50" dirty="0">
                <a:solidFill>
                  <a:schemeClr val="tx1"/>
                </a:solidFill>
                <a:latin typeface="+mj-lt"/>
                <a:cs typeface="Tahoma"/>
              </a:rPr>
              <a:t> analogues à </a:t>
            </a:r>
            <a:r>
              <a:rPr lang="en-CA" sz="2200" b="1" spc="-50" dirty="0" err="1">
                <a:solidFill>
                  <a:schemeClr val="tx1"/>
                </a:solidFill>
                <a:latin typeface="+mj-lt"/>
                <a:cs typeface="Tahoma"/>
              </a:rPr>
              <a:t>celles</a:t>
            </a:r>
            <a:r>
              <a:rPr lang="en-CA" sz="2200" b="1" spc="-50" dirty="0">
                <a:solidFill>
                  <a:schemeClr val="tx1"/>
                </a:solidFill>
                <a:latin typeface="+mj-lt"/>
                <a:cs typeface="Tahoma"/>
              </a:rPr>
              <a:t> des </a:t>
            </a:r>
            <a:r>
              <a:rPr lang="en-CA" sz="2200" b="1" spc="-50" dirty="0" err="1">
                <a:solidFill>
                  <a:schemeClr val="tx1"/>
                </a:solidFill>
                <a:latin typeface="+mj-lt"/>
                <a:cs typeface="Tahoma"/>
              </a:rPr>
              <a:t>filtres</a:t>
            </a:r>
            <a:r>
              <a:rPr lang="en-CA" sz="2200" b="1" spc="-50" dirty="0">
                <a:solidFill>
                  <a:schemeClr val="tx1"/>
                </a:solidFill>
                <a:latin typeface="+mj-lt"/>
                <a:cs typeface="Tahoma"/>
              </a:rPr>
              <a:t> </a:t>
            </a:r>
            <a:r>
              <a:rPr lang="en-CA" sz="2200" b="1" spc="-50" dirty="0" err="1">
                <a:solidFill>
                  <a:schemeClr val="tx1"/>
                </a:solidFill>
                <a:latin typeface="+mj-lt"/>
                <a:cs typeface="Tahoma"/>
              </a:rPr>
              <a:t>passe</a:t>
            </a:r>
            <a:r>
              <a:rPr lang="en-CA" sz="2200" b="1" spc="-50" dirty="0">
                <a:solidFill>
                  <a:schemeClr val="tx1"/>
                </a:solidFill>
                <a:latin typeface="+mj-lt"/>
                <a:cs typeface="Tahoma"/>
              </a:rPr>
              <a:t>-bas de </a:t>
            </a:r>
            <a:r>
              <a:rPr lang="en-CA" sz="2200" b="1" spc="-50" dirty="0" err="1">
                <a:solidFill>
                  <a:schemeClr val="tx1"/>
                </a:solidFill>
                <a:latin typeface="+mj-lt"/>
                <a:cs typeface="Tahoma"/>
              </a:rPr>
              <a:t>même</a:t>
            </a:r>
            <a:r>
              <a:rPr lang="en-CA" sz="2200" b="1" spc="-50" dirty="0">
                <a:solidFill>
                  <a:schemeClr val="tx1"/>
                </a:solidFill>
                <a:latin typeface="+mj-lt"/>
                <a:cs typeface="Tahoma"/>
              </a:rPr>
              <a:t> type</a:t>
            </a:r>
            <a:endParaRPr lang="fr-FR" sz="2200" b="1" spc="-45" dirty="0">
              <a:solidFill>
                <a:schemeClr val="tx1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303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53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Filtres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passe-haut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classiques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6F83A7-54F7-45D1-96DB-8A57970D5CB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classiques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ideal, Butterworth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gaussien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B9705B9-F33E-43CC-9D56-73842646CF5A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Rehaussement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(“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sharpening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”)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="" xmlns:a16="http://schemas.microsoft.com/office/drawing/2014/main" id="{2C1FBD4E-078F-4DDE-9DCC-EE3CB8793613}"/>
              </a:ext>
            </a:extLst>
          </p:cNvPr>
          <p:cNvSpPr txBox="1">
            <a:spLocks/>
          </p:cNvSpPr>
          <p:nvPr/>
        </p:nvSpPr>
        <p:spPr>
          <a:xfrm>
            <a:off x="400946" y="862618"/>
            <a:ext cx="8633792" cy="54028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Réponse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fréquentielle</a:t>
            </a:r>
            <a:endParaRPr lang="en-CA" sz="2600" b="1" i="1" u="sng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3000"/>
              </a:spcBef>
              <a:buSzPct val="135000"/>
              <a:buNone/>
            </a:pPr>
            <a:endParaRPr lang="fr-FR" sz="26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614B08B-C9A7-4CA1-8373-102025D8BC70}"/>
              </a:ext>
            </a:extLst>
          </p:cNvPr>
          <p:cNvGrpSpPr/>
          <p:nvPr/>
        </p:nvGrpSpPr>
        <p:grpSpPr>
          <a:xfrm>
            <a:off x="2414745" y="1311437"/>
            <a:ext cx="4705246" cy="4514011"/>
            <a:chOff x="2087123" y="1529282"/>
            <a:chExt cx="5005656" cy="4883878"/>
          </a:xfrm>
        </p:grpSpPr>
        <p:sp>
          <p:nvSpPr>
            <p:cNvPr id="13" name="object 15">
              <a:extLst>
                <a:ext uri="{FF2B5EF4-FFF2-40B4-BE49-F238E27FC236}">
                  <a16:creationId xmlns="" xmlns:a16="http://schemas.microsoft.com/office/drawing/2014/main" id="{D5405963-0129-4328-B8DB-54CD90568B13}"/>
                </a:ext>
              </a:extLst>
            </p:cNvPr>
            <p:cNvSpPr/>
            <p:nvPr/>
          </p:nvSpPr>
          <p:spPr>
            <a:xfrm>
              <a:off x="2087123" y="1529282"/>
              <a:ext cx="5005656" cy="488387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71B7BCAE-4379-47FE-9ACF-64B083C00375}"/>
                </a:ext>
              </a:extLst>
            </p:cNvPr>
            <p:cNvSpPr/>
            <p:nvPr/>
          </p:nvSpPr>
          <p:spPr>
            <a:xfrm>
              <a:off x="2087123" y="1529282"/>
              <a:ext cx="5005656" cy="4871516"/>
            </a:xfrm>
            <a:prstGeom prst="rect">
              <a:avLst/>
            </a:prstGeom>
            <a:noFill/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74" y="5942958"/>
            <a:ext cx="83439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1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53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Filtres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passe-haut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classiques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6F83A7-54F7-45D1-96DB-8A57970D5CB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classiques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ideal, Butterworth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gaussien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B9705B9-F33E-43CC-9D56-73842646CF5A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Rehaussement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(“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sharpening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”)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="" xmlns:a16="http://schemas.microsoft.com/office/drawing/2014/main" id="{2C1FBD4E-078F-4DDE-9DCC-EE3CB8793613}"/>
              </a:ext>
            </a:extLst>
          </p:cNvPr>
          <p:cNvSpPr txBox="1">
            <a:spLocks/>
          </p:cNvSpPr>
          <p:nvPr/>
        </p:nvSpPr>
        <p:spPr>
          <a:xfrm>
            <a:off x="427788" y="997940"/>
            <a:ext cx="8633792" cy="54028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Réponse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impulsionnelle</a:t>
            </a:r>
            <a:endParaRPr lang="en-CA" sz="2600" b="1" i="1" u="sng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3000"/>
              </a:spcBef>
              <a:buSzPct val="135000"/>
              <a:buNone/>
            </a:pPr>
            <a:endParaRPr lang="fr-FR" sz="26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4C400FF-056C-44AC-AAD7-BF48D9D85677}"/>
              </a:ext>
            </a:extLst>
          </p:cNvPr>
          <p:cNvGrpSpPr/>
          <p:nvPr/>
        </p:nvGrpSpPr>
        <p:grpSpPr>
          <a:xfrm>
            <a:off x="1622164" y="1571660"/>
            <a:ext cx="6034016" cy="3136787"/>
            <a:chOff x="1309816" y="1455979"/>
            <a:chExt cx="6524368" cy="3585576"/>
          </a:xfrm>
        </p:grpSpPr>
        <p:sp>
          <p:nvSpPr>
            <p:cNvPr id="15" name="object 15">
              <a:extLst>
                <a:ext uri="{FF2B5EF4-FFF2-40B4-BE49-F238E27FC236}">
                  <a16:creationId xmlns="" xmlns:a16="http://schemas.microsoft.com/office/drawing/2014/main" id="{85BDB823-949F-4C8D-AEFD-9F420D4CF7C2}"/>
                </a:ext>
              </a:extLst>
            </p:cNvPr>
            <p:cNvSpPr/>
            <p:nvPr/>
          </p:nvSpPr>
          <p:spPr>
            <a:xfrm>
              <a:off x="1309816" y="1455979"/>
              <a:ext cx="6524368" cy="35855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E2B15BD1-B82B-429E-8CD4-782E45E592F5}"/>
                </a:ext>
              </a:extLst>
            </p:cNvPr>
            <p:cNvSpPr/>
            <p:nvPr/>
          </p:nvSpPr>
          <p:spPr>
            <a:xfrm>
              <a:off x="1309816" y="1455979"/>
              <a:ext cx="6524368" cy="3585576"/>
            </a:xfrm>
            <a:prstGeom prst="rect">
              <a:avLst/>
            </a:prstGeom>
            <a:noFill/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8" name="Content Placeholder 5">
            <a:extLst>
              <a:ext uri="{FF2B5EF4-FFF2-40B4-BE49-F238E27FC236}">
                <a16:creationId xmlns="" xmlns:a16="http://schemas.microsoft.com/office/drawing/2014/main" id="{4C296E92-1429-47D6-99CE-FEC3931E7374}"/>
              </a:ext>
            </a:extLst>
          </p:cNvPr>
          <p:cNvSpPr txBox="1">
            <a:spLocks/>
          </p:cNvSpPr>
          <p:nvPr/>
        </p:nvSpPr>
        <p:spPr>
          <a:xfrm>
            <a:off x="161694" y="5642996"/>
            <a:ext cx="8518756" cy="8048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r>
              <a:rPr lang="fr-FR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Exemple de résultats</a:t>
            </a:r>
            <a:endParaRPr lang="fr-FR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r>
              <a:rPr lang="fr-FR" sz="2200" spc="-50" dirty="0">
                <a:latin typeface="+mj-lt"/>
                <a:cs typeface="Tahoma"/>
              </a:rPr>
              <a:t>Voir </a:t>
            </a:r>
            <a:r>
              <a:rPr lang="fr-FR" sz="2200" spc="-50" dirty="0" err="1">
                <a:latin typeface="Cambria Math" panose="02040503050406030204" pitchFamily="18" charset="0"/>
                <a:ea typeface="Cambria Math" panose="02040503050406030204" pitchFamily="18" charset="0"/>
                <a:cs typeface="Tahoma"/>
              </a:rPr>
              <a:t>demo_ph</a:t>
            </a:r>
            <a:r>
              <a:rPr lang="fr-FR" sz="2200" spc="-50" dirty="0">
                <a:latin typeface="Cambria Math" panose="02040503050406030204" pitchFamily="18" charset="0"/>
                <a:ea typeface="Cambria Math" panose="02040503050406030204" pitchFamily="18" charset="0"/>
                <a:cs typeface="Tahoma"/>
              </a:rPr>
              <a:t> </a:t>
            </a:r>
            <a:endParaRPr lang="fr-FR" sz="2600" spc="-50" dirty="0">
              <a:latin typeface="Cambria Math" panose="02040503050406030204" pitchFamily="18" charset="0"/>
              <a:ea typeface="Cambria Math" panose="02040503050406030204" pitchFamily="18" charset="0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22" y="4819142"/>
            <a:ext cx="82169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2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5">
                <a:extLst>
                  <a:ext uri="{FF2B5EF4-FFF2-40B4-BE49-F238E27FC236}">
                    <a16:creationId xmlns="" xmlns:a16="http://schemas.microsoft.com/office/drawing/2014/main" id="{88F6B8BD-A426-4CC6-8ED2-4F820223A1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112" y="1022022"/>
                <a:ext cx="8506901" cy="382020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2200" spc="-45" dirty="0">
                    <a:latin typeface="+mj-lt"/>
                    <a:cs typeface="Arial"/>
                  </a:rPr>
                  <a:t>Principe : </a:t>
                </a:r>
                <a:r>
                  <a:rPr lang="fr-FR" sz="2200" i="1" spc="-10" dirty="0">
                    <a:latin typeface="+mj-lt"/>
                    <a:cs typeface="Times New Roman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  <m:r>
                      <a:rPr lang="fr-FR" sz="2200" b="0" i="1" spc="5" dirty="0"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fr-FR" sz="2200" i="1" spc="25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b="0" i="1" spc="25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CA" sz="2200" b="0" i="1" spc="25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fr-FR" sz="2200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2200" i="1" spc="25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b="0" i="1" spc="25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+</m:t>
                    </m:r>
                    <m:r>
                      <a:rPr lang="en-CA" sz="2200" b="0" i="0" spc="25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 </m:t>
                    </m:r>
                    <m:r>
                      <a:rPr lang="en-CA" sz="2200" b="0" i="1" spc="25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𝑐</m:t>
                    </m:r>
                    <m:sSup>
                      <m:sSup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en-CA" sz="2200" b="0" i="0" spc="25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𝛻</m:t>
                        </m:r>
                      </m:e>
                      <m:sup>
                        <m:r>
                          <a:rPr lang="en-CA" sz="2200" b="0" i="1" spc="-50"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2200" i="1" spc="25" dirty="0">
                    <a:latin typeface="+mj-lt"/>
                    <a:cs typeface="Times New Roman"/>
                  </a:rPr>
                  <a:t> 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endParaRPr lang="fr-FR" sz="2200" i="1" spc="5" dirty="0">
                  <a:latin typeface="+mj-lt"/>
                  <a:cs typeface="Times New Roman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en-CA" sz="2200" b="0" i="0" spc="25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𝛻</m:t>
                        </m:r>
                      </m:e>
                      <m:sup>
                        <m:r>
                          <a:rPr lang="en-CA" sz="2200" b="0" i="1" spc="-50"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2200" i="1" spc="25" dirty="0">
                    <a:latin typeface="+mj-lt"/>
                    <a:cs typeface="Times New Roman"/>
                  </a:rPr>
                  <a:t> 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: expression explicite dans le domaine fréquentiel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22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en-CA" sz="2200" i="0" spc="25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𝛻</m:t>
                        </m:r>
                      </m:e>
                      <m:sup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2200" i="1" spc="25" dirty="0">
                    <a:cs typeface="Times New Roman"/>
                  </a:rPr>
                  <a:t> 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2200" spc="-50" dirty="0">
                    <a:cs typeface="Tahoma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↔"/>
                        <m:vertJc m:val="bot"/>
                        <m:ctrlPr>
                          <a:rPr lang="fr-FR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fr-FR" sz="2200" i="1" spc="-50" dirty="0">
                            <a:latin typeface="Cambria Math" panose="02040503050406030204" pitchFamily="18" charset="0"/>
                            <a:cs typeface="Tahoma"/>
                          </a:rPr>
                          <m:t>ℱ</m:t>
                        </m:r>
                      </m:e>
                    </m:groupChr>
                  </m:oMath>
                </a14:m>
                <a:r>
                  <a:rPr lang="fr-FR" sz="2200" spc="-50" dirty="0">
                    <a:cs typeface="Tahoma"/>
                  </a:rPr>
                  <a:t>  </a:t>
                </a:r>
                <a14:m>
                  <m:oMath xmlns:m="http://schemas.openxmlformats.org/officeDocument/2006/math">
                    <m:r>
                      <a:rPr lang="en-CA" sz="2200" b="0" i="1" spc="-5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𝐻</m:t>
                    </m:r>
                    <m:d>
                      <m:dPr>
                        <m:ctrlPr>
                          <a:rPr lang="en-CA" sz="2200" i="1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dirty="0">
                            <a:solidFill>
                              <a:srgbClr val="FF0000"/>
                            </a:solidFill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z="2200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i="1" dirty="0">
                            <a:solidFill>
                              <a:srgbClr val="FF0000"/>
                            </a:solidFill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r>
                  <a:rPr lang="en-CA" sz="2200" i="1" spc="-50" dirty="0"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dirty="0"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z="2200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i="1" dirty="0"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endParaRPr lang="en-CA" sz="2200" i="1" spc="-50" dirty="0">
                  <a:latin typeface="Cambria Math" panose="02040503050406030204" pitchFamily="18" charset="0"/>
                  <a:cs typeface="Tahoma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en-CA" sz="2200" i="0" spc="25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𝛻</m:t>
                        </m:r>
                      </m:e>
                      <m:sup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2200" i="1" spc="25" dirty="0">
                    <a:cs typeface="Times New Roman"/>
                  </a:rPr>
                  <a:t> 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2200" spc="-50" dirty="0">
                    <a:cs typeface="Tahoma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↔"/>
                        <m:vertJc m:val="bot"/>
                        <m:ctrlPr>
                          <a:rPr lang="fr-FR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fr-FR" sz="2200" i="1" spc="-50" dirty="0">
                            <a:latin typeface="Cambria Math" panose="02040503050406030204" pitchFamily="18" charset="0"/>
                            <a:cs typeface="Tahoma"/>
                          </a:rPr>
                          <m:t>ℱ</m:t>
                        </m:r>
                      </m:e>
                    </m:groupChr>
                  </m:oMath>
                </a14:m>
                <a:r>
                  <a:rPr lang="fr-FR" sz="2200" spc="-50" dirty="0">
                    <a:cs typeface="Tahoma"/>
                  </a:rPr>
                  <a:t>  </a:t>
                </a:r>
                <a14:m>
                  <m:oMath xmlns:m="http://schemas.openxmlformats.org/officeDocument/2006/math">
                    <m:r>
                      <a:rPr lang="fr-FR" sz="2200" i="1" spc="-5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−</m:t>
                    </m:r>
                  </m:oMath>
                </a14:m>
                <a:r>
                  <a:rPr lang="fr-FR" sz="2200" spc="-50" dirty="0">
                    <a:solidFill>
                      <a:srgbClr val="FF0000"/>
                    </a:solidFill>
                    <a:cs typeface="Tahoma"/>
                  </a:rPr>
                  <a:t>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200" i="1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fr-FR" sz="2200" i="1" spc="-5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𝜋</m:t>
                        </m:r>
                      </m:e>
                      <m:sup>
                        <m:r>
                          <a:rPr lang="en-CA" sz="2200" i="1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fr-FR" sz="2200" i="1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200" i="1" spc="-50" dirty="0">
                            <a:solidFill>
                              <a:srgbClr val="FF0000"/>
                            </a:solidFill>
                            <a:cs typeface="Tahoma"/>
                          </a:rPr>
                          <m:t>D</m:t>
                        </m:r>
                      </m:e>
                      <m:sup>
                        <m:r>
                          <a:rPr lang="en-CA" sz="2200" i="1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sz="2200" spc="-50" dirty="0">
                    <a:solidFill>
                      <a:srgbClr val="FF0000"/>
                    </a:solidFill>
                    <a:cs typeface="Tahom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dirty="0">
                            <a:solidFill>
                              <a:srgbClr val="FF0000"/>
                            </a:solidFill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z="2200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i="1" dirty="0">
                            <a:solidFill>
                              <a:srgbClr val="FF0000"/>
                            </a:solidFill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r>
                  <a:rPr lang="en-CA" sz="2200" i="1" spc="-50" dirty="0"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dirty="0"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z="2200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i="1" dirty="0"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endParaRPr lang="fr-FR" sz="2200" spc="-50" dirty="0">
                  <a:latin typeface="+mj-lt"/>
                  <a:cs typeface="Tahoma"/>
                </a:endParaRPr>
              </a:p>
              <a:p>
                <a14:m>
                  <m:oMath xmlns:m="http://schemas.openxmlformats.org/officeDocument/2006/math">
                    <m:r>
                      <a:rPr lang="en-CA" sz="2200" b="0" i="1" spc="25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𝑐</m:t>
                    </m:r>
                    <m:r>
                      <a:rPr lang="en-CA" sz="2200" b="0" i="1" spc="25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=−1</m:t>
                    </m:r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</a:t>
                </a:r>
              </a:p>
              <a:p>
                <a:r>
                  <a:rPr lang="fr-FR" sz="2200" spc="-50" dirty="0">
                    <a:latin typeface="+mj-lt"/>
                    <a:cs typeface="Tahoma"/>
                  </a:rPr>
                  <a:t>Attention aux problèmes d’échelle</a:t>
                </a:r>
                <a:r>
                  <a:rPr lang="fr-FR" sz="2200" spc="-50" dirty="0" smtClean="0">
                    <a:latin typeface="+mj-lt"/>
                    <a:cs typeface="Tahoma"/>
                  </a:rPr>
                  <a:t>… il faut </a:t>
                </a:r>
                <a:r>
                  <a:rPr lang="fr-FR" sz="2200" spc="-50" dirty="0" err="1" smtClean="0">
                    <a:latin typeface="+mj-lt"/>
                    <a:cs typeface="Tahoma"/>
                  </a:rPr>
                  <a:t>re</a:t>
                </a:r>
                <a:r>
                  <a:rPr lang="fr-FR" sz="2200" spc="-50" dirty="0" smtClean="0">
                    <a:latin typeface="+mj-lt"/>
                    <a:cs typeface="Tahoma"/>
                  </a:rPr>
                  <a:t>-normaliser la TF du </a:t>
                </a:r>
                <a:r>
                  <a:rPr lang="fr-FR" sz="2200" spc="-50" dirty="0" err="1" smtClean="0">
                    <a:latin typeface="+mj-lt"/>
                    <a:cs typeface="Tahoma"/>
                  </a:rPr>
                  <a:t>Laplacien</a:t>
                </a:r>
                <a:endParaRPr lang="fr-FR" sz="2200" i="1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8F6B8BD-A426-4CC6-8ED2-4F820223A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12" y="1022022"/>
                <a:ext cx="8506901" cy="3820206"/>
              </a:xfrm>
              <a:prstGeom prst="rect">
                <a:avLst/>
              </a:prstGeom>
              <a:blipFill rotWithShape="0">
                <a:blip r:embed="rId3"/>
                <a:stretch>
                  <a:fillRect l="-788" t="-191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257A976-33E7-4209-9AE3-79662AE4FA09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7E11A8-8587-4B26-83A3-20267D89B450}"/>
              </a:ext>
            </a:extLst>
          </p:cNvPr>
          <p:cNvSpPr txBox="1"/>
          <p:nvPr/>
        </p:nvSpPr>
        <p:spPr>
          <a:xfrm>
            <a:off x="355599" y="248705"/>
            <a:ext cx="853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Rehaussement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: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laplacien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6E7358C-64C9-4BF4-82D3-F2759132BF1B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masque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flou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homomorphique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06C6A18-1A1E-4C24-923F-9955DD6A8890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Rehaussement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(“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sharpening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”)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1CDCB9-5603-1DD9-F995-427B6895B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204" y="3811978"/>
            <a:ext cx="6050689" cy="2713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4897809-7C3B-0C86-CE79-5E0BBBCE49A4}"/>
              </a:ext>
            </a:extLst>
          </p:cNvPr>
          <p:cNvSpPr txBox="1"/>
          <p:nvPr/>
        </p:nvSpPr>
        <p:spPr>
          <a:xfrm rot="5400000">
            <a:off x="5892713" y="5199327"/>
            <a:ext cx="32579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3000"/>
              </a:spcBef>
              <a:buSzPct val="135000"/>
              <a:buNone/>
            </a:pPr>
            <a:r>
              <a:rPr lang="es-ES" sz="1100" i="1" spc="-35" dirty="0">
                <a:latin typeface="+mj-lt"/>
                <a:cs typeface="Arial"/>
              </a:rPr>
              <a:t>©</a:t>
            </a:r>
            <a:r>
              <a:rPr lang="es-ES" sz="11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1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1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1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1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1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1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1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1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fr-FR" sz="1100" i="1" spc="5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054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5">
                <a:extLst>
                  <a:ext uri="{FF2B5EF4-FFF2-40B4-BE49-F238E27FC236}">
                    <a16:creationId xmlns="" xmlns:a16="http://schemas.microsoft.com/office/drawing/2014/main" id="{88F6B8BD-A426-4CC6-8ED2-4F820223A1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2110" y="1082186"/>
                <a:ext cx="8506901" cy="332144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82400">
                  <a:spcBef>
                    <a:spcPts val="12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Tahoma"/>
                  </a:rPr>
                  <a:t>Principe : </a:t>
                </a:r>
                <a:r>
                  <a:rPr lang="fr-FR" sz="2200" i="1" spc="-10" dirty="0">
                    <a:latin typeface="+mj-lt"/>
                    <a:cs typeface="Times New Roman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  <m:r>
                      <a:rPr lang="fr-FR" sz="2200" i="1" spc="5" dirty="0"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fr-FR" sz="2200" i="1" spc="25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25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CA" sz="2200" i="1" spc="25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fr-FR" sz="2200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2200" i="1" spc="25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25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+</m:t>
                    </m:r>
                    <m:r>
                      <a:rPr lang="en-CA" sz="2200" spc="25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 </m:t>
                    </m:r>
                    <m:r>
                      <a:rPr lang="en-CA" sz="2200" b="0" i="1" spc="25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𝑘</m:t>
                    </m:r>
                    <m:d>
                      <m:dPr>
                        <m:ctrlPr>
                          <a:rPr lang="fr-FR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25" dirty="0">
                            <a:solidFill>
                              <a:srgbClr val="FF0000"/>
                            </a:solidFill>
                            <a:latin typeface="+mj-lt"/>
                            <a:cs typeface="Times New Roman"/>
                          </a:rPr>
                          <m:t>f</m:t>
                        </m:r>
                        <m:d>
                          <m:dPr>
                            <m:ctrlPr>
                              <a:rPr lang="fr-FR" sz="2200" i="1" spc="-35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fr-FR" sz="2200" i="1" spc="-5" dirty="0">
                                <a:solidFill>
                                  <a:srgbClr val="FF0000"/>
                                </a:solidFill>
                                <a:latin typeface="+mj-lt"/>
                                <a:cs typeface="Times New Roman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fr-FR" sz="2200" i="1" spc="-175" dirty="0">
                                <a:solidFill>
                                  <a:srgbClr val="FF0000"/>
                                </a:solidFill>
                                <a:latin typeface="+mj-lt"/>
                                <a:cs typeface="Times New Roman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200" spc="-100" dirty="0">
                                <a:solidFill>
                                  <a:srgbClr val="FF0000"/>
                                </a:solidFill>
                                <a:latin typeface="+mj-lt"/>
                                <a:cs typeface="Verdana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fr-FR" sz="2200" i="1" spc="-210" dirty="0">
                                <a:solidFill>
                                  <a:srgbClr val="FF0000"/>
                                </a:solidFill>
                                <a:latin typeface="+mj-lt"/>
                                <a:cs typeface="Verdana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200" i="1" spc="5" dirty="0">
                                <a:solidFill>
                                  <a:srgbClr val="FF0000"/>
                                </a:solidFill>
                                <a:latin typeface="+mj-lt"/>
                                <a:cs typeface="Times New Roman"/>
                              </a:rPr>
                              <m:t>y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fr-FR" sz="2200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 </m:t>
                        </m:r>
                        <m:r>
                          <a:rPr lang="fr-FR" sz="2200" i="1" spc="-5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fr-FR" sz="2200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 </m:t>
                        </m:r>
                        <m:sSub>
                          <m:sSubPr>
                            <m:ctrlPr>
                              <a:rPr lang="fr-FR" sz="2200" i="1" spc="-5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fr-FR" sz="2200" i="1" spc="25" dirty="0">
                                <a:solidFill>
                                  <a:srgbClr val="FF0000"/>
                                </a:solidFill>
                                <a:latin typeface="+mj-lt"/>
                                <a:cs typeface="Times New Roman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CA" sz="2200" i="1" dirty="0">
                                <a:solidFill>
                                  <a:srgbClr val="FF0000"/>
                                </a:solidFill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PB</m:t>
                            </m:r>
                          </m:sub>
                        </m:sSub>
                        <m:r>
                          <a:rPr lang="en-CA" sz="2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d>
                          <m:dPr>
                            <m:ctrlPr>
                              <a:rPr lang="fr-FR" sz="2200" i="1" spc="-35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fr-FR" sz="2200" i="1" spc="-5" dirty="0">
                                <a:solidFill>
                                  <a:srgbClr val="FF0000"/>
                                </a:solidFill>
                                <a:latin typeface="+mj-lt"/>
                                <a:cs typeface="Times New Roman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fr-FR" sz="2200" i="1" spc="-175" dirty="0">
                                <a:solidFill>
                                  <a:srgbClr val="FF0000"/>
                                </a:solidFill>
                                <a:latin typeface="+mj-lt"/>
                                <a:cs typeface="Times New Roman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200" spc="-100" dirty="0">
                                <a:solidFill>
                                  <a:srgbClr val="FF0000"/>
                                </a:solidFill>
                                <a:latin typeface="+mj-lt"/>
                                <a:cs typeface="Verdana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fr-FR" sz="2200" i="1" spc="-210" dirty="0">
                                <a:solidFill>
                                  <a:srgbClr val="FF0000"/>
                                </a:solidFill>
                                <a:latin typeface="+mj-lt"/>
                                <a:cs typeface="Verdana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200" i="1" spc="5" dirty="0">
                                <a:solidFill>
                                  <a:srgbClr val="FF0000"/>
                                </a:solidFill>
                                <a:latin typeface="+mj-lt"/>
                                <a:cs typeface="Times New Roman"/>
                              </a:rPr>
                              <m:t>y</m:t>
                            </m:r>
                          </m:e>
                        </m:d>
                      </m:e>
                    </m:d>
                  </m:oMath>
                </a14:m>
                <a:endParaRPr lang="fr-FR" sz="2200" spc="-50" dirty="0">
                  <a:latin typeface="+mj-lt"/>
                  <a:cs typeface="Tahoma"/>
                </a:endParaRPr>
              </a:p>
              <a:p>
                <a:pPr marL="482400">
                  <a:spcBef>
                    <a:spcPts val="1200"/>
                  </a:spcBef>
                  <a:buSzPct val="135000"/>
                </a:pPr>
                <a:r>
                  <a:rPr lang="en-CA" sz="2200" spc="-50" dirty="0" err="1">
                    <a:latin typeface="+mj-lt"/>
                    <a:cs typeface="Tahoma"/>
                  </a:rPr>
                  <a:t>Filtrage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passe-haut</a:t>
                </a:r>
                <a:r>
                  <a:rPr lang="en-CA" sz="2200" spc="-50" dirty="0">
                    <a:latin typeface="+mj-lt"/>
                    <a:cs typeface="Tahoma"/>
                  </a:rPr>
                  <a:t> de </a:t>
                </a:r>
                <a:r>
                  <a:rPr lang="en-CA" sz="2200" i="1" spc="-50" dirty="0">
                    <a:latin typeface="+mj-lt"/>
                    <a:cs typeface="Tahoma"/>
                  </a:rPr>
                  <a:t>f</a:t>
                </a:r>
                <a:r>
                  <a:rPr lang="en-CA" sz="2200" spc="-50" dirty="0">
                    <a:latin typeface="+mj-lt"/>
                    <a:cs typeface="Tahoma"/>
                  </a:rPr>
                  <a:t> : filtres classiques dans le domaine fréquentiel</a:t>
                </a:r>
              </a:p>
              <a:p>
                <a:pPr marL="482400">
                  <a:spcBef>
                    <a:spcPts val="1200"/>
                  </a:spcBef>
                  <a:buSzPct val="135000"/>
                </a:pPr>
                <a:r>
                  <a:rPr lang="en-CA" sz="2200" spc="-50" dirty="0" err="1">
                    <a:latin typeface="+mj-lt"/>
                    <a:cs typeface="Tahoma"/>
                  </a:rPr>
                  <a:t>Caractéristiques</a:t>
                </a:r>
                <a:r>
                  <a:rPr lang="en-CA" sz="2200" spc="-50" dirty="0">
                    <a:latin typeface="+mj-lt"/>
                    <a:cs typeface="Tahoma"/>
                  </a:rPr>
                  <a:t> des filtres </a:t>
                </a:r>
                <a:r>
                  <a:rPr lang="en-CA" sz="2200" spc="-50" dirty="0" err="1">
                    <a:latin typeface="+mj-lt"/>
                    <a:cs typeface="Tahoma"/>
                  </a:rPr>
                  <a:t>classiques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correspondants</a:t>
                </a:r>
                <a:endParaRPr lang="fr-FR" sz="2600" b="1" u="sng" spc="-50" dirty="0">
                  <a:latin typeface="+mj-lt"/>
                  <a:cs typeface="Tahoma"/>
                </a:endParaRPr>
              </a:p>
              <a:p>
                <a:pPr marL="482400">
                  <a:spcBef>
                    <a:spcPts val="12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Tahoma"/>
                  </a:rPr>
                  <a:t>Voir </a:t>
                </a:r>
                <a:r>
                  <a:rPr lang="fr-FR" sz="2200" spc="-5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Tahoma"/>
                  </a:rPr>
                  <a:t>demo_reh</a:t>
                </a:r>
                <a:r>
                  <a:rPr lang="fr-FR" sz="2200" spc="-50" dirty="0">
                    <a:latin typeface="Cambria Math" panose="02040503050406030204" pitchFamily="18" charset="0"/>
                    <a:ea typeface="Cambria Math" panose="02040503050406030204" pitchFamily="18" charset="0"/>
                    <a:cs typeface="Tahoma"/>
                  </a:rPr>
                  <a:t> </a:t>
                </a:r>
              </a:p>
            </p:txBody>
          </p:sp>
        </mc:Choice>
        <mc:Fallback xmlns="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88F6B8BD-A426-4CC6-8ED2-4F820223A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10" y="1082186"/>
                <a:ext cx="8506901" cy="3321442"/>
              </a:xfrm>
              <a:prstGeom prst="rect">
                <a:avLst/>
              </a:prstGeom>
              <a:blipFill>
                <a:blip r:embed="rId3"/>
                <a:stretch>
                  <a:fillRect t="-458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257A976-33E7-4209-9AE3-79662AE4FA09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7E11A8-8587-4B26-83A3-20267D89B450}"/>
              </a:ext>
            </a:extLst>
          </p:cNvPr>
          <p:cNvSpPr txBox="1"/>
          <p:nvPr/>
        </p:nvSpPr>
        <p:spPr>
          <a:xfrm>
            <a:off x="355599" y="248705"/>
            <a:ext cx="853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Rehaussement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: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masquage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flou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6E7358C-64C9-4BF4-82D3-F2759132BF1B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masque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flou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homomorphique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06C6A18-1A1E-4C24-923F-9955DD6A8890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Rehaussement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(“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sharpening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”)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 descr="A collage of a person's face&#10;&#10;Description automatically generated with low confidence">
            <a:extLst>
              <a:ext uri="{FF2B5EF4-FFF2-40B4-BE49-F238E27FC236}">
                <a16:creationId xmlns="" xmlns:a16="http://schemas.microsoft.com/office/drawing/2014/main" id="{F4901099-2FB9-23A0-56D6-BB9CB8B4D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25" y="2815364"/>
            <a:ext cx="6221838" cy="34663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65EE7BC-1029-4ACD-A54E-A85CF4137CAB}"/>
              </a:ext>
            </a:extLst>
          </p:cNvPr>
          <p:cNvSpPr txBox="1"/>
          <p:nvPr/>
        </p:nvSpPr>
        <p:spPr>
          <a:xfrm>
            <a:off x="5257387" y="2577803"/>
            <a:ext cx="326839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3000"/>
              </a:spcBef>
              <a:buSzPct val="135000"/>
              <a:buNone/>
            </a:pPr>
            <a:r>
              <a:rPr lang="es-ES" sz="1100" i="1" spc="-35" dirty="0">
                <a:latin typeface="+mj-lt"/>
                <a:cs typeface="Arial"/>
              </a:rPr>
              <a:t>©</a:t>
            </a:r>
            <a:r>
              <a:rPr lang="es-ES" sz="11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1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1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1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1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1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1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1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1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fr-FR" sz="1100" i="1" spc="5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489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863300"/>
            <a:ext cx="8358939" cy="5817095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Aspects pratiques des calculs 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Rappel: propriétés importantes de la TFD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Exemple : interpolation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Exemple : convolution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Principe des traitements dans le domaine fréquentiel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Lissage </a:t>
            </a:r>
            <a:r>
              <a:rPr lang="fr-FR" sz="5100" b="1" spc="-65" dirty="0">
                <a:latin typeface="+mj-lt"/>
                <a:cs typeface="Tahoma"/>
              </a:rPr>
              <a:t>(</a:t>
            </a:r>
            <a:r>
              <a:rPr lang="en-CA" sz="5100" b="1" spc="-65" dirty="0">
                <a:latin typeface="+mj-lt"/>
                <a:cs typeface="Tahoma"/>
              </a:rPr>
              <a:t>“</a:t>
            </a:r>
            <a:r>
              <a:rPr lang="en-CA" sz="5100" b="1" i="1" spc="-65" dirty="0">
                <a:latin typeface="+mj-lt"/>
                <a:cs typeface="Tahoma"/>
              </a:rPr>
              <a:t>smoothing</a:t>
            </a:r>
            <a:r>
              <a:rPr lang="en-CA" sz="5100" b="1" spc="-65" dirty="0">
                <a:latin typeface="+mj-lt"/>
                <a:cs typeface="Tahoma"/>
              </a:rPr>
              <a:t>”)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passe</a:t>
            </a:r>
            <a:r>
              <a:rPr lang="en-CA" sz="4600" spc="-65" dirty="0">
                <a:latin typeface="+mj-lt"/>
                <a:cs typeface="Tahoma"/>
              </a:rPr>
              <a:t>-bas </a:t>
            </a:r>
            <a:r>
              <a:rPr lang="en-CA" sz="4600" spc="-65" dirty="0" err="1">
                <a:latin typeface="+mj-lt"/>
                <a:cs typeface="Tahoma"/>
              </a:rPr>
              <a:t>idéal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classiques</a:t>
            </a:r>
            <a:r>
              <a:rPr lang="en-CA" sz="4600" spc="-65" dirty="0">
                <a:latin typeface="+mj-lt"/>
                <a:cs typeface="Tahoma"/>
              </a:rPr>
              <a:t> : Butterworth et </a:t>
            </a:r>
            <a:r>
              <a:rPr lang="en-CA" sz="4600" spc="-65" dirty="0" err="1">
                <a:latin typeface="+mj-lt"/>
                <a:cs typeface="Tahoma"/>
              </a:rPr>
              <a:t>gaussien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Rehaussement </a:t>
            </a:r>
            <a:r>
              <a:rPr lang="en-CA" sz="5100" b="1" spc="-65" dirty="0">
                <a:latin typeface="+mj-lt"/>
                <a:cs typeface="Tahoma"/>
              </a:rPr>
              <a:t>(“</a:t>
            </a:r>
            <a:r>
              <a:rPr lang="en-CA" sz="5100" b="1" i="1" spc="-65" dirty="0">
                <a:latin typeface="+mj-lt"/>
                <a:cs typeface="Tahoma"/>
              </a:rPr>
              <a:t>sharpening</a:t>
            </a:r>
            <a:r>
              <a:rPr lang="en-CA" sz="5100" b="1" spc="-65" dirty="0">
                <a:latin typeface="+mj-lt"/>
                <a:cs typeface="Tahoma"/>
              </a:rPr>
              <a:t>”)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classiques</a:t>
            </a:r>
            <a:r>
              <a:rPr lang="en-CA" sz="4600" spc="-65" dirty="0">
                <a:latin typeface="+mj-lt"/>
                <a:cs typeface="Tahoma"/>
              </a:rPr>
              <a:t> : ideal, Butterworth et </a:t>
            </a:r>
            <a:r>
              <a:rPr lang="en-CA" sz="4600" spc="-65" dirty="0" err="1">
                <a:latin typeface="+mj-lt"/>
                <a:cs typeface="Tahoma"/>
              </a:rPr>
              <a:t>gaussien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Autres</a:t>
            </a:r>
            <a:r>
              <a:rPr lang="en-CA" sz="4600" spc="-65" dirty="0">
                <a:latin typeface="+mj-lt"/>
                <a:cs typeface="Tahoma"/>
              </a:rPr>
              <a:t> types de </a:t>
            </a:r>
            <a:r>
              <a:rPr lang="en-CA" sz="4600" spc="-65" dirty="0" err="1">
                <a:latin typeface="+mj-lt"/>
                <a:cs typeface="Tahoma"/>
              </a:rPr>
              <a:t>traitements</a:t>
            </a:r>
            <a:r>
              <a:rPr lang="en-CA" sz="4600" spc="-65" dirty="0">
                <a:latin typeface="+mj-lt"/>
                <a:cs typeface="Tahoma"/>
              </a:rPr>
              <a:t> : </a:t>
            </a:r>
            <a:r>
              <a:rPr lang="en-CA" sz="4600" spc="-65" dirty="0" err="1">
                <a:latin typeface="+mj-lt"/>
                <a:cs typeface="Tahoma"/>
              </a:rPr>
              <a:t>laplacien</a:t>
            </a:r>
            <a:r>
              <a:rPr lang="en-CA" sz="4600" spc="-65" dirty="0">
                <a:latin typeface="+mj-lt"/>
                <a:cs typeface="Tahoma"/>
              </a:rPr>
              <a:t>, masque </a:t>
            </a:r>
            <a:r>
              <a:rPr lang="en-CA" sz="4600" spc="-65" dirty="0" err="1">
                <a:latin typeface="+mj-lt"/>
                <a:cs typeface="Tahoma"/>
              </a:rPr>
              <a:t>flou</a:t>
            </a:r>
            <a:r>
              <a:rPr lang="en-CA" sz="4600" spc="-65" dirty="0">
                <a:latin typeface="+mj-lt"/>
                <a:cs typeface="Tahoma"/>
              </a:rPr>
              <a:t>, </a:t>
            </a:r>
            <a:r>
              <a:rPr lang="en-CA" sz="4600" spc="-65" dirty="0" err="1">
                <a:latin typeface="+mj-lt"/>
                <a:cs typeface="Tahoma"/>
              </a:rPr>
              <a:t>homomorphique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Traitements </a:t>
            </a:r>
            <a:r>
              <a:rPr lang="fr-FR" sz="5100" b="1" i="1" spc="-45" dirty="0">
                <a:latin typeface="+mj-lt"/>
                <a:cs typeface="Tahoma"/>
              </a:rPr>
              <a:t>ad hoc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passe-bande</a:t>
            </a:r>
            <a:r>
              <a:rPr lang="en-CA" sz="4600" spc="-65" dirty="0">
                <a:latin typeface="+mj-lt"/>
                <a:cs typeface="Tahoma"/>
              </a:rPr>
              <a:t> et coupe-</a:t>
            </a:r>
            <a:r>
              <a:rPr lang="en-CA" sz="4600" spc="-65" dirty="0" err="1">
                <a:latin typeface="+mj-lt"/>
                <a:cs typeface="Tahoma"/>
              </a:rPr>
              <a:t>bande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i="1" spc="-65" dirty="0">
                <a:latin typeface="+mj-lt"/>
                <a:cs typeface="Tahoma"/>
              </a:rPr>
              <a:t>ad hoc</a:t>
            </a:r>
            <a:endParaRPr lang="en-CA" sz="46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056AFE6-5A16-4F44-9D3A-06A9441C9EF3}"/>
              </a:ext>
            </a:extLst>
          </p:cNvPr>
          <p:cNvSpPr/>
          <p:nvPr/>
        </p:nvSpPr>
        <p:spPr>
          <a:xfrm>
            <a:off x="1046747" y="1082842"/>
            <a:ext cx="6701590" cy="26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0420FA5A-B529-4DFA-BE12-FB2D2A91D7AD}"/>
              </a:ext>
            </a:extLst>
          </p:cNvPr>
          <p:cNvSpPr/>
          <p:nvPr/>
        </p:nvSpPr>
        <p:spPr>
          <a:xfrm>
            <a:off x="1046747" y="981918"/>
            <a:ext cx="6617774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C443E406-0D97-438C-80FB-E106717005F0}"/>
              </a:ext>
            </a:extLst>
          </p:cNvPr>
          <p:cNvSpPr/>
          <p:nvPr/>
        </p:nvSpPr>
        <p:spPr>
          <a:xfrm>
            <a:off x="1046747" y="2517169"/>
            <a:ext cx="6145163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D95C0CCF-31CC-42CA-84AC-8365BA3777FE}"/>
              </a:ext>
            </a:extLst>
          </p:cNvPr>
          <p:cNvSpPr/>
          <p:nvPr/>
        </p:nvSpPr>
        <p:spPr>
          <a:xfrm>
            <a:off x="1046747" y="2969231"/>
            <a:ext cx="5744471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BF727159-CB5D-4861-9A41-3BE59567048F}"/>
              </a:ext>
            </a:extLst>
          </p:cNvPr>
          <p:cNvSpPr/>
          <p:nvPr/>
        </p:nvSpPr>
        <p:spPr>
          <a:xfrm>
            <a:off x="1046747" y="4130211"/>
            <a:ext cx="6701590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10" name="Rectangl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A0D3B-2932-4027-B693-A8C88B22AFE3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7378E978-63E6-D542-B570-5733635C6B8D}"/>
              </a:ext>
            </a:extLst>
          </p:cNvPr>
          <p:cNvSpPr/>
          <p:nvPr/>
        </p:nvSpPr>
        <p:spPr>
          <a:xfrm>
            <a:off x="959519" y="980349"/>
            <a:ext cx="7312192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623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5">
                <a:extLst>
                  <a:ext uri="{FF2B5EF4-FFF2-40B4-BE49-F238E27FC236}">
                    <a16:creationId xmlns="" xmlns:a16="http://schemas.microsoft.com/office/drawing/2014/main" id="{88F6B8BD-A426-4CC6-8ED2-4F820223A1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882423"/>
                <a:ext cx="8506901" cy="561722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Principe</a:t>
                </a:r>
              </a:p>
              <a:p>
                <a:pPr>
                  <a:buSzPct val="135000"/>
                </a:pPr>
                <a:r>
                  <a:rPr lang="fr-FR" sz="2200" spc="-10" dirty="0">
                    <a:latin typeface="+mj-lt"/>
                    <a:cs typeface="Times New Roman"/>
                  </a:rPr>
                  <a:t>Décomposition de l’image en luminance et réflectance : </a:t>
                </a:r>
              </a:p>
              <a:p>
                <a:pPr marL="0" indent="0">
                  <a:buSzPct val="135000"/>
                  <a:buNone/>
                </a:pPr>
                <a:r>
                  <a:rPr lang="fr-FR" sz="2200" spc="-10" dirty="0">
                    <a:latin typeface="+mj-lt"/>
                    <a:cs typeface="Times New Roman"/>
                  </a:rPr>
                  <a:t>    </a:t>
                </a:r>
                <a:r>
                  <a:rPr lang="fr-FR" sz="2200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  <m:r>
                      <a:rPr lang="fr-FR" sz="2200" i="1" spc="5" dirty="0"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fr-FR" sz="2200" i="1" spc="25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25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CA" sz="2200" i="1" spc="25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fr-FR" sz="2200" i="1" spc="25" dirty="0">
                    <a:latin typeface="+mj-lt"/>
                    <a:cs typeface="Times New Roman"/>
                  </a:rPr>
                  <a:t>i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2200" i="1" spc="25" dirty="0">
                    <a:latin typeface="+mj-lt"/>
                    <a:cs typeface="Times New Roman"/>
                  </a:rPr>
                  <a:t>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endParaRPr lang="fr-FR" sz="2200" spc="-10" dirty="0">
                  <a:latin typeface="+mj-lt"/>
                  <a:cs typeface="Times New Roman"/>
                </a:endParaRPr>
              </a:p>
              <a:p>
                <a:pPr>
                  <a:buSzPct val="135000"/>
                </a:pPr>
                <a:r>
                  <a:rPr lang="fr-FR" sz="2200" spc="-10" dirty="0">
                    <a:latin typeface="+mj-lt"/>
                    <a:cs typeface="Times New Roman"/>
                  </a:rPr>
                  <a:t>Traitement « séparé de chaque composante» : </a:t>
                </a:r>
              </a:p>
              <a:p>
                <a:pPr lvl="1">
                  <a:buSzPct val="135000"/>
                </a:pPr>
                <a:r>
                  <a:rPr lang="fr-FR" sz="1800" spc="-10" dirty="0">
                    <a:latin typeface="+mj-lt"/>
                    <a:cs typeface="Times New Roman"/>
                  </a:rPr>
                  <a:t>luminance : basses fréquences, à atténuer</a:t>
                </a:r>
              </a:p>
              <a:p>
                <a:pPr lvl="1">
                  <a:buSzPct val="135000"/>
                </a:pPr>
                <a:r>
                  <a:rPr lang="fr-FR" sz="1800" spc="-10" dirty="0">
                    <a:latin typeface="+mj-lt"/>
                    <a:cs typeface="Times New Roman"/>
                  </a:rPr>
                  <a:t>réflectance : hautes fréquences, à amplifier</a:t>
                </a:r>
                <a:endParaRPr lang="fr-FR" sz="2200" spc="-10" dirty="0">
                  <a:latin typeface="+mj-lt"/>
                  <a:cs typeface="Times New Roman"/>
                </a:endParaRPr>
              </a:p>
              <a:p>
                <a:pPr>
                  <a:buSzPct val="135000"/>
                </a:pPr>
                <a:r>
                  <a:rPr lang="fr-FR" sz="2200" spc="-10" dirty="0">
                    <a:latin typeface="+mj-lt"/>
                    <a:cs typeface="Times New Roman"/>
                  </a:rPr>
                  <a:t>Produit ―&gt; mélange des fréquences</a:t>
                </a:r>
              </a:p>
              <a:p>
                <a:pPr>
                  <a:buSzPct val="135000"/>
                </a:pPr>
                <a:r>
                  <a:rPr lang="fr-FR" sz="2200" spc="-10" dirty="0">
                    <a:latin typeface="+mj-lt"/>
                    <a:cs typeface="Times New Roman"/>
                  </a:rPr>
                  <a:t>Séparation : logarithme</a:t>
                </a:r>
              </a:p>
              <a:p>
                <a:pPr>
                  <a:buSzPct val="135000"/>
                </a:pPr>
                <a:endParaRPr lang="fr-FR" sz="2200" spc="-10" dirty="0">
                  <a:latin typeface="+mj-lt"/>
                  <a:cs typeface="Times New Roman"/>
                </a:endParaRPr>
              </a:p>
              <a:p>
                <a:pPr>
                  <a:buSzPct val="135000"/>
                </a:pPr>
                <a:endParaRPr lang="fr-FR" sz="2200" spc="-10" dirty="0">
                  <a:latin typeface="+mj-lt"/>
                  <a:cs typeface="Times New Roman"/>
                </a:endParaRPr>
              </a:p>
              <a:p>
                <a:pPr marL="0" indent="0">
                  <a:buSzPct val="135000"/>
                  <a:buNone/>
                </a:pPr>
                <a:r>
                  <a:rPr lang="es-ES" sz="1200" i="1" spc="-35" dirty="0">
                    <a:latin typeface="+mj-lt"/>
                    <a:cs typeface="Arial"/>
                  </a:rPr>
                  <a:t>©</a:t>
                </a:r>
                <a:r>
                  <a:rPr lang="es-ES" sz="1200" spc="-3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1992-2008 </a:t>
                </a:r>
                <a:r>
                  <a:rPr lang="es-ES" sz="1200" spc="8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R. C. </a:t>
                </a:r>
                <a:r>
                  <a:rPr lang="es-ES" sz="1200" spc="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Gonzalez</a:t>
                </a:r>
                <a:r>
                  <a:rPr lang="es-ES" sz="1200" spc="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12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&amp; </a:t>
                </a:r>
                <a:r>
                  <a:rPr lang="es-ES" sz="1200" spc="8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R. E.</a:t>
                </a:r>
                <a:r>
                  <a:rPr lang="es-ES" sz="1200" spc="17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5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Woods</a:t>
                </a:r>
                <a:endParaRPr lang="fr-FR" sz="2200" i="1" spc="5" dirty="0">
                  <a:latin typeface="+mj-lt"/>
                  <a:cs typeface="Times New Roman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Utilité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SzPct val="135000"/>
                  <a:buNone/>
                </a:pPr>
                <a:r>
                  <a:rPr lang="fr-FR" sz="2200" spc="-50" dirty="0">
                    <a:latin typeface="+mj-lt"/>
                    <a:cs typeface="Tahoma"/>
                  </a:rPr>
                  <a:t>Rehausser une image et compresser la plage </a:t>
                </a:r>
                <a:r>
                  <a:rPr lang="fr-FR" sz="2200" spc="-50">
                    <a:latin typeface="+mj-lt"/>
                    <a:cs typeface="Tahoma"/>
                  </a:rPr>
                  <a:t>dynamique simultanément</a:t>
                </a:r>
                <a:endParaRPr lang="fr-FR" sz="2200" spc="-50" dirty="0">
                  <a:latin typeface="+mj-lt"/>
                  <a:cs typeface="Tahoma"/>
                </a:endParaRPr>
              </a:p>
              <a:p>
                <a:pPr marL="253800" indent="0">
                  <a:spcBef>
                    <a:spcPts val="1200"/>
                  </a:spcBef>
                  <a:buSzPct val="135000"/>
                  <a:buNone/>
                </a:pPr>
                <a:endParaRPr lang="fr-FR" sz="2200" spc="-50" dirty="0">
                  <a:latin typeface="Cambria Math" panose="02040503050406030204" pitchFamily="18" charset="0"/>
                  <a:ea typeface="Cambria Math" panose="02040503050406030204" pitchFamily="18" charset="0"/>
                  <a:cs typeface="Tahoma"/>
                </a:endParaRPr>
              </a:p>
            </p:txBody>
          </p:sp>
        </mc:Choice>
        <mc:Fallback xmlns="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88F6B8BD-A426-4CC6-8ED2-4F820223A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882423"/>
                <a:ext cx="8506901" cy="5617228"/>
              </a:xfrm>
              <a:prstGeom prst="rect">
                <a:avLst/>
              </a:prstGeom>
              <a:blipFill>
                <a:blip r:embed="rId3"/>
                <a:stretch>
                  <a:fillRect l="-1490" t="-90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257A976-33E7-4209-9AE3-79662AE4FA09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7E11A8-8587-4B26-83A3-20267D89B450}"/>
              </a:ext>
            </a:extLst>
          </p:cNvPr>
          <p:cNvSpPr txBox="1"/>
          <p:nvPr/>
        </p:nvSpPr>
        <p:spPr>
          <a:xfrm>
            <a:off x="355599" y="248705"/>
            <a:ext cx="853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Filtrage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homomorphique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6E7358C-64C9-4BF4-82D3-F2759132BF1B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masque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flou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homomorphique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06C6A18-1A1E-4C24-923F-9955DD6A8890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Rehaussement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(“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sharpening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”)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56CA0F0-F91D-401C-8EC3-5D82C7A62966}"/>
              </a:ext>
            </a:extLst>
          </p:cNvPr>
          <p:cNvGrpSpPr/>
          <p:nvPr/>
        </p:nvGrpSpPr>
        <p:grpSpPr>
          <a:xfrm>
            <a:off x="1802730" y="4197184"/>
            <a:ext cx="5771962" cy="696094"/>
            <a:chOff x="1802730" y="4246612"/>
            <a:chExt cx="5870820" cy="696094"/>
          </a:xfrm>
        </p:grpSpPr>
        <p:sp>
          <p:nvSpPr>
            <p:cNvPr id="14" name="object 21">
              <a:extLst>
                <a:ext uri="{FF2B5EF4-FFF2-40B4-BE49-F238E27FC236}">
                  <a16:creationId xmlns="" xmlns:a16="http://schemas.microsoft.com/office/drawing/2014/main" id="{C5FAD709-12E7-436F-95D7-0D67071C97D4}"/>
                </a:ext>
              </a:extLst>
            </p:cNvPr>
            <p:cNvSpPr/>
            <p:nvPr/>
          </p:nvSpPr>
          <p:spPr>
            <a:xfrm>
              <a:off x="1802730" y="4246612"/>
              <a:ext cx="5870820" cy="6960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8B921D45-71B4-4B2A-B4D7-4576D7E1E60D}"/>
                </a:ext>
              </a:extLst>
            </p:cNvPr>
            <p:cNvSpPr/>
            <p:nvPr/>
          </p:nvSpPr>
          <p:spPr>
            <a:xfrm>
              <a:off x="1802730" y="4246612"/>
              <a:ext cx="5870820" cy="696094"/>
            </a:xfrm>
            <a:prstGeom prst="rect">
              <a:avLst/>
            </a:prstGeom>
            <a:noFill/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3F94DD1-E2CE-987D-8AA8-BC00C8E0A14F}"/>
              </a:ext>
            </a:extLst>
          </p:cNvPr>
          <p:cNvGrpSpPr/>
          <p:nvPr/>
        </p:nvGrpSpPr>
        <p:grpSpPr>
          <a:xfrm>
            <a:off x="6417589" y="2472394"/>
            <a:ext cx="2450838" cy="1324355"/>
            <a:chOff x="6417589" y="2472394"/>
            <a:chExt cx="2450838" cy="1324355"/>
          </a:xfrm>
        </p:grpSpPr>
        <p:pic>
          <p:nvPicPr>
            <p:cNvPr id="5" name="Picture 4" descr="A close-up of a math equation&#10;&#10;Description automatically generated">
              <a:extLst>
                <a:ext uri="{FF2B5EF4-FFF2-40B4-BE49-F238E27FC236}">
                  <a16:creationId xmlns="" xmlns:a16="http://schemas.microsoft.com/office/drawing/2014/main" id="{0C841145-D885-E7EF-336F-D65AEF1CC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4186" y="2472394"/>
              <a:ext cx="2074241" cy="426853"/>
            </a:xfrm>
            <a:prstGeom prst="rect">
              <a:avLst/>
            </a:prstGeom>
          </p:spPr>
        </p:pic>
        <p:pic>
          <p:nvPicPr>
            <p:cNvPr id="15" name="Picture 14" descr="A close-up of a math equation&#10;&#10;Description automatically generated">
              <a:extLst>
                <a:ext uri="{FF2B5EF4-FFF2-40B4-BE49-F238E27FC236}">
                  <a16:creationId xmlns="" xmlns:a16="http://schemas.microsoft.com/office/drawing/2014/main" id="{6EDD1D10-E60F-ADAB-4DC2-A11BC01B3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7589" y="2948190"/>
              <a:ext cx="2450838" cy="542552"/>
            </a:xfrm>
            <a:prstGeom prst="rect">
              <a:avLst/>
            </a:prstGeom>
          </p:spPr>
        </p:pic>
        <p:pic>
          <p:nvPicPr>
            <p:cNvPr id="17" name="Picture 16" descr="A black text on a white background&#10;&#10;Description automatically generated">
              <a:extLst>
                <a:ext uri="{FF2B5EF4-FFF2-40B4-BE49-F238E27FC236}">
                  <a16:creationId xmlns="" xmlns:a16="http://schemas.microsoft.com/office/drawing/2014/main" id="{658A50D9-FC05-72CC-D85C-D1F61A531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90140" y="3528541"/>
              <a:ext cx="1756763" cy="268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253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53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Filtrage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homomorphique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B9705B9-F33E-43CC-9D56-73842646CF5A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Rehaussement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(“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sharpening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”)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="" xmlns:a16="http://schemas.microsoft.com/office/drawing/2014/main" id="{2C1FBD4E-078F-4DDE-9DCC-EE3CB8793613}"/>
              </a:ext>
            </a:extLst>
          </p:cNvPr>
          <p:cNvSpPr txBox="1">
            <a:spLocks/>
          </p:cNvSpPr>
          <p:nvPr/>
        </p:nvSpPr>
        <p:spPr>
          <a:xfrm>
            <a:off x="427788" y="997940"/>
            <a:ext cx="8518756" cy="43031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Allure du </a:t>
            </a:r>
            <a:r>
              <a:rPr lang="en-CA" sz="2600" b="1" u="sng" spc="-50" dirty="0" err="1">
                <a:latin typeface="+mj-lt"/>
                <a:cs typeface="Tahoma"/>
              </a:rPr>
              <a:t>filtre</a:t>
            </a:r>
            <a:r>
              <a:rPr lang="en-CA" sz="2600" b="1" u="sng" spc="-50" dirty="0">
                <a:latin typeface="+mj-lt"/>
                <a:cs typeface="Tahoma"/>
              </a:rPr>
              <a:t> pour </a:t>
            </a:r>
            <a:r>
              <a:rPr lang="en-CA" sz="2600" b="1" u="sng" spc="-50" dirty="0" err="1">
                <a:latin typeface="+mj-lt"/>
                <a:cs typeface="Tahoma"/>
              </a:rPr>
              <a:t>traitement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fréquentiel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endParaRPr lang="en-CA" sz="2600" b="1" i="1" u="sng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3000"/>
              </a:spcBef>
              <a:buSzPct val="135000"/>
              <a:buNone/>
            </a:pPr>
            <a:endParaRPr lang="fr-FR" sz="12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3000"/>
              </a:spcBef>
              <a:buSzPct val="135000"/>
              <a:buNone/>
            </a:pPr>
            <a:endParaRPr lang="fr-FR" sz="12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3000"/>
              </a:spcBef>
              <a:buSzPct val="135000"/>
              <a:buNone/>
            </a:pPr>
            <a:endParaRPr lang="fr-FR" sz="12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FR" sz="12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FR" sz="12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FR" sz="12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FR" sz="12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FR" sz="12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FR" sz="12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FR" sz="12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FR" sz="12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FR" sz="12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FR" sz="12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3000"/>
              </a:spcBef>
              <a:buSzPct val="135000"/>
              <a:buNone/>
            </a:pPr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fr-FR" sz="1200" i="1" spc="5" dirty="0">
              <a:latin typeface="+mj-lt"/>
              <a:cs typeface="Times New Roman"/>
            </a:endParaRPr>
          </a:p>
          <a:p>
            <a:pPr marL="0" indent="0">
              <a:spcBef>
                <a:spcPts val="3000"/>
              </a:spcBef>
              <a:buSzPct val="135000"/>
              <a:buNone/>
            </a:pPr>
            <a:endParaRPr lang="fr-FR" sz="26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="" xmlns:a16="http://schemas.microsoft.com/office/drawing/2014/main" id="{4C296E92-1429-47D6-99CE-FEC3931E7374}"/>
              </a:ext>
            </a:extLst>
          </p:cNvPr>
          <p:cNvSpPr txBox="1">
            <a:spLocks/>
          </p:cNvSpPr>
          <p:nvPr/>
        </p:nvSpPr>
        <p:spPr>
          <a:xfrm>
            <a:off x="427788" y="5405395"/>
            <a:ext cx="8518756" cy="8048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SzPct val="135000"/>
              <a:buNone/>
            </a:pPr>
            <a:r>
              <a:rPr lang="fr-FR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Exemple de résultats</a:t>
            </a:r>
            <a:endParaRPr lang="fr-FR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r>
              <a:rPr lang="fr-FR" sz="2200" spc="-50" dirty="0">
                <a:latin typeface="+mj-lt"/>
                <a:cs typeface="Tahoma"/>
              </a:rPr>
              <a:t>Voir </a:t>
            </a:r>
            <a:r>
              <a:rPr lang="fr-FR" sz="2200" spc="-50" dirty="0" err="1">
                <a:latin typeface="Cambria Math" panose="02040503050406030204" pitchFamily="18" charset="0"/>
                <a:ea typeface="Cambria Math" panose="02040503050406030204" pitchFamily="18" charset="0"/>
                <a:cs typeface="Tahoma"/>
              </a:rPr>
              <a:t>demo_hom</a:t>
            </a:r>
            <a:r>
              <a:rPr lang="fr-FR" sz="2200" spc="-50" dirty="0">
                <a:latin typeface="Cambria Math" panose="02040503050406030204" pitchFamily="18" charset="0"/>
                <a:ea typeface="Cambria Math" panose="02040503050406030204" pitchFamily="18" charset="0"/>
                <a:cs typeface="Tahoma"/>
              </a:rPr>
              <a:t> </a:t>
            </a:r>
            <a:endParaRPr lang="fr-FR" sz="2600" spc="-50" dirty="0">
              <a:latin typeface="Cambria Math" panose="02040503050406030204" pitchFamily="18" charset="0"/>
              <a:ea typeface="Cambria Math" panose="02040503050406030204" pitchFamily="18" charset="0"/>
              <a:cs typeface="Tahom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888D4D-699B-4EF6-8B93-DAEE9C866661}"/>
              </a:ext>
            </a:extLst>
          </p:cNvPr>
          <p:cNvGrpSpPr/>
          <p:nvPr/>
        </p:nvGrpSpPr>
        <p:grpSpPr>
          <a:xfrm>
            <a:off x="1050062" y="2138886"/>
            <a:ext cx="3230594" cy="2021214"/>
            <a:chOff x="1421027" y="1571660"/>
            <a:chExt cx="6301946" cy="3593796"/>
          </a:xfrm>
        </p:grpSpPr>
        <p:sp>
          <p:nvSpPr>
            <p:cNvPr id="13" name="object 15">
              <a:extLst>
                <a:ext uri="{FF2B5EF4-FFF2-40B4-BE49-F238E27FC236}">
                  <a16:creationId xmlns="" xmlns:a16="http://schemas.microsoft.com/office/drawing/2014/main" id="{234011A9-65F4-47E2-AF07-4E934ABE84B6}"/>
                </a:ext>
              </a:extLst>
            </p:cNvPr>
            <p:cNvSpPr/>
            <p:nvPr/>
          </p:nvSpPr>
          <p:spPr>
            <a:xfrm>
              <a:off x="1421027" y="1571660"/>
              <a:ext cx="6301946" cy="35937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9727BCAD-0041-4495-AEAF-B94C53B6C76D}"/>
                </a:ext>
              </a:extLst>
            </p:cNvPr>
            <p:cNvSpPr/>
            <p:nvPr/>
          </p:nvSpPr>
          <p:spPr>
            <a:xfrm>
              <a:off x="1421027" y="1571660"/>
              <a:ext cx="6301946" cy="3593796"/>
            </a:xfrm>
            <a:prstGeom prst="rect">
              <a:avLst/>
            </a:prstGeom>
            <a:noFill/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A8FE887-9130-4256-B282-7C01AAE44A6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masque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flou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homomorphique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8090"/>
            <a:ext cx="1014504" cy="1644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5906" y="1995623"/>
            <a:ext cx="4255388" cy="266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4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863300"/>
            <a:ext cx="8358939" cy="5817095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Aspects pratiques des calculs 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Rappel: propriétés importantes de la TFD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Exemple : interpolation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4600" spc="-45" dirty="0">
                <a:latin typeface="+mj-lt"/>
                <a:cs typeface="Tahoma"/>
              </a:rPr>
              <a:t>Exemple : convolution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Principe des traitements dans le domaine fréquentiel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Lissage </a:t>
            </a:r>
            <a:r>
              <a:rPr lang="fr-FR" sz="5100" b="1" spc="-65" dirty="0">
                <a:latin typeface="+mj-lt"/>
                <a:cs typeface="Tahoma"/>
              </a:rPr>
              <a:t>(</a:t>
            </a:r>
            <a:r>
              <a:rPr lang="en-CA" sz="5100" b="1" spc="-65" dirty="0">
                <a:latin typeface="+mj-lt"/>
                <a:cs typeface="Tahoma"/>
              </a:rPr>
              <a:t>“</a:t>
            </a:r>
            <a:r>
              <a:rPr lang="en-CA" sz="5100" b="1" i="1" spc="-65" dirty="0">
                <a:latin typeface="+mj-lt"/>
                <a:cs typeface="Tahoma"/>
              </a:rPr>
              <a:t>smoothing</a:t>
            </a:r>
            <a:r>
              <a:rPr lang="en-CA" sz="5100" b="1" spc="-65" dirty="0">
                <a:latin typeface="+mj-lt"/>
                <a:cs typeface="Tahoma"/>
              </a:rPr>
              <a:t>”)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passe</a:t>
            </a:r>
            <a:r>
              <a:rPr lang="en-CA" sz="4600" spc="-65" dirty="0">
                <a:latin typeface="+mj-lt"/>
                <a:cs typeface="Tahoma"/>
              </a:rPr>
              <a:t>-bas </a:t>
            </a:r>
            <a:r>
              <a:rPr lang="en-CA" sz="4600" spc="-65" dirty="0" err="1">
                <a:latin typeface="+mj-lt"/>
                <a:cs typeface="Tahoma"/>
              </a:rPr>
              <a:t>idéal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classiques</a:t>
            </a:r>
            <a:r>
              <a:rPr lang="en-CA" sz="4600" spc="-65" dirty="0">
                <a:latin typeface="+mj-lt"/>
                <a:cs typeface="Tahoma"/>
              </a:rPr>
              <a:t> : Butterworth et </a:t>
            </a:r>
            <a:r>
              <a:rPr lang="en-CA" sz="4600" spc="-65" dirty="0" err="1">
                <a:latin typeface="+mj-lt"/>
                <a:cs typeface="Tahoma"/>
              </a:rPr>
              <a:t>gaussien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Rehaussement </a:t>
            </a:r>
            <a:r>
              <a:rPr lang="en-CA" sz="5100" b="1" spc="-65" dirty="0">
                <a:latin typeface="+mj-lt"/>
                <a:cs typeface="Tahoma"/>
              </a:rPr>
              <a:t>(“</a:t>
            </a:r>
            <a:r>
              <a:rPr lang="en-CA" sz="5100" b="1" i="1" spc="-65" dirty="0">
                <a:latin typeface="+mj-lt"/>
                <a:cs typeface="Tahoma"/>
              </a:rPr>
              <a:t>sharpening</a:t>
            </a:r>
            <a:r>
              <a:rPr lang="en-CA" sz="5100" b="1" spc="-65" dirty="0">
                <a:latin typeface="+mj-lt"/>
                <a:cs typeface="Tahoma"/>
              </a:rPr>
              <a:t>”)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classiques</a:t>
            </a:r>
            <a:r>
              <a:rPr lang="en-CA" sz="4600" spc="-65" dirty="0">
                <a:latin typeface="+mj-lt"/>
                <a:cs typeface="Tahoma"/>
              </a:rPr>
              <a:t> : ideal, Butterworth et </a:t>
            </a:r>
            <a:r>
              <a:rPr lang="en-CA" sz="4600" spc="-65" dirty="0" err="1">
                <a:latin typeface="+mj-lt"/>
                <a:cs typeface="Tahoma"/>
              </a:rPr>
              <a:t>gaussien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Autres</a:t>
            </a:r>
            <a:r>
              <a:rPr lang="en-CA" sz="4600" spc="-65" dirty="0">
                <a:latin typeface="+mj-lt"/>
                <a:cs typeface="Tahoma"/>
              </a:rPr>
              <a:t> types de </a:t>
            </a:r>
            <a:r>
              <a:rPr lang="en-CA" sz="4600" spc="-65" dirty="0" err="1">
                <a:latin typeface="+mj-lt"/>
                <a:cs typeface="Tahoma"/>
              </a:rPr>
              <a:t>traitements</a:t>
            </a:r>
            <a:r>
              <a:rPr lang="en-CA" sz="4600" spc="-65" dirty="0">
                <a:latin typeface="+mj-lt"/>
                <a:cs typeface="Tahoma"/>
              </a:rPr>
              <a:t> : </a:t>
            </a:r>
            <a:r>
              <a:rPr lang="en-CA" sz="4600" spc="-65" dirty="0" err="1">
                <a:latin typeface="+mj-lt"/>
                <a:cs typeface="Tahoma"/>
              </a:rPr>
              <a:t>laplacien</a:t>
            </a:r>
            <a:r>
              <a:rPr lang="en-CA" sz="4600" spc="-65" dirty="0">
                <a:latin typeface="+mj-lt"/>
                <a:cs typeface="Tahoma"/>
              </a:rPr>
              <a:t>, masque </a:t>
            </a:r>
            <a:r>
              <a:rPr lang="en-CA" sz="4600" spc="-65" dirty="0" err="1">
                <a:latin typeface="+mj-lt"/>
                <a:cs typeface="Tahoma"/>
              </a:rPr>
              <a:t>flou</a:t>
            </a:r>
            <a:r>
              <a:rPr lang="en-CA" sz="4600" spc="-65" dirty="0">
                <a:latin typeface="+mj-lt"/>
                <a:cs typeface="Tahoma"/>
              </a:rPr>
              <a:t>, </a:t>
            </a:r>
            <a:r>
              <a:rPr lang="en-CA" sz="4600" spc="-65" dirty="0" err="1">
                <a:latin typeface="+mj-lt"/>
                <a:cs typeface="Tahoma"/>
              </a:rPr>
              <a:t>homomorphique</a:t>
            </a:r>
            <a:endParaRPr lang="fr-FR" sz="46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5100" b="1" spc="-45" dirty="0">
                <a:latin typeface="+mj-lt"/>
                <a:cs typeface="Tahoma"/>
              </a:rPr>
              <a:t>Traitements </a:t>
            </a:r>
            <a:r>
              <a:rPr lang="fr-FR" sz="5100" b="1" i="1" spc="-45" dirty="0">
                <a:latin typeface="+mj-lt"/>
                <a:cs typeface="Tahoma"/>
              </a:rPr>
              <a:t>ad hoc </a:t>
            </a:r>
            <a:r>
              <a:rPr lang="fr-FR" sz="5100" b="1" spc="-45" dirty="0">
                <a:latin typeface="+mj-lt"/>
                <a:cs typeface="Tahoma"/>
              </a:rPr>
              <a:t>dans le domaine fréquentiel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spc="-65" dirty="0" err="1">
                <a:latin typeface="+mj-lt"/>
                <a:cs typeface="Tahoma"/>
              </a:rPr>
              <a:t>passe-bande</a:t>
            </a:r>
            <a:r>
              <a:rPr lang="en-CA" sz="4600" spc="-65" dirty="0">
                <a:latin typeface="+mj-lt"/>
                <a:cs typeface="Tahoma"/>
              </a:rPr>
              <a:t> et coupe-</a:t>
            </a:r>
            <a:r>
              <a:rPr lang="en-CA" sz="4600" spc="-65" dirty="0" err="1">
                <a:latin typeface="+mj-lt"/>
                <a:cs typeface="Tahoma"/>
              </a:rPr>
              <a:t>bande</a:t>
            </a:r>
            <a:endParaRPr lang="en-CA" sz="46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4600" spc="-65" dirty="0" err="1">
                <a:latin typeface="+mj-lt"/>
                <a:cs typeface="Tahoma"/>
              </a:rPr>
              <a:t>Filtres</a:t>
            </a:r>
            <a:r>
              <a:rPr lang="en-CA" sz="4600" spc="-65" dirty="0">
                <a:latin typeface="+mj-lt"/>
                <a:cs typeface="Tahoma"/>
              </a:rPr>
              <a:t> </a:t>
            </a:r>
            <a:r>
              <a:rPr lang="en-CA" sz="4600" i="1" spc="-65" dirty="0">
                <a:latin typeface="+mj-lt"/>
                <a:cs typeface="Tahoma"/>
              </a:rPr>
              <a:t>ad hoc</a:t>
            </a:r>
            <a:endParaRPr lang="en-CA" sz="46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056AFE6-5A16-4F44-9D3A-06A9441C9EF3}"/>
              </a:ext>
            </a:extLst>
          </p:cNvPr>
          <p:cNvSpPr/>
          <p:nvPr/>
        </p:nvSpPr>
        <p:spPr>
          <a:xfrm>
            <a:off x="1046747" y="1082842"/>
            <a:ext cx="6701590" cy="26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0420FA5A-B529-4DFA-BE12-FB2D2A91D7AD}"/>
              </a:ext>
            </a:extLst>
          </p:cNvPr>
          <p:cNvSpPr/>
          <p:nvPr/>
        </p:nvSpPr>
        <p:spPr>
          <a:xfrm>
            <a:off x="1046747" y="981918"/>
            <a:ext cx="6617774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C443E406-0D97-438C-80FB-E106717005F0}"/>
              </a:ext>
            </a:extLst>
          </p:cNvPr>
          <p:cNvSpPr/>
          <p:nvPr/>
        </p:nvSpPr>
        <p:spPr>
          <a:xfrm>
            <a:off x="1046747" y="2517169"/>
            <a:ext cx="6145163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D95C0CCF-31CC-42CA-84AC-8365BA3777FE}"/>
              </a:ext>
            </a:extLst>
          </p:cNvPr>
          <p:cNvSpPr/>
          <p:nvPr/>
        </p:nvSpPr>
        <p:spPr>
          <a:xfrm>
            <a:off x="1046747" y="2969231"/>
            <a:ext cx="5744471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BF727159-CB5D-4861-9A41-3BE59567048F}"/>
              </a:ext>
            </a:extLst>
          </p:cNvPr>
          <p:cNvSpPr/>
          <p:nvPr/>
        </p:nvSpPr>
        <p:spPr>
          <a:xfrm>
            <a:off x="1046747" y="4130211"/>
            <a:ext cx="6701590" cy="36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10" name="Rectangl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A0D3B-2932-4027-B693-A8C88B22AFE3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200" dirty="0">
              <a:latin typeface="+mj-lt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7378E978-63E6-D542-B570-5733635C6B8D}"/>
              </a:ext>
            </a:extLst>
          </p:cNvPr>
          <p:cNvSpPr/>
          <p:nvPr/>
        </p:nvSpPr>
        <p:spPr>
          <a:xfrm>
            <a:off x="959519" y="5225131"/>
            <a:ext cx="7312192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8763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53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Filtres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passe-bande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et coupe-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bande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classiques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6F83A7-54F7-45D1-96DB-8A57970D5CB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passe-bande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coupe-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bande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B9705B9-F33E-43CC-9D56-73842646CF5A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Traitements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ad hoc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5">
                <a:extLst>
                  <a:ext uri="{FF2B5EF4-FFF2-40B4-BE49-F238E27FC236}">
                    <a16:creationId xmlns="" xmlns:a16="http://schemas.microsoft.com/office/drawing/2014/main" id="{68D8CA7F-D094-4DE1-8730-493E148574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1108166"/>
                <a:ext cx="8633792" cy="4205237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120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Principe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« Circularisation » des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passe-bande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classiques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𝐷</m:t>
                        </m:r>
                      </m:e>
                      <m:sub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: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fréquence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centrale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; </a:t>
                </a: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W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: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largeur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bande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Idéal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: 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Butterworth : 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2400"/>
                  </a:spcBef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Gaussien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: </a:t>
                </a:r>
              </a:p>
            </p:txBody>
          </p:sp>
        </mc:Choice>
        <mc:Fallback xmlns="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68D8CA7F-D094-4DE1-8730-493E14857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1108166"/>
                <a:ext cx="8633792" cy="4205237"/>
              </a:xfrm>
              <a:prstGeom prst="rect">
                <a:avLst/>
              </a:prstGeom>
              <a:blipFill>
                <a:blip r:embed="rId3"/>
                <a:stretch>
                  <a:fillRect l="-1271" t="-2899" b="-188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68CCE8E4-5DD7-427E-8C7D-5CC6C2FFB82D}"/>
              </a:ext>
            </a:extLst>
          </p:cNvPr>
          <p:cNvSpPr/>
          <p:nvPr/>
        </p:nvSpPr>
        <p:spPr>
          <a:xfrm>
            <a:off x="487947" y="5576944"/>
            <a:ext cx="8300453" cy="50509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SzPct val="135000"/>
            </a:pPr>
            <a:r>
              <a:rPr lang="en-CA" sz="2200" b="1" spc="-50" dirty="0" err="1">
                <a:solidFill>
                  <a:schemeClr val="tx1"/>
                </a:solidFill>
                <a:latin typeface="+mj-lt"/>
                <a:cs typeface="Tahoma"/>
              </a:rPr>
              <a:t>Caractéristiques</a:t>
            </a:r>
            <a:r>
              <a:rPr lang="en-CA" sz="2200" b="1" spc="-50" dirty="0">
                <a:solidFill>
                  <a:schemeClr val="tx1"/>
                </a:solidFill>
                <a:latin typeface="+mj-lt"/>
                <a:cs typeface="Tahoma"/>
              </a:rPr>
              <a:t> analogues à </a:t>
            </a:r>
            <a:r>
              <a:rPr lang="en-CA" sz="2200" b="1" spc="-50" dirty="0" err="1">
                <a:solidFill>
                  <a:schemeClr val="tx1"/>
                </a:solidFill>
                <a:latin typeface="+mj-lt"/>
                <a:cs typeface="Tahoma"/>
              </a:rPr>
              <a:t>celles</a:t>
            </a:r>
            <a:r>
              <a:rPr lang="en-CA" sz="2200" b="1" spc="-50" dirty="0">
                <a:solidFill>
                  <a:schemeClr val="tx1"/>
                </a:solidFill>
                <a:latin typeface="+mj-lt"/>
                <a:cs typeface="Tahoma"/>
              </a:rPr>
              <a:t> des </a:t>
            </a:r>
            <a:r>
              <a:rPr lang="en-CA" sz="2200" b="1" spc="-50" dirty="0" err="1">
                <a:solidFill>
                  <a:schemeClr val="tx1"/>
                </a:solidFill>
                <a:latin typeface="+mj-lt"/>
                <a:cs typeface="Tahoma"/>
              </a:rPr>
              <a:t>filtres</a:t>
            </a:r>
            <a:r>
              <a:rPr lang="en-CA" sz="2200" b="1" spc="-50" dirty="0">
                <a:solidFill>
                  <a:schemeClr val="tx1"/>
                </a:solidFill>
                <a:latin typeface="+mj-lt"/>
                <a:cs typeface="Tahoma"/>
              </a:rPr>
              <a:t> </a:t>
            </a:r>
            <a:r>
              <a:rPr lang="en-CA" sz="2200" b="1" spc="-50" dirty="0" err="1">
                <a:solidFill>
                  <a:schemeClr val="tx1"/>
                </a:solidFill>
                <a:latin typeface="+mj-lt"/>
                <a:cs typeface="Tahoma"/>
              </a:rPr>
              <a:t>passe</a:t>
            </a:r>
            <a:r>
              <a:rPr lang="en-CA" sz="2200" b="1" spc="-50" dirty="0">
                <a:solidFill>
                  <a:schemeClr val="tx1"/>
                </a:solidFill>
                <a:latin typeface="+mj-lt"/>
                <a:cs typeface="Tahoma"/>
              </a:rPr>
              <a:t>-bas de </a:t>
            </a:r>
            <a:r>
              <a:rPr lang="en-CA" sz="2200" b="1" spc="-50" dirty="0" err="1">
                <a:solidFill>
                  <a:schemeClr val="tx1"/>
                </a:solidFill>
                <a:latin typeface="+mj-lt"/>
                <a:cs typeface="Tahoma"/>
              </a:rPr>
              <a:t>même</a:t>
            </a:r>
            <a:r>
              <a:rPr lang="en-CA" sz="2200" b="1" spc="-50" dirty="0">
                <a:solidFill>
                  <a:schemeClr val="tx1"/>
                </a:solidFill>
                <a:latin typeface="+mj-lt"/>
                <a:cs typeface="Tahoma"/>
              </a:rPr>
              <a:t> type</a:t>
            </a:r>
            <a:endParaRPr lang="fr-FR" sz="2200" b="1" spc="-45" dirty="0">
              <a:solidFill>
                <a:schemeClr val="tx1"/>
              </a:solidFill>
              <a:latin typeface="+mj-lt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F070F85-5197-48FF-9DF8-7C47F99B2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227" y="2493838"/>
            <a:ext cx="5857190" cy="7285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20080-DA5F-4EE9-82F4-00A4074D6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465" y="3323968"/>
            <a:ext cx="5754844" cy="982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DBB987-EA3F-4297-BE35-29EF43D99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0813" y="4511148"/>
            <a:ext cx="5595966" cy="75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9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53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Filtres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passe-bande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et coupe-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bande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classiques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6F83A7-54F7-45D1-96DB-8A57970D5CB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passe-bande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coupe-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bande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B9705B9-F33E-43CC-9D56-73842646CF5A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Traitements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ad hoc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5">
                <a:extLst>
                  <a:ext uri="{FF2B5EF4-FFF2-40B4-BE49-F238E27FC236}">
                    <a16:creationId xmlns="" xmlns:a16="http://schemas.microsoft.com/office/drawing/2014/main" id="{2ECFDF58-0769-4AC8-856E-A2C101E591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7788" y="1146224"/>
                <a:ext cx="8518756" cy="3851396"/>
              </a:xfrm>
              <a:prstGeom prst="rect">
                <a:avLst/>
              </a:prstGeom>
            </p:spPr>
            <p:txBody>
              <a:bodyPr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b="1" u="sng" spc="-50" dirty="0">
                    <a:latin typeface="+mj-lt"/>
                    <a:cs typeface="Tahoma"/>
                  </a:rPr>
                  <a:t>Filtres coupe-</a:t>
                </a:r>
                <a:r>
                  <a:rPr lang="en-CA" b="1" u="sng" spc="-50" dirty="0" err="1">
                    <a:latin typeface="+mj-lt"/>
                    <a:cs typeface="Tahoma"/>
                  </a:rPr>
                  <a:t>bande</a:t>
                </a:r>
                <a:endParaRPr lang="en-CA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Définition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H</m:t>
                        </m:r>
                      </m:e>
                      <m:sub>
                        <m:r>
                          <a:rPr lang="en-CA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𝐶𝐵𝐷</m:t>
                        </m:r>
                      </m:sub>
                    </m:sSub>
                    <m:r>
                      <a:rPr lang="en-CA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d>
                      <m:dPr>
                        <m:ctrlPr>
                          <a:rPr lang="en-CA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r>
                  <a:rPr lang="en-CA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=1−</m:t>
                    </m:r>
                    <m:sSub>
                      <m:sSubPr>
                        <m:ctrlP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H</m:t>
                        </m:r>
                      </m:e>
                      <m:sub>
                        <m:r>
                          <a:rPr lang="en-CA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𝑃𝐵𝐷</m:t>
                        </m:r>
                      </m:sub>
                    </m:sSub>
                    <m:r>
                      <a:rPr lang="en-CA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d>
                      <m:dPr>
                        <m:ctrlPr>
                          <a:rPr lang="en-CA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  <m:r>
                      <a:rPr lang="en-CA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endParaRPr lang="en-CA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Exemple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réponses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fréquentielles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endParaRPr lang="fr-FR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3000"/>
                  </a:spcBef>
                  <a:buSzPct val="135000"/>
                  <a:buNone/>
                </a:pPr>
                <a:endParaRPr lang="fr-FR" sz="12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FR" sz="12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FR" sz="12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FR" sz="12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FR" sz="12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FR" sz="12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FR" sz="12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FR" sz="12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FR" sz="12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FR" sz="12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FR" sz="12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FR" sz="12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3000"/>
                  </a:spcBef>
                  <a:buSzPct val="135000"/>
                  <a:buNone/>
                </a:pPr>
                <a:endParaRPr lang="es-ES" sz="1200" i="1" spc="-35" dirty="0">
                  <a:latin typeface="+mj-lt"/>
                  <a:cs typeface="Arial"/>
                </a:endParaRPr>
              </a:p>
              <a:p>
                <a:pPr marL="0" indent="0">
                  <a:spcBef>
                    <a:spcPts val="3000"/>
                  </a:spcBef>
                  <a:buSzPct val="135000"/>
                  <a:buNone/>
                </a:pPr>
                <a:r>
                  <a:rPr lang="es-ES" sz="1200" i="1" spc="-35" dirty="0">
                    <a:latin typeface="+mj-lt"/>
                    <a:cs typeface="Arial"/>
                  </a:rPr>
                  <a:t>©</a:t>
                </a:r>
                <a:r>
                  <a:rPr lang="es-ES" sz="1200" spc="-3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1992-2008 </a:t>
                </a:r>
                <a:r>
                  <a:rPr lang="es-ES" sz="1200" spc="8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R. C. </a:t>
                </a:r>
                <a:r>
                  <a:rPr lang="es-ES" sz="1200" spc="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Gonzalez</a:t>
                </a:r>
                <a:r>
                  <a:rPr lang="es-ES" sz="1200" spc="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12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&amp; </a:t>
                </a:r>
                <a:r>
                  <a:rPr lang="es-ES" sz="1200" spc="8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R. E.</a:t>
                </a:r>
                <a:r>
                  <a:rPr lang="es-ES" sz="1200" spc="17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5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Woods</a:t>
                </a:r>
                <a:endParaRPr lang="fr-FR" sz="1200" i="1" spc="5" dirty="0">
                  <a:latin typeface="+mj-lt"/>
                  <a:cs typeface="Times New Roman"/>
                </a:endParaRPr>
              </a:p>
              <a:p>
                <a:pPr marL="0" indent="0">
                  <a:spcBef>
                    <a:spcPts val="3000"/>
                  </a:spcBef>
                  <a:buSzPct val="135000"/>
                  <a:buNone/>
                </a:pPr>
                <a:endParaRPr lang="fr-FR" sz="26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2ECFDF58-0769-4AC8-856E-A2C101E59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88" y="1146224"/>
                <a:ext cx="8518756" cy="3851396"/>
              </a:xfrm>
              <a:prstGeom prst="rect">
                <a:avLst/>
              </a:prstGeom>
              <a:blipFill>
                <a:blip r:embed="rId3"/>
                <a:stretch>
                  <a:fillRect l="-1288" t="-3956" b="-110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ontent Placeholder 5">
            <a:extLst>
              <a:ext uri="{FF2B5EF4-FFF2-40B4-BE49-F238E27FC236}">
                <a16:creationId xmlns="" xmlns:a16="http://schemas.microsoft.com/office/drawing/2014/main" id="{51BCFECA-BC85-4C99-9B29-0E94492682C6}"/>
              </a:ext>
            </a:extLst>
          </p:cNvPr>
          <p:cNvSpPr txBox="1">
            <a:spLocks/>
          </p:cNvSpPr>
          <p:nvPr/>
        </p:nvSpPr>
        <p:spPr>
          <a:xfrm>
            <a:off x="427788" y="5145904"/>
            <a:ext cx="8518756" cy="1329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r>
              <a:rPr lang="fr-FR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Exemple de résultats</a:t>
            </a:r>
            <a:endParaRPr lang="fr-FR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482400" lvl="1" indent="-230400">
              <a:lnSpc>
                <a:spcPct val="80000"/>
              </a:lnSpc>
              <a:spcBef>
                <a:spcPts val="600"/>
              </a:spcBef>
              <a:buClr>
                <a:srgbClr val="0B6B1D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Objectif :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détramage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rgbClr val="0B6B1D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Voir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demo_detr1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ADF9DC2-703C-4D90-A989-06AA6B713553}"/>
              </a:ext>
            </a:extLst>
          </p:cNvPr>
          <p:cNvGrpSpPr/>
          <p:nvPr/>
        </p:nvGrpSpPr>
        <p:grpSpPr>
          <a:xfrm>
            <a:off x="202385" y="2269612"/>
            <a:ext cx="4399178" cy="2285999"/>
            <a:chOff x="2298357" y="2211853"/>
            <a:chExt cx="4399178" cy="2285999"/>
          </a:xfrm>
        </p:grpSpPr>
        <p:sp>
          <p:nvSpPr>
            <p:cNvPr id="22" name="object 17">
              <a:extLst>
                <a:ext uri="{FF2B5EF4-FFF2-40B4-BE49-F238E27FC236}">
                  <a16:creationId xmlns="" xmlns:a16="http://schemas.microsoft.com/office/drawing/2014/main" id="{EAE88D18-3EA8-4142-B07E-54E31E9FD366}"/>
                </a:ext>
              </a:extLst>
            </p:cNvPr>
            <p:cNvSpPr/>
            <p:nvPr/>
          </p:nvSpPr>
          <p:spPr>
            <a:xfrm>
              <a:off x="2298357" y="2211853"/>
              <a:ext cx="4399178" cy="22859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E1E412CA-497F-4D84-A9E0-02E0D3D14DC2}"/>
                </a:ext>
              </a:extLst>
            </p:cNvPr>
            <p:cNvSpPr/>
            <p:nvPr/>
          </p:nvSpPr>
          <p:spPr>
            <a:xfrm>
              <a:off x="2298357" y="2211853"/>
              <a:ext cx="4399178" cy="2285999"/>
            </a:xfrm>
            <a:prstGeom prst="rect">
              <a:avLst/>
            </a:prstGeom>
            <a:noFill/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489" y="2167847"/>
            <a:ext cx="3721056" cy="430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3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53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Filtres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i="1" spc="-35" dirty="0">
                <a:latin typeface="+mj-lt"/>
                <a:ea typeface="Century Gothic" charset="0"/>
                <a:cs typeface="Century Gothic" charset="0"/>
              </a:rPr>
              <a:t>ad hoc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6F83A7-54F7-45D1-96DB-8A57970D5CB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ad hoc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B9705B9-F33E-43CC-9D56-73842646CF5A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Traitements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i="1" dirty="0">
                <a:solidFill>
                  <a:schemeClr val="bg1"/>
                </a:solidFill>
                <a:latin typeface="+mj-lt"/>
              </a:rPr>
              <a:t>ad hoc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="" xmlns:a16="http://schemas.microsoft.com/office/drawing/2014/main" id="{2ECFDF58-0769-4AC8-856E-A2C101E591FE}"/>
              </a:ext>
            </a:extLst>
          </p:cNvPr>
          <p:cNvSpPr txBox="1">
            <a:spLocks/>
          </p:cNvSpPr>
          <p:nvPr/>
        </p:nvSpPr>
        <p:spPr>
          <a:xfrm>
            <a:off x="387805" y="1343936"/>
            <a:ext cx="8518756" cy="32097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r>
              <a:rPr lang="fr-FR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Exemple d’application</a:t>
            </a:r>
          </a:p>
          <a:p>
            <a:pPr marL="482400" lvl="1" indent="-230400">
              <a:lnSpc>
                <a:spcPct val="80000"/>
              </a:lnSpc>
              <a:spcBef>
                <a:spcPts val="600"/>
              </a:spcBef>
              <a:buClr>
                <a:srgbClr val="0B6B1D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Objectif :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détramage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rgbClr val="0B6B1D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Voir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demo_detr2 </a:t>
            </a:r>
            <a:endParaRPr lang="fr-FR" sz="2600" b="1" u="sng" spc="-50" dirty="0">
              <a:solidFill>
                <a:srgbClr val="FF0000"/>
              </a:solidFill>
              <a:latin typeface="+mj-lt"/>
              <a:cs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="" xmlns:a16="http://schemas.microsoft.com/office/drawing/2014/main" id="{06DA06DE-D1FB-45DE-8AE2-941417172C0E}"/>
                  </a:ext>
                </a:extLst>
              </p:cNvPr>
              <p:cNvSpPr/>
              <p:nvPr/>
            </p:nvSpPr>
            <p:spPr>
              <a:xfrm>
                <a:off x="488945" y="977445"/>
                <a:ext cx="8300453" cy="58030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SzPct val="135000"/>
                </a:pPr>
                <a:r>
                  <a:rPr lang="en-CA" sz="2200" b="1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Principe : attenuation </a:t>
                </a:r>
                <a:r>
                  <a:rPr lang="en-CA" sz="2200" b="1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ou</a:t>
                </a:r>
                <a:r>
                  <a:rPr lang="en-CA" sz="2200" b="1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amplification de regions </a:t>
                </a:r>
                <a:r>
                  <a:rPr lang="en-CA" sz="2200" b="1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particulières</a:t>
                </a:r>
                <a:r>
                  <a:rPr lang="en-CA" sz="2200" b="1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de </a:t>
                </a:r>
                <a:r>
                  <a:rPr lang="en-CA" sz="2200" b="1" i="1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b="1" i="1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b="1" i="1" dirty="0">
                            <a:solidFill>
                              <a:schemeClr val="tx1"/>
                            </a:solidFill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z="2200" b="1" spc="-50">
                            <a:solidFill>
                              <a:schemeClr val="tx1"/>
                            </a:solidFill>
                            <a:latin typeface="Cambria Math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b="1" i="1" dirty="0">
                            <a:solidFill>
                              <a:schemeClr val="tx1"/>
                            </a:solidFill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r>
                  <a:rPr lang="en-CA" sz="2200" b="1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6DA06DE-D1FB-45DE-8AE2-941417172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45" y="977445"/>
                <a:ext cx="8300453" cy="58030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27" y="3453168"/>
            <a:ext cx="2044985" cy="2298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537" y="3444605"/>
            <a:ext cx="2154736" cy="2298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5532" y="3444605"/>
            <a:ext cx="2092696" cy="2315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9412" y="3472397"/>
            <a:ext cx="2050989" cy="22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7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78036"/>
            <a:ext cx="853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35" dirty="0">
                <a:latin typeface="+mj-lt"/>
                <a:ea typeface="Century Gothic" charset="0"/>
                <a:cs typeface="Century Gothic" charset="0"/>
              </a:rPr>
              <a:t>Problème 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="" xmlns:a16="http://schemas.microsoft.com/office/drawing/2014/main" id="{2ECFDF58-0769-4AC8-856E-A2C101E591FE}"/>
              </a:ext>
            </a:extLst>
          </p:cNvPr>
          <p:cNvSpPr txBox="1">
            <a:spLocks/>
          </p:cNvSpPr>
          <p:nvPr/>
        </p:nvSpPr>
        <p:spPr>
          <a:xfrm>
            <a:off x="248476" y="939641"/>
            <a:ext cx="8518756" cy="550865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r>
              <a:rPr lang="fr-FR" sz="2600" spc="-50" dirty="0">
                <a:latin typeface="+mj-lt"/>
                <a:cs typeface="Tahoma"/>
              </a:rPr>
              <a:t>Un technicien médical qualifié est chargé d'inspecter une certaine catégorie d'images générées par un microscope électronique. Afin de simplifier la tâche d'inspection, le technicien décide d'utiliser l'amélioration numérique des images et, à cette fin, il examine un ensemble d'images représentatives et constate les problèmes suivants : 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r>
              <a:rPr lang="fr-FR" sz="2600" spc="-50" dirty="0">
                <a:latin typeface="+mj-lt"/>
                <a:cs typeface="Tahoma"/>
              </a:rPr>
              <a:t>(1) points brillants et isolés sans intérêt ; 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r>
              <a:rPr lang="fr-FR" sz="2600" spc="-50" dirty="0">
                <a:latin typeface="+mj-lt"/>
                <a:cs typeface="Tahoma"/>
              </a:rPr>
              <a:t>(2) manque de netteté ; 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r>
              <a:rPr lang="fr-FR" sz="2600" spc="-50" dirty="0">
                <a:latin typeface="+mj-lt"/>
                <a:cs typeface="Tahoma"/>
              </a:rPr>
              <a:t>(3) contraste insuffisant dans certaines images ; et 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r>
              <a:rPr lang="fr-FR" sz="2600" spc="-50" dirty="0">
                <a:latin typeface="+mj-lt"/>
                <a:cs typeface="Tahoma"/>
              </a:rPr>
              <a:t>(4) décalage de l'intensité moyenne, alors que cette valeur devrait être V pour effectuer correctement certaines mesures d'intensité. 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r>
              <a:rPr lang="fr-FR" sz="2600" spc="-50" dirty="0">
                <a:latin typeface="+mj-lt"/>
                <a:cs typeface="Tahoma"/>
              </a:rPr>
              <a:t>Le technicien veut corriger ces problèmes et afficher en blanc toutes les intensités dans une bande comprise entre I1 et I2, tout en conservant une tonalité normale dans les autres intensités. 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r>
              <a:rPr lang="fr-FR" sz="2600" spc="-50" dirty="0">
                <a:latin typeface="+mj-lt"/>
                <a:cs typeface="Tahoma"/>
              </a:rPr>
              <a:t>Proposez une séquence d'étapes de traitement que le technicien peut suivre pour atteindre le but recherché. Vous pouvez utiliser les techniques des leçons 1 - 4.</a:t>
            </a:r>
          </a:p>
        </p:txBody>
      </p:sp>
    </p:spTree>
    <p:extLst>
      <p:ext uri="{BB962C8B-B14F-4D97-AF65-F5344CB8AC3E}">
        <p14:creationId xmlns:p14="http://schemas.microsoft.com/office/powerpoint/2010/main" val="271940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discrète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: rappels 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Aspects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pratiques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calculs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Rappel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propriétés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importante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TFD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5">
                <a:extLst>
                  <a:ext uri="{FF2B5EF4-FFF2-40B4-BE49-F238E27FC236}">
                    <a16:creationId xmlns="" xmlns:a16="http://schemas.microsoft.com/office/drawing/2014/main" id="{68D8CA7F-D094-4DE1-8730-493E148574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238584"/>
                <a:ext cx="8633792" cy="501249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Définition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Image </a:t>
                </a:r>
                <a:r>
                  <a:rPr lang="en-CA" sz="2200" i="1" spc="-45" dirty="0">
                    <a:latin typeface="+mj-lt"/>
                    <a:cs typeface="Arial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sz="2200" i="1" spc="-45" baseline="-25000">
                            <a:latin typeface="Cambria Math" charset="0"/>
                            <a:cs typeface="Arial"/>
                          </a:rPr>
                          <m:t> </m:t>
                        </m:r>
                        <m:r>
                          <a:rPr lang="en-CA" sz="2200" spc="-45">
                            <a:latin typeface="Cambria Math" charset="0"/>
                            <a:cs typeface="Arial"/>
                          </a:rPr>
                          <m:t>,</m:t>
                        </m:r>
                        <m:r>
                          <a:rPr lang="en-CA" sz="2200" i="1" spc="-45" baseline="-25000">
                            <a:latin typeface="Cambria Math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b="0" i="1" spc="-45" dirty="0" smtClean="0">
                            <a:latin typeface="+mj-lt"/>
                            <a:cs typeface="Arial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; 0 </a:t>
                </a:r>
                <a14:m>
                  <m:oMath xmlns:m="http://schemas.openxmlformats.org/officeDocument/2006/math">
                    <m:r>
                      <a:rPr lang="fr-FR" sz="2200" i="1" spc="-45" dirty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≤</m:t>
                    </m:r>
                    <m:r>
                      <m:rPr>
                        <m:nor/>
                      </m:rPr>
                      <a:rPr lang="fr-FR" sz="2200" i="1" spc="-45" dirty="0">
                        <a:latin typeface="+mj-lt"/>
                        <a:cs typeface="Arial"/>
                      </a:rPr>
                      <m:t>x</m:t>
                    </m:r>
                  </m:oMath>
                </a14:m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-45" dirty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≤ </m:t>
                    </m:r>
                  </m:oMath>
                </a14:m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M</a:t>
                </a:r>
                <a14:m>
                  <m:oMath xmlns:m="http://schemas.openxmlformats.org/officeDocument/2006/math">
                    <m:r>
                      <a:rPr lang="en-CA" sz="2200" i="1" dirty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−1</m:t>
                    </m:r>
                    <m:r>
                      <a:rPr lang="en-CA" sz="2200" b="0" i="1" dirty="0" smtClean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CA" sz="2200" i="0" dirty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, </m:t>
                    </m:r>
                  </m:oMath>
                </a14:m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0 </a:t>
                </a:r>
                <a14:m>
                  <m:oMath xmlns:m="http://schemas.openxmlformats.org/officeDocument/2006/math">
                    <m:r>
                      <a:rPr lang="fr-FR" sz="2200" i="1" spc="-45" dirty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≤</m:t>
                    </m:r>
                  </m:oMath>
                </a14:m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y </a:t>
                </a:r>
                <a14:m>
                  <m:oMath xmlns:m="http://schemas.openxmlformats.org/officeDocument/2006/math">
                    <m:r>
                      <a:rPr lang="fr-FR" sz="2200" i="1" spc="-45" dirty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≤ </m:t>
                    </m:r>
                  </m:oMath>
                </a14:m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N </a:t>
                </a:r>
                <a14:m>
                  <m:oMath xmlns:m="http://schemas.openxmlformats.org/officeDocument/2006/math">
                    <m:r>
                      <a:rPr lang="en-CA" sz="2200" i="1" dirty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−1</m:t>
                    </m:r>
                  </m:oMath>
                </a14:m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Transformée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z="2200" spc="-50">
                            <a:latin typeface="Cambria Math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; 0</a:t>
                </a:r>
                <a14:m>
                  <m:oMath xmlns:m="http://schemas.openxmlformats.org/officeDocument/2006/math">
                    <m:r>
                      <a:rPr lang="en-CA" sz="2200" b="0" i="0" spc="-45" dirty="0" smtClean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 </m:t>
                    </m:r>
                    <m:r>
                      <a:rPr lang="fr-FR" sz="2200" i="1" spc="-45" dirty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≤</m:t>
                    </m:r>
                    <m:r>
                      <m:rPr>
                        <m:nor/>
                      </m:rPr>
                      <a:rPr lang="en-CA" sz="2200" i="1" dirty="0"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u</m:t>
                    </m:r>
                    <m:r>
                      <a:rPr lang="fr-FR" sz="2200" i="1" spc="-45" dirty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≤</m:t>
                    </m:r>
                  </m:oMath>
                </a14:m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M</a:t>
                </a:r>
                <a14:m>
                  <m:oMath xmlns:m="http://schemas.openxmlformats.org/officeDocument/2006/math">
                    <m:r>
                      <a:rPr lang="en-CA" sz="2200" i="1" dirty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−1 </m:t>
                    </m:r>
                    <m:r>
                      <a:rPr lang="en-CA" sz="2200" b="0" i="0" dirty="0" smtClean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,</m:t>
                    </m:r>
                    <m:r>
                      <a:rPr lang="en-CA" sz="2200" b="0" i="1" dirty="0" smtClean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CA" sz="2200" i="1" dirty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0</m:t>
                    </m:r>
                    <m:r>
                      <a:rPr lang="fr-FR" sz="2200" i="1" spc="-45" dirty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≤</m:t>
                    </m:r>
                    <m:r>
                      <m:rPr>
                        <m:nor/>
                      </m:rPr>
                      <a:rPr lang="en-CA" sz="2200" i="1" dirty="0"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v</m:t>
                    </m:r>
                    <m:r>
                      <a:rPr lang="fr-FR" sz="2200" i="1" spc="-45" dirty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≤</m:t>
                    </m:r>
                    <m:r>
                      <a:rPr lang="en-CA" sz="2200" i="1" spc="-45" dirty="0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N </a:t>
                </a:r>
                <a14:m>
                  <m:oMath xmlns:m="http://schemas.openxmlformats.org/officeDocument/2006/math">
                    <m:r>
                      <a:rPr lang="en-CA" sz="2200" i="1" dirty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−1</m:t>
                    </m:r>
                  </m:oMath>
                </a14:m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TFD 2D : 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2400"/>
                  </a:spcBef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TFDI 2D : 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SzPct val="135000"/>
                  <a:buNone/>
                </a:pPr>
                <a:r>
                  <a:rPr lang="en-CA" sz="2600" b="1" u="sng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TF </a:t>
                </a:r>
                <a:r>
                  <a:rPr lang="en-CA" sz="2600" b="1" u="sng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ou</a:t>
                </a:r>
                <a:r>
                  <a:rPr lang="en-CA" sz="2600" b="1" u="sng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TFI : </a:t>
                </a:r>
                <a:r>
                  <a:rPr lang="en-CA" sz="2600" b="1" u="sng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opération</a:t>
                </a:r>
                <a:r>
                  <a:rPr lang="en-CA" sz="2600" b="1" u="sng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600" b="1" i="1" u="sng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globale</a:t>
                </a:r>
                <a:endParaRPr lang="en-CA" sz="2600" b="1" i="1" u="sng" dirty="0">
                  <a:solidFill>
                    <a:srgbClr val="FF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SzPct val="135000"/>
                  <a:buNone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Ne pas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tenter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lier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quelques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échantillons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CA" sz="2200" i="1" spc="-45" dirty="0">
                    <a:latin typeface="+mj-lt"/>
                    <a:cs typeface="Arial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sz="2200" i="1" spc="-45" baseline="-25000">
                            <a:latin typeface="Cambria Math" charset="0"/>
                            <a:cs typeface="Arial"/>
                          </a:rPr>
                          <m:t> </m:t>
                        </m:r>
                        <m:r>
                          <a:rPr lang="en-CA" sz="2200" spc="-45">
                            <a:latin typeface="Cambria Math" charset="0"/>
                            <a:cs typeface="Arial"/>
                          </a:rPr>
                          <m:t>,</m:t>
                        </m:r>
                        <m:r>
                          <a:rPr lang="en-CA" sz="2200" i="1" spc="-45" baseline="-25000">
                            <a:latin typeface="Cambria Math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i="1" spc="-45" dirty="0">
                            <a:latin typeface="+mj-lt"/>
                            <a:cs typeface="Arial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avec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quelques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échantillons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CA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en-CA" sz="2200" spc="-50">
                            <a:latin typeface="Cambria Math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68D8CA7F-D094-4DE1-8730-493E14857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238584"/>
                <a:ext cx="8633792" cy="5012493"/>
              </a:xfrm>
              <a:prstGeom prst="rect">
                <a:avLst/>
              </a:prstGeom>
              <a:blipFill>
                <a:blip r:embed="rId3"/>
                <a:stretch>
                  <a:fillRect l="-1175" t="-176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AC789EE-1648-4801-BBB4-FCE32BD77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988" y="2763257"/>
            <a:ext cx="4620126" cy="811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DBB5450-FE74-4645-A6EE-B1BEC7D8F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526" y="3796059"/>
            <a:ext cx="5138516" cy="84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8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discrète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: rappels 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Aspects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pratiques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calculs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Rappel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propriétés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importante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TFD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5">
                <a:extLst>
                  <a:ext uri="{FF2B5EF4-FFF2-40B4-BE49-F238E27FC236}">
                    <a16:creationId xmlns="" xmlns:a16="http://schemas.microsoft.com/office/drawing/2014/main" id="{68D8CA7F-D094-4DE1-8730-493E148574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228" y="962369"/>
                <a:ext cx="8583449" cy="55172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Interprétation</a:t>
                </a:r>
                <a:endParaRPr lang="fr-CA" sz="1800" i="1" spc="-45" dirty="0">
                  <a:latin typeface="+mj-lt"/>
                  <a:cs typeface="Arial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1600" i="1" spc="-45" dirty="0">
                    <a:latin typeface="+mj-lt"/>
                    <a:cs typeface="Arial"/>
                  </a:rPr>
                  <a:t>f  </a:t>
                </a:r>
                <a:r>
                  <a:rPr lang="fr-CA" sz="1600" spc="-45" dirty="0">
                    <a:latin typeface="+mj-lt"/>
                    <a:cs typeface="Arial"/>
                  </a:rPr>
                  <a:t>discrète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A" sz="1600" i="1" spc="-45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a:rPr lang="fr-CA" sz="1600" i="1" spc="-45" smtClean="0">
                            <a:latin typeface="Cambria Math" charset="0"/>
                            <a:cs typeface="Arial"/>
                          </a:rPr>
                          <m:t>𝑀</m:t>
                        </m:r>
                        <m:r>
                          <a:rPr lang="fr-CA" sz="1600" i="1" spc="-45" baseline="-25000" smtClean="0">
                            <a:latin typeface="Cambria Math" charset="0"/>
                            <a:cs typeface="Arial"/>
                          </a:rPr>
                          <m:t> </m:t>
                        </m:r>
                        <m:r>
                          <a:rPr lang="fr-CA" sz="1600" spc="-45" smtClean="0">
                            <a:latin typeface="Cambria Math" charset="0"/>
                            <a:cs typeface="Arial"/>
                          </a:rPr>
                          <m:t>,</m:t>
                        </m:r>
                        <m:r>
                          <a:rPr lang="fr-CA" sz="1600" i="1" spc="-45" baseline="-25000" smtClean="0">
                            <a:latin typeface="Cambria Math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1600" i="1" spc="-45" smtClean="0">
                            <a:cs typeface="Arial"/>
                          </a:rPr>
                          <m:t>N</m:t>
                        </m:r>
                      </m:e>
                    </m:d>
                  </m:oMath>
                </a14:m>
                <a:r>
                  <a:rPr lang="fr-CA" sz="160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CA" sz="1600" spc="-45" dirty="0">
                    <a:latin typeface="+mj-lt"/>
                    <a:cs typeface="Arial"/>
                  </a:rPr>
                  <a:t>et périodique de période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A" sz="1600" i="1" spc="-45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a:rPr lang="fr-CA" sz="1600" b="0" i="1" spc="-45" smtClean="0">
                            <a:latin typeface="Cambria Math" charset="0"/>
                            <a:cs typeface="Arial"/>
                          </a:rPr>
                          <m:t>𝑀</m:t>
                        </m:r>
                        <m:r>
                          <a:rPr lang="fr-CA" sz="1600" i="1" spc="-45" baseline="-25000" smtClean="0">
                            <a:latin typeface="Cambria Math" charset="0"/>
                            <a:cs typeface="Arial"/>
                          </a:rPr>
                          <m:t> </m:t>
                        </m:r>
                        <m:r>
                          <a:rPr lang="fr-CA" sz="1600" spc="-45" smtClean="0">
                            <a:latin typeface="Cambria Math" charset="0"/>
                            <a:cs typeface="Arial"/>
                          </a:rPr>
                          <m:t>,</m:t>
                        </m:r>
                        <m:r>
                          <a:rPr lang="fr-CA" sz="1600" i="1" spc="-45" baseline="-25000" smtClean="0">
                            <a:latin typeface="Cambria Math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1600" b="0" i="1" spc="-45" smtClean="0">
                            <a:latin typeface="+mj-lt"/>
                            <a:cs typeface="Arial"/>
                          </a:rPr>
                          <m:t>N</m:t>
                        </m:r>
                      </m:e>
                    </m:d>
                  </m:oMath>
                </a14:m>
                <a:r>
                  <a:rPr lang="fr-CA" sz="1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CA" sz="1600" i="1" spc="-105" dirty="0">
                    <a:latin typeface="Meiryo" panose="020B0604030504040204" pitchFamily="34" charset="-128"/>
                    <a:ea typeface="Meiryo" panose="020B0604030504040204" pitchFamily="34" charset="-128"/>
                    <a:cs typeface="Meiryo"/>
                  </a:rPr>
                  <a:t>←→</a:t>
                </a:r>
                <a:r>
                  <a:rPr lang="fr-CA" sz="1600" i="1" spc="-45" dirty="0">
                    <a:latin typeface="+mj-lt"/>
                    <a:cs typeface="Arial"/>
                  </a:rPr>
                  <a:t> </a:t>
                </a:r>
                <a:r>
                  <a:rPr lang="fr-CA" sz="1600" i="1" spc="-50" dirty="0"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A" sz="16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CA" sz="1600" i="1" smtClean="0"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fr-CA" sz="1600" b="0" spc="-50" smtClean="0">
                            <a:latin typeface="Cambria Math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CA" sz="1600" i="1" smtClean="0"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r>
                  <a:rPr lang="fr-CA" sz="1600" i="1" spc="-50" dirty="0">
                    <a:latin typeface="+mj-lt"/>
                    <a:cs typeface="Tahoma"/>
                  </a:rPr>
                  <a:t> discrète et « exacte »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1800" i="1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1800" i="1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1800" i="1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1800" i="1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1800" i="1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1800" i="1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1600" i="1" spc="-45" dirty="0">
                    <a:latin typeface="+mj-lt"/>
                    <a:cs typeface="Arial"/>
                  </a:rPr>
                  <a:t>f  </a:t>
                </a:r>
                <a:r>
                  <a:rPr lang="fr-CA" sz="1600" spc="-45" dirty="0">
                    <a:latin typeface="+mj-lt"/>
                    <a:cs typeface="Arial"/>
                  </a:rPr>
                  <a:t>discrète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A" sz="16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a:rPr lang="fr-CA" sz="1600" i="1" spc="-45">
                            <a:latin typeface="Cambria Math" charset="0"/>
                            <a:cs typeface="Arial"/>
                          </a:rPr>
                          <m:t>𝑀</m:t>
                        </m:r>
                        <m:r>
                          <a:rPr lang="fr-CA" sz="1600" i="1" spc="-45" baseline="-25000">
                            <a:latin typeface="Cambria Math" charset="0"/>
                            <a:cs typeface="Arial"/>
                          </a:rPr>
                          <m:t> </m:t>
                        </m:r>
                        <m:r>
                          <a:rPr lang="fr-CA" sz="1600" spc="-45">
                            <a:latin typeface="Cambria Math" charset="0"/>
                            <a:cs typeface="Arial"/>
                          </a:rPr>
                          <m:t>,</m:t>
                        </m:r>
                        <m:r>
                          <a:rPr lang="fr-CA" sz="1600" i="1" spc="-45" baseline="-25000">
                            <a:latin typeface="Cambria Math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1600" i="1" spc="-45">
                            <a:cs typeface="Arial"/>
                          </a:rPr>
                          <m:t>N</m:t>
                        </m:r>
                      </m:e>
                    </m:d>
                    <m:r>
                      <a:rPr lang="fr-CA" sz="1600" i="1" spc="-45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fr-CA" sz="1600" spc="-45" dirty="0">
                    <a:latin typeface="+mj-lt"/>
                    <a:cs typeface="Arial"/>
                  </a:rPr>
                  <a:t>et non-périodique </a:t>
                </a:r>
                <a:r>
                  <a:rPr lang="fr-CA" sz="1600" i="1" spc="-105" dirty="0">
                    <a:latin typeface="Meiryo" panose="020B0604030504040204" pitchFamily="34" charset="-128"/>
                    <a:ea typeface="Meiryo" panose="020B0604030504040204" pitchFamily="34" charset="-128"/>
                    <a:cs typeface="Meiryo"/>
                  </a:rPr>
                  <a:t>←→</a:t>
                </a:r>
                <a:r>
                  <a:rPr lang="fr-CA" sz="1600" i="1" spc="-105" dirty="0">
                    <a:latin typeface="+mj-lt"/>
                    <a:ea typeface="Meiryo" panose="020B0604030504040204" pitchFamily="34" charset="-128"/>
                    <a:cs typeface="Meiryo"/>
                  </a:rPr>
                  <a:t> </a:t>
                </a:r>
                <a:r>
                  <a:rPr lang="fr-CA" sz="16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A" sz="16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CA" sz="1600" i="1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a:rPr lang="fr-CA" sz="1600" spc="-50" smtClean="0">
                            <a:latin typeface="Cambria Math" charset="0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CA" sz="1600" i="1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e>
                    </m:d>
                  </m:oMath>
                </a14:m>
                <a:r>
                  <a:rPr lang="fr-CA" sz="1600" spc="-45" dirty="0">
                    <a:latin typeface="+mj-lt"/>
                    <a:cs typeface="Arial"/>
                  </a:rPr>
                  <a:t> </a:t>
                </a:r>
                <a:r>
                  <a:rPr lang="fr-CA" sz="1600" i="1" spc="-45" dirty="0">
                    <a:latin typeface="+mj-lt"/>
                    <a:cs typeface="Arial"/>
                  </a:rPr>
                  <a:t>échantillonne</a:t>
                </a:r>
                <a:r>
                  <a:rPr lang="fr-CA" sz="1600" spc="-45" dirty="0">
                    <a:latin typeface="+mj-lt"/>
                    <a:cs typeface="Arial"/>
                  </a:rPr>
                  <a:t> </a:t>
                </a:r>
                <a:r>
                  <a:rPr lang="fr-CA" sz="16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A" sz="16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160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fr-CA" sz="1600" i="1" spc="-50" smtClean="0">
                                <a:latin typeface="Cambria Math" charset="0"/>
                                <a:cs typeface="Tahoma"/>
                              </a:rPr>
                              <m:t>𝑣</m:t>
                            </m:r>
                          </m:e>
                          <m:sub>
                            <m:r>
                              <a:rPr lang="fr-CA" sz="1600" i="1" smtClean="0">
                                <a:latin typeface="Cambria Math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fr-CA" sz="1600" spc="-50" smtClean="0">
                            <a:latin typeface="Cambria Math" charset="0"/>
                            <a:cs typeface="Tahoma"/>
                          </a:rPr>
                          <m:t>,</m:t>
                        </m:r>
                        <m:sSub>
                          <m:sSubPr>
                            <m:ctrlPr>
                              <a:rPr lang="fr-CA" sz="160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fr-CA" sz="1600" i="1" spc="-50" smtClean="0">
                                <a:latin typeface="Cambria Math" charset="0"/>
                                <a:cs typeface="Tahoma"/>
                              </a:rPr>
                              <m:t>𝑣</m:t>
                            </m:r>
                          </m:e>
                          <m:sub>
                            <m:r>
                              <a:rPr lang="fr-CA" sz="1600" i="1" spc="-50" smtClean="0">
                                <a:latin typeface="Cambria Math" charset="0"/>
                                <a:cs typeface="Tahoma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fr-CA" sz="1600" b="0" i="0" spc="-50" smtClean="0">
                        <a:latin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r>
                  <a:rPr lang="fr-CA" sz="1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pour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16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fr-CA" sz="1600" i="1" spc="-50" smtClean="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  <m:sub>
                        <m:r>
                          <a:rPr lang="fr-CA" sz="1600" i="1" smtClean="0">
                            <a:latin typeface="Cambria Math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sub>
                    </m:sSub>
                    <m:r>
                      <a:rPr lang="fr-CA" sz="1600" i="1" smtClean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lang="fr-CA" sz="1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CA" sz="16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CA" sz="1600" i="1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</m:num>
                      <m:den>
                        <m:r>
                          <m:rPr>
                            <m:nor/>
                          </m:rPr>
                          <a:rPr lang="fr-CA" sz="1600" i="1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M</m:t>
                        </m:r>
                      </m:den>
                    </m:f>
                    <m:r>
                      <a:rPr lang="fr-CA" sz="1600" b="0" i="1" spc="-50" smtClean="0">
                        <a:latin typeface="Cambria Math" charset="0"/>
                        <a:cs typeface="Tahoma"/>
                      </a:rPr>
                      <m:t> </m:t>
                    </m:r>
                    <m:r>
                      <a:rPr lang="fr-CA" sz="1600" b="0" i="0" spc="-50" smtClean="0">
                        <a:latin typeface="Cambria Math" charset="0"/>
                        <a:cs typeface="Tahoma"/>
                      </a:rPr>
                      <m:t>,</m:t>
                    </m:r>
                    <m:sSub>
                      <m:sSubPr>
                        <m:ctrlPr>
                          <a:rPr lang="fr-CA" sz="16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fr-CA" sz="1600" i="1" spc="-50" smtClean="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  <m:sub>
                        <m:r>
                          <a:rPr lang="fr-CA" sz="1600" i="1" spc="-50" smtClean="0">
                            <a:latin typeface="Cambria Math" charset="0"/>
                            <a:cs typeface="Tahoma"/>
                          </a:rPr>
                          <m:t>2</m:t>
                        </m:r>
                      </m:sub>
                    </m:sSub>
                    <m:r>
                      <a:rPr lang="fr-CA" sz="1600" i="1" smtClean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lang="fr-CA" sz="1600" b="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CA" sz="16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CA" sz="1600" i="1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</m:num>
                      <m:den>
                        <m:r>
                          <m:rPr>
                            <m:nor/>
                          </m:rPr>
                          <a:rPr lang="fr-CA" sz="1600" i="1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</m:den>
                    </m:f>
                  </m:oMath>
                </a14:m>
                <a:r>
                  <a:rPr lang="fr-CA" sz="1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18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18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18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0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68D8CA7F-D094-4DE1-8730-493E14857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28" y="962369"/>
                <a:ext cx="8583449" cy="5517257"/>
              </a:xfrm>
              <a:prstGeom prst="rect">
                <a:avLst/>
              </a:prstGeom>
              <a:blipFill>
                <a:blip r:embed="rId3"/>
                <a:stretch>
                  <a:fillRect l="-1331" t="-1606" r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0849C3A-4375-2FD8-E0CE-3C7DB898B419}"/>
              </a:ext>
            </a:extLst>
          </p:cNvPr>
          <p:cNvSpPr txBox="1"/>
          <p:nvPr/>
        </p:nvSpPr>
        <p:spPr>
          <a:xfrm>
            <a:off x="3733839" y="2436752"/>
            <a:ext cx="6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i="1" spc="-105" dirty="0">
                <a:latin typeface="Meiryo" panose="020B0604030504040204" pitchFamily="34" charset="-128"/>
                <a:ea typeface="Meiryo" panose="020B0604030504040204" pitchFamily="34" charset="-128"/>
                <a:cs typeface="Meiryo"/>
              </a:rPr>
              <a:t>←→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D00A3D0F-A392-B21B-F8F3-11CDA34BF1B3}"/>
              </a:ext>
            </a:extLst>
          </p:cNvPr>
          <p:cNvSpPr txBox="1"/>
          <p:nvPr/>
        </p:nvSpPr>
        <p:spPr>
          <a:xfrm>
            <a:off x="3688880" y="5019131"/>
            <a:ext cx="61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i="1" spc="-105" dirty="0">
                <a:latin typeface="Meiryo" panose="020B0604030504040204" pitchFamily="34" charset="-128"/>
                <a:ea typeface="Meiryo" panose="020B0604030504040204" pitchFamily="34" charset="-128"/>
                <a:cs typeface="Meiryo"/>
              </a:rPr>
              <a:t>←→</a:t>
            </a:r>
            <a:endParaRPr lang="en-US" dirty="0"/>
          </a:p>
        </p:txBody>
      </p:sp>
      <p:pic>
        <p:nvPicPr>
          <p:cNvPr id="47" name="Picture 46" descr="A graph of a function&#10;&#10;Description automatically generated">
            <a:extLst>
              <a:ext uri="{FF2B5EF4-FFF2-40B4-BE49-F238E27FC236}">
                <a16:creationId xmlns="" xmlns:a16="http://schemas.microsoft.com/office/drawing/2014/main" id="{423198FF-EAB8-AC06-B81F-D035E0C9E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289" y="1821704"/>
            <a:ext cx="2460216" cy="1813492"/>
          </a:xfrm>
          <a:prstGeom prst="rect">
            <a:avLst/>
          </a:prstGeom>
        </p:spPr>
      </p:pic>
      <p:pic>
        <p:nvPicPr>
          <p:cNvPr id="49" name="Picture 48" descr="A graph of a function&#10;&#10;Description automatically generated">
            <a:extLst>
              <a:ext uri="{FF2B5EF4-FFF2-40B4-BE49-F238E27FC236}">
                <a16:creationId xmlns="" xmlns:a16="http://schemas.microsoft.com/office/drawing/2014/main" id="{FE0F8933-9739-52F8-368B-BBFAE2BD4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9" y="1821704"/>
            <a:ext cx="2558671" cy="1813491"/>
          </a:xfrm>
          <a:prstGeom prst="rect">
            <a:avLst/>
          </a:prstGeom>
        </p:spPr>
      </p:pic>
      <p:pic>
        <p:nvPicPr>
          <p:cNvPr id="53" name="Picture 52" descr="A graph of a graph of a wind&#10;&#10;Description automatically generated">
            <a:extLst>
              <a:ext uri="{FF2B5EF4-FFF2-40B4-BE49-F238E27FC236}">
                <a16:creationId xmlns="" xmlns:a16="http://schemas.microsoft.com/office/drawing/2014/main" id="{17522100-B7C7-BF30-708B-374430E47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19" y="4310861"/>
            <a:ext cx="2558671" cy="1785875"/>
          </a:xfrm>
          <a:prstGeom prst="rect">
            <a:avLst/>
          </a:prstGeom>
        </p:spPr>
      </p:pic>
      <p:pic>
        <p:nvPicPr>
          <p:cNvPr id="55" name="Picture 54" descr="A graph of a windowed function&#10;&#10;Description automatically generated">
            <a:extLst>
              <a:ext uri="{FF2B5EF4-FFF2-40B4-BE49-F238E27FC236}">
                <a16:creationId xmlns="" xmlns:a16="http://schemas.microsoft.com/office/drawing/2014/main" id="{A007947B-2582-AADC-6605-3AAC00F7F7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5660" y="4310860"/>
            <a:ext cx="2434128" cy="1785875"/>
          </a:xfrm>
          <a:prstGeom prst="rect">
            <a:avLst/>
          </a:prstGeom>
        </p:spPr>
      </p:pic>
      <p:cxnSp>
        <p:nvCxnSpPr>
          <p:cNvPr id="57" name="Curved Connector 56">
            <a:extLst>
              <a:ext uri="{FF2B5EF4-FFF2-40B4-BE49-F238E27FC236}">
                <a16:creationId xmlns="" xmlns:a16="http://schemas.microsoft.com/office/drawing/2014/main" id="{457B0E5B-7F42-079F-7C2D-C38933453309}"/>
              </a:ext>
            </a:extLst>
          </p:cNvPr>
          <p:cNvCxnSpPr>
            <a:cxnSpLocks/>
          </p:cNvCxnSpPr>
          <p:nvPr/>
        </p:nvCxnSpPr>
        <p:spPr>
          <a:xfrm>
            <a:off x="2203130" y="5661061"/>
            <a:ext cx="903603" cy="680253"/>
          </a:xfrm>
          <a:prstGeom prst="curvedConnector3">
            <a:avLst/>
          </a:prstGeom>
          <a:ln w="19050">
            <a:solidFill>
              <a:srgbClr val="176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4B75B7CF-F041-6A8D-946A-F2B687D46607}"/>
              </a:ext>
            </a:extLst>
          </p:cNvPr>
          <p:cNvSpPr txBox="1"/>
          <p:nvPr/>
        </p:nvSpPr>
        <p:spPr>
          <a:xfrm>
            <a:off x="3086185" y="6187425"/>
            <a:ext cx="3586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latin typeface="+mj-lt"/>
              </a:rPr>
              <a:t>vert: </a:t>
            </a:r>
            <a:r>
              <a:rPr lang="fr-CA" sz="1400" i="1" dirty="0">
                <a:latin typeface="+mj-lt"/>
              </a:rPr>
              <a:t>N</a:t>
            </a:r>
            <a:r>
              <a:rPr lang="fr-CA" sz="1400" dirty="0">
                <a:latin typeface="+mj-lt"/>
              </a:rPr>
              <a:t> échantillons d’un signal non-périodique </a:t>
            </a:r>
            <a:endParaRPr lang="fr-CA" sz="1400" i="1" dirty="0">
              <a:latin typeface="+mj-lt"/>
            </a:endParaRPr>
          </a:p>
        </p:txBody>
      </p:sp>
      <p:cxnSp>
        <p:nvCxnSpPr>
          <p:cNvPr id="60" name="Curved Connector 59">
            <a:extLst>
              <a:ext uri="{FF2B5EF4-FFF2-40B4-BE49-F238E27FC236}">
                <a16:creationId xmlns="" xmlns:a16="http://schemas.microsoft.com/office/drawing/2014/main" id="{5F944DF0-7B10-D768-61EB-540DAF09D462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04907" y="5511688"/>
            <a:ext cx="685094" cy="496918"/>
          </a:xfrm>
          <a:prstGeom prst="curvedConnector2">
            <a:avLst/>
          </a:prstGeom>
          <a:ln w="19050">
            <a:solidFill>
              <a:srgbClr val="322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797DA217-E748-5D20-5F7E-BA22FCB6EB40}"/>
              </a:ext>
            </a:extLst>
          </p:cNvPr>
          <p:cNvSpPr txBox="1"/>
          <p:nvPr/>
        </p:nvSpPr>
        <p:spPr>
          <a:xfrm>
            <a:off x="3086185" y="5948805"/>
            <a:ext cx="2435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latin typeface="+mj-lt"/>
              </a:rPr>
              <a:t>bleu: signal présumé par la TFD</a:t>
            </a:r>
          </a:p>
        </p:txBody>
      </p:sp>
      <p:cxnSp>
        <p:nvCxnSpPr>
          <p:cNvPr id="1024" name="Curved Connector 1023">
            <a:extLst>
              <a:ext uri="{FF2B5EF4-FFF2-40B4-BE49-F238E27FC236}">
                <a16:creationId xmlns="" xmlns:a16="http://schemas.microsoft.com/office/drawing/2014/main" id="{637495E8-D541-F988-77E8-13D2E7E5666B}"/>
              </a:ext>
            </a:extLst>
          </p:cNvPr>
          <p:cNvCxnSpPr>
            <a:cxnSpLocks/>
          </p:cNvCxnSpPr>
          <p:nvPr/>
        </p:nvCxnSpPr>
        <p:spPr>
          <a:xfrm>
            <a:off x="6514882" y="5335791"/>
            <a:ext cx="893335" cy="243076"/>
          </a:xfrm>
          <a:prstGeom prst="curvedConnector3">
            <a:avLst>
              <a:gd name="adj1" fmla="val 50000"/>
            </a:avLst>
          </a:prstGeom>
          <a:ln w="19050">
            <a:solidFill>
              <a:srgbClr val="071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TextBox 1024">
                <a:extLst>
                  <a:ext uri="{FF2B5EF4-FFF2-40B4-BE49-F238E27FC236}">
                    <a16:creationId xmlns="" xmlns:a16="http://schemas.microsoft.com/office/drawing/2014/main" id="{36E431E5-AE69-CFB0-953A-7CB7D314C21E}"/>
                  </a:ext>
                </a:extLst>
              </p:cNvPr>
              <p:cNvSpPr txBox="1"/>
              <p:nvPr/>
            </p:nvSpPr>
            <p:spPr>
              <a:xfrm>
                <a:off x="7381270" y="5430655"/>
                <a:ext cx="16447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latin typeface="+mj-lt"/>
                  </a:rPr>
                  <a:t>bleu: </a:t>
                </a:r>
                <a:r>
                  <a:rPr lang="fr-CA" sz="1400" i="1" dirty="0">
                    <a:latin typeface="+mj-lt"/>
                  </a:rPr>
                  <a:t>N</a:t>
                </a:r>
                <a:r>
                  <a:rPr lang="fr-CA" sz="1400" dirty="0">
                    <a:latin typeface="+mj-lt"/>
                  </a:rPr>
                  <a:t> échantillons de </a:t>
                </a:r>
                <a:r>
                  <a:rPr lang="fr-CA" sz="14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A" sz="14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140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fr-CA" sz="1400" i="1" spc="-50" smtClean="0">
                                <a:latin typeface="Cambria Math" charset="0"/>
                                <a:cs typeface="Tahoma"/>
                              </a:rPr>
                              <m:t>𝑣</m:t>
                            </m:r>
                          </m:e>
                          <m:sub>
                            <m:r>
                              <a:rPr lang="fr-CA" sz="1400" i="1" smtClean="0">
                                <a:latin typeface="Cambria Math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fr-CA" sz="1400" spc="-50" smtClean="0">
                            <a:latin typeface="Cambria Math" charset="0"/>
                            <a:cs typeface="Tahoma"/>
                          </a:rPr>
                          <m:t>,</m:t>
                        </m:r>
                        <m:sSub>
                          <m:sSubPr>
                            <m:ctrlPr>
                              <a:rPr lang="fr-CA" sz="140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fr-CA" sz="1400" i="1" spc="-50" smtClean="0">
                                <a:latin typeface="Cambria Math" charset="0"/>
                                <a:cs typeface="Tahoma"/>
                              </a:rPr>
                              <m:t>𝑣</m:t>
                            </m:r>
                          </m:e>
                          <m:sub>
                            <m:r>
                              <a:rPr lang="fr-CA" sz="1400" i="1" spc="-50" smtClean="0">
                                <a:latin typeface="Cambria Math" charset="0"/>
                                <a:cs typeface="Tahoma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fr-CA" sz="1400" dirty="0">
                  <a:latin typeface="+mj-lt"/>
                </a:endParaRPr>
              </a:p>
            </p:txBody>
          </p:sp>
        </mc:Choice>
        <mc:Fallback xmlns="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36E431E5-AE69-CFB0-953A-7CB7D314C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1270" y="5430655"/>
                <a:ext cx="1644743" cy="523220"/>
              </a:xfrm>
              <a:prstGeom prst="rect">
                <a:avLst/>
              </a:prstGeom>
              <a:blipFill>
                <a:blip r:embed="rId8"/>
                <a:stretch>
                  <a:fillRect l="-1538" t="-2381" r="-769" b="-1190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5" name="Curved Connector 1034">
            <a:extLst>
              <a:ext uri="{FF2B5EF4-FFF2-40B4-BE49-F238E27FC236}">
                <a16:creationId xmlns="" xmlns:a16="http://schemas.microsoft.com/office/drawing/2014/main" id="{F444A781-FFC5-D51B-0FBA-FE678AE12FE9}"/>
              </a:ext>
            </a:extLst>
          </p:cNvPr>
          <p:cNvCxnSpPr>
            <a:cxnSpLocks/>
          </p:cNvCxnSpPr>
          <p:nvPr/>
        </p:nvCxnSpPr>
        <p:spPr>
          <a:xfrm>
            <a:off x="6477667" y="4621513"/>
            <a:ext cx="903603" cy="12700"/>
          </a:xfrm>
          <a:prstGeom prst="curvedConnector3">
            <a:avLst/>
          </a:prstGeom>
          <a:ln w="19050">
            <a:solidFill>
              <a:srgbClr val="3F96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6" name="TextBox 1035">
                <a:extLst>
                  <a:ext uri="{FF2B5EF4-FFF2-40B4-BE49-F238E27FC236}">
                    <a16:creationId xmlns="" xmlns:a16="http://schemas.microsoft.com/office/drawing/2014/main" id="{4E0E1895-56F4-2518-C196-10B62569C642}"/>
                  </a:ext>
                </a:extLst>
              </p:cNvPr>
              <p:cNvSpPr txBox="1"/>
              <p:nvPr/>
            </p:nvSpPr>
            <p:spPr>
              <a:xfrm>
                <a:off x="7381270" y="4475173"/>
                <a:ext cx="145850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latin typeface="+mj-lt"/>
                  </a:rPr>
                  <a:t>vert: spectre exacte, </a:t>
                </a:r>
                <a:r>
                  <a:rPr lang="fr-CA" sz="14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A" sz="14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140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fr-CA" sz="1400" i="1" spc="-50" smtClean="0">
                                <a:latin typeface="Cambria Math" charset="0"/>
                                <a:cs typeface="Tahoma"/>
                              </a:rPr>
                              <m:t>𝑣</m:t>
                            </m:r>
                          </m:e>
                          <m:sub>
                            <m:r>
                              <a:rPr lang="fr-CA" sz="1400" i="1" smtClean="0">
                                <a:latin typeface="Cambria Math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fr-CA" sz="1400" spc="-50" smtClean="0">
                            <a:latin typeface="Cambria Math" charset="0"/>
                            <a:cs typeface="Tahoma"/>
                          </a:rPr>
                          <m:t>,</m:t>
                        </m:r>
                        <m:sSub>
                          <m:sSubPr>
                            <m:ctrlPr>
                              <a:rPr lang="fr-CA" sz="140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fr-CA" sz="1400" i="1" spc="-50" smtClean="0">
                                <a:latin typeface="Cambria Math" charset="0"/>
                                <a:cs typeface="Tahoma"/>
                              </a:rPr>
                              <m:t>𝑣</m:t>
                            </m:r>
                          </m:e>
                          <m:sub>
                            <m:r>
                              <a:rPr lang="fr-CA" sz="1400" i="1" spc="-50" smtClean="0">
                                <a:latin typeface="Cambria Math" charset="0"/>
                                <a:cs typeface="Tahoma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CA" sz="1400" i="1" spc="-50" dirty="0">
                    <a:latin typeface="+mj-lt"/>
                    <a:cs typeface="Tahoma"/>
                  </a:rPr>
                  <a:t>,</a:t>
                </a:r>
              </a:p>
              <a:p>
                <a:r>
                  <a:rPr lang="fr-CA" sz="1400" dirty="0">
                    <a:latin typeface="+mj-lt"/>
                  </a:rPr>
                  <a:t>du signal non-périodique</a:t>
                </a:r>
              </a:p>
            </p:txBody>
          </p:sp>
        </mc:Choice>
        <mc:Fallback xmlns=""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4E0E1895-56F4-2518-C196-10B62569C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1270" y="4475173"/>
                <a:ext cx="1458502" cy="954107"/>
              </a:xfrm>
              <a:prstGeom prst="rect">
                <a:avLst/>
              </a:prstGeom>
              <a:blipFill>
                <a:blip r:embed="rId9"/>
                <a:stretch>
                  <a:fillRect l="-1739" t="-1316" b="-657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548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spc="-35" dirty="0" err="1">
                <a:ea typeface="Century Gothic" charset="0"/>
                <a:cs typeface="Century Gothic" charset="0"/>
              </a:rPr>
              <a:t>Transformée</a:t>
            </a:r>
            <a:r>
              <a:rPr lang="en-CA" sz="3200" spc="-35" dirty="0">
                <a:ea typeface="Century Gothic" charset="0"/>
                <a:cs typeface="Century Gothic" charset="0"/>
              </a:rPr>
              <a:t> de Fourier </a:t>
            </a:r>
            <a:r>
              <a:rPr lang="en-CA" sz="3200" spc="-35" dirty="0" err="1">
                <a:ea typeface="Century Gothic" charset="0"/>
                <a:cs typeface="Century Gothic" charset="0"/>
              </a:rPr>
              <a:t>discrète</a:t>
            </a:r>
            <a:r>
              <a:rPr lang="en-CA" sz="3200" spc="-35" dirty="0">
                <a:ea typeface="Century Gothic" charset="0"/>
                <a:cs typeface="Century Gothic" charset="0"/>
              </a:rPr>
              <a:t> : rappels  (2)</a:t>
            </a:r>
            <a:endParaRPr lang="en-US" sz="3200" dirty="0"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Aspects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pratiques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calculs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Rappel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propriétés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importante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TFD</a:t>
            </a:r>
          </a:p>
        </p:txBody>
      </p:sp>
      <p:sp>
        <p:nvSpPr>
          <p:cNvPr id="12" name="object 18">
            <a:extLst>
              <a:ext uri="{FF2B5EF4-FFF2-40B4-BE49-F238E27FC236}">
                <a16:creationId xmlns="" xmlns:a16="http://schemas.microsoft.com/office/drawing/2014/main" id="{AA656F33-E66F-FC47-A421-253987EBED7B}"/>
              </a:ext>
            </a:extLst>
          </p:cNvPr>
          <p:cNvSpPr/>
          <p:nvPr/>
        </p:nvSpPr>
        <p:spPr>
          <a:xfrm>
            <a:off x="1849193" y="2819209"/>
            <a:ext cx="5042393" cy="1473041"/>
          </a:xfrm>
          <a:prstGeom prst="rect">
            <a:avLst/>
          </a:prstGeom>
          <a:blipFill>
            <a:blip r:embed="rId3" cstate="print"/>
            <a:stretch>
              <a:fillRect b="-103626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C644C62-C158-C448-A34A-6B35130E0AC5}"/>
              </a:ext>
            </a:extLst>
          </p:cNvPr>
          <p:cNvSpPr txBox="1"/>
          <p:nvPr/>
        </p:nvSpPr>
        <p:spPr>
          <a:xfrm>
            <a:off x="3059412" y="4292250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21074D4E-E0F9-C145-ABD1-76F2E05CD778}"/>
                  </a:ext>
                </a:extLst>
              </p:cNvPr>
              <p:cNvSpPr/>
              <p:nvPr/>
            </p:nvSpPr>
            <p:spPr>
              <a:xfrm>
                <a:off x="1130767" y="1559838"/>
                <a:ext cx="7297615" cy="672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CA" sz="22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u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M</m:t>
                            </m:r>
                          </m:den>
                        </m:f>
                        <m:r>
                          <a:rPr lang="en-CA" sz="2200" spc="-50">
                            <a:latin typeface="Cambria Math" panose="02040503050406030204" pitchFamily="18" charset="0"/>
                            <a:cs typeface="Tahoma"/>
                          </a:rPr>
                          <m:t>,  </m:t>
                        </m:r>
                        <m:f>
                          <m:fPr>
                            <m:type m:val="lin"/>
                            <m:ctrlPr>
                              <a:rPr lang="en-CA" sz="22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v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N</m:t>
                            </m:r>
                          </m:den>
                        </m:f>
                      </m:e>
                    </m:d>
                  </m:oMath>
                </a14:m>
                <a:r>
                  <a:rPr lang="en-CA" sz="22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∈ </m:t>
                    </m:r>
                    <m:sSup>
                      <m:sSupPr>
                        <m:ctrlPr>
                          <a:rPr lang="en-CA" sz="22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CA" sz="220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CA" sz="2200" spc="-50" dirty="0">
                                <a:latin typeface="+mj-lt"/>
                                <a:cs typeface="Tahoma"/>
                              </a:rPr>
                              <m:t>0 , 1</m:t>
                            </m:r>
                          </m:e>
                        </m:d>
                      </m:e>
                      <m:sup>
                        <m:r>
                          <a:rPr lang="en-CA" sz="22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sz="2200" i="1" spc="-5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spc="-5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alors</a:t>
                </a:r>
                <a:r>
                  <a:rPr lang="en-CA" sz="2200" spc="-5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200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CA" sz="2200" i="1" spc="-50">
                                <a:latin typeface="Cambria Math" panose="02040503050406030204" pitchFamily="18" charset="0"/>
                                <a:cs typeface="Tahoma"/>
                              </a:rPr>
                              <m:t>𝑣</m:t>
                            </m:r>
                          </m:e>
                          <m:sub>
                            <m:r>
                              <a:rPr lang="en-CA" sz="2200" i="1" spc="-50">
                                <a:latin typeface="Cambria Math" panose="02040503050406030204" pitchFamily="18" charset="0"/>
                                <a:cs typeface="Tahoma"/>
                              </a:rPr>
                              <m:t>1</m:t>
                            </m:r>
                          </m:sub>
                        </m:sSub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 </m:t>
                        </m:r>
                        <m:r>
                          <a:rPr lang="en-CA" sz="2200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sSub>
                          <m:sSubPr>
                            <m:ctrlPr>
                              <a:rPr lang="en-CA" sz="2200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CA" sz="2200" i="1" spc="-50">
                                <a:latin typeface="Cambria Math" panose="02040503050406030204" pitchFamily="18" charset="0"/>
                                <a:cs typeface="Tahoma"/>
                              </a:rPr>
                              <m:t>𝑣</m:t>
                            </m:r>
                          </m:e>
                          <m:sub>
                            <m:r>
                              <a:rPr lang="en-CA" sz="2200" i="1" spc="-50">
                                <a:latin typeface="Cambria Math" panose="02040503050406030204" pitchFamily="18" charset="0"/>
                                <a:cs typeface="Tahoma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CA" sz="22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∈</m:t>
                    </m:r>
                  </m:oMath>
                </a14:m>
                <a:r>
                  <a:rPr lang="en-CA" sz="22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22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a:rPr lang="fr-FR" sz="2200" i="1" spc="-5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sz="2200" i="1" spc="-50" dirty="0">
                                    <a:latin typeface="Cambria Math" panose="02040503050406030204" pitchFamily="18" charset="0"/>
                                    <a:cs typeface="Tahoma"/>
                                  </a:rPr>
                                </m:ctrlPr>
                              </m:fPr>
                              <m:num>
                                <m:r>
                                  <a:rPr lang="en-CA" sz="2200" i="1" spc="-50" dirty="0">
                                    <a:latin typeface="Cambria Math" panose="02040503050406030204" pitchFamily="18" charset="0"/>
                                    <a:cs typeface="Tahoma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CA" sz="2200" spc="-45" dirty="0">
                                    <a:latin typeface="+mj-lt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en-CA" sz="2200" spc="-45" dirty="0"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 , </m:t>
                            </m:r>
                            <m:f>
                              <m:fPr>
                                <m:ctrlPr>
                                  <a:rPr lang="fr-FR" sz="2200" i="1" spc="-50" dirty="0">
                                    <a:latin typeface="Cambria Math" panose="02040503050406030204" pitchFamily="18" charset="0"/>
                                    <a:cs typeface="Tahoma"/>
                                  </a:rPr>
                                </m:ctrlPr>
                              </m:fPr>
                              <m:num>
                                <m:r>
                                  <a:rPr lang="en-CA" sz="2200" i="1" spc="-50" dirty="0">
                                    <a:latin typeface="Cambria Math" panose="02040503050406030204" pitchFamily="18" charset="0"/>
                                    <a:cs typeface="Tahoma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CA" sz="2200" spc="-45" dirty="0">
                                    <a:latin typeface="+mj-lt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CA" sz="2200" i="1" spc="-45" baseline="-25000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 </m:t>
                            </m:r>
                          </m:e>
                        </m:d>
                      </m:e>
                      <m:sup>
                        <m:r>
                          <a:rPr lang="en-CA" sz="2200" i="1" spc="-50" dirty="0"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</m:oMath>
                </a14:m>
                <a:endParaRPr lang="en-CA" sz="2200" i="1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1074D4E-E0F9-C145-ABD1-76F2E05CD7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767" y="1559838"/>
                <a:ext cx="7297615" cy="672107"/>
              </a:xfrm>
              <a:prstGeom prst="rect">
                <a:avLst/>
              </a:prstGeom>
              <a:blipFill>
                <a:blip r:embed="rId4"/>
                <a:stretch>
                  <a:fillRect t="-53704" b="-10740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969CD66-AFB6-4359-D809-AB1A97EE8632}"/>
              </a:ext>
            </a:extLst>
          </p:cNvPr>
          <p:cNvSpPr/>
          <p:nvPr/>
        </p:nvSpPr>
        <p:spPr>
          <a:xfrm>
            <a:off x="2152069" y="2819209"/>
            <a:ext cx="2105297" cy="1177743"/>
          </a:xfrm>
          <a:prstGeom prst="rect">
            <a:avLst/>
          </a:prstGeom>
          <a:solidFill>
            <a:srgbClr val="FFF2CC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52FF309A-75B3-A9FD-A62B-0284114419CA}"/>
              </a:ext>
            </a:extLst>
          </p:cNvPr>
          <p:cNvSpPr/>
          <p:nvPr/>
        </p:nvSpPr>
        <p:spPr>
          <a:xfrm>
            <a:off x="3211089" y="2819208"/>
            <a:ext cx="2105297" cy="1177743"/>
          </a:xfrm>
          <a:prstGeom prst="rect">
            <a:avLst/>
          </a:prstGeom>
          <a:solidFill>
            <a:srgbClr val="FFF2CC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3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Interprétation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des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fréquences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discrètes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Aspects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pratiques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calculs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Rappel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propriétés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importante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TFD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5">
                <a:extLst>
                  <a:ext uri="{FF2B5EF4-FFF2-40B4-BE49-F238E27FC236}">
                    <a16:creationId xmlns="" xmlns:a16="http://schemas.microsoft.com/office/drawing/2014/main" id="{68D8CA7F-D094-4DE1-8730-493E148574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276" y="1082186"/>
                <a:ext cx="8633792" cy="334544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4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Points à </a:t>
                </a:r>
                <a:r>
                  <a:rPr lang="en-CA" sz="2400" b="1" u="sng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retenir</a:t>
                </a:r>
                <a:r>
                  <a:rPr lang="en-CA" sz="24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TFD brute :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fréquence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entre 0 et 1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Centrage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et la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fréquence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nulle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fonctions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18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fftshift</a:t>
                </a:r>
                <a:r>
                  <a:rPr lang="en-CA" sz="1800" dirty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 et </a:t>
                </a:r>
                <a:r>
                  <a:rPr lang="en-CA" sz="18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ifftshift</a:t>
                </a:r>
                <a:endParaRPr lang="en-CA" sz="1800" dirty="0">
                  <a:latin typeface="Cambria Math" panose="02040503050406030204" pitchFamily="18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Dimension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impaire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fréquence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nulle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centrée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autres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fréquences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symétriques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, pas de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fréquence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CA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±</m:t>
                    </m:r>
                  </m:oMath>
                </a14:m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1/2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Dimension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paire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fréquence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nulle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décalée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d’un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échantillon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autres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fréquences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symétriques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sauf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fréquence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−</m:t>
                    </m:r>
                  </m:oMath>
                </a14:m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1/2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1600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18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1600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68D8CA7F-D094-4DE1-8730-493E14857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76" y="1082186"/>
                <a:ext cx="8633792" cy="3345448"/>
              </a:xfrm>
              <a:prstGeom prst="rect">
                <a:avLst/>
              </a:prstGeom>
              <a:blipFill>
                <a:blip r:embed="rId3"/>
                <a:stretch>
                  <a:fillRect l="-1175" t="-227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Role of FFTShift in ordering the frequencies">
            <a:extLst>
              <a:ext uri="{FF2B5EF4-FFF2-40B4-BE49-F238E27FC236}">
                <a16:creationId xmlns="" xmlns:a16="http://schemas.microsoft.com/office/drawing/2014/main" id="{6599B6C5-A079-6D43-9873-349F15424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45" y="3591445"/>
            <a:ext cx="4720590" cy="262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0A9B837-DC57-F348-830A-770C2402F996}"/>
              </a:ext>
            </a:extLst>
          </p:cNvPr>
          <p:cNvSpPr txBox="1"/>
          <p:nvPr/>
        </p:nvSpPr>
        <p:spPr>
          <a:xfrm>
            <a:off x="3766104" y="6220551"/>
            <a:ext cx="52357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dirty="0">
                <a:latin typeface="+mj-lt"/>
              </a:rPr>
              <a:t>https://</a:t>
            </a:r>
            <a:r>
              <a:rPr lang="fr-CA" sz="900" dirty="0" err="1">
                <a:latin typeface="+mj-lt"/>
              </a:rPr>
              <a:t>www.gaussianwaves.com</a:t>
            </a:r>
            <a:r>
              <a:rPr lang="fr-CA" sz="900" dirty="0">
                <a:latin typeface="+mj-lt"/>
              </a:rPr>
              <a:t>/2015/11/interpreting-fft-results-complex-dft-frequency-bins-and-fftshift/</a:t>
            </a:r>
          </a:p>
        </p:txBody>
      </p:sp>
      <p:sp>
        <p:nvSpPr>
          <p:cNvPr id="12" name="object 18">
            <a:extLst>
              <a:ext uri="{FF2B5EF4-FFF2-40B4-BE49-F238E27FC236}">
                <a16:creationId xmlns="" xmlns:a16="http://schemas.microsoft.com/office/drawing/2014/main" id="{AA656F33-E66F-FC47-A421-253987EBED7B}"/>
              </a:ext>
            </a:extLst>
          </p:cNvPr>
          <p:cNvSpPr/>
          <p:nvPr/>
        </p:nvSpPr>
        <p:spPr>
          <a:xfrm>
            <a:off x="415949" y="3880150"/>
            <a:ext cx="3439624" cy="21332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C644C62-C158-C448-A34A-6B35130E0AC5}"/>
              </a:ext>
            </a:extLst>
          </p:cNvPr>
          <p:cNvSpPr txBox="1"/>
          <p:nvPr/>
        </p:nvSpPr>
        <p:spPr>
          <a:xfrm>
            <a:off x="427766" y="5978464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920938-6E19-E147-913D-B3681F42B7C0}"/>
              </a:ext>
            </a:extLst>
          </p:cNvPr>
          <p:cNvSpPr txBox="1"/>
          <p:nvPr/>
        </p:nvSpPr>
        <p:spPr>
          <a:xfrm>
            <a:off x="3680334" y="4107631"/>
            <a:ext cx="37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u =</a:t>
            </a:r>
            <a:endParaRPr lang="fr-CA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6226C9E-D761-8746-947B-CABCC81AEDA3}"/>
              </a:ext>
            </a:extLst>
          </p:cNvPr>
          <p:cNvSpPr txBox="1"/>
          <p:nvPr/>
        </p:nvSpPr>
        <p:spPr>
          <a:xfrm>
            <a:off x="6188985" y="5637314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-</a:t>
            </a:r>
            <a:endParaRPr lang="fr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50C5032B-0389-0762-B434-2E3E473E3D3D}"/>
                  </a:ext>
                </a:extLst>
              </p:cNvPr>
              <p:cNvSpPr txBox="1"/>
              <p:nvPr/>
            </p:nvSpPr>
            <p:spPr>
              <a:xfrm>
                <a:off x="8078071" y="4787550"/>
                <a:ext cx="8779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CA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CA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CA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CA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CA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0C5032B-0389-0762-B434-2E3E473E3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071" y="4787550"/>
                <a:ext cx="877997" cy="276999"/>
              </a:xfrm>
              <a:prstGeom prst="rect">
                <a:avLst/>
              </a:prstGeom>
              <a:blipFill>
                <a:blip r:embed="rId6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F8D1F5-5D89-BD5E-3447-B983C43DB5DE}"/>
              </a:ext>
            </a:extLst>
          </p:cNvPr>
          <p:cNvSpPr/>
          <p:nvPr/>
        </p:nvSpPr>
        <p:spPr>
          <a:xfrm>
            <a:off x="1340840" y="3880150"/>
            <a:ext cx="1465423" cy="818093"/>
          </a:xfrm>
          <a:prstGeom prst="rect">
            <a:avLst/>
          </a:prstGeom>
          <a:solidFill>
            <a:srgbClr val="FFF2C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157A89A-9EA7-F8E8-0B0B-65D48E086703}"/>
              </a:ext>
            </a:extLst>
          </p:cNvPr>
          <p:cNvSpPr/>
          <p:nvPr/>
        </p:nvSpPr>
        <p:spPr>
          <a:xfrm>
            <a:off x="1332422" y="4933323"/>
            <a:ext cx="1465423" cy="818093"/>
          </a:xfrm>
          <a:prstGeom prst="rect">
            <a:avLst/>
          </a:prstGeom>
          <a:solidFill>
            <a:srgbClr val="FFF2C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51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Propriétés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symétrie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la TF 2D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Aspects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pratiques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calculs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Rappel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propriétés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importante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TFD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07D87EC-6A25-45C7-AB71-18A370AFFCF5}"/>
              </a:ext>
            </a:extLst>
          </p:cNvPr>
          <p:cNvSpPr txBox="1"/>
          <p:nvPr/>
        </p:nvSpPr>
        <p:spPr>
          <a:xfrm>
            <a:off x="315154" y="611192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EA97C09-B2BF-4103-A9D8-CACE5F0269E1}"/>
              </a:ext>
            </a:extLst>
          </p:cNvPr>
          <p:cNvGrpSpPr/>
          <p:nvPr/>
        </p:nvGrpSpPr>
        <p:grpSpPr>
          <a:xfrm>
            <a:off x="1537593" y="1130202"/>
            <a:ext cx="6032038" cy="4909796"/>
            <a:chOff x="1176641" y="1130202"/>
            <a:chExt cx="6032038" cy="4909796"/>
          </a:xfrm>
        </p:grpSpPr>
        <p:sp>
          <p:nvSpPr>
            <p:cNvPr id="13" name="object 13">
              <a:extLst>
                <a:ext uri="{FF2B5EF4-FFF2-40B4-BE49-F238E27FC236}">
                  <a16:creationId xmlns="" xmlns:a16="http://schemas.microsoft.com/office/drawing/2014/main" id="{77C03866-8D36-47B5-8DE5-36B2F9F4B2EC}"/>
                </a:ext>
              </a:extLst>
            </p:cNvPr>
            <p:cNvSpPr/>
            <p:nvPr/>
          </p:nvSpPr>
          <p:spPr>
            <a:xfrm>
              <a:off x="1176641" y="1130202"/>
              <a:ext cx="6032038" cy="49097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highlight>
                  <a:srgbClr val="FFFF00"/>
                </a:highligh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3396AB81-FE7F-4B60-9A45-734C2269563B}"/>
                </a:ext>
              </a:extLst>
            </p:cNvPr>
            <p:cNvSpPr/>
            <p:nvPr/>
          </p:nvSpPr>
          <p:spPr>
            <a:xfrm>
              <a:off x="1176641" y="1130202"/>
              <a:ext cx="6032038" cy="4909796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highlight>
                  <a:srgbClr val="FFFF00"/>
                </a:highlight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F42F6A2-1D31-7B6D-CD31-0870F9A29F2D}"/>
              </a:ext>
            </a:extLst>
          </p:cNvPr>
          <p:cNvSpPr/>
          <p:nvPr/>
        </p:nvSpPr>
        <p:spPr>
          <a:xfrm>
            <a:off x="3474673" y="1508172"/>
            <a:ext cx="3199259" cy="27311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EA8436B-7AC8-B517-AC46-B6E97535A224}"/>
              </a:ext>
            </a:extLst>
          </p:cNvPr>
          <p:cNvSpPr/>
          <p:nvPr/>
        </p:nvSpPr>
        <p:spPr>
          <a:xfrm>
            <a:off x="3486547" y="2101763"/>
            <a:ext cx="3199259" cy="27311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9981D67-F82C-3EDA-E697-BD8C3F1F5D77}"/>
              </a:ext>
            </a:extLst>
          </p:cNvPr>
          <p:cNvSpPr txBox="1"/>
          <p:nvPr/>
        </p:nvSpPr>
        <p:spPr>
          <a:xfrm>
            <a:off x="6796406" y="1976712"/>
            <a:ext cx="1546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 err="1"/>
              <a:t>Mag</a:t>
            </a:r>
            <a:r>
              <a:rPr lang="fr-CA" sz="1400" dirty="0"/>
              <a:t>(</a:t>
            </a:r>
            <a:r>
              <a:rPr lang="fr-CA" sz="1400" dirty="0" err="1"/>
              <a:t>u,v</a:t>
            </a:r>
            <a:r>
              <a:rPr lang="fr-CA" sz="1400" dirty="0"/>
              <a:t>) paire</a:t>
            </a:r>
          </a:p>
          <a:p>
            <a:r>
              <a:rPr lang="fr-CA" sz="1400" dirty="0"/>
              <a:t>Phase(</a:t>
            </a:r>
            <a:r>
              <a:rPr lang="fr-CA" sz="1400" dirty="0" err="1"/>
              <a:t>u,v</a:t>
            </a:r>
            <a:r>
              <a:rPr lang="fr-CA" sz="1400" dirty="0"/>
              <a:t>) impaire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3667579" y="6132489"/>
                <a:ext cx="2598801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.−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579" y="6132489"/>
                <a:ext cx="2598801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9524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6459287" y="6132489"/>
                <a:ext cx="2519386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CA" dirty="0" smtClean="0"/>
                        <m:t>∠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fr-CA" dirty="0"/>
                        <m:t>∠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287" y="6132489"/>
                <a:ext cx="2519386" cy="369332"/>
              </a:xfrm>
              <a:prstGeom prst="rect">
                <a:avLst/>
              </a:prstGeom>
              <a:blipFill rotWithShape="0">
                <a:blip r:embed="rId5"/>
                <a:stretch>
                  <a:fillRect r="-482" b="-9524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53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546100"/>
            <a:ext cx="6297613" cy="577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1589621" y="5024953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mic Sans MS"/>
                <a:cs typeface="Comic Sans MS"/>
              </a:rPr>
              <a:t>Slide courtesy of </a:t>
            </a:r>
            <a:r>
              <a:rPr lang="en-US" sz="1000" dirty="0" err="1">
                <a:latin typeface="Comic Sans MS"/>
                <a:cs typeface="Comic Sans MS"/>
              </a:rPr>
              <a:t>Elfar</a:t>
            </a:r>
            <a:r>
              <a:rPr lang="en-US" sz="1000" dirty="0">
                <a:latin typeface="Comic Sans MS"/>
                <a:cs typeface="Comic Sans MS"/>
              </a:rPr>
              <a:t> </a:t>
            </a:r>
            <a:r>
              <a:rPr lang="en-US" sz="1000" dirty="0" err="1">
                <a:latin typeface="Comic Sans MS"/>
                <a:cs typeface="Comic Sans MS"/>
              </a:rPr>
              <a:t>Adalsteinsson</a:t>
            </a:r>
            <a:endParaRPr lang="en-US" sz="1000" dirty="0">
              <a:latin typeface="Comic Sans MS"/>
              <a:cs typeface="Comic Sans M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24755A5-24B8-F54E-8FB5-DA2977AC960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="" xmlns:a16="http://schemas.microsoft.com/office/drawing/2014/main" id="{6C08F56B-9BCF-D577-399C-145D77545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751" y="2185196"/>
            <a:ext cx="985299" cy="372816"/>
          </a:xfrm>
          <a:prstGeom prst="rect">
            <a:avLst/>
          </a:prstGeom>
        </p:spPr>
      </p:pic>
      <p:pic>
        <p:nvPicPr>
          <p:cNvPr id="7" name="Graphic 6" descr="Right pointing backhand index with solid fill">
            <a:extLst>
              <a:ext uri="{FF2B5EF4-FFF2-40B4-BE49-F238E27FC236}">
                <a16:creationId xmlns="" xmlns:a16="http://schemas.microsoft.com/office/drawing/2014/main" id="{1B270C39-0F74-3E7C-7A71-BC68E00A5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 flipV="1">
            <a:off x="8328991" y="2702668"/>
            <a:ext cx="372817" cy="372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031BDF9-D009-9C53-7A9C-28152A4C5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7966" y="3220141"/>
            <a:ext cx="853766" cy="832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662865-65DF-9275-AB46-01CACACACDA7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Aspects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pratiques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calculs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domaine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fréquentiel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62950C3-9233-AA22-BCBA-F7AAAF29F153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Rappel :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propriétés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importante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TFD</a:t>
            </a:r>
          </a:p>
        </p:txBody>
      </p:sp>
    </p:spTree>
    <p:extLst>
      <p:ext uri="{BB962C8B-B14F-4D97-AF65-F5344CB8AC3E}">
        <p14:creationId xmlns:p14="http://schemas.microsoft.com/office/powerpoint/2010/main" val="120811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94770</TotalTime>
  <Words>1841</Words>
  <Application>Microsoft Office PowerPoint</Application>
  <PresentationFormat>Affichage à l'écran (4:3)</PresentationFormat>
  <Paragraphs>467</Paragraphs>
  <Slides>36</Slides>
  <Notes>34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Century Gothic</vt:lpstr>
      <vt:lpstr>Comic Sans MS</vt:lpstr>
      <vt:lpstr>Meiryo</vt:lpstr>
      <vt:lpstr>Microsoft Sans Serif</vt:lpstr>
      <vt:lpstr>Symbol</vt:lpstr>
      <vt:lpstr>Tahoma</vt:lpstr>
      <vt:lpstr>Times New Roman</vt:lpstr>
      <vt:lpstr>Verdana</vt:lpstr>
      <vt:lpstr>Wingdings</vt:lpstr>
      <vt:lpstr>Office Theme</vt:lpstr>
      <vt:lpstr>Transformations et amélioration dans le domaine fréquentiel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Agah Karakuzu</dc:creator>
  <cp:lastModifiedBy>Compte Microsoft</cp:lastModifiedBy>
  <cp:revision>1024</cp:revision>
  <cp:lastPrinted>2018-08-23T15:25:57Z</cp:lastPrinted>
  <dcterms:created xsi:type="dcterms:W3CDTF">2018-08-02T13:49:06Z</dcterms:created>
  <dcterms:modified xsi:type="dcterms:W3CDTF">2025-01-30T18:33:47Z</dcterms:modified>
</cp:coreProperties>
</file>