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854"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fr-CA"/>
          </a:p>
        </p:txBody>
      </p:sp>
      <p:sp>
        <p:nvSpPr>
          <p:cNvPr id="4" name="Espace réservé de la date 3"/>
          <p:cNvSpPr>
            <a:spLocks noGrp="1"/>
          </p:cNvSpPr>
          <p:nvPr>
            <p:ph type="dt" sz="half" idx="10"/>
          </p:nvPr>
        </p:nvSpPr>
        <p:spPr/>
        <p:txBody>
          <a:bodyPr/>
          <a:lstStyle/>
          <a:p>
            <a:fld id="{16D8356B-31A5-4528-9715-038E2E989B1C}" type="datetimeFigureOut">
              <a:rPr lang="fr-CA" smtClean="0"/>
              <a:t>2019-08-27</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1A04BD96-83D8-4E30-9D1A-E71DF86D1D0B}" type="slidenum">
              <a:rPr lang="fr-CA" smtClean="0"/>
              <a:t>‹#›</a:t>
            </a:fld>
            <a:endParaRPr lang="fr-CA"/>
          </a:p>
        </p:txBody>
      </p:sp>
    </p:spTree>
    <p:extLst>
      <p:ext uri="{BB962C8B-B14F-4D97-AF65-F5344CB8AC3E}">
        <p14:creationId xmlns:p14="http://schemas.microsoft.com/office/powerpoint/2010/main" val="1225720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16D8356B-31A5-4528-9715-038E2E989B1C}" type="datetimeFigureOut">
              <a:rPr lang="fr-CA" smtClean="0"/>
              <a:t>2019-08-27</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1A04BD96-83D8-4E30-9D1A-E71DF86D1D0B}" type="slidenum">
              <a:rPr lang="fr-CA" smtClean="0"/>
              <a:t>‹#›</a:t>
            </a:fld>
            <a:endParaRPr lang="fr-CA"/>
          </a:p>
        </p:txBody>
      </p:sp>
    </p:spTree>
    <p:extLst>
      <p:ext uri="{BB962C8B-B14F-4D97-AF65-F5344CB8AC3E}">
        <p14:creationId xmlns:p14="http://schemas.microsoft.com/office/powerpoint/2010/main" val="3669243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16D8356B-31A5-4528-9715-038E2E989B1C}" type="datetimeFigureOut">
              <a:rPr lang="fr-CA" smtClean="0"/>
              <a:t>2019-08-27</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1A04BD96-83D8-4E30-9D1A-E71DF86D1D0B}" type="slidenum">
              <a:rPr lang="fr-CA" smtClean="0"/>
              <a:t>‹#›</a:t>
            </a:fld>
            <a:endParaRPr lang="fr-CA"/>
          </a:p>
        </p:txBody>
      </p:sp>
    </p:spTree>
    <p:extLst>
      <p:ext uri="{BB962C8B-B14F-4D97-AF65-F5344CB8AC3E}">
        <p14:creationId xmlns:p14="http://schemas.microsoft.com/office/powerpoint/2010/main" val="2222249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16D8356B-31A5-4528-9715-038E2E989B1C}" type="datetimeFigureOut">
              <a:rPr lang="fr-CA" smtClean="0"/>
              <a:t>2019-08-27</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1A04BD96-83D8-4E30-9D1A-E71DF86D1D0B}" type="slidenum">
              <a:rPr lang="fr-CA" smtClean="0"/>
              <a:t>‹#›</a:t>
            </a:fld>
            <a:endParaRPr lang="fr-CA"/>
          </a:p>
        </p:txBody>
      </p:sp>
    </p:spTree>
    <p:extLst>
      <p:ext uri="{BB962C8B-B14F-4D97-AF65-F5344CB8AC3E}">
        <p14:creationId xmlns:p14="http://schemas.microsoft.com/office/powerpoint/2010/main" val="3118637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16D8356B-31A5-4528-9715-038E2E989B1C}" type="datetimeFigureOut">
              <a:rPr lang="fr-CA" smtClean="0"/>
              <a:t>2019-08-27</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1A04BD96-83D8-4E30-9D1A-E71DF86D1D0B}" type="slidenum">
              <a:rPr lang="fr-CA" smtClean="0"/>
              <a:t>‹#›</a:t>
            </a:fld>
            <a:endParaRPr lang="fr-CA"/>
          </a:p>
        </p:txBody>
      </p:sp>
    </p:spTree>
    <p:extLst>
      <p:ext uri="{BB962C8B-B14F-4D97-AF65-F5344CB8AC3E}">
        <p14:creationId xmlns:p14="http://schemas.microsoft.com/office/powerpoint/2010/main" val="4273254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p:cNvSpPr>
            <a:spLocks noGrp="1"/>
          </p:cNvSpPr>
          <p:nvPr>
            <p:ph type="dt" sz="half" idx="10"/>
          </p:nvPr>
        </p:nvSpPr>
        <p:spPr/>
        <p:txBody>
          <a:bodyPr/>
          <a:lstStyle/>
          <a:p>
            <a:fld id="{16D8356B-31A5-4528-9715-038E2E989B1C}" type="datetimeFigureOut">
              <a:rPr lang="fr-CA" smtClean="0"/>
              <a:t>2019-08-27</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1A04BD96-83D8-4E30-9D1A-E71DF86D1D0B}" type="slidenum">
              <a:rPr lang="fr-CA" smtClean="0"/>
              <a:t>‹#›</a:t>
            </a:fld>
            <a:endParaRPr lang="fr-CA"/>
          </a:p>
        </p:txBody>
      </p:sp>
    </p:spTree>
    <p:extLst>
      <p:ext uri="{BB962C8B-B14F-4D97-AF65-F5344CB8AC3E}">
        <p14:creationId xmlns:p14="http://schemas.microsoft.com/office/powerpoint/2010/main" val="1585157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p:cNvSpPr>
            <a:spLocks noGrp="1"/>
          </p:cNvSpPr>
          <p:nvPr>
            <p:ph type="dt" sz="half" idx="10"/>
          </p:nvPr>
        </p:nvSpPr>
        <p:spPr/>
        <p:txBody>
          <a:bodyPr/>
          <a:lstStyle/>
          <a:p>
            <a:fld id="{16D8356B-31A5-4528-9715-038E2E989B1C}" type="datetimeFigureOut">
              <a:rPr lang="fr-CA" smtClean="0"/>
              <a:t>2019-08-27</a:t>
            </a:fld>
            <a:endParaRPr lang="fr-CA"/>
          </a:p>
        </p:txBody>
      </p:sp>
      <p:sp>
        <p:nvSpPr>
          <p:cNvPr id="8" name="Espace réservé du pied de page 7"/>
          <p:cNvSpPr>
            <a:spLocks noGrp="1"/>
          </p:cNvSpPr>
          <p:nvPr>
            <p:ph type="ftr" sz="quarter" idx="11"/>
          </p:nvPr>
        </p:nvSpPr>
        <p:spPr/>
        <p:txBody>
          <a:bodyPr/>
          <a:lstStyle/>
          <a:p>
            <a:endParaRPr lang="fr-CA"/>
          </a:p>
        </p:txBody>
      </p:sp>
      <p:sp>
        <p:nvSpPr>
          <p:cNvPr id="9" name="Espace réservé du numéro de diapositive 8"/>
          <p:cNvSpPr>
            <a:spLocks noGrp="1"/>
          </p:cNvSpPr>
          <p:nvPr>
            <p:ph type="sldNum" sz="quarter" idx="12"/>
          </p:nvPr>
        </p:nvSpPr>
        <p:spPr/>
        <p:txBody>
          <a:bodyPr/>
          <a:lstStyle/>
          <a:p>
            <a:fld id="{1A04BD96-83D8-4E30-9D1A-E71DF86D1D0B}" type="slidenum">
              <a:rPr lang="fr-CA" smtClean="0"/>
              <a:t>‹#›</a:t>
            </a:fld>
            <a:endParaRPr lang="fr-CA"/>
          </a:p>
        </p:txBody>
      </p:sp>
    </p:spTree>
    <p:extLst>
      <p:ext uri="{BB962C8B-B14F-4D97-AF65-F5344CB8AC3E}">
        <p14:creationId xmlns:p14="http://schemas.microsoft.com/office/powerpoint/2010/main" val="1766549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e la date 2"/>
          <p:cNvSpPr>
            <a:spLocks noGrp="1"/>
          </p:cNvSpPr>
          <p:nvPr>
            <p:ph type="dt" sz="half" idx="10"/>
          </p:nvPr>
        </p:nvSpPr>
        <p:spPr/>
        <p:txBody>
          <a:bodyPr/>
          <a:lstStyle/>
          <a:p>
            <a:fld id="{16D8356B-31A5-4528-9715-038E2E989B1C}" type="datetimeFigureOut">
              <a:rPr lang="fr-CA" smtClean="0"/>
              <a:t>2019-08-27</a:t>
            </a:fld>
            <a:endParaRPr lang="fr-CA"/>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1A04BD96-83D8-4E30-9D1A-E71DF86D1D0B}" type="slidenum">
              <a:rPr lang="fr-CA" smtClean="0"/>
              <a:t>‹#›</a:t>
            </a:fld>
            <a:endParaRPr lang="fr-CA"/>
          </a:p>
        </p:txBody>
      </p:sp>
    </p:spTree>
    <p:extLst>
      <p:ext uri="{BB962C8B-B14F-4D97-AF65-F5344CB8AC3E}">
        <p14:creationId xmlns:p14="http://schemas.microsoft.com/office/powerpoint/2010/main" val="2358907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6D8356B-31A5-4528-9715-038E2E989B1C}" type="datetimeFigureOut">
              <a:rPr lang="fr-CA" smtClean="0"/>
              <a:t>2019-08-27</a:t>
            </a:fld>
            <a:endParaRPr lang="fr-CA"/>
          </a:p>
        </p:txBody>
      </p:sp>
      <p:sp>
        <p:nvSpPr>
          <p:cNvPr id="3" name="Espace réservé du pied de page 2"/>
          <p:cNvSpPr>
            <a:spLocks noGrp="1"/>
          </p:cNvSpPr>
          <p:nvPr>
            <p:ph type="ftr" sz="quarter" idx="11"/>
          </p:nvPr>
        </p:nvSpPr>
        <p:spPr/>
        <p:txBody>
          <a:bodyPr/>
          <a:lstStyle/>
          <a:p>
            <a:endParaRPr lang="fr-CA"/>
          </a:p>
        </p:txBody>
      </p:sp>
      <p:sp>
        <p:nvSpPr>
          <p:cNvPr id="4" name="Espace réservé du numéro de diapositive 3"/>
          <p:cNvSpPr>
            <a:spLocks noGrp="1"/>
          </p:cNvSpPr>
          <p:nvPr>
            <p:ph type="sldNum" sz="quarter" idx="12"/>
          </p:nvPr>
        </p:nvSpPr>
        <p:spPr/>
        <p:txBody>
          <a:bodyPr/>
          <a:lstStyle/>
          <a:p>
            <a:fld id="{1A04BD96-83D8-4E30-9D1A-E71DF86D1D0B}" type="slidenum">
              <a:rPr lang="fr-CA" smtClean="0"/>
              <a:t>‹#›</a:t>
            </a:fld>
            <a:endParaRPr lang="fr-CA"/>
          </a:p>
        </p:txBody>
      </p:sp>
    </p:spTree>
    <p:extLst>
      <p:ext uri="{BB962C8B-B14F-4D97-AF65-F5344CB8AC3E}">
        <p14:creationId xmlns:p14="http://schemas.microsoft.com/office/powerpoint/2010/main" val="3717683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16D8356B-31A5-4528-9715-038E2E989B1C}" type="datetimeFigureOut">
              <a:rPr lang="fr-CA" smtClean="0"/>
              <a:t>2019-08-27</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1A04BD96-83D8-4E30-9D1A-E71DF86D1D0B}" type="slidenum">
              <a:rPr lang="fr-CA" smtClean="0"/>
              <a:t>‹#›</a:t>
            </a:fld>
            <a:endParaRPr lang="fr-CA"/>
          </a:p>
        </p:txBody>
      </p:sp>
    </p:spTree>
    <p:extLst>
      <p:ext uri="{BB962C8B-B14F-4D97-AF65-F5344CB8AC3E}">
        <p14:creationId xmlns:p14="http://schemas.microsoft.com/office/powerpoint/2010/main" val="1686620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endParaRPr lang="fr-C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16D8356B-31A5-4528-9715-038E2E989B1C}" type="datetimeFigureOut">
              <a:rPr lang="fr-CA" smtClean="0"/>
              <a:t>2019-08-27</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1A04BD96-83D8-4E30-9D1A-E71DF86D1D0B}" type="slidenum">
              <a:rPr lang="fr-CA" smtClean="0"/>
              <a:t>‹#›</a:t>
            </a:fld>
            <a:endParaRPr lang="fr-CA"/>
          </a:p>
        </p:txBody>
      </p:sp>
    </p:spTree>
    <p:extLst>
      <p:ext uri="{BB962C8B-B14F-4D97-AF65-F5344CB8AC3E}">
        <p14:creationId xmlns:p14="http://schemas.microsoft.com/office/powerpoint/2010/main" val="3882888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D8356B-31A5-4528-9715-038E2E989B1C}" type="datetimeFigureOut">
              <a:rPr lang="fr-CA" smtClean="0"/>
              <a:t>2019-08-27</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04BD96-83D8-4E30-9D1A-E71DF86D1D0B}" type="slidenum">
              <a:rPr lang="fr-CA" smtClean="0"/>
              <a:t>‹#›</a:t>
            </a:fld>
            <a:endParaRPr lang="fr-CA"/>
          </a:p>
        </p:txBody>
      </p:sp>
    </p:spTree>
    <p:extLst>
      <p:ext uri="{BB962C8B-B14F-4D97-AF65-F5344CB8AC3E}">
        <p14:creationId xmlns:p14="http://schemas.microsoft.com/office/powerpoint/2010/main" val="1769998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http://www.osc.gov.on.ca/documents/en/Securities-Category4/rule_20150304_43-101_tsx-venture.pdf"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8"/>
          <p:cNvSpPr>
            <a:spLocks noGrp="1" noChangeArrowheads="1"/>
          </p:cNvSpPr>
          <p:nvPr>
            <p:ph type="sldNum" sz="quarter" idx="4294967295"/>
          </p:nvPr>
        </p:nvSpPr>
        <p:spPr>
          <a:xfrm>
            <a:off x="6553200" y="6248400"/>
            <a:ext cx="2133600" cy="457200"/>
          </a:xfrm>
          <a:prstGeom prst="rect">
            <a:avLst/>
          </a:prstGeom>
        </p:spPr>
        <p:txBody>
          <a:bodyPr/>
          <a:lstStyle/>
          <a:p>
            <a:fld id="{177BEA18-A4B7-46FB-95B7-F53CA46741D4}" type="slidenum">
              <a:rPr lang="fr-CA"/>
              <a:pPr/>
              <a:t>1</a:t>
            </a:fld>
            <a:endParaRPr lang="fr-CA"/>
          </a:p>
        </p:txBody>
      </p:sp>
      <p:sp>
        <p:nvSpPr>
          <p:cNvPr id="43010" name="Rectangle 2"/>
          <p:cNvSpPr>
            <a:spLocks noGrp="1" noChangeArrowheads="1"/>
          </p:cNvSpPr>
          <p:nvPr>
            <p:ph type="ctrTitle"/>
          </p:nvPr>
        </p:nvSpPr>
        <p:spPr/>
        <p:txBody>
          <a:bodyPr>
            <a:normAutofit fontScale="90000"/>
          </a:bodyPr>
          <a:lstStyle/>
          <a:p>
            <a:r>
              <a:rPr lang="fr-CA" sz="4600"/>
              <a:t>Définitions ressources et réserves</a:t>
            </a:r>
            <a:br>
              <a:rPr lang="fr-CA" sz="4600"/>
            </a:br>
            <a:r>
              <a:rPr lang="fr-CA" sz="4600"/>
              <a:t>Norme 43-101</a:t>
            </a:r>
          </a:p>
        </p:txBody>
      </p:sp>
      <p:sp>
        <p:nvSpPr>
          <p:cNvPr id="43011" name="Rectangle 3"/>
          <p:cNvSpPr>
            <a:spLocks noGrp="1" noChangeArrowheads="1"/>
          </p:cNvSpPr>
          <p:nvPr>
            <p:ph type="subTitle" idx="1"/>
          </p:nvPr>
        </p:nvSpPr>
        <p:spPr/>
        <p:txBody>
          <a:bodyPr/>
          <a:lstStyle/>
          <a:p>
            <a:endParaRPr lang="fr-FR"/>
          </a:p>
        </p:txBody>
      </p:sp>
    </p:spTree>
    <p:extLst>
      <p:ext uri="{BB962C8B-B14F-4D97-AF65-F5344CB8AC3E}">
        <p14:creationId xmlns:p14="http://schemas.microsoft.com/office/powerpoint/2010/main" val="31872255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1"/>
          </p:nvPr>
        </p:nvSpPr>
        <p:spPr/>
        <p:txBody>
          <a:bodyPr/>
          <a:lstStyle/>
          <a:p>
            <a:fld id="{7A26DA32-FCB6-4C73-BC57-39F7D23F0EF6}" type="slidenum">
              <a:rPr lang="fr-CA"/>
              <a:pPr/>
              <a:t>10</a:t>
            </a:fld>
            <a:endParaRPr lang="fr-CA"/>
          </a:p>
        </p:txBody>
      </p:sp>
      <p:sp>
        <p:nvSpPr>
          <p:cNvPr id="47106" name="Rectangle 2"/>
          <p:cNvSpPr>
            <a:spLocks noGrp="1" noChangeArrowheads="1"/>
          </p:cNvSpPr>
          <p:nvPr>
            <p:ph type="title"/>
          </p:nvPr>
        </p:nvSpPr>
        <p:spPr>
          <a:xfrm>
            <a:off x="468313" y="333375"/>
            <a:ext cx="8229600" cy="1371600"/>
          </a:xfrm>
        </p:spPr>
        <p:txBody>
          <a:bodyPr/>
          <a:lstStyle/>
          <a:p>
            <a:r>
              <a:rPr lang="fr-CA" sz="3600"/>
              <a:t>Norme 43-101: le rapport technique </a:t>
            </a:r>
          </a:p>
        </p:txBody>
      </p:sp>
      <p:sp>
        <p:nvSpPr>
          <p:cNvPr id="47107" name="Text Box 3"/>
          <p:cNvSpPr txBox="1">
            <a:spLocks noChangeArrowheads="1"/>
          </p:cNvSpPr>
          <p:nvPr/>
        </p:nvSpPr>
        <p:spPr bwMode="auto">
          <a:xfrm>
            <a:off x="539750" y="1557338"/>
            <a:ext cx="8424863" cy="4164217"/>
          </a:xfrm>
          <a:prstGeom prst="rect">
            <a:avLst/>
          </a:prstGeom>
          <a:noFill/>
          <a:ln w="9525">
            <a:noFill/>
            <a:miter lim="800000"/>
            <a:headEnd/>
            <a:tailEnd/>
          </a:ln>
          <a:effectLst/>
        </p:spPr>
        <p:txBody>
          <a:bodyPr>
            <a:spAutoFit/>
          </a:bodyPr>
          <a:lstStyle/>
          <a:p>
            <a:pPr>
              <a:lnSpc>
                <a:spcPct val="130000"/>
              </a:lnSpc>
              <a:spcBef>
                <a:spcPct val="50000"/>
              </a:spcBef>
            </a:pPr>
            <a:r>
              <a:rPr lang="fr-CA" sz="1800" i="1" u="sng" dirty="0">
                <a:solidFill>
                  <a:srgbClr val="0033CC"/>
                </a:solidFill>
              </a:rPr>
              <a:t>Préambule: </a:t>
            </a:r>
          </a:p>
          <a:p>
            <a:pPr>
              <a:lnSpc>
                <a:spcPct val="130000"/>
              </a:lnSpc>
              <a:spcBef>
                <a:spcPct val="50000"/>
              </a:spcBef>
            </a:pPr>
            <a:r>
              <a:rPr lang="fr-CA" sz="1800" dirty="0"/>
              <a:t>1- Objectif: fournir les renseignements scientifiques et techniques pour toute déclaration concernant les ressources et réserves, activité d’exploration,….</a:t>
            </a:r>
          </a:p>
          <a:p>
            <a:pPr>
              <a:lnSpc>
                <a:spcPct val="130000"/>
              </a:lnSpc>
              <a:spcBef>
                <a:spcPct val="50000"/>
              </a:spcBef>
            </a:pPr>
            <a:r>
              <a:rPr lang="fr-CA" sz="1800" dirty="0"/>
              <a:t>2- Suivre les définitions de ressources et réserves de la norme canadienne</a:t>
            </a:r>
          </a:p>
          <a:p>
            <a:pPr>
              <a:lnSpc>
                <a:spcPct val="130000"/>
              </a:lnSpc>
              <a:spcBef>
                <a:spcPct val="50000"/>
              </a:spcBef>
            </a:pPr>
            <a:r>
              <a:rPr lang="fr-CA" sz="1800" dirty="0"/>
              <a:t>3- Suivre le plan décrit à l’annexe</a:t>
            </a:r>
          </a:p>
          <a:p>
            <a:pPr>
              <a:lnSpc>
                <a:spcPct val="130000"/>
              </a:lnSpc>
              <a:spcBef>
                <a:spcPct val="50000"/>
              </a:spcBef>
            </a:pPr>
            <a:r>
              <a:rPr lang="fr-CA" sz="1800" dirty="0"/>
              <a:t>4- Peut omettre les sections non-pertinentes</a:t>
            </a:r>
          </a:p>
          <a:p>
            <a:pPr>
              <a:lnSpc>
                <a:spcPct val="130000"/>
              </a:lnSpc>
              <a:spcBef>
                <a:spcPct val="50000"/>
              </a:spcBef>
            </a:pPr>
            <a:r>
              <a:rPr lang="fr-CA" sz="1800" dirty="0"/>
              <a:t>5- rédigé par une personne qualifiée (interne ou externe pour une compagnie productrice; externe pour une junior)</a:t>
            </a:r>
          </a:p>
          <a:p>
            <a:pPr>
              <a:lnSpc>
                <a:spcPct val="130000"/>
              </a:lnSpc>
              <a:spcBef>
                <a:spcPct val="50000"/>
              </a:spcBef>
            </a:pPr>
            <a:endParaRPr lang="fr-CA" sz="1800" dirty="0"/>
          </a:p>
        </p:txBody>
      </p:sp>
    </p:spTree>
    <p:extLst>
      <p:ext uri="{BB962C8B-B14F-4D97-AF65-F5344CB8AC3E}">
        <p14:creationId xmlns:p14="http://schemas.microsoft.com/office/powerpoint/2010/main" val="1380544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1"/>
          </p:nvPr>
        </p:nvSpPr>
        <p:spPr/>
        <p:txBody>
          <a:bodyPr/>
          <a:lstStyle/>
          <a:p>
            <a:fld id="{7A26DA32-FCB6-4C73-BC57-39F7D23F0EF6}" type="slidenum">
              <a:rPr lang="fr-CA"/>
              <a:pPr/>
              <a:t>11</a:t>
            </a:fld>
            <a:endParaRPr lang="fr-CA"/>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0" y="685800"/>
            <a:ext cx="4953000"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0863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1"/>
          </p:nvPr>
        </p:nvSpPr>
        <p:spPr/>
        <p:txBody>
          <a:bodyPr/>
          <a:lstStyle/>
          <a:p>
            <a:fld id="{7A26DA32-FCB6-4C73-BC57-39F7D23F0EF6}" type="slidenum">
              <a:rPr lang="fr-CA"/>
              <a:pPr/>
              <a:t>12</a:t>
            </a:fld>
            <a:endParaRPr lang="fr-CA"/>
          </a:p>
        </p:txBody>
      </p:sp>
      <p:sp>
        <p:nvSpPr>
          <p:cNvPr id="2" name="ZoneTexte 1"/>
          <p:cNvSpPr txBox="1"/>
          <p:nvPr/>
        </p:nvSpPr>
        <p:spPr>
          <a:xfrm>
            <a:off x="1295636" y="476672"/>
            <a:ext cx="6696744" cy="5021055"/>
          </a:xfrm>
          <a:prstGeom prst="rect">
            <a:avLst/>
          </a:prstGeom>
          <a:noFill/>
        </p:spPr>
        <p:txBody>
          <a:bodyPr wrap="square" rtlCol="0">
            <a:spAutoFit/>
          </a:bodyPr>
          <a:lstStyle/>
          <a:p>
            <a:pPr marL="285750" indent="-285750">
              <a:lnSpc>
                <a:spcPct val="150000"/>
              </a:lnSpc>
              <a:buFontTx/>
              <a:buChar char="-"/>
            </a:pPr>
            <a:r>
              <a:rPr lang="fr-CA" sz="2400" dirty="0"/>
              <a:t>Rapport niveau « résumé » </a:t>
            </a:r>
          </a:p>
          <a:p>
            <a:pPr marL="285750" indent="-285750">
              <a:lnSpc>
                <a:spcPct val="150000"/>
              </a:lnSpc>
              <a:buFontTx/>
              <a:buChar char="-"/>
            </a:pPr>
            <a:r>
              <a:rPr lang="fr-CA" sz="2400" dirty="0"/>
              <a:t>Cibler l’objet du rapport</a:t>
            </a:r>
          </a:p>
          <a:p>
            <a:pPr marL="285750" indent="-285750">
              <a:lnSpc>
                <a:spcPct val="150000"/>
              </a:lnSpc>
              <a:buFontTx/>
              <a:buChar char="-"/>
            </a:pPr>
            <a:r>
              <a:rPr lang="fr-CA" sz="2400" dirty="0"/>
              <a:t>Nombre de pages raisonnable (~100- 150 pour les items 2-26)</a:t>
            </a:r>
          </a:p>
          <a:p>
            <a:pPr marL="742950" lvl="1" indent="-285750">
              <a:lnSpc>
                <a:spcPct val="150000"/>
              </a:lnSpc>
              <a:buFontTx/>
              <a:buChar char="-"/>
            </a:pPr>
            <a:r>
              <a:rPr lang="fr-CA" sz="2400" dirty="0"/>
              <a:t>(médiane de 110 pages de 2010 à 2015)</a:t>
            </a:r>
          </a:p>
          <a:p>
            <a:pPr marL="285750" indent="-285750">
              <a:lnSpc>
                <a:spcPct val="150000"/>
              </a:lnSpc>
              <a:buFontTx/>
              <a:buChar char="-"/>
            </a:pPr>
            <a:r>
              <a:rPr lang="fr-CA" sz="2400" dirty="0"/>
              <a:t>Appendices de taille raisonnable (cas d’un rapport de 54 pages et appendices de 4740 pages </a:t>
            </a:r>
            <a:r>
              <a:rPr lang="fr-CA" sz="2400" dirty="0">
                <a:sym typeface="Wingdings" pitchFamily="2" charset="2"/>
              </a:rPr>
              <a:t> )</a:t>
            </a:r>
          </a:p>
          <a:p>
            <a:pPr marL="342900" indent="-342900">
              <a:lnSpc>
                <a:spcPct val="150000"/>
              </a:lnSpc>
              <a:buFontTx/>
              <a:buChar char="-"/>
            </a:pPr>
            <a:r>
              <a:rPr lang="fr-CA" sz="2400" dirty="0"/>
              <a:t>~1000 rapports techniques /an déposés !</a:t>
            </a:r>
          </a:p>
          <a:p>
            <a:pPr marL="342900" indent="-342900">
              <a:lnSpc>
                <a:spcPct val="150000"/>
              </a:lnSpc>
              <a:buFontTx/>
              <a:buChar char="-"/>
            </a:pPr>
            <a:r>
              <a:rPr lang="fr-CA" sz="2400" dirty="0"/>
              <a:t>Dépôts sur SEDAR  (www.sedar.com)</a:t>
            </a:r>
          </a:p>
        </p:txBody>
      </p:sp>
      <p:sp>
        <p:nvSpPr>
          <p:cNvPr id="3" name="ZoneTexte 2"/>
          <p:cNvSpPr txBox="1"/>
          <p:nvPr/>
        </p:nvSpPr>
        <p:spPr>
          <a:xfrm>
            <a:off x="755576" y="5541039"/>
            <a:ext cx="7776864" cy="1200329"/>
          </a:xfrm>
          <a:prstGeom prst="rect">
            <a:avLst/>
          </a:prstGeom>
          <a:noFill/>
        </p:spPr>
        <p:txBody>
          <a:bodyPr wrap="square" rtlCol="0">
            <a:spAutoFit/>
          </a:bodyPr>
          <a:lstStyle/>
          <a:p>
            <a:r>
              <a:rPr lang="fr-CA" dirty="0"/>
              <a:t>Lecture intéressante: </a:t>
            </a:r>
            <a:r>
              <a:rPr lang="fr-CA" dirty="0">
                <a:hlinkClick r:id="rId2"/>
              </a:rPr>
              <a:t>http://www.osc.gov.on.ca/documents/en/Securities-Category4/rule_20150304_43-101_tsx-venture.pdf</a:t>
            </a:r>
            <a:endParaRPr lang="fr-CA" dirty="0"/>
          </a:p>
          <a:p>
            <a:endParaRPr lang="fr-CA" dirty="0"/>
          </a:p>
          <a:p>
            <a:r>
              <a:rPr lang="fr-CA" dirty="0"/>
              <a:t>Google: PDAC OSC </a:t>
            </a:r>
            <a:r>
              <a:rPr lang="fr-CA" dirty="0" err="1"/>
              <a:t>Mining</a:t>
            </a:r>
            <a:r>
              <a:rPr lang="fr-CA" dirty="0"/>
              <a:t> </a:t>
            </a:r>
            <a:r>
              <a:rPr lang="fr-CA" dirty="0" err="1"/>
              <a:t>disclosure</a:t>
            </a:r>
            <a:endParaRPr lang="fr-CA" dirty="0"/>
          </a:p>
        </p:txBody>
      </p:sp>
    </p:spTree>
    <p:extLst>
      <p:ext uri="{BB962C8B-B14F-4D97-AF65-F5344CB8AC3E}">
        <p14:creationId xmlns:p14="http://schemas.microsoft.com/office/powerpoint/2010/main" val="31980163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1"/>
          </p:nvPr>
        </p:nvSpPr>
        <p:spPr/>
        <p:txBody>
          <a:bodyPr/>
          <a:lstStyle/>
          <a:p>
            <a:fld id="{7A26DA32-FCB6-4C73-BC57-39F7D23F0EF6}" type="slidenum">
              <a:rPr lang="fr-CA"/>
              <a:pPr/>
              <a:t>13</a:t>
            </a:fld>
            <a:endParaRPr lang="fr-CA"/>
          </a:p>
        </p:txBody>
      </p:sp>
      <p:sp>
        <p:nvSpPr>
          <p:cNvPr id="5" name="Rectangle 4"/>
          <p:cNvSpPr/>
          <p:nvPr/>
        </p:nvSpPr>
        <p:spPr>
          <a:xfrm>
            <a:off x="794572" y="764704"/>
            <a:ext cx="8349428" cy="4031873"/>
          </a:xfrm>
          <a:prstGeom prst="rect">
            <a:avLst/>
          </a:prstGeom>
        </p:spPr>
        <p:txBody>
          <a:bodyPr wrap="square">
            <a:spAutoFit/>
          </a:bodyPr>
          <a:lstStyle/>
          <a:p>
            <a:r>
              <a:rPr lang="en-US" sz="1600" dirty="0" err="1"/>
              <a:t>Exemple</a:t>
            </a:r>
            <a:r>
              <a:rPr lang="en-US" sz="1600" dirty="0"/>
              <a:t> : Canadian </a:t>
            </a:r>
            <a:r>
              <a:rPr lang="en-US" sz="1600" dirty="0" err="1"/>
              <a:t>Malartic</a:t>
            </a:r>
            <a:endParaRPr lang="en-US" sz="1600" dirty="0"/>
          </a:p>
          <a:p>
            <a:endParaRPr lang="en-US" sz="1600" dirty="0"/>
          </a:p>
          <a:p>
            <a:pPr lvl="1"/>
            <a:r>
              <a:rPr lang="en-US" sz="1600" dirty="0"/>
              <a:t>2007 : Technical Report Canadian </a:t>
            </a:r>
            <a:r>
              <a:rPr lang="en-US" sz="1600" dirty="0" err="1"/>
              <a:t>Malartic</a:t>
            </a:r>
            <a:r>
              <a:rPr lang="en-US" sz="1600" dirty="0"/>
              <a:t> Gold Project</a:t>
            </a:r>
          </a:p>
          <a:p>
            <a:pPr lvl="1"/>
            <a:endParaRPr lang="en-US" sz="1600" dirty="0"/>
          </a:p>
          <a:p>
            <a:pPr lvl="1"/>
            <a:r>
              <a:rPr lang="en-US" sz="1600" dirty="0"/>
              <a:t>2008: Technical Report NI 43-101 Preliminary Assessment of the Canadian 	  	 </a:t>
            </a:r>
            <a:r>
              <a:rPr lang="en-US" sz="1600" dirty="0" err="1"/>
              <a:t>Malartic</a:t>
            </a:r>
            <a:r>
              <a:rPr lang="en-US" sz="1600" dirty="0"/>
              <a:t> Gold Project</a:t>
            </a:r>
          </a:p>
          <a:p>
            <a:pPr lvl="1"/>
            <a:endParaRPr lang="en-US" sz="1600" dirty="0"/>
          </a:p>
          <a:p>
            <a:pPr lvl="1"/>
            <a:r>
              <a:rPr lang="en-US" sz="1600" dirty="0"/>
              <a:t>2008: Technical Report NI 43-101 Amended Preliminary Assessment of the </a:t>
            </a:r>
          </a:p>
          <a:p>
            <a:pPr lvl="1"/>
            <a:r>
              <a:rPr lang="en-US" sz="1600" dirty="0"/>
              <a:t>	  Canadian </a:t>
            </a:r>
            <a:r>
              <a:rPr lang="en-US" sz="1600" dirty="0" err="1"/>
              <a:t>Malartic</a:t>
            </a:r>
            <a:r>
              <a:rPr lang="en-US" sz="1600" dirty="0"/>
              <a:t> Gold Project</a:t>
            </a:r>
          </a:p>
          <a:p>
            <a:pPr lvl="1"/>
            <a:endParaRPr lang="en-US" sz="1600" dirty="0"/>
          </a:p>
          <a:p>
            <a:pPr lvl="1"/>
            <a:r>
              <a:rPr lang="fr-CA" sz="1600" dirty="0"/>
              <a:t>2008: </a:t>
            </a:r>
            <a:r>
              <a:rPr lang="en-US" sz="1600" dirty="0"/>
              <a:t>An updated mineral resource estimate for the Canadian </a:t>
            </a:r>
            <a:r>
              <a:rPr lang="en-US" sz="1600" dirty="0" err="1"/>
              <a:t>Malartic</a:t>
            </a:r>
            <a:r>
              <a:rPr lang="en-US" sz="1600" dirty="0"/>
              <a:t> Project</a:t>
            </a:r>
          </a:p>
          <a:p>
            <a:pPr lvl="1"/>
            <a:endParaRPr lang="en-US" sz="1600" dirty="0"/>
          </a:p>
          <a:p>
            <a:pPr lvl="1"/>
            <a:r>
              <a:rPr lang="en-US" sz="1600" dirty="0"/>
              <a:t>2010: Updated resource and reserve estimates  for the Canadian </a:t>
            </a:r>
            <a:r>
              <a:rPr lang="en-US" sz="1600" dirty="0" err="1"/>
              <a:t>Malartic</a:t>
            </a:r>
            <a:r>
              <a:rPr lang="en-US" sz="1600" dirty="0"/>
              <a:t> Project</a:t>
            </a:r>
          </a:p>
          <a:p>
            <a:pPr lvl="1"/>
            <a:endParaRPr lang="en-US" sz="1600" dirty="0"/>
          </a:p>
          <a:p>
            <a:pPr lvl="1"/>
            <a:r>
              <a:rPr lang="en-US" sz="1600" dirty="0"/>
              <a:t>2011:Updated resource and reserve estimates for the Canadian </a:t>
            </a:r>
            <a:r>
              <a:rPr lang="en-US" sz="1600" dirty="0" err="1"/>
              <a:t>Malartic</a:t>
            </a:r>
            <a:r>
              <a:rPr lang="en-US" sz="1600" dirty="0"/>
              <a:t> Project  </a:t>
            </a:r>
          </a:p>
          <a:p>
            <a:endParaRPr lang="fr-CA" sz="1600" dirty="0"/>
          </a:p>
        </p:txBody>
      </p:sp>
    </p:spTree>
    <p:extLst>
      <p:ext uri="{BB962C8B-B14F-4D97-AF65-F5344CB8AC3E}">
        <p14:creationId xmlns:p14="http://schemas.microsoft.com/office/powerpoint/2010/main" val="2591805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Espace réservé du numéro de diapositive 4"/>
          <p:cNvSpPr>
            <a:spLocks noGrp="1"/>
          </p:cNvSpPr>
          <p:nvPr>
            <p:ph type="sldNum" sz="quarter" idx="11"/>
          </p:nvPr>
        </p:nvSpPr>
        <p:spPr/>
        <p:txBody>
          <a:bodyPr/>
          <a:lstStyle/>
          <a:p>
            <a:fld id="{55284C0C-2C6E-47C2-8DF0-E017BDBF7C54}" type="slidenum">
              <a:rPr lang="fr-CA"/>
              <a:pPr/>
              <a:t>2</a:t>
            </a:fld>
            <a:endParaRPr lang="fr-CA"/>
          </a:p>
        </p:txBody>
      </p:sp>
      <p:sp>
        <p:nvSpPr>
          <p:cNvPr id="44034" name="Rectangle 2"/>
          <p:cNvSpPr>
            <a:spLocks noGrp="1" noChangeArrowheads="1"/>
          </p:cNvSpPr>
          <p:nvPr>
            <p:ph type="title"/>
          </p:nvPr>
        </p:nvSpPr>
        <p:spPr>
          <a:xfrm>
            <a:off x="468313" y="333375"/>
            <a:ext cx="8229600" cy="1371600"/>
          </a:xfrm>
        </p:spPr>
        <p:txBody>
          <a:bodyPr/>
          <a:lstStyle/>
          <a:p>
            <a:r>
              <a:rPr lang="fr-CA"/>
              <a:t>Ressources et réserves</a:t>
            </a:r>
          </a:p>
        </p:txBody>
      </p:sp>
      <p:grpSp>
        <p:nvGrpSpPr>
          <p:cNvPr id="44110" name="Group 78"/>
          <p:cNvGrpSpPr>
            <a:grpSpLocks/>
          </p:cNvGrpSpPr>
          <p:nvPr/>
        </p:nvGrpSpPr>
        <p:grpSpPr bwMode="auto">
          <a:xfrm>
            <a:off x="611188" y="1773238"/>
            <a:ext cx="6842125" cy="4398962"/>
            <a:chOff x="385" y="1117"/>
            <a:chExt cx="4310" cy="2771"/>
          </a:xfrm>
        </p:grpSpPr>
        <p:sp>
          <p:nvSpPr>
            <p:cNvPr id="44092" name="Line 60"/>
            <p:cNvSpPr>
              <a:spLocks noChangeShapeType="1"/>
            </p:cNvSpPr>
            <p:nvPr/>
          </p:nvSpPr>
          <p:spPr bwMode="auto">
            <a:xfrm>
              <a:off x="1383" y="3475"/>
              <a:ext cx="2676" cy="0"/>
            </a:xfrm>
            <a:prstGeom prst="line">
              <a:avLst/>
            </a:prstGeom>
            <a:noFill/>
            <a:ln w="38100">
              <a:solidFill>
                <a:schemeClr val="tx1"/>
              </a:solidFill>
              <a:round/>
              <a:headEnd/>
              <a:tailEnd type="triangle" w="med" len="med"/>
            </a:ln>
            <a:effectLst/>
          </p:spPr>
          <p:txBody>
            <a:bodyPr/>
            <a:lstStyle/>
            <a:p>
              <a:endParaRPr lang="fr-CA"/>
            </a:p>
          </p:txBody>
        </p:sp>
        <p:sp>
          <p:nvSpPr>
            <p:cNvPr id="44093" name="Text Box 61"/>
            <p:cNvSpPr txBox="1">
              <a:spLocks noChangeArrowheads="1"/>
            </p:cNvSpPr>
            <p:nvPr/>
          </p:nvSpPr>
          <p:spPr bwMode="auto">
            <a:xfrm>
              <a:off x="1701" y="3657"/>
              <a:ext cx="2994" cy="231"/>
            </a:xfrm>
            <a:prstGeom prst="rect">
              <a:avLst/>
            </a:prstGeom>
            <a:noFill/>
            <a:ln w="9525">
              <a:noFill/>
              <a:miter lim="800000"/>
              <a:headEnd/>
              <a:tailEnd/>
            </a:ln>
            <a:effectLst/>
          </p:spPr>
          <p:txBody>
            <a:bodyPr>
              <a:spAutoFit/>
            </a:bodyPr>
            <a:lstStyle/>
            <a:p>
              <a:pPr>
                <a:spcBef>
                  <a:spcPct val="50000"/>
                </a:spcBef>
              </a:pPr>
              <a:r>
                <a:rPr lang="fr-CA" sz="1800">
                  <a:solidFill>
                    <a:srgbClr val="0033CC"/>
                  </a:solidFill>
                </a:rPr>
                <a:t>Certitude économique</a:t>
              </a:r>
            </a:p>
          </p:txBody>
        </p:sp>
        <p:sp>
          <p:nvSpPr>
            <p:cNvPr id="44094" name="Line 62"/>
            <p:cNvSpPr>
              <a:spLocks noChangeShapeType="1"/>
            </p:cNvSpPr>
            <p:nvPr/>
          </p:nvSpPr>
          <p:spPr bwMode="auto">
            <a:xfrm flipV="1">
              <a:off x="1383" y="1344"/>
              <a:ext cx="0" cy="2131"/>
            </a:xfrm>
            <a:prstGeom prst="line">
              <a:avLst/>
            </a:prstGeom>
            <a:noFill/>
            <a:ln w="38100">
              <a:solidFill>
                <a:schemeClr val="tx1"/>
              </a:solidFill>
              <a:round/>
              <a:headEnd/>
              <a:tailEnd type="triangle" w="med" len="med"/>
            </a:ln>
            <a:effectLst/>
          </p:spPr>
          <p:txBody>
            <a:bodyPr/>
            <a:lstStyle/>
            <a:p>
              <a:endParaRPr lang="fr-CA"/>
            </a:p>
          </p:txBody>
        </p:sp>
        <p:sp>
          <p:nvSpPr>
            <p:cNvPr id="44095" name="Text Box 63"/>
            <p:cNvSpPr txBox="1">
              <a:spLocks noChangeArrowheads="1"/>
            </p:cNvSpPr>
            <p:nvPr/>
          </p:nvSpPr>
          <p:spPr bwMode="auto">
            <a:xfrm>
              <a:off x="385" y="1570"/>
              <a:ext cx="862" cy="751"/>
            </a:xfrm>
            <a:prstGeom prst="rect">
              <a:avLst/>
            </a:prstGeom>
            <a:noFill/>
            <a:ln w="9525">
              <a:noFill/>
              <a:miter lim="800000"/>
              <a:headEnd/>
              <a:tailEnd/>
            </a:ln>
            <a:effectLst/>
          </p:spPr>
          <p:txBody>
            <a:bodyPr>
              <a:spAutoFit/>
            </a:bodyPr>
            <a:lstStyle/>
            <a:p>
              <a:pPr algn="ctr">
                <a:spcBef>
                  <a:spcPct val="50000"/>
                </a:spcBef>
              </a:pPr>
              <a:r>
                <a:rPr lang="fr-CA" sz="1800">
                  <a:solidFill>
                    <a:srgbClr val="0033CC"/>
                  </a:solidFill>
                </a:rPr>
                <a:t>Certitude</a:t>
              </a:r>
            </a:p>
            <a:p>
              <a:pPr algn="ctr">
                <a:spcBef>
                  <a:spcPct val="50000"/>
                </a:spcBef>
              </a:pPr>
              <a:r>
                <a:rPr lang="fr-CA" sz="1800">
                  <a:solidFill>
                    <a:srgbClr val="0033CC"/>
                  </a:solidFill>
                </a:rPr>
                <a:t> géologique</a:t>
              </a:r>
            </a:p>
            <a:p>
              <a:pPr algn="ctr">
                <a:spcBef>
                  <a:spcPct val="50000"/>
                </a:spcBef>
              </a:pPr>
              <a:r>
                <a:rPr lang="fr-CA" sz="1800">
                  <a:solidFill>
                    <a:srgbClr val="0033CC"/>
                  </a:solidFill>
                </a:rPr>
                <a:t> </a:t>
              </a:r>
            </a:p>
          </p:txBody>
        </p:sp>
        <p:sp>
          <p:nvSpPr>
            <p:cNvPr id="44096" name="Line 64"/>
            <p:cNvSpPr>
              <a:spLocks noChangeShapeType="1"/>
            </p:cNvSpPr>
            <p:nvPr/>
          </p:nvSpPr>
          <p:spPr bwMode="auto">
            <a:xfrm>
              <a:off x="2608" y="1389"/>
              <a:ext cx="0" cy="2086"/>
            </a:xfrm>
            <a:prstGeom prst="line">
              <a:avLst/>
            </a:prstGeom>
            <a:noFill/>
            <a:ln w="9525">
              <a:solidFill>
                <a:schemeClr val="tx1"/>
              </a:solidFill>
              <a:prstDash val="lgDashDot"/>
              <a:round/>
              <a:headEnd/>
              <a:tailEnd/>
            </a:ln>
            <a:effectLst/>
          </p:spPr>
          <p:txBody>
            <a:bodyPr/>
            <a:lstStyle/>
            <a:p>
              <a:endParaRPr lang="fr-CA"/>
            </a:p>
          </p:txBody>
        </p:sp>
        <p:sp>
          <p:nvSpPr>
            <p:cNvPr id="44097" name="Text Box 65"/>
            <p:cNvSpPr txBox="1">
              <a:spLocks noChangeArrowheads="1"/>
            </p:cNvSpPr>
            <p:nvPr/>
          </p:nvSpPr>
          <p:spPr bwMode="auto">
            <a:xfrm>
              <a:off x="1519" y="1117"/>
              <a:ext cx="998" cy="249"/>
            </a:xfrm>
            <a:prstGeom prst="rect">
              <a:avLst/>
            </a:prstGeom>
            <a:noFill/>
            <a:ln w="28575">
              <a:solidFill>
                <a:srgbClr val="A50021"/>
              </a:solidFill>
              <a:miter lim="800000"/>
              <a:headEnd/>
              <a:tailEnd/>
            </a:ln>
            <a:effectLst/>
          </p:spPr>
          <p:txBody>
            <a:bodyPr>
              <a:spAutoFit/>
            </a:bodyPr>
            <a:lstStyle/>
            <a:p>
              <a:pPr algn="ctr">
                <a:spcBef>
                  <a:spcPct val="50000"/>
                </a:spcBef>
              </a:pPr>
              <a:r>
                <a:rPr lang="fr-CA" sz="1800">
                  <a:solidFill>
                    <a:srgbClr val="A50021"/>
                  </a:solidFill>
                </a:rPr>
                <a:t>Ressources</a:t>
              </a:r>
            </a:p>
          </p:txBody>
        </p:sp>
        <p:sp>
          <p:nvSpPr>
            <p:cNvPr id="44098" name="Text Box 66"/>
            <p:cNvSpPr txBox="1">
              <a:spLocks noChangeArrowheads="1"/>
            </p:cNvSpPr>
            <p:nvPr/>
          </p:nvSpPr>
          <p:spPr bwMode="auto">
            <a:xfrm>
              <a:off x="2789" y="1117"/>
              <a:ext cx="998" cy="249"/>
            </a:xfrm>
            <a:prstGeom prst="rect">
              <a:avLst/>
            </a:prstGeom>
            <a:noFill/>
            <a:ln w="28575">
              <a:solidFill>
                <a:srgbClr val="A50021"/>
              </a:solidFill>
              <a:miter lim="800000"/>
              <a:headEnd/>
              <a:tailEnd/>
            </a:ln>
            <a:effectLst/>
          </p:spPr>
          <p:txBody>
            <a:bodyPr>
              <a:spAutoFit/>
            </a:bodyPr>
            <a:lstStyle/>
            <a:p>
              <a:pPr algn="ctr">
                <a:spcBef>
                  <a:spcPct val="50000"/>
                </a:spcBef>
              </a:pPr>
              <a:r>
                <a:rPr lang="fr-CA" sz="1800">
                  <a:solidFill>
                    <a:srgbClr val="A50021"/>
                  </a:solidFill>
                </a:rPr>
                <a:t>Réserves</a:t>
              </a:r>
            </a:p>
          </p:txBody>
        </p:sp>
        <p:sp>
          <p:nvSpPr>
            <p:cNvPr id="44099" name="Line 67"/>
            <p:cNvSpPr>
              <a:spLocks noChangeShapeType="1"/>
            </p:cNvSpPr>
            <p:nvPr/>
          </p:nvSpPr>
          <p:spPr bwMode="auto">
            <a:xfrm>
              <a:off x="1383" y="2069"/>
              <a:ext cx="2540" cy="0"/>
            </a:xfrm>
            <a:prstGeom prst="line">
              <a:avLst/>
            </a:prstGeom>
            <a:noFill/>
            <a:ln w="9525">
              <a:solidFill>
                <a:schemeClr val="tx1"/>
              </a:solidFill>
              <a:prstDash val="lgDash"/>
              <a:round/>
              <a:headEnd/>
              <a:tailEnd/>
            </a:ln>
            <a:effectLst/>
          </p:spPr>
          <p:txBody>
            <a:bodyPr/>
            <a:lstStyle/>
            <a:p>
              <a:endParaRPr lang="fr-CA"/>
            </a:p>
          </p:txBody>
        </p:sp>
        <p:sp>
          <p:nvSpPr>
            <p:cNvPr id="44100" name="Line 68"/>
            <p:cNvSpPr>
              <a:spLocks noChangeShapeType="1"/>
            </p:cNvSpPr>
            <p:nvPr/>
          </p:nvSpPr>
          <p:spPr bwMode="auto">
            <a:xfrm>
              <a:off x="1383" y="2750"/>
              <a:ext cx="2540" cy="0"/>
            </a:xfrm>
            <a:prstGeom prst="line">
              <a:avLst/>
            </a:prstGeom>
            <a:noFill/>
            <a:ln w="9525">
              <a:solidFill>
                <a:schemeClr val="tx1"/>
              </a:solidFill>
              <a:prstDash val="lgDash"/>
              <a:round/>
              <a:headEnd/>
              <a:tailEnd/>
            </a:ln>
            <a:effectLst/>
          </p:spPr>
          <p:txBody>
            <a:bodyPr/>
            <a:lstStyle/>
            <a:p>
              <a:endParaRPr lang="fr-CA"/>
            </a:p>
          </p:txBody>
        </p:sp>
        <p:sp>
          <p:nvSpPr>
            <p:cNvPr id="44101" name="Text Box 69"/>
            <p:cNvSpPr txBox="1">
              <a:spLocks noChangeArrowheads="1"/>
            </p:cNvSpPr>
            <p:nvPr/>
          </p:nvSpPr>
          <p:spPr bwMode="auto">
            <a:xfrm>
              <a:off x="1597" y="1628"/>
              <a:ext cx="748" cy="231"/>
            </a:xfrm>
            <a:prstGeom prst="rect">
              <a:avLst/>
            </a:prstGeom>
            <a:noFill/>
            <a:ln w="9525">
              <a:noFill/>
              <a:miter lim="800000"/>
              <a:headEnd/>
              <a:tailEnd/>
            </a:ln>
            <a:effectLst/>
          </p:spPr>
          <p:txBody>
            <a:bodyPr wrap="none">
              <a:spAutoFit/>
            </a:bodyPr>
            <a:lstStyle/>
            <a:p>
              <a:r>
                <a:rPr lang="fr-CA" sz="1800"/>
                <a:t>mesurées</a:t>
              </a:r>
            </a:p>
          </p:txBody>
        </p:sp>
        <p:sp>
          <p:nvSpPr>
            <p:cNvPr id="44102" name="Text Box 70"/>
            <p:cNvSpPr txBox="1">
              <a:spLocks noChangeArrowheads="1"/>
            </p:cNvSpPr>
            <p:nvPr/>
          </p:nvSpPr>
          <p:spPr bwMode="auto">
            <a:xfrm>
              <a:off x="1610" y="2247"/>
              <a:ext cx="732" cy="231"/>
            </a:xfrm>
            <a:prstGeom prst="rect">
              <a:avLst/>
            </a:prstGeom>
            <a:noFill/>
            <a:ln w="9525">
              <a:noFill/>
              <a:miter lim="800000"/>
              <a:headEnd/>
              <a:tailEnd/>
            </a:ln>
            <a:effectLst/>
          </p:spPr>
          <p:txBody>
            <a:bodyPr wrap="none">
              <a:spAutoFit/>
            </a:bodyPr>
            <a:lstStyle/>
            <a:p>
              <a:r>
                <a:rPr lang="fr-CA" sz="1800"/>
                <a:t>indiquées</a:t>
              </a:r>
            </a:p>
          </p:txBody>
        </p:sp>
        <p:sp>
          <p:nvSpPr>
            <p:cNvPr id="44103" name="Text Box 71"/>
            <p:cNvSpPr txBox="1">
              <a:spLocks noChangeArrowheads="1"/>
            </p:cNvSpPr>
            <p:nvPr/>
          </p:nvSpPr>
          <p:spPr bwMode="auto">
            <a:xfrm>
              <a:off x="1610" y="3018"/>
              <a:ext cx="828" cy="231"/>
            </a:xfrm>
            <a:prstGeom prst="rect">
              <a:avLst/>
            </a:prstGeom>
            <a:noFill/>
            <a:ln w="9525">
              <a:noFill/>
              <a:miter lim="800000"/>
              <a:headEnd/>
              <a:tailEnd/>
            </a:ln>
            <a:effectLst/>
          </p:spPr>
          <p:txBody>
            <a:bodyPr wrap="none">
              <a:spAutoFit/>
            </a:bodyPr>
            <a:lstStyle/>
            <a:p>
              <a:r>
                <a:rPr lang="fr-CA" sz="1800"/>
                <a:t>présumées</a:t>
              </a:r>
            </a:p>
          </p:txBody>
        </p:sp>
        <p:sp>
          <p:nvSpPr>
            <p:cNvPr id="44104" name="Text Box 72"/>
            <p:cNvSpPr txBox="1">
              <a:spLocks noChangeArrowheads="1"/>
            </p:cNvSpPr>
            <p:nvPr/>
          </p:nvSpPr>
          <p:spPr bwMode="auto">
            <a:xfrm>
              <a:off x="2903" y="1616"/>
              <a:ext cx="708" cy="231"/>
            </a:xfrm>
            <a:prstGeom prst="rect">
              <a:avLst/>
            </a:prstGeom>
            <a:noFill/>
            <a:ln w="9525">
              <a:noFill/>
              <a:miter lim="800000"/>
              <a:headEnd/>
              <a:tailEnd/>
            </a:ln>
            <a:effectLst/>
          </p:spPr>
          <p:txBody>
            <a:bodyPr wrap="none">
              <a:spAutoFit/>
            </a:bodyPr>
            <a:lstStyle/>
            <a:p>
              <a:r>
                <a:rPr lang="fr-CA" sz="1800"/>
                <a:t>prouvées</a:t>
              </a:r>
            </a:p>
          </p:txBody>
        </p:sp>
        <p:sp>
          <p:nvSpPr>
            <p:cNvPr id="44105" name="Text Box 73"/>
            <p:cNvSpPr txBox="1">
              <a:spLocks noChangeArrowheads="1"/>
            </p:cNvSpPr>
            <p:nvPr/>
          </p:nvSpPr>
          <p:spPr bwMode="auto">
            <a:xfrm>
              <a:off x="2880" y="2247"/>
              <a:ext cx="748" cy="231"/>
            </a:xfrm>
            <a:prstGeom prst="rect">
              <a:avLst/>
            </a:prstGeom>
            <a:noFill/>
            <a:ln w="9525">
              <a:noFill/>
              <a:miter lim="800000"/>
              <a:headEnd/>
              <a:tailEnd/>
            </a:ln>
            <a:effectLst/>
          </p:spPr>
          <p:txBody>
            <a:bodyPr wrap="none">
              <a:spAutoFit/>
            </a:bodyPr>
            <a:lstStyle/>
            <a:p>
              <a:r>
                <a:rPr lang="fr-CA" sz="1800"/>
                <a:t>probables</a:t>
              </a:r>
            </a:p>
          </p:txBody>
        </p:sp>
        <p:sp>
          <p:nvSpPr>
            <p:cNvPr id="44106" name="Text Box 74"/>
            <p:cNvSpPr txBox="1">
              <a:spLocks noChangeArrowheads="1"/>
            </p:cNvSpPr>
            <p:nvPr/>
          </p:nvSpPr>
          <p:spPr bwMode="auto">
            <a:xfrm>
              <a:off x="3152" y="2976"/>
              <a:ext cx="188" cy="231"/>
            </a:xfrm>
            <a:prstGeom prst="rect">
              <a:avLst/>
            </a:prstGeom>
            <a:noFill/>
            <a:ln w="9525">
              <a:noFill/>
              <a:miter lim="800000"/>
              <a:headEnd/>
              <a:tailEnd/>
            </a:ln>
            <a:effectLst/>
          </p:spPr>
          <p:txBody>
            <a:bodyPr>
              <a:spAutoFit/>
            </a:bodyPr>
            <a:lstStyle/>
            <a:p>
              <a:r>
                <a:rPr lang="fr-CA" sz="1800"/>
                <a:t>x</a:t>
              </a:r>
            </a:p>
          </p:txBody>
        </p:sp>
        <p:sp>
          <p:nvSpPr>
            <p:cNvPr id="44107" name="Line 75"/>
            <p:cNvSpPr>
              <a:spLocks noChangeShapeType="1"/>
            </p:cNvSpPr>
            <p:nvPr/>
          </p:nvSpPr>
          <p:spPr bwMode="auto">
            <a:xfrm>
              <a:off x="2381" y="1752"/>
              <a:ext cx="454" cy="0"/>
            </a:xfrm>
            <a:prstGeom prst="line">
              <a:avLst/>
            </a:prstGeom>
            <a:noFill/>
            <a:ln w="38100">
              <a:solidFill>
                <a:srgbClr val="339933"/>
              </a:solidFill>
              <a:round/>
              <a:headEnd type="triangle" w="med" len="med"/>
              <a:tailEnd type="triangle" w="med" len="med"/>
            </a:ln>
            <a:effectLst/>
          </p:spPr>
          <p:txBody>
            <a:bodyPr/>
            <a:lstStyle/>
            <a:p>
              <a:endParaRPr lang="fr-CA"/>
            </a:p>
          </p:txBody>
        </p:sp>
        <p:sp>
          <p:nvSpPr>
            <p:cNvPr id="44108" name="Line 76"/>
            <p:cNvSpPr>
              <a:spLocks noChangeShapeType="1"/>
            </p:cNvSpPr>
            <p:nvPr/>
          </p:nvSpPr>
          <p:spPr bwMode="auto">
            <a:xfrm>
              <a:off x="2381" y="2387"/>
              <a:ext cx="454" cy="0"/>
            </a:xfrm>
            <a:prstGeom prst="line">
              <a:avLst/>
            </a:prstGeom>
            <a:noFill/>
            <a:ln w="38100">
              <a:solidFill>
                <a:srgbClr val="339933"/>
              </a:solidFill>
              <a:round/>
              <a:headEnd type="triangle" w="med" len="med"/>
              <a:tailEnd type="triangle" w="med" len="med"/>
            </a:ln>
            <a:effectLst/>
          </p:spPr>
          <p:txBody>
            <a:bodyPr/>
            <a:lstStyle/>
            <a:p>
              <a:endParaRPr lang="fr-CA"/>
            </a:p>
          </p:txBody>
        </p:sp>
        <p:sp>
          <p:nvSpPr>
            <p:cNvPr id="44109" name="Line 77"/>
            <p:cNvSpPr>
              <a:spLocks noChangeShapeType="1"/>
            </p:cNvSpPr>
            <p:nvPr/>
          </p:nvSpPr>
          <p:spPr bwMode="auto">
            <a:xfrm rot="1997896">
              <a:off x="2381" y="2069"/>
              <a:ext cx="454" cy="0"/>
            </a:xfrm>
            <a:prstGeom prst="line">
              <a:avLst/>
            </a:prstGeom>
            <a:noFill/>
            <a:ln w="38100">
              <a:solidFill>
                <a:srgbClr val="FFCC00"/>
              </a:solidFill>
              <a:round/>
              <a:headEnd type="triangle" w="med" len="med"/>
              <a:tailEnd type="triangle" w="med" len="med"/>
            </a:ln>
            <a:effectLst/>
          </p:spPr>
          <p:txBody>
            <a:bodyPr/>
            <a:lstStyle/>
            <a:p>
              <a:endParaRPr lang="fr-CA"/>
            </a:p>
          </p:txBody>
        </p:sp>
      </p:grpSp>
      <p:sp>
        <p:nvSpPr>
          <p:cNvPr id="44111" name="Text Box 79"/>
          <p:cNvSpPr txBox="1">
            <a:spLocks noChangeArrowheads="1"/>
          </p:cNvSpPr>
          <p:nvPr/>
        </p:nvSpPr>
        <p:spPr bwMode="auto">
          <a:xfrm>
            <a:off x="2484438" y="2924175"/>
            <a:ext cx="1295400" cy="336550"/>
          </a:xfrm>
          <a:prstGeom prst="rect">
            <a:avLst/>
          </a:prstGeom>
          <a:noFill/>
          <a:ln w="9525">
            <a:noFill/>
            <a:miter lim="800000"/>
            <a:headEnd/>
            <a:tailEnd/>
          </a:ln>
          <a:effectLst/>
        </p:spPr>
        <p:txBody>
          <a:bodyPr>
            <a:spAutoFit/>
          </a:bodyPr>
          <a:lstStyle/>
          <a:p>
            <a:pPr>
              <a:spcBef>
                <a:spcPct val="50000"/>
              </a:spcBef>
            </a:pPr>
            <a:r>
              <a:rPr lang="fr-CA" sz="1600"/>
              <a:t>(measured)</a:t>
            </a:r>
          </a:p>
        </p:txBody>
      </p:sp>
      <p:sp>
        <p:nvSpPr>
          <p:cNvPr id="44112" name="Text Box 80"/>
          <p:cNvSpPr txBox="1">
            <a:spLocks noChangeArrowheads="1"/>
          </p:cNvSpPr>
          <p:nvPr/>
        </p:nvSpPr>
        <p:spPr bwMode="auto">
          <a:xfrm>
            <a:off x="2484438" y="3956050"/>
            <a:ext cx="1295400" cy="336550"/>
          </a:xfrm>
          <a:prstGeom prst="rect">
            <a:avLst/>
          </a:prstGeom>
          <a:noFill/>
          <a:ln w="9525">
            <a:noFill/>
            <a:miter lim="800000"/>
            <a:headEnd/>
            <a:tailEnd/>
          </a:ln>
          <a:effectLst/>
        </p:spPr>
        <p:txBody>
          <a:bodyPr>
            <a:spAutoFit/>
          </a:bodyPr>
          <a:lstStyle/>
          <a:p>
            <a:pPr>
              <a:spcBef>
                <a:spcPct val="50000"/>
              </a:spcBef>
            </a:pPr>
            <a:r>
              <a:rPr lang="fr-CA" sz="1600"/>
              <a:t>(indicated)</a:t>
            </a:r>
          </a:p>
        </p:txBody>
      </p:sp>
      <p:sp>
        <p:nvSpPr>
          <p:cNvPr id="44113" name="Text Box 81"/>
          <p:cNvSpPr txBox="1">
            <a:spLocks noChangeArrowheads="1"/>
          </p:cNvSpPr>
          <p:nvPr/>
        </p:nvSpPr>
        <p:spPr bwMode="auto">
          <a:xfrm>
            <a:off x="2555875" y="5108575"/>
            <a:ext cx="1295400" cy="336550"/>
          </a:xfrm>
          <a:prstGeom prst="rect">
            <a:avLst/>
          </a:prstGeom>
          <a:noFill/>
          <a:ln w="9525">
            <a:noFill/>
            <a:miter lim="800000"/>
            <a:headEnd/>
            <a:tailEnd/>
          </a:ln>
          <a:effectLst/>
        </p:spPr>
        <p:txBody>
          <a:bodyPr>
            <a:spAutoFit/>
          </a:bodyPr>
          <a:lstStyle/>
          <a:p>
            <a:pPr>
              <a:spcBef>
                <a:spcPct val="50000"/>
              </a:spcBef>
            </a:pPr>
            <a:r>
              <a:rPr lang="fr-CA" sz="1600"/>
              <a:t>(inferred)</a:t>
            </a:r>
          </a:p>
        </p:txBody>
      </p:sp>
      <p:sp>
        <p:nvSpPr>
          <p:cNvPr id="44114" name="Text Box 82"/>
          <p:cNvSpPr txBox="1">
            <a:spLocks noChangeArrowheads="1"/>
          </p:cNvSpPr>
          <p:nvPr/>
        </p:nvSpPr>
        <p:spPr bwMode="auto">
          <a:xfrm>
            <a:off x="4716463" y="2876550"/>
            <a:ext cx="1295400" cy="336550"/>
          </a:xfrm>
          <a:prstGeom prst="rect">
            <a:avLst/>
          </a:prstGeom>
          <a:noFill/>
          <a:ln w="9525">
            <a:noFill/>
            <a:miter lim="800000"/>
            <a:headEnd/>
            <a:tailEnd/>
          </a:ln>
          <a:effectLst/>
        </p:spPr>
        <p:txBody>
          <a:bodyPr>
            <a:spAutoFit/>
          </a:bodyPr>
          <a:lstStyle/>
          <a:p>
            <a:pPr>
              <a:spcBef>
                <a:spcPct val="50000"/>
              </a:spcBef>
            </a:pPr>
            <a:r>
              <a:rPr lang="fr-CA" sz="1600"/>
              <a:t>(proven)</a:t>
            </a:r>
          </a:p>
        </p:txBody>
      </p:sp>
      <p:sp>
        <p:nvSpPr>
          <p:cNvPr id="44115" name="Text Box 83"/>
          <p:cNvSpPr txBox="1">
            <a:spLocks noChangeArrowheads="1"/>
          </p:cNvSpPr>
          <p:nvPr/>
        </p:nvSpPr>
        <p:spPr bwMode="auto">
          <a:xfrm>
            <a:off x="4643438" y="3933825"/>
            <a:ext cx="1295400" cy="336550"/>
          </a:xfrm>
          <a:prstGeom prst="rect">
            <a:avLst/>
          </a:prstGeom>
          <a:noFill/>
          <a:ln w="9525">
            <a:noFill/>
            <a:miter lim="800000"/>
            <a:headEnd/>
            <a:tailEnd/>
          </a:ln>
          <a:effectLst/>
        </p:spPr>
        <p:txBody>
          <a:bodyPr>
            <a:spAutoFit/>
          </a:bodyPr>
          <a:lstStyle/>
          <a:p>
            <a:pPr>
              <a:spcBef>
                <a:spcPct val="50000"/>
              </a:spcBef>
            </a:pPr>
            <a:r>
              <a:rPr lang="fr-CA" sz="1600"/>
              <a:t>(probable)</a:t>
            </a:r>
          </a:p>
        </p:txBody>
      </p:sp>
    </p:spTree>
    <p:extLst>
      <p:ext uri="{BB962C8B-B14F-4D97-AF65-F5344CB8AC3E}">
        <p14:creationId xmlns:p14="http://schemas.microsoft.com/office/powerpoint/2010/main" val="556869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1"/>
          </p:nvPr>
        </p:nvSpPr>
        <p:spPr/>
        <p:txBody>
          <a:bodyPr/>
          <a:lstStyle/>
          <a:p>
            <a:fld id="{8653CE3A-6D2F-4418-BCB5-5BCFFF43D786}" type="slidenum">
              <a:rPr lang="fr-CA"/>
              <a:pPr/>
              <a:t>3</a:t>
            </a:fld>
            <a:endParaRPr lang="fr-CA"/>
          </a:p>
        </p:txBody>
      </p:sp>
      <p:sp>
        <p:nvSpPr>
          <p:cNvPr id="53252" name="Rectangle 4"/>
          <p:cNvSpPr>
            <a:spLocks noGrp="1" noChangeArrowheads="1"/>
          </p:cNvSpPr>
          <p:nvPr>
            <p:ph type="title"/>
          </p:nvPr>
        </p:nvSpPr>
        <p:spPr>
          <a:xfrm>
            <a:off x="395288" y="260350"/>
            <a:ext cx="8229600" cy="1371600"/>
          </a:xfrm>
        </p:spPr>
        <p:txBody>
          <a:bodyPr/>
          <a:lstStyle/>
          <a:p>
            <a:r>
              <a:rPr lang="fr-CA" sz="3200"/>
              <a:t>Définition des ressources et réserves</a:t>
            </a:r>
          </a:p>
        </p:txBody>
      </p:sp>
      <p:sp>
        <p:nvSpPr>
          <p:cNvPr id="53253" name="Text Box 5"/>
          <p:cNvSpPr txBox="1">
            <a:spLocks noChangeArrowheads="1"/>
          </p:cNvSpPr>
          <p:nvPr/>
        </p:nvSpPr>
        <p:spPr bwMode="auto">
          <a:xfrm>
            <a:off x="468313" y="1412875"/>
            <a:ext cx="8135937" cy="4735513"/>
          </a:xfrm>
          <a:prstGeom prst="rect">
            <a:avLst/>
          </a:prstGeom>
          <a:noFill/>
          <a:ln w="9525">
            <a:noFill/>
            <a:miter lim="800000"/>
            <a:headEnd/>
            <a:tailEnd/>
          </a:ln>
          <a:effectLst/>
        </p:spPr>
        <p:txBody>
          <a:bodyPr>
            <a:spAutoFit/>
          </a:bodyPr>
          <a:lstStyle/>
          <a:p>
            <a:pPr>
              <a:lnSpc>
                <a:spcPct val="130000"/>
              </a:lnSpc>
            </a:pPr>
            <a:r>
              <a:rPr lang="fr-CA" sz="1800" b="1" u="sng" dirty="0"/>
              <a:t>Ressources minérales: </a:t>
            </a:r>
          </a:p>
          <a:p>
            <a:pPr>
              <a:lnSpc>
                <a:spcPct val="130000"/>
              </a:lnSpc>
            </a:pPr>
            <a:r>
              <a:rPr lang="fr-CA" sz="1800" dirty="0"/>
              <a:t>Concentrations ou indices minéralisés d'une substance naturelle solide… dont la forme, la quantité et la teneur ou qualité sont telles qu'elles présentent des </a:t>
            </a:r>
            <a:r>
              <a:rPr lang="fr-CA" sz="1800" i="1" dirty="0">
                <a:solidFill>
                  <a:srgbClr val="0033CC"/>
                </a:solidFill>
              </a:rPr>
              <a:t>perspectives raisonnables d'extraction rentable</a:t>
            </a:r>
            <a:r>
              <a:rPr lang="fr-CA" sz="1800" dirty="0"/>
              <a:t>. </a:t>
            </a:r>
          </a:p>
          <a:p>
            <a:pPr>
              <a:lnSpc>
                <a:spcPct val="130000"/>
              </a:lnSpc>
            </a:pPr>
            <a:endParaRPr lang="fr-CA" sz="1800" b="1" u="sng" dirty="0"/>
          </a:p>
          <a:p>
            <a:pPr>
              <a:lnSpc>
                <a:spcPct val="130000"/>
              </a:lnSpc>
            </a:pPr>
            <a:r>
              <a:rPr lang="fr-CA" sz="1800" b="1" u="sng" dirty="0"/>
              <a:t>Ressources minérales présumées</a:t>
            </a:r>
          </a:p>
          <a:p>
            <a:pPr>
              <a:lnSpc>
                <a:spcPct val="130000"/>
              </a:lnSpc>
            </a:pPr>
            <a:r>
              <a:rPr lang="fr-CA" sz="1800" dirty="0"/>
              <a:t>partie des ressources minérales dont on peut estimer la quantité et la teneur ou qualité sur la base de preuves géologiques et d'un échantillonnage </a:t>
            </a:r>
            <a:r>
              <a:rPr lang="fr-CA" sz="1800" i="1" u="sng" dirty="0">
                <a:solidFill>
                  <a:srgbClr val="FF0000"/>
                </a:solidFill>
              </a:rPr>
              <a:t>restreint </a:t>
            </a:r>
            <a:r>
              <a:rPr lang="fr-CA" sz="1800" dirty="0"/>
              <a:t>et dont on peut raisonnablement </a:t>
            </a:r>
            <a:r>
              <a:rPr lang="fr-CA" sz="1800" i="1" dirty="0">
                <a:solidFill>
                  <a:srgbClr val="FF0000"/>
                </a:solidFill>
              </a:rPr>
              <a:t>présumer</a:t>
            </a:r>
            <a:r>
              <a:rPr lang="fr-CA" sz="1800" dirty="0"/>
              <a:t>, sans toutefois la vérifier, de la </a:t>
            </a:r>
            <a:r>
              <a:rPr lang="fr-CA" sz="1800" dirty="0">
                <a:solidFill>
                  <a:srgbClr val="FF0000"/>
                </a:solidFill>
              </a:rPr>
              <a:t>continuité de la géologie et des teneurs</a:t>
            </a:r>
            <a:r>
              <a:rPr lang="fr-CA" sz="1800" dirty="0"/>
              <a:t>. L'estimation est fondée sur des </a:t>
            </a:r>
            <a:r>
              <a:rPr lang="fr-CA" sz="1800" u="sng" dirty="0">
                <a:solidFill>
                  <a:srgbClr val="FF0000"/>
                </a:solidFill>
              </a:rPr>
              <a:t>renseignements et un échantillonnage restreints</a:t>
            </a:r>
            <a:r>
              <a:rPr lang="fr-CA" sz="1800" dirty="0"/>
              <a:t>, recueillis à l'aide de techniques appropriées à partir d'emplacements tels des affleurements, des tranchées, des puits, des chantiers et des sondages. </a:t>
            </a:r>
            <a:endParaRPr lang="fr-CA" sz="1800" i="1" dirty="0"/>
          </a:p>
        </p:txBody>
      </p:sp>
    </p:spTree>
    <p:extLst>
      <p:ext uri="{BB962C8B-B14F-4D97-AF65-F5344CB8AC3E}">
        <p14:creationId xmlns:p14="http://schemas.microsoft.com/office/powerpoint/2010/main" val="1354824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1"/>
          </p:nvPr>
        </p:nvSpPr>
        <p:spPr/>
        <p:txBody>
          <a:bodyPr/>
          <a:lstStyle/>
          <a:p>
            <a:fld id="{D681D729-80B5-4ACE-B205-C30B113E2985}" type="slidenum">
              <a:rPr lang="fr-CA"/>
              <a:pPr/>
              <a:t>4</a:t>
            </a:fld>
            <a:endParaRPr lang="fr-CA"/>
          </a:p>
        </p:txBody>
      </p:sp>
      <p:sp>
        <p:nvSpPr>
          <p:cNvPr id="55298" name="Rectangle 2"/>
          <p:cNvSpPr>
            <a:spLocks noGrp="1" noChangeArrowheads="1"/>
          </p:cNvSpPr>
          <p:nvPr>
            <p:ph type="title"/>
          </p:nvPr>
        </p:nvSpPr>
        <p:spPr>
          <a:xfrm>
            <a:off x="395288" y="260350"/>
            <a:ext cx="8229600" cy="1371600"/>
          </a:xfrm>
        </p:spPr>
        <p:txBody>
          <a:bodyPr/>
          <a:lstStyle/>
          <a:p>
            <a:r>
              <a:rPr lang="fr-CA" sz="3200"/>
              <a:t>Définition des ressources et réserves</a:t>
            </a:r>
          </a:p>
        </p:txBody>
      </p:sp>
      <p:sp>
        <p:nvSpPr>
          <p:cNvPr id="55299" name="Text Box 3"/>
          <p:cNvSpPr txBox="1">
            <a:spLocks noChangeArrowheads="1"/>
          </p:cNvSpPr>
          <p:nvPr/>
        </p:nvSpPr>
        <p:spPr bwMode="auto">
          <a:xfrm>
            <a:off x="468313" y="1412875"/>
            <a:ext cx="8135937" cy="4378325"/>
          </a:xfrm>
          <a:prstGeom prst="rect">
            <a:avLst/>
          </a:prstGeom>
          <a:noFill/>
          <a:ln w="9525">
            <a:noFill/>
            <a:miter lim="800000"/>
            <a:headEnd/>
            <a:tailEnd/>
          </a:ln>
          <a:effectLst/>
        </p:spPr>
        <p:txBody>
          <a:bodyPr>
            <a:spAutoFit/>
          </a:bodyPr>
          <a:lstStyle/>
          <a:p>
            <a:pPr>
              <a:lnSpc>
                <a:spcPct val="130000"/>
              </a:lnSpc>
            </a:pPr>
            <a:r>
              <a:rPr lang="fr-CA" sz="1800" b="1" u="sng" dirty="0"/>
              <a:t>Ressources minérales indiquées: </a:t>
            </a:r>
          </a:p>
          <a:p>
            <a:pPr>
              <a:lnSpc>
                <a:spcPct val="130000"/>
              </a:lnSpc>
            </a:pPr>
            <a:r>
              <a:rPr lang="fr-CA" sz="1800" dirty="0"/>
              <a:t>partie des ressources minérales dont on peut estimer la quantité et la teneur ou qualité, la densité, la forme et les caractéristiques physiques avec un niveau de confiance suffisant pour permettre la mise en place appropriée de </a:t>
            </a:r>
            <a:r>
              <a:rPr lang="fr-CA" sz="1800" dirty="0">
                <a:solidFill>
                  <a:srgbClr val="0033CC"/>
                </a:solidFill>
              </a:rPr>
              <a:t>paramètres techniques et économiques en vue de justifier la planification minière et l'évaluation de la viabilité économique du dépôt</a:t>
            </a:r>
            <a:r>
              <a:rPr lang="fr-CA" sz="1800" dirty="0"/>
              <a:t>. L'estimation est fondée sur des </a:t>
            </a:r>
            <a:r>
              <a:rPr lang="fr-CA" sz="1800" dirty="0">
                <a:solidFill>
                  <a:srgbClr val="FF0000"/>
                </a:solidFill>
              </a:rPr>
              <a:t>renseignements détaillés et fiables</a:t>
            </a:r>
            <a:r>
              <a:rPr lang="fr-CA" sz="1800" dirty="0"/>
              <a:t> relativement à l'exploration et aux essais, recueillis à l'aide de techniques appropriées à partir d'emplacements tels des affleurements, des tranchées, des puits, des chantiers et des sondages dont l'espacement est </a:t>
            </a:r>
            <a:r>
              <a:rPr lang="fr-CA" sz="1800" u="sng" dirty="0">
                <a:solidFill>
                  <a:srgbClr val="FF0000"/>
                </a:solidFill>
              </a:rPr>
              <a:t>assez serré pour émettre une hypothèse raisonnable</a:t>
            </a:r>
            <a:r>
              <a:rPr lang="fr-CA" sz="1800" dirty="0"/>
              <a:t> sur la continuité de la géologie et des teneurs.</a:t>
            </a:r>
          </a:p>
          <a:p>
            <a:pPr>
              <a:lnSpc>
                <a:spcPct val="130000"/>
              </a:lnSpc>
            </a:pPr>
            <a:endParaRPr lang="fr-CA" sz="1800" b="1" u="sng" dirty="0"/>
          </a:p>
        </p:txBody>
      </p:sp>
    </p:spTree>
    <p:extLst>
      <p:ext uri="{BB962C8B-B14F-4D97-AF65-F5344CB8AC3E}">
        <p14:creationId xmlns:p14="http://schemas.microsoft.com/office/powerpoint/2010/main" val="3269213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1"/>
          </p:nvPr>
        </p:nvSpPr>
        <p:spPr/>
        <p:txBody>
          <a:bodyPr/>
          <a:lstStyle/>
          <a:p>
            <a:fld id="{44A5359A-1587-43EA-9118-8FA131394DCD}" type="slidenum">
              <a:rPr lang="fr-CA"/>
              <a:pPr/>
              <a:t>5</a:t>
            </a:fld>
            <a:endParaRPr lang="fr-CA"/>
          </a:p>
        </p:txBody>
      </p:sp>
      <p:sp>
        <p:nvSpPr>
          <p:cNvPr id="56322" name="Rectangle 2"/>
          <p:cNvSpPr>
            <a:spLocks noGrp="1" noChangeArrowheads="1"/>
          </p:cNvSpPr>
          <p:nvPr>
            <p:ph type="title"/>
          </p:nvPr>
        </p:nvSpPr>
        <p:spPr>
          <a:xfrm>
            <a:off x="395288" y="260350"/>
            <a:ext cx="8229600" cy="1371600"/>
          </a:xfrm>
        </p:spPr>
        <p:txBody>
          <a:bodyPr/>
          <a:lstStyle/>
          <a:p>
            <a:r>
              <a:rPr lang="fr-CA" sz="3200"/>
              <a:t>Définition des ressources et réserves</a:t>
            </a:r>
          </a:p>
        </p:txBody>
      </p:sp>
      <p:sp>
        <p:nvSpPr>
          <p:cNvPr id="56323" name="Text Box 3"/>
          <p:cNvSpPr txBox="1">
            <a:spLocks noChangeArrowheads="1"/>
          </p:cNvSpPr>
          <p:nvPr/>
        </p:nvSpPr>
        <p:spPr bwMode="auto">
          <a:xfrm>
            <a:off x="468313" y="1412875"/>
            <a:ext cx="8135937" cy="4024307"/>
          </a:xfrm>
          <a:prstGeom prst="rect">
            <a:avLst/>
          </a:prstGeom>
          <a:noFill/>
          <a:ln w="9525">
            <a:noFill/>
            <a:miter lim="800000"/>
            <a:headEnd/>
            <a:tailEnd/>
          </a:ln>
          <a:effectLst/>
        </p:spPr>
        <p:txBody>
          <a:bodyPr>
            <a:spAutoFit/>
          </a:bodyPr>
          <a:lstStyle/>
          <a:p>
            <a:pPr>
              <a:lnSpc>
                <a:spcPct val="130000"/>
              </a:lnSpc>
            </a:pPr>
            <a:r>
              <a:rPr lang="fr-CA" sz="1800" b="1" u="sng" dirty="0"/>
              <a:t>Ressources minérales mesurées: </a:t>
            </a:r>
          </a:p>
          <a:p>
            <a:pPr>
              <a:lnSpc>
                <a:spcPct val="130000"/>
              </a:lnSpc>
            </a:pPr>
            <a:r>
              <a:rPr lang="fr-CA" sz="1800" dirty="0"/>
              <a:t>partie des ressources minérales dont la quantité et la teneur ou qualité, la densité, la forme et les caractéristiques physiques sont si bien établies que l'on peut les estimer avec suffisamment de confiance pour permettre une </a:t>
            </a:r>
            <a:r>
              <a:rPr lang="fr-CA" sz="1800" dirty="0">
                <a:solidFill>
                  <a:srgbClr val="0033CC"/>
                </a:solidFill>
              </a:rPr>
              <a:t>considération adéquate de paramètres techniques et économiques en vue de justifier la planification de la production et l'évaluation de la viabilité économique du dépôt</a:t>
            </a:r>
            <a:r>
              <a:rPr lang="fr-CA" sz="1800" dirty="0"/>
              <a:t>. L'estimation est fondée sur des </a:t>
            </a:r>
            <a:r>
              <a:rPr lang="fr-CA" sz="1800" dirty="0">
                <a:solidFill>
                  <a:srgbClr val="FF0000"/>
                </a:solidFill>
              </a:rPr>
              <a:t>renseignements détaillés et fiables</a:t>
            </a:r>
            <a:r>
              <a:rPr lang="fr-CA" sz="1800" dirty="0"/>
              <a:t> relativement à l'exploration et aux essais, recueillis à l'aide de techniques appropriées à partir d'emplacements tels des affleurements, des tranchées, des puits, des chantiers et des sondages dont l'espacement </a:t>
            </a:r>
            <a:r>
              <a:rPr lang="fr-CA" sz="1800" u="sng" dirty="0">
                <a:solidFill>
                  <a:srgbClr val="FF0000"/>
                </a:solidFill>
              </a:rPr>
              <a:t>est assez serré pour confirmer </a:t>
            </a:r>
            <a:r>
              <a:rPr lang="fr-CA" sz="1800" dirty="0"/>
              <a:t>à la fois la continuité de la géologie et des teneurs. </a:t>
            </a:r>
          </a:p>
        </p:txBody>
      </p:sp>
    </p:spTree>
    <p:extLst>
      <p:ext uri="{BB962C8B-B14F-4D97-AF65-F5344CB8AC3E}">
        <p14:creationId xmlns:p14="http://schemas.microsoft.com/office/powerpoint/2010/main" val="60812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1"/>
          </p:nvPr>
        </p:nvSpPr>
        <p:spPr/>
        <p:txBody>
          <a:bodyPr/>
          <a:lstStyle/>
          <a:p>
            <a:fld id="{1948BF98-FB98-49B0-B467-F19D8EDDAE4B}" type="slidenum">
              <a:rPr lang="fr-CA"/>
              <a:pPr/>
              <a:t>6</a:t>
            </a:fld>
            <a:endParaRPr lang="fr-CA" dirty="0"/>
          </a:p>
        </p:txBody>
      </p:sp>
      <p:sp>
        <p:nvSpPr>
          <p:cNvPr id="57346" name="Rectangle 2"/>
          <p:cNvSpPr>
            <a:spLocks noGrp="1" noChangeArrowheads="1"/>
          </p:cNvSpPr>
          <p:nvPr>
            <p:ph type="title"/>
          </p:nvPr>
        </p:nvSpPr>
        <p:spPr>
          <a:xfrm>
            <a:off x="395288" y="260350"/>
            <a:ext cx="8229600" cy="1371600"/>
          </a:xfrm>
        </p:spPr>
        <p:txBody>
          <a:bodyPr/>
          <a:lstStyle/>
          <a:p>
            <a:r>
              <a:rPr lang="fr-CA" sz="3200"/>
              <a:t>Définition des ressources et réserves</a:t>
            </a:r>
          </a:p>
        </p:txBody>
      </p:sp>
      <p:sp>
        <p:nvSpPr>
          <p:cNvPr id="57347" name="Text Box 3"/>
          <p:cNvSpPr txBox="1">
            <a:spLocks noChangeArrowheads="1"/>
          </p:cNvSpPr>
          <p:nvPr/>
        </p:nvSpPr>
        <p:spPr bwMode="auto">
          <a:xfrm>
            <a:off x="487673" y="1412776"/>
            <a:ext cx="8135937" cy="4749800"/>
          </a:xfrm>
          <a:prstGeom prst="rect">
            <a:avLst/>
          </a:prstGeom>
          <a:noFill/>
          <a:ln w="9525">
            <a:noFill/>
            <a:miter lim="800000"/>
            <a:headEnd/>
            <a:tailEnd/>
          </a:ln>
          <a:effectLst/>
        </p:spPr>
        <p:txBody>
          <a:bodyPr>
            <a:spAutoFit/>
          </a:bodyPr>
          <a:lstStyle/>
          <a:p>
            <a:pPr marL="1079500" indent="-1079500">
              <a:lnSpc>
                <a:spcPct val="130000"/>
              </a:lnSpc>
            </a:pPr>
            <a:r>
              <a:rPr lang="fr-CA" sz="1800" b="1" u="sng" dirty="0"/>
              <a:t>Réserves minérales: </a:t>
            </a:r>
          </a:p>
          <a:p>
            <a:pPr marL="1079500" indent="-1079500">
              <a:lnSpc>
                <a:spcPct val="130000"/>
              </a:lnSpc>
            </a:pPr>
            <a:r>
              <a:rPr lang="fr-CA" sz="1800" dirty="0">
                <a:solidFill>
                  <a:srgbClr val="FF0000"/>
                </a:solidFill>
              </a:rPr>
              <a:t>	partie économiquement exploitable</a:t>
            </a:r>
            <a:r>
              <a:rPr lang="fr-CA" sz="1800" dirty="0"/>
              <a:t> des </a:t>
            </a:r>
            <a:r>
              <a:rPr lang="fr-CA" sz="1800" dirty="0">
                <a:solidFill>
                  <a:srgbClr val="0033CC"/>
                </a:solidFill>
              </a:rPr>
              <a:t>ressources minérales mesurées ou indiquées</a:t>
            </a:r>
            <a:r>
              <a:rPr lang="fr-CA" sz="1800" dirty="0"/>
              <a:t>, </a:t>
            </a:r>
            <a:r>
              <a:rPr lang="fr-CA" sz="1800" dirty="0">
                <a:solidFill>
                  <a:srgbClr val="FF0000"/>
                </a:solidFill>
              </a:rPr>
              <a:t>démontrée par au moins une étude préliminaire de faisabilité</a:t>
            </a:r>
            <a:r>
              <a:rPr lang="fr-CA" sz="1800" dirty="0"/>
              <a:t>. Les réserves minérales comprennent les matériaux de dilution et des provisions pour pertes subies lors de l'exploitation.</a:t>
            </a:r>
          </a:p>
          <a:p>
            <a:pPr marL="1079500" indent="-1079500">
              <a:lnSpc>
                <a:spcPct val="130000"/>
              </a:lnSpc>
            </a:pPr>
            <a:endParaRPr lang="fr-CA" sz="1800" dirty="0"/>
          </a:p>
          <a:p>
            <a:pPr marL="1079500" indent="-1079500"/>
            <a:r>
              <a:rPr lang="fr-CA" sz="1800" u="sng" dirty="0"/>
              <a:t>Étude préliminaire de faisabilité:</a:t>
            </a:r>
          </a:p>
          <a:p>
            <a:pPr marL="1079500" indent="-1079500"/>
            <a:r>
              <a:rPr lang="fr-CA" sz="1800" dirty="0"/>
              <a:t>	- méthode de minage (souterrain)</a:t>
            </a:r>
          </a:p>
          <a:p>
            <a:pPr marL="1079500" indent="-1079500"/>
            <a:r>
              <a:rPr lang="fr-CA" sz="1800" dirty="0"/>
              <a:t>	- limite de la fosse (ciel ouvert)</a:t>
            </a:r>
          </a:p>
          <a:p>
            <a:pPr marL="1079500" indent="-1079500"/>
            <a:r>
              <a:rPr lang="fr-CA" sz="1800" dirty="0"/>
              <a:t>	- méthode de traitement du minerai</a:t>
            </a:r>
          </a:p>
          <a:p>
            <a:pPr marL="1079500" indent="-1079500"/>
            <a:r>
              <a:rPr lang="fr-CA" sz="1800" dirty="0"/>
              <a:t>	- analyse financière suffisamment complète (</a:t>
            </a:r>
            <a:r>
              <a:rPr lang="fr-CA" sz="1800" i="1" u="sng" dirty="0">
                <a:solidFill>
                  <a:srgbClr val="0033CC"/>
                </a:solidFill>
              </a:rPr>
              <a:t>technique, ingénierie, légal, opération, économique, social, </a:t>
            </a:r>
            <a:r>
              <a:rPr lang="fr-CA" sz="1800" i="1" u="sng" dirty="0" err="1">
                <a:solidFill>
                  <a:srgbClr val="0033CC"/>
                </a:solidFill>
              </a:rPr>
              <a:t>environnmental</a:t>
            </a:r>
            <a:r>
              <a:rPr lang="fr-CA" sz="1800" i="1" u="sng" dirty="0">
                <a:solidFill>
                  <a:srgbClr val="0033CC"/>
                </a:solidFill>
              </a:rPr>
              <a:t>, autres</a:t>
            </a:r>
            <a:r>
              <a:rPr lang="fr-CA" sz="1800" dirty="0"/>
              <a:t>)    pour que la personne qualifiée puisse déterminer quelle partie des ressources peut être classée réserves</a:t>
            </a:r>
          </a:p>
          <a:p>
            <a:pPr marL="1079500" indent="-1079500">
              <a:lnSpc>
                <a:spcPct val="130000"/>
              </a:lnSpc>
            </a:pPr>
            <a:endParaRPr lang="fr-CA" sz="1600" dirty="0"/>
          </a:p>
        </p:txBody>
      </p:sp>
    </p:spTree>
    <p:extLst>
      <p:ext uri="{BB962C8B-B14F-4D97-AF65-F5344CB8AC3E}">
        <p14:creationId xmlns:p14="http://schemas.microsoft.com/office/powerpoint/2010/main" val="3456851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1"/>
          </p:nvPr>
        </p:nvSpPr>
        <p:spPr/>
        <p:txBody>
          <a:bodyPr/>
          <a:lstStyle/>
          <a:p>
            <a:fld id="{94211148-69F2-4D49-B159-1C71912DFD43}" type="slidenum">
              <a:rPr lang="fr-CA"/>
              <a:pPr/>
              <a:t>7</a:t>
            </a:fld>
            <a:endParaRPr lang="fr-CA"/>
          </a:p>
        </p:txBody>
      </p:sp>
      <p:sp>
        <p:nvSpPr>
          <p:cNvPr id="58370" name="Rectangle 2"/>
          <p:cNvSpPr>
            <a:spLocks noGrp="1" noChangeArrowheads="1"/>
          </p:cNvSpPr>
          <p:nvPr>
            <p:ph type="title"/>
          </p:nvPr>
        </p:nvSpPr>
        <p:spPr>
          <a:xfrm>
            <a:off x="395288" y="260350"/>
            <a:ext cx="8229600" cy="1371600"/>
          </a:xfrm>
        </p:spPr>
        <p:txBody>
          <a:bodyPr/>
          <a:lstStyle/>
          <a:p>
            <a:r>
              <a:rPr lang="fr-CA" sz="3200"/>
              <a:t>Définition des ressources et réserves</a:t>
            </a:r>
          </a:p>
        </p:txBody>
      </p:sp>
      <p:sp>
        <p:nvSpPr>
          <p:cNvPr id="58371" name="Text Box 3"/>
          <p:cNvSpPr txBox="1">
            <a:spLocks noChangeArrowheads="1"/>
          </p:cNvSpPr>
          <p:nvPr/>
        </p:nvSpPr>
        <p:spPr bwMode="auto">
          <a:xfrm>
            <a:off x="468313" y="1412875"/>
            <a:ext cx="8135937" cy="1520825"/>
          </a:xfrm>
          <a:prstGeom prst="rect">
            <a:avLst/>
          </a:prstGeom>
          <a:noFill/>
          <a:ln w="9525">
            <a:noFill/>
            <a:miter lim="800000"/>
            <a:headEnd/>
            <a:tailEnd/>
          </a:ln>
          <a:effectLst/>
        </p:spPr>
        <p:txBody>
          <a:bodyPr>
            <a:spAutoFit/>
          </a:bodyPr>
          <a:lstStyle/>
          <a:p>
            <a:pPr>
              <a:lnSpc>
                <a:spcPct val="130000"/>
              </a:lnSpc>
            </a:pPr>
            <a:r>
              <a:rPr lang="fr-CA" sz="1800" b="1" u="sng"/>
              <a:t>Réserves minérales probables: </a:t>
            </a:r>
          </a:p>
          <a:p>
            <a:pPr>
              <a:lnSpc>
                <a:spcPct val="130000"/>
              </a:lnSpc>
            </a:pPr>
            <a:r>
              <a:rPr lang="fr-CA" sz="1800"/>
              <a:t>partie </a:t>
            </a:r>
            <a:r>
              <a:rPr lang="fr-CA" sz="1800">
                <a:solidFill>
                  <a:srgbClr val="0033CC"/>
                </a:solidFill>
              </a:rPr>
              <a:t>économiquement exploitable des ressources minérales indiquées et, dans certains cas, des ressources minérales mesurées</a:t>
            </a:r>
            <a:r>
              <a:rPr lang="fr-CA" sz="1800"/>
              <a:t>, </a:t>
            </a:r>
            <a:r>
              <a:rPr lang="fr-CA" sz="1800">
                <a:solidFill>
                  <a:srgbClr val="FF0000"/>
                </a:solidFill>
              </a:rPr>
              <a:t>démontrée par au moins une étude préliminaire de faisabilité</a:t>
            </a:r>
            <a:r>
              <a:rPr lang="fr-CA" sz="1800"/>
              <a:t>. </a:t>
            </a:r>
            <a:endParaRPr lang="fr-CA" sz="1800">
              <a:solidFill>
                <a:srgbClr val="0033CC"/>
              </a:solidFill>
            </a:endParaRPr>
          </a:p>
        </p:txBody>
      </p:sp>
    </p:spTree>
    <p:extLst>
      <p:ext uri="{BB962C8B-B14F-4D97-AF65-F5344CB8AC3E}">
        <p14:creationId xmlns:p14="http://schemas.microsoft.com/office/powerpoint/2010/main" val="1080594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1"/>
          </p:nvPr>
        </p:nvSpPr>
        <p:spPr/>
        <p:txBody>
          <a:bodyPr/>
          <a:lstStyle/>
          <a:p>
            <a:fld id="{C056C949-382B-4E2C-9680-ABCCAAF202B8}" type="slidenum">
              <a:rPr lang="fr-CA"/>
              <a:pPr/>
              <a:t>8</a:t>
            </a:fld>
            <a:endParaRPr lang="fr-CA"/>
          </a:p>
        </p:txBody>
      </p:sp>
      <p:sp>
        <p:nvSpPr>
          <p:cNvPr id="59394" name="Rectangle 2"/>
          <p:cNvSpPr>
            <a:spLocks noGrp="1" noChangeArrowheads="1"/>
          </p:cNvSpPr>
          <p:nvPr>
            <p:ph type="title"/>
          </p:nvPr>
        </p:nvSpPr>
        <p:spPr>
          <a:xfrm>
            <a:off x="395288" y="260350"/>
            <a:ext cx="8229600" cy="1371600"/>
          </a:xfrm>
        </p:spPr>
        <p:txBody>
          <a:bodyPr/>
          <a:lstStyle/>
          <a:p>
            <a:r>
              <a:rPr lang="fr-CA" sz="3200"/>
              <a:t>Définition des ressources et réserves</a:t>
            </a:r>
          </a:p>
        </p:txBody>
      </p:sp>
      <p:sp>
        <p:nvSpPr>
          <p:cNvPr id="59395" name="Text Box 3"/>
          <p:cNvSpPr txBox="1">
            <a:spLocks noChangeArrowheads="1"/>
          </p:cNvSpPr>
          <p:nvPr/>
        </p:nvSpPr>
        <p:spPr bwMode="auto">
          <a:xfrm>
            <a:off x="468313" y="1412875"/>
            <a:ext cx="8135937" cy="1878013"/>
          </a:xfrm>
          <a:prstGeom prst="rect">
            <a:avLst/>
          </a:prstGeom>
          <a:noFill/>
          <a:ln w="9525">
            <a:noFill/>
            <a:miter lim="800000"/>
            <a:headEnd/>
            <a:tailEnd/>
          </a:ln>
          <a:effectLst/>
        </p:spPr>
        <p:txBody>
          <a:bodyPr>
            <a:spAutoFit/>
          </a:bodyPr>
          <a:lstStyle/>
          <a:p>
            <a:pPr>
              <a:lnSpc>
                <a:spcPct val="130000"/>
              </a:lnSpc>
            </a:pPr>
            <a:r>
              <a:rPr lang="fr-CA" sz="1800" b="1" u="sng"/>
              <a:t>Réserves minérales prouvées: </a:t>
            </a:r>
          </a:p>
          <a:p>
            <a:pPr>
              <a:lnSpc>
                <a:spcPct val="130000"/>
              </a:lnSpc>
            </a:pPr>
            <a:r>
              <a:rPr lang="fr-CA" sz="1800">
                <a:solidFill>
                  <a:srgbClr val="0033CC"/>
                </a:solidFill>
              </a:rPr>
              <a:t>partie économiquement exploitable des ressources minérales mesurées</a:t>
            </a:r>
            <a:r>
              <a:rPr lang="fr-CA" sz="1800"/>
              <a:t>, démontrée </a:t>
            </a:r>
            <a:r>
              <a:rPr lang="fr-CA" sz="1800">
                <a:solidFill>
                  <a:srgbClr val="FF0000"/>
                </a:solidFill>
              </a:rPr>
              <a:t>par au moins une étude préliminaire de faisabilité</a:t>
            </a:r>
            <a:r>
              <a:rPr lang="fr-CA" sz="1800"/>
              <a:t>. </a:t>
            </a:r>
          </a:p>
          <a:p>
            <a:pPr>
              <a:lnSpc>
                <a:spcPct val="130000"/>
              </a:lnSpc>
            </a:pPr>
            <a:endParaRPr lang="fr-CA" sz="1800"/>
          </a:p>
          <a:p>
            <a:pPr>
              <a:lnSpc>
                <a:spcPct val="130000"/>
              </a:lnSpc>
            </a:pPr>
            <a:r>
              <a:rPr lang="fr-CA" sz="1800"/>
              <a:t>	</a:t>
            </a:r>
          </a:p>
        </p:txBody>
      </p:sp>
    </p:spTree>
    <p:extLst>
      <p:ext uri="{BB962C8B-B14F-4D97-AF65-F5344CB8AC3E}">
        <p14:creationId xmlns:p14="http://schemas.microsoft.com/office/powerpoint/2010/main" val="1899441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1"/>
          </p:nvPr>
        </p:nvSpPr>
        <p:spPr/>
        <p:txBody>
          <a:bodyPr/>
          <a:lstStyle/>
          <a:p>
            <a:fld id="{45CAA746-49D9-4C0C-B7BF-00856F9F3244}" type="slidenum">
              <a:rPr lang="fr-CA"/>
              <a:pPr/>
              <a:t>9</a:t>
            </a:fld>
            <a:endParaRPr lang="fr-CA"/>
          </a:p>
        </p:txBody>
      </p:sp>
      <p:sp>
        <p:nvSpPr>
          <p:cNvPr id="45060" name="Rectangle 4"/>
          <p:cNvSpPr>
            <a:spLocks noGrp="1" noChangeArrowheads="1"/>
          </p:cNvSpPr>
          <p:nvPr>
            <p:ph type="title"/>
          </p:nvPr>
        </p:nvSpPr>
        <p:spPr>
          <a:xfrm>
            <a:off x="468313" y="333375"/>
            <a:ext cx="8229600" cy="1371600"/>
          </a:xfrm>
        </p:spPr>
        <p:txBody>
          <a:bodyPr/>
          <a:lstStyle/>
          <a:p>
            <a:r>
              <a:rPr lang="fr-CA" sz="4000" dirty="0"/>
              <a:t>Norme 43-101 </a:t>
            </a:r>
          </a:p>
        </p:txBody>
      </p:sp>
      <p:sp>
        <p:nvSpPr>
          <p:cNvPr id="45061" name="Text Box 5"/>
          <p:cNvSpPr txBox="1">
            <a:spLocks noChangeArrowheads="1"/>
          </p:cNvSpPr>
          <p:nvPr/>
        </p:nvSpPr>
        <p:spPr bwMode="auto">
          <a:xfrm>
            <a:off x="539750" y="1773238"/>
            <a:ext cx="8208963" cy="3887218"/>
          </a:xfrm>
          <a:prstGeom prst="rect">
            <a:avLst/>
          </a:prstGeom>
          <a:noFill/>
          <a:ln w="9525">
            <a:noFill/>
            <a:miter lim="800000"/>
            <a:headEnd/>
            <a:tailEnd/>
          </a:ln>
          <a:effectLst/>
        </p:spPr>
        <p:txBody>
          <a:bodyPr>
            <a:spAutoFit/>
          </a:bodyPr>
          <a:lstStyle/>
          <a:p>
            <a:pPr>
              <a:lnSpc>
                <a:spcPct val="130000"/>
              </a:lnSpc>
              <a:spcBef>
                <a:spcPct val="50000"/>
              </a:spcBef>
            </a:pPr>
            <a:r>
              <a:rPr lang="fr-CA" sz="1800" dirty="0"/>
              <a:t>1- </a:t>
            </a:r>
            <a:r>
              <a:rPr lang="fr-CA" sz="1800" dirty="0">
                <a:solidFill>
                  <a:srgbClr val="FF0000"/>
                </a:solidFill>
              </a:rPr>
              <a:t>Toute information</a:t>
            </a:r>
            <a:r>
              <a:rPr lang="fr-CA" sz="1800" dirty="0"/>
              <a:t> publiée sur les ressources et les réserves doit faire l'objet d'un </a:t>
            </a:r>
            <a:r>
              <a:rPr lang="fr-CA" sz="1800" dirty="0">
                <a:solidFill>
                  <a:srgbClr val="FF0000"/>
                </a:solidFill>
              </a:rPr>
              <a:t>rapport technique</a:t>
            </a:r>
            <a:r>
              <a:rPr lang="fr-CA" sz="1800" dirty="0"/>
              <a:t> rédigé par une </a:t>
            </a:r>
            <a:r>
              <a:rPr lang="fr-CA" sz="1800" i="1" u="sng" dirty="0">
                <a:solidFill>
                  <a:srgbClr val="FF0000"/>
                </a:solidFill>
              </a:rPr>
              <a:t>personne qualifiée. </a:t>
            </a:r>
          </a:p>
          <a:p>
            <a:pPr>
              <a:lnSpc>
                <a:spcPct val="130000"/>
              </a:lnSpc>
              <a:spcBef>
                <a:spcPct val="50000"/>
              </a:spcBef>
            </a:pPr>
            <a:r>
              <a:rPr lang="fr-CA" sz="1800" dirty="0"/>
              <a:t>2- Personne qualifiée: </a:t>
            </a:r>
          </a:p>
          <a:p>
            <a:pPr>
              <a:lnSpc>
                <a:spcPct val="130000"/>
              </a:lnSpc>
              <a:spcBef>
                <a:spcPct val="50000"/>
              </a:spcBef>
            </a:pPr>
            <a:r>
              <a:rPr lang="fr-CA" sz="1800" dirty="0"/>
              <a:t>	- un </a:t>
            </a:r>
            <a:r>
              <a:rPr lang="fr-CA" sz="1800" i="1" dirty="0">
                <a:solidFill>
                  <a:srgbClr val="0033CC"/>
                </a:solidFill>
              </a:rPr>
              <a:t>ingénieur ou </a:t>
            </a:r>
            <a:r>
              <a:rPr lang="fr-CA" sz="1800" i="1" dirty="0" err="1">
                <a:solidFill>
                  <a:srgbClr val="0033CC"/>
                </a:solidFill>
              </a:rPr>
              <a:t>géoscientifique</a:t>
            </a:r>
            <a:endParaRPr lang="fr-CA" sz="1800" i="1" dirty="0">
              <a:solidFill>
                <a:srgbClr val="0033CC"/>
              </a:solidFill>
            </a:endParaRPr>
          </a:p>
          <a:p>
            <a:pPr>
              <a:lnSpc>
                <a:spcPct val="130000"/>
              </a:lnSpc>
              <a:spcBef>
                <a:spcPct val="50000"/>
              </a:spcBef>
            </a:pPr>
            <a:r>
              <a:rPr lang="fr-CA" sz="1800" dirty="0"/>
              <a:t>	- </a:t>
            </a:r>
            <a:r>
              <a:rPr lang="fr-CA" sz="1800" i="1" dirty="0">
                <a:solidFill>
                  <a:srgbClr val="0033CC"/>
                </a:solidFill>
              </a:rPr>
              <a:t>membre d'une association professionnelle</a:t>
            </a:r>
          </a:p>
          <a:p>
            <a:pPr>
              <a:lnSpc>
                <a:spcPct val="130000"/>
              </a:lnSpc>
              <a:spcBef>
                <a:spcPct val="50000"/>
              </a:spcBef>
            </a:pPr>
            <a:r>
              <a:rPr lang="fr-CA" sz="1800" dirty="0"/>
              <a:t>	- comptant </a:t>
            </a:r>
            <a:r>
              <a:rPr lang="fr-CA" sz="1800" i="1" dirty="0">
                <a:solidFill>
                  <a:srgbClr val="0033CC"/>
                </a:solidFill>
              </a:rPr>
              <a:t>au moins 5 ans d'expérience</a:t>
            </a:r>
            <a:r>
              <a:rPr lang="fr-CA" sz="1800" dirty="0"/>
              <a:t> dans le domaine de l'exploration minérale, de la mise en valeur, de l'exploitation ou de l'évaluation de projets miniers. Elle possède </a:t>
            </a:r>
            <a:r>
              <a:rPr lang="fr-CA" sz="1800" dirty="0">
                <a:solidFill>
                  <a:srgbClr val="FF0000"/>
                </a:solidFill>
              </a:rPr>
              <a:t>aussi</a:t>
            </a:r>
            <a:r>
              <a:rPr lang="fr-CA" sz="1800" dirty="0"/>
              <a:t> une </a:t>
            </a:r>
            <a:r>
              <a:rPr lang="fr-CA" sz="1800" i="1" u="sng" dirty="0">
                <a:solidFill>
                  <a:srgbClr val="FF0000"/>
                </a:solidFill>
              </a:rPr>
              <a:t>expérience pertinente</a:t>
            </a:r>
            <a:r>
              <a:rPr lang="fr-CA" sz="1800" dirty="0"/>
              <a:t> par rapport à </a:t>
            </a:r>
            <a:r>
              <a:rPr lang="fr-CA" sz="1800" dirty="0">
                <a:solidFill>
                  <a:srgbClr val="FF0000"/>
                </a:solidFill>
              </a:rPr>
              <a:t>l'objet</a:t>
            </a:r>
            <a:r>
              <a:rPr lang="fr-CA" sz="1800" dirty="0"/>
              <a:t> du rapport technique.</a:t>
            </a:r>
          </a:p>
        </p:txBody>
      </p:sp>
    </p:spTree>
    <p:extLst>
      <p:ext uri="{BB962C8B-B14F-4D97-AF65-F5344CB8AC3E}">
        <p14:creationId xmlns:p14="http://schemas.microsoft.com/office/powerpoint/2010/main" val="338735716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4020</TotalTime>
  <Words>666</Words>
  <Application>Microsoft Office PowerPoint</Application>
  <PresentationFormat>On-screen Show (4:3)</PresentationFormat>
  <Paragraphs>98</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Thème Office</vt:lpstr>
      <vt:lpstr>Définitions ressources et réserves Norme 43-101</vt:lpstr>
      <vt:lpstr>Ressources et réserves</vt:lpstr>
      <vt:lpstr>Définition des ressources et réserves</vt:lpstr>
      <vt:lpstr>Définition des ressources et réserves</vt:lpstr>
      <vt:lpstr>Définition des ressources et réserves</vt:lpstr>
      <vt:lpstr>Définition des ressources et réserves</vt:lpstr>
      <vt:lpstr>Définition des ressources et réserves</vt:lpstr>
      <vt:lpstr>Définition des ressources et réserves</vt:lpstr>
      <vt:lpstr>Norme 43-101 </vt:lpstr>
      <vt:lpstr>Norme 43-101: le rapport technique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Définitions ressources et réserves Norme 43-101</dc:title>
  <dc:creator>Denis Marcotte</dc:creator>
  <cp:lastModifiedBy>denis marcotte</cp:lastModifiedBy>
  <cp:revision>13</cp:revision>
  <dcterms:created xsi:type="dcterms:W3CDTF">2015-09-21T13:37:48Z</dcterms:created>
  <dcterms:modified xsi:type="dcterms:W3CDTF">2019-08-27T19:52:43Z</dcterms:modified>
</cp:coreProperties>
</file>