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558" r:id="rId2"/>
    <p:sldId id="547" r:id="rId3"/>
    <p:sldId id="503" r:id="rId4"/>
    <p:sldId id="505" r:id="rId5"/>
    <p:sldId id="506" r:id="rId6"/>
    <p:sldId id="508" r:id="rId7"/>
    <p:sldId id="509" r:id="rId8"/>
    <p:sldId id="511" r:id="rId9"/>
    <p:sldId id="512" r:id="rId10"/>
    <p:sldId id="514" r:id="rId11"/>
    <p:sldId id="515" r:id="rId12"/>
    <p:sldId id="517" r:id="rId13"/>
    <p:sldId id="518" r:id="rId14"/>
    <p:sldId id="556" r:id="rId15"/>
    <p:sldId id="519" r:id="rId16"/>
    <p:sldId id="520" r:id="rId17"/>
    <p:sldId id="557" r:id="rId18"/>
    <p:sldId id="521" r:id="rId19"/>
    <p:sldId id="522" r:id="rId20"/>
    <p:sldId id="36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140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7">
            <a:extLst>
              <a:ext uri="{FF2B5EF4-FFF2-40B4-BE49-F238E27FC236}">
                <a16:creationId xmlns:a16="http://schemas.microsoft.com/office/drawing/2014/main" id="{7F1FB6E2-4850-4CD4-A7F9-6BE383F9DA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2393950"/>
            <a:ext cx="7772400" cy="109538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CA" sz="1350"/>
          </a:p>
        </p:txBody>
      </p:sp>
      <p:pic>
        <p:nvPicPr>
          <p:cNvPr id="5" name="Picture 10">
            <a:extLst>
              <a:ext uri="{FF2B5EF4-FFF2-40B4-BE49-F238E27FC236}">
                <a16:creationId xmlns:a16="http://schemas.microsoft.com/office/drawing/2014/main" id="{A16FB3FB-61BA-4D0E-AFC9-5EB9B32B179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4" y="6261100"/>
            <a:ext cx="113665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371600"/>
          </a:xfrm>
        </p:spPr>
        <p:txBody>
          <a:bodyPr/>
          <a:lstStyle>
            <a:lvl1pPr>
              <a:defRPr sz="2850"/>
            </a:lvl1pPr>
          </a:lstStyle>
          <a:p>
            <a:r>
              <a:rPr lang="en-US"/>
              <a:t>Cliquez pour modifier le style du titre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1650"/>
            </a:lvl1pPr>
          </a:lstStyle>
          <a:p>
            <a:r>
              <a:rPr lang="en-US"/>
              <a:t>Cliquez pour modifier le style des sous-titres du masque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7540E4A-1F6D-4347-817A-6CCC200CCCD4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/>
              <a:t>INF1040: introduction au génie informatique</a:t>
            </a:r>
          </a:p>
          <a:p>
            <a:pPr>
              <a:defRPr/>
            </a:pPr>
            <a:r>
              <a:rPr lang="fr-CA"/>
              <a:t>Département de génie informatique et génie logiciel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2632E34-1BA9-4930-A143-637050E7C81A}"/>
              </a:ext>
            </a:extLst>
          </p:cNvPr>
          <p:cNvSpPr>
            <a:spLocks noGrp="1" noChangeArrowheads="1"/>
          </p:cNvSpPr>
          <p:nvPr>
            <p:ph type="sldNum" sz="quarter" idx="11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EA77EED-44FE-4C51-8D5E-C2C70C0381A0}" type="slidenum">
              <a:rPr lang="en-US" altLang="en-US"/>
              <a:pPr/>
              <a:t>‹N°›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467605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46CFA292-4039-430D-A1A6-2293126FEA3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0589BD6-D3D4-4554-A081-4515756C8722}" type="slidenum">
              <a:rPr lang="en-US" altLang="en-US"/>
              <a:pPr/>
              <a:t>‹N°›</a:t>
            </a:fld>
            <a:endParaRPr lang="en-US" alt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830D1823-5586-4444-A57A-92EEDA7160B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/>
              <a:t>INF1040: introduction au génie informatique</a:t>
            </a:r>
          </a:p>
          <a:p>
            <a:pPr>
              <a:defRPr/>
            </a:pPr>
            <a:r>
              <a:rPr lang="fr-CA"/>
              <a:t>Département de génie informatique et génie logiciel</a:t>
            </a:r>
          </a:p>
        </p:txBody>
      </p:sp>
    </p:spTree>
    <p:extLst>
      <p:ext uri="{BB962C8B-B14F-4D97-AF65-F5344CB8AC3E}">
        <p14:creationId xmlns:p14="http://schemas.microsoft.com/office/powerpoint/2010/main" val="2626556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73839" y="304800"/>
            <a:ext cx="2001837" cy="5715000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566739" y="304800"/>
            <a:ext cx="5854700" cy="571500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44D5D747-AFC7-428E-9856-5E464500E94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FF768D-88E5-4F30-82F7-95C868ACDDD3}" type="slidenum">
              <a:rPr lang="en-US" altLang="en-US"/>
              <a:pPr/>
              <a:t>‹N°›</a:t>
            </a:fld>
            <a:endParaRPr lang="en-US" alt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A3CC4833-FAB3-4483-AFB8-320F074291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/>
              <a:t>INF1040: introduction au génie informatique</a:t>
            </a:r>
          </a:p>
          <a:p>
            <a:pPr>
              <a:defRPr/>
            </a:pPr>
            <a:r>
              <a:rPr lang="fr-CA"/>
              <a:t>Département de génie informatique et génie logiciel</a:t>
            </a:r>
          </a:p>
        </p:txBody>
      </p:sp>
    </p:spTree>
    <p:extLst>
      <p:ext uri="{BB962C8B-B14F-4D97-AF65-F5344CB8AC3E}">
        <p14:creationId xmlns:p14="http://schemas.microsoft.com/office/powerpoint/2010/main" val="4052574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re et texte sur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4675" y="304801"/>
            <a:ext cx="8001000" cy="1216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8001000" cy="20574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566738" y="3962400"/>
            <a:ext cx="8001000" cy="20574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386A2167-2CE2-4174-9922-DD08692450E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22566E-D58E-42F0-B168-F2CC7F23F0EC}" type="slidenum">
              <a:rPr lang="en-US" altLang="en-US"/>
              <a:pPr/>
              <a:t>‹N°›</a:t>
            </a:fld>
            <a:endParaRPr lang="en-US" alt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3011B924-3B26-4072-AA4A-F9CC946260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/>
              <a:t>INF1040: introduction au génie informatique</a:t>
            </a:r>
          </a:p>
          <a:p>
            <a:pPr>
              <a:defRPr/>
            </a:pPr>
            <a:r>
              <a:rPr lang="fr-CA"/>
              <a:t>Département de génie informatique et génie logiciel</a:t>
            </a:r>
          </a:p>
        </p:txBody>
      </p:sp>
    </p:spTree>
    <p:extLst>
      <p:ext uri="{BB962C8B-B14F-4D97-AF65-F5344CB8AC3E}">
        <p14:creationId xmlns:p14="http://schemas.microsoft.com/office/powerpoint/2010/main" val="23680890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74675" y="304801"/>
            <a:ext cx="8001000" cy="1216025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8FB50FC3-4F51-4171-AA66-7763ED9D3EFE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FDC3CFC-0319-4456-A4B2-461BD5BC3F32}" type="slidenum">
              <a:rPr lang="en-US" altLang="en-US"/>
              <a:pPr/>
              <a:t>‹N°›</a:t>
            </a:fld>
            <a:endParaRPr lang="en-US" alt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D43AC152-F5E4-4CC8-BC2B-4EEA1E1735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/>
              <a:t>INF1040: introduction au génie informatique</a:t>
            </a:r>
          </a:p>
          <a:p>
            <a:pPr>
              <a:defRPr/>
            </a:pPr>
            <a:r>
              <a:rPr lang="fr-CA"/>
              <a:t>Département de génie informatique et génie logiciel</a:t>
            </a:r>
          </a:p>
        </p:txBody>
      </p:sp>
    </p:spTree>
    <p:extLst>
      <p:ext uri="{BB962C8B-B14F-4D97-AF65-F5344CB8AC3E}">
        <p14:creationId xmlns:p14="http://schemas.microsoft.com/office/powerpoint/2010/main" val="1993784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796DE2E7-6E54-47A3-AE8F-085C22DC9D4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D2849A6-89AC-4014-9CC8-6FA920B01F5A}" type="slidenum">
              <a:rPr lang="en-US" altLang="en-US"/>
              <a:pPr/>
              <a:t>‹N°›</a:t>
            </a:fld>
            <a:endParaRPr lang="en-US" alt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5B6EED94-FA1A-4D23-B14F-81DBC14554D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/>
              <a:t>INF1040: introduction au génie informatique</a:t>
            </a:r>
          </a:p>
          <a:p>
            <a:pPr>
              <a:defRPr/>
            </a:pPr>
            <a:r>
              <a:rPr lang="fr-CA"/>
              <a:t>Département de génie informatique et génie logiciel</a:t>
            </a:r>
          </a:p>
        </p:txBody>
      </p:sp>
    </p:spTree>
    <p:extLst>
      <p:ext uri="{BB962C8B-B14F-4D97-AF65-F5344CB8AC3E}">
        <p14:creationId xmlns:p14="http://schemas.microsoft.com/office/powerpoint/2010/main" val="4207558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8">
            <a:extLst>
              <a:ext uri="{FF2B5EF4-FFF2-40B4-BE49-F238E27FC236}">
                <a16:creationId xmlns:a16="http://schemas.microsoft.com/office/drawing/2014/main" id="{EC3A295F-5647-4A8B-A6A5-FDAEFA9AD7F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432AA3A-BBD5-429B-8387-6EBF2B7A0AFB}" type="slidenum">
              <a:rPr lang="en-US" altLang="en-US"/>
              <a:pPr/>
              <a:t>‹N°›</a:t>
            </a:fld>
            <a:endParaRPr lang="en-US" altLang="en-US"/>
          </a:p>
        </p:txBody>
      </p:sp>
      <p:sp>
        <p:nvSpPr>
          <p:cNvPr id="5" name="Rectangle 10">
            <a:extLst>
              <a:ext uri="{FF2B5EF4-FFF2-40B4-BE49-F238E27FC236}">
                <a16:creationId xmlns:a16="http://schemas.microsoft.com/office/drawing/2014/main" id="{E7F9B9FE-2A24-469D-8120-0661850BD82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/>
              <a:t>INF1040: introduction au génie informatique</a:t>
            </a:r>
          </a:p>
          <a:p>
            <a:pPr>
              <a:defRPr/>
            </a:pPr>
            <a:r>
              <a:rPr lang="fr-CA"/>
              <a:t>Département de génie informatique et génie logiciel</a:t>
            </a:r>
          </a:p>
        </p:txBody>
      </p:sp>
    </p:spTree>
    <p:extLst>
      <p:ext uri="{BB962C8B-B14F-4D97-AF65-F5344CB8AC3E}">
        <p14:creationId xmlns:p14="http://schemas.microsoft.com/office/powerpoint/2010/main" val="2197953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2C4F82F8-5D0E-4466-AA5F-738A4B9FDB8D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61984B-C3E5-473A-9853-0A1BBD7CD1E6}" type="slidenum">
              <a:rPr lang="en-US" altLang="en-US"/>
              <a:pPr/>
              <a:t>‹N°›</a:t>
            </a:fld>
            <a:endParaRPr lang="en-US" alt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29F2E167-0740-488B-AFF6-EDA3D29F82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/>
              <a:t>INF1040: introduction au génie informatique</a:t>
            </a:r>
          </a:p>
          <a:p>
            <a:pPr>
              <a:defRPr/>
            </a:pPr>
            <a:r>
              <a:rPr lang="fr-CA"/>
              <a:t>Département de génie informatique et génie logiciel</a:t>
            </a:r>
          </a:p>
        </p:txBody>
      </p:sp>
    </p:spTree>
    <p:extLst>
      <p:ext uri="{BB962C8B-B14F-4D97-AF65-F5344CB8AC3E}">
        <p14:creationId xmlns:p14="http://schemas.microsoft.com/office/powerpoint/2010/main" val="2591918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8">
            <a:extLst>
              <a:ext uri="{FF2B5EF4-FFF2-40B4-BE49-F238E27FC236}">
                <a16:creationId xmlns:a16="http://schemas.microsoft.com/office/drawing/2014/main" id="{4297A3E6-DB71-467C-82D0-690FF6F2695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C6586F2-DEC0-47B1-87EE-F9E531C21156}" type="slidenum">
              <a:rPr lang="en-US" altLang="en-US"/>
              <a:pPr/>
              <a:t>‹N°›</a:t>
            </a:fld>
            <a:endParaRPr lang="en-US" altLang="en-US"/>
          </a:p>
        </p:txBody>
      </p:sp>
      <p:sp>
        <p:nvSpPr>
          <p:cNvPr id="8" name="Rectangle 10">
            <a:extLst>
              <a:ext uri="{FF2B5EF4-FFF2-40B4-BE49-F238E27FC236}">
                <a16:creationId xmlns:a16="http://schemas.microsoft.com/office/drawing/2014/main" id="{F1B29815-1E13-4B0C-90AC-C3246B99DD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/>
              <a:t>INF1040: introduction au génie informatique</a:t>
            </a:r>
          </a:p>
          <a:p>
            <a:pPr>
              <a:defRPr/>
            </a:pPr>
            <a:r>
              <a:rPr lang="fr-CA"/>
              <a:t>Département de génie informatique et génie logiciel</a:t>
            </a:r>
          </a:p>
        </p:txBody>
      </p:sp>
    </p:spTree>
    <p:extLst>
      <p:ext uri="{BB962C8B-B14F-4D97-AF65-F5344CB8AC3E}">
        <p14:creationId xmlns:p14="http://schemas.microsoft.com/office/powerpoint/2010/main" val="635145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Rectangle 8">
            <a:extLst>
              <a:ext uri="{FF2B5EF4-FFF2-40B4-BE49-F238E27FC236}">
                <a16:creationId xmlns:a16="http://schemas.microsoft.com/office/drawing/2014/main" id="{4EAA6E4D-7B8D-4CAD-A215-82E3D2DCC77F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C7C394-A97A-4594-86A0-4B7FD3AA0A37}" type="slidenum">
              <a:rPr lang="en-US" altLang="en-US"/>
              <a:pPr/>
              <a:t>‹N°›</a:t>
            </a:fld>
            <a:endParaRPr lang="en-US" altLang="en-US"/>
          </a:p>
        </p:txBody>
      </p:sp>
      <p:sp>
        <p:nvSpPr>
          <p:cNvPr id="4" name="Rectangle 10">
            <a:extLst>
              <a:ext uri="{FF2B5EF4-FFF2-40B4-BE49-F238E27FC236}">
                <a16:creationId xmlns:a16="http://schemas.microsoft.com/office/drawing/2014/main" id="{2E151E60-C8EA-4BF7-833B-B65E7A4C15E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/>
              <a:t>INF1040: introduction au génie informatique</a:t>
            </a:r>
          </a:p>
          <a:p>
            <a:pPr>
              <a:defRPr/>
            </a:pPr>
            <a:r>
              <a:rPr lang="fr-CA"/>
              <a:t>Département de génie informatique et génie logiciel</a:t>
            </a:r>
          </a:p>
        </p:txBody>
      </p:sp>
    </p:spTree>
    <p:extLst>
      <p:ext uri="{BB962C8B-B14F-4D97-AF65-F5344CB8AC3E}">
        <p14:creationId xmlns:p14="http://schemas.microsoft.com/office/powerpoint/2010/main" val="305039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>
            <a:extLst>
              <a:ext uri="{FF2B5EF4-FFF2-40B4-BE49-F238E27FC236}">
                <a16:creationId xmlns:a16="http://schemas.microsoft.com/office/drawing/2014/main" id="{BFC62D5D-7CFF-4B80-939F-02E34D5FFA6B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930CE5-4A96-4A3A-9C1E-0FAC8CF28ECD}" type="slidenum">
              <a:rPr lang="en-US" altLang="en-US"/>
              <a:pPr/>
              <a:t>‹N°›</a:t>
            </a:fld>
            <a:endParaRPr lang="en-US" altLang="en-US"/>
          </a:p>
        </p:txBody>
      </p:sp>
      <p:sp>
        <p:nvSpPr>
          <p:cNvPr id="3" name="Rectangle 10">
            <a:extLst>
              <a:ext uri="{FF2B5EF4-FFF2-40B4-BE49-F238E27FC236}">
                <a16:creationId xmlns:a16="http://schemas.microsoft.com/office/drawing/2014/main" id="{18703512-47E2-43C5-B24F-0545213B8E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/>
              <a:t>INF1040: introduction au génie informatique</a:t>
            </a:r>
          </a:p>
          <a:p>
            <a:pPr>
              <a:defRPr/>
            </a:pPr>
            <a:r>
              <a:rPr lang="fr-CA"/>
              <a:t>Département de génie informatique et génie logiciel</a:t>
            </a:r>
          </a:p>
        </p:txBody>
      </p:sp>
    </p:spTree>
    <p:extLst>
      <p:ext uri="{BB962C8B-B14F-4D97-AF65-F5344CB8AC3E}">
        <p14:creationId xmlns:p14="http://schemas.microsoft.com/office/powerpoint/2010/main" val="97406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CF7A369D-AF1D-4F82-B311-B55BFCB88040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F61D9E-CE91-4C99-9B46-43B97F867792}" type="slidenum">
              <a:rPr lang="en-US" altLang="en-US"/>
              <a:pPr/>
              <a:t>‹N°›</a:t>
            </a:fld>
            <a:endParaRPr lang="en-US" alt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A2F7A021-7A26-4FB4-893F-D2CD3E4411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/>
              <a:t>INF1040: introduction au génie informatique</a:t>
            </a:r>
          </a:p>
          <a:p>
            <a:pPr>
              <a:defRPr/>
            </a:pPr>
            <a:r>
              <a:rPr lang="fr-CA"/>
              <a:t>Département de génie informatique et génie logiciel</a:t>
            </a:r>
          </a:p>
        </p:txBody>
      </p:sp>
    </p:spTree>
    <p:extLst>
      <p:ext uri="{BB962C8B-B14F-4D97-AF65-F5344CB8AC3E}">
        <p14:creationId xmlns:p14="http://schemas.microsoft.com/office/powerpoint/2010/main" val="1565603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0D724B3A-6EA9-4360-8B99-1626FC193EC4}"/>
              </a:ext>
            </a:extLst>
          </p:cNvPr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FC018E-0ACB-4EC9-94B1-6D6F1660E2BA}" type="slidenum">
              <a:rPr lang="en-US" altLang="en-US"/>
              <a:pPr/>
              <a:t>‹N°›</a:t>
            </a:fld>
            <a:endParaRPr lang="en-US" alt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766B739F-4DB1-4613-B09F-02252D42FC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A"/>
              <a:t>INF1040: introduction au génie informatique</a:t>
            </a:r>
          </a:p>
          <a:p>
            <a:pPr>
              <a:defRPr/>
            </a:pPr>
            <a:r>
              <a:rPr lang="fr-CA"/>
              <a:t>Département de génie informatique et génie logiciel</a:t>
            </a:r>
          </a:p>
        </p:txBody>
      </p:sp>
    </p:spTree>
    <p:extLst>
      <p:ext uri="{BB962C8B-B14F-4D97-AF65-F5344CB8AC3E}">
        <p14:creationId xmlns:p14="http://schemas.microsoft.com/office/powerpoint/2010/main" val="1905457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D9D1781-5912-45E5-9562-8C6675478AF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74675" y="304801"/>
            <a:ext cx="8001000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Cliquez pour modifier le style du titre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2F3F250-D2FC-472C-B22E-24ECA427E61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66738" y="1752600"/>
            <a:ext cx="8001000" cy="426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Cliquez pour modifier les styles du texte du masque</a:t>
            </a:r>
          </a:p>
          <a:p>
            <a:pPr lvl="1"/>
            <a:r>
              <a:rPr lang="en-US" altLang="en-US"/>
              <a:t>Deuxième niveau</a:t>
            </a:r>
          </a:p>
          <a:p>
            <a:pPr lvl="2"/>
            <a:r>
              <a:rPr lang="en-US" altLang="en-US"/>
              <a:t>Troisième niveau</a:t>
            </a:r>
          </a:p>
          <a:p>
            <a:pPr lvl="3"/>
            <a:r>
              <a:rPr lang="en-US" altLang="en-US"/>
              <a:t>Quatrième niveau</a:t>
            </a:r>
          </a:p>
          <a:p>
            <a:pPr lvl="4"/>
            <a:r>
              <a:rPr lang="en-US" altLang="en-US"/>
              <a:t>Cinquième niveau</a:t>
            </a:r>
          </a:p>
        </p:txBody>
      </p:sp>
      <p:sp>
        <p:nvSpPr>
          <p:cNvPr id="1028" name="AutoShape 4">
            <a:extLst>
              <a:ext uri="{FF2B5EF4-FFF2-40B4-BE49-F238E27FC236}">
                <a16:creationId xmlns:a16="http://schemas.microsoft.com/office/drawing/2014/main" id="{51B776C8-9291-4E44-ADAB-10705EC92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601" y="1566865"/>
            <a:ext cx="7958138" cy="109537"/>
          </a:xfrm>
          <a:custGeom>
            <a:avLst/>
            <a:gdLst>
              <a:gd name="T0" fmla="*/ 0 w 1000"/>
              <a:gd name="T1" fmla="*/ 0 h 1000"/>
              <a:gd name="T2" fmla="*/ 2147483646 w 1000"/>
              <a:gd name="T3" fmla="*/ 0 h 1000"/>
              <a:gd name="T4" fmla="*/ 2147483646 w 1000"/>
              <a:gd name="T5" fmla="*/ 2147483646 h 1000"/>
              <a:gd name="T6" fmla="*/ 0 w 1000"/>
              <a:gd name="T7" fmla="*/ 2147483646 h 1000"/>
              <a:gd name="T8" fmla="*/ 0 w 1000"/>
              <a:gd name="T9" fmla="*/ 0 h 1000"/>
              <a:gd name="T10" fmla="*/ 2147483646 w 1000"/>
              <a:gd name="T11" fmla="*/ 0 h 10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CA" sz="1350"/>
          </a:p>
        </p:txBody>
      </p:sp>
      <p:sp>
        <p:nvSpPr>
          <p:cNvPr id="1029" name="Line 5">
            <a:extLst>
              <a:ext uri="{FF2B5EF4-FFF2-40B4-BE49-F238E27FC236}">
                <a16:creationId xmlns:a16="http://schemas.microsoft.com/office/drawing/2014/main" id="{5AF3F224-B47C-4CE3-AAD0-6554128D25D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609600" y="6172200"/>
            <a:ext cx="7924800" cy="0"/>
          </a:xfrm>
          <a:prstGeom prst="line">
            <a:avLst/>
          </a:prstGeom>
          <a:noFill/>
          <a:ln w="3175">
            <a:solidFill>
              <a:schemeClr val="accent2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CA" sz="1350"/>
          </a:p>
        </p:txBody>
      </p:sp>
      <p:sp>
        <p:nvSpPr>
          <p:cNvPr id="74760" name="Rectangle 8">
            <a:extLst>
              <a:ext uri="{FF2B5EF4-FFF2-40B4-BE49-F238E27FC236}">
                <a16:creationId xmlns:a16="http://schemas.microsoft.com/office/drawing/2014/main" id="{9E4DF10A-0F76-4989-B339-9525BC02095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900"/>
            </a:lvl1pPr>
          </a:lstStyle>
          <a:p>
            <a:fld id="{05CAE3F8-6D1E-49D7-A727-982C85A07374}" type="slidenum">
              <a:rPr lang="en-US" altLang="en-US"/>
              <a:pPr/>
              <a:t>‹N°›</a:t>
            </a:fld>
            <a:endParaRPr lang="en-US" altLang="en-US"/>
          </a:p>
        </p:txBody>
      </p:sp>
      <p:sp>
        <p:nvSpPr>
          <p:cNvPr id="74762" name="Rectangle 10">
            <a:extLst>
              <a:ext uri="{FF2B5EF4-FFF2-40B4-BE49-F238E27FC236}">
                <a16:creationId xmlns:a16="http://schemas.microsoft.com/office/drawing/2014/main" id="{6F9FC8E1-195B-4610-982D-556EA889295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58888" y="6248400"/>
            <a:ext cx="4760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900"/>
            </a:lvl1pPr>
          </a:lstStyle>
          <a:p>
            <a:pPr>
              <a:defRPr/>
            </a:pPr>
            <a:r>
              <a:rPr lang="fr-CA"/>
              <a:t>INF1040: introduction au génie informatique</a:t>
            </a:r>
          </a:p>
          <a:p>
            <a:pPr>
              <a:defRPr/>
            </a:pPr>
            <a:r>
              <a:rPr lang="fr-CA"/>
              <a:t>Département de génie informatique et génie logiciel</a:t>
            </a:r>
          </a:p>
        </p:txBody>
      </p:sp>
      <p:pic>
        <p:nvPicPr>
          <p:cNvPr id="1032" name="Picture 8">
            <a:extLst>
              <a:ext uri="{FF2B5EF4-FFF2-40B4-BE49-F238E27FC236}">
                <a16:creationId xmlns:a16="http://schemas.microsoft.com/office/drawing/2014/main" id="{F1C317C6-3856-4B93-9AD5-BC35C75B67C7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264" y="6261100"/>
            <a:ext cx="113665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8515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Verdana" pitchFamily="34" charset="0"/>
        </a:defRPr>
      </a:lvl5pPr>
      <a:lvl6pPr marL="342900" algn="l" rtl="0" fontAlgn="base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Verdana" pitchFamily="34" charset="0"/>
        </a:defRPr>
      </a:lvl6pPr>
      <a:lvl7pPr marL="685800" algn="l" rtl="0" fontAlgn="base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Verdana" pitchFamily="34" charset="0"/>
        </a:defRPr>
      </a:lvl7pPr>
      <a:lvl8pPr marL="1028700" algn="l" rtl="0" fontAlgn="base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Verdana" pitchFamily="34" charset="0"/>
        </a:defRPr>
      </a:lvl8pPr>
      <a:lvl9pPr marL="1371600" algn="l" rtl="0" fontAlgn="base">
        <a:spcBef>
          <a:spcPct val="0"/>
        </a:spcBef>
        <a:spcAft>
          <a:spcPct val="0"/>
        </a:spcAft>
        <a:defRPr sz="2700">
          <a:solidFill>
            <a:schemeClr val="tx2"/>
          </a:solidFill>
          <a:latin typeface="Verdana" pitchFamily="34" charset="0"/>
        </a:defRPr>
      </a:lvl9pPr>
    </p:titleStyle>
    <p:bodyStyle>
      <a:lvl1pPr marL="352425" indent="-352425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681038" indent="-327422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1500">
          <a:solidFill>
            <a:schemeClr val="tx1"/>
          </a:solidFill>
          <a:latin typeface="+mn-lt"/>
        </a:defRPr>
      </a:lvl2pPr>
      <a:lvl3pPr marL="978694" indent="-296466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1800">
          <a:solidFill>
            <a:schemeClr val="tx1"/>
          </a:solidFill>
          <a:latin typeface="+mn-lt"/>
        </a:defRPr>
      </a:lvl3pPr>
      <a:lvl4pPr marL="1270397" indent="-2905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1200">
          <a:solidFill>
            <a:schemeClr val="tx1"/>
          </a:solidFill>
          <a:latin typeface="+mn-lt"/>
        </a:defRPr>
      </a:lvl4pPr>
      <a:lvl5pPr marL="1570435" indent="-298847" algn="l" rtl="0" eaLnBrk="0" fontAlgn="base" hangingPunct="0"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1050">
          <a:solidFill>
            <a:schemeClr val="tx1"/>
          </a:solidFill>
          <a:latin typeface="+mn-lt"/>
        </a:defRPr>
      </a:lvl5pPr>
      <a:lvl6pPr marL="1913335" indent="-298847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050">
          <a:solidFill>
            <a:schemeClr val="tx1"/>
          </a:solidFill>
          <a:latin typeface="+mn-lt"/>
        </a:defRPr>
      </a:lvl6pPr>
      <a:lvl7pPr marL="2256235" indent="-298847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050">
          <a:solidFill>
            <a:schemeClr val="tx1"/>
          </a:solidFill>
          <a:latin typeface="+mn-lt"/>
        </a:defRPr>
      </a:lvl7pPr>
      <a:lvl8pPr marL="2599135" indent="-298847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050">
          <a:solidFill>
            <a:schemeClr val="tx1"/>
          </a:solidFill>
          <a:latin typeface="+mn-lt"/>
        </a:defRPr>
      </a:lvl8pPr>
      <a:lvl9pPr marL="2942035" indent="-298847" algn="l" rtl="0" fontAlgn="base">
        <a:spcBef>
          <a:spcPct val="25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05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oiq.qc.ca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>
            <a:extLst>
              <a:ext uri="{FF2B5EF4-FFF2-40B4-BE49-F238E27FC236}">
                <a16:creationId xmlns:a16="http://schemas.microsoft.com/office/drawing/2014/main" id="{AA5A3524-63BB-4E26-AB2A-2ED6882AA20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r-CA" altLang="en-US" dirty="0"/>
              <a:t>Q4- Conception: Partie #I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AE915AE5-020E-446A-997A-BE8D0E8F7FE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fr-CA" altLang="en-US" sz="3000" dirty="0"/>
              <a:t>Étude de praticabilité</a:t>
            </a:r>
            <a:endParaRPr lang="en-US" altLang="en-US" sz="3000" dirty="0"/>
          </a:p>
        </p:txBody>
      </p:sp>
      <p:sp>
        <p:nvSpPr>
          <p:cNvPr id="3074" name="Rectangle 5">
            <a:extLst>
              <a:ext uri="{FF2B5EF4-FFF2-40B4-BE49-F238E27FC236}">
                <a16:creationId xmlns:a16="http://schemas.microsoft.com/office/drawing/2014/main" id="{5D868A9E-DE09-4793-937A-1C5C1426AD50}"/>
              </a:ext>
            </a:extLst>
          </p:cNvPr>
          <p:cNvSpPr>
            <a:spLocks noGrp="1" noChangeArrowheads="1"/>
          </p:cNvSpPr>
          <p:nvPr>
            <p:ph type="ftr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INF1040: introduction au génie informatique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CA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Verdana" panose="020B0604030504040204" pitchFamily="34" charset="0"/>
                <a:ea typeface="+mn-ea"/>
                <a:cs typeface="+mn-cs"/>
              </a:rPr>
              <a:t>Département de génie informatique et génie logiciel</a:t>
            </a:r>
          </a:p>
        </p:txBody>
      </p:sp>
    </p:spTree>
    <p:extLst>
      <p:ext uri="{BB962C8B-B14F-4D97-AF65-F5344CB8AC3E}">
        <p14:creationId xmlns:p14="http://schemas.microsoft.com/office/powerpoint/2010/main" val="6023683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Espace réservé du pied de page 4">
            <a:extLst>
              <a:ext uri="{FF2B5EF4-FFF2-40B4-BE49-F238E27FC236}">
                <a16:creationId xmlns:a16="http://schemas.microsoft.com/office/drawing/2014/main" id="{EEB5C799-2E33-433A-8A2F-9224CCEE6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CA" altLang="en-US">
                <a:solidFill>
                  <a:srgbClr val="000000"/>
                </a:solidFill>
              </a:rPr>
              <a:t>INF1040: introduction au génie informatique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CA" altLang="en-US">
                <a:solidFill>
                  <a:srgbClr val="000000"/>
                </a:solidFill>
              </a:rPr>
              <a:t>Département de génie informatique et génie logiciel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483998CE-D7B8-48DF-AACD-E01C682644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CA" altLang="en-US" dirty="0"/>
              <a:t>Facteurs environnementaux</a:t>
            </a:r>
          </a:p>
          <a:p>
            <a:pPr eaLnBrk="1" hangingPunct="1"/>
            <a:endParaRPr lang="fr-CA" altLang="en-US" dirty="0"/>
          </a:p>
          <a:p>
            <a:pPr lvl="1" eaLnBrk="1" hangingPunct="1"/>
            <a:r>
              <a:rPr lang="fr-CA" altLang="en-US" dirty="0"/>
              <a:t>Liste des facteurs environnementaux:</a:t>
            </a:r>
          </a:p>
          <a:p>
            <a:pPr lvl="2" eaLnBrk="1" hangingPunct="1">
              <a:buFont typeface="Courier New" panose="02070309020205020404" pitchFamily="49" charset="0"/>
              <a:buChar char="o"/>
            </a:pPr>
            <a:r>
              <a:rPr lang="fr-CA" altLang="en-US" sz="1500" dirty="0"/>
              <a:t>Décharges toxiques</a:t>
            </a:r>
          </a:p>
          <a:p>
            <a:pPr lvl="2" eaLnBrk="1" hangingPunct="1">
              <a:buFont typeface="Courier New" panose="02070309020205020404" pitchFamily="49" charset="0"/>
              <a:buChar char="o"/>
            </a:pPr>
            <a:r>
              <a:rPr lang="fr-CA" altLang="en-US" sz="1500" dirty="0"/>
              <a:t>Sécurité</a:t>
            </a:r>
          </a:p>
          <a:p>
            <a:pPr lvl="2" eaLnBrk="1" hangingPunct="1">
              <a:buFont typeface="Courier New" panose="02070309020205020404" pitchFamily="49" charset="0"/>
              <a:buChar char="o"/>
            </a:pPr>
            <a:r>
              <a:rPr lang="fr-CA" altLang="en-US" sz="1500" dirty="0"/>
              <a:t>Confort</a:t>
            </a:r>
          </a:p>
          <a:p>
            <a:pPr lvl="2" eaLnBrk="1" hangingPunct="1">
              <a:buFont typeface="Courier New" panose="02070309020205020404" pitchFamily="49" charset="0"/>
              <a:buChar char="o"/>
            </a:pPr>
            <a:r>
              <a:rPr lang="fr-CA" altLang="en-US" sz="1500" dirty="0"/>
              <a:t>Ergonomie</a:t>
            </a:r>
          </a:p>
          <a:p>
            <a:pPr lvl="2" eaLnBrk="1" hangingPunct="1">
              <a:buFont typeface="Courier New" panose="02070309020205020404" pitchFamily="49" charset="0"/>
              <a:buChar char="o"/>
            </a:pPr>
            <a:r>
              <a:rPr lang="fr-CA" altLang="en-US" sz="1500" dirty="0"/>
              <a:t>Niveau de bruit</a:t>
            </a:r>
          </a:p>
          <a:p>
            <a:pPr lvl="2" eaLnBrk="1" hangingPunct="1">
              <a:buFont typeface="Courier New" panose="02070309020205020404" pitchFamily="49" charset="0"/>
              <a:buChar char="o"/>
            </a:pPr>
            <a:r>
              <a:rPr lang="fr-CA" altLang="en-US" sz="1500" dirty="0"/>
              <a:t>Aspect visuel</a:t>
            </a:r>
          </a:p>
          <a:p>
            <a:pPr lvl="2" eaLnBrk="1" hangingPunct="1">
              <a:buFont typeface="Courier New" panose="02070309020205020404" pitchFamily="49" charset="0"/>
              <a:buChar char="o"/>
            </a:pPr>
            <a:endParaRPr lang="fr-CA" altLang="en-US" sz="1500" dirty="0"/>
          </a:p>
          <a:p>
            <a:pPr lvl="1" eaLnBrk="1" hangingPunct="1"/>
            <a:r>
              <a:rPr lang="fr-CA" altLang="en-US" dirty="0"/>
              <a:t>Exemple: tous les projets d’ingénierie doivent tenir compte des facteurs environnementaux, et spécialement les grands projets (e.g., les pavillons Lassonde)</a:t>
            </a:r>
          </a:p>
        </p:txBody>
      </p:sp>
      <p:sp>
        <p:nvSpPr>
          <p:cNvPr id="37892" name="Rectangle 2">
            <a:extLst>
              <a:ext uri="{FF2B5EF4-FFF2-40B4-BE49-F238E27FC236}">
                <a16:creationId xmlns:a16="http://schemas.microsoft.com/office/drawing/2014/main" id="{EA33FC10-77FD-44ED-93AD-8A00F23CE6A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altLang="en-US"/>
              <a:t>… Étude de praticabilité …</a:t>
            </a:r>
          </a:p>
        </p:txBody>
      </p:sp>
      <p:sp>
        <p:nvSpPr>
          <p:cNvPr id="37893" name="Slide Number Placeholder 1">
            <a:extLst>
              <a:ext uri="{FF2B5EF4-FFF2-40B4-BE49-F238E27FC236}">
                <a16:creationId xmlns:a16="http://schemas.microsoft.com/office/drawing/2014/main" id="{3526DE84-D226-44D2-BA58-CECFAB5E985E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DA815AA-4D07-427A-9B90-C752EEF99FC0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7726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ce réservé du pied de page 4">
            <a:extLst>
              <a:ext uri="{FF2B5EF4-FFF2-40B4-BE49-F238E27FC236}">
                <a16:creationId xmlns:a16="http://schemas.microsoft.com/office/drawing/2014/main" id="{9234E11A-9A1B-4485-8CDC-E6C6F94E2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CA" altLang="en-US">
                <a:solidFill>
                  <a:srgbClr val="000000"/>
                </a:solidFill>
              </a:rPr>
              <a:t>INF1040: introduction au génie informatique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CA" altLang="en-US">
                <a:solidFill>
                  <a:srgbClr val="000000"/>
                </a:solidFill>
              </a:rPr>
              <a:t>Département de génie informatique et génie logiciel</a:t>
            </a:r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8027EF94-0ADE-4E33-9AB8-BB2CB12C44B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CA" altLang="en-US" sz="1500" dirty="0"/>
              <a:t>Facteurs environnementaux - Questions typiques</a:t>
            </a:r>
          </a:p>
          <a:p>
            <a:pPr eaLnBrk="1" hangingPunct="1"/>
            <a:endParaRPr lang="fr-CA" altLang="en-US" sz="1500" dirty="0"/>
          </a:p>
          <a:p>
            <a:pPr lvl="1" eaLnBrk="1" hangingPunct="1"/>
            <a:r>
              <a:rPr lang="fr-CA" altLang="en-US" sz="1350" dirty="0"/>
              <a:t>Avec cette solution, l'usager sera‑t‑il en sécurité? Le produit ou le système est‑il conçu pour être à toute épreuve? Autrement dit, </a:t>
            </a:r>
            <a:r>
              <a:rPr lang="fr-CA" altLang="en-US" sz="1350" dirty="0" err="1"/>
              <a:t>résistera‑t‑il</a:t>
            </a:r>
            <a:r>
              <a:rPr lang="fr-CA" altLang="en-US" sz="1350" dirty="0"/>
              <a:t> à un emploi forcé ou abusif sans devenir dangereux?</a:t>
            </a:r>
          </a:p>
          <a:p>
            <a:pPr lvl="1" eaLnBrk="1" hangingPunct="1"/>
            <a:endParaRPr lang="fr-CA" altLang="en-US" sz="1350" dirty="0"/>
          </a:p>
          <a:p>
            <a:pPr lvl="1" eaLnBrk="1" hangingPunct="1"/>
            <a:r>
              <a:rPr lang="fr-CA" altLang="en-US" sz="1350" dirty="0"/>
              <a:t>Le niveau de pollution (bruits, polluants chimiques, poussières, etc.) </a:t>
            </a:r>
            <a:r>
              <a:rPr lang="fr-CA" altLang="en-US" sz="1350" dirty="0" err="1"/>
              <a:t>respectera‑t‑il</a:t>
            </a:r>
            <a:r>
              <a:rPr lang="fr-CA" altLang="en-US" sz="1350" dirty="0"/>
              <a:t> les normes en vigueur?</a:t>
            </a:r>
          </a:p>
          <a:p>
            <a:pPr lvl="1" eaLnBrk="1" hangingPunct="1"/>
            <a:endParaRPr lang="fr-CA" altLang="en-US" sz="1350" dirty="0"/>
          </a:p>
          <a:p>
            <a:pPr lvl="1" eaLnBrk="1" hangingPunct="1"/>
            <a:r>
              <a:rPr lang="fr-CA" altLang="en-US" sz="1350" dirty="0"/>
              <a:t>L'esthétique sera‑t‑elle acceptable pour la population ou pour l'usager?</a:t>
            </a:r>
          </a:p>
          <a:p>
            <a:pPr lvl="1" eaLnBrk="1" hangingPunct="1"/>
            <a:endParaRPr lang="fr-CA" altLang="en-US" sz="1350" dirty="0"/>
          </a:p>
          <a:p>
            <a:pPr lvl="1" eaLnBrk="1" hangingPunct="1"/>
            <a:r>
              <a:rPr lang="fr-CA" altLang="en-US" sz="1350" dirty="0"/>
              <a:t>Tient‑on compte des facteurs humains (ou des règles de l'ergonomie) dans les opérations ou dans l'utilisation?</a:t>
            </a:r>
          </a:p>
          <a:p>
            <a:pPr lvl="1" eaLnBrk="1" hangingPunct="1"/>
            <a:endParaRPr lang="fr-CA" altLang="en-US" sz="1350" dirty="0"/>
          </a:p>
          <a:p>
            <a:pPr lvl="1" eaLnBrk="1" hangingPunct="1"/>
            <a:r>
              <a:rPr lang="fr-CA" altLang="en-US" sz="1350" dirty="0"/>
              <a:t>Les gens du milieu accepteront ils ce produit ou ce système dans leur environnement?</a:t>
            </a:r>
          </a:p>
        </p:txBody>
      </p:sp>
      <p:sp>
        <p:nvSpPr>
          <p:cNvPr id="38916" name="Rectangle 2">
            <a:extLst>
              <a:ext uri="{FF2B5EF4-FFF2-40B4-BE49-F238E27FC236}">
                <a16:creationId xmlns:a16="http://schemas.microsoft.com/office/drawing/2014/main" id="{91CDA35A-B2B9-4B81-8CA3-18BD9D00E7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altLang="en-US"/>
              <a:t>… Étude de praticabilité …</a:t>
            </a:r>
          </a:p>
        </p:txBody>
      </p:sp>
      <p:sp>
        <p:nvSpPr>
          <p:cNvPr id="38917" name="Slide Number Placeholder 1">
            <a:extLst>
              <a:ext uri="{FF2B5EF4-FFF2-40B4-BE49-F238E27FC236}">
                <a16:creationId xmlns:a16="http://schemas.microsoft.com/office/drawing/2014/main" id="{2F7AFBD1-71B9-4BDA-9464-37D71E60A5D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261EFAF-7683-49DD-91B7-8FE9BB3A18AA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3756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Espace réservé du pied de page 4">
            <a:extLst>
              <a:ext uri="{FF2B5EF4-FFF2-40B4-BE49-F238E27FC236}">
                <a16:creationId xmlns:a16="http://schemas.microsoft.com/office/drawing/2014/main" id="{71789B0A-5787-45DB-AD69-086CE66F8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CA" altLang="en-US">
                <a:solidFill>
                  <a:srgbClr val="000000"/>
                </a:solidFill>
              </a:rPr>
              <a:t>INF1040: introduction au génie informatique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CA" altLang="en-US">
                <a:solidFill>
                  <a:srgbClr val="000000"/>
                </a:solidFill>
              </a:rPr>
              <a:t>Département de génie informatique et génie logiciel</a:t>
            </a:r>
          </a:p>
        </p:txBody>
      </p:sp>
      <p:graphicFrame>
        <p:nvGraphicFramePr>
          <p:cNvPr id="202859" name="Group 107">
            <a:extLst>
              <a:ext uri="{FF2B5EF4-FFF2-40B4-BE49-F238E27FC236}">
                <a16:creationId xmlns:a16="http://schemas.microsoft.com/office/drawing/2014/main" id="{337D8385-6571-49E3-AB75-C06A24336960}"/>
              </a:ext>
            </a:extLst>
          </p:cNvPr>
          <p:cNvGraphicFramePr>
            <a:graphicFrameLocks noGrp="1"/>
          </p:cNvGraphicFramePr>
          <p:nvPr/>
        </p:nvGraphicFramePr>
        <p:xfrm>
          <a:off x="1223964" y="2631281"/>
          <a:ext cx="6724650" cy="2740818"/>
        </p:xfrm>
        <a:graphic>
          <a:graphicData uri="http://schemas.openxmlformats.org/drawingml/2006/table">
            <a:tbl>
              <a:tblPr/>
              <a:tblGrid>
                <a:gridCol w="10943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6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57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577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864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14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571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Solutions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8576" marR="68576" marT="34283" marB="3428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Praticabilité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8576" marR="68576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Décision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8576" marR="68576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60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8576" marR="68576" marT="34283" marB="3428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Aspects physiques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8576" marR="68576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Aspects économiques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8576" marR="68576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Facteurs de temps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8576" marR="68576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Facteurs environnementaux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8576" marR="68576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8576" marR="68576" marT="34283" marB="3428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71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8576" marR="68576" marT="34283" marB="3428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8576" marR="68576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8576" marR="68576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8576" marR="68576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8576" marR="68576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8576" marR="68576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71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8576" marR="68576" marT="34283" marB="3428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8576" marR="68576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8576" marR="68576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8576" marR="68576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8576" marR="68576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8576" marR="68576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608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8576" marR="68576" marT="34283" marB="3428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8576" marR="68576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8576" marR="68576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8576" marR="68576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8576" marR="68576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8576" marR="68576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716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8576" marR="68576" marT="34283" marB="3428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8576" marR="68576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8576" marR="68576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8576" marR="68576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8576" marR="68576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8576" marR="68576" marT="34283" marB="3428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9987" name="Rectangle 2">
            <a:extLst>
              <a:ext uri="{FF2B5EF4-FFF2-40B4-BE49-F238E27FC236}">
                <a16:creationId xmlns:a16="http://schemas.microsoft.com/office/drawing/2014/main" id="{B1FC5B00-A660-4A17-B00B-7A326304A1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altLang="en-US"/>
              <a:t>… Étude de praticabilité …</a:t>
            </a:r>
          </a:p>
        </p:txBody>
      </p:sp>
      <p:sp>
        <p:nvSpPr>
          <p:cNvPr id="39988" name="Rectangle 3">
            <a:extLst>
              <a:ext uri="{FF2B5EF4-FFF2-40B4-BE49-F238E27FC236}">
                <a16:creationId xmlns:a16="http://schemas.microsoft.com/office/drawing/2014/main" id="{5A11B6C5-6A63-4D4E-8A1F-FF843E1081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8054" y="2171700"/>
            <a:ext cx="60007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anose="05000000000000000000" pitchFamily="2" charset="2"/>
              <a:buChar char="o"/>
            </a:pPr>
            <a:r>
              <a:rPr lang="fr-CA" altLang="en-US">
                <a:solidFill>
                  <a:srgbClr val="000000"/>
                </a:solidFill>
              </a:rPr>
              <a:t>Compilation dans un tableau de synthèse</a:t>
            </a:r>
          </a:p>
        </p:txBody>
      </p:sp>
      <p:sp>
        <p:nvSpPr>
          <p:cNvPr id="39989" name="Slide Number Placeholder 1">
            <a:extLst>
              <a:ext uri="{FF2B5EF4-FFF2-40B4-BE49-F238E27FC236}">
                <a16:creationId xmlns:a16="http://schemas.microsoft.com/office/drawing/2014/main" id="{EA2F055F-80F9-45D2-8442-D066AA00E66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BF2EE86-681C-4502-BF7A-6C03481CE946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87407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Espace réservé du pied de page 4">
            <a:extLst>
              <a:ext uri="{FF2B5EF4-FFF2-40B4-BE49-F238E27FC236}">
                <a16:creationId xmlns:a16="http://schemas.microsoft.com/office/drawing/2014/main" id="{5083785E-2295-4C2B-9D73-498697ECFE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CA" altLang="en-US">
                <a:solidFill>
                  <a:srgbClr val="000000"/>
                </a:solidFill>
              </a:rPr>
              <a:t>INF1040: introduction au génie informatique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CA" altLang="en-US">
                <a:solidFill>
                  <a:srgbClr val="000000"/>
                </a:solidFill>
              </a:rPr>
              <a:t>Département de génie informatique et génie logiciel</a:t>
            </a:r>
          </a:p>
        </p:txBody>
      </p:sp>
      <p:graphicFrame>
        <p:nvGraphicFramePr>
          <p:cNvPr id="203910" name="Group 134">
            <a:extLst>
              <a:ext uri="{FF2B5EF4-FFF2-40B4-BE49-F238E27FC236}">
                <a16:creationId xmlns:a16="http://schemas.microsoft.com/office/drawing/2014/main" id="{59777A72-7386-4EAD-896A-C0001EE548B4}"/>
              </a:ext>
            </a:extLst>
          </p:cNvPr>
          <p:cNvGraphicFramePr>
            <a:graphicFrameLocks noGrp="1"/>
          </p:cNvGraphicFramePr>
          <p:nvPr/>
        </p:nvGraphicFramePr>
        <p:xfrm>
          <a:off x="1314450" y="2781301"/>
          <a:ext cx="6572250" cy="2730505"/>
        </p:xfrm>
        <a:graphic>
          <a:graphicData uri="http://schemas.openxmlformats.org/drawingml/2006/table">
            <a:tbl>
              <a:tblPr/>
              <a:tblGrid>
                <a:gridCol w="1028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8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85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58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75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Solutions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8580" marR="68580" marT="34262" marB="3426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Praticabilité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8580" marR="68580" marT="34262" marB="342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C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Décision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8580" marR="68580" marT="34262" marB="342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53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9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8580" marR="68580" marT="34262" marB="3426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Aspects physiques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8580" marR="68580" marT="34262" marB="342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Aspects économiques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8580" marR="68580" marT="34262" marB="342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Facteurs de temps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8580" marR="68580" marT="34262" marB="342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9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Facteurs environnementaux</a:t>
                      </a:r>
                      <a:endParaRPr kumimoji="0" lang="en-US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8580" marR="68580" marT="34262" marB="342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9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8580" marR="68580" marT="34262" marB="342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058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8580" marR="68580" marT="34262" marB="3426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Normes ACNOR;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attrayante;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8580" marR="68580" marT="34262" marB="3426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Prix </a:t>
                      </a: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&lt; $25</a:t>
                      </a:r>
                    </a:p>
                  </a:txBody>
                  <a:tcPr marL="68580" marR="68580" marT="34262" marB="3426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Pr</a:t>
                      </a:r>
                      <a:r>
                        <a:rPr kumimoji="0" lang="fr-CA" sz="11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ête</a:t>
                      </a:r>
                      <a:r>
                        <a:rPr kumimoji="0" lang="fr-CA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 pour ventes de Noël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8580" marR="68580" marT="34262" marB="3426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Usage par enfants;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11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hygiénique</a:t>
                      </a:r>
                      <a:endParaRPr kumimoji="0" lang="en-US" sz="11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8580" marR="68580" marT="34262" marB="3426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fr-FR" sz="11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8580" marR="68580" marT="34262" marB="3426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718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Piles et chargeur intégrés; mouvements de brosse </a:t>
                      </a:r>
                      <a:r>
                        <a:rPr kumimoji="0" lang="fr-CA" sz="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horiz</a:t>
                      </a:r>
                      <a:r>
                        <a:rPr kumimoji="0" lang="fr-CA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. et vert.</a:t>
                      </a: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8580" marR="68580" marT="34262" marB="3426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OK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8580" marR="68580" marT="34262" marB="342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OK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8580" marR="68580" marT="34262" marB="342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Non, temps de développement trop long</a:t>
                      </a: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8580" marR="68580" marT="34262" marB="342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OK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8580" marR="68580" marT="34262" marB="342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Retenue</a:t>
                      </a: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8580" marR="68580" marT="34262" marB="342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7144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Recharge par énergie solaire;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brosse rotative</a:t>
                      </a: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8580" marR="68580" marT="34262" marB="3426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OK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8580" marR="68580" marT="34262" marB="342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Non, chargeur trop cher</a:t>
                      </a: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8580" marR="68580" marT="34262" marB="342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Non, temps de développement trop long</a:t>
                      </a: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8580" marR="68580" marT="34262" marB="342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OK, intéressant, produit « vert »</a:t>
                      </a:r>
                      <a:endParaRPr kumimoji="0" lang="en-US" sz="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8580" marR="68580" marT="34262" marB="342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fr-CA" sz="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Rejetée (prix)</a:t>
                      </a:r>
                      <a:endParaRPr kumimoji="0" lang="en-US" sz="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L="68580" marR="68580" marT="34262" marB="34262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1004" name="Rectangle 3">
            <a:extLst>
              <a:ext uri="{FF2B5EF4-FFF2-40B4-BE49-F238E27FC236}">
                <a16:creationId xmlns:a16="http://schemas.microsoft.com/office/drawing/2014/main" id="{BD702C69-E597-4758-A6BA-D9F6F31354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8054" y="2171700"/>
            <a:ext cx="6000750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469900" indent="-4699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20000"/>
              </a:spcBef>
              <a:spcAft>
                <a:spcPct val="0"/>
              </a:spcAft>
              <a:buClr>
                <a:srgbClr val="CC0000"/>
              </a:buClr>
              <a:buFont typeface="Wingdings" panose="05000000000000000000" pitchFamily="2" charset="2"/>
              <a:buChar char="o"/>
            </a:pPr>
            <a:r>
              <a:rPr lang="fr-CA" altLang="en-US">
                <a:solidFill>
                  <a:srgbClr val="000000"/>
                </a:solidFill>
              </a:rPr>
              <a:t>Tableau de synthèse: exemple (brosse à dents électrique)</a:t>
            </a:r>
          </a:p>
        </p:txBody>
      </p:sp>
      <p:sp>
        <p:nvSpPr>
          <p:cNvPr id="41005" name="Rectangle 2">
            <a:extLst>
              <a:ext uri="{FF2B5EF4-FFF2-40B4-BE49-F238E27FC236}">
                <a16:creationId xmlns:a16="http://schemas.microsoft.com/office/drawing/2014/main" id="{B43756A6-C899-4D86-8ABF-6B8B6FD57E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altLang="en-US"/>
              <a:t>… Étude de praticabilité</a:t>
            </a:r>
          </a:p>
        </p:txBody>
      </p:sp>
      <p:sp>
        <p:nvSpPr>
          <p:cNvPr id="41006" name="Slide Number Placeholder 1">
            <a:extLst>
              <a:ext uri="{FF2B5EF4-FFF2-40B4-BE49-F238E27FC236}">
                <a16:creationId xmlns:a16="http://schemas.microsoft.com/office/drawing/2014/main" id="{EFB6D0C2-B4F5-4672-9163-CD4766EF428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0C5C4E5-C0AC-458A-961A-D9DEFD9A40F5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3661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Espace réservé du pied de page 4">
            <a:extLst>
              <a:ext uri="{FF2B5EF4-FFF2-40B4-BE49-F238E27FC236}">
                <a16:creationId xmlns:a16="http://schemas.microsoft.com/office/drawing/2014/main" id="{F14F6EDD-9ECA-4115-B065-3C4E3D2DA4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CA" altLang="en-US">
                <a:solidFill>
                  <a:srgbClr val="000000"/>
                </a:solidFill>
              </a:rPr>
              <a:t>INF1040: introduction au génie informatique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CA" altLang="en-US">
                <a:solidFill>
                  <a:srgbClr val="000000"/>
                </a:solidFill>
              </a:rPr>
              <a:t>Département de génie informatique et génie logiciel</a:t>
            </a:r>
          </a:p>
        </p:txBody>
      </p:sp>
      <p:sp>
        <p:nvSpPr>
          <p:cNvPr id="41987" name="Rectangle 2">
            <a:extLst>
              <a:ext uri="{FF2B5EF4-FFF2-40B4-BE49-F238E27FC236}">
                <a16:creationId xmlns:a16="http://schemas.microsoft.com/office/drawing/2014/main" id="{0B58A283-1523-499B-890E-BB4049AE6F1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altLang="en-US"/>
              <a:t>Survol de la présentation</a:t>
            </a:r>
          </a:p>
        </p:txBody>
      </p:sp>
      <p:sp>
        <p:nvSpPr>
          <p:cNvPr id="41988" name="Rectangle 3">
            <a:extLst>
              <a:ext uri="{FF2B5EF4-FFF2-40B4-BE49-F238E27FC236}">
                <a16:creationId xmlns:a16="http://schemas.microsoft.com/office/drawing/2014/main" id="{7BFECA4E-5E45-47C3-813C-43428BDC732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CA" altLang="en-US"/>
              <a:t>Importance de la conception</a:t>
            </a:r>
          </a:p>
          <a:p>
            <a:pPr eaLnBrk="1" hangingPunct="1"/>
            <a:r>
              <a:rPr lang="fr-CA" altLang="en-US"/>
              <a:t>Recherche de solutions</a:t>
            </a:r>
          </a:p>
          <a:p>
            <a:pPr lvl="1" eaLnBrk="1" hangingPunct="1"/>
            <a:r>
              <a:rPr lang="fr-CA" altLang="en-US" sz="1800"/>
              <a:t>Décomposer le problème</a:t>
            </a:r>
          </a:p>
          <a:p>
            <a:pPr lvl="1" eaLnBrk="1" hangingPunct="1"/>
            <a:r>
              <a:rPr lang="fr-CA" altLang="en-US" sz="1800"/>
              <a:t>Produire les idées</a:t>
            </a:r>
          </a:p>
          <a:p>
            <a:pPr lvl="1" eaLnBrk="1" hangingPunct="1"/>
            <a:r>
              <a:rPr lang="fr-CA" altLang="en-US" sz="1800"/>
              <a:t>Traiter les idées</a:t>
            </a:r>
          </a:p>
          <a:p>
            <a:pPr eaLnBrk="1" hangingPunct="1"/>
            <a:r>
              <a:rPr lang="fr-CA" altLang="en-US"/>
              <a:t>Étude de praticabilité</a:t>
            </a:r>
          </a:p>
          <a:p>
            <a:pPr eaLnBrk="1" hangingPunct="1"/>
            <a:r>
              <a:rPr lang="fr-CA" altLang="en-US" u="sng"/>
              <a:t>Étude de praticabilité pour le projet en INF1040</a:t>
            </a:r>
          </a:p>
          <a:p>
            <a:pPr eaLnBrk="1" hangingPunct="1"/>
            <a:r>
              <a:rPr lang="fr-CA" altLang="en-US"/>
              <a:t>Exercice #1 sur praticabilité</a:t>
            </a:r>
          </a:p>
          <a:p>
            <a:pPr eaLnBrk="1" hangingPunct="1"/>
            <a:r>
              <a:rPr lang="fr-CA" altLang="en-US"/>
              <a:t>Exercice #2 sur praticabilité</a:t>
            </a:r>
            <a:br>
              <a:rPr lang="fr-CA" altLang="en-US"/>
            </a:br>
            <a:endParaRPr lang="fr-CA" altLang="en-US"/>
          </a:p>
          <a:p>
            <a:pPr eaLnBrk="1" hangingPunct="1"/>
            <a:endParaRPr lang="fr-CA" altLang="en-US"/>
          </a:p>
        </p:txBody>
      </p:sp>
      <p:sp>
        <p:nvSpPr>
          <p:cNvPr id="41989" name="Slide Number Placeholder 2">
            <a:extLst>
              <a:ext uri="{FF2B5EF4-FFF2-40B4-BE49-F238E27FC236}">
                <a16:creationId xmlns:a16="http://schemas.microsoft.com/office/drawing/2014/main" id="{8BCAABEE-2724-48AB-A873-FF8D8E4B45D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06D2057-8A16-4698-BFA1-302EA3995B2B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2360596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Espace réservé du pied de page 4">
            <a:extLst>
              <a:ext uri="{FF2B5EF4-FFF2-40B4-BE49-F238E27FC236}">
                <a16:creationId xmlns:a16="http://schemas.microsoft.com/office/drawing/2014/main" id="{7494E3D6-C126-4EBE-BA60-E37F1EABD8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CA" altLang="en-US">
                <a:solidFill>
                  <a:srgbClr val="000000"/>
                </a:solidFill>
              </a:rPr>
              <a:t>INF1040: introduction au génie informatique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CA" altLang="en-US">
                <a:solidFill>
                  <a:srgbClr val="000000"/>
                </a:solidFill>
              </a:rPr>
              <a:t>Département de génie informatique et génie logiciel</a:t>
            </a:r>
          </a:p>
        </p:txBody>
      </p:sp>
      <p:sp>
        <p:nvSpPr>
          <p:cNvPr id="43011" name="Rectangle 2">
            <a:extLst>
              <a:ext uri="{FF2B5EF4-FFF2-40B4-BE49-F238E27FC236}">
                <a16:creationId xmlns:a16="http://schemas.microsoft.com/office/drawing/2014/main" id="{17A947D9-7797-4A4B-80F7-68334B008FC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altLang="en-US"/>
              <a:t>Étude de praticabilité pour le projet en INF1040 …</a:t>
            </a:r>
          </a:p>
        </p:txBody>
      </p:sp>
      <p:sp>
        <p:nvSpPr>
          <p:cNvPr id="43012" name="Rectangle 3">
            <a:extLst>
              <a:ext uri="{FF2B5EF4-FFF2-40B4-BE49-F238E27FC236}">
                <a16:creationId xmlns:a16="http://schemas.microsoft.com/office/drawing/2014/main" id="{6CB4AE96-2C7E-4BBE-A8E1-6E89B956226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CA" altLang="en-US" dirty="0"/>
              <a:t>Aspects physiques</a:t>
            </a:r>
          </a:p>
          <a:p>
            <a:pPr eaLnBrk="1" hangingPunct="1"/>
            <a:endParaRPr lang="fr-CA" altLang="en-US" dirty="0"/>
          </a:p>
          <a:p>
            <a:pPr lvl="1" eaLnBrk="1" hangingPunct="1"/>
            <a:r>
              <a:rPr lang="fr-CA" altLang="en-US" dirty="0"/>
              <a:t>Dans quelle mesure chaque solution est-elle scientifiquement et techniquement réalisable?</a:t>
            </a:r>
          </a:p>
          <a:p>
            <a:pPr lvl="1" eaLnBrk="1" hangingPunct="1"/>
            <a:r>
              <a:rPr lang="fr-CA" altLang="en-US" dirty="0"/>
              <a:t>Besoin de jugement et de sens de la réalité</a:t>
            </a:r>
          </a:p>
          <a:p>
            <a:pPr lvl="1" eaLnBrk="1" hangingPunct="1"/>
            <a:r>
              <a:rPr lang="fr-CA" altLang="en-US" dirty="0"/>
              <a:t>Considérer la définition des besoins</a:t>
            </a:r>
          </a:p>
          <a:p>
            <a:pPr lvl="1" eaLnBrk="1" hangingPunct="1"/>
            <a:endParaRPr lang="fr-CA" altLang="en-US" dirty="0"/>
          </a:p>
          <a:p>
            <a:pPr eaLnBrk="1" hangingPunct="1"/>
            <a:r>
              <a:rPr lang="fr-CA" altLang="en-US" dirty="0"/>
              <a:t>Aspects économiques</a:t>
            </a:r>
          </a:p>
          <a:p>
            <a:pPr eaLnBrk="1" hangingPunct="1"/>
            <a:endParaRPr lang="fr-CA" altLang="en-US" dirty="0"/>
          </a:p>
          <a:p>
            <a:pPr lvl="1" eaLnBrk="1" hangingPunct="1"/>
            <a:r>
              <a:rPr lang="fr-CA" altLang="en-US" dirty="0"/>
              <a:t>Viser total des matériaux d’environ $500</a:t>
            </a:r>
          </a:p>
          <a:p>
            <a:pPr eaLnBrk="1" hangingPunct="1"/>
            <a:endParaRPr lang="fr-CA" altLang="en-US" dirty="0"/>
          </a:p>
        </p:txBody>
      </p:sp>
      <p:sp>
        <p:nvSpPr>
          <p:cNvPr id="43013" name="Slide Number Placeholder 1">
            <a:extLst>
              <a:ext uri="{FF2B5EF4-FFF2-40B4-BE49-F238E27FC236}">
                <a16:creationId xmlns:a16="http://schemas.microsoft.com/office/drawing/2014/main" id="{4C3A1C8F-241C-495D-9ADC-056E9A0992A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A01BAE1-A6CA-4D53-9F4E-6387745E1907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5539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Espace réservé du pied de page 4">
            <a:extLst>
              <a:ext uri="{FF2B5EF4-FFF2-40B4-BE49-F238E27FC236}">
                <a16:creationId xmlns:a16="http://schemas.microsoft.com/office/drawing/2014/main" id="{A8C9003A-BC00-4694-8E7C-E7033CB88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CA" altLang="en-US">
                <a:solidFill>
                  <a:srgbClr val="000000"/>
                </a:solidFill>
              </a:rPr>
              <a:t>INF1040: introduction au génie informatique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CA" altLang="en-US">
                <a:solidFill>
                  <a:srgbClr val="000000"/>
                </a:solidFill>
              </a:rPr>
              <a:t>Département de génie informatique et génie logiciel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5706616C-844E-4DDA-8D1C-AC39C1D27C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CA" altLang="en-US" dirty="0"/>
              <a:t>Facteurs de temps</a:t>
            </a:r>
          </a:p>
          <a:p>
            <a:pPr lvl="1" eaLnBrk="1" hangingPunct="1">
              <a:lnSpc>
                <a:spcPct val="90000"/>
              </a:lnSpc>
            </a:pPr>
            <a:r>
              <a:rPr lang="fr-CA" altLang="en-US" sz="1800" dirty="0"/>
              <a:t>Le produit fini doit être livrable dans 6 mois</a:t>
            </a:r>
          </a:p>
          <a:p>
            <a:pPr lvl="1" eaLnBrk="1" hangingPunct="1">
              <a:lnSpc>
                <a:spcPct val="90000"/>
              </a:lnSpc>
            </a:pPr>
            <a:r>
              <a:rPr lang="fr-CA" altLang="en-US" sz="1800" dirty="0"/>
              <a:t>Considérer</a:t>
            </a:r>
          </a:p>
          <a:p>
            <a:pPr lvl="2" eaLnBrk="1" hangingPunct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fr-CA" altLang="en-US" dirty="0"/>
              <a:t>La disponibilité des pièces</a:t>
            </a:r>
          </a:p>
          <a:p>
            <a:pPr lvl="2" eaLnBrk="1" hangingPunct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fr-CA" altLang="en-US" dirty="0"/>
              <a:t>Le prototypage</a:t>
            </a:r>
          </a:p>
          <a:p>
            <a:pPr lvl="2" eaLnBrk="1" hangingPunct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fr-CA" altLang="en-US" dirty="0"/>
              <a:t>Le temps de fabrication</a:t>
            </a:r>
          </a:p>
          <a:p>
            <a:pPr eaLnBrk="1" hangingPunct="1">
              <a:lnSpc>
                <a:spcPct val="90000"/>
              </a:lnSpc>
            </a:pPr>
            <a:r>
              <a:rPr lang="fr-CA" altLang="en-US" dirty="0"/>
              <a:t>Facteurs environnementaux</a:t>
            </a:r>
          </a:p>
          <a:p>
            <a:pPr lvl="1" eaLnBrk="1" hangingPunct="1">
              <a:lnSpc>
                <a:spcPct val="90000"/>
              </a:lnSpc>
            </a:pPr>
            <a:r>
              <a:rPr lang="fr-CA" altLang="en-US" sz="1800" dirty="0"/>
              <a:t>Robustesse</a:t>
            </a:r>
          </a:p>
          <a:p>
            <a:pPr lvl="1" eaLnBrk="1" hangingPunct="1">
              <a:lnSpc>
                <a:spcPct val="90000"/>
              </a:lnSpc>
            </a:pPr>
            <a:r>
              <a:rPr lang="fr-CA" altLang="en-US" sz="1800" dirty="0"/>
              <a:t>Convivialité</a:t>
            </a:r>
          </a:p>
          <a:p>
            <a:pPr lvl="1" eaLnBrk="1" hangingPunct="1">
              <a:lnSpc>
                <a:spcPct val="90000"/>
              </a:lnSpc>
            </a:pPr>
            <a:r>
              <a:rPr lang="fr-CA" altLang="en-US" sz="1800" dirty="0"/>
              <a:t>Maintenance</a:t>
            </a:r>
          </a:p>
          <a:p>
            <a:pPr lvl="1" eaLnBrk="1" hangingPunct="1">
              <a:lnSpc>
                <a:spcPct val="90000"/>
              </a:lnSpc>
            </a:pPr>
            <a:r>
              <a:rPr lang="fr-CA" altLang="en-US" sz="1800" dirty="0"/>
              <a:t>Respect de l'environnement </a:t>
            </a:r>
          </a:p>
          <a:p>
            <a:pPr lvl="1" eaLnBrk="1" hangingPunct="1">
              <a:lnSpc>
                <a:spcPct val="90000"/>
              </a:lnSpc>
            </a:pPr>
            <a:r>
              <a:rPr lang="fr-CA" altLang="en-US" sz="1800" dirty="0"/>
              <a:t>Ergonomie </a:t>
            </a:r>
          </a:p>
        </p:txBody>
      </p:sp>
      <p:sp>
        <p:nvSpPr>
          <p:cNvPr id="44036" name="Rectangle 2">
            <a:extLst>
              <a:ext uri="{FF2B5EF4-FFF2-40B4-BE49-F238E27FC236}">
                <a16:creationId xmlns:a16="http://schemas.microsoft.com/office/drawing/2014/main" id="{52CA060A-4740-41D6-BB6E-FBF64D71892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66738" y="611981"/>
            <a:ext cx="6000750" cy="912019"/>
          </a:xfrm>
        </p:spPr>
        <p:txBody>
          <a:bodyPr/>
          <a:lstStyle/>
          <a:p>
            <a:pPr eaLnBrk="1" hangingPunct="1"/>
            <a:r>
              <a:rPr lang="fr-CA" altLang="en-US" dirty="0"/>
              <a:t>… Étude de praticabilité pour le projet en INF1040</a:t>
            </a:r>
          </a:p>
        </p:txBody>
      </p:sp>
      <p:sp>
        <p:nvSpPr>
          <p:cNvPr id="44037" name="Slide Number Placeholder 1">
            <a:extLst>
              <a:ext uri="{FF2B5EF4-FFF2-40B4-BE49-F238E27FC236}">
                <a16:creationId xmlns:a16="http://schemas.microsoft.com/office/drawing/2014/main" id="{253C1074-4651-46EC-8E5C-B06F36E4F8A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2BB978F4-92B6-4E3A-90C6-1187C633325F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230109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Espace réservé du pied de page 4">
            <a:extLst>
              <a:ext uri="{FF2B5EF4-FFF2-40B4-BE49-F238E27FC236}">
                <a16:creationId xmlns:a16="http://schemas.microsoft.com/office/drawing/2014/main" id="{CDE787E6-B158-4053-AF9A-DCD661B6BE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CA" altLang="en-US">
                <a:solidFill>
                  <a:srgbClr val="000000"/>
                </a:solidFill>
              </a:rPr>
              <a:t>INF1040: introduction au génie informatique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CA" altLang="en-US">
                <a:solidFill>
                  <a:srgbClr val="000000"/>
                </a:solidFill>
              </a:rPr>
              <a:t>Département de génie informatique et génie logiciel</a:t>
            </a:r>
          </a:p>
        </p:txBody>
      </p:sp>
      <p:sp>
        <p:nvSpPr>
          <p:cNvPr id="45059" name="Rectangle 2">
            <a:extLst>
              <a:ext uri="{FF2B5EF4-FFF2-40B4-BE49-F238E27FC236}">
                <a16:creationId xmlns:a16="http://schemas.microsoft.com/office/drawing/2014/main" id="{A92FA27A-8881-4F77-93FF-04A76EDB222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altLang="en-US"/>
              <a:t>Survol de la présentation</a:t>
            </a:r>
          </a:p>
        </p:txBody>
      </p:sp>
      <p:sp>
        <p:nvSpPr>
          <p:cNvPr id="45060" name="Rectangle 3">
            <a:extLst>
              <a:ext uri="{FF2B5EF4-FFF2-40B4-BE49-F238E27FC236}">
                <a16:creationId xmlns:a16="http://schemas.microsoft.com/office/drawing/2014/main" id="{E7819DA7-00C5-4CAB-8EAB-41D6B670EA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568054" y="2187179"/>
            <a:ext cx="6000750" cy="3200400"/>
          </a:xfrm>
        </p:spPr>
        <p:txBody>
          <a:bodyPr/>
          <a:lstStyle/>
          <a:p>
            <a:pPr eaLnBrk="1" hangingPunct="1"/>
            <a:r>
              <a:rPr lang="fr-CA" altLang="en-US"/>
              <a:t>Importance de la conception</a:t>
            </a:r>
          </a:p>
          <a:p>
            <a:pPr eaLnBrk="1" hangingPunct="1"/>
            <a:r>
              <a:rPr lang="fr-CA" altLang="en-US"/>
              <a:t>Recherche de solutions</a:t>
            </a:r>
          </a:p>
          <a:p>
            <a:pPr lvl="1" eaLnBrk="1" hangingPunct="1"/>
            <a:r>
              <a:rPr lang="fr-CA" altLang="en-US" sz="1800"/>
              <a:t>Décomposer le problème</a:t>
            </a:r>
          </a:p>
          <a:p>
            <a:pPr lvl="1" eaLnBrk="1" hangingPunct="1"/>
            <a:r>
              <a:rPr lang="fr-CA" altLang="en-US" sz="1800"/>
              <a:t>Produire les idées</a:t>
            </a:r>
          </a:p>
          <a:p>
            <a:pPr lvl="1" eaLnBrk="1" hangingPunct="1"/>
            <a:r>
              <a:rPr lang="fr-CA" altLang="en-US" sz="1800"/>
              <a:t>Traiter les idées</a:t>
            </a:r>
          </a:p>
          <a:p>
            <a:pPr eaLnBrk="1" hangingPunct="1"/>
            <a:r>
              <a:rPr lang="fr-CA" altLang="en-US"/>
              <a:t>Étude de praticabilité</a:t>
            </a:r>
          </a:p>
          <a:p>
            <a:pPr eaLnBrk="1" hangingPunct="1"/>
            <a:r>
              <a:rPr lang="fr-CA" altLang="en-US"/>
              <a:t>Étude de praticabilité pour le projet en INF1040</a:t>
            </a:r>
          </a:p>
          <a:p>
            <a:pPr eaLnBrk="1" hangingPunct="1"/>
            <a:r>
              <a:rPr lang="fr-CA" altLang="en-US" u="sng"/>
              <a:t>Exercice #1 sur praticabilité</a:t>
            </a:r>
          </a:p>
          <a:p>
            <a:pPr eaLnBrk="1" hangingPunct="1"/>
            <a:r>
              <a:rPr lang="fr-CA" altLang="en-US"/>
              <a:t>Exercice #2 sur praticabilité</a:t>
            </a:r>
            <a:br>
              <a:rPr lang="fr-CA" altLang="en-US"/>
            </a:br>
            <a:endParaRPr lang="fr-CA" altLang="en-US"/>
          </a:p>
          <a:p>
            <a:pPr eaLnBrk="1" hangingPunct="1"/>
            <a:endParaRPr lang="fr-CA" altLang="en-US"/>
          </a:p>
        </p:txBody>
      </p:sp>
      <p:sp>
        <p:nvSpPr>
          <p:cNvPr id="45061" name="Slide Number Placeholder 2">
            <a:extLst>
              <a:ext uri="{FF2B5EF4-FFF2-40B4-BE49-F238E27FC236}">
                <a16:creationId xmlns:a16="http://schemas.microsoft.com/office/drawing/2014/main" id="{29F136D9-96B6-4A64-97E7-86785480890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A70AEE4-A5F3-4183-A5B3-F90AFA2F8D66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257714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Espace réservé du pied de page 4">
            <a:extLst>
              <a:ext uri="{FF2B5EF4-FFF2-40B4-BE49-F238E27FC236}">
                <a16:creationId xmlns:a16="http://schemas.microsoft.com/office/drawing/2014/main" id="{9E604587-ABC6-4FB2-A339-B76B24582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CA" altLang="en-US">
                <a:solidFill>
                  <a:srgbClr val="000000"/>
                </a:solidFill>
              </a:rPr>
              <a:t>INF1040: introduction au génie informatique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CA" altLang="en-US">
                <a:solidFill>
                  <a:srgbClr val="000000"/>
                </a:solidFill>
              </a:rPr>
              <a:t>Département de génie informatique et génie logiciel</a:t>
            </a:r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id="{58A3F947-CD95-4340-83C3-E96028430ED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altLang="en-US"/>
              <a:t>Exercice #1 sur praticabilité</a:t>
            </a:r>
          </a:p>
        </p:txBody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id="{2D3A47C8-4278-4F5A-8123-0B9C1E15968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CA" altLang="en-US"/>
              <a:t>Pour trois des solutions du problème de l’interface avec un ordinateur personnel, faire une étude de praticabilité</a:t>
            </a:r>
          </a:p>
        </p:txBody>
      </p:sp>
      <p:sp>
        <p:nvSpPr>
          <p:cNvPr id="46085" name="Slide Number Placeholder 1">
            <a:extLst>
              <a:ext uri="{FF2B5EF4-FFF2-40B4-BE49-F238E27FC236}">
                <a16:creationId xmlns:a16="http://schemas.microsoft.com/office/drawing/2014/main" id="{C6AF8DC4-8A53-41E5-9AAC-9C1F908B6DE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35F9EADF-B82D-474A-AD79-E15E51C0DE93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234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Espace réservé du pied de page 4">
            <a:extLst>
              <a:ext uri="{FF2B5EF4-FFF2-40B4-BE49-F238E27FC236}">
                <a16:creationId xmlns:a16="http://schemas.microsoft.com/office/drawing/2014/main" id="{74A1732B-7E6E-4E46-8AE3-C3C57AEC97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CA" altLang="en-US">
                <a:solidFill>
                  <a:srgbClr val="000000"/>
                </a:solidFill>
              </a:rPr>
              <a:t>INF1040: introduction au génie informatique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CA" altLang="en-US">
                <a:solidFill>
                  <a:srgbClr val="000000"/>
                </a:solidFill>
              </a:rPr>
              <a:t>Département de génie informatique et génie logiciel</a:t>
            </a:r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id="{291CDA0A-A10B-487C-9532-046BC82CFDB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altLang="en-US"/>
              <a:t>Exercice #2 sur praticabilité</a:t>
            </a:r>
          </a:p>
        </p:txBody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id="{74992C2E-E72D-450A-8E4D-B0EB035576B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CA" altLang="en-US" sz="2000" dirty="0"/>
              <a:t>Pour trois des solutions d’un des sous-systèmes de votre projet, faire une étude de praticabilité</a:t>
            </a:r>
          </a:p>
        </p:txBody>
      </p:sp>
      <p:sp>
        <p:nvSpPr>
          <p:cNvPr id="48133" name="Slide Number Placeholder 1">
            <a:extLst>
              <a:ext uri="{FF2B5EF4-FFF2-40B4-BE49-F238E27FC236}">
                <a16:creationId xmlns:a16="http://schemas.microsoft.com/office/drawing/2014/main" id="{D661FF82-9935-4FCC-B3D7-3B064FA00CB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D77BBA2-62D5-402E-B40C-EE051F0F35E0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22038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Espace réservé du pied de page 4">
            <a:extLst>
              <a:ext uri="{FF2B5EF4-FFF2-40B4-BE49-F238E27FC236}">
                <a16:creationId xmlns:a16="http://schemas.microsoft.com/office/drawing/2014/main" id="{E9F58430-E6B7-40C0-9FAE-C353B1F673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CA" altLang="en-US" dirty="0">
                <a:solidFill>
                  <a:srgbClr val="000000"/>
                </a:solidFill>
              </a:rPr>
              <a:t>INF1040: introduction au génie informatique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CA" altLang="en-US" dirty="0">
                <a:solidFill>
                  <a:srgbClr val="000000"/>
                </a:solidFill>
              </a:rPr>
              <a:t>Département de génie informatique et génie logiciel</a:t>
            </a:r>
          </a:p>
        </p:txBody>
      </p:sp>
      <p:sp>
        <p:nvSpPr>
          <p:cNvPr id="29699" name="Rectangle 2">
            <a:extLst>
              <a:ext uri="{FF2B5EF4-FFF2-40B4-BE49-F238E27FC236}">
                <a16:creationId xmlns:a16="http://schemas.microsoft.com/office/drawing/2014/main" id="{56C4C232-013E-4AB8-AE3A-47A5A7FF35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altLang="en-US" sz="2400"/>
              <a:t>Méthode de conception et réalisation:</a:t>
            </a:r>
            <a:br>
              <a:rPr lang="fr-CA" altLang="en-US" sz="2400"/>
            </a:br>
            <a:r>
              <a:rPr lang="fr-CA" altLang="en-US" sz="2400"/>
              <a:t>Vue d’ensemble</a:t>
            </a:r>
          </a:p>
        </p:txBody>
      </p:sp>
      <p:sp>
        <p:nvSpPr>
          <p:cNvPr id="29700" name="Slide Number Placeholder 2">
            <a:extLst>
              <a:ext uri="{FF2B5EF4-FFF2-40B4-BE49-F238E27FC236}">
                <a16:creationId xmlns:a16="http://schemas.microsoft.com/office/drawing/2014/main" id="{4540A71D-F55D-41E6-9DEF-05209EAEB1A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57C0DF4F-DF49-4DF2-B8A6-637F906889CE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29701" name="Text Box 4">
            <a:extLst>
              <a:ext uri="{FF2B5EF4-FFF2-40B4-BE49-F238E27FC236}">
                <a16:creationId xmlns:a16="http://schemas.microsoft.com/office/drawing/2014/main" id="{26967F8E-60DE-40CB-8933-321317D683B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3050" y="5012963"/>
            <a:ext cx="1314450" cy="857250"/>
          </a:xfrm>
          <a:prstGeom prst="rect">
            <a:avLst/>
          </a:prstGeom>
          <a:solidFill>
            <a:srgbClr val="FF660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fr-CA" altLang="en-US" sz="1350">
                <a:solidFill>
                  <a:srgbClr val="000000"/>
                </a:solidFill>
              </a:rPr>
              <a:t>Naissance</a:t>
            </a:r>
            <a:endParaRPr lang="en-US" altLang="en-US" sz="1350">
              <a:solidFill>
                <a:srgbClr val="000000"/>
              </a:solidFill>
            </a:endParaRPr>
          </a:p>
        </p:txBody>
      </p:sp>
      <p:sp>
        <p:nvSpPr>
          <p:cNvPr id="29702" name="Text Box 5">
            <a:extLst>
              <a:ext uri="{FF2B5EF4-FFF2-40B4-BE49-F238E27FC236}">
                <a16:creationId xmlns:a16="http://schemas.microsoft.com/office/drawing/2014/main" id="{791AE3E3-0AE0-4AC6-A004-79585BCF2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86100" y="5012963"/>
            <a:ext cx="1314450" cy="857250"/>
          </a:xfrm>
          <a:prstGeom prst="rect">
            <a:avLst/>
          </a:prstGeom>
          <a:solidFill>
            <a:srgbClr val="00FF0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fr-CA" altLang="en-US" sz="1350">
                <a:solidFill>
                  <a:srgbClr val="000000"/>
                </a:solidFill>
              </a:rPr>
              <a:t>Design</a:t>
            </a:r>
            <a:endParaRPr lang="en-US" altLang="en-US" sz="1350">
              <a:solidFill>
                <a:srgbClr val="000000"/>
              </a:solidFill>
            </a:endParaRPr>
          </a:p>
        </p:txBody>
      </p:sp>
      <p:sp>
        <p:nvSpPr>
          <p:cNvPr id="29703" name="Text Box 6">
            <a:extLst>
              <a:ext uri="{FF2B5EF4-FFF2-40B4-BE49-F238E27FC236}">
                <a16:creationId xmlns:a16="http://schemas.microsoft.com/office/drawing/2014/main" id="{A43F4111-D241-44DA-8BCE-CE2C01C2365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6300" y="5012963"/>
            <a:ext cx="1314450" cy="857250"/>
          </a:xfrm>
          <a:prstGeom prst="rect">
            <a:avLst/>
          </a:prstGeom>
          <a:solidFill>
            <a:srgbClr val="00CC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fr-CA" altLang="en-US" sz="1350">
                <a:solidFill>
                  <a:srgbClr val="000000"/>
                </a:solidFill>
              </a:rPr>
              <a:t>Exécution</a:t>
            </a:r>
            <a:endParaRPr lang="en-US" altLang="en-US" sz="1350">
              <a:solidFill>
                <a:srgbClr val="000000"/>
              </a:solidFill>
            </a:endParaRPr>
          </a:p>
        </p:txBody>
      </p:sp>
      <p:sp>
        <p:nvSpPr>
          <p:cNvPr id="29704" name="Text Box 7">
            <a:extLst>
              <a:ext uri="{FF2B5EF4-FFF2-40B4-BE49-F238E27FC236}">
                <a16:creationId xmlns:a16="http://schemas.microsoft.com/office/drawing/2014/main" id="{1F3A513B-B615-4F60-9AD0-7EA2F46E45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29350" y="5012963"/>
            <a:ext cx="1314450" cy="857250"/>
          </a:xfrm>
          <a:prstGeom prst="rect">
            <a:avLst/>
          </a:prstGeom>
          <a:solidFill>
            <a:srgbClr val="FF6600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fr-CA" altLang="en-US" sz="1350">
                <a:solidFill>
                  <a:srgbClr val="000000"/>
                </a:solidFill>
              </a:rPr>
              <a:t>Exploitation</a:t>
            </a:r>
            <a:endParaRPr lang="en-US" altLang="en-US" sz="1350">
              <a:solidFill>
                <a:srgbClr val="000000"/>
              </a:solidFill>
            </a:endParaRPr>
          </a:p>
        </p:txBody>
      </p:sp>
      <p:sp>
        <p:nvSpPr>
          <p:cNvPr id="29705" name="Line 8">
            <a:extLst>
              <a:ext uri="{FF2B5EF4-FFF2-40B4-BE49-F238E27FC236}">
                <a16:creationId xmlns:a16="http://schemas.microsoft.com/office/drawing/2014/main" id="{714BC19F-2D56-499C-9510-819E566970B9}"/>
              </a:ext>
            </a:extLst>
          </p:cNvPr>
          <p:cNvSpPr>
            <a:spLocks noChangeShapeType="1"/>
          </p:cNvSpPr>
          <p:nvPr/>
        </p:nvSpPr>
        <p:spPr bwMode="auto">
          <a:xfrm>
            <a:off x="2857500" y="5413013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CA" sz="135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29706" name="Line 9">
            <a:extLst>
              <a:ext uri="{FF2B5EF4-FFF2-40B4-BE49-F238E27FC236}">
                <a16:creationId xmlns:a16="http://schemas.microsoft.com/office/drawing/2014/main" id="{018DADE2-0C3B-40E9-9B45-0B2569CD9A78}"/>
              </a:ext>
            </a:extLst>
          </p:cNvPr>
          <p:cNvSpPr>
            <a:spLocks noChangeShapeType="1"/>
          </p:cNvSpPr>
          <p:nvPr/>
        </p:nvSpPr>
        <p:spPr bwMode="auto">
          <a:xfrm>
            <a:off x="4400550" y="5413013"/>
            <a:ext cx="285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CA" sz="135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29707" name="Line 10">
            <a:extLst>
              <a:ext uri="{FF2B5EF4-FFF2-40B4-BE49-F238E27FC236}">
                <a16:creationId xmlns:a16="http://schemas.microsoft.com/office/drawing/2014/main" id="{D1B6434B-FB0C-4551-83F0-10B2AB319C2F}"/>
              </a:ext>
            </a:extLst>
          </p:cNvPr>
          <p:cNvSpPr>
            <a:spLocks noChangeShapeType="1"/>
          </p:cNvSpPr>
          <p:nvPr/>
        </p:nvSpPr>
        <p:spPr bwMode="auto">
          <a:xfrm>
            <a:off x="6000750" y="5413013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CA" sz="1350">
              <a:solidFill>
                <a:srgbClr val="000000"/>
              </a:solidFill>
              <a:latin typeface="Verdana" panose="020B0604030504040204" pitchFamily="34" charset="0"/>
            </a:endParaRPr>
          </a:p>
        </p:txBody>
      </p:sp>
      <p:sp>
        <p:nvSpPr>
          <p:cNvPr id="29708" name="Oval 12">
            <a:extLst>
              <a:ext uri="{FF2B5EF4-FFF2-40B4-BE49-F238E27FC236}">
                <a16:creationId xmlns:a16="http://schemas.microsoft.com/office/drawing/2014/main" id="{BA438827-D487-4D87-A1F2-55ACBCDAF3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1334" y="3804806"/>
            <a:ext cx="1797844" cy="5715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CA" altLang="en-US" sz="1050">
                <a:solidFill>
                  <a:srgbClr val="000000"/>
                </a:solidFill>
              </a:rPr>
              <a:t>1. Formulation du problème</a:t>
            </a:r>
            <a:endParaRPr lang="en-US" altLang="en-US" sz="1050">
              <a:solidFill>
                <a:srgbClr val="000000"/>
              </a:solidFill>
            </a:endParaRPr>
          </a:p>
        </p:txBody>
      </p:sp>
      <p:sp>
        <p:nvSpPr>
          <p:cNvPr id="29709" name="Oval 17">
            <a:extLst>
              <a:ext uri="{FF2B5EF4-FFF2-40B4-BE49-F238E27FC236}">
                <a16:creationId xmlns:a16="http://schemas.microsoft.com/office/drawing/2014/main" id="{5FBF9B0A-4CA8-4CC1-9FF6-68E782A530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4603" y="2534516"/>
            <a:ext cx="1600200" cy="5715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CA" altLang="en-US" sz="1050">
                <a:solidFill>
                  <a:srgbClr val="000000"/>
                </a:solidFill>
              </a:rPr>
              <a:t>2. Recherche de solutions</a:t>
            </a:r>
            <a:endParaRPr lang="en-US" altLang="en-US" sz="1050">
              <a:solidFill>
                <a:srgbClr val="000000"/>
              </a:solidFill>
            </a:endParaRPr>
          </a:p>
        </p:txBody>
      </p:sp>
      <p:sp>
        <p:nvSpPr>
          <p:cNvPr id="29710" name="Oval 18">
            <a:extLst>
              <a:ext uri="{FF2B5EF4-FFF2-40B4-BE49-F238E27FC236}">
                <a16:creationId xmlns:a16="http://schemas.microsoft.com/office/drawing/2014/main" id="{D68A1C36-B9F6-40CD-9453-BBBEA829D8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29350" y="2671652"/>
            <a:ext cx="1885950" cy="571500"/>
          </a:xfrm>
          <a:prstGeom prst="ellipse">
            <a:avLst/>
          </a:prstGeom>
          <a:solidFill>
            <a:srgbClr val="00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CA" altLang="en-US" sz="1050" dirty="0">
                <a:solidFill>
                  <a:srgbClr val="000000"/>
                </a:solidFill>
              </a:rPr>
              <a:t>4. Étude préliminaire et prise de décision</a:t>
            </a:r>
            <a:endParaRPr lang="en-US" altLang="en-US" sz="1050" dirty="0">
              <a:solidFill>
                <a:srgbClr val="000000"/>
              </a:solidFill>
            </a:endParaRPr>
          </a:p>
        </p:txBody>
      </p:sp>
      <p:sp>
        <p:nvSpPr>
          <p:cNvPr id="29711" name="Oval 19">
            <a:extLst>
              <a:ext uri="{FF2B5EF4-FFF2-40B4-BE49-F238E27FC236}">
                <a16:creationId xmlns:a16="http://schemas.microsoft.com/office/drawing/2014/main" id="{D706F7EA-59CA-452D-902E-FBD076B51C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500582" y="1653238"/>
            <a:ext cx="1428750" cy="571500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CA" altLang="en-US" sz="1050">
                <a:solidFill>
                  <a:srgbClr val="000000"/>
                </a:solidFill>
              </a:rPr>
              <a:t>3. Étude de praticabilité</a:t>
            </a:r>
            <a:endParaRPr lang="en-US" altLang="en-US" sz="1050">
              <a:solidFill>
                <a:srgbClr val="000000"/>
              </a:solidFill>
            </a:endParaRPr>
          </a:p>
        </p:txBody>
      </p:sp>
      <p:sp>
        <p:nvSpPr>
          <p:cNvPr id="29712" name="Oval 20">
            <a:extLst>
              <a:ext uri="{FF2B5EF4-FFF2-40B4-BE49-F238E27FC236}">
                <a16:creationId xmlns:a16="http://schemas.microsoft.com/office/drawing/2014/main" id="{360D7900-BB2F-4CF8-84D5-4B6DBD3253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8787" y="3921520"/>
            <a:ext cx="1729978" cy="571500"/>
          </a:xfrm>
          <a:prstGeom prst="ellipse">
            <a:avLst/>
          </a:prstGeom>
          <a:solidFill>
            <a:srgbClr val="FF66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fr-CA" altLang="en-US" sz="1050">
                <a:solidFill>
                  <a:srgbClr val="000000"/>
                </a:solidFill>
              </a:rPr>
              <a:t>5. Raffinement de la solution</a:t>
            </a:r>
            <a:endParaRPr lang="en-US" altLang="en-US" sz="1050">
              <a:solidFill>
                <a:srgbClr val="000000"/>
              </a:solidFill>
            </a:endParaRPr>
          </a:p>
        </p:txBody>
      </p:sp>
      <p:cxnSp>
        <p:nvCxnSpPr>
          <p:cNvPr id="29713" name="AutoShape 29">
            <a:extLst>
              <a:ext uri="{FF2B5EF4-FFF2-40B4-BE49-F238E27FC236}">
                <a16:creationId xmlns:a16="http://schemas.microsoft.com/office/drawing/2014/main" id="{CE29158E-2462-4372-8C3C-F2603EF7C142}"/>
              </a:ext>
            </a:extLst>
          </p:cNvPr>
          <p:cNvCxnSpPr>
            <a:cxnSpLocks noChangeShapeType="1"/>
            <a:stCxn id="29702" idx="0"/>
            <a:endCxn id="29708" idx="4"/>
          </p:cNvCxnSpPr>
          <p:nvPr/>
        </p:nvCxnSpPr>
        <p:spPr bwMode="auto">
          <a:xfrm rot="16200000" flipV="1">
            <a:off x="2578463" y="3848100"/>
            <a:ext cx="636657" cy="1693069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14" name="AutoShape 32">
            <a:extLst>
              <a:ext uri="{FF2B5EF4-FFF2-40B4-BE49-F238E27FC236}">
                <a16:creationId xmlns:a16="http://schemas.microsoft.com/office/drawing/2014/main" id="{FA93F0C7-F28F-48E9-BC13-8D61C54CB069}"/>
              </a:ext>
            </a:extLst>
          </p:cNvPr>
          <p:cNvCxnSpPr>
            <a:cxnSpLocks noChangeShapeType="1"/>
            <a:stCxn id="29709" idx="0"/>
            <a:endCxn id="29711" idx="2"/>
          </p:cNvCxnSpPr>
          <p:nvPr/>
        </p:nvCxnSpPr>
        <p:spPr bwMode="auto">
          <a:xfrm rot="5400000" flipH="1" flipV="1">
            <a:off x="2169878" y="1203813"/>
            <a:ext cx="595528" cy="2065879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15" name="AutoShape 33">
            <a:extLst>
              <a:ext uri="{FF2B5EF4-FFF2-40B4-BE49-F238E27FC236}">
                <a16:creationId xmlns:a16="http://schemas.microsoft.com/office/drawing/2014/main" id="{3F8D79D9-BA4C-4497-8B75-05E7627319E6}"/>
              </a:ext>
            </a:extLst>
          </p:cNvPr>
          <p:cNvCxnSpPr>
            <a:cxnSpLocks noChangeShapeType="1"/>
            <a:stCxn id="29711" idx="6"/>
            <a:endCxn id="29710" idx="0"/>
          </p:cNvCxnSpPr>
          <p:nvPr/>
        </p:nvCxnSpPr>
        <p:spPr bwMode="auto">
          <a:xfrm>
            <a:off x="4929332" y="1938988"/>
            <a:ext cx="2242993" cy="732664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16" name="AutoShape 34">
            <a:extLst>
              <a:ext uri="{FF2B5EF4-FFF2-40B4-BE49-F238E27FC236}">
                <a16:creationId xmlns:a16="http://schemas.microsoft.com/office/drawing/2014/main" id="{30EAC5D9-8BF2-4E09-BA3C-60C5EF0109AF}"/>
              </a:ext>
            </a:extLst>
          </p:cNvPr>
          <p:cNvCxnSpPr>
            <a:cxnSpLocks noChangeShapeType="1"/>
            <a:stCxn id="29710" idx="5"/>
            <a:endCxn id="29712" idx="6"/>
          </p:cNvCxnSpPr>
          <p:nvPr/>
        </p:nvCxnSpPr>
        <p:spPr bwMode="auto">
          <a:xfrm rot="5400000">
            <a:off x="7030031" y="3398192"/>
            <a:ext cx="1047812" cy="570344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17" name="AutoShape 35">
            <a:extLst>
              <a:ext uri="{FF2B5EF4-FFF2-40B4-BE49-F238E27FC236}">
                <a16:creationId xmlns:a16="http://schemas.microsoft.com/office/drawing/2014/main" id="{F84DD55B-0051-4F73-A0EE-4835BD0F3430}"/>
              </a:ext>
            </a:extLst>
          </p:cNvPr>
          <p:cNvCxnSpPr>
            <a:cxnSpLocks noChangeShapeType="1"/>
            <a:stCxn id="29712" idx="4"/>
            <a:endCxn id="29702" idx="0"/>
          </p:cNvCxnSpPr>
          <p:nvPr/>
        </p:nvCxnSpPr>
        <p:spPr bwMode="auto">
          <a:xfrm rot="5400000">
            <a:off x="4813580" y="3422766"/>
            <a:ext cx="519943" cy="2660451"/>
          </a:xfrm>
          <a:prstGeom prst="curvedConnector3">
            <a:avLst>
              <a:gd name="adj1" fmla="val 5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9718" name="AutoShape 37">
            <a:extLst>
              <a:ext uri="{FF2B5EF4-FFF2-40B4-BE49-F238E27FC236}">
                <a16:creationId xmlns:a16="http://schemas.microsoft.com/office/drawing/2014/main" id="{90AE5DDA-40D5-4C0E-8E33-10068734B396}"/>
              </a:ext>
            </a:extLst>
          </p:cNvPr>
          <p:cNvCxnSpPr>
            <a:cxnSpLocks noChangeShapeType="1"/>
            <a:stCxn id="29708" idx="2"/>
            <a:endCxn id="29709" idx="3"/>
          </p:cNvCxnSpPr>
          <p:nvPr/>
        </p:nvCxnSpPr>
        <p:spPr bwMode="auto">
          <a:xfrm rot="10800000">
            <a:off x="868948" y="3022322"/>
            <a:ext cx="282387" cy="1068234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5" name="Rectangle 39">
            <a:extLst>
              <a:ext uri="{FF2B5EF4-FFF2-40B4-BE49-F238E27FC236}">
                <a16:creationId xmlns:a16="http://schemas.microsoft.com/office/drawing/2014/main" id="{50250E6B-DF4E-4AA3-B7F2-202AAA3BC3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108722" y="2744682"/>
            <a:ext cx="2949179" cy="967688"/>
          </a:xfrm>
          <a:prstGeom prst="rect">
            <a:avLst/>
          </a:prstGeom>
          <a:solidFill>
            <a:srgbClr val="FFFF00"/>
          </a:solidFill>
          <a:ln>
            <a:noFill/>
          </a:ln>
          <a:extLst/>
        </p:spPr>
        <p:txBody>
          <a:bodyPr/>
          <a:lstStyle>
            <a:lvl1pPr marL="469900" indent="-469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08050" indent="-4365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2pPr>
            <a:lvl3pPr marL="1304925" indent="-39528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o"/>
              <a:defRPr sz="2400">
                <a:solidFill>
                  <a:schemeClr val="tx1"/>
                </a:solidFill>
                <a:latin typeface="+mn-lt"/>
              </a:defRPr>
            </a:lvl3pPr>
            <a:lvl4pPr marL="1693863" indent="-3873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+mn-lt"/>
              </a:defRPr>
            </a:lvl4pPr>
            <a:lvl5pPr marL="2093913" indent="-398463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5pPr>
            <a:lvl6pPr marL="25511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6pPr>
            <a:lvl7pPr marL="30083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7pPr>
            <a:lvl8pPr marL="34655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8pPr>
            <a:lvl9pPr marL="3922713" indent="-398463" algn="l" rtl="0" fontAlgn="base">
              <a:spcBef>
                <a:spcPct val="25000"/>
              </a:spcBef>
              <a:spcAft>
                <a:spcPct val="0"/>
              </a:spcAft>
              <a:buClr>
                <a:schemeClr val="accent2"/>
              </a:buClr>
              <a:buFont typeface="Wingdings" pitchFamily="2" charset="2"/>
              <a:buChar char="§"/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marL="172641" indent="-172641" eaLnBrk="1" hangingPunct="1">
              <a:buClr>
                <a:srgbClr val="CC0000"/>
              </a:buClr>
              <a:defRPr/>
            </a:pPr>
            <a:r>
              <a:rPr lang="fr-CA" altLang="en-US" sz="800" kern="0" dirty="0">
                <a:solidFill>
                  <a:srgbClr val="000000"/>
                </a:solidFill>
                <a:latin typeface="Verdana"/>
              </a:rPr>
              <a:t>3.1 Définition</a:t>
            </a:r>
          </a:p>
          <a:p>
            <a:pPr marL="172641" indent="-172641" eaLnBrk="1" hangingPunct="1">
              <a:buClr>
                <a:srgbClr val="CC0000"/>
              </a:buClr>
              <a:defRPr/>
            </a:pPr>
            <a:r>
              <a:rPr lang="fr-CA" altLang="en-US" sz="800" kern="0" dirty="0">
                <a:solidFill>
                  <a:srgbClr val="000000"/>
                </a:solidFill>
                <a:latin typeface="Verdana"/>
              </a:rPr>
              <a:t>3.2 Aspects physiques</a:t>
            </a:r>
          </a:p>
          <a:p>
            <a:pPr marL="172641" indent="-172641" eaLnBrk="1" hangingPunct="1">
              <a:buClr>
                <a:srgbClr val="CC0000"/>
              </a:buClr>
              <a:defRPr/>
            </a:pPr>
            <a:r>
              <a:rPr lang="fr-CA" altLang="en-US" sz="800" kern="0" dirty="0">
                <a:solidFill>
                  <a:srgbClr val="000000"/>
                </a:solidFill>
                <a:latin typeface="Verdana"/>
              </a:rPr>
              <a:t>3.3 Aspects économiques</a:t>
            </a:r>
          </a:p>
          <a:p>
            <a:pPr marL="172641" indent="-172641" eaLnBrk="1" hangingPunct="1">
              <a:buClr>
                <a:srgbClr val="CC0000"/>
              </a:buClr>
              <a:defRPr/>
            </a:pPr>
            <a:r>
              <a:rPr lang="fr-CA" altLang="en-US" sz="800" kern="0" dirty="0">
                <a:solidFill>
                  <a:srgbClr val="000000"/>
                </a:solidFill>
                <a:latin typeface="Verdana"/>
              </a:rPr>
              <a:t>3.4 Facteurs de temps</a:t>
            </a:r>
          </a:p>
          <a:p>
            <a:pPr marL="172641" indent="-172641" eaLnBrk="1" hangingPunct="1">
              <a:buClr>
                <a:srgbClr val="CC0000"/>
              </a:buClr>
              <a:defRPr/>
            </a:pPr>
            <a:r>
              <a:rPr lang="fr-CA" altLang="en-US" sz="800" kern="0" dirty="0">
                <a:solidFill>
                  <a:srgbClr val="000000"/>
                </a:solidFill>
                <a:latin typeface="Verdana"/>
              </a:rPr>
              <a:t>3.5 Facteurs environnementaux</a:t>
            </a:r>
          </a:p>
          <a:p>
            <a:pPr marL="172641" indent="-172641" eaLnBrk="1" hangingPunct="1">
              <a:buClr>
                <a:srgbClr val="CC0000"/>
              </a:buClr>
              <a:defRPr/>
            </a:pPr>
            <a:r>
              <a:rPr lang="fr-CA" altLang="en-US" sz="800" kern="0" dirty="0">
                <a:solidFill>
                  <a:srgbClr val="000000"/>
                </a:solidFill>
                <a:latin typeface="Verdana"/>
              </a:rPr>
              <a:t>3.6 Compilation dans un tableau de synthèse</a:t>
            </a:r>
          </a:p>
          <a:p>
            <a:pPr marL="172641" indent="-172641" eaLnBrk="1" hangingPunct="1">
              <a:buClr>
                <a:srgbClr val="CC0000"/>
              </a:buClr>
              <a:defRPr/>
            </a:pPr>
            <a:endParaRPr lang="fr-CA" altLang="en-US" sz="800" kern="0" dirty="0">
              <a:solidFill>
                <a:srgbClr val="000000"/>
              </a:solidFill>
              <a:latin typeface="Verdana"/>
            </a:endParaRPr>
          </a:p>
        </p:txBody>
      </p:sp>
      <p:sp>
        <p:nvSpPr>
          <p:cNvPr id="26" name="AutoShape 40">
            <a:extLst>
              <a:ext uri="{FF2B5EF4-FFF2-40B4-BE49-F238E27FC236}">
                <a16:creationId xmlns:a16="http://schemas.microsoft.com/office/drawing/2014/main" id="{1D609ED7-D869-4265-9691-A99C06E5FAB3}"/>
              </a:ext>
            </a:extLst>
          </p:cNvPr>
          <p:cNvSpPr>
            <a:spLocks/>
          </p:cNvSpPr>
          <p:nvPr/>
        </p:nvSpPr>
        <p:spPr bwMode="auto">
          <a:xfrm>
            <a:off x="2949178" y="2793206"/>
            <a:ext cx="136922" cy="919163"/>
          </a:xfrm>
          <a:prstGeom prst="leftBrace">
            <a:avLst>
              <a:gd name="adj1" fmla="val 55942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CA" altLang="en-US" sz="1350">
              <a:solidFill>
                <a:srgbClr val="000000"/>
              </a:solidFill>
            </a:endParaRPr>
          </a:p>
        </p:txBody>
      </p:sp>
      <p:sp>
        <p:nvSpPr>
          <p:cNvPr id="29721" name="Text Box 42">
            <a:extLst>
              <a:ext uri="{FF2B5EF4-FFF2-40B4-BE49-F238E27FC236}">
                <a16:creationId xmlns:a16="http://schemas.microsoft.com/office/drawing/2014/main" id="{570A818D-E785-4124-A158-18E4463820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8765" y="1837948"/>
            <a:ext cx="846535" cy="115416"/>
          </a:xfrm>
          <a:prstGeom prst="rect">
            <a:avLst/>
          </a:prstGeom>
          <a:solidFill>
            <a:srgbClr val="00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fr-CA" altLang="en-US" sz="750" dirty="0">
                <a:solidFill>
                  <a:srgbClr val="000000"/>
                </a:solidFill>
              </a:rPr>
              <a:t>vu en INF1040</a:t>
            </a:r>
            <a:endParaRPr lang="en-US" altLang="en-US" sz="750" dirty="0">
              <a:solidFill>
                <a:srgbClr val="000000"/>
              </a:solidFill>
            </a:endParaRPr>
          </a:p>
        </p:txBody>
      </p:sp>
      <p:sp>
        <p:nvSpPr>
          <p:cNvPr id="29722" name="Text Box 43">
            <a:extLst>
              <a:ext uri="{FF2B5EF4-FFF2-40B4-BE49-F238E27FC236}">
                <a16:creationId xmlns:a16="http://schemas.microsoft.com/office/drawing/2014/main" id="{3B3989EF-142B-44E5-9C05-058280FC28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8765" y="1980823"/>
            <a:ext cx="846535" cy="115416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fr-CA" altLang="en-US" sz="750" dirty="0">
                <a:solidFill>
                  <a:srgbClr val="000000"/>
                </a:solidFill>
              </a:rPr>
              <a:t>vu aujourd’hui</a:t>
            </a:r>
            <a:endParaRPr lang="en-US" altLang="en-US" sz="750" dirty="0">
              <a:solidFill>
                <a:srgbClr val="000000"/>
              </a:solidFill>
            </a:endParaRPr>
          </a:p>
        </p:txBody>
      </p:sp>
      <p:sp>
        <p:nvSpPr>
          <p:cNvPr id="29723" name="Text Box 44">
            <a:extLst>
              <a:ext uri="{FF2B5EF4-FFF2-40B4-BE49-F238E27FC236}">
                <a16:creationId xmlns:a16="http://schemas.microsoft.com/office/drawing/2014/main" id="{3292E40B-5CC9-4482-9384-2E8DFECB2F8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68765" y="2123698"/>
            <a:ext cx="846535" cy="115416"/>
          </a:xfrm>
          <a:prstGeom prst="rect">
            <a:avLst/>
          </a:prstGeom>
          <a:solidFill>
            <a:srgbClr val="00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algn="ctr" fontAlgn="base">
              <a:spcBef>
                <a:spcPct val="50000"/>
              </a:spcBef>
              <a:spcAft>
                <a:spcPct val="0"/>
              </a:spcAft>
            </a:pPr>
            <a:r>
              <a:rPr lang="fr-CA" altLang="en-US" sz="750" dirty="0">
                <a:solidFill>
                  <a:srgbClr val="000000"/>
                </a:solidFill>
              </a:rPr>
              <a:t>vu en INF1995</a:t>
            </a:r>
            <a:endParaRPr lang="en-US" altLang="en-US" sz="75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07933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 autoUpdateAnimBg="0"/>
      <p:bldP spid="26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Espace réservé du pied de page 4">
            <a:extLst>
              <a:ext uri="{FF2B5EF4-FFF2-40B4-BE49-F238E27FC236}">
                <a16:creationId xmlns:a16="http://schemas.microsoft.com/office/drawing/2014/main" id="{AAE34B62-AEFD-4D78-AA8D-254A5A0D8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r>
              <a:rPr lang="fr-CA" altLang="en-US"/>
              <a:t>INF1040: introduction au génie informatique</a:t>
            </a:r>
          </a:p>
          <a:p>
            <a:r>
              <a:rPr lang="fr-CA" altLang="en-US"/>
              <a:t>Département de génie informatique et génie logiciel</a:t>
            </a:r>
          </a:p>
        </p:txBody>
      </p:sp>
      <p:sp>
        <p:nvSpPr>
          <p:cNvPr id="49155" name="Rectangle 2">
            <a:extLst>
              <a:ext uri="{FF2B5EF4-FFF2-40B4-BE49-F238E27FC236}">
                <a16:creationId xmlns:a16="http://schemas.microsoft.com/office/drawing/2014/main" id="{104BB930-2F95-47B7-8262-F6109A531A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altLang="en-US"/>
              <a:t>Quelques références</a:t>
            </a:r>
          </a:p>
        </p:txBody>
      </p:sp>
      <p:sp>
        <p:nvSpPr>
          <p:cNvPr id="49156" name="Rectangle 3">
            <a:extLst>
              <a:ext uri="{FF2B5EF4-FFF2-40B4-BE49-F238E27FC236}">
                <a16:creationId xmlns:a16="http://schemas.microsoft.com/office/drawing/2014/main" id="{3EE538A9-0BD9-47F7-822F-E7878EE87D9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CA" altLang="en-US" sz="2300"/>
              <a:t>Ordre des ingénieurs du Québec (</a:t>
            </a:r>
            <a:r>
              <a:rPr lang="fr-CA" altLang="en-US" sz="2300">
                <a:hlinkClick r:id="rId2"/>
              </a:rPr>
              <a:t>www.oiq.qc.ca</a:t>
            </a:r>
            <a:r>
              <a:rPr lang="fr-CA" altLang="en-US" sz="2300"/>
              <a:t>)</a:t>
            </a:r>
          </a:p>
          <a:p>
            <a:pPr eaLnBrk="1" hangingPunct="1"/>
            <a:r>
              <a:rPr lang="fr-CA" altLang="en-US" sz="2300"/>
              <a:t>R. Vinet, D. Chassé et R. Prégent, </a:t>
            </a:r>
            <a:r>
              <a:rPr lang="fr-CA" altLang="en-US" sz="2300" i="1"/>
              <a:t>Méthodologie des projets d’ingénierie et travail en équipe. </a:t>
            </a:r>
            <a:r>
              <a:rPr lang="fr-CA" altLang="en-US" sz="2300"/>
              <a:t>Montréal : École Polytechnique de Montréal, 1998. 111 p. </a:t>
            </a:r>
          </a:p>
          <a:p>
            <a:pPr eaLnBrk="1" hangingPunct="1"/>
            <a:r>
              <a:rPr lang="fr-CA" altLang="en-US" sz="2300"/>
              <a:t>Ingénieurs Canada (http://www.ingenieurscanada.ca/)</a:t>
            </a:r>
          </a:p>
        </p:txBody>
      </p:sp>
      <p:sp>
        <p:nvSpPr>
          <p:cNvPr id="49157" name="Slide Number Placeholder 2">
            <a:extLst>
              <a:ext uri="{FF2B5EF4-FFF2-40B4-BE49-F238E27FC236}">
                <a16:creationId xmlns:a16="http://schemas.microsoft.com/office/drawing/2014/main" id="{C8774150-BC7F-437A-9B35-8677A97A4C5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EA8E79A2-370D-4F75-BCCC-12260591A630}" type="slidenum">
              <a:rPr lang="en-US" altLang="en-US"/>
              <a:pPr/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6389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Espace réservé du pied de page 4">
            <a:extLst>
              <a:ext uri="{FF2B5EF4-FFF2-40B4-BE49-F238E27FC236}">
                <a16:creationId xmlns:a16="http://schemas.microsoft.com/office/drawing/2014/main" id="{7B7D4945-B3D0-4568-96AF-6E71B614B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CA" altLang="en-US">
                <a:solidFill>
                  <a:srgbClr val="000000"/>
                </a:solidFill>
              </a:rPr>
              <a:t>INF1040: introduction au génie informatique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CA" altLang="en-US">
                <a:solidFill>
                  <a:srgbClr val="000000"/>
                </a:solidFill>
              </a:rPr>
              <a:t>Département de génie informatique et génie logiciel</a:t>
            </a:r>
          </a:p>
        </p:txBody>
      </p:sp>
      <p:sp>
        <p:nvSpPr>
          <p:cNvPr id="30723" name="Rectangle 2">
            <a:extLst>
              <a:ext uri="{FF2B5EF4-FFF2-40B4-BE49-F238E27FC236}">
                <a16:creationId xmlns:a16="http://schemas.microsoft.com/office/drawing/2014/main" id="{C70FE004-637E-4834-ACF3-A523412C67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altLang="en-US"/>
              <a:t>Étude de praticabilité …</a:t>
            </a:r>
          </a:p>
        </p:txBody>
      </p:sp>
      <p:sp>
        <p:nvSpPr>
          <p:cNvPr id="30724" name="Rectangle 3">
            <a:extLst>
              <a:ext uri="{FF2B5EF4-FFF2-40B4-BE49-F238E27FC236}">
                <a16:creationId xmlns:a16="http://schemas.microsoft.com/office/drawing/2014/main" id="{D4848266-9613-4504-A020-5E7D17AD3AE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66737" y="1752600"/>
            <a:ext cx="8300171" cy="4267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CA" altLang="en-US" dirty="0"/>
              <a:t>Définition d’une étude de praticabilité</a:t>
            </a:r>
          </a:p>
          <a:p>
            <a:pPr eaLnBrk="1" hangingPunct="1">
              <a:lnSpc>
                <a:spcPct val="90000"/>
              </a:lnSpc>
            </a:pPr>
            <a:endParaRPr lang="fr-CA" altLang="en-US" dirty="0"/>
          </a:p>
          <a:p>
            <a:pPr lvl="1" eaLnBrk="1" hangingPunct="1">
              <a:lnSpc>
                <a:spcPct val="90000"/>
              </a:lnSpc>
            </a:pPr>
            <a:r>
              <a:rPr lang="fr-CA" altLang="en-US" dirty="0"/>
              <a:t>Évaluation sommaire de la possibilité de réaliser chacune des solutions proposées</a:t>
            </a:r>
          </a:p>
          <a:p>
            <a:pPr lvl="1" eaLnBrk="1" hangingPunct="1">
              <a:lnSpc>
                <a:spcPct val="90000"/>
              </a:lnSpc>
            </a:pPr>
            <a:endParaRPr lang="fr-CA" altLang="en-US" dirty="0"/>
          </a:p>
          <a:p>
            <a:pPr lvl="1" eaLnBrk="1" hangingPunct="1">
              <a:lnSpc>
                <a:spcPct val="90000"/>
              </a:lnSpc>
            </a:pPr>
            <a:r>
              <a:rPr lang="fr-CA" altLang="en-US" dirty="0"/>
              <a:t>Déterminer rapidement, sans examen poussé</a:t>
            </a:r>
          </a:p>
          <a:p>
            <a:pPr lvl="2" eaLnBrk="1" hangingPunct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fr-CA" altLang="en-US" sz="1500" dirty="0"/>
              <a:t>Quelles solutions doivent être rejetées</a:t>
            </a:r>
          </a:p>
          <a:p>
            <a:pPr lvl="2" eaLnBrk="1" hangingPunct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fr-CA" altLang="en-US" sz="1500" dirty="0"/>
              <a:t>Quelles solutions doivent être approfondies</a:t>
            </a:r>
          </a:p>
          <a:p>
            <a:pPr lvl="2" eaLnBrk="1" hangingPunct="1">
              <a:lnSpc>
                <a:spcPct val="90000"/>
              </a:lnSpc>
              <a:buFont typeface="Courier New" panose="02070309020205020404" pitchFamily="49" charset="0"/>
              <a:buChar char="o"/>
            </a:pPr>
            <a:endParaRPr lang="fr-CA" altLang="en-US" sz="1500" dirty="0"/>
          </a:p>
          <a:p>
            <a:pPr lvl="1" eaLnBrk="1" hangingPunct="1">
              <a:lnSpc>
                <a:spcPct val="90000"/>
              </a:lnSpc>
            </a:pPr>
            <a:r>
              <a:rPr lang="fr-CA" altLang="en-US" dirty="0"/>
              <a:t>Quatre domaines à considérer</a:t>
            </a:r>
          </a:p>
          <a:p>
            <a:pPr lvl="2" eaLnBrk="1" hangingPunct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fr-CA" altLang="en-US" sz="1500" dirty="0"/>
              <a:t>Aspects physiques</a:t>
            </a:r>
          </a:p>
          <a:p>
            <a:pPr lvl="2" eaLnBrk="1" hangingPunct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fr-CA" altLang="en-US" sz="1500" dirty="0"/>
              <a:t>Aspects économiques</a:t>
            </a:r>
          </a:p>
          <a:p>
            <a:pPr lvl="2" eaLnBrk="1" hangingPunct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fr-CA" altLang="en-US" sz="1500" dirty="0"/>
              <a:t>Facteurs de temps</a:t>
            </a:r>
          </a:p>
          <a:p>
            <a:pPr lvl="2" eaLnBrk="1" hangingPunct="1">
              <a:lnSpc>
                <a:spcPct val="90000"/>
              </a:lnSpc>
              <a:buFont typeface="Courier New" panose="02070309020205020404" pitchFamily="49" charset="0"/>
              <a:buChar char="o"/>
            </a:pPr>
            <a:r>
              <a:rPr lang="fr-CA" altLang="en-US" sz="1500" dirty="0"/>
              <a:t>Facteurs environnementaux</a:t>
            </a:r>
          </a:p>
          <a:p>
            <a:pPr lvl="2" eaLnBrk="1" hangingPunct="1">
              <a:lnSpc>
                <a:spcPct val="90000"/>
              </a:lnSpc>
              <a:buFont typeface="Courier New" panose="02070309020205020404" pitchFamily="49" charset="0"/>
              <a:buChar char="o"/>
            </a:pPr>
            <a:endParaRPr lang="fr-CA" altLang="en-US" sz="1500" dirty="0"/>
          </a:p>
          <a:p>
            <a:pPr lvl="1" eaLnBrk="1" hangingPunct="1">
              <a:lnSpc>
                <a:spcPct val="90000"/>
              </a:lnSpc>
            </a:pPr>
            <a:r>
              <a:rPr lang="fr-CA" altLang="en-US" dirty="0"/>
              <a:t>On vise à retenir entre deux et six solutions</a:t>
            </a:r>
          </a:p>
        </p:txBody>
      </p:sp>
      <p:sp>
        <p:nvSpPr>
          <p:cNvPr id="30725" name="Slide Number Placeholder 1">
            <a:extLst>
              <a:ext uri="{FF2B5EF4-FFF2-40B4-BE49-F238E27FC236}">
                <a16:creationId xmlns:a16="http://schemas.microsoft.com/office/drawing/2014/main" id="{41791B0B-84EF-4402-94CA-3AEA3801B4E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1B3737B-CDD5-4F2C-932B-50C9062BEFF4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68980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Espace réservé du pied de page 4">
            <a:extLst>
              <a:ext uri="{FF2B5EF4-FFF2-40B4-BE49-F238E27FC236}">
                <a16:creationId xmlns:a16="http://schemas.microsoft.com/office/drawing/2014/main" id="{D2AC094E-836D-43A2-A483-703D9E680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CA" altLang="en-US">
                <a:solidFill>
                  <a:srgbClr val="000000"/>
                </a:solidFill>
              </a:rPr>
              <a:t>INF1040: introduction au génie informatique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CA" altLang="en-US">
                <a:solidFill>
                  <a:srgbClr val="000000"/>
                </a:solidFill>
              </a:rPr>
              <a:t>Département de génie informatique et génie logiciel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54899A7D-62A2-4FCB-AC96-A19850B9BC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CA" altLang="en-US" dirty="0"/>
              <a:t>Aspects physiques</a:t>
            </a:r>
          </a:p>
          <a:p>
            <a:pPr eaLnBrk="1" hangingPunct="1"/>
            <a:endParaRPr lang="fr-CA" altLang="en-US" dirty="0"/>
          </a:p>
          <a:p>
            <a:pPr lvl="1" eaLnBrk="1" hangingPunct="1"/>
            <a:r>
              <a:rPr lang="fr-CA" altLang="en-US" dirty="0"/>
              <a:t>Dans quelle mesure chaque solution est-elle scientifiquement et techniquement réalisable?</a:t>
            </a:r>
          </a:p>
          <a:p>
            <a:pPr lvl="1" eaLnBrk="1" hangingPunct="1"/>
            <a:endParaRPr lang="fr-CA" altLang="en-US" dirty="0"/>
          </a:p>
          <a:p>
            <a:pPr lvl="1" eaLnBrk="1" hangingPunct="1"/>
            <a:r>
              <a:rPr lang="fr-CA" altLang="en-US" dirty="0"/>
              <a:t>Besoin de jugement et de sens de la réalité</a:t>
            </a:r>
          </a:p>
          <a:p>
            <a:pPr lvl="1" eaLnBrk="1" hangingPunct="1"/>
            <a:endParaRPr lang="fr-CA" altLang="en-US" dirty="0"/>
          </a:p>
          <a:p>
            <a:pPr lvl="1" eaLnBrk="1" hangingPunct="1"/>
            <a:r>
              <a:rPr lang="fr-CA" altLang="en-US" dirty="0"/>
              <a:t>Considérer la définition des besoins</a:t>
            </a:r>
          </a:p>
        </p:txBody>
      </p:sp>
      <p:sp>
        <p:nvSpPr>
          <p:cNvPr id="31748" name="Rectangle 2">
            <a:extLst>
              <a:ext uri="{FF2B5EF4-FFF2-40B4-BE49-F238E27FC236}">
                <a16:creationId xmlns:a16="http://schemas.microsoft.com/office/drawing/2014/main" id="{B63CF5C4-9A00-452E-AB60-887D7947907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altLang="en-US"/>
              <a:t>… Étude de praticabilité …</a:t>
            </a:r>
          </a:p>
        </p:txBody>
      </p:sp>
      <p:sp>
        <p:nvSpPr>
          <p:cNvPr id="31749" name="Slide Number Placeholder 1">
            <a:extLst>
              <a:ext uri="{FF2B5EF4-FFF2-40B4-BE49-F238E27FC236}">
                <a16:creationId xmlns:a16="http://schemas.microsoft.com/office/drawing/2014/main" id="{2E1E2224-F3F7-4479-8DC4-38514017D05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9B7669D-D423-4BDA-BDC4-32DC13539126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37319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Espace réservé du pied de page 4">
            <a:extLst>
              <a:ext uri="{FF2B5EF4-FFF2-40B4-BE49-F238E27FC236}">
                <a16:creationId xmlns:a16="http://schemas.microsoft.com/office/drawing/2014/main" id="{6562EE29-522F-4707-87D5-86B7CEF4A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CA" altLang="en-US">
                <a:solidFill>
                  <a:srgbClr val="000000"/>
                </a:solidFill>
              </a:rPr>
              <a:t>INF1040: introduction au génie informatique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CA" altLang="en-US">
                <a:solidFill>
                  <a:srgbClr val="000000"/>
                </a:solidFill>
              </a:rPr>
              <a:t>Département de génie informatique et génie logiciel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7BBF6D6C-85B0-49B4-9A9E-696F123128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83614" y="1724891"/>
            <a:ext cx="8161622" cy="44926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fr-CA" altLang="en-US" sz="1350" b="1" dirty="0"/>
              <a:t>Aspects physiques - Questions typiques</a:t>
            </a:r>
          </a:p>
          <a:p>
            <a:pPr eaLnBrk="1" hangingPunct="1">
              <a:lnSpc>
                <a:spcPct val="90000"/>
              </a:lnSpc>
            </a:pPr>
            <a:endParaRPr lang="fr-CA" altLang="en-US" sz="1350" dirty="0"/>
          </a:p>
          <a:p>
            <a:pPr lvl="1" eaLnBrk="1" hangingPunct="1">
              <a:lnSpc>
                <a:spcPct val="90000"/>
              </a:lnSpc>
            </a:pPr>
            <a:r>
              <a:rPr lang="fr-CA" altLang="en-US" sz="1400" dirty="0"/>
              <a:t>Cette solution viole‑t‑elle une ou plusieurs loi(s) de la nature?</a:t>
            </a:r>
          </a:p>
          <a:p>
            <a:pPr lvl="1" eaLnBrk="1" hangingPunct="1">
              <a:lnSpc>
                <a:spcPct val="90000"/>
              </a:lnSpc>
            </a:pPr>
            <a:endParaRPr lang="fr-CA" altLang="en-US" sz="1400" dirty="0"/>
          </a:p>
          <a:p>
            <a:pPr lvl="1" eaLnBrk="1" hangingPunct="1">
              <a:lnSpc>
                <a:spcPct val="90000"/>
              </a:lnSpc>
            </a:pPr>
            <a:r>
              <a:rPr lang="fr-CA" altLang="en-US" sz="1400" dirty="0"/>
              <a:t>Le niveau de performance de cette solution rencontre-t-il les besoins?</a:t>
            </a:r>
          </a:p>
          <a:p>
            <a:pPr lvl="1" eaLnBrk="1" hangingPunct="1">
              <a:lnSpc>
                <a:spcPct val="90000"/>
              </a:lnSpc>
            </a:pPr>
            <a:endParaRPr lang="fr-CA" altLang="en-US" sz="1400" dirty="0"/>
          </a:p>
          <a:p>
            <a:pPr lvl="1" eaLnBrk="1" hangingPunct="1">
              <a:lnSpc>
                <a:spcPct val="90000"/>
              </a:lnSpc>
            </a:pPr>
            <a:r>
              <a:rPr lang="fr-CA" altLang="en-US" sz="1400" dirty="0"/>
              <a:t>Cette solution peut‑elle être réalisée, considérant le talent des employés du client et les équipements disponibles dans son entreprise?</a:t>
            </a:r>
          </a:p>
          <a:p>
            <a:pPr lvl="1" eaLnBrk="1" hangingPunct="1">
              <a:lnSpc>
                <a:spcPct val="90000"/>
              </a:lnSpc>
            </a:pPr>
            <a:endParaRPr lang="fr-CA" altLang="en-US" sz="1400" dirty="0"/>
          </a:p>
          <a:p>
            <a:pPr lvl="1" eaLnBrk="1" hangingPunct="1">
              <a:lnSpc>
                <a:spcPct val="90000"/>
              </a:lnSpc>
            </a:pPr>
            <a:r>
              <a:rPr lang="fr-CA" altLang="en-US" sz="1400" dirty="0"/>
              <a:t>Satisfait‑t‑il aux exigences minimales établies lors de la formulation du problème?</a:t>
            </a:r>
          </a:p>
          <a:p>
            <a:pPr lvl="1" eaLnBrk="1" hangingPunct="1">
              <a:lnSpc>
                <a:spcPct val="90000"/>
              </a:lnSpc>
            </a:pPr>
            <a:endParaRPr lang="fr-CA" altLang="en-US" sz="1400" dirty="0"/>
          </a:p>
          <a:p>
            <a:pPr lvl="1" eaLnBrk="1" hangingPunct="1">
              <a:lnSpc>
                <a:spcPct val="90000"/>
              </a:lnSpc>
            </a:pPr>
            <a:r>
              <a:rPr lang="fr-CA" altLang="en-US" sz="1400" dirty="0"/>
              <a:t>Les composantes seront‑elles facilement accessibles pour l'entretien? Les pièces seront‑elles disponibles rapidement et à un coût acceptable?</a:t>
            </a:r>
          </a:p>
          <a:p>
            <a:pPr lvl="1" eaLnBrk="1" hangingPunct="1">
              <a:lnSpc>
                <a:spcPct val="90000"/>
              </a:lnSpc>
            </a:pPr>
            <a:endParaRPr lang="fr-CA" altLang="en-US" sz="1400" dirty="0"/>
          </a:p>
          <a:p>
            <a:pPr lvl="1" eaLnBrk="1" hangingPunct="1">
              <a:lnSpc>
                <a:spcPct val="90000"/>
              </a:lnSpc>
            </a:pPr>
            <a:r>
              <a:rPr lang="fr-CA" altLang="en-US" sz="1400" dirty="0"/>
              <a:t>La technologie du produit ou du système à réaliser est‑elle connue (ou du niveau) des gens devant le construire et l'entretenir?</a:t>
            </a:r>
          </a:p>
          <a:p>
            <a:pPr lvl="1" eaLnBrk="1" hangingPunct="1">
              <a:lnSpc>
                <a:spcPct val="90000"/>
              </a:lnSpc>
            </a:pPr>
            <a:endParaRPr lang="fr-CA" altLang="en-US" sz="1400" dirty="0"/>
          </a:p>
          <a:p>
            <a:pPr lvl="1" eaLnBrk="1" hangingPunct="1">
              <a:lnSpc>
                <a:spcPct val="90000"/>
              </a:lnSpc>
            </a:pPr>
            <a:r>
              <a:rPr lang="fr-CA" altLang="en-US" sz="1400" dirty="0"/>
              <a:t>Le produit sera‑t‑il fiable dans les conditions d'utilisation normales? Le sera‑t‑il dans des conditions anormales?</a:t>
            </a:r>
          </a:p>
        </p:txBody>
      </p:sp>
      <p:sp>
        <p:nvSpPr>
          <p:cNvPr id="32772" name="Rectangle 2">
            <a:extLst>
              <a:ext uri="{FF2B5EF4-FFF2-40B4-BE49-F238E27FC236}">
                <a16:creationId xmlns:a16="http://schemas.microsoft.com/office/drawing/2014/main" id="{D226E5A2-3E55-4D56-BF40-EE16041F911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altLang="en-US"/>
              <a:t>… Étude de praticabilité …</a:t>
            </a:r>
          </a:p>
        </p:txBody>
      </p:sp>
      <p:sp>
        <p:nvSpPr>
          <p:cNvPr id="32773" name="Slide Number Placeholder 1">
            <a:extLst>
              <a:ext uri="{FF2B5EF4-FFF2-40B4-BE49-F238E27FC236}">
                <a16:creationId xmlns:a16="http://schemas.microsoft.com/office/drawing/2014/main" id="{475B70CC-5523-4255-92FA-4F96A750EB5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7D86CD7F-39C0-4C1B-A37A-91AC36884BE8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207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Espace réservé du pied de page 4">
            <a:extLst>
              <a:ext uri="{FF2B5EF4-FFF2-40B4-BE49-F238E27FC236}">
                <a16:creationId xmlns:a16="http://schemas.microsoft.com/office/drawing/2014/main" id="{EDBA8C5F-EFAF-42EA-84C1-1C1874A78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CA" altLang="en-US">
                <a:solidFill>
                  <a:srgbClr val="000000"/>
                </a:solidFill>
              </a:rPr>
              <a:t>INF1040: introduction au génie informatique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CA" altLang="en-US">
                <a:solidFill>
                  <a:srgbClr val="000000"/>
                </a:solidFill>
              </a:rPr>
              <a:t>Département de génie informatique et génie logiciel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EC164518-7E57-40EE-BB1A-1EE0A0A8B3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CA" altLang="en-US" dirty="0"/>
              <a:t>Aspects économiques</a:t>
            </a:r>
          </a:p>
          <a:p>
            <a:pPr eaLnBrk="1" hangingPunct="1"/>
            <a:endParaRPr lang="fr-CA" altLang="en-US" dirty="0"/>
          </a:p>
          <a:p>
            <a:pPr lvl="1" eaLnBrk="1" hangingPunct="1"/>
            <a:r>
              <a:rPr lang="fr-CA" altLang="en-US" dirty="0"/>
              <a:t>Évaluer si la solution peut être réalisée à l’intérieur du budget prévu</a:t>
            </a:r>
          </a:p>
          <a:p>
            <a:pPr lvl="1" eaLnBrk="1" hangingPunct="1"/>
            <a:endParaRPr lang="fr-CA" altLang="en-US" dirty="0"/>
          </a:p>
          <a:p>
            <a:pPr lvl="1" eaLnBrk="1" hangingPunct="1"/>
            <a:r>
              <a:rPr lang="fr-CA" altLang="en-US" dirty="0"/>
              <a:t>Si ce n’est pas le cas, y a-t-il des avantages qui pourraient justifier un dépassement du budget?</a:t>
            </a:r>
          </a:p>
        </p:txBody>
      </p:sp>
      <p:sp>
        <p:nvSpPr>
          <p:cNvPr id="33796" name="Rectangle 2">
            <a:extLst>
              <a:ext uri="{FF2B5EF4-FFF2-40B4-BE49-F238E27FC236}">
                <a16:creationId xmlns:a16="http://schemas.microsoft.com/office/drawing/2014/main" id="{0D925A50-A86A-4BF4-898A-11BEA255B35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altLang="en-US"/>
              <a:t>… Étude de praticabilité …</a:t>
            </a:r>
          </a:p>
        </p:txBody>
      </p:sp>
      <p:sp>
        <p:nvSpPr>
          <p:cNvPr id="33797" name="Slide Number Placeholder 1">
            <a:extLst>
              <a:ext uri="{FF2B5EF4-FFF2-40B4-BE49-F238E27FC236}">
                <a16:creationId xmlns:a16="http://schemas.microsoft.com/office/drawing/2014/main" id="{9A334B64-9058-45C3-B339-B41C8A93A54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A5B36F6-4828-4F39-8183-A99889ACB88A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734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Espace réservé du pied de page 4">
            <a:extLst>
              <a:ext uri="{FF2B5EF4-FFF2-40B4-BE49-F238E27FC236}">
                <a16:creationId xmlns:a16="http://schemas.microsoft.com/office/drawing/2014/main" id="{933B03AE-CFA0-4878-83D9-153B27110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CA" altLang="en-US">
                <a:solidFill>
                  <a:srgbClr val="000000"/>
                </a:solidFill>
              </a:rPr>
              <a:t>INF1040: introduction au génie informatique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CA" altLang="en-US">
                <a:solidFill>
                  <a:srgbClr val="000000"/>
                </a:solidFill>
              </a:rPr>
              <a:t>Département de génie informatique et génie logiciel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8FC2543C-DFE9-4B02-B6E8-EF7B7B1818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CA" altLang="en-US" sz="1500" dirty="0"/>
              <a:t>Aspects économiques - Questions typiques</a:t>
            </a:r>
          </a:p>
          <a:p>
            <a:pPr eaLnBrk="1" hangingPunct="1"/>
            <a:endParaRPr lang="fr-CA" altLang="en-US" sz="1500" dirty="0"/>
          </a:p>
          <a:p>
            <a:pPr lvl="1" eaLnBrk="1" hangingPunct="1"/>
            <a:r>
              <a:rPr lang="fr-CA" altLang="en-US" sz="1350" dirty="0"/>
              <a:t>Le coût de fabrication vous permettra‑t‑il de faire un profit raisonnable tout en étant compétitif?</a:t>
            </a:r>
          </a:p>
          <a:p>
            <a:pPr lvl="1" eaLnBrk="1" hangingPunct="1"/>
            <a:endParaRPr lang="fr-CA" altLang="en-US" sz="1350" dirty="0"/>
          </a:p>
          <a:p>
            <a:pPr lvl="1" eaLnBrk="1" hangingPunct="1"/>
            <a:r>
              <a:rPr lang="fr-CA" altLang="en-US" sz="1350" dirty="0"/>
              <a:t>Coûts en main d’œuvre:</a:t>
            </a:r>
          </a:p>
          <a:p>
            <a:pPr lvl="2" eaLnBrk="1" hangingPunct="1">
              <a:buFont typeface="Courier New" panose="02070309020205020404" pitchFamily="49" charset="0"/>
              <a:buChar char="o"/>
            </a:pPr>
            <a:r>
              <a:rPr lang="fr-CA" altLang="en-US" sz="1350" dirty="0"/>
              <a:t>Le personnel spécialisé nécessaire à votre solution sera‑t‑il disponible au moment désiré?</a:t>
            </a:r>
          </a:p>
          <a:p>
            <a:pPr lvl="2" eaLnBrk="1" hangingPunct="1">
              <a:buFont typeface="Courier New" panose="02070309020205020404" pitchFamily="49" charset="0"/>
              <a:buChar char="o"/>
            </a:pPr>
            <a:r>
              <a:rPr lang="fr-CA" altLang="en-US" sz="1350" dirty="0"/>
              <a:t>Suffira‑t‑il à la tâche?</a:t>
            </a:r>
          </a:p>
          <a:p>
            <a:pPr lvl="2" eaLnBrk="1" hangingPunct="1">
              <a:buFont typeface="Courier New" panose="02070309020205020404" pitchFamily="49" charset="0"/>
              <a:buChar char="o"/>
            </a:pPr>
            <a:r>
              <a:rPr lang="fr-CA" altLang="en-US" sz="1350" dirty="0"/>
              <a:t>Faudra‑t‑il embaucher du personnel supplémentaire?</a:t>
            </a:r>
          </a:p>
          <a:p>
            <a:pPr lvl="2" eaLnBrk="1" hangingPunct="1">
              <a:buFont typeface="Courier New" panose="02070309020205020404" pitchFamily="49" charset="0"/>
              <a:buChar char="o"/>
            </a:pPr>
            <a:endParaRPr lang="fr-CA" altLang="en-US" sz="1350" dirty="0"/>
          </a:p>
          <a:p>
            <a:pPr lvl="1" eaLnBrk="1" hangingPunct="1"/>
            <a:r>
              <a:rPr lang="fr-CA" altLang="en-US" sz="1350" dirty="0"/>
              <a:t>Y a‑t‑il suffisamment de capital dans l'entreprise pour financer un tel projet jusqu'à ce qu'il soit opérationnel?</a:t>
            </a:r>
          </a:p>
          <a:p>
            <a:pPr lvl="1" eaLnBrk="1" hangingPunct="1"/>
            <a:endParaRPr lang="fr-CA" altLang="en-US" sz="1350" dirty="0"/>
          </a:p>
          <a:p>
            <a:pPr lvl="1" eaLnBrk="1" hangingPunct="1"/>
            <a:r>
              <a:rPr lang="fr-CA" altLang="en-US" sz="1350" dirty="0"/>
              <a:t>Faudra‑t‑il investir pour développer de nouvelles composantes ou sera-t-il possible d’en acheter toutes faites sur le marché?</a:t>
            </a:r>
          </a:p>
        </p:txBody>
      </p:sp>
      <p:sp>
        <p:nvSpPr>
          <p:cNvPr id="34820" name="Rectangle 2">
            <a:extLst>
              <a:ext uri="{FF2B5EF4-FFF2-40B4-BE49-F238E27FC236}">
                <a16:creationId xmlns:a16="http://schemas.microsoft.com/office/drawing/2014/main" id="{15A3CB3E-4042-4E46-B349-2FF3148EAF4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altLang="en-US"/>
              <a:t>… Étude de praticabilité …</a:t>
            </a:r>
          </a:p>
        </p:txBody>
      </p:sp>
      <p:sp>
        <p:nvSpPr>
          <p:cNvPr id="34821" name="Slide Number Placeholder 1">
            <a:extLst>
              <a:ext uri="{FF2B5EF4-FFF2-40B4-BE49-F238E27FC236}">
                <a16:creationId xmlns:a16="http://schemas.microsoft.com/office/drawing/2014/main" id="{68CE3C09-27DC-45B2-BC8F-B1F7DA520CA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051BBDAC-8B0C-4F96-99B2-11D8098AEE4C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42000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Espace réservé du pied de page 4">
            <a:extLst>
              <a:ext uri="{FF2B5EF4-FFF2-40B4-BE49-F238E27FC236}">
                <a16:creationId xmlns:a16="http://schemas.microsoft.com/office/drawing/2014/main" id="{536F8324-F330-4906-A1B3-3E2136EFF6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CA" altLang="en-US">
                <a:solidFill>
                  <a:srgbClr val="000000"/>
                </a:solidFill>
              </a:rPr>
              <a:t>INF1040: introduction au génie informatique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CA" altLang="en-US">
                <a:solidFill>
                  <a:srgbClr val="000000"/>
                </a:solidFill>
              </a:rPr>
              <a:t>Département de génie informatique et génie logiciel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E5C517AC-47A6-4329-87CF-FEA211705A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CA" altLang="en-US" dirty="0"/>
              <a:t>Facteurs de temps</a:t>
            </a:r>
          </a:p>
          <a:p>
            <a:pPr eaLnBrk="1" hangingPunct="1"/>
            <a:endParaRPr lang="fr-CA" altLang="en-US" dirty="0"/>
          </a:p>
          <a:p>
            <a:pPr lvl="1" eaLnBrk="1" hangingPunct="1"/>
            <a:r>
              <a:rPr lang="fr-CA" altLang="en-US" dirty="0"/>
              <a:t>Produit commercial:</a:t>
            </a:r>
          </a:p>
          <a:p>
            <a:pPr lvl="2" eaLnBrk="1" hangingPunct="1">
              <a:buFont typeface="Courier New" panose="02070309020205020404" pitchFamily="49" charset="0"/>
              <a:buChar char="o"/>
            </a:pPr>
            <a:r>
              <a:rPr lang="fr-CA" altLang="en-US" sz="1500" dirty="0"/>
              <a:t>Variations saisonnières</a:t>
            </a:r>
          </a:p>
          <a:p>
            <a:pPr lvl="2" eaLnBrk="1" hangingPunct="1">
              <a:buFont typeface="Courier New" panose="02070309020205020404" pitchFamily="49" charset="0"/>
              <a:buChar char="o"/>
            </a:pPr>
            <a:r>
              <a:rPr lang="fr-CA" altLang="en-US" sz="1500" dirty="0"/>
              <a:t>Compétition</a:t>
            </a:r>
          </a:p>
          <a:p>
            <a:pPr lvl="2" eaLnBrk="1" hangingPunct="1">
              <a:buFont typeface="Courier New" panose="02070309020205020404" pitchFamily="49" charset="0"/>
              <a:buChar char="o"/>
            </a:pPr>
            <a:r>
              <a:rPr lang="fr-CA" altLang="en-US" sz="1500" dirty="0"/>
              <a:t>Rendement économique </a:t>
            </a:r>
            <a:r>
              <a:rPr lang="fr-CA" altLang="en-US" dirty="0"/>
              <a:t>à long terme</a:t>
            </a:r>
          </a:p>
          <a:p>
            <a:pPr lvl="2" eaLnBrk="1" hangingPunct="1">
              <a:buFont typeface="Courier New" panose="02070309020205020404" pitchFamily="49" charset="0"/>
              <a:buChar char="o"/>
            </a:pPr>
            <a:endParaRPr lang="fr-CA" altLang="en-US" dirty="0"/>
          </a:p>
          <a:p>
            <a:pPr lvl="1" eaLnBrk="1" hangingPunct="1"/>
            <a:r>
              <a:rPr lang="fr-CA" altLang="en-US" dirty="0"/>
              <a:t>Projet public (autoroute, barrage, etc.)</a:t>
            </a:r>
          </a:p>
          <a:p>
            <a:pPr lvl="2" eaLnBrk="1" hangingPunct="1">
              <a:buFont typeface="Courier New" panose="02070309020205020404" pitchFamily="49" charset="0"/>
              <a:buChar char="o"/>
            </a:pPr>
            <a:r>
              <a:rPr lang="fr-CA" altLang="en-US" sz="1500" dirty="0"/>
              <a:t>Appels d’offres</a:t>
            </a:r>
          </a:p>
          <a:p>
            <a:pPr lvl="2" eaLnBrk="1" hangingPunct="1">
              <a:buFont typeface="Courier New" panose="02070309020205020404" pitchFamily="49" charset="0"/>
              <a:buChar char="o"/>
            </a:pPr>
            <a:r>
              <a:rPr lang="fr-CA" altLang="en-US" sz="1500" dirty="0"/>
              <a:t>Contraintes </a:t>
            </a:r>
            <a:r>
              <a:rPr lang="fr-CA" altLang="en-US" dirty="0"/>
              <a:t>politiques</a:t>
            </a:r>
          </a:p>
          <a:p>
            <a:pPr lvl="2" eaLnBrk="1" hangingPunct="1">
              <a:buFont typeface="Courier New" panose="02070309020205020404" pitchFamily="49" charset="0"/>
              <a:buChar char="o"/>
            </a:pPr>
            <a:endParaRPr lang="fr-CA" altLang="en-US" dirty="0"/>
          </a:p>
          <a:p>
            <a:pPr lvl="1" eaLnBrk="1" hangingPunct="1"/>
            <a:r>
              <a:rPr lang="fr-CA" altLang="en-US" dirty="0"/>
              <a:t>Plusieurs phases dans un projet</a:t>
            </a:r>
          </a:p>
          <a:p>
            <a:pPr lvl="1" eaLnBrk="1" hangingPunct="1"/>
            <a:endParaRPr lang="fr-CA" altLang="en-US" dirty="0"/>
          </a:p>
          <a:p>
            <a:pPr lvl="1" eaLnBrk="1" hangingPunct="1"/>
            <a:r>
              <a:rPr lang="fr-CA" altLang="en-US" dirty="0"/>
              <a:t>Chemin critique et risques</a:t>
            </a:r>
          </a:p>
        </p:txBody>
      </p:sp>
      <p:sp>
        <p:nvSpPr>
          <p:cNvPr id="35844" name="Rectangle 2">
            <a:extLst>
              <a:ext uri="{FF2B5EF4-FFF2-40B4-BE49-F238E27FC236}">
                <a16:creationId xmlns:a16="http://schemas.microsoft.com/office/drawing/2014/main" id="{637E329A-0D65-4E03-A9E8-01701020540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altLang="en-US"/>
              <a:t>… Étude de praticabilité …</a:t>
            </a:r>
          </a:p>
        </p:txBody>
      </p:sp>
      <p:sp>
        <p:nvSpPr>
          <p:cNvPr id="35845" name="Slide Number Placeholder 1">
            <a:extLst>
              <a:ext uri="{FF2B5EF4-FFF2-40B4-BE49-F238E27FC236}">
                <a16:creationId xmlns:a16="http://schemas.microsoft.com/office/drawing/2014/main" id="{E40211B1-F14E-4D59-A185-9B52AC958BC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8E2A7BA-268F-449D-86DB-3A9B407A99D4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6427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Espace réservé du pied de page 4">
            <a:extLst>
              <a:ext uri="{FF2B5EF4-FFF2-40B4-BE49-F238E27FC236}">
                <a16:creationId xmlns:a16="http://schemas.microsoft.com/office/drawing/2014/main" id="{BDD749AE-0A0A-446F-9E88-A822350722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CA" altLang="en-US">
                <a:solidFill>
                  <a:srgbClr val="000000"/>
                </a:solidFill>
              </a:rPr>
              <a:t>INF1040: introduction au génie informatique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fr-CA" altLang="en-US">
                <a:solidFill>
                  <a:srgbClr val="000000"/>
                </a:solidFill>
              </a:rPr>
              <a:t>Département de génie informatique et génie logiciel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69BFA81B-95F3-402F-B7B0-C56E6B1A79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r-CA" altLang="en-US" sz="1500" dirty="0"/>
              <a:t>Facteurs de temps - Questions typiques</a:t>
            </a:r>
          </a:p>
          <a:p>
            <a:pPr eaLnBrk="1" hangingPunct="1"/>
            <a:endParaRPr lang="fr-CA" altLang="en-US" sz="1500" dirty="0"/>
          </a:p>
          <a:p>
            <a:pPr lvl="1" eaLnBrk="1" hangingPunct="1"/>
            <a:r>
              <a:rPr lang="fr-CA" altLang="en-US" dirty="0"/>
              <a:t>L'équipe actuelle peut‑elle respecter le calendrier fixé si l'on choisit cette solution?</a:t>
            </a:r>
          </a:p>
          <a:p>
            <a:pPr lvl="1" eaLnBrk="1" hangingPunct="1"/>
            <a:endParaRPr lang="fr-CA" altLang="en-US" dirty="0"/>
          </a:p>
          <a:p>
            <a:pPr lvl="1" eaLnBrk="1" hangingPunct="1"/>
            <a:r>
              <a:rPr lang="fr-CA" altLang="en-US" dirty="0"/>
              <a:t>Aurez‑vous le temps de recruter du nouveau personnel et de le former pour implanter rapidement votre produit ou votre système?</a:t>
            </a:r>
          </a:p>
          <a:p>
            <a:pPr lvl="1" eaLnBrk="1" hangingPunct="1"/>
            <a:endParaRPr lang="fr-CA" altLang="en-US" dirty="0"/>
          </a:p>
          <a:p>
            <a:pPr lvl="1" eaLnBrk="1" hangingPunct="1"/>
            <a:r>
              <a:rPr lang="fr-CA" altLang="en-US" dirty="0"/>
              <a:t>Le système ou le produit atteindra‑t‑il le marché à la période propice de demande des consommateurs?</a:t>
            </a:r>
          </a:p>
          <a:p>
            <a:pPr lvl="1" eaLnBrk="1" hangingPunct="1"/>
            <a:endParaRPr lang="fr-CA" altLang="en-US" dirty="0"/>
          </a:p>
          <a:p>
            <a:pPr lvl="1" eaLnBrk="1" hangingPunct="1"/>
            <a:r>
              <a:rPr lang="fr-CA" altLang="en-US" dirty="0"/>
              <a:t>La nouvelle technologie nécessaire à cette solution sera‑t‑elle disponible à temps?</a:t>
            </a:r>
          </a:p>
        </p:txBody>
      </p:sp>
      <p:sp>
        <p:nvSpPr>
          <p:cNvPr id="36868" name="Rectangle 2">
            <a:extLst>
              <a:ext uri="{FF2B5EF4-FFF2-40B4-BE49-F238E27FC236}">
                <a16:creationId xmlns:a16="http://schemas.microsoft.com/office/drawing/2014/main" id="{5491D2B1-AFBD-4592-BCB1-ABE0D494AED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CA" altLang="en-US"/>
              <a:t>… Étude de praticabilité …</a:t>
            </a:r>
          </a:p>
        </p:txBody>
      </p:sp>
      <p:sp>
        <p:nvSpPr>
          <p:cNvPr id="36869" name="Slide Number Placeholder 1">
            <a:extLst>
              <a:ext uri="{FF2B5EF4-FFF2-40B4-BE49-F238E27FC236}">
                <a16:creationId xmlns:a16="http://schemas.microsoft.com/office/drawing/2014/main" id="{767A0B04-7BD7-4CCC-93D6-41DD708FB19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557213" indent="-214313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8572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2001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1543050" indent="-171450"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18859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2288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25717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2914650" indent="-171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CF488DF7-BDD3-4C96-8BD9-0BDC150DD90E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826333"/>
      </p:ext>
    </p:extLst>
  </p:cSld>
  <p:clrMapOvr>
    <a:masterClrMapping/>
  </p:clrMapOvr>
</p:sld>
</file>

<file path=ppt/theme/theme1.xml><?xml version="1.0" encoding="utf-8"?>
<a:theme xmlns:a="http://schemas.openxmlformats.org/drawingml/2006/main" name="Profil">
  <a:themeElements>
    <a:clrScheme name="Profil 9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D"/>
      </a:accent5>
      <a:accent6>
        <a:srgbClr val="B90000"/>
      </a:accent6>
      <a:hlink>
        <a:srgbClr val="336699"/>
      </a:hlink>
      <a:folHlink>
        <a:srgbClr val="003366"/>
      </a:folHlink>
    </a:clrScheme>
    <a:fontScheme name="Profil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fil 1">
        <a:dk1>
          <a:srgbClr val="A50021"/>
        </a:dk1>
        <a:lt1>
          <a:srgbClr val="FFFFFF"/>
        </a:lt1>
        <a:dk2>
          <a:srgbClr val="800000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C0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FFFFCC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2">
        <a:dk1>
          <a:srgbClr val="3C001E"/>
        </a:dk1>
        <a:lt1>
          <a:srgbClr val="FFFFFF"/>
        </a:lt1>
        <a:dk2>
          <a:srgbClr val="51072E"/>
        </a:dk2>
        <a:lt2>
          <a:srgbClr val="FFFFFF"/>
        </a:lt2>
        <a:accent1>
          <a:srgbClr val="89A38F"/>
        </a:accent1>
        <a:accent2>
          <a:srgbClr val="666699"/>
        </a:accent2>
        <a:accent3>
          <a:srgbClr val="B3AAAD"/>
        </a:accent3>
        <a:accent4>
          <a:srgbClr val="DADADA"/>
        </a:accent4>
        <a:accent5>
          <a:srgbClr val="C4CEC6"/>
        </a:accent5>
        <a:accent6>
          <a:srgbClr val="5C5C8A"/>
        </a:accent6>
        <a:hlink>
          <a:srgbClr val="80800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3">
        <a:dk1>
          <a:srgbClr val="333333"/>
        </a:dk1>
        <a:lt1>
          <a:srgbClr val="FFFFFF"/>
        </a:lt1>
        <a:dk2>
          <a:srgbClr val="000000"/>
        </a:dk2>
        <a:lt2>
          <a:srgbClr val="FFFFFF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ADADA"/>
        </a:accent4>
        <a:accent5>
          <a:srgbClr val="ADCAFF"/>
        </a:accent5>
        <a:accent6>
          <a:srgbClr val="B90000"/>
        </a:accent6>
        <a:hlink>
          <a:srgbClr val="666699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4">
        <a:dk1>
          <a:srgbClr val="4B3D1B"/>
        </a:dk1>
        <a:lt1>
          <a:srgbClr val="FFFFFF"/>
        </a:lt1>
        <a:dk2>
          <a:srgbClr val="330000"/>
        </a:dk2>
        <a:lt2>
          <a:srgbClr val="FFFFFF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6666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5">
        <a:dk1>
          <a:srgbClr val="006666"/>
        </a:dk1>
        <a:lt1>
          <a:srgbClr val="FFFFFF"/>
        </a:lt1>
        <a:dk2>
          <a:srgbClr val="003366"/>
        </a:dk2>
        <a:lt2>
          <a:srgbClr val="FFFFFF"/>
        </a:lt2>
        <a:accent1>
          <a:srgbClr val="0099CC"/>
        </a:accent1>
        <a:accent2>
          <a:srgbClr val="6666FF"/>
        </a:accent2>
        <a:accent3>
          <a:srgbClr val="AAADB8"/>
        </a:accent3>
        <a:accent4>
          <a:srgbClr val="DADADA"/>
        </a:accent4>
        <a:accent5>
          <a:srgbClr val="AACAE2"/>
        </a:accent5>
        <a:accent6>
          <a:srgbClr val="5C5CE7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6">
        <a:dk1>
          <a:srgbClr val="003366"/>
        </a:dk1>
        <a:lt1>
          <a:srgbClr val="FFFFFF"/>
        </a:lt1>
        <a:dk2>
          <a:srgbClr val="006666"/>
        </a:dk2>
        <a:lt2>
          <a:srgbClr val="FFFFFF"/>
        </a:lt2>
        <a:accent1>
          <a:srgbClr val="6699FF"/>
        </a:accent1>
        <a:accent2>
          <a:srgbClr val="00CCFF"/>
        </a:accent2>
        <a:accent3>
          <a:srgbClr val="AAB8B8"/>
        </a:accent3>
        <a:accent4>
          <a:srgbClr val="DADADA"/>
        </a:accent4>
        <a:accent5>
          <a:srgbClr val="B8CAFF"/>
        </a:accent5>
        <a:accent6>
          <a:srgbClr val="00B9E7"/>
        </a:accent6>
        <a:hlink>
          <a:srgbClr val="FFFFCC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7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5"/>
        </a:accent3>
        <a:accent4>
          <a:srgbClr val="000000"/>
        </a:accent4>
        <a:accent5>
          <a:srgbClr val="FFE2AA"/>
        </a:accent5>
        <a:accent6>
          <a:srgbClr val="A5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fil 8">
        <a:dk1>
          <a:srgbClr val="598600"/>
        </a:dk1>
        <a:lt1>
          <a:srgbClr val="FFFFFF"/>
        </a:lt1>
        <a:dk2>
          <a:srgbClr val="336600"/>
        </a:dk2>
        <a:lt2>
          <a:srgbClr val="FFFFFF"/>
        </a:lt2>
        <a:accent1>
          <a:srgbClr val="33CC33"/>
        </a:accent1>
        <a:accent2>
          <a:srgbClr val="99CC00"/>
        </a:accent2>
        <a:accent3>
          <a:srgbClr val="ADB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fil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D"/>
        </a:accent5>
        <a:accent6>
          <a:srgbClr val="B9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Profil 9">
    <a:dk1>
      <a:srgbClr val="000000"/>
    </a:dk1>
    <a:lt1>
      <a:srgbClr val="FFFFFF"/>
    </a:lt1>
    <a:dk2>
      <a:srgbClr val="000000"/>
    </a:dk2>
    <a:lt2>
      <a:srgbClr val="DDDDDD"/>
    </a:lt2>
    <a:accent1>
      <a:srgbClr val="A3B2C1"/>
    </a:accent1>
    <a:accent2>
      <a:srgbClr val="CC0000"/>
    </a:accent2>
    <a:accent3>
      <a:srgbClr val="FFFFFF"/>
    </a:accent3>
    <a:accent4>
      <a:srgbClr val="000000"/>
    </a:accent4>
    <a:accent5>
      <a:srgbClr val="CED5DD"/>
    </a:accent5>
    <a:accent6>
      <a:srgbClr val="B90000"/>
    </a:accent6>
    <a:hlink>
      <a:srgbClr val="336699"/>
    </a:hlink>
    <a:folHlink>
      <a:srgbClr val="00336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</TotalTime>
  <Words>1460</Words>
  <Application>Microsoft Office PowerPoint</Application>
  <PresentationFormat>Affichage à l'écran (4:3)</PresentationFormat>
  <Paragraphs>282</Paragraphs>
  <Slides>20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20</vt:i4>
      </vt:variant>
    </vt:vector>
  </HeadingPairs>
  <TitlesOfParts>
    <vt:vector size="25" baseType="lpstr">
      <vt:lpstr>Arial</vt:lpstr>
      <vt:lpstr>Courier New</vt:lpstr>
      <vt:lpstr>Verdana</vt:lpstr>
      <vt:lpstr>Wingdings</vt:lpstr>
      <vt:lpstr>Profil</vt:lpstr>
      <vt:lpstr>Q4- Conception: Partie #I</vt:lpstr>
      <vt:lpstr>Méthode de conception et réalisation: Vue d’ensemble</vt:lpstr>
      <vt:lpstr>Étude de praticabilité …</vt:lpstr>
      <vt:lpstr>… Étude de praticabilité …</vt:lpstr>
      <vt:lpstr>… Étude de praticabilité …</vt:lpstr>
      <vt:lpstr>… Étude de praticabilité …</vt:lpstr>
      <vt:lpstr>… Étude de praticabilité …</vt:lpstr>
      <vt:lpstr>… Étude de praticabilité …</vt:lpstr>
      <vt:lpstr>… Étude de praticabilité …</vt:lpstr>
      <vt:lpstr>… Étude de praticabilité …</vt:lpstr>
      <vt:lpstr>… Étude de praticabilité …</vt:lpstr>
      <vt:lpstr>… Étude de praticabilité …</vt:lpstr>
      <vt:lpstr>… Étude de praticabilité</vt:lpstr>
      <vt:lpstr>Survol de la présentation</vt:lpstr>
      <vt:lpstr>Étude de praticabilité pour le projet en INF1040 …</vt:lpstr>
      <vt:lpstr>… Étude de praticabilité pour le projet en INF1040</vt:lpstr>
      <vt:lpstr>Survol de la présentation</vt:lpstr>
      <vt:lpstr>Exercice #1 sur praticabilité</vt:lpstr>
      <vt:lpstr>Exercice #2 sur praticabilité</vt:lpstr>
      <vt:lpstr>Quelques références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Saida MI</dc:creator>
  <cp:lastModifiedBy>Saida MI</cp:lastModifiedBy>
  <cp:revision>10</cp:revision>
  <dcterms:created xsi:type="dcterms:W3CDTF">2018-09-07T04:19:35Z</dcterms:created>
  <dcterms:modified xsi:type="dcterms:W3CDTF">2018-09-07T04:50:33Z</dcterms:modified>
</cp:coreProperties>
</file>