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7"/>
  </p:notesMasterIdLst>
  <p:sldIdLst>
    <p:sldId id="348" r:id="rId2"/>
    <p:sldId id="419" r:id="rId3"/>
    <p:sldId id="417" r:id="rId4"/>
    <p:sldId id="418" r:id="rId5"/>
    <p:sldId id="416" r:id="rId6"/>
  </p:sldIdLst>
  <p:sldSz cx="9144000" cy="6858000" type="screen4x3"/>
  <p:notesSz cx="6858000" cy="91440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930" y="3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8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/>
              <a:t>Cliquez pour 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6106E89-F68E-4716-8E5D-A41578D8ABBC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55063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B465DB-B77D-44B3-AC4F-5B71FC734252}" type="slidenum">
              <a:rPr lang="fr-CA"/>
              <a:pPr/>
              <a:t>1</a:t>
            </a:fld>
            <a:endParaRPr lang="fr-C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818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©Michel A. Bouchard 2016              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A0C90-49CF-4F58-B77D-DDC3DDA5852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©Michel A. Bouchard 2016              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7C60F-16AF-4CE6-95D8-0F97FCEA8ED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©Michel A. Bouchard 2016              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4DBC2-F6FB-466F-98AA-C9B288EC4E9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©Michel A. Bouchard 2016               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9BE08-7090-4C88-9484-5A933CCC647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©Michel A. Bouchard 2016              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EF505-B5CF-4B17-BFDE-CDBA6A0DA4D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©Michel A. Bouchard 2016              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A275B-FD92-482C-8D90-243C276FA2E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©Michel A. Bouchard 2016              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53823-20AA-4B44-97AF-528B35736E8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©Michel A. Bouchard 2016              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9B477-4A94-453D-8735-3CE12EDEDD9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©Michel A. Bouchard 2016              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E11E5-A3FA-4435-9D8A-7FB5783B29A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©Michel A. Bouchard 2016              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82944-6BE8-4AC6-9B69-E57C7B4D4BF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©Michel A. Bouchard 2016              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27517-F3DD-45EF-9263-8FEB4CE88B8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©Michel A. Bouchard 2016              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5E58F-37F5-409B-B5D6-F742ADD1C69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</a:p>
        </p:txBody>
      </p:sp>
      <p:sp>
        <p:nvSpPr>
          <p:cNvPr id="2826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826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fr-FR"/>
              <a:t>©Michel A. Bouchard 2016               </a:t>
            </a:r>
          </a:p>
        </p:txBody>
      </p:sp>
      <p:sp>
        <p:nvSpPr>
          <p:cNvPr id="2826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1713C088-7D4D-4E14-BCE6-4EC68D45F84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z="1200" dirty="0">
                <a:latin typeface="Calibri" panose="020F0502020204030204" pitchFamily="34" charset="0"/>
              </a:rPr>
              <a:t>©Michel A. Bouchard</a:t>
            </a:r>
            <a:endParaRPr lang="fr-FR" dirty="0"/>
          </a:p>
        </p:txBody>
      </p:sp>
      <p:sp>
        <p:nvSpPr>
          <p:cNvPr id="2051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AB9B45-01FC-492A-9C2F-95DA168FE621}" type="slidenum">
              <a:rPr lang="fr-FR"/>
              <a:pPr/>
              <a:t>1</a:t>
            </a:fld>
            <a:endParaRPr lang="fr-FR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90550"/>
            <a:ext cx="8229600" cy="511175"/>
          </a:xfrm>
        </p:spPr>
        <p:txBody>
          <a:bodyPr/>
          <a:lstStyle/>
          <a:p>
            <a:pPr eaLnBrk="1" hangingPunct="1"/>
            <a:r>
              <a:rPr lang="en-US" sz="3600" dirty="0"/>
              <a:t>  </a:t>
            </a:r>
            <a:endParaRPr lang="en-US" sz="4800" dirty="0"/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60575"/>
            <a:ext cx="9144000" cy="4114800"/>
          </a:xfrm>
        </p:spPr>
        <p:txBody>
          <a:bodyPr/>
          <a:lstStyle/>
          <a:p>
            <a:pPr algn="ctr">
              <a:buNone/>
            </a:pPr>
            <a:r>
              <a:rPr 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MÉTIERS</a:t>
            </a:r>
          </a:p>
          <a:p>
            <a:pPr algn="ctr">
              <a:buNone/>
            </a:pPr>
            <a:r>
              <a:rPr lang="fr-CA" sz="2800" b="1" cap="small" dirty="0">
                <a:latin typeface="Calibri" pitchFamily="34" charset="0"/>
              </a:rPr>
              <a:t>Études d’impact</a:t>
            </a:r>
          </a:p>
          <a:p>
            <a:pPr algn="ctr">
              <a:buNone/>
            </a:pPr>
            <a:r>
              <a:rPr lang="fr-CA" sz="2800" b="1" cap="small" dirty="0">
                <a:latin typeface="Calibri" pitchFamily="34" charset="0"/>
              </a:rPr>
              <a:t>Études d’impact Environnemental et Social</a:t>
            </a:r>
          </a:p>
          <a:p>
            <a:pPr algn="ctr">
              <a:buNone/>
            </a:pPr>
            <a:r>
              <a:rPr lang="fr-CA" sz="2800" b="1" cap="small" dirty="0">
                <a:latin typeface="Calibri" pitchFamily="34" charset="0"/>
              </a:rPr>
              <a:t> Évaluations Environnementales</a:t>
            </a:r>
          </a:p>
          <a:p>
            <a:pPr algn="ctr">
              <a:buNone/>
            </a:pPr>
            <a:endParaRPr lang="fr-CA" sz="2800" b="1" cap="small" dirty="0">
              <a:latin typeface="Calibri" pitchFamily="34" charset="0"/>
            </a:endParaRPr>
          </a:p>
          <a:p>
            <a:pPr algn="ctr" eaLnBrk="1" hangingPunct="1">
              <a:buFontTx/>
              <a:buNone/>
              <a:defRPr/>
            </a:pP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3059113" y="0"/>
            <a:ext cx="6084887" cy="120015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fr-CA" altLang="fr-FR" b="1">
                <a:solidFill>
                  <a:schemeClr val="bg1"/>
                </a:solidFill>
                <a:latin typeface="Calibri" panose="020F0502020204030204" pitchFamily="34" charset="0"/>
              </a:rPr>
              <a:t>CIV6205 </a:t>
            </a:r>
            <a:endParaRPr lang="en-CA" altLang="fr-FR" b="1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r" eaLnBrk="1" hangingPunct="1"/>
            <a:r>
              <a:rPr lang="fr-CA" altLang="fr-FR" b="1">
                <a:solidFill>
                  <a:schemeClr val="bg1"/>
                </a:solidFill>
                <a:latin typeface="Calibri" panose="020F0502020204030204" pitchFamily="34" charset="0"/>
              </a:rPr>
              <a:t>Impacts des projets </a:t>
            </a:r>
          </a:p>
          <a:p>
            <a:pPr algn="r" eaLnBrk="1" hangingPunct="1"/>
            <a:r>
              <a:rPr lang="fr-CA" altLang="fr-FR" b="1">
                <a:solidFill>
                  <a:schemeClr val="bg1"/>
                </a:solidFill>
                <a:latin typeface="Calibri" panose="020F0502020204030204" pitchFamily="34" charset="0"/>
              </a:rPr>
              <a:t>sur l'environnement</a:t>
            </a:r>
          </a:p>
          <a:p>
            <a:pPr algn="r" eaLnBrk="1" hangingPunct="1"/>
            <a:endParaRPr lang="en-CA" altLang="fr-FR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Picture 2" descr="http://www.ressources.polymtl.ca/img3/logoBann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59113" cy="1195388"/>
          </a:xfrm>
          <a:prstGeom prst="rect">
            <a:avLst/>
          </a:prstGeom>
          <a:solidFill>
            <a:srgbClr val="002060"/>
          </a:solidFill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AFA4C542-E7E3-417C-82A5-3D35CEFC7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A82944-6BE8-4AC6-9B69-E57C7B4D4BF8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EEF32C4-EC18-4FF8-A995-22CC39C9167E}"/>
              </a:ext>
            </a:extLst>
          </p:cNvPr>
          <p:cNvSpPr txBox="1"/>
          <p:nvPr/>
        </p:nvSpPr>
        <p:spPr>
          <a:xfrm>
            <a:off x="273066" y="404664"/>
            <a:ext cx="2903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CONTEXTES D’EMPLOIS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56760A7-FEC1-4ED0-A4B7-A927BD935BDA}"/>
              </a:ext>
            </a:extLst>
          </p:cNvPr>
          <p:cNvSpPr/>
          <p:nvPr/>
        </p:nvSpPr>
        <p:spPr>
          <a:xfrm>
            <a:off x="539552" y="2060848"/>
            <a:ext cx="792088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/>
              <a:t>sociétés de consultation en génie et en environnement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/>
              <a:t>services gouvernementaux fédéraux, provinciaux, territoriaux et municipaux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/>
              <a:t>Enseignement-collèges, universités et instituts de recherche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/>
              <a:t>Suivis et surveillance, Gestion: installations de traitement municipales et industrielles; secteurs industriels comme ceux de la fabrication, du pétrole et du gaz, de l'agriculture, du transport et de la foresterie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/>
              <a:t>sociétés privées d'experts-conseils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/>
              <a:t>organismes sans but lucratif, organismes non gouvernementaux et organismes internationaux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/>
              <a:t>Banques, organismes de développement, aide publique au développement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CA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708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AFA4C542-E7E3-417C-82A5-3D35CEFC7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A82944-6BE8-4AC6-9B69-E57C7B4D4BF8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EEF32C4-EC18-4FF8-A995-22CC39C9167E}"/>
              </a:ext>
            </a:extLst>
          </p:cNvPr>
          <p:cNvSpPr txBox="1"/>
          <p:nvPr/>
        </p:nvSpPr>
        <p:spPr>
          <a:xfrm>
            <a:off x="323528" y="260648"/>
            <a:ext cx="73536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CONSEILLER ENVIRONNEMENT</a:t>
            </a:r>
          </a:p>
          <a:p>
            <a:r>
              <a:rPr lang="fr-CA" dirty="0"/>
              <a:t>CONSEILLER ENVIRONNEMENT ET DÉVELOPPEMENT DURABLE</a:t>
            </a:r>
          </a:p>
          <a:p>
            <a:r>
              <a:rPr lang="fr-CA" dirty="0"/>
              <a:t>ÉCO-CONSEILLER</a:t>
            </a:r>
          </a:p>
          <a:p>
            <a:r>
              <a:rPr lang="fr-CA" b="1" dirty="0">
                <a:latin typeface="Calibri" panose="020F0502020204030204" pitchFamily="34" charset="0"/>
                <a:cs typeface="Calibri" panose="020F0502020204030204" pitchFamily="34" charset="0"/>
              </a:rPr>
              <a:t>consultants, indépendants ou salariés de cabinets spécialisés.</a:t>
            </a:r>
            <a:r>
              <a:rPr lang="fr-CA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fr-CA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56760A7-FEC1-4ED0-A4B7-A927BD935BDA}"/>
              </a:ext>
            </a:extLst>
          </p:cNvPr>
          <p:cNvSpPr/>
          <p:nvPr/>
        </p:nvSpPr>
        <p:spPr>
          <a:xfrm>
            <a:off x="539552" y="2060848"/>
            <a:ext cx="79208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/>
              <a:t>Aider les entreprises et les collectivités locales à développer des projets respectueux de l’environnement. Par exemple, avant qu’une entreprise s’implante sur un nouveau site, réaliser un bilan complet des conséquences en </a:t>
            </a:r>
            <a:r>
              <a:rPr lang="fr-CA" dirty="0">
                <a:latin typeface="Calibri" panose="020F0502020204030204" pitchFamily="34" charset="0"/>
                <a:cs typeface="Calibri" panose="020F0502020204030204" pitchFamily="34" charset="0"/>
              </a:rPr>
              <a:t>matière de pollution, de déchets, de nuisances sonores… Émettre des recommandations pour que le projet soit conforme à la réglementation environnementale et respecte le cadre de vie.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>
                <a:latin typeface="Calibri" panose="020F0502020204030204" pitchFamily="34" charset="0"/>
                <a:cs typeface="Calibri" panose="020F0502020204030204" pitchFamily="34" charset="0"/>
              </a:rPr>
              <a:t>mettre au point un programme de gestion des matières résiduelles, des intrants ou de réduction des pollutions.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>
                <a:latin typeface="Calibri" panose="020F0502020204030204" pitchFamily="34" charset="0"/>
                <a:cs typeface="Calibri" panose="020F0502020204030204" pitchFamily="34" charset="0"/>
              </a:rPr>
              <a:t>Réaliser des études d’impact et des Plans de Gestion Environnementale et Sociale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>
                <a:latin typeface="Calibri" panose="020F0502020204030204" pitchFamily="34" charset="0"/>
                <a:cs typeface="Calibri" panose="020F0502020204030204" pitchFamily="34" charset="0"/>
              </a:rPr>
              <a:t>Agir comme expert en matière de bilan de GES, de RSEE, ou de consultation des communautés</a:t>
            </a:r>
          </a:p>
        </p:txBody>
      </p:sp>
    </p:spTree>
    <p:extLst>
      <p:ext uri="{BB962C8B-B14F-4D97-AF65-F5344CB8AC3E}">
        <p14:creationId xmlns:p14="http://schemas.microsoft.com/office/powerpoint/2010/main" val="3466084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AFA4C542-E7E3-417C-82A5-3D35CEFC7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A82944-6BE8-4AC6-9B69-E57C7B4D4BF8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EEF32C4-EC18-4FF8-A995-22CC39C9167E}"/>
              </a:ext>
            </a:extLst>
          </p:cNvPr>
          <p:cNvSpPr txBox="1"/>
          <p:nvPr/>
        </p:nvSpPr>
        <p:spPr>
          <a:xfrm>
            <a:off x="273066" y="404664"/>
            <a:ext cx="734944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EXPERTS EN ENVIRONNEMENT ET DÉVELOPPEMENT DURABLE</a:t>
            </a:r>
          </a:p>
          <a:p>
            <a:r>
              <a:rPr lang="fr-CA" dirty="0"/>
              <a:t>PROFESSIONNELS EN ENVIRONNEMENT</a:t>
            </a:r>
          </a:p>
          <a:p>
            <a:r>
              <a:rPr lang="fr-CA" dirty="0"/>
              <a:t>TECHNICIENS EN ENVIRONNEMENT</a:t>
            </a:r>
          </a:p>
          <a:p>
            <a:r>
              <a:rPr lang="fr-CA" b="1" dirty="0">
                <a:latin typeface="Calibri" panose="020F0502020204030204" pitchFamily="34" charset="0"/>
                <a:cs typeface="Calibri" panose="020F0502020204030204" pitchFamily="34" charset="0"/>
              </a:rPr>
              <a:t>Service public, fonctionnaire</a:t>
            </a:r>
            <a:endParaRPr lang="fr-CA" dirty="0"/>
          </a:p>
          <a:p>
            <a:endParaRPr lang="fr-CA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56760A7-FEC1-4ED0-A4B7-A927BD935BDA}"/>
              </a:ext>
            </a:extLst>
          </p:cNvPr>
          <p:cNvSpPr/>
          <p:nvPr/>
        </p:nvSpPr>
        <p:spPr>
          <a:xfrm>
            <a:off x="539552" y="2060848"/>
            <a:ext cx="79208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/>
              <a:t>Gérer le processus de l’Évaluation environnementale pour un service public</a:t>
            </a:r>
            <a:endParaRPr lang="fr-CA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>
                <a:latin typeface="Calibri" panose="020F0502020204030204" pitchFamily="34" charset="0"/>
                <a:cs typeface="Calibri" panose="020F0502020204030204" pitchFamily="34" charset="0"/>
              </a:rPr>
              <a:t>Agir comme expert dans un ou plusieurs domaines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>
                <a:latin typeface="Calibri" panose="020F0502020204030204" pitchFamily="34" charset="0"/>
                <a:cs typeface="Calibri" panose="020F0502020204030204" pitchFamily="34" charset="0"/>
              </a:rPr>
              <a:t>Participer à la rédaction et la révision des instruments législatifs et réglementaire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>
                <a:latin typeface="Calibri" panose="020F0502020204030204" pitchFamily="34" charset="0"/>
                <a:cs typeface="Calibri" panose="020F0502020204030204" pitchFamily="34" charset="0"/>
              </a:rPr>
              <a:t>Analyses, prélèvement, contrôles, appareillage, supervision,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>
                <a:latin typeface="Calibri" panose="020F0502020204030204" pitchFamily="34" charset="0"/>
                <a:cs typeface="Calibri" panose="020F0502020204030204" pitchFamily="34" charset="0"/>
              </a:rPr>
              <a:t>Expertises et conseils en matière de consultation publique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>
                <a:latin typeface="Calibri" panose="020F0502020204030204" pitchFamily="34" charset="0"/>
                <a:cs typeface="Calibri" panose="020F0502020204030204" pitchFamily="34" charset="0"/>
              </a:rPr>
              <a:t>Gestion de la consultation publique</a:t>
            </a:r>
          </a:p>
        </p:txBody>
      </p:sp>
    </p:spTree>
    <p:extLst>
      <p:ext uri="{BB962C8B-B14F-4D97-AF65-F5344CB8AC3E}">
        <p14:creationId xmlns:p14="http://schemas.microsoft.com/office/powerpoint/2010/main" val="2267605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AFA4C542-E7E3-417C-82A5-3D35CEFC7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A82944-6BE8-4AC6-9B69-E57C7B4D4BF8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8C87341-B16F-4C63-9DAC-15FFD0E3F238}"/>
              </a:ext>
            </a:extLst>
          </p:cNvPr>
          <p:cNvSpPr/>
          <p:nvPr/>
        </p:nvSpPr>
        <p:spPr>
          <a:xfrm>
            <a:off x="827584" y="1340768"/>
            <a:ext cx="739856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r-CA" dirty="0">
                <a:latin typeface="Calibri" panose="020F0502020204030204" pitchFamily="34" charset="0"/>
                <a:cs typeface="Calibri" panose="020F0502020204030204" pitchFamily="34" charset="0"/>
              </a:rPr>
              <a:t>Se conformer aux lois et règlements gouvernementaux en matière de protection de l’environnement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A" dirty="0">
                <a:latin typeface="Calibri" panose="020F0502020204030204" pitchFamily="34" charset="0"/>
                <a:cs typeface="Calibri" panose="020F0502020204030204" pitchFamily="34" charset="0"/>
              </a:rPr>
              <a:t>Effectuer régulièrement des audits environnementaux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A" dirty="0">
                <a:latin typeface="Calibri" panose="020F0502020204030204" pitchFamily="34" charset="0"/>
                <a:cs typeface="Calibri" panose="020F0502020204030204" pitchFamily="34" charset="0"/>
              </a:rPr>
              <a:t>Élaborer et instaurer des systèmes de gestion environnementale ( par ex. ISO 14001)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A" dirty="0">
                <a:latin typeface="Calibri" panose="020F0502020204030204" pitchFamily="34" charset="0"/>
                <a:cs typeface="Calibri" panose="020F0502020204030204" pitchFamily="34" charset="0"/>
              </a:rPr>
              <a:t>Prévenir la pollution en réduisant à la source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A" dirty="0">
                <a:latin typeface="Calibri" panose="020F0502020204030204" pitchFamily="34" charset="0"/>
                <a:cs typeface="Calibri" panose="020F0502020204030204" pitchFamily="34" charset="0"/>
              </a:rPr>
              <a:t>Éliminer ou valoriser  les matières résiduelles le plus possible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A" dirty="0">
                <a:latin typeface="Calibri" panose="020F0502020204030204" pitchFamily="34" charset="0"/>
                <a:cs typeface="Calibri" panose="020F0502020204030204" pitchFamily="34" charset="0"/>
              </a:rPr>
              <a:t>Communiquer de façon ouverte et honnête, afin de cerner les enjeux environnementaux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A" dirty="0">
                <a:latin typeface="Calibri" panose="020F0502020204030204" pitchFamily="34" charset="0"/>
                <a:cs typeface="Calibri" panose="020F0502020204030204" pitchFamily="34" charset="0"/>
              </a:rPr>
              <a:t>Faire régulièrement rapport à la haute direction du bilan environnemental de l’entreprise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A" dirty="0">
                <a:latin typeface="Calibri" panose="020F0502020204030204" pitchFamily="34" charset="0"/>
                <a:cs typeface="Calibri" panose="020F0502020204030204" pitchFamily="34" charset="0"/>
              </a:rPr>
              <a:t>Recourir à la meilleure technologie possible sur le plan pratique et économique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A" dirty="0">
                <a:latin typeface="Calibri" panose="020F0502020204030204" pitchFamily="34" charset="0"/>
                <a:cs typeface="Calibri" panose="020F0502020204030204" pitchFamily="34" charset="0"/>
              </a:rPr>
              <a:t>Soutenir et encourager les projets environnementaux communautaires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A" dirty="0">
                <a:latin typeface="Calibri" panose="020F0502020204030204" pitchFamily="34" charset="0"/>
                <a:cs typeface="Calibri" panose="020F0502020204030204" pitchFamily="34" charset="0"/>
              </a:rPr>
              <a:t>Améliorer sans cesse la performance environnementale de l’entreprise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EEF32C4-EC18-4FF8-A995-22CC39C9167E}"/>
              </a:ext>
            </a:extLst>
          </p:cNvPr>
          <p:cNvSpPr txBox="1"/>
          <p:nvPr/>
        </p:nvSpPr>
        <p:spPr>
          <a:xfrm>
            <a:off x="323528" y="260648"/>
            <a:ext cx="78239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VICE-PRÉSIDENT ENVIRONNEMENT</a:t>
            </a:r>
          </a:p>
          <a:p>
            <a:r>
              <a:rPr lang="fr-CA" dirty="0"/>
              <a:t>VICE-PRÉSIDENT ENVIRONNEMENT ET DÉVELOPPEMENT DURABLE</a:t>
            </a:r>
          </a:p>
          <a:p>
            <a:r>
              <a:rPr lang="fr-CA" dirty="0"/>
              <a:t>DIRECTEUR ENVIRONNEMENT</a:t>
            </a:r>
          </a:p>
        </p:txBody>
      </p:sp>
    </p:spTree>
    <p:extLst>
      <p:ext uri="{BB962C8B-B14F-4D97-AF65-F5344CB8AC3E}">
        <p14:creationId xmlns:p14="http://schemas.microsoft.com/office/powerpoint/2010/main" val="191529463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428</Words>
  <Application>Microsoft Office PowerPoint</Application>
  <PresentationFormat>Affichage à l'écran (4:3)</PresentationFormat>
  <Paragraphs>54</Paragraphs>
  <Slides>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Verdana</vt:lpstr>
      <vt:lpstr>Default Design</vt:lpstr>
      <vt:lpstr>  </vt:lpstr>
      <vt:lpstr>Présentation PowerPoint</vt:lpstr>
      <vt:lpstr>Présentation PowerPoint</vt:lpstr>
      <vt:lpstr>Présentation PowerPoint</vt:lpstr>
      <vt:lpstr>Présentation PowerPoint</vt:lpstr>
    </vt:vector>
  </TitlesOfParts>
  <Company>Université de Montréal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L’Utilisation rationnelle de l’Énergie et les Systèmes de Management Environnemental</dc:title>
  <dc:creator>bouchami</dc:creator>
  <cp:lastModifiedBy>MICHEL ANDRÉ BOUCHARD</cp:lastModifiedBy>
  <cp:revision>57</cp:revision>
  <dcterms:created xsi:type="dcterms:W3CDTF">2006-12-07T22:55:25Z</dcterms:created>
  <dcterms:modified xsi:type="dcterms:W3CDTF">2019-01-10T16:50:29Z</dcterms:modified>
</cp:coreProperties>
</file>