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4" r:id="rId29"/>
    <p:sldId id="285" r:id="rId30"/>
    <p:sldId id="286" r:id="rId31"/>
    <p:sldId id="287" r:id="rId32"/>
    <p:sldId id="288" r:id="rId33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2532" y="63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36525">
              <a:lnSpc>
                <a:spcPts val="1650"/>
              </a:lnSpc>
            </a:pPr>
            <a:fld id="{81D60167-4931-47E6-BA6A-407CBD079E47}" type="slidenum">
              <a:rPr spc="-50" dirty="0"/>
              <a:t>‹N°›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36525">
              <a:lnSpc>
                <a:spcPts val="1650"/>
              </a:lnSpc>
            </a:pPr>
            <a:fld id="{81D60167-4931-47E6-BA6A-407CBD079E47}" type="slidenum">
              <a:rPr spc="-50" dirty="0"/>
              <a:t>‹N°›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36525">
              <a:lnSpc>
                <a:spcPts val="1650"/>
              </a:lnSpc>
            </a:pPr>
            <a:fld id="{81D60167-4931-47E6-BA6A-407CBD079E47}" type="slidenum">
              <a:rPr spc="-50" dirty="0"/>
              <a:t>‹N°›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36525">
              <a:lnSpc>
                <a:spcPts val="1650"/>
              </a:lnSpc>
            </a:pPr>
            <a:fld id="{81D60167-4931-47E6-BA6A-407CBD079E47}" type="slidenum">
              <a:rPr spc="-50" dirty="0"/>
              <a:t>‹N°›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36525">
              <a:lnSpc>
                <a:spcPts val="1650"/>
              </a:lnSpc>
            </a:pPr>
            <a:fld id="{81D60167-4931-47E6-BA6A-407CBD079E47}" type="slidenum">
              <a:rPr spc="-50" dirty="0"/>
              <a:t>‹N°›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06907" y="2549778"/>
            <a:ext cx="6881495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27532" y="2781300"/>
            <a:ext cx="4000500" cy="17545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8885" y="6290385"/>
            <a:ext cx="287654" cy="224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36525">
              <a:lnSpc>
                <a:spcPts val="1650"/>
              </a:lnSpc>
            </a:pPr>
            <a:fld id="{81D60167-4931-47E6-BA6A-407CBD079E47}" type="slidenum">
              <a:rPr spc="-50" dirty="0"/>
              <a:t>‹N°›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91488" y="1752345"/>
            <a:ext cx="630555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1F487C"/>
                </a:solidFill>
                <a:latin typeface="Calibri"/>
                <a:cs typeface="Calibri"/>
              </a:rPr>
              <a:t>INTRODUCTION</a:t>
            </a:r>
            <a:r>
              <a:rPr sz="2800" b="1" spc="-4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1F487C"/>
                </a:solidFill>
                <a:latin typeface="Calibri"/>
                <a:cs typeface="Calibri"/>
              </a:rPr>
              <a:t>À</a:t>
            </a:r>
            <a:r>
              <a:rPr sz="2800" b="1" spc="-7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1F487C"/>
                </a:solidFill>
                <a:latin typeface="Calibri"/>
                <a:cs typeface="Calibri"/>
              </a:rPr>
              <a:t>LA</a:t>
            </a:r>
            <a:r>
              <a:rPr sz="2800" b="1" spc="-7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1F487C"/>
                </a:solidFill>
                <a:latin typeface="Calibri"/>
                <a:cs typeface="Calibri"/>
              </a:rPr>
              <a:t>LOI</a:t>
            </a:r>
            <a:r>
              <a:rPr sz="2800" b="1" spc="-8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1F487C"/>
                </a:solidFill>
                <a:latin typeface="Calibri"/>
                <a:cs typeface="Calibri"/>
              </a:rPr>
              <a:t>QUÉBÉCOISE</a:t>
            </a:r>
            <a:r>
              <a:rPr sz="2800" b="1" spc="-8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1F487C"/>
                </a:solidFill>
                <a:latin typeface="Calibri"/>
                <a:cs typeface="Calibri"/>
              </a:rPr>
              <a:t>SUR </a:t>
            </a:r>
            <a:r>
              <a:rPr sz="2800" b="1" spc="-30" dirty="0">
                <a:solidFill>
                  <a:srgbClr val="1F487C"/>
                </a:solidFill>
                <a:latin typeface="Calibri"/>
                <a:cs typeface="Calibri"/>
              </a:rPr>
              <a:t>L’ENVIRONNEMENT</a:t>
            </a:r>
            <a:r>
              <a:rPr sz="2800" b="1" spc="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1F487C"/>
                </a:solidFill>
                <a:latin typeface="Calibri"/>
                <a:cs typeface="Calibri"/>
              </a:rPr>
              <a:t>ET</a:t>
            </a:r>
            <a:r>
              <a:rPr sz="2800" b="1" spc="-4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1F487C"/>
                </a:solidFill>
                <a:latin typeface="Calibri"/>
                <a:cs typeface="Calibri"/>
              </a:rPr>
              <a:t>À</a:t>
            </a:r>
            <a:r>
              <a:rPr sz="2800" b="1" spc="-2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1F487C"/>
                </a:solidFill>
                <a:latin typeface="Calibri"/>
                <a:cs typeface="Calibri"/>
              </a:rPr>
              <a:t>L’ÉVALUATION ENVIRONNEMENTALE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23060" y="3339611"/>
            <a:ext cx="5959475" cy="0"/>
          </a:xfrm>
          <a:custGeom>
            <a:avLst/>
            <a:gdLst/>
            <a:ahLst/>
            <a:cxnLst/>
            <a:rect l="l" t="t" r="r" b="b"/>
            <a:pathLst>
              <a:path w="5959475">
                <a:moveTo>
                  <a:pt x="0" y="0"/>
                </a:moveTo>
                <a:lnTo>
                  <a:pt x="5959398" y="0"/>
                </a:lnTo>
              </a:path>
            </a:pathLst>
          </a:custGeom>
          <a:ln w="23112">
            <a:solidFill>
              <a:srgbClr val="1E47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89938" y="4207890"/>
            <a:ext cx="5772150" cy="94043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065" marR="5080" algn="ctr">
              <a:lnSpc>
                <a:spcPts val="2160"/>
              </a:lnSpc>
              <a:spcBef>
                <a:spcPts val="375"/>
              </a:spcBef>
            </a:pPr>
            <a:r>
              <a:rPr sz="2000" spc="-10" dirty="0">
                <a:solidFill>
                  <a:srgbClr val="006FC0"/>
                </a:solidFill>
                <a:latin typeface="Calibri"/>
                <a:cs typeface="Calibri"/>
              </a:rPr>
              <a:t>Département</a:t>
            </a:r>
            <a:r>
              <a:rPr sz="2000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des</a:t>
            </a:r>
            <a:r>
              <a:rPr sz="2000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Génies</a:t>
            </a:r>
            <a:r>
              <a:rPr sz="2000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civil,</a:t>
            </a:r>
            <a:r>
              <a:rPr sz="2000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géologiques</a:t>
            </a:r>
            <a:r>
              <a:rPr sz="2000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et</a:t>
            </a:r>
            <a:r>
              <a:rPr sz="2000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des</a:t>
            </a:r>
            <a:r>
              <a:rPr sz="2000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Calibri"/>
                <a:cs typeface="Calibri"/>
              </a:rPr>
              <a:t>mines (CGM)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4"/>
              </a:spcBef>
            </a:pP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Michel</a:t>
            </a:r>
            <a:r>
              <a:rPr sz="2000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A.</a:t>
            </a:r>
            <a:r>
              <a:rPr sz="2000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Bouchard,</a:t>
            </a:r>
            <a:r>
              <a:rPr sz="2000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Calibri"/>
                <a:cs typeface="Calibri"/>
              </a:rPr>
              <a:t>Ph.D.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9144000" cy="1201420"/>
            <a:chOff x="0" y="0"/>
            <a:chExt cx="9144000" cy="120142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3058668" cy="119481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058667" y="0"/>
              <a:ext cx="6085840" cy="1201420"/>
            </a:xfrm>
            <a:custGeom>
              <a:avLst/>
              <a:gdLst/>
              <a:ahLst/>
              <a:cxnLst/>
              <a:rect l="l" t="t" r="r" b="b"/>
              <a:pathLst>
                <a:path w="6085840" h="1201420">
                  <a:moveTo>
                    <a:pt x="6085332" y="0"/>
                  </a:moveTo>
                  <a:lnTo>
                    <a:pt x="0" y="0"/>
                  </a:lnTo>
                  <a:lnTo>
                    <a:pt x="0" y="1200912"/>
                  </a:lnTo>
                  <a:lnTo>
                    <a:pt x="6085332" y="1200912"/>
                  </a:lnTo>
                  <a:lnTo>
                    <a:pt x="6085332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124192" y="17780"/>
            <a:ext cx="1942464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8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CIV6205</a:t>
            </a:r>
            <a:endParaRPr sz="1800">
              <a:latin typeface="Calibri"/>
              <a:cs typeface="Calibri"/>
            </a:endParaRPr>
          </a:p>
          <a:p>
            <a:pPr marL="8255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Impacts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projets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sur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l'environnement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859" y="2372867"/>
            <a:ext cx="9134475" cy="2689860"/>
            <a:chOff x="22859" y="2372867"/>
            <a:chExt cx="9134475" cy="2689860"/>
          </a:xfrm>
        </p:grpSpPr>
        <p:sp>
          <p:nvSpPr>
            <p:cNvPr id="3" name="object 3"/>
            <p:cNvSpPr/>
            <p:nvPr/>
          </p:nvSpPr>
          <p:spPr>
            <a:xfrm>
              <a:off x="35813" y="2385821"/>
              <a:ext cx="9108440" cy="2664460"/>
            </a:xfrm>
            <a:custGeom>
              <a:avLst/>
              <a:gdLst/>
              <a:ahLst/>
              <a:cxnLst/>
              <a:rect l="l" t="t" r="r" b="b"/>
              <a:pathLst>
                <a:path w="9108440" h="2664460">
                  <a:moveTo>
                    <a:pt x="9108186" y="0"/>
                  </a:moveTo>
                  <a:lnTo>
                    <a:pt x="0" y="0"/>
                  </a:lnTo>
                  <a:lnTo>
                    <a:pt x="0" y="2663952"/>
                  </a:lnTo>
                  <a:lnTo>
                    <a:pt x="9108186" y="2663952"/>
                  </a:lnTo>
                  <a:lnTo>
                    <a:pt x="910818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813" y="2385821"/>
              <a:ext cx="9108440" cy="2664460"/>
            </a:xfrm>
            <a:custGeom>
              <a:avLst/>
              <a:gdLst/>
              <a:ahLst/>
              <a:cxnLst/>
              <a:rect l="l" t="t" r="r" b="b"/>
              <a:pathLst>
                <a:path w="9108440" h="2664460">
                  <a:moveTo>
                    <a:pt x="9108186" y="0"/>
                  </a:moveTo>
                  <a:lnTo>
                    <a:pt x="0" y="0"/>
                  </a:lnTo>
                  <a:lnTo>
                    <a:pt x="0" y="2663952"/>
                  </a:lnTo>
                  <a:lnTo>
                    <a:pt x="9108186" y="2663952"/>
                  </a:lnTo>
                </a:path>
              </a:pathLst>
            </a:custGeom>
            <a:ln w="25908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9413" y="537824"/>
            <a:ext cx="8500568" cy="144654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432" y="2709724"/>
            <a:ext cx="9116568" cy="201443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264" y="174338"/>
            <a:ext cx="6604942" cy="518871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3710" y="5594758"/>
            <a:ext cx="6969894" cy="47430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605492" y="195158"/>
            <a:ext cx="2034539" cy="0"/>
          </a:xfrm>
          <a:custGeom>
            <a:avLst/>
            <a:gdLst/>
            <a:ahLst/>
            <a:cxnLst/>
            <a:rect l="l" t="t" r="r" b="b"/>
            <a:pathLst>
              <a:path w="2034539">
                <a:moveTo>
                  <a:pt x="0" y="0"/>
                </a:moveTo>
                <a:lnTo>
                  <a:pt x="0" y="0"/>
                </a:lnTo>
                <a:lnTo>
                  <a:pt x="1983294" y="0"/>
                </a:lnTo>
                <a:lnTo>
                  <a:pt x="2034148" y="0"/>
                </a:lnTo>
              </a:path>
            </a:pathLst>
          </a:custGeom>
          <a:ln w="177800">
            <a:solidFill>
              <a:srgbClr val="FBF4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02383" y="835680"/>
            <a:ext cx="1286510" cy="0"/>
          </a:xfrm>
          <a:custGeom>
            <a:avLst/>
            <a:gdLst/>
            <a:ahLst/>
            <a:cxnLst/>
            <a:rect l="l" t="t" r="r" b="b"/>
            <a:pathLst>
              <a:path w="1286509">
                <a:moveTo>
                  <a:pt x="0" y="0"/>
                </a:moveTo>
                <a:lnTo>
                  <a:pt x="0" y="0"/>
                </a:lnTo>
                <a:lnTo>
                  <a:pt x="1234604" y="0"/>
                </a:lnTo>
                <a:lnTo>
                  <a:pt x="1286046" y="0"/>
                </a:lnTo>
              </a:path>
            </a:pathLst>
          </a:custGeom>
          <a:ln w="177800">
            <a:solidFill>
              <a:srgbClr val="FBF4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7930" y="998312"/>
            <a:ext cx="716915" cy="0"/>
          </a:xfrm>
          <a:custGeom>
            <a:avLst/>
            <a:gdLst/>
            <a:ahLst/>
            <a:cxnLst/>
            <a:rect l="l" t="t" r="r" b="b"/>
            <a:pathLst>
              <a:path w="716915">
                <a:moveTo>
                  <a:pt x="0" y="0"/>
                </a:moveTo>
                <a:lnTo>
                  <a:pt x="0" y="0"/>
                </a:lnTo>
                <a:lnTo>
                  <a:pt x="716596" y="0"/>
                </a:lnTo>
                <a:lnTo>
                  <a:pt x="715580" y="0"/>
                </a:lnTo>
                <a:lnTo>
                  <a:pt x="680864" y="0"/>
                </a:lnTo>
                <a:lnTo>
                  <a:pt x="634764" y="0"/>
                </a:lnTo>
                <a:lnTo>
                  <a:pt x="601549" y="0"/>
                </a:lnTo>
                <a:lnTo>
                  <a:pt x="605490" y="0"/>
                </a:lnTo>
              </a:path>
            </a:pathLst>
          </a:custGeom>
          <a:ln w="177800">
            <a:solidFill>
              <a:srgbClr val="FBF4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4047" y="2697479"/>
            <a:ext cx="8316595" cy="1537970"/>
            <a:chOff x="384047" y="2697479"/>
            <a:chExt cx="8316595" cy="1537970"/>
          </a:xfrm>
        </p:grpSpPr>
        <p:sp>
          <p:nvSpPr>
            <p:cNvPr id="3" name="object 3"/>
            <p:cNvSpPr/>
            <p:nvPr/>
          </p:nvSpPr>
          <p:spPr>
            <a:xfrm>
              <a:off x="397001" y="2710433"/>
              <a:ext cx="8290559" cy="1511935"/>
            </a:xfrm>
            <a:custGeom>
              <a:avLst/>
              <a:gdLst/>
              <a:ahLst/>
              <a:cxnLst/>
              <a:rect l="l" t="t" r="r" b="b"/>
              <a:pathLst>
                <a:path w="8290559" h="1511935">
                  <a:moveTo>
                    <a:pt x="8290559" y="0"/>
                  </a:moveTo>
                  <a:lnTo>
                    <a:pt x="0" y="0"/>
                  </a:lnTo>
                  <a:lnTo>
                    <a:pt x="0" y="1511808"/>
                  </a:lnTo>
                  <a:lnTo>
                    <a:pt x="8290559" y="1511808"/>
                  </a:lnTo>
                  <a:lnTo>
                    <a:pt x="829055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97001" y="2710433"/>
              <a:ext cx="8290559" cy="1511935"/>
            </a:xfrm>
            <a:custGeom>
              <a:avLst/>
              <a:gdLst/>
              <a:ahLst/>
              <a:cxnLst/>
              <a:rect l="l" t="t" r="r" b="b"/>
              <a:pathLst>
                <a:path w="8290559" h="1511935">
                  <a:moveTo>
                    <a:pt x="0" y="1511808"/>
                  </a:moveTo>
                  <a:lnTo>
                    <a:pt x="8290559" y="1511808"/>
                  </a:lnTo>
                  <a:lnTo>
                    <a:pt x="8290559" y="0"/>
                  </a:lnTo>
                  <a:lnTo>
                    <a:pt x="0" y="0"/>
                  </a:lnTo>
                  <a:lnTo>
                    <a:pt x="0" y="1511808"/>
                  </a:lnTo>
                  <a:close/>
                </a:path>
              </a:pathLst>
            </a:custGeom>
            <a:ln w="25908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6638" y="497697"/>
            <a:ext cx="7404213" cy="155041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7532" y="2279941"/>
            <a:ext cx="7667218" cy="165350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41828"/>
            <a:ext cx="9144000" cy="4094002"/>
            <a:chOff x="0" y="141828"/>
            <a:chExt cx="9144000" cy="4094002"/>
          </a:xfrm>
        </p:grpSpPr>
        <p:sp>
          <p:nvSpPr>
            <p:cNvPr id="3" name="object 3"/>
            <p:cNvSpPr/>
            <p:nvPr/>
          </p:nvSpPr>
          <p:spPr>
            <a:xfrm>
              <a:off x="0" y="765809"/>
              <a:ext cx="9144000" cy="3456940"/>
            </a:xfrm>
            <a:custGeom>
              <a:avLst/>
              <a:gdLst/>
              <a:ahLst/>
              <a:cxnLst/>
              <a:rect l="l" t="t" r="r" b="b"/>
              <a:pathLst>
                <a:path w="9144000" h="3456940">
                  <a:moveTo>
                    <a:pt x="0" y="0"/>
                  </a:moveTo>
                  <a:lnTo>
                    <a:pt x="0" y="3456432"/>
                  </a:lnTo>
                  <a:lnTo>
                    <a:pt x="9144000" y="3456432"/>
                  </a:lnTo>
                  <a:lnTo>
                    <a:pt x="9144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52855"/>
              <a:ext cx="9144000" cy="3482975"/>
            </a:xfrm>
            <a:custGeom>
              <a:avLst/>
              <a:gdLst/>
              <a:ahLst/>
              <a:cxnLst/>
              <a:rect l="l" t="t" r="r" b="b"/>
              <a:pathLst>
                <a:path w="9144000" h="3482975">
                  <a:moveTo>
                    <a:pt x="9144000" y="3456432"/>
                  </a:moveTo>
                  <a:lnTo>
                    <a:pt x="0" y="3456432"/>
                  </a:lnTo>
                  <a:lnTo>
                    <a:pt x="0" y="3482352"/>
                  </a:lnTo>
                  <a:lnTo>
                    <a:pt x="9144000" y="3482352"/>
                  </a:lnTo>
                  <a:lnTo>
                    <a:pt x="9144000" y="3456432"/>
                  </a:lnTo>
                  <a:close/>
                </a:path>
                <a:path w="9144000" h="3482975">
                  <a:moveTo>
                    <a:pt x="9144000" y="0"/>
                  </a:moveTo>
                  <a:lnTo>
                    <a:pt x="0" y="0"/>
                  </a:lnTo>
                  <a:lnTo>
                    <a:pt x="0" y="25908"/>
                  </a:lnTo>
                  <a:lnTo>
                    <a:pt x="9144000" y="2590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88A3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8036" y="141828"/>
              <a:ext cx="8558258" cy="266370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495" y="2805715"/>
              <a:ext cx="7577967" cy="1324323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4922" y="1679490"/>
            <a:ext cx="8229397" cy="355711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34" y="762000"/>
            <a:ext cx="8292618" cy="537802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946" y="171467"/>
            <a:ext cx="8175571" cy="436919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8361" y="4767683"/>
            <a:ext cx="8437306" cy="142482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99972" y="31991"/>
            <a:ext cx="6577965" cy="5512435"/>
            <a:chOff x="1299972" y="31991"/>
            <a:chExt cx="6577965" cy="55124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9972" y="1058036"/>
              <a:ext cx="6486902" cy="448627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99360" y="31991"/>
              <a:ext cx="5378309" cy="146150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9122" y="942602"/>
            <a:ext cx="6563861" cy="492516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60647" y="6085153"/>
            <a:ext cx="2106930" cy="19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sz="1400" spc="-10" dirty="0">
                <a:latin typeface="Arial"/>
                <a:cs typeface="Arial"/>
              </a:rPr>
              <a:t>©Michel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A.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Bouchard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2013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33400" y="103631"/>
            <a:ext cx="8083550" cy="6644640"/>
            <a:chOff x="533400" y="103631"/>
            <a:chExt cx="8083550" cy="66446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3400" y="103631"/>
              <a:ext cx="8083296" cy="664464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834896" y="5155691"/>
              <a:ext cx="1438910" cy="350520"/>
            </a:xfrm>
            <a:custGeom>
              <a:avLst/>
              <a:gdLst/>
              <a:ahLst/>
              <a:cxnLst/>
              <a:rect l="l" t="t" r="r" b="b"/>
              <a:pathLst>
                <a:path w="1438910" h="350520">
                  <a:moveTo>
                    <a:pt x="1438656" y="0"/>
                  </a:moveTo>
                  <a:lnTo>
                    <a:pt x="0" y="0"/>
                  </a:lnTo>
                  <a:lnTo>
                    <a:pt x="0" y="350519"/>
                  </a:lnTo>
                  <a:lnTo>
                    <a:pt x="1438656" y="350519"/>
                  </a:lnTo>
                  <a:lnTo>
                    <a:pt x="14386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34896" y="5155691"/>
              <a:ext cx="1438910" cy="350520"/>
            </a:xfrm>
            <a:custGeom>
              <a:avLst/>
              <a:gdLst/>
              <a:ahLst/>
              <a:cxnLst/>
              <a:rect l="l" t="t" r="r" b="b"/>
              <a:pathLst>
                <a:path w="1438910" h="350520">
                  <a:moveTo>
                    <a:pt x="0" y="350519"/>
                  </a:moveTo>
                  <a:lnTo>
                    <a:pt x="1438656" y="350519"/>
                  </a:lnTo>
                  <a:lnTo>
                    <a:pt x="1438656" y="0"/>
                  </a:lnTo>
                  <a:lnTo>
                    <a:pt x="0" y="0"/>
                  </a:lnTo>
                  <a:lnTo>
                    <a:pt x="0" y="350519"/>
                  </a:lnTo>
                  <a:close/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913382" y="5185409"/>
            <a:ext cx="7632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DÉCISION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629977" y="5294185"/>
            <a:ext cx="1304925" cy="293370"/>
            <a:chOff x="3629977" y="5294185"/>
            <a:chExt cx="1304925" cy="293370"/>
          </a:xfrm>
        </p:grpSpPr>
        <p:sp>
          <p:nvSpPr>
            <p:cNvPr id="9" name="object 9"/>
            <p:cNvSpPr/>
            <p:nvPr/>
          </p:nvSpPr>
          <p:spPr>
            <a:xfrm>
              <a:off x="3634740" y="5298947"/>
              <a:ext cx="1295400" cy="283845"/>
            </a:xfrm>
            <a:custGeom>
              <a:avLst/>
              <a:gdLst/>
              <a:ahLst/>
              <a:cxnLst/>
              <a:rect l="l" t="t" r="r" b="b"/>
              <a:pathLst>
                <a:path w="1295400" h="283845">
                  <a:moveTo>
                    <a:pt x="1295400" y="0"/>
                  </a:moveTo>
                  <a:lnTo>
                    <a:pt x="0" y="0"/>
                  </a:lnTo>
                  <a:lnTo>
                    <a:pt x="0" y="283463"/>
                  </a:lnTo>
                  <a:lnTo>
                    <a:pt x="1295400" y="283463"/>
                  </a:lnTo>
                  <a:lnTo>
                    <a:pt x="1295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34740" y="5298947"/>
              <a:ext cx="1295400" cy="283845"/>
            </a:xfrm>
            <a:custGeom>
              <a:avLst/>
              <a:gdLst/>
              <a:ahLst/>
              <a:cxnLst/>
              <a:rect l="l" t="t" r="r" b="b"/>
              <a:pathLst>
                <a:path w="1295400" h="283845">
                  <a:moveTo>
                    <a:pt x="0" y="283463"/>
                  </a:moveTo>
                  <a:lnTo>
                    <a:pt x="1295400" y="283463"/>
                  </a:lnTo>
                  <a:lnTo>
                    <a:pt x="1295400" y="0"/>
                  </a:lnTo>
                  <a:lnTo>
                    <a:pt x="0" y="0"/>
                  </a:lnTo>
                  <a:lnTo>
                    <a:pt x="0" y="28346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714115" y="5328284"/>
            <a:ext cx="746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Conditions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18332" y="1339596"/>
            <a:ext cx="1511935" cy="350520"/>
          </a:xfrm>
          <a:prstGeom prst="rect">
            <a:avLst/>
          </a:prstGeom>
          <a:solidFill>
            <a:srgbClr val="FFFFFF"/>
          </a:solidFill>
          <a:ln w="76200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25"/>
              </a:spcBef>
            </a:pPr>
            <a:r>
              <a:rPr sz="1200" dirty="0">
                <a:latin typeface="Arial"/>
                <a:cs typeface="Arial"/>
              </a:rPr>
              <a:t>Scoping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et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TDR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21407" y="908303"/>
            <a:ext cx="1198245" cy="283845"/>
          </a:xfrm>
          <a:prstGeom prst="rect">
            <a:avLst/>
          </a:prstGeom>
          <a:solidFill>
            <a:srgbClr val="FFFFFF"/>
          </a:solidFill>
          <a:ln w="9144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15"/>
              </a:spcBef>
            </a:pPr>
            <a:r>
              <a:rPr sz="1200" spc="-10" dirty="0">
                <a:latin typeface="Arial"/>
                <a:cs typeface="Arial"/>
              </a:rPr>
              <a:t>Screening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30295" y="1770888"/>
            <a:ext cx="2231390" cy="285115"/>
          </a:xfrm>
          <a:prstGeom prst="rect">
            <a:avLst/>
          </a:prstGeom>
          <a:solidFill>
            <a:srgbClr val="FFFFFF"/>
          </a:solidFill>
          <a:ln w="9144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30"/>
              </a:spcBef>
            </a:pPr>
            <a:r>
              <a:rPr sz="1200" dirty="0">
                <a:latin typeface="Arial"/>
                <a:cs typeface="Arial"/>
              </a:rPr>
              <a:t>Données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base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 </a:t>
            </a:r>
            <a:r>
              <a:rPr sz="1200" spc="-10" dirty="0">
                <a:latin typeface="Arial"/>
                <a:cs typeface="Arial"/>
              </a:rPr>
              <a:t>Baseline)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34584" y="402336"/>
            <a:ext cx="1656714" cy="277495"/>
          </a:xfrm>
          <a:prstGeom prst="rect">
            <a:avLst/>
          </a:prstGeom>
          <a:solidFill>
            <a:srgbClr val="333399"/>
          </a:solidFill>
          <a:ln w="76200">
            <a:solidFill>
              <a:srgbClr val="080808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3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Avis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projet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389120" y="2452116"/>
            <a:ext cx="3244850" cy="1553210"/>
            <a:chOff x="4389120" y="2452116"/>
            <a:chExt cx="3244850" cy="1553210"/>
          </a:xfrm>
        </p:grpSpPr>
        <p:sp>
          <p:nvSpPr>
            <p:cNvPr id="17" name="object 17"/>
            <p:cNvSpPr/>
            <p:nvPr/>
          </p:nvSpPr>
          <p:spPr>
            <a:xfrm>
              <a:off x="4427220" y="2490216"/>
              <a:ext cx="2950845" cy="1477010"/>
            </a:xfrm>
            <a:custGeom>
              <a:avLst/>
              <a:gdLst/>
              <a:ahLst/>
              <a:cxnLst/>
              <a:rect l="l" t="t" r="r" b="b"/>
              <a:pathLst>
                <a:path w="2950845" h="1477010">
                  <a:moveTo>
                    <a:pt x="0" y="1476755"/>
                  </a:moveTo>
                  <a:lnTo>
                    <a:pt x="2950463" y="1476755"/>
                  </a:lnTo>
                  <a:lnTo>
                    <a:pt x="2950463" y="0"/>
                  </a:lnTo>
                  <a:lnTo>
                    <a:pt x="0" y="0"/>
                  </a:lnTo>
                  <a:lnTo>
                    <a:pt x="0" y="1476755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427220" y="2490216"/>
              <a:ext cx="3168650" cy="1477010"/>
            </a:xfrm>
            <a:custGeom>
              <a:avLst/>
              <a:gdLst/>
              <a:ahLst/>
              <a:cxnLst/>
              <a:rect l="l" t="t" r="r" b="b"/>
              <a:pathLst>
                <a:path w="3168650" h="1477010">
                  <a:moveTo>
                    <a:pt x="0" y="1476755"/>
                  </a:moveTo>
                  <a:lnTo>
                    <a:pt x="3168396" y="1476755"/>
                  </a:lnTo>
                  <a:lnTo>
                    <a:pt x="3168396" y="0"/>
                  </a:lnTo>
                  <a:lnTo>
                    <a:pt x="0" y="0"/>
                  </a:lnTo>
                  <a:lnTo>
                    <a:pt x="0" y="1476755"/>
                  </a:lnTo>
                  <a:close/>
                </a:path>
              </a:pathLst>
            </a:custGeom>
            <a:ln w="76200">
              <a:solidFill>
                <a:srgbClr val="08080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465320" y="2517775"/>
            <a:ext cx="2908300" cy="1398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534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Etude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d’Impact</a:t>
            </a:r>
            <a:endParaRPr sz="1800">
              <a:latin typeface="Arial"/>
              <a:cs typeface="Arial"/>
            </a:endParaRPr>
          </a:p>
          <a:p>
            <a:pPr marL="53340">
              <a:lnSpc>
                <a:spcPct val="100000"/>
              </a:lnSpc>
              <a:spcBef>
                <a:spcPts val="10"/>
              </a:spcBef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Justification,Alternatives</a:t>
            </a:r>
            <a:endParaRPr sz="1200">
              <a:latin typeface="Arial"/>
              <a:cs typeface="Arial"/>
            </a:endParaRPr>
          </a:p>
          <a:p>
            <a:pPr marL="53340" marR="23876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Description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2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l’</a:t>
            </a:r>
            <a:r>
              <a:rPr sz="1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Environment-Baseline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Description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Projet-technique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Impacts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Projet</a:t>
            </a:r>
            <a:endParaRPr sz="1200">
              <a:latin typeface="Arial"/>
              <a:cs typeface="Arial"/>
            </a:endParaRPr>
          </a:p>
          <a:p>
            <a:pPr marL="53340" marR="208915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Mitigation,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Compensation,</a:t>
            </a:r>
            <a:r>
              <a:rPr sz="12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Atténuations 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PGE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42416" y="4218432"/>
            <a:ext cx="2735580" cy="467995"/>
          </a:xfrm>
          <a:prstGeom prst="rect">
            <a:avLst/>
          </a:prstGeom>
          <a:solidFill>
            <a:srgbClr val="FFFFFF"/>
          </a:solidFill>
          <a:ln w="9144">
            <a:solidFill>
              <a:srgbClr val="000000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91440" marR="1196340">
              <a:lnSpc>
                <a:spcPct val="100000"/>
              </a:lnSpc>
              <a:spcBef>
                <a:spcPts val="335"/>
              </a:spcBef>
            </a:pPr>
            <a:r>
              <a:rPr sz="1200" dirty="0">
                <a:latin typeface="Arial"/>
                <a:cs typeface="Arial"/>
              </a:rPr>
              <a:t>Qualité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Conformité </a:t>
            </a:r>
            <a:r>
              <a:rPr sz="1200" dirty="0">
                <a:latin typeface="Arial"/>
                <a:cs typeface="Arial"/>
              </a:rPr>
              <a:t>Analyse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Technique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637341" y="5653849"/>
            <a:ext cx="2026285" cy="842010"/>
            <a:chOff x="4637341" y="5653849"/>
            <a:chExt cx="2026285" cy="842010"/>
          </a:xfrm>
        </p:grpSpPr>
        <p:sp>
          <p:nvSpPr>
            <p:cNvPr id="22" name="object 22"/>
            <p:cNvSpPr/>
            <p:nvPr/>
          </p:nvSpPr>
          <p:spPr>
            <a:xfrm>
              <a:off x="4642103" y="5658611"/>
              <a:ext cx="2016760" cy="832485"/>
            </a:xfrm>
            <a:custGeom>
              <a:avLst/>
              <a:gdLst/>
              <a:ahLst/>
              <a:cxnLst/>
              <a:rect l="l" t="t" r="r" b="b"/>
              <a:pathLst>
                <a:path w="2016759" h="832485">
                  <a:moveTo>
                    <a:pt x="2016252" y="0"/>
                  </a:moveTo>
                  <a:lnTo>
                    <a:pt x="0" y="0"/>
                  </a:lnTo>
                  <a:lnTo>
                    <a:pt x="0" y="832104"/>
                  </a:lnTo>
                  <a:lnTo>
                    <a:pt x="2016252" y="832104"/>
                  </a:lnTo>
                  <a:lnTo>
                    <a:pt x="20162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642103" y="5658611"/>
              <a:ext cx="2016760" cy="832485"/>
            </a:xfrm>
            <a:custGeom>
              <a:avLst/>
              <a:gdLst/>
              <a:ahLst/>
              <a:cxnLst/>
              <a:rect l="l" t="t" r="r" b="b"/>
              <a:pathLst>
                <a:path w="2016759" h="832485">
                  <a:moveTo>
                    <a:pt x="0" y="832104"/>
                  </a:moveTo>
                  <a:lnTo>
                    <a:pt x="2016252" y="832104"/>
                  </a:lnTo>
                  <a:lnTo>
                    <a:pt x="2016252" y="0"/>
                  </a:lnTo>
                  <a:lnTo>
                    <a:pt x="0" y="0"/>
                  </a:lnTo>
                  <a:lnTo>
                    <a:pt x="0" y="83210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722114" y="5688583"/>
            <a:ext cx="12966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IMPLANTATION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Auto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surveillance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Monitoring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400555" y="5875020"/>
            <a:ext cx="2016760" cy="466725"/>
          </a:xfrm>
          <a:prstGeom prst="rect">
            <a:avLst/>
          </a:prstGeom>
          <a:solidFill>
            <a:srgbClr val="FFFFFF"/>
          </a:solidFill>
          <a:ln w="9144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2075" marR="1087120">
              <a:lnSpc>
                <a:spcPct val="100000"/>
              </a:lnSpc>
              <a:spcBef>
                <a:spcPts val="330"/>
              </a:spcBef>
            </a:pPr>
            <a:r>
              <a:rPr sz="1200" spc="-10" dirty="0">
                <a:latin typeface="Arial"/>
                <a:cs typeface="Arial"/>
              </a:rPr>
              <a:t>Surveillance Suivi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219700" y="763523"/>
            <a:ext cx="2231390" cy="283845"/>
          </a:xfrm>
          <a:prstGeom prst="rect">
            <a:avLst/>
          </a:prstGeom>
          <a:solidFill>
            <a:srgbClr val="FF5050"/>
          </a:solidFill>
          <a:ln w="9144">
            <a:solidFill>
              <a:srgbClr val="8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20"/>
              </a:spcBef>
            </a:pPr>
            <a:r>
              <a:rPr sz="1200" spc="-10" dirty="0">
                <a:latin typeface="Arial"/>
                <a:cs typeface="Arial"/>
              </a:rPr>
              <a:t>Consultation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114044" y="1194816"/>
            <a:ext cx="2231390" cy="285115"/>
          </a:xfrm>
          <a:custGeom>
            <a:avLst/>
            <a:gdLst/>
            <a:ahLst/>
            <a:cxnLst/>
            <a:rect l="l" t="t" r="r" b="b"/>
            <a:pathLst>
              <a:path w="2231390" h="285115">
                <a:moveTo>
                  <a:pt x="0" y="284988"/>
                </a:moveTo>
                <a:lnTo>
                  <a:pt x="2231135" y="284988"/>
                </a:lnTo>
                <a:lnTo>
                  <a:pt x="2231135" y="0"/>
                </a:lnTo>
                <a:lnTo>
                  <a:pt x="0" y="0"/>
                </a:lnTo>
                <a:lnTo>
                  <a:pt x="0" y="284988"/>
                </a:lnTo>
                <a:close/>
              </a:path>
            </a:pathLst>
          </a:custGeom>
          <a:ln w="9144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109472" y="1190244"/>
            <a:ext cx="2240280" cy="294640"/>
          </a:xfrm>
          <a:prstGeom prst="rect">
            <a:avLst/>
          </a:prstGeom>
          <a:solidFill>
            <a:srgbClr val="800000"/>
          </a:solidFill>
        </p:spPr>
        <p:txBody>
          <a:bodyPr vert="horz" wrap="square" lIns="0" tIns="45720" rIns="0" bIns="0" rtlCol="0">
            <a:spAutoFit/>
          </a:bodyPr>
          <a:lstStyle/>
          <a:p>
            <a:pPr marL="95250">
              <a:lnSpc>
                <a:spcPct val="100000"/>
              </a:lnSpc>
              <a:spcBef>
                <a:spcPts val="360"/>
              </a:spcBef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Consultation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324355" y="4719828"/>
            <a:ext cx="2242185" cy="292735"/>
          </a:xfrm>
          <a:prstGeom prst="rect">
            <a:avLst/>
          </a:prstGeom>
          <a:solidFill>
            <a:srgbClr val="800000"/>
          </a:solidFill>
          <a:ln w="3175">
            <a:solidFill>
              <a:srgbClr val="800000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365"/>
              </a:spcBef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Consultation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7372921" y="1982533"/>
            <a:ext cx="294640" cy="2240915"/>
            <a:chOff x="7372921" y="1982533"/>
            <a:chExt cx="294640" cy="2240915"/>
          </a:xfrm>
        </p:grpSpPr>
        <p:sp>
          <p:nvSpPr>
            <p:cNvPr id="31" name="object 31"/>
            <p:cNvSpPr/>
            <p:nvPr/>
          </p:nvSpPr>
          <p:spPr>
            <a:xfrm>
              <a:off x="7377683" y="1987295"/>
              <a:ext cx="285115" cy="2231390"/>
            </a:xfrm>
            <a:custGeom>
              <a:avLst/>
              <a:gdLst/>
              <a:ahLst/>
              <a:cxnLst/>
              <a:rect l="l" t="t" r="r" b="b"/>
              <a:pathLst>
                <a:path w="285115" h="2231390">
                  <a:moveTo>
                    <a:pt x="284988" y="0"/>
                  </a:moveTo>
                  <a:lnTo>
                    <a:pt x="0" y="0"/>
                  </a:lnTo>
                  <a:lnTo>
                    <a:pt x="0" y="2231135"/>
                  </a:lnTo>
                  <a:lnTo>
                    <a:pt x="284988" y="2231135"/>
                  </a:lnTo>
                  <a:lnTo>
                    <a:pt x="284988" y="0"/>
                  </a:lnTo>
                  <a:close/>
                </a:path>
              </a:pathLst>
            </a:custGeom>
            <a:solidFill>
              <a:srgbClr val="FF5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377683" y="1987295"/>
              <a:ext cx="285115" cy="2231390"/>
            </a:xfrm>
            <a:custGeom>
              <a:avLst/>
              <a:gdLst/>
              <a:ahLst/>
              <a:cxnLst/>
              <a:rect l="l" t="t" r="r" b="b"/>
              <a:pathLst>
                <a:path w="285115" h="2231390">
                  <a:moveTo>
                    <a:pt x="0" y="2231135"/>
                  </a:moveTo>
                  <a:lnTo>
                    <a:pt x="284988" y="2231135"/>
                  </a:lnTo>
                  <a:lnTo>
                    <a:pt x="284988" y="0"/>
                  </a:lnTo>
                  <a:lnTo>
                    <a:pt x="0" y="0"/>
                  </a:lnTo>
                  <a:lnTo>
                    <a:pt x="0" y="2231135"/>
                  </a:lnTo>
                  <a:close/>
                </a:path>
              </a:pathLst>
            </a:custGeom>
            <a:ln w="9144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7424763" y="2108961"/>
            <a:ext cx="196215" cy="87312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10" dirty="0">
                <a:latin typeface="Arial"/>
                <a:cs typeface="Arial"/>
              </a:rPr>
              <a:t>Consultation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973643" y="328231"/>
            <a:ext cx="4076065" cy="5389245"/>
            <a:chOff x="1973643" y="328231"/>
            <a:chExt cx="4076065" cy="5389245"/>
          </a:xfrm>
        </p:grpSpPr>
        <p:sp>
          <p:nvSpPr>
            <p:cNvPr id="35" name="object 35"/>
            <p:cNvSpPr/>
            <p:nvPr/>
          </p:nvSpPr>
          <p:spPr>
            <a:xfrm>
              <a:off x="4505198" y="409193"/>
              <a:ext cx="461009" cy="617855"/>
            </a:xfrm>
            <a:custGeom>
              <a:avLst/>
              <a:gdLst/>
              <a:ahLst/>
              <a:cxnLst/>
              <a:rect l="l" t="t" r="r" b="b"/>
              <a:pathLst>
                <a:path w="461010" h="617855">
                  <a:moveTo>
                    <a:pt x="32512" y="423036"/>
                  </a:moveTo>
                  <a:lnTo>
                    <a:pt x="0" y="423036"/>
                  </a:lnTo>
                  <a:lnTo>
                    <a:pt x="0" y="499236"/>
                  </a:lnTo>
                  <a:lnTo>
                    <a:pt x="32512" y="534559"/>
                  </a:lnTo>
                  <a:lnTo>
                    <a:pt x="32512" y="423036"/>
                  </a:lnTo>
                  <a:close/>
                </a:path>
                <a:path w="461010" h="617855">
                  <a:moveTo>
                    <a:pt x="460755" y="0"/>
                  </a:moveTo>
                  <a:lnTo>
                    <a:pt x="384555" y="0"/>
                  </a:lnTo>
                  <a:lnTo>
                    <a:pt x="384555" y="541146"/>
                  </a:lnTo>
                  <a:lnTo>
                    <a:pt x="38575" y="541146"/>
                  </a:lnTo>
                  <a:lnTo>
                    <a:pt x="108712" y="617346"/>
                  </a:lnTo>
                  <a:lnTo>
                    <a:pt x="460755" y="617346"/>
                  </a:lnTo>
                  <a:lnTo>
                    <a:pt x="46075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5198" y="908431"/>
              <a:ext cx="108712" cy="118110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4500626" y="404621"/>
              <a:ext cx="469900" cy="626745"/>
            </a:xfrm>
            <a:custGeom>
              <a:avLst/>
              <a:gdLst/>
              <a:ahLst/>
              <a:cxnLst/>
              <a:rect l="l" t="t" r="r" b="b"/>
              <a:pathLst>
                <a:path w="469900" h="626744">
                  <a:moveTo>
                    <a:pt x="49439" y="545796"/>
                  </a:moveTo>
                  <a:lnTo>
                    <a:pt x="36999" y="545796"/>
                  </a:lnTo>
                  <a:lnTo>
                    <a:pt x="111251" y="626490"/>
                  </a:lnTo>
                  <a:lnTo>
                    <a:pt x="469900" y="626490"/>
                  </a:lnTo>
                  <a:lnTo>
                    <a:pt x="469900" y="617347"/>
                  </a:lnTo>
                  <a:lnTo>
                    <a:pt x="115315" y="617347"/>
                  </a:lnTo>
                  <a:lnTo>
                    <a:pt x="49439" y="545796"/>
                  </a:lnTo>
                  <a:close/>
                </a:path>
                <a:path w="469900" h="626744">
                  <a:moveTo>
                    <a:pt x="469900" y="0"/>
                  </a:moveTo>
                  <a:lnTo>
                    <a:pt x="389127" y="0"/>
                  </a:lnTo>
                  <a:lnTo>
                    <a:pt x="389127" y="9143"/>
                  </a:lnTo>
                  <a:lnTo>
                    <a:pt x="460756" y="9143"/>
                  </a:lnTo>
                  <a:lnTo>
                    <a:pt x="460756" y="617347"/>
                  </a:lnTo>
                  <a:lnTo>
                    <a:pt x="469900" y="617347"/>
                  </a:lnTo>
                  <a:lnTo>
                    <a:pt x="469900" y="0"/>
                  </a:lnTo>
                  <a:close/>
                </a:path>
                <a:path w="469900" h="626744">
                  <a:moveTo>
                    <a:pt x="9144" y="427608"/>
                  </a:moveTo>
                  <a:lnTo>
                    <a:pt x="0" y="427608"/>
                  </a:lnTo>
                  <a:lnTo>
                    <a:pt x="0" y="505587"/>
                  </a:lnTo>
                  <a:lnTo>
                    <a:pt x="36999" y="545796"/>
                  </a:lnTo>
                  <a:lnTo>
                    <a:pt x="37009" y="532377"/>
                  </a:lnTo>
                  <a:lnTo>
                    <a:pt x="9144" y="502030"/>
                  </a:lnTo>
                  <a:lnTo>
                    <a:pt x="9144" y="427608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94783" y="903859"/>
              <a:ext cx="123698" cy="134365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4428998" y="332993"/>
              <a:ext cx="461009" cy="617855"/>
            </a:xfrm>
            <a:custGeom>
              <a:avLst/>
              <a:gdLst/>
              <a:ahLst/>
              <a:cxnLst/>
              <a:rect l="l" t="t" r="r" b="b"/>
              <a:pathLst>
                <a:path w="461010" h="617855">
                  <a:moveTo>
                    <a:pt x="460756" y="0"/>
                  </a:moveTo>
                  <a:lnTo>
                    <a:pt x="0" y="0"/>
                  </a:lnTo>
                  <a:lnTo>
                    <a:pt x="0" y="499237"/>
                  </a:lnTo>
                  <a:lnTo>
                    <a:pt x="108712" y="617347"/>
                  </a:lnTo>
                  <a:lnTo>
                    <a:pt x="227457" y="617347"/>
                  </a:lnTo>
                  <a:lnTo>
                    <a:pt x="460756" y="617347"/>
                  </a:lnTo>
                  <a:lnTo>
                    <a:pt x="460756" y="0"/>
                  </a:lnTo>
                  <a:close/>
                </a:path>
              </a:pathLst>
            </a:custGeom>
            <a:solidFill>
              <a:srgbClr val="D7E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428998" y="332993"/>
              <a:ext cx="461009" cy="617855"/>
            </a:xfrm>
            <a:custGeom>
              <a:avLst/>
              <a:gdLst/>
              <a:ahLst/>
              <a:cxnLst/>
              <a:rect l="l" t="t" r="r" b="b"/>
              <a:pathLst>
                <a:path w="461010" h="617855">
                  <a:moveTo>
                    <a:pt x="227456" y="617346"/>
                  </a:moveTo>
                  <a:lnTo>
                    <a:pt x="108712" y="617346"/>
                  </a:lnTo>
                  <a:lnTo>
                    <a:pt x="0" y="499236"/>
                  </a:lnTo>
                  <a:lnTo>
                    <a:pt x="0" y="308482"/>
                  </a:lnTo>
                  <a:lnTo>
                    <a:pt x="0" y="0"/>
                  </a:lnTo>
                  <a:lnTo>
                    <a:pt x="227456" y="0"/>
                  </a:lnTo>
                  <a:lnTo>
                    <a:pt x="460755" y="0"/>
                  </a:lnTo>
                  <a:lnTo>
                    <a:pt x="460755" y="302894"/>
                  </a:lnTo>
                  <a:lnTo>
                    <a:pt x="460755" y="617346"/>
                  </a:lnTo>
                  <a:lnTo>
                    <a:pt x="227456" y="617346"/>
                  </a:lnTo>
                  <a:close/>
                </a:path>
                <a:path w="461010" h="617855">
                  <a:moveTo>
                    <a:pt x="0" y="499236"/>
                  </a:moveTo>
                  <a:lnTo>
                    <a:pt x="108712" y="499236"/>
                  </a:lnTo>
                  <a:lnTo>
                    <a:pt x="108712" y="617346"/>
                  </a:lnTo>
                  <a:lnTo>
                    <a:pt x="0" y="49923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584190" y="1344929"/>
              <a:ext cx="461009" cy="615950"/>
            </a:xfrm>
            <a:custGeom>
              <a:avLst/>
              <a:gdLst/>
              <a:ahLst/>
              <a:cxnLst/>
              <a:rect l="l" t="t" r="r" b="b"/>
              <a:pathLst>
                <a:path w="461010" h="615950">
                  <a:moveTo>
                    <a:pt x="32512" y="421894"/>
                  </a:moveTo>
                  <a:lnTo>
                    <a:pt x="0" y="421894"/>
                  </a:lnTo>
                  <a:lnTo>
                    <a:pt x="0" y="498094"/>
                  </a:lnTo>
                  <a:lnTo>
                    <a:pt x="32512" y="533302"/>
                  </a:lnTo>
                  <a:lnTo>
                    <a:pt x="32512" y="421894"/>
                  </a:lnTo>
                  <a:close/>
                </a:path>
                <a:path w="461010" h="615950">
                  <a:moveTo>
                    <a:pt x="460756" y="0"/>
                  </a:moveTo>
                  <a:lnTo>
                    <a:pt x="384556" y="0"/>
                  </a:lnTo>
                  <a:lnTo>
                    <a:pt x="384556" y="539623"/>
                  </a:lnTo>
                  <a:lnTo>
                    <a:pt x="38348" y="539623"/>
                  </a:lnTo>
                  <a:lnTo>
                    <a:pt x="108712" y="615823"/>
                  </a:lnTo>
                  <a:lnTo>
                    <a:pt x="460756" y="615823"/>
                  </a:lnTo>
                  <a:lnTo>
                    <a:pt x="460756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84190" y="1843024"/>
              <a:ext cx="108712" cy="117728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5579617" y="1340357"/>
              <a:ext cx="469900" cy="625475"/>
            </a:xfrm>
            <a:custGeom>
              <a:avLst/>
              <a:gdLst/>
              <a:ahLst/>
              <a:cxnLst/>
              <a:rect l="l" t="t" r="r" b="b"/>
              <a:pathLst>
                <a:path w="469900" h="625475">
                  <a:moveTo>
                    <a:pt x="9144" y="426465"/>
                  </a:moveTo>
                  <a:lnTo>
                    <a:pt x="0" y="426465"/>
                  </a:lnTo>
                  <a:lnTo>
                    <a:pt x="0" y="504443"/>
                  </a:lnTo>
                  <a:lnTo>
                    <a:pt x="111252" y="624966"/>
                  </a:lnTo>
                  <a:lnTo>
                    <a:pt x="469900" y="624966"/>
                  </a:lnTo>
                  <a:lnTo>
                    <a:pt x="469900" y="615822"/>
                  </a:lnTo>
                  <a:lnTo>
                    <a:pt x="115316" y="615822"/>
                  </a:lnTo>
                  <a:lnTo>
                    <a:pt x="49222" y="544194"/>
                  </a:lnTo>
                  <a:lnTo>
                    <a:pt x="37084" y="544194"/>
                  </a:lnTo>
                  <a:lnTo>
                    <a:pt x="37084" y="531040"/>
                  </a:lnTo>
                  <a:lnTo>
                    <a:pt x="9144" y="500761"/>
                  </a:lnTo>
                  <a:lnTo>
                    <a:pt x="9144" y="426465"/>
                  </a:lnTo>
                  <a:close/>
                </a:path>
                <a:path w="469900" h="625475">
                  <a:moveTo>
                    <a:pt x="469900" y="0"/>
                  </a:moveTo>
                  <a:lnTo>
                    <a:pt x="389128" y="0"/>
                  </a:lnTo>
                  <a:lnTo>
                    <a:pt x="389128" y="9143"/>
                  </a:lnTo>
                  <a:lnTo>
                    <a:pt x="460756" y="9143"/>
                  </a:lnTo>
                  <a:lnTo>
                    <a:pt x="460756" y="615822"/>
                  </a:lnTo>
                  <a:lnTo>
                    <a:pt x="469900" y="615822"/>
                  </a:lnTo>
                  <a:lnTo>
                    <a:pt x="469900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73776" y="1838452"/>
              <a:ext cx="123698" cy="133985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5507990" y="1268729"/>
              <a:ext cx="461009" cy="615950"/>
            </a:xfrm>
            <a:custGeom>
              <a:avLst/>
              <a:gdLst/>
              <a:ahLst/>
              <a:cxnLst/>
              <a:rect l="l" t="t" r="r" b="b"/>
              <a:pathLst>
                <a:path w="461010" h="615950">
                  <a:moveTo>
                    <a:pt x="460756" y="0"/>
                  </a:moveTo>
                  <a:lnTo>
                    <a:pt x="0" y="0"/>
                  </a:lnTo>
                  <a:lnTo>
                    <a:pt x="0" y="498094"/>
                  </a:lnTo>
                  <a:lnTo>
                    <a:pt x="108712" y="615823"/>
                  </a:lnTo>
                  <a:lnTo>
                    <a:pt x="227457" y="615823"/>
                  </a:lnTo>
                  <a:lnTo>
                    <a:pt x="460756" y="615823"/>
                  </a:lnTo>
                  <a:lnTo>
                    <a:pt x="460756" y="0"/>
                  </a:lnTo>
                  <a:close/>
                </a:path>
              </a:pathLst>
            </a:custGeom>
            <a:solidFill>
              <a:srgbClr val="D7E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507990" y="1268729"/>
              <a:ext cx="461009" cy="615950"/>
            </a:xfrm>
            <a:custGeom>
              <a:avLst/>
              <a:gdLst/>
              <a:ahLst/>
              <a:cxnLst/>
              <a:rect l="l" t="t" r="r" b="b"/>
              <a:pathLst>
                <a:path w="461010" h="615950">
                  <a:moveTo>
                    <a:pt x="227457" y="615823"/>
                  </a:moveTo>
                  <a:lnTo>
                    <a:pt x="108712" y="615823"/>
                  </a:lnTo>
                  <a:lnTo>
                    <a:pt x="0" y="498094"/>
                  </a:lnTo>
                  <a:lnTo>
                    <a:pt x="0" y="307721"/>
                  </a:lnTo>
                  <a:lnTo>
                    <a:pt x="0" y="0"/>
                  </a:lnTo>
                  <a:lnTo>
                    <a:pt x="227457" y="0"/>
                  </a:lnTo>
                  <a:lnTo>
                    <a:pt x="460756" y="0"/>
                  </a:lnTo>
                  <a:lnTo>
                    <a:pt x="460756" y="302133"/>
                  </a:lnTo>
                  <a:lnTo>
                    <a:pt x="460756" y="615823"/>
                  </a:lnTo>
                  <a:lnTo>
                    <a:pt x="227457" y="615823"/>
                  </a:lnTo>
                  <a:close/>
                </a:path>
                <a:path w="461010" h="615950">
                  <a:moveTo>
                    <a:pt x="0" y="498094"/>
                  </a:moveTo>
                  <a:lnTo>
                    <a:pt x="108712" y="498094"/>
                  </a:lnTo>
                  <a:lnTo>
                    <a:pt x="108712" y="615823"/>
                  </a:lnTo>
                  <a:lnTo>
                    <a:pt x="0" y="49809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279902" y="5089397"/>
              <a:ext cx="461009" cy="615950"/>
            </a:xfrm>
            <a:custGeom>
              <a:avLst/>
              <a:gdLst/>
              <a:ahLst/>
              <a:cxnLst/>
              <a:rect l="l" t="t" r="r" b="b"/>
              <a:pathLst>
                <a:path w="461010" h="615950">
                  <a:moveTo>
                    <a:pt x="32512" y="421893"/>
                  </a:moveTo>
                  <a:lnTo>
                    <a:pt x="0" y="421893"/>
                  </a:lnTo>
                  <a:lnTo>
                    <a:pt x="0" y="498093"/>
                  </a:lnTo>
                  <a:lnTo>
                    <a:pt x="32512" y="533310"/>
                  </a:lnTo>
                  <a:lnTo>
                    <a:pt x="32512" y="421893"/>
                  </a:lnTo>
                  <a:close/>
                </a:path>
                <a:path w="461010" h="615950">
                  <a:moveTo>
                    <a:pt x="460756" y="0"/>
                  </a:moveTo>
                  <a:lnTo>
                    <a:pt x="384556" y="0"/>
                  </a:lnTo>
                  <a:lnTo>
                    <a:pt x="384556" y="539648"/>
                  </a:lnTo>
                  <a:lnTo>
                    <a:pt x="38363" y="539648"/>
                  </a:lnTo>
                  <a:lnTo>
                    <a:pt x="108712" y="615848"/>
                  </a:lnTo>
                  <a:lnTo>
                    <a:pt x="460756" y="615848"/>
                  </a:lnTo>
                  <a:lnTo>
                    <a:pt x="460756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79902" y="5587491"/>
              <a:ext cx="108712" cy="117754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3275330" y="5084826"/>
              <a:ext cx="469900" cy="625475"/>
            </a:xfrm>
            <a:custGeom>
              <a:avLst/>
              <a:gdLst/>
              <a:ahLst/>
              <a:cxnLst/>
              <a:rect l="l" t="t" r="r" b="b"/>
              <a:pathLst>
                <a:path w="469900" h="625475">
                  <a:moveTo>
                    <a:pt x="9144" y="426466"/>
                  </a:moveTo>
                  <a:lnTo>
                    <a:pt x="0" y="426466"/>
                  </a:lnTo>
                  <a:lnTo>
                    <a:pt x="0" y="504393"/>
                  </a:lnTo>
                  <a:lnTo>
                    <a:pt x="111252" y="624992"/>
                  </a:lnTo>
                  <a:lnTo>
                    <a:pt x="469900" y="624992"/>
                  </a:lnTo>
                  <a:lnTo>
                    <a:pt x="469900" y="615848"/>
                  </a:lnTo>
                  <a:lnTo>
                    <a:pt x="115316" y="615848"/>
                  </a:lnTo>
                  <a:lnTo>
                    <a:pt x="49236" y="544220"/>
                  </a:lnTo>
                  <a:lnTo>
                    <a:pt x="37084" y="544220"/>
                  </a:lnTo>
                  <a:lnTo>
                    <a:pt x="37084" y="531047"/>
                  </a:lnTo>
                  <a:lnTo>
                    <a:pt x="9144" y="500761"/>
                  </a:lnTo>
                  <a:lnTo>
                    <a:pt x="9144" y="426466"/>
                  </a:lnTo>
                  <a:close/>
                </a:path>
                <a:path w="469900" h="625475">
                  <a:moveTo>
                    <a:pt x="469900" y="0"/>
                  </a:moveTo>
                  <a:lnTo>
                    <a:pt x="389128" y="0"/>
                  </a:lnTo>
                  <a:lnTo>
                    <a:pt x="389128" y="9143"/>
                  </a:lnTo>
                  <a:lnTo>
                    <a:pt x="460756" y="9143"/>
                  </a:lnTo>
                  <a:lnTo>
                    <a:pt x="460756" y="615848"/>
                  </a:lnTo>
                  <a:lnTo>
                    <a:pt x="469900" y="615848"/>
                  </a:lnTo>
                  <a:lnTo>
                    <a:pt x="469900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69488" y="5582920"/>
              <a:ext cx="123698" cy="134023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3203702" y="5013197"/>
              <a:ext cx="461009" cy="615950"/>
            </a:xfrm>
            <a:custGeom>
              <a:avLst/>
              <a:gdLst/>
              <a:ahLst/>
              <a:cxnLst/>
              <a:rect l="l" t="t" r="r" b="b"/>
              <a:pathLst>
                <a:path w="461010" h="615950">
                  <a:moveTo>
                    <a:pt x="460756" y="0"/>
                  </a:moveTo>
                  <a:lnTo>
                    <a:pt x="0" y="0"/>
                  </a:lnTo>
                  <a:lnTo>
                    <a:pt x="0" y="498094"/>
                  </a:lnTo>
                  <a:lnTo>
                    <a:pt x="108712" y="615848"/>
                  </a:lnTo>
                  <a:lnTo>
                    <a:pt x="227457" y="615848"/>
                  </a:lnTo>
                  <a:lnTo>
                    <a:pt x="460756" y="615848"/>
                  </a:lnTo>
                  <a:lnTo>
                    <a:pt x="460756" y="0"/>
                  </a:lnTo>
                  <a:close/>
                </a:path>
              </a:pathLst>
            </a:custGeom>
            <a:solidFill>
              <a:srgbClr val="D7E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203702" y="5013197"/>
              <a:ext cx="461009" cy="615950"/>
            </a:xfrm>
            <a:custGeom>
              <a:avLst/>
              <a:gdLst/>
              <a:ahLst/>
              <a:cxnLst/>
              <a:rect l="l" t="t" r="r" b="b"/>
              <a:pathLst>
                <a:path w="461010" h="615950">
                  <a:moveTo>
                    <a:pt x="227457" y="615848"/>
                  </a:moveTo>
                  <a:lnTo>
                    <a:pt x="108712" y="615848"/>
                  </a:lnTo>
                  <a:lnTo>
                    <a:pt x="0" y="498093"/>
                  </a:lnTo>
                  <a:lnTo>
                    <a:pt x="0" y="307720"/>
                  </a:lnTo>
                  <a:lnTo>
                    <a:pt x="0" y="0"/>
                  </a:lnTo>
                  <a:lnTo>
                    <a:pt x="227457" y="0"/>
                  </a:lnTo>
                  <a:lnTo>
                    <a:pt x="460756" y="0"/>
                  </a:lnTo>
                  <a:lnTo>
                    <a:pt x="460756" y="302132"/>
                  </a:lnTo>
                  <a:lnTo>
                    <a:pt x="460756" y="615848"/>
                  </a:lnTo>
                  <a:lnTo>
                    <a:pt x="227457" y="615848"/>
                  </a:lnTo>
                  <a:close/>
                </a:path>
                <a:path w="461010" h="615950">
                  <a:moveTo>
                    <a:pt x="0" y="498093"/>
                  </a:moveTo>
                  <a:lnTo>
                    <a:pt x="108712" y="498093"/>
                  </a:lnTo>
                  <a:lnTo>
                    <a:pt x="108712" y="615848"/>
                  </a:lnTo>
                  <a:lnTo>
                    <a:pt x="0" y="49809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929126" y="4153661"/>
              <a:ext cx="461009" cy="615950"/>
            </a:xfrm>
            <a:custGeom>
              <a:avLst/>
              <a:gdLst/>
              <a:ahLst/>
              <a:cxnLst/>
              <a:rect l="l" t="t" r="r" b="b"/>
              <a:pathLst>
                <a:path w="461010" h="615950">
                  <a:moveTo>
                    <a:pt x="32512" y="421894"/>
                  </a:moveTo>
                  <a:lnTo>
                    <a:pt x="0" y="421894"/>
                  </a:lnTo>
                  <a:lnTo>
                    <a:pt x="0" y="498094"/>
                  </a:lnTo>
                  <a:lnTo>
                    <a:pt x="32512" y="533302"/>
                  </a:lnTo>
                  <a:lnTo>
                    <a:pt x="32512" y="421894"/>
                  </a:lnTo>
                  <a:close/>
                </a:path>
                <a:path w="461010" h="615950">
                  <a:moveTo>
                    <a:pt x="460756" y="0"/>
                  </a:moveTo>
                  <a:lnTo>
                    <a:pt x="384556" y="0"/>
                  </a:lnTo>
                  <a:lnTo>
                    <a:pt x="384556" y="539623"/>
                  </a:lnTo>
                  <a:lnTo>
                    <a:pt x="38348" y="539623"/>
                  </a:lnTo>
                  <a:lnTo>
                    <a:pt x="108712" y="615823"/>
                  </a:lnTo>
                  <a:lnTo>
                    <a:pt x="460756" y="615823"/>
                  </a:lnTo>
                  <a:lnTo>
                    <a:pt x="460756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29126" y="4651755"/>
              <a:ext cx="108712" cy="117729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3924554" y="4149090"/>
              <a:ext cx="469900" cy="625475"/>
            </a:xfrm>
            <a:custGeom>
              <a:avLst/>
              <a:gdLst/>
              <a:ahLst/>
              <a:cxnLst/>
              <a:rect l="l" t="t" r="r" b="b"/>
              <a:pathLst>
                <a:path w="469900" h="625475">
                  <a:moveTo>
                    <a:pt x="9144" y="426466"/>
                  </a:moveTo>
                  <a:lnTo>
                    <a:pt x="0" y="426466"/>
                  </a:lnTo>
                  <a:lnTo>
                    <a:pt x="0" y="504444"/>
                  </a:lnTo>
                  <a:lnTo>
                    <a:pt x="111251" y="624967"/>
                  </a:lnTo>
                  <a:lnTo>
                    <a:pt x="469900" y="624967"/>
                  </a:lnTo>
                  <a:lnTo>
                    <a:pt x="469900" y="615823"/>
                  </a:lnTo>
                  <a:lnTo>
                    <a:pt x="115316" y="615823"/>
                  </a:lnTo>
                  <a:lnTo>
                    <a:pt x="49222" y="544195"/>
                  </a:lnTo>
                  <a:lnTo>
                    <a:pt x="37084" y="544195"/>
                  </a:lnTo>
                  <a:lnTo>
                    <a:pt x="37084" y="531040"/>
                  </a:lnTo>
                  <a:lnTo>
                    <a:pt x="9144" y="500761"/>
                  </a:lnTo>
                  <a:lnTo>
                    <a:pt x="9144" y="426466"/>
                  </a:lnTo>
                  <a:close/>
                </a:path>
                <a:path w="469900" h="625475">
                  <a:moveTo>
                    <a:pt x="469900" y="0"/>
                  </a:moveTo>
                  <a:lnTo>
                    <a:pt x="389128" y="0"/>
                  </a:lnTo>
                  <a:lnTo>
                    <a:pt x="389128" y="9143"/>
                  </a:lnTo>
                  <a:lnTo>
                    <a:pt x="460756" y="9143"/>
                  </a:lnTo>
                  <a:lnTo>
                    <a:pt x="460756" y="615823"/>
                  </a:lnTo>
                  <a:lnTo>
                    <a:pt x="469900" y="615823"/>
                  </a:lnTo>
                  <a:lnTo>
                    <a:pt x="469900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18711" y="4647184"/>
              <a:ext cx="123698" cy="133985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3852926" y="4077461"/>
              <a:ext cx="461009" cy="615950"/>
            </a:xfrm>
            <a:custGeom>
              <a:avLst/>
              <a:gdLst/>
              <a:ahLst/>
              <a:cxnLst/>
              <a:rect l="l" t="t" r="r" b="b"/>
              <a:pathLst>
                <a:path w="461010" h="615950">
                  <a:moveTo>
                    <a:pt x="460756" y="0"/>
                  </a:moveTo>
                  <a:lnTo>
                    <a:pt x="0" y="0"/>
                  </a:lnTo>
                  <a:lnTo>
                    <a:pt x="0" y="498094"/>
                  </a:lnTo>
                  <a:lnTo>
                    <a:pt x="108712" y="615823"/>
                  </a:lnTo>
                  <a:lnTo>
                    <a:pt x="227457" y="615823"/>
                  </a:lnTo>
                  <a:lnTo>
                    <a:pt x="460756" y="615823"/>
                  </a:lnTo>
                  <a:lnTo>
                    <a:pt x="460756" y="0"/>
                  </a:lnTo>
                  <a:close/>
                </a:path>
              </a:pathLst>
            </a:custGeom>
            <a:solidFill>
              <a:srgbClr val="D7E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852926" y="4077461"/>
              <a:ext cx="461009" cy="615950"/>
            </a:xfrm>
            <a:custGeom>
              <a:avLst/>
              <a:gdLst/>
              <a:ahLst/>
              <a:cxnLst/>
              <a:rect l="l" t="t" r="r" b="b"/>
              <a:pathLst>
                <a:path w="461010" h="615950">
                  <a:moveTo>
                    <a:pt x="227457" y="615823"/>
                  </a:moveTo>
                  <a:lnTo>
                    <a:pt x="108712" y="615823"/>
                  </a:lnTo>
                  <a:lnTo>
                    <a:pt x="0" y="498094"/>
                  </a:lnTo>
                  <a:lnTo>
                    <a:pt x="0" y="307720"/>
                  </a:lnTo>
                  <a:lnTo>
                    <a:pt x="0" y="0"/>
                  </a:lnTo>
                  <a:lnTo>
                    <a:pt x="227457" y="0"/>
                  </a:lnTo>
                  <a:lnTo>
                    <a:pt x="460756" y="0"/>
                  </a:lnTo>
                  <a:lnTo>
                    <a:pt x="460756" y="302132"/>
                  </a:lnTo>
                  <a:lnTo>
                    <a:pt x="460756" y="615823"/>
                  </a:lnTo>
                  <a:lnTo>
                    <a:pt x="227457" y="615823"/>
                  </a:lnTo>
                  <a:close/>
                </a:path>
                <a:path w="461010" h="615950">
                  <a:moveTo>
                    <a:pt x="0" y="498094"/>
                  </a:moveTo>
                  <a:lnTo>
                    <a:pt x="108712" y="498094"/>
                  </a:lnTo>
                  <a:lnTo>
                    <a:pt x="108712" y="615823"/>
                  </a:lnTo>
                  <a:lnTo>
                    <a:pt x="0" y="49809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999229" y="3289554"/>
              <a:ext cx="462280" cy="615950"/>
            </a:xfrm>
            <a:custGeom>
              <a:avLst/>
              <a:gdLst/>
              <a:ahLst/>
              <a:cxnLst/>
              <a:rect l="l" t="t" r="r" b="b"/>
              <a:pathLst>
                <a:path w="462279" h="615950">
                  <a:moveTo>
                    <a:pt x="32893" y="421894"/>
                  </a:moveTo>
                  <a:lnTo>
                    <a:pt x="0" y="421894"/>
                  </a:lnTo>
                  <a:lnTo>
                    <a:pt x="0" y="498094"/>
                  </a:lnTo>
                  <a:lnTo>
                    <a:pt x="32893" y="533590"/>
                  </a:lnTo>
                  <a:lnTo>
                    <a:pt x="32893" y="421894"/>
                  </a:lnTo>
                  <a:close/>
                </a:path>
                <a:path w="462279" h="615950">
                  <a:moveTo>
                    <a:pt x="462280" y="0"/>
                  </a:moveTo>
                  <a:lnTo>
                    <a:pt x="386080" y="0"/>
                  </a:lnTo>
                  <a:lnTo>
                    <a:pt x="386080" y="539623"/>
                  </a:lnTo>
                  <a:lnTo>
                    <a:pt x="38482" y="539623"/>
                  </a:lnTo>
                  <a:lnTo>
                    <a:pt x="109093" y="615823"/>
                  </a:lnTo>
                  <a:lnTo>
                    <a:pt x="462280" y="615823"/>
                  </a:lnTo>
                  <a:lnTo>
                    <a:pt x="462280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99229" y="3787647"/>
              <a:ext cx="109093" cy="117728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3994657" y="3284982"/>
              <a:ext cx="471805" cy="625475"/>
            </a:xfrm>
            <a:custGeom>
              <a:avLst/>
              <a:gdLst/>
              <a:ahLst/>
              <a:cxnLst/>
              <a:rect l="l" t="t" r="r" b="b"/>
              <a:pathLst>
                <a:path w="471804" h="625475">
                  <a:moveTo>
                    <a:pt x="9143" y="426465"/>
                  </a:moveTo>
                  <a:lnTo>
                    <a:pt x="0" y="426465"/>
                  </a:lnTo>
                  <a:lnTo>
                    <a:pt x="0" y="504443"/>
                  </a:lnTo>
                  <a:lnTo>
                    <a:pt x="111632" y="624966"/>
                  </a:lnTo>
                  <a:lnTo>
                    <a:pt x="471424" y="624966"/>
                  </a:lnTo>
                  <a:lnTo>
                    <a:pt x="471424" y="615822"/>
                  </a:lnTo>
                  <a:lnTo>
                    <a:pt x="115696" y="615822"/>
                  </a:lnTo>
                  <a:lnTo>
                    <a:pt x="49365" y="544194"/>
                  </a:lnTo>
                  <a:lnTo>
                    <a:pt x="37464" y="544194"/>
                  </a:lnTo>
                  <a:lnTo>
                    <a:pt x="37464" y="531343"/>
                  </a:lnTo>
                  <a:lnTo>
                    <a:pt x="9143" y="500760"/>
                  </a:lnTo>
                  <a:lnTo>
                    <a:pt x="9143" y="426465"/>
                  </a:lnTo>
                  <a:close/>
                </a:path>
                <a:path w="471804" h="625475">
                  <a:moveTo>
                    <a:pt x="471424" y="0"/>
                  </a:moveTo>
                  <a:lnTo>
                    <a:pt x="390651" y="0"/>
                  </a:lnTo>
                  <a:lnTo>
                    <a:pt x="390651" y="9143"/>
                  </a:lnTo>
                  <a:lnTo>
                    <a:pt x="462279" y="9143"/>
                  </a:lnTo>
                  <a:lnTo>
                    <a:pt x="462279" y="615822"/>
                  </a:lnTo>
                  <a:lnTo>
                    <a:pt x="471424" y="615822"/>
                  </a:lnTo>
                  <a:lnTo>
                    <a:pt x="471424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88816" y="3783076"/>
              <a:ext cx="124079" cy="133985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3923030" y="3213353"/>
              <a:ext cx="462280" cy="615950"/>
            </a:xfrm>
            <a:custGeom>
              <a:avLst/>
              <a:gdLst/>
              <a:ahLst/>
              <a:cxnLst/>
              <a:rect l="l" t="t" r="r" b="b"/>
              <a:pathLst>
                <a:path w="462279" h="615950">
                  <a:moveTo>
                    <a:pt x="462280" y="0"/>
                  </a:moveTo>
                  <a:lnTo>
                    <a:pt x="0" y="0"/>
                  </a:lnTo>
                  <a:lnTo>
                    <a:pt x="0" y="498094"/>
                  </a:lnTo>
                  <a:lnTo>
                    <a:pt x="109093" y="615823"/>
                  </a:lnTo>
                  <a:lnTo>
                    <a:pt x="228219" y="615823"/>
                  </a:lnTo>
                  <a:lnTo>
                    <a:pt x="462280" y="615823"/>
                  </a:lnTo>
                  <a:lnTo>
                    <a:pt x="462280" y="0"/>
                  </a:lnTo>
                  <a:close/>
                </a:path>
              </a:pathLst>
            </a:custGeom>
            <a:solidFill>
              <a:srgbClr val="99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923029" y="3213354"/>
              <a:ext cx="462280" cy="615950"/>
            </a:xfrm>
            <a:custGeom>
              <a:avLst/>
              <a:gdLst/>
              <a:ahLst/>
              <a:cxnLst/>
              <a:rect l="l" t="t" r="r" b="b"/>
              <a:pathLst>
                <a:path w="462279" h="615950">
                  <a:moveTo>
                    <a:pt x="228219" y="615823"/>
                  </a:moveTo>
                  <a:lnTo>
                    <a:pt x="109093" y="615823"/>
                  </a:lnTo>
                  <a:lnTo>
                    <a:pt x="0" y="498094"/>
                  </a:lnTo>
                  <a:lnTo>
                    <a:pt x="0" y="307721"/>
                  </a:lnTo>
                  <a:lnTo>
                    <a:pt x="0" y="0"/>
                  </a:lnTo>
                  <a:lnTo>
                    <a:pt x="228219" y="0"/>
                  </a:lnTo>
                  <a:lnTo>
                    <a:pt x="462280" y="0"/>
                  </a:lnTo>
                  <a:lnTo>
                    <a:pt x="462280" y="302133"/>
                  </a:lnTo>
                  <a:lnTo>
                    <a:pt x="462280" y="615823"/>
                  </a:lnTo>
                  <a:lnTo>
                    <a:pt x="228219" y="615823"/>
                  </a:lnTo>
                  <a:close/>
                </a:path>
                <a:path w="462279" h="615950">
                  <a:moveTo>
                    <a:pt x="0" y="498094"/>
                  </a:moveTo>
                  <a:lnTo>
                    <a:pt x="109093" y="498094"/>
                  </a:lnTo>
                  <a:lnTo>
                    <a:pt x="109093" y="615823"/>
                  </a:lnTo>
                  <a:lnTo>
                    <a:pt x="0" y="49809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999229" y="2497073"/>
              <a:ext cx="462280" cy="615950"/>
            </a:xfrm>
            <a:custGeom>
              <a:avLst/>
              <a:gdLst/>
              <a:ahLst/>
              <a:cxnLst/>
              <a:rect l="l" t="t" r="r" b="b"/>
              <a:pathLst>
                <a:path w="462279" h="615950">
                  <a:moveTo>
                    <a:pt x="32893" y="421893"/>
                  </a:moveTo>
                  <a:lnTo>
                    <a:pt x="0" y="421893"/>
                  </a:lnTo>
                  <a:lnTo>
                    <a:pt x="0" y="498093"/>
                  </a:lnTo>
                  <a:lnTo>
                    <a:pt x="32893" y="533590"/>
                  </a:lnTo>
                  <a:lnTo>
                    <a:pt x="32893" y="421893"/>
                  </a:lnTo>
                  <a:close/>
                </a:path>
                <a:path w="462279" h="615950">
                  <a:moveTo>
                    <a:pt x="462280" y="0"/>
                  </a:moveTo>
                  <a:lnTo>
                    <a:pt x="386080" y="0"/>
                  </a:lnTo>
                  <a:lnTo>
                    <a:pt x="386080" y="539623"/>
                  </a:lnTo>
                  <a:lnTo>
                    <a:pt x="38482" y="539623"/>
                  </a:lnTo>
                  <a:lnTo>
                    <a:pt x="109093" y="615823"/>
                  </a:lnTo>
                  <a:lnTo>
                    <a:pt x="462280" y="615823"/>
                  </a:lnTo>
                  <a:lnTo>
                    <a:pt x="462280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99229" y="2995167"/>
              <a:ext cx="109093" cy="117729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3994657" y="2492501"/>
              <a:ext cx="471805" cy="625475"/>
            </a:xfrm>
            <a:custGeom>
              <a:avLst/>
              <a:gdLst/>
              <a:ahLst/>
              <a:cxnLst/>
              <a:rect l="l" t="t" r="r" b="b"/>
              <a:pathLst>
                <a:path w="471804" h="625475">
                  <a:moveTo>
                    <a:pt x="9143" y="426465"/>
                  </a:moveTo>
                  <a:lnTo>
                    <a:pt x="0" y="426465"/>
                  </a:lnTo>
                  <a:lnTo>
                    <a:pt x="0" y="504444"/>
                  </a:lnTo>
                  <a:lnTo>
                    <a:pt x="111632" y="624967"/>
                  </a:lnTo>
                  <a:lnTo>
                    <a:pt x="471424" y="624967"/>
                  </a:lnTo>
                  <a:lnTo>
                    <a:pt x="471424" y="615823"/>
                  </a:lnTo>
                  <a:lnTo>
                    <a:pt x="115696" y="615823"/>
                  </a:lnTo>
                  <a:lnTo>
                    <a:pt x="49365" y="544195"/>
                  </a:lnTo>
                  <a:lnTo>
                    <a:pt x="37464" y="544195"/>
                  </a:lnTo>
                  <a:lnTo>
                    <a:pt x="37464" y="531343"/>
                  </a:lnTo>
                  <a:lnTo>
                    <a:pt x="9143" y="500761"/>
                  </a:lnTo>
                  <a:lnTo>
                    <a:pt x="9143" y="426465"/>
                  </a:lnTo>
                  <a:close/>
                </a:path>
                <a:path w="471804" h="625475">
                  <a:moveTo>
                    <a:pt x="471424" y="0"/>
                  </a:moveTo>
                  <a:lnTo>
                    <a:pt x="390651" y="0"/>
                  </a:lnTo>
                  <a:lnTo>
                    <a:pt x="390651" y="9144"/>
                  </a:lnTo>
                  <a:lnTo>
                    <a:pt x="462279" y="9144"/>
                  </a:lnTo>
                  <a:lnTo>
                    <a:pt x="462279" y="615823"/>
                  </a:lnTo>
                  <a:lnTo>
                    <a:pt x="471424" y="615823"/>
                  </a:lnTo>
                  <a:lnTo>
                    <a:pt x="471424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88816" y="2990595"/>
              <a:ext cx="124079" cy="133984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3923030" y="2420873"/>
              <a:ext cx="462280" cy="615950"/>
            </a:xfrm>
            <a:custGeom>
              <a:avLst/>
              <a:gdLst/>
              <a:ahLst/>
              <a:cxnLst/>
              <a:rect l="l" t="t" r="r" b="b"/>
              <a:pathLst>
                <a:path w="462279" h="615950">
                  <a:moveTo>
                    <a:pt x="462280" y="0"/>
                  </a:moveTo>
                  <a:lnTo>
                    <a:pt x="0" y="0"/>
                  </a:lnTo>
                  <a:lnTo>
                    <a:pt x="0" y="498094"/>
                  </a:lnTo>
                  <a:lnTo>
                    <a:pt x="109093" y="615823"/>
                  </a:lnTo>
                  <a:lnTo>
                    <a:pt x="228219" y="615823"/>
                  </a:lnTo>
                  <a:lnTo>
                    <a:pt x="462280" y="615823"/>
                  </a:lnTo>
                  <a:lnTo>
                    <a:pt x="462280" y="0"/>
                  </a:lnTo>
                  <a:close/>
                </a:path>
              </a:pathLst>
            </a:custGeom>
            <a:solidFill>
              <a:srgbClr val="D7E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923029" y="2420873"/>
              <a:ext cx="462280" cy="615950"/>
            </a:xfrm>
            <a:custGeom>
              <a:avLst/>
              <a:gdLst/>
              <a:ahLst/>
              <a:cxnLst/>
              <a:rect l="l" t="t" r="r" b="b"/>
              <a:pathLst>
                <a:path w="462279" h="615950">
                  <a:moveTo>
                    <a:pt x="228219" y="615823"/>
                  </a:moveTo>
                  <a:lnTo>
                    <a:pt x="109093" y="615823"/>
                  </a:lnTo>
                  <a:lnTo>
                    <a:pt x="0" y="498093"/>
                  </a:lnTo>
                  <a:lnTo>
                    <a:pt x="0" y="307721"/>
                  </a:lnTo>
                  <a:lnTo>
                    <a:pt x="0" y="0"/>
                  </a:lnTo>
                  <a:lnTo>
                    <a:pt x="228219" y="0"/>
                  </a:lnTo>
                  <a:lnTo>
                    <a:pt x="462280" y="0"/>
                  </a:lnTo>
                  <a:lnTo>
                    <a:pt x="462280" y="302133"/>
                  </a:lnTo>
                  <a:lnTo>
                    <a:pt x="462280" y="615823"/>
                  </a:lnTo>
                  <a:lnTo>
                    <a:pt x="228219" y="615823"/>
                  </a:lnTo>
                  <a:close/>
                </a:path>
                <a:path w="462279" h="615950">
                  <a:moveTo>
                    <a:pt x="0" y="498093"/>
                  </a:moveTo>
                  <a:lnTo>
                    <a:pt x="109093" y="498093"/>
                  </a:lnTo>
                  <a:lnTo>
                    <a:pt x="109093" y="615823"/>
                  </a:lnTo>
                  <a:lnTo>
                    <a:pt x="0" y="49809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215638" y="2568701"/>
              <a:ext cx="461009" cy="615950"/>
            </a:xfrm>
            <a:custGeom>
              <a:avLst/>
              <a:gdLst/>
              <a:ahLst/>
              <a:cxnLst/>
              <a:rect l="l" t="t" r="r" b="b"/>
              <a:pathLst>
                <a:path w="461010" h="615950">
                  <a:moveTo>
                    <a:pt x="32512" y="421894"/>
                  </a:moveTo>
                  <a:lnTo>
                    <a:pt x="0" y="421894"/>
                  </a:lnTo>
                  <a:lnTo>
                    <a:pt x="0" y="498094"/>
                  </a:lnTo>
                  <a:lnTo>
                    <a:pt x="32512" y="533302"/>
                  </a:lnTo>
                  <a:lnTo>
                    <a:pt x="32512" y="421894"/>
                  </a:lnTo>
                  <a:close/>
                </a:path>
                <a:path w="461010" h="615950">
                  <a:moveTo>
                    <a:pt x="460756" y="0"/>
                  </a:moveTo>
                  <a:lnTo>
                    <a:pt x="384556" y="0"/>
                  </a:lnTo>
                  <a:lnTo>
                    <a:pt x="384556" y="539623"/>
                  </a:lnTo>
                  <a:lnTo>
                    <a:pt x="38348" y="539623"/>
                  </a:lnTo>
                  <a:lnTo>
                    <a:pt x="108712" y="615823"/>
                  </a:lnTo>
                  <a:lnTo>
                    <a:pt x="460756" y="615823"/>
                  </a:lnTo>
                  <a:lnTo>
                    <a:pt x="460756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15638" y="3066795"/>
              <a:ext cx="108712" cy="117728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4211066" y="2564129"/>
              <a:ext cx="469900" cy="625475"/>
            </a:xfrm>
            <a:custGeom>
              <a:avLst/>
              <a:gdLst/>
              <a:ahLst/>
              <a:cxnLst/>
              <a:rect l="l" t="t" r="r" b="b"/>
              <a:pathLst>
                <a:path w="469900" h="625475">
                  <a:moveTo>
                    <a:pt x="9144" y="426466"/>
                  </a:moveTo>
                  <a:lnTo>
                    <a:pt x="0" y="426466"/>
                  </a:lnTo>
                  <a:lnTo>
                    <a:pt x="0" y="504444"/>
                  </a:lnTo>
                  <a:lnTo>
                    <a:pt x="111251" y="624967"/>
                  </a:lnTo>
                  <a:lnTo>
                    <a:pt x="469900" y="624967"/>
                  </a:lnTo>
                  <a:lnTo>
                    <a:pt x="469900" y="615823"/>
                  </a:lnTo>
                  <a:lnTo>
                    <a:pt x="115316" y="615823"/>
                  </a:lnTo>
                  <a:lnTo>
                    <a:pt x="49222" y="544195"/>
                  </a:lnTo>
                  <a:lnTo>
                    <a:pt x="37084" y="544195"/>
                  </a:lnTo>
                  <a:lnTo>
                    <a:pt x="37084" y="531040"/>
                  </a:lnTo>
                  <a:lnTo>
                    <a:pt x="9144" y="500761"/>
                  </a:lnTo>
                  <a:lnTo>
                    <a:pt x="9144" y="426466"/>
                  </a:lnTo>
                  <a:close/>
                </a:path>
                <a:path w="469900" h="625475">
                  <a:moveTo>
                    <a:pt x="469900" y="0"/>
                  </a:moveTo>
                  <a:lnTo>
                    <a:pt x="389128" y="0"/>
                  </a:lnTo>
                  <a:lnTo>
                    <a:pt x="389128" y="9144"/>
                  </a:lnTo>
                  <a:lnTo>
                    <a:pt x="460756" y="9144"/>
                  </a:lnTo>
                  <a:lnTo>
                    <a:pt x="460756" y="615823"/>
                  </a:lnTo>
                  <a:lnTo>
                    <a:pt x="469900" y="615823"/>
                  </a:lnTo>
                  <a:lnTo>
                    <a:pt x="469900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05223" y="3062223"/>
              <a:ext cx="123698" cy="133985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4139438" y="2492501"/>
              <a:ext cx="461009" cy="615950"/>
            </a:xfrm>
            <a:custGeom>
              <a:avLst/>
              <a:gdLst/>
              <a:ahLst/>
              <a:cxnLst/>
              <a:rect l="l" t="t" r="r" b="b"/>
              <a:pathLst>
                <a:path w="461010" h="615950">
                  <a:moveTo>
                    <a:pt x="460756" y="0"/>
                  </a:moveTo>
                  <a:lnTo>
                    <a:pt x="0" y="0"/>
                  </a:lnTo>
                  <a:lnTo>
                    <a:pt x="0" y="498094"/>
                  </a:lnTo>
                  <a:lnTo>
                    <a:pt x="108712" y="615823"/>
                  </a:lnTo>
                  <a:lnTo>
                    <a:pt x="227457" y="615823"/>
                  </a:lnTo>
                  <a:lnTo>
                    <a:pt x="460756" y="615823"/>
                  </a:lnTo>
                  <a:lnTo>
                    <a:pt x="460756" y="0"/>
                  </a:lnTo>
                  <a:close/>
                </a:path>
              </a:pathLst>
            </a:custGeom>
            <a:solidFill>
              <a:srgbClr val="D7E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139438" y="2492501"/>
              <a:ext cx="461009" cy="615950"/>
            </a:xfrm>
            <a:custGeom>
              <a:avLst/>
              <a:gdLst/>
              <a:ahLst/>
              <a:cxnLst/>
              <a:rect l="l" t="t" r="r" b="b"/>
              <a:pathLst>
                <a:path w="461010" h="615950">
                  <a:moveTo>
                    <a:pt x="227457" y="615823"/>
                  </a:moveTo>
                  <a:lnTo>
                    <a:pt x="108712" y="615823"/>
                  </a:lnTo>
                  <a:lnTo>
                    <a:pt x="0" y="498094"/>
                  </a:lnTo>
                  <a:lnTo>
                    <a:pt x="0" y="307721"/>
                  </a:lnTo>
                  <a:lnTo>
                    <a:pt x="0" y="0"/>
                  </a:lnTo>
                  <a:lnTo>
                    <a:pt x="227457" y="0"/>
                  </a:lnTo>
                  <a:lnTo>
                    <a:pt x="460756" y="0"/>
                  </a:lnTo>
                  <a:lnTo>
                    <a:pt x="460756" y="302133"/>
                  </a:lnTo>
                  <a:lnTo>
                    <a:pt x="460756" y="615823"/>
                  </a:lnTo>
                  <a:lnTo>
                    <a:pt x="227457" y="615823"/>
                  </a:lnTo>
                  <a:close/>
                </a:path>
                <a:path w="461010" h="615950">
                  <a:moveTo>
                    <a:pt x="0" y="498094"/>
                  </a:moveTo>
                  <a:lnTo>
                    <a:pt x="108712" y="498094"/>
                  </a:lnTo>
                  <a:lnTo>
                    <a:pt x="108712" y="615823"/>
                  </a:lnTo>
                  <a:lnTo>
                    <a:pt x="0" y="49809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432045" y="2641854"/>
              <a:ext cx="461009" cy="615950"/>
            </a:xfrm>
            <a:custGeom>
              <a:avLst/>
              <a:gdLst/>
              <a:ahLst/>
              <a:cxnLst/>
              <a:rect l="l" t="t" r="r" b="b"/>
              <a:pathLst>
                <a:path w="461010" h="615950">
                  <a:moveTo>
                    <a:pt x="32512" y="421894"/>
                  </a:moveTo>
                  <a:lnTo>
                    <a:pt x="0" y="421894"/>
                  </a:lnTo>
                  <a:lnTo>
                    <a:pt x="0" y="498094"/>
                  </a:lnTo>
                  <a:lnTo>
                    <a:pt x="32512" y="533302"/>
                  </a:lnTo>
                  <a:lnTo>
                    <a:pt x="32512" y="421894"/>
                  </a:lnTo>
                  <a:close/>
                </a:path>
                <a:path w="461010" h="615950">
                  <a:moveTo>
                    <a:pt x="460755" y="0"/>
                  </a:moveTo>
                  <a:lnTo>
                    <a:pt x="384555" y="0"/>
                  </a:lnTo>
                  <a:lnTo>
                    <a:pt x="384555" y="539623"/>
                  </a:lnTo>
                  <a:lnTo>
                    <a:pt x="38348" y="539623"/>
                  </a:lnTo>
                  <a:lnTo>
                    <a:pt x="108712" y="615823"/>
                  </a:lnTo>
                  <a:lnTo>
                    <a:pt x="460755" y="615823"/>
                  </a:lnTo>
                  <a:lnTo>
                    <a:pt x="46075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32045" y="3139948"/>
              <a:ext cx="108712" cy="117728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4427473" y="2637282"/>
              <a:ext cx="469900" cy="625475"/>
            </a:xfrm>
            <a:custGeom>
              <a:avLst/>
              <a:gdLst/>
              <a:ahLst/>
              <a:cxnLst/>
              <a:rect l="l" t="t" r="r" b="b"/>
              <a:pathLst>
                <a:path w="469900" h="625475">
                  <a:moveTo>
                    <a:pt x="9143" y="426465"/>
                  </a:moveTo>
                  <a:lnTo>
                    <a:pt x="0" y="426465"/>
                  </a:lnTo>
                  <a:lnTo>
                    <a:pt x="0" y="504443"/>
                  </a:lnTo>
                  <a:lnTo>
                    <a:pt x="111251" y="624966"/>
                  </a:lnTo>
                  <a:lnTo>
                    <a:pt x="469900" y="624966"/>
                  </a:lnTo>
                  <a:lnTo>
                    <a:pt x="469900" y="615822"/>
                  </a:lnTo>
                  <a:lnTo>
                    <a:pt x="115315" y="615822"/>
                  </a:lnTo>
                  <a:lnTo>
                    <a:pt x="49222" y="544194"/>
                  </a:lnTo>
                  <a:lnTo>
                    <a:pt x="37084" y="544194"/>
                  </a:lnTo>
                  <a:lnTo>
                    <a:pt x="37084" y="531040"/>
                  </a:lnTo>
                  <a:lnTo>
                    <a:pt x="9143" y="500760"/>
                  </a:lnTo>
                  <a:lnTo>
                    <a:pt x="9143" y="426465"/>
                  </a:lnTo>
                  <a:close/>
                </a:path>
                <a:path w="469900" h="625475">
                  <a:moveTo>
                    <a:pt x="469900" y="0"/>
                  </a:moveTo>
                  <a:lnTo>
                    <a:pt x="389127" y="0"/>
                  </a:lnTo>
                  <a:lnTo>
                    <a:pt x="389127" y="9143"/>
                  </a:lnTo>
                  <a:lnTo>
                    <a:pt x="460755" y="9143"/>
                  </a:lnTo>
                  <a:lnTo>
                    <a:pt x="460755" y="615822"/>
                  </a:lnTo>
                  <a:lnTo>
                    <a:pt x="469900" y="615822"/>
                  </a:lnTo>
                  <a:lnTo>
                    <a:pt x="469900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21632" y="3135376"/>
              <a:ext cx="123697" cy="133985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4355846" y="2565653"/>
              <a:ext cx="461009" cy="615950"/>
            </a:xfrm>
            <a:custGeom>
              <a:avLst/>
              <a:gdLst/>
              <a:ahLst/>
              <a:cxnLst/>
              <a:rect l="l" t="t" r="r" b="b"/>
              <a:pathLst>
                <a:path w="461010" h="615950">
                  <a:moveTo>
                    <a:pt x="460756" y="0"/>
                  </a:moveTo>
                  <a:lnTo>
                    <a:pt x="0" y="0"/>
                  </a:lnTo>
                  <a:lnTo>
                    <a:pt x="0" y="498094"/>
                  </a:lnTo>
                  <a:lnTo>
                    <a:pt x="108712" y="615823"/>
                  </a:lnTo>
                  <a:lnTo>
                    <a:pt x="227457" y="615823"/>
                  </a:lnTo>
                  <a:lnTo>
                    <a:pt x="460756" y="615823"/>
                  </a:lnTo>
                  <a:lnTo>
                    <a:pt x="460756" y="0"/>
                  </a:lnTo>
                  <a:close/>
                </a:path>
              </a:pathLst>
            </a:custGeom>
            <a:solidFill>
              <a:srgbClr val="D7E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355845" y="2565654"/>
              <a:ext cx="461009" cy="615950"/>
            </a:xfrm>
            <a:custGeom>
              <a:avLst/>
              <a:gdLst/>
              <a:ahLst/>
              <a:cxnLst/>
              <a:rect l="l" t="t" r="r" b="b"/>
              <a:pathLst>
                <a:path w="461010" h="615950">
                  <a:moveTo>
                    <a:pt x="227456" y="615823"/>
                  </a:moveTo>
                  <a:lnTo>
                    <a:pt x="108712" y="615823"/>
                  </a:lnTo>
                  <a:lnTo>
                    <a:pt x="0" y="498094"/>
                  </a:lnTo>
                  <a:lnTo>
                    <a:pt x="0" y="307721"/>
                  </a:lnTo>
                  <a:lnTo>
                    <a:pt x="0" y="0"/>
                  </a:lnTo>
                  <a:lnTo>
                    <a:pt x="227456" y="0"/>
                  </a:lnTo>
                  <a:lnTo>
                    <a:pt x="460755" y="0"/>
                  </a:lnTo>
                  <a:lnTo>
                    <a:pt x="460755" y="302133"/>
                  </a:lnTo>
                  <a:lnTo>
                    <a:pt x="460755" y="615823"/>
                  </a:lnTo>
                  <a:lnTo>
                    <a:pt x="227456" y="615823"/>
                  </a:lnTo>
                  <a:close/>
                </a:path>
                <a:path w="461010" h="615950">
                  <a:moveTo>
                    <a:pt x="0" y="498094"/>
                  </a:moveTo>
                  <a:lnTo>
                    <a:pt x="108712" y="498094"/>
                  </a:lnTo>
                  <a:lnTo>
                    <a:pt x="108712" y="615823"/>
                  </a:lnTo>
                  <a:lnTo>
                    <a:pt x="0" y="49809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054605" y="1561338"/>
              <a:ext cx="462280" cy="615950"/>
            </a:xfrm>
            <a:custGeom>
              <a:avLst/>
              <a:gdLst/>
              <a:ahLst/>
              <a:cxnLst/>
              <a:rect l="l" t="t" r="r" b="b"/>
              <a:pathLst>
                <a:path w="462280" h="615950">
                  <a:moveTo>
                    <a:pt x="32893" y="421894"/>
                  </a:moveTo>
                  <a:lnTo>
                    <a:pt x="0" y="421894"/>
                  </a:lnTo>
                  <a:lnTo>
                    <a:pt x="0" y="498094"/>
                  </a:lnTo>
                  <a:lnTo>
                    <a:pt x="32893" y="533590"/>
                  </a:lnTo>
                  <a:lnTo>
                    <a:pt x="32893" y="421894"/>
                  </a:lnTo>
                  <a:close/>
                </a:path>
                <a:path w="462280" h="615950">
                  <a:moveTo>
                    <a:pt x="462280" y="0"/>
                  </a:moveTo>
                  <a:lnTo>
                    <a:pt x="386080" y="0"/>
                  </a:lnTo>
                  <a:lnTo>
                    <a:pt x="386080" y="539623"/>
                  </a:lnTo>
                  <a:lnTo>
                    <a:pt x="38482" y="539623"/>
                  </a:lnTo>
                  <a:lnTo>
                    <a:pt x="109093" y="615823"/>
                  </a:lnTo>
                  <a:lnTo>
                    <a:pt x="462280" y="615823"/>
                  </a:lnTo>
                  <a:lnTo>
                    <a:pt x="462280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54605" y="2059432"/>
              <a:ext cx="109093" cy="117728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2050033" y="1556765"/>
              <a:ext cx="471805" cy="625475"/>
            </a:xfrm>
            <a:custGeom>
              <a:avLst/>
              <a:gdLst/>
              <a:ahLst/>
              <a:cxnLst/>
              <a:rect l="l" t="t" r="r" b="b"/>
              <a:pathLst>
                <a:path w="471805" h="625475">
                  <a:moveTo>
                    <a:pt x="9143" y="426466"/>
                  </a:moveTo>
                  <a:lnTo>
                    <a:pt x="0" y="426466"/>
                  </a:lnTo>
                  <a:lnTo>
                    <a:pt x="0" y="504444"/>
                  </a:lnTo>
                  <a:lnTo>
                    <a:pt x="111633" y="624967"/>
                  </a:lnTo>
                  <a:lnTo>
                    <a:pt x="471424" y="624967"/>
                  </a:lnTo>
                  <a:lnTo>
                    <a:pt x="471424" y="615823"/>
                  </a:lnTo>
                  <a:lnTo>
                    <a:pt x="115697" y="615823"/>
                  </a:lnTo>
                  <a:lnTo>
                    <a:pt x="49365" y="544195"/>
                  </a:lnTo>
                  <a:lnTo>
                    <a:pt x="37465" y="544195"/>
                  </a:lnTo>
                  <a:lnTo>
                    <a:pt x="37465" y="531343"/>
                  </a:lnTo>
                  <a:lnTo>
                    <a:pt x="9143" y="500761"/>
                  </a:lnTo>
                  <a:lnTo>
                    <a:pt x="9143" y="426466"/>
                  </a:lnTo>
                  <a:close/>
                </a:path>
                <a:path w="471805" h="625475">
                  <a:moveTo>
                    <a:pt x="471424" y="0"/>
                  </a:moveTo>
                  <a:lnTo>
                    <a:pt x="390652" y="0"/>
                  </a:lnTo>
                  <a:lnTo>
                    <a:pt x="390652" y="9144"/>
                  </a:lnTo>
                  <a:lnTo>
                    <a:pt x="462280" y="9144"/>
                  </a:lnTo>
                  <a:lnTo>
                    <a:pt x="462280" y="615823"/>
                  </a:lnTo>
                  <a:lnTo>
                    <a:pt x="471424" y="615823"/>
                  </a:lnTo>
                  <a:lnTo>
                    <a:pt x="471424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044191" y="2054860"/>
              <a:ext cx="124078" cy="133985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1978406" y="1485137"/>
              <a:ext cx="462280" cy="615950"/>
            </a:xfrm>
            <a:custGeom>
              <a:avLst/>
              <a:gdLst/>
              <a:ahLst/>
              <a:cxnLst/>
              <a:rect l="l" t="t" r="r" b="b"/>
              <a:pathLst>
                <a:path w="462280" h="615950">
                  <a:moveTo>
                    <a:pt x="462280" y="0"/>
                  </a:moveTo>
                  <a:lnTo>
                    <a:pt x="0" y="0"/>
                  </a:lnTo>
                  <a:lnTo>
                    <a:pt x="0" y="498094"/>
                  </a:lnTo>
                  <a:lnTo>
                    <a:pt x="109093" y="615823"/>
                  </a:lnTo>
                  <a:lnTo>
                    <a:pt x="228219" y="615823"/>
                  </a:lnTo>
                  <a:lnTo>
                    <a:pt x="462280" y="615823"/>
                  </a:lnTo>
                  <a:lnTo>
                    <a:pt x="4622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978405" y="1485138"/>
              <a:ext cx="462280" cy="615950"/>
            </a:xfrm>
            <a:custGeom>
              <a:avLst/>
              <a:gdLst/>
              <a:ahLst/>
              <a:cxnLst/>
              <a:rect l="l" t="t" r="r" b="b"/>
              <a:pathLst>
                <a:path w="462280" h="615950">
                  <a:moveTo>
                    <a:pt x="228219" y="615823"/>
                  </a:moveTo>
                  <a:lnTo>
                    <a:pt x="109093" y="615823"/>
                  </a:lnTo>
                  <a:lnTo>
                    <a:pt x="0" y="498094"/>
                  </a:lnTo>
                  <a:lnTo>
                    <a:pt x="0" y="307721"/>
                  </a:lnTo>
                  <a:lnTo>
                    <a:pt x="0" y="0"/>
                  </a:lnTo>
                  <a:lnTo>
                    <a:pt x="228219" y="0"/>
                  </a:lnTo>
                  <a:lnTo>
                    <a:pt x="462280" y="0"/>
                  </a:lnTo>
                  <a:lnTo>
                    <a:pt x="462280" y="302133"/>
                  </a:lnTo>
                  <a:lnTo>
                    <a:pt x="462280" y="615823"/>
                  </a:lnTo>
                  <a:lnTo>
                    <a:pt x="228219" y="615823"/>
                  </a:lnTo>
                  <a:close/>
                </a:path>
                <a:path w="462280" h="615950">
                  <a:moveTo>
                    <a:pt x="0" y="498094"/>
                  </a:moveTo>
                  <a:lnTo>
                    <a:pt x="109093" y="498094"/>
                  </a:lnTo>
                  <a:lnTo>
                    <a:pt x="109093" y="615823"/>
                  </a:lnTo>
                  <a:lnTo>
                    <a:pt x="0" y="498094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object 89"/>
          <p:cNvSpPr txBox="1"/>
          <p:nvPr/>
        </p:nvSpPr>
        <p:spPr>
          <a:xfrm>
            <a:off x="8384285" y="6273495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Arial"/>
                <a:cs typeface="Arial"/>
              </a:rPr>
              <a:t>19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90" name="object 9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089903" y="6428232"/>
            <a:ext cx="2895600" cy="429768"/>
          </a:xfrm>
          <a:prstGeom prst="rect">
            <a:avLst/>
          </a:prstGeom>
        </p:spPr>
      </p:pic>
      <p:sp>
        <p:nvSpPr>
          <p:cNvPr id="91" name="object 91"/>
          <p:cNvSpPr txBox="1"/>
          <p:nvPr/>
        </p:nvSpPr>
        <p:spPr>
          <a:xfrm>
            <a:off x="3480561" y="6273495"/>
            <a:ext cx="18611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Arial"/>
                <a:cs typeface="Arial"/>
              </a:rPr>
              <a:t>©Michel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A.</a:t>
            </a:r>
            <a:r>
              <a:rPr sz="1400" spc="15" dirty="0">
                <a:latin typeface="Arial"/>
                <a:cs typeface="Arial"/>
              </a:rPr>
              <a:t> Bo</a:t>
            </a:r>
            <a:r>
              <a:rPr sz="1400" dirty="0">
                <a:latin typeface="Arial"/>
                <a:cs typeface="Arial"/>
              </a:rPr>
              <a:t>u</a:t>
            </a:r>
            <a:r>
              <a:rPr sz="1800" b="1" spc="-1380" baseline="23148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400" spc="15" dirty="0">
                <a:latin typeface="Arial"/>
                <a:cs typeface="Arial"/>
              </a:rPr>
              <a:t>c</a:t>
            </a:r>
            <a:r>
              <a:rPr sz="1400" spc="-550" dirty="0">
                <a:latin typeface="Arial"/>
                <a:cs typeface="Arial"/>
              </a:rPr>
              <a:t>h</a:t>
            </a:r>
            <a:r>
              <a:rPr sz="1800" b="1" spc="-135" baseline="23148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spc="-660" dirty="0">
                <a:latin typeface="Arial"/>
                <a:cs typeface="Arial"/>
              </a:rPr>
              <a:t>a</a:t>
            </a:r>
            <a:r>
              <a:rPr sz="1800" b="1" spc="22" baseline="23148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00" spc="-455" dirty="0">
                <a:latin typeface="Arial"/>
                <a:cs typeface="Arial"/>
              </a:rPr>
              <a:t>r</a:t>
            </a:r>
            <a:r>
              <a:rPr sz="1800" b="1" spc="22" baseline="23148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-397" baseline="23148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spc="-500" dirty="0">
                <a:latin typeface="Arial"/>
                <a:cs typeface="Arial"/>
              </a:rPr>
              <a:t>d</a:t>
            </a:r>
            <a:r>
              <a:rPr sz="1800" b="1" spc="22" baseline="23148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endParaRPr sz="1800" baseline="23148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114669" y="6227165"/>
            <a:ext cx="125095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dirty="0">
                <a:latin typeface="Calibri"/>
                <a:cs typeface="Calibri"/>
              </a:rPr>
              <a:t>©Michel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A.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Bouchard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525">
              <a:lnSpc>
                <a:spcPts val="1650"/>
              </a:lnSpc>
            </a:pPr>
            <a:fld id="{81D60167-4931-47E6-BA6A-407CBD079E47}" type="slidenum">
              <a:rPr spc="-50" dirty="0"/>
              <a:t>2</a:t>
            </a:fld>
            <a:endParaRPr spc="-50" dirty="0"/>
          </a:p>
        </p:txBody>
      </p:sp>
      <p:sp>
        <p:nvSpPr>
          <p:cNvPr id="2" name="object 2"/>
          <p:cNvSpPr txBox="1"/>
          <p:nvPr/>
        </p:nvSpPr>
        <p:spPr>
          <a:xfrm>
            <a:off x="1410716" y="594105"/>
            <a:ext cx="6331585" cy="5147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6379" algn="ctr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006FC0"/>
                </a:solidFill>
                <a:latin typeface="Arial"/>
                <a:cs typeface="Arial"/>
              </a:rPr>
              <a:t>L’ensemble</a:t>
            </a:r>
            <a:r>
              <a:rPr sz="2400" spc="-8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006FC0"/>
                </a:solidFill>
                <a:latin typeface="Arial"/>
                <a:cs typeface="Arial"/>
              </a:rPr>
              <a:t>des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Char char="•"/>
              <a:tabLst>
                <a:tab pos="355600" algn="l"/>
                <a:tab pos="3491865" algn="l"/>
              </a:tabLst>
            </a:pP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dispositif</a:t>
            </a:r>
            <a:r>
              <a:rPr sz="2400" spc="-10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Arial"/>
                <a:cs typeface="Arial"/>
              </a:rPr>
              <a:t>institutionnel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	(</a:t>
            </a:r>
            <a:r>
              <a:rPr sz="2400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qui</a:t>
            </a:r>
            <a:r>
              <a:rPr sz="2400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est</a:t>
            </a:r>
            <a:r>
              <a:rPr sz="2400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Arial"/>
                <a:cs typeface="Arial"/>
              </a:rPr>
              <a:t>responsable 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de</a:t>
            </a:r>
            <a:r>
              <a:rPr sz="2400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Arial"/>
                <a:cs typeface="Arial"/>
              </a:rPr>
              <a:t>quoi?)</a:t>
            </a:r>
            <a:endParaRPr sz="2400">
              <a:latin typeface="Arial"/>
              <a:cs typeface="Arial"/>
            </a:endParaRPr>
          </a:p>
          <a:p>
            <a:pPr marL="355600" marR="59182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contexte</a:t>
            </a:r>
            <a:r>
              <a:rPr sz="2400" spc="-8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juridique</a:t>
            </a:r>
            <a:r>
              <a:rPr sz="2400" spc="-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(</a:t>
            </a:r>
            <a:r>
              <a:rPr sz="2400" spc="-8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quelle</a:t>
            </a:r>
            <a:r>
              <a:rPr sz="2400" spc="-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loi</a:t>
            </a:r>
            <a:r>
              <a:rPr sz="2400" spc="-7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encadre</a:t>
            </a:r>
            <a:r>
              <a:rPr sz="2400" spc="-7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006FC0"/>
                </a:solidFill>
                <a:latin typeface="Arial"/>
                <a:cs typeface="Arial"/>
              </a:rPr>
              <a:t>le </a:t>
            </a:r>
            <a:r>
              <a:rPr sz="2400" spc="-10" dirty="0">
                <a:solidFill>
                  <a:srgbClr val="006FC0"/>
                </a:solidFill>
                <a:latin typeface="Arial"/>
                <a:cs typeface="Arial"/>
              </a:rPr>
              <a:t>processus?)</a:t>
            </a:r>
            <a:endParaRPr sz="2400">
              <a:latin typeface="Arial"/>
              <a:cs typeface="Arial"/>
            </a:endParaRPr>
          </a:p>
          <a:p>
            <a:pPr marL="355600" marR="122555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arsenal</a:t>
            </a:r>
            <a:r>
              <a:rPr sz="2400" spc="-6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Arial"/>
                <a:cs typeface="Arial"/>
              </a:rPr>
              <a:t>réglementaire</a:t>
            </a:r>
            <a:r>
              <a:rPr sz="2400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(</a:t>
            </a:r>
            <a:r>
              <a:rPr sz="2400" spc="-6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décret</a:t>
            </a:r>
            <a:r>
              <a:rPr sz="2400" spc="-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Arial"/>
                <a:cs typeface="Arial"/>
              </a:rPr>
              <a:t>d’application 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ou</a:t>
            </a:r>
            <a:r>
              <a:rPr sz="2400" spc="-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autres</a:t>
            </a:r>
            <a:r>
              <a:rPr sz="2400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Arial"/>
                <a:cs typeface="Arial"/>
              </a:rPr>
              <a:t>règlements?)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2400">
              <a:latin typeface="Arial"/>
              <a:cs typeface="Arial"/>
            </a:endParaRPr>
          </a:p>
          <a:p>
            <a:pPr marL="2543810" marR="2287270" algn="ctr">
              <a:lnSpc>
                <a:spcPct val="100000"/>
              </a:lnSpc>
            </a:pPr>
            <a:r>
              <a:rPr sz="2400" spc="-10" dirty="0">
                <a:solidFill>
                  <a:srgbClr val="006FC0"/>
                </a:solidFill>
                <a:latin typeface="Arial"/>
                <a:cs typeface="Arial"/>
              </a:rPr>
              <a:t>composent </a:t>
            </a:r>
            <a:r>
              <a:rPr sz="2400" spc="-25" dirty="0">
                <a:solidFill>
                  <a:srgbClr val="006FC0"/>
                </a:solidFill>
                <a:latin typeface="Arial"/>
                <a:cs typeface="Arial"/>
              </a:rPr>
              <a:t>un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2400">
              <a:latin typeface="Arial"/>
              <a:cs typeface="Arial"/>
            </a:endParaRPr>
          </a:p>
          <a:p>
            <a:pPr marL="596265" marR="340995" algn="ctr">
              <a:lnSpc>
                <a:spcPct val="100000"/>
              </a:lnSpc>
            </a:pP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Régime</a:t>
            </a:r>
            <a:r>
              <a:rPr sz="2400" b="1" spc="-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(ou</a:t>
            </a:r>
            <a:r>
              <a:rPr sz="2400" b="1" spc="-6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un</a:t>
            </a:r>
            <a:r>
              <a:rPr sz="2400" b="1" spc="-6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système)</a:t>
            </a:r>
            <a:r>
              <a:rPr sz="2400" b="1" spc="-10" dirty="0">
                <a:solidFill>
                  <a:srgbClr val="006FC0"/>
                </a:solidFill>
                <a:latin typeface="Arial"/>
                <a:cs typeface="Arial"/>
              </a:rPr>
              <a:t> d’évaluation environnementale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27826" y="349756"/>
            <a:ext cx="4323530" cy="632993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12641" y="486613"/>
            <a:ext cx="19183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dirty="0">
                <a:latin typeface="Calibri"/>
                <a:cs typeface="Calibri"/>
              </a:rPr>
              <a:t>LES</a:t>
            </a:r>
            <a:r>
              <a:rPr sz="2800" b="0" spc="-15" dirty="0">
                <a:latin typeface="Calibri"/>
                <a:cs typeface="Calibri"/>
              </a:rPr>
              <a:t> </a:t>
            </a:r>
            <a:r>
              <a:rPr sz="2800" b="0" spc="-10" dirty="0">
                <a:latin typeface="Calibri"/>
                <a:cs typeface="Calibri"/>
              </a:rPr>
              <a:t>ACTEURS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9495" y="1412747"/>
            <a:ext cx="4648200" cy="1201420"/>
          </a:xfrm>
          <a:prstGeom prst="rect">
            <a:avLst/>
          </a:prstGeom>
          <a:solidFill>
            <a:srgbClr val="7575D1"/>
          </a:solidFill>
        </p:spPr>
        <p:txBody>
          <a:bodyPr vert="horz" wrap="square" lIns="0" tIns="34925" rIns="0" bIns="0" rtlCol="0">
            <a:spAutoFit/>
          </a:bodyPr>
          <a:lstStyle/>
          <a:p>
            <a:pPr marL="515620" marR="509270" algn="ctr">
              <a:lnSpc>
                <a:spcPct val="100000"/>
              </a:lnSpc>
              <a:spcBef>
                <a:spcPts val="275"/>
              </a:spcBef>
            </a:pP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CONSEIL</a:t>
            </a:r>
            <a:r>
              <a:rPr sz="24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DES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MINISTRES/MINISTRE</a:t>
            </a:r>
            <a:r>
              <a:rPr sz="24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L’ENVIRONNEMENT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7532" y="2781300"/>
            <a:ext cx="4000500" cy="1754505"/>
          </a:xfrm>
          <a:prstGeom prst="rect">
            <a:avLst/>
          </a:prstGeom>
          <a:solidFill>
            <a:srgbClr val="7575D1"/>
          </a:solidFill>
        </p:spPr>
        <p:txBody>
          <a:bodyPr vert="horz" wrap="square" lIns="0" tIns="34925" rIns="0" bIns="0" rtlCol="0">
            <a:spAutoFit/>
          </a:bodyPr>
          <a:lstStyle/>
          <a:p>
            <a:pPr marL="398145" marR="389255" indent="-2540" algn="ctr">
              <a:lnSpc>
                <a:spcPct val="100000"/>
              </a:lnSpc>
              <a:spcBef>
                <a:spcPts val="275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DIRECTION</a:t>
            </a:r>
            <a:r>
              <a:rPr sz="2400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DES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ÉVALUATIONS 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ENVIRONNEMENTALE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445"/>
              </a:spcBef>
            </a:pP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Art.31.1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87196" y="4724400"/>
            <a:ext cx="2971800" cy="1324722"/>
          </a:xfrm>
          <a:prstGeom prst="rect">
            <a:avLst/>
          </a:prstGeom>
          <a:solidFill>
            <a:srgbClr val="7575D1"/>
          </a:solidFill>
        </p:spPr>
        <p:txBody>
          <a:bodyPr vert="horz" wrap="square" lIns="0" tIns="36830" rIns="0" bIns="0" rtlCol="0">
            <a:spAutoFit/>
          </a:bodyPr>
          <a:lstStyle/>
          <a:p>
            <a:pPr marL="531495" marR="522605" algn="ctr">
              <a:lnSpc>
                <a:spcPct val="100000"/>
              </a:lnSpc>
              <a:spcBef>
                <a:spcPts val="290"/>
              </a:spcBef>
            </a:pP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DIRECTIONS RÉGIONALES</a:t>
            </a:r>
            <a:endParaRPr sz="2400" dirty="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  <a:spcBef>
                <a:spcPts val="1440"/>
              </a:spcBef>
            </a:pP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Art.22</a:t>
            </a:r>
            <a:r>
              <a:rPr lang="fr-CA"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et Art. 31.06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55435" y="1341119"/>
            <a:ext cx="2715895" cy="2677795"/>
          </a:xfrm>
          <a:prstGeom prst="rect">
            <a:avLst/>
          </a:prstGeom>
          <a:solidFill>
            <a:srgbClr val="7575D1"/>
          </a:solidFill>
        </p:spPr>
        <p:txBody>
          <a:bodyPr vert="horz" wrap="square" lIns="0" tIns="3492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275"/>
              </a:spcBef>
            </a:pP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BAPE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440"/>
              </a:spcBef>
            </a:pP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Art.6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Art.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31.3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Art.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6.3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445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Art.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95.15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713" y="1985616"/>
            <a:ext cx="8736545" cy="304100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object 18">
            <a:extLst>
              <a:ext uri="{FF2B5EF4-FFF2-40B4-BE49-F238E27FC236}">
                <a16:creationId xmlns:a16="http://schemas.microsoft.com/office/drawing/2014/main" id="{BC60ACE5-4C72-9D87-6850-10B2881043DB}"/>
              </a:ext>
            </a:extLst>
          </p:cNvPr>
          <p:cNvGrpSpPr/>
          <p:nvPr/>
        </p:nvGrpSpPr>
        <p:grpSpPr>
          <a:xfrm>
            <a:off x="6119239" y="1280682"/>
            <a:ext cx="2527300" cy="882650"/>
            <a:chOff x="6059360" y="2488628"/>
            <a:chExt cx="2527300" cy="882650"/>
          </a:xfrm>
        </p:grpSpPr>
        <p:sp>
          <p:nvSpPr>
            <p:cNvPr id="42" name="object 19">
              <a:extLst>
                <a:ext uri="{FF2B5EF4-FFF2-40B4-BE49-F238E27FC236}">
                  <a16:creationId xmlns:a16="http://schemas.microsoft.com/office/drawing/2014/main" id="{E48BCA9A-E84D-0261-2CF2-16094EF7A028}"/>
                </a:ext>
              </a:extLst>
            </p:cNvPr>
            <p:cNvSpPr/>
            <p:nvPr/>
          </p:nvSpPr>
          <p:spPr>
            <a:xfrm>
              <a:off x="6072377" y="2501646"/>
              <a:ext cx="2501265" cy="856615"/>
            </a:xfrm>
            <a:custGeom>
              <a:avLst/>
              <a:gdLst/>
              <a:ahLst/>
              <a:cxnLst/>
              <a:rect l="l" t="t" r="r" b="b"/>
              <a:pathLst>
                <a:path w="2501265" h="856614">
                  <a:moveTo>
                    <a:pt x="2500883" y="0"/>
                  </a:moveTo>
                  <a:lnTo>
                    <a:pt x="0" y="0"/>
                  </a:lnTo>
                  <a:lnTo>
                    <a:pt x="0" y="856488"/>
                  </a:lnTo>
                  <a:lnTo>
                    <a:pt x="2500883" y="856488"/>
                  </a:lnTo>
                  <a:lnTo>
                    <a:pt x="2500883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20">
              <a:extLst>
                <a:ext uri="{FF2B5EF4-FFF2-40B4-BE49-F238E27FC236}">
                  <a16:creationId xmlns:a16="http://schemas.microsoft.com/office/drawing/2014/main" id="{189FA802-B60A-B921-D972-C67FDAD31E45}"/>
                </a:ext>
              </a:extLst>
            </p:cNvPr>
            <p:cNvSpPr/>
            <p:nvPr/>
          </p:nvSpPr>
          <p:spPr>
            <a:xfrm>
              <a:off x="6072377" y="2501646"/>
              <a:ext cx="2501265" cy="856615"/>
            </a:xfrm>
            <a:custGeom>
              <a:avLst/>
              <a:gdLst/>
              <a:ahLst/>
              <a:cxnLst/>
              <a:rect l="l" t="t" r="r" b="b"/>
              <a:pathLst>
                <a:path w="2501265" h="856614">
                  <a:moveTo>
                    <a:pt x="0" y="856488"/>
                  </a:moveTo>
                  <a:lnTo>
                    <a:pt x="2500883" y="856488"/>
                  </a:lnTo>
                  <a:lnTo>
                    <a:pt x="2500883" y="0"/>
                  </a:lnTo>
                  <a:lnTo>
                    <a:pt x="0" y="0"/>
                  </a:lnTo>
                  <a:lnTo>
                    <a:pt x="0" y="856488"/>
                  </a:lnTo>
                  <a:close/>
                </a:path>
              </a:pathLst>
            </a:custGeom>
            <a:ln w="25908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692900" y="1521912"/>
            <a:ext cx="130556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PROJET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ARTICLE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31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2" name="object 2"/>
          <p:cNvGrpSpPr/>
          <p:nvPr/>
        </p:nvGrpSpPr>
        <p:grpSpPr>
          <a:xfrm>
            <a:off x="3648836" y="369125"/>
            <a:ext cx="2525395" cy="884555"/>
            <a:chOff x="3631628" y="987488"/>
            <a:chExt cx="2525395" cy="884555"/>
          </a:xfrm>
        </p:grpSpPr>
        <p:sp>
          <p:nvSpPr>
            <p:cNvPr id="3" name="object 3"/>
            <p:cNvSpPr/>
            <p:nvPr/>
          </p:nvSpPr>
          <p:spPr>
            <a:xfrm>
              <a:off x="3644645" y="1000505"/>
              <a:ext cx="2499360" cy="858519"/>
            </a:xfrm>
            <a:custGeom>
              <a:avLst/>
              <a:gdLst/>
              <a:ahLst/>
              <a:cxnLst/>
              <a:rect l="l" t="t" r="r" b="b"/>
              <a:pathLst>
                <a:path w="2499360" h="858519">
                  <a:moveTo>
                    <a:pt x="2499360" y="0"/>
                  </a:moveTo>
                  <a:lnTo>
                    <a:pt x="0" y="0"/>
                  </a:lnTo>
                  <a:lnTo>
                    <a:pt x="0" y="858012"/>
                  </a:lnTo>
                  <a:lnTo>
                    <a:pt x="2499360" y="858012"/>
                  </a:lnTo>
                  <a:lnTo>
                    <a:pt x="2499360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644645" y="1000505"/>
              <a:ext cx="2499360" cy="858519"/>
            </a:xfrm>
            <a:custGeom>
              <a:avLst/>
              <a:gdLst/>
              <a:ahLst/>
              <a:cxnLst/>
              <a:rect l="l" t="t" r="r" b="b"/>
              <a:pathLst>
                <a:path w="2499360" h="858519">
                  <a:moveTo>
                    <a:pt x="0" y="858012"/>
                  </a:moveTo>
                  <a:lnTo>
                    <a:pt x="2499360" y="858012"/>
                  </a:lnTo>
                  <a:lnTo>
                    <a:pt x="2499360" y="0"/>
                  </a:lnTo>
                  <a:lnTo>
                    <a:pt x="0" y="0"/>
                  </a:lnTo>
                  <a:lnTo>
                    <a:pt x="0" y="858012"/>
                  </a:lnTo>
                  <a:close/>
                </a:path>
              </a:pathLst>
            </a:custGeom>
            <a:ln w="25908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0" y="701865"/>
            <a:ext cx="927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PROJET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45656" y="4497260"/>
            <a:ext cx="2527300" cy="882650"/>
            <a:chOff x="45656" y="4497260"/>
            <a:chExt cx="2527300" cy="882650"/>
          </a:xfrm>
        </p:grpSpPr>
        <p:sp>
          <p:nvSpPr>
            <p:cNvPr id="7" name="object 7"/>
            <p:cNvSpPr/>
            <p:nvPr/>
          </p:nvSpPr>
          <p:spPr>
            <a:xfrm>
              <a:off x="58674" y="4510277"/>
              <a:ext cx="2501265" cy="856615"/>
            </a:xfrm>
            <a:custGeom>
              <a:avLst/>
              <a:gdLst/>
              <a:ahLst/>
              <a:cxnLst/>
              <a:rect l="l" t="t" r="r" b="b"/>
              <a:pathLst>
                <a:path w="2501265" h="856614">
                  <a:moveTo>
                    <a:pt x="2500884" y="0"/>
                  </a:moveTo>
                  <a:lnTo>
                    <a:pt x="0" y="0"/>
                  </a:lnTo>
                  <a:lnTo>
                    <a:pt x="0" y="856488"/>
                  </a:lnTo>
                  <a:lnTo>
                    <a:pt x="2500884" y="856488"/>
                  </a:lnTo>
                  <a:lnTo>
                    <a:pt x="2500884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674" y="4510277"/>
              <a:ext cx="2501265" cy="856615"/>
            </a:xfrm>
            <a:custGeom>
              <a:avLst/>
              <a:gdLst/>
              <a:ahLst/>
              <a:cxnLst/>
              <a:rect l="l" t="t" r="r" b="b"/>
              <a:pathLst>
                <a:path w="2501265" h="856614">
                  <a:moveTo>
                    <a:pt x="0" y="856488"/>
                  </a:moveTo>
                  <a:lnTo>
                    <a:pt x="2500884" y="856488"/>
                  </a:lnTo>
                  <a:lnTo>
                    <a:pt x="2500884" y="0"/>
                  </a:lnTo>
                  <a:lnTo>
                    <a:pt x="0" y="0"/>
                  </a:lnTo>
                  <a:lnTo>
                    <a:pt x="0" y="856488"/>
                  </a:lnTo>
                  <a:close/>
                </a:path>
              </a:pathLst>
            </a:custGeom>
            <a:ln w="25907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40435" y="4645532"/>
            <a:ext cx="93789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PROJET EXCLUS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527836" y="2194499"/>
            <a:ext cx="3016060" cy="882650"/>
            <a:chOff x="3488372" y="3560000"/>
            <a:chExt cx="2527300" cy="882650"/>
          </a:xfrm>
        </p:grpSpPr>
        <p:sp>
          <p:nvSpPr>
            <p:cNvPr id="11" name="object 11"/>
            <p:cNvSpPr/>
            <p:nvPr/>
          </p:nvSpPr>
          <p:spPr>
            <a:xfrm>
              <a:off x="3501389" y="3573018"/>
              <a:ext cx="2501265" cy="856615"/>
            </a:xfrm>
            <a:custGeom>
              <a:avLst/>
              <a:gdLst/>
              <a:ahLst/>
              <a:cxnLst/>
              <a:rect l="l" t="t" r="r" b="b"/>
              <a:pathLst>
                <a:path w="2501265" h="856614">
                  <a:moveTo>
                    <a:pt x="2500884" y="0"/>
                  </a:moveTo>
                  <a:lnTo>
                    <a:pt x="0" y="0"/>
                  </a:lnTo>
                  <a:lnTo>
                    <a:pt x="0" y="856487"/>
                  </a:lnTo>
                  <a:lnTo>
                    <a:pt x="2500884" y="856487"/>
                  </a:lnTo>
                  <a:lnTo>
                    <a:pt x="2500884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01389" y="3573018"/>
              <a:ext cx="2501265" cy="856615"/>
            </a:xfrm>
            <a:custGeom>
              <a:avLst/>
              <a:gdLst/>
              <a:ahLst/>
              <a:cxnLst/>
              <a:rect l="l" t="t" r="r" b="b"/>
              <a:pathLst>
                <a:path w="2501265" h="856614">
                  <a:moveTo>
                    <a:pt x="0" y="856487"/>
                  </a:moveTo>
                  <a:lnTo>
                    <a:pt x="2500884" y="856487"/>
                  </a:lnTo>
                  <a:lnTo>
                    <a:pt x="2500884" y="0"/>
                  </a:lnTo>
                  <a:lnTo>
                    <a:pt x="0" y="0"/>
                  </a:lnTo>
                  <a:lnTo>
                    <a:pt x="0" y="856487"/>
                  </a:lnTo>
                  <a:close/>
                </a:path>
              </a:pathLst>
            </a:custGeom>
            <a:ln w="25908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384039" y="2382084"/>
            <a:ext cx="13036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542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PROJET </a:t>
            </a:r>
            <a:r>
              <a:rPr sz="1800" dirty="0">
                <a:latin typeface="Arial"/>
                <a:cs typeface="Arial"/>
              </a:rPr>
              <a:t>ARTICLE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22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488435" y="4631435"/>
            <a:ext cx="2527300" cy="882650"/>
            <a:chOff x="3488435" y="4631435"/>
            <a:chExt cx="2527300" cy="882650"/>
          </a:xfrm>
        </p:grpSpPr>
        <p:sp>
          <p:nvSpPr>
            <p:cNvPr id="15" name="object 15"/>
            <p:cNvSpPr/>
            <p:nvPr/>
          </p:nvSpPr>
          <p:spPr>
            <a:xfrm>
              <a:off x="3501389" y="4644389"/>
              <a:ext cx="2501265" cy="856615"/>
            </a:xfrm>
            <a:custGeom>
              <a:avLst/>
              <a:gdLst/>
              <a:ahLst/>
              <a:cxnLst/>
              <a:rect l="l" t="t" r="r" b="b"/>
              <a:pathLst>
                <a:path w="2501265" h="856614">
                  <a:moveTo>
                    <a:pt x="2500884" y="0"/>
                  </a:moveTo>
                  <a:lnTo>
                    <a:pt x="0" y="0"/>
                  </a:lnTo>
                  <a:lnTo>
                    <a:pt x="0" y="856488"/>
                  </a:lnTo>
                  <a:lnTo>
                    <a:pt x="2500884" y="856488"/>
                  </a:lnTo>
                  <a:lnTo>
                    <a:pt x="2500884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01389" y="4644389"/>
              <a:ext cx="2501265" cy="856615"/>
            </a:xfrm>
            <a:custGeom>
              <a:avLst/>
              <a:gdLst/>
              <a:ahLst/>
              <a:cxnLst/>
              <a:rect l="l" t="t" r="r" b="b"/>
              <a:pathLst>
                <a:path w="2501265" h="856614">
                  <a:moveTo>
                    <a:pt x="0" y="856488"/>
                  </a:moveTo>
                  <a:lnTo>
                    <a:pt x="2500884" y="856488"/>
                  </a:lnTo>
                  <a:lnTo>
                    <a:pt x="2500884" y="0"/>
                  </a:lnTo>
                  <a:lnTo>
                    <a:pt x="0" y="0"/>
                  </a:lnTo>
                  <a:lnTo>
                    <a:pt x="0" y="856488"/>
                  </a:lnTo>
                  <a:close/>
                </a:path>
              </a:pathLst>
            </a:custGeom>
            <a:ln w="25908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648836" y="4780026"/>
            <a:ext cx="2207895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5625" marR="5080" indent="-542925">
              <a:lnSpc>
                <a:spcPct val="100000"/>
              </a:lnSpc>
              <a:spcBef>
                <a:spcPts val="100"/>
              </a:spcBef>
            </a:pPr>
            <a:r>
              <a:rPr lang="fr-CA" sz="1800" spc="-20" dirty="0">
                <a:latin typeface="Arial"/>
                <a:cs typeface="Arial"/>
              </a:rPr>
              <a:t>AUTORISATION</a:t>
            </a:r>
          </a:p>
          <a:p>
            <a:pPr marL="555625" marR="5080" indent="-542925">
              <a:lnSpc>
                <a:spcPct val="100000"/>
              </a:lnSpc>
              <a:spcBef>
                <a:spcPts val="100"/>
              </a:spcBef>
            </a:pPr>
            <a:r>
              <a:rPr lang="fr-CA" spc="-20" dirty="0">
                <a:latin typeface="Arial"/>
                <a:cs typeface="Arial"/>
              </a:rPr>
              <a:t>MINISTÉRIELLE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916287" y="3330569"/>
            <a:ext cx="2527300" cy="882650"/>
            <a:chOff x="6059360" y="2488628"/>
            <a:chExt cx="2527300" cy="882650"/>
          </a:xfrm>
        </p:grpSpPr>
        <p:sp>
          <p:nvSpPr>
            <p:cNvPr id="19" name="object 19"/>
            <p:cNvSpPr/>
            <p:nvPr/>
          </p:nvSpPr>
          <p:spPr>
            <a:xfrm>
              <a:off x="6072377" y="2501646"/>
              <a:ext cx="2501265" cy="856615"/>
            </a:xfrm>
            <a:custGeom>
              <a:avLst/>
              <a:gdLst/>
              <a:ahLst/>
              <a:cxnLst/>
              <a:rect l="l" t="t" r="r" b="b"/>
              <a:pathLst>
                <a:path w="2501265" h="856614">
                  <a:moveTo>
                    <a:pt x="2500883" y="0"/>
                  </a:moveTo>
                  <a:lnTo>
                    <a:pt x="0" y="0"/>
                  </a:lnTo>
                  <a:lnTo>
                    <a:pt x="0" y="856488"/>
                  </a:lnTo>
                  <a:lnTo>
                    <a:pt x="2500883" y="856488"/>
                  </a:lnTo>
                  <a:lnTo>
                    <a:pt x="2500883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072377" y="2501646"/>
              <a:ext cx="2501265" cy="856615"/>
            </a:xfrm>
            <a:custGeom>
              <a:avLst/>
              <a:gdLst/>
              <a:ahLst/>
              <a:cxnLst/>
              <a:rect l="l" t="t" r="r" b="b"/>
              <a:pathLst>
                <a:path w="2501265" h="856614">
                  <a:moveTo>
                    <a:pt x="0" y="856488"/>
                  </a:moveTo>
                  <a:lnTo>
                    <a:pt x="2500883" y="856488"/>
                  </a:lnTo>
                  <a:lnTo>
                    <a:pt x="2500883" y="0"/>
                  </a:lnTo>
                  <a:lnTo>
                    <a:pt x="0" y="0"/>
                  </a:lnTo>
                  <a:lnTo>
                    <a:pt x="0" y="856488"/>
                  </a:lnTo>
                  <a:close/>
                </a:path>
              </a:pathLst>
            </a:custGeom>
            <a:ln w="25908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6202679" y="4631435"/>
            <a:ext cx="2527300" cy="882650"/>
            <a:chOff x="6202679" y="4631435"/>
            <a:chExt cx="2527300" cy="882650"/>
          </a:xfrm>
        </p:grpSpPr>
        <p:sp>
          <p:nvSpPr>
            <p:cNvPr id="27" name="object 27"/>
            <p:cNvSpPr/>
            <p:nvPr/>
          </p:nvSpPr>
          <p:spPr>
            <a:xfrm>
              <a:off x="6215633" y="4644389"/>
              <a:ext cx="2501265" cy="856615"/>
            </a:xfrm>
            <a:custGeom>
              <a:avLst/>
              <a:gdLst/>
              <a:ahLst/>
              <a:cxnLst/>
              <a:rect l="l" t="t" r="r" b="b"/>
              <a:pathLst>
                <a:path w="2501265" h="856614">
                  <a:moveTo>
                    <a:pt x="2500884" y="0"/>
                  </a:moveTo>
                  <a:lnTo>
                    <a:pt x="0" y="0"/>
                  </a:lnTo>
                  <a:lnTo>
                    <a:pt x="0" y="856488"/>
                  </a:lnTo>
                  <a:lnTo>
                    <a:pt x="2500884" y="856488"/>
                  </a:lnTo>
                  <a:lnTo>
                    <a:pt x="2500884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215633" y="4644389"/>
              <a:ext cx="2501265" cy="856615"/>
            </a:xfrm>
            <a:custGeom>
              <a:avLst/>
              <a:gdLst/>
              <a:ahLst/>
              <a:cxnLst/>
              <a:rect l="l" t="t" r="r" b="b"/>
              <a:pathLst>
                <a:path w="2501265" h="856614">
                  <a:moveTo>
                    <a:pt x="0" y="856488"/>
                  </a:moveTo>
                  <a:lnTo>
                    <a:pt x="2500884" y="856488"/>
                  </a:lnTo>
                  <a:lnTo>
                    <a:pt x="2500884" y="0"/>
                  </a:lnTo>
                  <a:lnTo>
                    <a:pt x="0" y="0"/>
                  </a:lnTo>
                  <a:lnTo>
                    <a:pt x="0" y="856488"/>
                  </a:lnTo>
                  <a:close/>
                </a:path>
              </a:pathLst>
            </a:custGeom>
            <a:ln w="25908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6363970" y="4780026"/>
            <a:ext cx="2204720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825" marR="5080" indent="-111760">
              <a:lnSpc>
                <a:spcPct val="100000"/>
              </a:lnSpc>
              <a:spcBef>
                <a:spcPts val="100"/>
              </a:spcBef>
            </a:pPr>
            <a:r>
              <a:rPr lang="fr-CA" sz="1800" spc="-25" dirty="0">
                <a:latin typeface="Arial"/>
                <a:cs typeface="Arial"/>
              </a:rPr>
              <a:t>AUTORISATION</a:t>
            </a:r>
          </a:p>
          <a:p>
            <a:pPr marL="123825" marR="5080" indent="-111760">
              <a:lnSpc>
                <a:spcPct val="100000"/>
              </a:lnSpc>
              <a:spcBef>
                <a:spcPts val="100"/>
              </a:spcBef>
            </a:pPr>
            <a:r>
              <a:rPr lang="fr-CA" spc="-25" dirty="0">
                <a:latin typeface="Arial"/>
                <a:cs typeface="Arial"/>
              </a:rPr>
              <a:t>GO</a:t>
            </a:r>
            <a:r>
              <a:rPr sz="1800" spc="-10" dirty="0">
                <a:latin typeface="Arial"/>
                <a:cs typeface="Arial"/>
              </a:rPr>
              <a:t>UVERNEMENT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172827" y="3508505"/>
            <a:ext cx="20142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Arial"/>
                <a:cs typeface="Arial"/>
              </a:rPr>
              <a:t>DÉCLARATION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DE</a:t>
            </a:r>
            <a:endParaRPr sz="1800" dirty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CONFORMITÉ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  <p:sp>
        <p:nvSpPr>
          <p:cNvPr id="37" name="object 37"/>
          <p:cNvSpPr txBox="1"/>
          <p:nvPr/>
        </p:nvSpPr>
        <p:spPr>
          <a:xfrm>
            <a:off x="76961" y="5595365"/>
            <a:ext cx="8671560" cy="715010"/>
          </a:xfrm>
          <a:prstGeom prst="rect">
            <a:avLst/>
          </a:prstGeom>
          <a:solidFill>
            <a:srgbClr val="0D0D0D"/>
          </a:solidFill>
          <a:ln w="25907">
            <a:solidFill>
              <a:srgbClr val="88A3A7"/>
            </a:solidFill>
          </a:ln>
        </p:spPr>
        <p:txBody>
          <a:bodyPr vert="horz" wrap="square" lIns="0" tIns="213995" rIns="0" bIns="0" rtlCol="0">
            <a:spAutoFit/>
          </a:bodyPr>
          <a:lstStyle/>
          <a:p>
            <a:pPr marL="149860">
              <a:lnSpc>
                <a:spcPct val="100000"/>
              </a:lnSpc>
              <a:spcBef>
                <a:spcPts val="1685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RISQUE</a:t>
            </a:r>
            <a:r>
              <a:rPr sz="180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NUL—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RISQUE</a:t>
            </a:r>
            <a:r>
              <a:rPr sz="180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FAIBLE-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-------------------------------------------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RISQUE</a:t>
            </a:r>
            <a:r>
              <a:rPr sz="18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ÉLEVÉ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Flèche : virage 38">
            <a:extLst>
              <a:ext uri="{FF2B5EF4-FFF2-40B4-BE49-F238E27FC236}">
                <a16:creationId xmlns:a16="http://schemas.microsoft.com/office/drawing/2014/main" id="{8C188B26-777B-23E2-CA10-758B474414C4}"/>
              </a:ext>
            </a:extLst>
          </p:cNvPr>
          <p:cNvSpPr/>
          <p:nvPr/>
        </p:nvSpPr>
        <p:spPr>
          <a:xfrm rot="16200000" flipH="1">
            <a:off x="2671476" y="2553313"/>
            <a:ext cx="711446" cy="720399"/>
          </a:xfrm>
          <a:prstGeom prst="bentArrow">
            <a:avLst>
              <a:gd name="adj1" fmla="val 25000"/>
              <a:gd name="adj2" fmla="val 21656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40" name="Flèche : bas 39">
            <a:extLst>
              <a:ext uri="{FF2B5EF4-FFF2-40B4-BE49-F238E27FC236}">
                <a16:creationId xmlns:a16="http://schemas.microsoft.com/office/drawing/2014/main" id="{BFFF73F7-A2B5-A92A-EFD0-75E9A135D3E6}"/>
              </a:ext>
            </a:extLst>
          </p:cNvPr>
          <p:cNvSpPr/>
          <p:nvPr/>
        </p:nvSpPr>
        <p:spPr>
          <a:xfrm>
            <a:off x="4911533" y="1267148"/>
            <a:ext cx="484632" cy="83236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4" name="Flèche : bas 43">
            <a:extLst>
              <a:ext uri="{FF2B5EF4-FFF2-40B4-BE49-F238E27FC236}">
                <a16:creationId xmlns:a16="http://schemas.microsoft.com/office/drawing/2014/main" id="{16712423-973D-7717-07C9-9C3C028A75DF}"/>
              </a:ext>
            </a:extLst>
          </p:cNvPr>
          <p:cNvSpPr/>
          <p:nvPr/>
        </p:nvSpPr>
        <p:spPr>
          <a:xfrm>
            <a:off x="6981633" y="2254211"/>
            <a:ext cx="484632" cy="229581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5" name="Flèche : bas 44">
            <a:extLst>
              <a:ext uri="{FF2B5EF4-FFF2-40B4-BE49-F238E27FC236}">
                <a16:creationId xmlns:a16="http://schemas.microsoft.com/office/drawing/2014/main" id="{A3DF8E00-972D-5663-91D0-90A624530C3F}"/>
              </a:ext>
            </a:extLst>
          </p:cNvPr>
          <p:cNvSpPr/>
          <p:nvPr/>
        </p:nvSpPr>
        <p:spPr>
          <a:xfrm>
            <a:off x="4942553" y="3090618"/>
            <a:ext cx="484632" cy="141965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7" name="Flèche : virage 46">
            <a:extLst>
              <a:ext uri="{FF2B5EF4-FFF2-40B4-BE49-F238E27FC236}">
                <a16:creationId xmlns:a16="http://schemas.microsoft.com/office/drawing/2014/main" id="{5DCFF2DF-1A7A-EEA0-8123-6555114B3229}"/>
              </a:ext>
            </a:extLst>
          </p:cNvPr>
          <p:cNvSpPr/>
          <p:nvPr/>
        </p:nvSpPr>
        <p:spPr>
          <a:xfrm rot="5400000">
            <a:off x="6225395" y="452452"/>
            <a:ext cx="813816" cy="868680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48" name="Flèche : bas 47">
            <a:extLst>
              <a:ext uri="{FF2B5EF4-FFF2-40B4-BE49-F238E27FC236}">
                <a16:creationId xmlns:a16="http://schemas.microsoft.com/office/drawing/2014/main" id="{2246FB25-3BBF-842E-A9B0-6254B354F2A0}"/>
              </a:ext>
            </a:extLst>
          </p:cNvPr>
          <p:cNvSpPr/>
          <p:nvPr/>
        </p:nvSpPr>
        <p:spPr>
          <a:xfrm>
            <a:off x="3808905" y="4217292"/>
            <a:ext cx="484632" cy="42824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9" name="Flèche : virage 48">
            <a:extLst>
              <a:ext uri="{FF2B5EF4-FFF2-40B4-BE49-F238E27FC236}">
                <a16:creationId xmlns:a16="http://schemas.microsoft.com/office/drawing/2014/main" id="{DEDD5AC3-CD21-701E-333A-101FD2EF79ED}"/>
              </a:ext>
            </a:extLst>
          </p:cNvPr>
          <p:cNvSpPr/>
          <p:nvPr/>
        </p:nvSpPr>
        <p:spPr>
          <a:xfrm rot="16200000" flipH="1">
            <a:off x="1776104" y="-63441"/>
            <a:ext cx="1030537" cy="2449143"/>
          </a:xfrm>
          <a:prstGeom prst="bentArrow">
            <a:avLst>
              <a:gd name="adj1" fmla="val 25000"/>
              <a:gd name="adj2" fmla="val 21656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50" name="Flèche : bas 49">
            <a:extLst>
              <a:ext uri="{FF2B5EF4-FFF2-40B4-BE49-F238E27FC236}">
                <a16:creationId xmlns:a16="http://schemas.microsoft.com/office/drawing/2014/main" id="{48E3A653-C854-2FD1-4D21-BD509C98B511}"/>
              </a:ext>
            </a:extLst>
          </p:cNvPr>
          <p:cNvSpPr/>
          <p:nvPr/>
        </p:nvSpPr>
        <p:spPr>
          <a:xfrm>
            <a:off x="1066990" y="1765603"/>
            <a:ext cx="484632" cy="229581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5030" y="876668"/>
            <a:ext cx="6553938" cy="51903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66772" y="2279904"/>
            <a:ext cx="2978150" cy="2559050"/>
            <a:chOff x="2366772" y="2279904"/>
            <a:chExt cx="2978150" cy="2559050"/>
          </a:xfrm>
        </p:grpSpPr>
        <p:sp>
          <p:nvSpPr>
            <p:cNvPr id="3" name="object 3"/>
            <p:cNvSpPr/>
            <p:nvPr/>
          </p:nvSpPr>
          <p:spPr>
            <a:xfrm>
              <a:off x="2404872" y="2286000"/>
              <a:ext cx="2933700" cy="2514600"/>
            </a:xfrm>
            <a:custGeom>
              <a:avLst/>
              <a:gdLst/>
              <a:ahLst/>
              <a:cxnLst/>
              <a:rect l="l" t="t" r="r" b="b"/>
              <a:pathLst>
                <a:path w="2933700" h="2514600">
                  <a:moveTo>
                    <a:pt x="2933700" y="0"/>
                  </a:moveTo>
                  <a:lnTo>
                    <a:pt x="0" y="0"/>
                  </a:lnTo>
                  <a:lnTo>
                    <a:pt x="0" y="2514600"/>
                  </a:lnTo>
                  <a:lnTo>
                    <a:pt x="2933700" y="2514600"/>
                  </a:lnTo>
                  <a:lnTo>
                    <a:pt x="293370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04872" y="2286000"/>
              <a:ext cx="2933700" cy="2514600"/>
            </a:xfrm>
            <a:custGeom>
              <a:avLst/>
              <a:gdLst/>
              <a:ahLst/>
              <a:cxnLst/>
              <a:rect l="l" t="t" r="r" b="b"/>
              <a:pathLst>
                <a:path w="2933700" h="2514600">
                  <a:moveTo>
                    <a:pt x="0" y="2514600"/>
                  </a:moveTo>
                  <a:lnTo>
                    <a:pt x="2933700" y="2514600"/>
                  </a:lnTo>
                  <a:lnTo>
                    <a:pt x="2933700" y="0"/>
                  </a:lnTo>
                  <a:lnTo>
                    <a:pt x="0" y="0"/>
                  </a:lnTo>
                  <a:lnTo>
                    <a:pt x="0" y="2514600"/>
                  </a:lnTo>
                  <a:close/>
                </a:path>
              </a:pathLst>
            </a:custGeom>
            <a:ln w="12192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67356" y="2537459"/>
              <a:ext cx="2809240" cy="2263140"/>
            </a:xfrm>
            <a:custGeom>
              <a:avLst/>
              <a:gdLst/>
              <a:ahLst/>
              <a:cxnLst/>
              <a:rect l="l" t="t" r="r" b="b"/>
              <a:pathLst>
                <a:path w="2809240" h="2263140">
                  <a:moveTo>
                    <a:pt x="83820" y="2200656"/>
                  </a:moveTo>
                  <a:lnTo>
                    <a:pt x="0" y="2200656"/>
                  </a:lnTo>
                  <a:lnTo>
                    <a:pt x="0" y="2263140"/>
                  </a:lnTo>
                  <a:lnTo>
                    <a:pt x="83820" y="2263140"/>
                  </a:lnTo>
                  <a:lnTo>
                    <a:pt x="83820" y="2200656"/>
                  </a:lnTo>
                  <a:close/>
                </a:path>
                <a:path w="2809240" h="2263140">
                  <a:moveTo>
                    <a:pt x="294132" y="2200656"/>
                  </a:moveTo>
                  <a:lnTo>
                    <a:pt x="210312" y="2200656"/>
                  </a:lnTo>
                  <a:lnTo>
                    <a:pt x="210312" y="2263140"/>
                  </a:lnTo>
                  <a:lnTo>
                    <a:pt x="294132" y="2263140"/>
                  </a:lnTo>
                  <a:lnTo>
                    <a:pt x="294132" y="2200656"/>
                  </a:lnTo>
                  <a:close/>
                </a:path>
                <a:path w="2809240" h="2263140">
                  <a:moveTo>
                    <a:pt x="502920" y="1844040"/>
                  </a:moveTo>
                  <a:lnTo>
                    <a:pt x="419100" y="1844040"/>
                  </a:lnTo>
                  <a:lnTo>
                    <a:pt x="419100" y="2263140"/>
                  </a:lnTo>
                  <a:lnTo>
                    <a:pt x="502920" y="2263140"/>
                  </a:lnTo>
                  <a:lnTo>
                    <a:pt x="502920" y="1844040"/>
                  </a:lnTo>
                  <a:close/>
                </a:path>
                <a:path w="2809240" h="2263140">
                  <a:moveTo>
                    <a:pt x="713232" y="1508760"/>
                  </a:moveTo>
                  <a:lnTo>
                    <a:pt x="629412" y="1508760"/>
                  </a:lnTo>
                  <a:lnTo>
                    <a:pt x="629412" y="2263140"/>
                  </a:lnTo>
                  <a:lnTo>
                    <a:pt x="713232" y="2263140"/>
                  </a:lnTo>
                  <a:lnTo>
                    <a:pt x="713232" y="1508760"/>
                  </a:lnTo>
                  <a:close/>
                </a:path>
                <a:path w="2809240" h="2263140">
                  <a:moveTo>
                    <a:pt x="922020" y="1508760"/>
                  </a:moveTo>
                  <a:lnTo>
                    <a:pt x="838187" y="1508760"/>
                  </a:lnTo>
                  <a:lnTo>
                    <a:pt x="838187" y="2263140"/>
                  </a:lnTo>
                  <a:lnTo>
                    <a:pt x="922020" y="2263140"/>
                  </a:lnTo>
                  <a:lnTo>
                    <a:pt x="922020" y="1508760"/>
                  </a:lnTo>
                  <a:close/>
                </a:path>
                <a:path w="2809240" h="2263140">
                  <a:moveTo>
                    <a:pt x="1132332" y="1173480"/>
                  </a:moveTo>
                  <a:lnTo>
                    <a:pt x="1048512" y="1173480"/>
                  </a:lnTo>
                  <a:lnTo>
                    <a:pt x="1048512" y="2263140"/>
                  </a:lnTo>
                  <a:lnTo>
                    <a:pt x="1132332" y="2263140"/>
                  </a:lnTo>
                  <a:lnTo>
                    <a:pt x="1132332" y="1173480"/>
                  </a:lnTo>
                  <a:close/>
                </a:path>
                <a:path w="2809240" h="2263140">
                  <a:moveTo>
                    <a:pt x="1341120" y="1089660"/>
                  </a:moveTo>
                  <a:lnTo>
                    <a:pt x="1257300" y="1089660"/>
                  </a:lnTo>
                  <a:lnTo>
                    <a:pt x="1257300" y="2263140"/>
                  </a:lnTo>
                  <a:lnTo>
                    <a:pt x="1341120" y="2263140"/>
                  </a:lnTo>
                  <a:lnTo>
                    <a:pt x="1341120" y="1089660"/>
                  </a:lnTo>
                  <a:close/>
                </a:path>
                <a:path w="2809240" h="2263140">
                  <a:moveTo>
                    <a:pt x="1551432" y="1005840"/>
                  </a:moveTo>
                  <a:lnTo>
                    <a:pt x="1467612" y="1005840"/>
                  </a:lnTo>
                  <a:lnTo>
                    <a:pt x="1467612" y="2263140"/>
                  </a:lnTo>
                  <a:lnTo>
                    <a:pt x="1551432" y="2263140"/>
                  </a:lnTo>
                  <a:lnTo>
                    <a:pt x="1551432" y="1005840"/>
                  </a:lnTo>
                  <a:close/>
                </a:path>
                <a:path w="2809240" h="2263140">
                  <a:moveTo>
                    <a:pt x="1760220" y="838200"/>
                  </a:moveTo>
                  <a:lnTo>
                    <a:pt x="1676400" y="838200"/>
                  </a:lnTo>
                  <a:lnTo>
                    <a:pt x="1676400" y="2263140"/>
                  </a:lnTo>
                  <a:lnTo>
                    <a:pt x="1760220" y="2263140"/>
                  </a:lnTo>
                  <a:lnTo>
                    <a:pt x="1760220" y="838200"/>
                  </a:lnTo>
                  <a:close/>
                </a:path>
                <a:path w="2809240" h="2263140">
                  <a:moveTo>
                    <a:pt x="1970532" y="670560"/>
                  </a:moveTo>
                  <a:lnTo>
                    <a:pt x="1886712" y="670560"/>
                  </a:lnTo>
                  <a:lnTo>
                    <a:pt x="1886712" y="2263140"/>
                  </a:lnTo>
                  <a:lnTo>
                    <a:pt x="1970532" y="2263140"/>
                  </a:lnTo>
                  <a:lnTo>
                    <a:pt x="1970532" y="670560"/>
                  </a:lnTo>
                  <a:close/>
                </a:path>
                <a:path w="2809240" h="2263140">
                  <a:moveTo>
                    <a:pt x="2179320" y="502920"/>
                  </a:moveTo>
                  <a:lnTo>
                    <a:pt x="2095500" y="502920"/>
                  </a:lnTo>
                  <a:lnTo>
                    <a:pt x="2095500" y="2263140"/>
                  </a:lnTo>
                  <a:lnTo>
                    <a:pt x="2179320" y="2263140"/>
                  </a:lnTo>
                  <a:lnTo>
                    <a:pt x="2179320" y="502920"/>
                  </a:lnTo>
                  <a:close/>
                </a:path>
                <a:path w="2809240" h="2263140">
                  <a:moveTo>
                    <a:pt x="2389632" y="419100"/>
                  </a:moveTo>
                  <a:lnTo>
                    <a:pt x="2305812" y="419100"/>
                  </a:lnTo>
                  <a:lnTo>
                    <a:pt x="2305812" y="2263140"/>
                  </a:lnTo>
                  <a:lnTo>
                    <a:pt x="2389632" y="2263140"/>
                  </a:lnTo>
                  <a:lnTo>
                    <a:pt x="2389632" y="419100"/>
                  </a:lnTo>
                  <a:close/>
                </a:path>
                <a:path w="2809240" h="2263140">
                  <a:moveTo>
                    <a:pt x="2598420" y="167640"/>
                  </a:moveTo>
                  <a:lnTo>
                    <a:pt x="2514600" y="167640"/>
                  </a:lnTo>
                  <a:lnTo>
                    <a:pt x="2514600" y="2263140"/>
                  </a:lnTo>
                  <a:lnTo>
                    <a:pt x="2598420" y="2263140"/>
                  </a:lnTo>
                  <a:lnTo>
                    <a:pt x="2598420" y="167640"/>
                  </a:lnTo>
                  <a:close/>
                </a:path>
                <a:path w="2809240" h="2263140">
                  <a:moveTo>
                    <a:pt x="2808732" y="0"/>
                  </a:moveTo>
                  <a:lnTo>
                    <a:pt x="2724912" y="0"/>
                  </a:lnTo>
                  <a:lnTo>
                    <a:pt x="2724912" y="2263140"/>
                  </a:lnTo>
                  <a:lnTo>
                    <a:pt x="2808732" y="2263140"/>
                  </a:lnTo>
                  <a:lnTo>
                    <a:pt x="2808732" y="0"/>
                  </a:lnTo>
                  <a:close/>
                </a:path>
              </a:pathLst>
            </a:custGeom>
            <a:solidFill>
              <a:srgbClr val="99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67356" y="2537460"/>
              <a:ext cx="2809240" cy="2263140"/>
            </a:xfrm>
            <a:custGeom>
              <a:avLst/>
              <a:gdLst/>
              <a:ahLst/>
              <a:cxnLst/>
              <a:rect l="l" t="t" r="r" b="b"/>
              <a:pathLst>
                <a:path w="2809240" h="2263140">
                  <a:moveTo>
                    <a:pt x="0" y="2200656"/>
                  </a:moveTo>
                  <a:lnTo>
                    <a:pt x="83819" y="2200656"/>
                  </a:lnTo>
                  <a:lnTo>
                    <a:pt x="83819" y="2263140"/>
                  </a:lnTo>
                  <a:lnTo>
                    <a:pt x="0" y="2263140"/>
                  </a:lnTo>
                  <a:lnTo>
                    <a:pt x="0" y="2200656"/>
                  </a:lnTo>
                  <a:close/>
                </a:path>
                <a:path w="2809240" h="2263140">
                  <a:moveTo>
                    <a:pt x="210312" y="2200656"/>
                  </a:moveTo>
                  <a:lnTo>
                    <a:pt x="294131" y="2200656"/>
                  </a:lnTo>
                  <a:lnTo>
                    <a:pt x="294131" y="2263140"/>
                  </a:lnTo>
                  <a:lnTo>
                    <a:pt x="210312" y="2263140"/>
                  </a:lnTo>
                  <a:lnTo>
                    <a:pt x="210312" y="2200656"/>
                  </a:lnTo>
                  <a:close/>
                </a:path>
                <a:path w="2809240" h="2263140">
                  <a:moveTo>
                    <a:pt x="419100" y="1844039"/>
                  </a:moveTo>
                  <a:lnTo>
                    <a:pt x="502919" y="1844039"/>
                  </a:lnTo>
                  <a:lnTo>
                    <a:pt x="502919" y="2263140"/>
                  </a:lnTo>
                  <a:lnTo>
                    <a:pt x="419100" y="2263140"/>
                  </a:lnTo>
                  <a:lnTo>
                    <a:pt x="419100" y="1844039"/>
                  </a:lnTo>
                  <a:close/>
                </a:path>
                <a:path w="2809240" h="2263140">
                  <a:moveTo>
                    <a:pt x="629412" y="1508759"/>
                  </a:moveTo>
                  <a:lnTo>
                    <a:pt x="713232" y="1508759"/>
                  </a:lnTo>
                  <a:lnTo>
                    <a:pt x="713232" y="2263140"/>
                  </a:lnTo>
                  <a:lnTo>
                    <a:pt x="629412" y="2263140"/>
                  </a:lnTo>
                  <a:lnTo>
                    <a:pt x="629412" y="1508759"/>
                  </a:lnTo>
                  <a:close/>
                </a:path>
                <a:path w="2809240" h="2263140">
                  <a:moveTo>
                    <a:pt x="838199" y="1508759"/>
                  </a:moveTo>
                  <a:lnTo>
                    <a:pt x="922019" y="1508759"/>
                  </a:lnTo>
                  <a:lnTo>
                    <a:pt x="922019" y="2263140"/>
                  </a:lnTo>
                  <a:lnTo>
                    <a:pt x="838199" y="2263140"/>
                  </a:lnTo>
                  <a:lnTo>
                    <a:pt x="838199" y="1508759"/>
                  </a:lnTo>
                  <a:close/>
                </a:path>
                <a:path w="2809240" h="2263140">
                  <a:moveTo>
                    <a:pt x="1048511" y="1173479"/>
                  </a:moveTo>
                  <a:lnTo>
                    <a:pt x="1132332" y="1173479"/>
                  </a:lnTo>
                  <a:lnTo>
                    <a:pt x="1132332" y="2263140"/>
                  </a:lnTo>
                  <a:lnTo>
                    <a:pt x="1048511" y="2263140"/>
                  </a:lnTo>
                  <a:lnTo>
                    <a:pt x="1048511" y="1173479"/>
                  </a:lnTo>
                  <a:close/>
                </a:path>
                <a:path w="2809240" h="2263140">
                  <a:moveTo>
                    <a:pt x="1257299" y="1089659"/>
                  </a:moveTo>
                  <a:lnTo>
                    <a:pt x="1341120" y="1089659"/>
                  </a:lnTo>
                  <a:lnTo>
                    <a:pt x="1341120" y="2263140"/>
                  </a:lnTo>
                  <a:lnTo>
                    <a:pt x="1257299" y="2263140"/>
                  </a:lnTo>
                  <a:lnTo>
                    <a:pt x="1257299" y="1089659"/>
                  </a:lnTo>
                  <a:close/>
                </a:path>
                <a:path w="2809240" h="2263140">
                  <a:moveTo>
                    <a:pt x="1467611" y="1005839"/>
                  </a:moveTo>
                  <a:lnTo>
                    <a:pt x="1551432" y="1005839"/>
                  </a:lnTo>
                  <a:lnTo>
                    <a:pt x="1551432" y="2263140"/>
                  </a:lnTo>
                  <a:lnTo>
                    <a:pt x="1467611" y="2263140"/>
                  </a:lnTo>
                  <a:lnTo>
                    <a:pt x="1467611" y="1005839"/>
                  </a:lnTo>
                  <a:close/>
                </a:path>
                <a:path w="2809240" h="2263140">
                  <a:moveTo>
                    <a:pt x="1676399" y="838200"/>
                  </a:moveTo>
                  <a:lnTo>
                    <a:pt x="1760220" y="838200"/>
                  </a:lnTo>
                  <a:lnTo>
                    <a:pt x="1760220" y="2263140"/>
                  </a:lnTo>
                  <a:lnTo>
                    <a:pt x="1676399" y="2263140"/>
                  </a:lnTo>
                  <a:lnTo>
                    <a:pt x="1676399" y="838200"/>
                  </a:lnTo>
                  <a:close/>
                </a:path>
                <a:path w="2809240" h="2263140">
                  <a:moveTo>
                    <a:pt x="1886711" y="670560"/>
                  </a:moveTo>
                  <a:lnTo>
                    <a:pt x="1970532" y="670560"/>
                  </a:lnTo>
                  <a:lnTo>
                    <a:pt x="1970532" y="2263140"/>
                  </a:lnTo>
                  <a:lnTo>
                    <a:pt x="1886711" y="2263140"/>
                  </a:lnTo>
                  <a:lnTo>
                    <a:pt x="1886711" y="670560"/>
                  </a:lnTo>
                  <a:close/>
                </a:path>
                <a:path w="2809240" h="2263140">
                  <a:moveTo>
                    <a:pt x="2095499" y="502919"/>
                  </a:moveTo>
                  <a:lnTo>
                    <a:pt x="2179320" y="502919"/>
                  </a:lnTo>
                  <a:lnTo>
                    <a:pt x="2179320" y="2263140"/>
                  </a:lnTo>
                  <a:lnTo>
                    <a:pt x="2095499" y="2263140"/>
                  </a:lnTo>
                  <a:lnTo>
                    <a:pt x="2095499" y="502919"/>
                  </a:lnTo>
                  <a:close/>
                </a:path>
                <a:path w="2809240" h="2263140">
                  <a:moveTo>
                    <a:pt x="2305811" y="419100"/>
                  </a:moveTo>
                  <a:lnTo>
                    <a:pt x="2389632" y="419100"/>
                  </a:lnTo>
                  <a:lnTo>
                    <a:pt x="2389632" y="2263140"/>
                  </a:lnTo>
                  <a:lnTo>
                    <a:pt x="2305811" y="2263140"/>
                  </a:lnTo>
                  <a:lnTo>
                    <a:pt x="2305811" y="419100"/>
                  </a:lnTo>
                  <a:close/>
                </a:path>
                <a:path w="2809240" h="2263140">
                  <a:moveTo>
                    <a:pt x="2514599" y="167639"/>
                  </a:moveTo>
                  <a:lnTo>
                    <a:pt x="2598420" y="167639"/>
                  </a:lnTo>
                  <a:lnTo>
                    <a:pt x="2598420" y="2263140"/>
                  </a:lnTo>
                  <a:lnTo>
                    <a:pt x="2514599" y="2263140"/>
                  </a:lnTo>
                  <a:lnTo>
                    <a:pt x="2514599" y="167639"/>
                  </a:lnTo>
                  <a:close/>
                </a:path>
                <a:path w="2809240" h="2263140">
                  <a:moveTo>
                    <a:pt x="2724911" y="0"/>
                  </a:moveTo>
                  <a:lnTo>
                    <a:pt x="2808732" y="0"/>
                  </a:lnTo>
                  <a:lnTo>
                    <a:pt x="2808732" y="2263140"/>
                  </a:lnTo>
                  <a:lnTo>
                    <a:pt x="2724911" y="2263140"/>
                  </a:lnTo>
                  <a:lnTo>
                    <a:pt x="2724911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66772" y="2286000"/>
              <a:ext cx="2971800" cy="2552700"/>
            </a:xfrm>
            <a:custGeom>
              <a:avLst/>
              <a:gdLst/>
              <a:ahLst/>
              <a:cxnLst/>
              <a:rect l="l" t="t" r="r" b="b"/>
              <a:pathLst>
                <a:path w="2971800" h="2552700">
                  <a:moveTo>
                    <a:pt x="38100" y="2514600"/>
                  </a:moveTo>
                  <a:lnTo>
                    <a:pt x="38100" y="0"/>
                  </a:lnTo>
                </a:path>
                <a:path w="2971800" h="2552700">
                  <a:moveTo>
                    <a:pt x="0" y="2514600"/>
                  </a:moveTo>
                  <a:lnTo>
                    <a:pt x="76200" y="2514600"/>
                  </a:lnTo>
                </a:path>
                <a:path w="2971800" h="2552700">
                  <a:moveTo>
                    <a:pt x="0" y="2095500"/>
                  </a:moveTo>
                  <a:lnTo>
                    <a:pt x="76200" y="2095500"/>
                  </a:lnTo>
                </a:path>
                <a:path w="2971800" h="2552700">
                  <a:moveTo>
                    <a:pt x="0" y="1676400"/>
                  </a:moveTo>
                  <a:lnTo>
                    <a:pt x="76200" y="1676400"/>
                  </a:lnTo>
                </a:path>
                <a:path w="2971800" h="2552700">
                  <a:moveTo>
                    <a:pt x="0" y="1257300"/>
                  </a:moveTo>
                  <a:lnTo>
                    <a:pt x="76200" y="1257300"/>
                  </a:lnTo>
                </a:path>
                <a:path w="2971800" h="2552700">
                  <a:moveTo>
                    <a:pt x="0" y="838200"/>
                  </a:moveTo>
                  <a:lnTo>
                    <a:pt x="76200" y="838200"/>
                  </a:lnTo>
                </a:path>
                <a:path w="2971800" h="2552700">
                  <a:moveTo>
                    <a:pt x="0" y="419100"/>
                  </a:moveTo>
                  <a:lnTo>
                    <a:pt x="76200" y="419100"/>
                  </a:lnTo>
                </a:path>
                <a:path w="2971800" h="2552700">
                  <a:moveTo>
                    <a:pt x="0" y="0"/>
                  </a:moveTo>
                  <a:lnTo>
                    <a:pt x="76200" y="0"/>
                  </a:lnTo>
                </a:path>
                <a:path w="2971800" h="2552700">
                  <a:moveTo>
                    <a:pt x="38100" y="2514600"/>
                  </a:moveTo>
                  <a:lnTo>
                    <a:pt x="2971800" y="2514600"/>
                  </a:lnTo>
                </a:path>
                <a:path w="2971800" h="2552700">
                  <a:moveTo>
                    <a:pt x="38100" y="2476500"/>
                  </a:moveTo>
                  <a:lnTo>
                    <a:pt x="38100" y="2552700"/>
                  </a:lnTo>
                </a:path>
                <a:path w="2971800" h="2552700">
                  <a:moveTo>
                    <a:pt x="248411" y="2476500"/>
                  </a:moveTo>
                  <a:lnTo>
                    <a:pt x="248411" y="2552700"/>
                  </a:lnTo>
                </a:path>
                <a:path w="2971800" h="2552700">
                  <a:moveTo>
                    <a:pt x="457200" y="2476500"/>
                  </a:moveTo>
                  <a:lnTo>
                    <a:pt x="457200" y="2552700"/>
                  </a:lnTo>
                </a:path>
                <a:path w="2971800" h="2552700">
                  <a:moveTo>
                    <a:pt x="667511" y="2476500"/>
                  </a:moveTo>
                  <a:lnTo>
                    <a:pt x="667511" y="2552700"/>
                  </a:lnTo>
                </a:path>
                <a:path w="2971800" h="2552700">
                  <a:moveTo>
                    <a:pt x="876300" y="2476500"/>
                  </a:moveTo>
                  <a:lnTo>
                    <a:pt x="876300" y="2552700"/>
                  </a:lnTo>
                </a:path>
                <a:path w="2971800" h="2552700">
                  <a:moveTo>
                    <a:pt x="1086612" y="2476500"/>
                  </a:moveTo>
                  <a:lnTo>
                    <a:pt x="1086612" y="2552700"/>
                  </a:lnTo>
                </a:path>
                <a:path w="2971800" h="2552700">
                  <a:moveTo>
                    <a:pt x="1295400" y="2476500"/>
                  </a:moveTo>
                  <a:lnTo>
                    <a:pt x="1295400" y="2552700"/>
                  </a:lnTo>
                </a:path>
                <a:path w="2971800" h="2552700">
                  <a:moveTo>
                    <a:pt x="1505712" y="2476500"/>
                  </a:moveTo>
                  <a:lnTo>
                    <a:pt x="1505712" y="2552700"/>
                  </a:lnTo>
                </a:path>
                <a:path w="2971800" h="2552700">
                  <a:moveTo>
                    <a:pt x="1714500" y="2476500"/>
                  </a:moveTo>
                  <a:lnTo>
                    <a:pt x="1714500" y="2552700"/>
                  </a:lnTo>
                </a:path>
                <a:path w="2971800" h="2552700">
                  <a:moveTo>
                    <a:pt x="1924812" y="2476500"/>
                  </a:moveTo>
                  <a:lnTo>
                    <a:pt x="1924812" y="2552700"/>
                  </a:lnTo>
                </a:path>
                <a:path w="2971800" h="2552700">
                  <a:moveTo>
                    <a:pt x="2133600" y="2476500"/>
                  </a:moveTo>
                  <a:lnTo>
                    <a:pt x="2133600" y="2552700"/>
                  </a:lnTo>
                </a:path>
                <a:path w="2971800" h="2552700">
                  <a:moveTo>
                    <a:pt x="2343912" y="2476500"/>
                  </a:moveTo>
                  <a:lnTo>
                    <a:pt x="2343912" y="2552700"/>
                  </a:lnTo>
                </a:path>
                <a:path w="2971800" h="2552700">
                  <a:moveTo>
                    <a:pt x="2552700" y="2476500"/>
                  </a:moveTo>
                  <a:lnTo>
                    <a:pt x="2552700" y="2552700"/>
                  </a:lnTo>
                </a:path>
                <a:path w="2971800" h="2552700">
                  <a:moveTo>
                    <a:pt x="2763012" y="2476500"/>
                  </a:moveTo>
                  <a:lnTo>
                    <a:pt x="2763012" y="2552700"/>
                  </a:lnTo>
                </a:path>
                <a:path w="2971800" h="2552700">
                  <a:moveTo>
                    <a:pt x="2971800" y="2476500"/>
                  </a:moveTo>
                  <a:lnTo>
                    <a:pt x="2971800" y="25527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10028" y="3585972"/>
              <a:ext cx="2723515" cy="0"/>
            </a:xfrm>
            <a:custGeom>
              <a:avLst/>
              <a:gdLst/>
              <a:ahLst/>
              <a:cxnLst/>
              <a:rect l="l" t="t" r="r" b="b"/>
              <a:pathLst>
                <a:path w="2723515">
                  <a:moveTo>
                    <a:pt x="0" y="0"/>
                  </a:moveTo>
                  <a:lnTo>
                    <a:pt x="0" y="0"/>
                  </a:lnTo>
                  <a:lnTo>
                    <a:pt x="2514600" y="0"/>
                  </a:lnTo>
                  <a:lnTo>
                    <a:pt x="2723388" y="0"/>
                  </a:lnTo>
                </a:path>
              </a:pathLst>
            </a:custGeom>
            <a:ln w="1219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73198" y="3549015"/>
              <a:ext cx="73152" cy="7315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81986" y="3549015"/>
              <a:ext cx="73152" cy="7315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92298" y="3549015"/>
              <a:ext cx="73152" cy="7315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01086" y="3549015"/>
              <a:ext cx="73152" cy="7315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11397" y="3549015"/>
              <a:ext cx="73151" cy="7315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20186" y="3549015"/>
              <a:ext cx="73151" cy="7315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30497" y="3549015"/>
              <a:ext cx="73151" cy="7315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39286" y="3549015"/>
              <a:ext cx="73151" cy="7315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49598" y="3549015"/>
              <a:ext cx="73151" cy="7315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58386" y="3549015"/>
              <a:ext cx="73151" cy="7315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68698" y="3549015"/>
              <a:ext cx="73151" cy="7315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77486" y="3549015"/>
              <a:ext cx="73151" cy="7315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87798" y="3549015"/>
              <a:ext cx="73151" cy="7315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96586" y="3549015"/>
              <a:ext cx="73151" cy="73152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1949367" y="3170750"/>
            <a:ext cx="167005" cy="8159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>
                <a:latin typeface="Arial"/>
                <a:cs typeface="Arial"/>
              </a:rPr>
              <a:t>Temps(mois)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786127" y="1400555"/>
            <a:ext cx="5572125" cy="4057015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146050" rIns="0" bIns="0" rtlCol="0">
            <a:spAutoFit/>
          </a:bodyPr>
          <a:lstStyle/>
          <a:p>
            <a:pPr marL="1769110" marR="903605" indent="-798830">
              <a:lnSpc>
                <a:spcPts val="1380"/>
              </a:lnSpc>
              <a:spcBef>
                <a:spcPts val="1150"/>
              </a:spcBef>
            </a:pPr>
            <a:r>
              <a:rPr sz="1200" b="1" spc="-10" dirty="0">
                <a:latin typeface="Arial"/>
                <a:cs typeface="Arial"/>
              </a:rPr>
              <a:t>Temps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écoulé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entre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l'émisssion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la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directive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et</a:t>
            </a:r>
            <a:r>
              <a:rPr sz="1200" b="1" spc="-25" dirty="0">
                <a:latin typeface="Arial"/>
                <a:cs typeface="Arial"/>
              </a:rPr>
              <a:t> la </a:t>
            </a:r>
            <a:r>
              <a:rPr sz="1200" b="1" dirty="0">
                <a:latin typeface="Arial"/>
                <a:cs typeface="Arial"/>
              </a:rPr>
              <a:t>réception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l'étude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d'impact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94"/>
              </a:spcBef>
            </a:pPr>
            <a:endParaRPr sz="1200">
              <a:latin typeface="Arial"/>
              <a:cs typeface="Arial"/>
            </a:endParaRPr>
          </a:p>
          <a:p>
            <a:pPr marR="5054600" algn="r">
              <a:lnSpc>
                <a:spcPct val="100000"/>
              </a:lnSpc>
              <a:spcBef>
                <a:spcPts val="5"/>
              </a:spcBef>
            </a:pPr>
            <a:r>
              <a:rPr sz="1000" spc="-25" dirty="0">
                <a:latin typeface="Arial"/>
                <a:cs typeface="Arial"/>
              </a:rPr>
              <a:t>30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endParaRPr sz="1000">
              <a:latin typeface="Arial"/>
              <a:cs typeface="Arial"/>
            </a:endParaRPr>
          </a:p>
          <a:p>
            <a:pPr marR="5054600" algn="r">
              <a:lnSpc>
                <a:spcPct val="100000"/>
              </a:lnSpc>
              <a:spcBef>
                <a:spcPts val="5"/>
              </a:spcBef>
            </a:pPr>
            <a:r>
              <a:rPr sz="1000" spc="-25" dirty="0">
                <a:latin typeface="Arial"/>
                <a:cs typeface="Arial"/>
              </a:rPr>
              <a:t>25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endParaRPr sz="1000">
              <a:latin typeface="Arial"/>
              <a:cs typeface="Arial"/>
            </a:endParaRPr>
          </a:p>
          <a:p>
            <a:pPr marR="5054600" algn="r">
              <a:lnSpc>
                <a:spcPct val="100000"/>
              </a:lnSpc>
              <a:spcBef>
                <a:spcPts val="5"/>
              </a:spcBef>
            </a:pPr>
            <a:r>
              <a:rPr sz="1000" spc="-25" dirty="0">
                <a:latin typeface="Arial"/>
                <a:cs typeface="Arial"/>
              </a:rPr>
              <a:t>20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000">
              <a:latin typeface="Arial"/>
              <a:cs typeface="Arial"/>
            </a:endParaRPr>
          </a:p>
          <a:p>
            <a:pPr marR="5054600" algn="r">
              <a:lnSpc>
                <a:spcPct val="100000"/>
              </a:lnSpc>
            </a:pPr>
            <a:r>
              <a:rPr sz="1000" spc="-25" dirty="0">
                <a:latin typeface="Arial"/>
                <a:cs typeface="Arial"/>
              </a:rPr>
              <a:t>15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000">
              <a:latin typeface="Arial"/>
              <a:cs typeface="Arial"/>
            </a:endParaRPr>
          </a:p>
          <a:p>
            <a:pPr marR="5054600" algn="r">
              <a:lnSpc>
                <a:spcPct val="100000"/>
              </a:lnSpc>
            </a:pPr>
            <a:r>
              <a:rPr sz="1000" spc="-25" dirty="0">
                <a:latin typeface="Arial"/>
                <a:cs typeface="Arial"/>
              </a:rPr>
              <a:t>10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000">
              <a:latin typeface="Arial"/>
              <a:cs typeface="Arial"/>
            </a:endParaRPr>
          </a:p>
          <a:p>
            <a:pPr marR="5053965" algn="r">
              <a:lnSpc>
                <a:spcPct val="100000"/>
              </a:lnSpc>
            </a:pPr>
            <a:r>
              <a:rPr sz="1000" spc="-50" dirty="0">
                <a:latin typeface="Arial"/>
                <a:cs typeface="Arial"/>
              </a:rPr>
              <a:t>5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000">
              <a:latin typeface="Arial"/>
              <a:cs typeface="Arial"/>
            </a:endParaRPr>
          </a:p>
          <a:p>
            <a:pPr marL="439420">
              <a:lnSpc>
                <a:spcPts val="1195"/>
              </a:lnSpc>
            </a:pPr>
            <a:r>
              <a:rPr sz="1000" spc="-50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 marL="688340">
              <a:lnSpc>
                <a:spcPts val="1195"/>
              </a:lnSpc>
              <a:tabLst>
                <a:tab pos="897890" algn="l"/>
                <a:tab pos="1107440" algn="l"/>
                <a:tab pos="1316990" algn="l"/>
                <a:tab pos="1526540" algn="l"/>
                <a:tab pos="1736089" algn="l"/>
                <a:tab pos="1946275" algn="l"/>
                <a:tab pos="2155190" algn="l"/>
                <a:tab pos="2365375" algn="l"/>
              </a:tabLst>
            </a:pPr>
            <a:r>
              <a:rPr sz="1000" spc="-50" dirty="0">
                <a:latin typeface="Arial"/>
                <a:cs typeface="Arial"/>
              </a:rPr>
              <a:t>1</a:t>
            </a:r>
            <a:r>
              <a:rPr sz="1000" dirty="0">
                <a:latin typeface="Arial"/>
                <a:cs typeface="Arial"/>
              </a:rPr>
              <a:t>	</a:t>
            </a:r>
            <a:r>
              <a:rPr sz="1000" spc="-50" dirty="0">
                <a:latin typeface="Arial"/>
                <a:cs typeface="Arial"/>
              </a:rPr>
              <a:t>2</a:t>
            </a:r>
            <a:r>
              <a:rPr sz="1000" dirty="0">
                <a:latin typeface="Arial"/>
                <a:cs typeface="Arial"/>
              </a:rPr>
              <a:t>	</a:t>
            </a:r>
            <a:r>
              <a:rPr sz="1000" spc="-50" dirty="0">
                <a:latin typeface="Arial"/>
                <a:cs typeface="Arial"/>
              </a:rPr>
              <a:t>3</a:t>
            </a:r>
            <a:r>
              <a:rPr sz="1000" dirty="0">
                <a:latin typeface="Arial"/>
                <a:cs typeface="Arial"/>
              </a:rPr>
              <a:t>	</a:t>
            </a:r>
            <a:r>
              <a:rPr sz="1000" spc="-50" dirty="0">
                <a:latin typeface="Arial"/>
                <a:cs typeface="Arial"/>
              </a:rPr>
              <a:t>4</a:t>
            </a:r>
            <a:r>
              <a:rPr sz="1000" dirty="0">
                <a:latin typeface="Arial"/>
                <a:cs typeface="Arial"/>
              </a:rPr>
              <a:t>	</a:t>
            </a:r>
            <a:r>
              <a:rPr sz="1000" spc="-50" dirty="0">
                <a:latin typeface="Arial"/>
                <a:cs typeface="Arial"/>
              </a:rPr>
              <a:t>5</a:t>
            </a:r>
            <a:r>
              <a:rPr sz="1000" dirty="0">
                <a:latin typeface="Arial"/>
                <a:cs typeface="Arial"/>
              </a:rPr>
              <a:t>	</a:t>
            </a:r>
            <a:r>
              <a:rPr sz="1000" spc="-50" dirty="0">
                <a:latin typeface="Arial"/>
                <a:cs typeface="Arial"/>
              </a:rPr>
              <a:t>6</a:t>
            </a:r>
            <a:r>
              <a:rPr sz="1000" dirty="0">
                <a:latin typeface="Arial"/>
                <a:cs typeface="Arial"/>
              </a:rPr>
              <a:t>	</a:t>
            </a:r>
            <a:r>
              <a:rPr sz="1000" spc="-50" dirty="0">
                <a:latin typeface="Arial"/>
                <a:cs typeface="Arial"/>
              </a:rPr>
              <a:t>7</a:t>
            </a:r>
            <a:r>
              <a:rPr sz="1000" dirty="0">
                <a:latin typeface="Arial"/>
                <a:cs typeface="Arial"/>
              </a:rPr>
              <a:t>	</a:t>
            </a:r>
            <a:r>
              <a:rPr sz="1000" spc="-50" dirty="0">
                <a:latin typeface="Arial"/>
                <a:cs typeface="Arial"/>
              </a:rPr>
              <a:t>8</a:t>
            </a:r>
            <a:r>
              <a:rPr sz="1000" dirty="0">
                <a:latin typeface="Arial"/>
                <a:cs typeface="Arial"/>
              </a:rPr>
              <a:t>	9</a:t>
            </a:r>
            <a:r>
              <a:rPr sz="1000" spc="11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10</a:t>
            </a:r>
            <a:r>
              <a:rPr sz="1000" spc="2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11</a:t>
            </a:r>
            <a:r>
              <a:rPr sz="1000" spc="25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12</a:t>
            </a:r>
            <a:r>
              <a:rPr sz="1000" spc="25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13</a:t>
            </a:r>
            <a:r>
              <a:rPr sz="1000" spc="26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14</a:t>
            </a:r>
            <a:endParaRPr sz="1000">
              <a:latin typeface="Arial"/>
              <a:cs typeface="Arial"/>
            </a:endParaRPr>
          </a:p>
          <a:p>
            <a:pPr marL="1743710">
              <a:lnSpc>
                <a:spcPct val="100000"/>
              </a:lnSpc>
              <a:spcBef>
                <a:spcPts val="710"/>
              </a:spcBef>
            </a:pPr>
            <a:r>
              <a:rPr sz="1000" b="1" spc="-10" dirty="0">
                <a:latin typeface="Arial"/>
                <a:cs typeface="Arial"/>
              </a:rPr>
              <a:t>Échantillons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530596" y="3410711"/>
            <a:ext cx="256540" cy="70485"/>
            <a:chOff x="5530596" y="3410711"/>
            <a:chExt cx="256540" cy="70485"/>
          </a:xfrm>
        </p:grpSpPr>
        <p:sp>
          <p:nvSpPr>
            <p:cNvPr id="26" name="object 26"/>
            <p:cNvSpPr/>
            <p:nvPr/>
          </p:nvSpPr>
          <p:spPr>
            <a:xfrm>
              <a:off x="5536692" y="3416807"/>
              <a:ext cx="243840" cy="58419"/>
            </a:xfrm>
            <a:custGeom>
              <a:avLst/>
              <a:gdLst/>
              <a:ahLst/>
              <a:cxnLst/>
              <a:rect l="l" t="t" r="r" b="b"/>
              <a:pathLst>
                <a:path w="243839" h="58420">
                  <a:moveTo>
                    <a:pt x="243839" y="0"/>
                  </a:moveTo>
                  <a:lnTo>
                    <a:pt x="0" y="0"/>
                  </a:lnTo>
                  <a:lnTo>
                    <a:pt x="0" y="57912"/>
                  </a:lnTo>
                  <a:lnTo>
                    <a:pt x="243839" y="57912"/>
                  </a:lnTo>
                  <a:lnTo>
                    <a:pt x="243839" y="0"/>
                  </a:lnTo>
                  <a:close/>
                </a:path>
              </a:pathLst>
            </a:custGeom>
            <a:solidFill>
              <a:srgbClr val="99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536692" y="3416807"/>
              <a:ext cx="243840" cy="58419"/>
            </a:xfrm>
            <a:custGeom>
              <a:avLst/>
              <a:gdLst/>
              <a:ahLst/>
              <a:cxnLst/>
              <a:rect l="l" t="t" r="r" b="b"/>
              <a:pathLst>
                <a:path w="243839" h="58420">
                  <a:moveTo>
                    <a:pt x="0" y="57912"/>
                  </a:moveTo>
                  <a:lnTo>
                    <a:pt x="243839" y="57912"/>
                  </a:lnTo>
                  <a:lnTo>
                    <a:pt x="243839" y="0"/>
                  </a:lnTo>
                  <a:lnTo>
                    <a:pt x="0" y="0"/>
                  </a:lnTo>
                  <a:lnTo>
                    <a:pt x="0" y="57912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8" name="object 2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36691" y="3613403"/>
            <a:ext cx="243840" cy="73152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5452871" y="3343655"/>
            <a:ext cx="1838325" cy="410209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353695">
              <a:lnSpc>
                <a:spcPct val="100000"/>
              </a:lnSpc>
              <a:spcBef>
                <a:spcPts val="195"/>
              </a:spcBef>
            </a:pPr>
            <a:r>
              <a:rPr sz="900" dirty="0">
                <a:latin typeface="Arial"/>
                <a:cs typeface="Arial"/>
              </a:rPr>
              <a:t>décrets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délivrés</a:t>
            </a:r>
            <a:r>
              <a:rPr sz="900" spc="4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2012-</a:t>
            </a:r>
            <a:r>
              <a:rPr sz="900" spc="-20" dirty="0">
                <a:latin typeface="Arial"/>
                <a:cs typeface="Arial"/>
              </a:rPr>
              <a:t>2013</a:t>
            </a:r>
            <a:endParaRPr sz="900">
              <a:latin typeface="Arial"/>
              <a:cs typeface="Arial"/>
            </a:endParaRPr>
          </a:p>
          <a:p>
            <a:pPr marL="353695">
              <a:lnSpc>
                <a:spcPct val="100000"/>
              </a:lnSpc>
              <a:spcBef>
                <a:spcPts val="535"/>
              </a:spcBef>
            </a:pPr>
            <a:r>
              <a:rPr sz="900" spc="-10" dirty="0">
                <a:latin typeface="Arial"/>
                <a:cs typeface="Arial"/>
              </a:rPr>
              <a:t>Médiane</a:t>
            </a:r>
            <a:endParaRPr sz="900">
              <a:latin typeface="Arial"/>
              <a:cs typeface="Arial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2630" y="1523658"/>
            <a:ext cx="6637785" cy="372494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313" y="76200"/>
            <a:ext cx="8458200" cy="66294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505961" y="6290385"/>
            <a:ext cx="213169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spc="-10" dirty="0">
                <a:latin typeface="Arial"/>
                <a:cs typeface="Arial"/>
              </a:rPr>
              <a:t>©Michel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A.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Bouchard</a:t>
            </a:r>
            <a:r>
              <a:rPr sz="1400" spc="-20" dirty="0">
                <a:latin typeface="Arial"/>
                <a:cs typeface="Arial"/>
              </a:rPr>
              <a:t> 2016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25" dirty="0"/>
              <a:t>27</a:t>
            </a:fld>
            <a:endParaRPr spc="-25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815"/>
            <a:ext cx="9035820" cy="671591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505961" y="6290385"/>
            <a:ext cx="213169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spc="-10" dirty="0">
                <a:latin typeface="Arial"/>
                <a:cs typeface="Arial"/>
              </a:rPr>
              <a:t>©Michel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A.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Bouchard</a:t>
            </a:r>
            <a:r>
              <a:rPr sz="1400" spc="-20" dirty="0">
                <a:latin typeface="Arial"/>
                <a:cs typeface="Arial"/>
              </a:rPr>
              <a:t> 2016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25" dirty="0"/>
              <a:t>28</a:t>
            </a:fld>
            <a:endParaRPr spc="-25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8927" y="1813969"/>
            <a:ext cx="6486144" cy="288704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25" dirty="0"/>
              <a:t>29</a:t>
            </a:fld>
            <a:endParaRPr spc="-2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114669" y="6227165"/>
            <a:ext cx="125095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dirty="0">
                <a:latin typeface="Calibri"/>
                <a:cs typeface="Calibri"/>
              </a:rPr>
              <a:t>©Michel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A.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Bouchard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525">
              <a:lnSpc>
                <a:spcPts val="1650"/>
              </a:lnSpc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  <p:sp>
        <p:nvSpPr>
          <p:cNvPr id="2" name="object 2"/>
          <p:cNvSpPr txBox="1"/>
          <p:nvPr/>
        </p:nvSpPr>
        <p:spPr>
          <a:xfrm>
            <a:off x="1410716" y="1151001"/>
            <a:ext cx="6427470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986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Au</a:t>
            </a:r>
            <a:r>
              <a:rPr sz="2400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Québec,</a:t>
            </a:r>
            <a:r>
              <a:rPr sz="2400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il</a:t>
            </a:r>
            <a:r>
              <a:rPr sz="2400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y</a:t>
            </a:r>
            <a:r>
              <a:rPr sz="2400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a</a:t>
            </a:r>
            <a:r>
              <a:rPr sz="2400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plus</a:t>
            </a:r>
            <a:r>
              <a:rPr sz="2400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d’un</a:t>
            </a:r>
            <a:r>
              <a:rPr sz="2400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Arial"/>
                <a:cs typeface="Arial"/>
              </a:rPr>
              <a:t>régime</a:t>
            </a:r>
            <a:endParaRPr sz="2400" dirty="0">
              <a:latin typeface="Arial"/>
              <a:cs typeface="Arial"/>
            </a:endParaRPr>
          </a:p>
          <a:p>
            <a:pPr marL="165100" marR="5080" algn="ctr">
              <a:lnSpc>
                <a:spcPct val="100000"/>
              </a:lnSpc>
            </a:pP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d’évaluation</a:t>
            </a:r>
            <a:r>
              <a:rPr sz="2400" b="1" spc="-7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environnementale</a:t>
            </a:r>
            <a:r>
              <a:rPr sz="2400" b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qui</a:t>
            </a:r>
            <a:r>
              <a:rPr sz="2400" spc="-6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peut</a:t>
            </a:r>
            <a:r>
              <a:rPr sz="2400" spc="-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06FC0"/>
                </a:solidFill>
                <a:latin typeface="Arial"/>
                <a:cs typeface="Arial"/>
              </a:rPr>
              <a:t>être </a:t>
            </a:r>
            <a:r>
              <a:rPr sz="2400" spc="-10" dirty="0">
                <a:solidFill>
                  <a:srgbClr val="006FC0"/>
                </a:solidFill>
                <a:latin typeface="Arial"/>
                <a:cs typeface="Arial"/>
              </a:rPr>
              <a:t>appliqué.</a:t>
            </a:r>
            <a:endParaRPr sz="2400" dirty="0">
              <a:latin typeface="Arial"/>
              <a:cs typeface="Arial"/>
            </a:endParaRPr>
          </a:p>
          <a:p>
            <a:pPr marL="147955" algn="ctr">
              <a:lnSpc>
                <a:spcPct val="100000"/>
              </a:lnSpc>
            </a:pP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Il</a:t>
            </a:r>
            <a:r>
              <a:rPr sz="2400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y</a:t>
            </a:r>
            <a:r>
              <a:rPr sz="2400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en</a:t>
            </a:r>
            <a:r>
              <a:rPr sz="2400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a</a:t>
            </a:r>
            <a:r>
              <a:rPr sz="2400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cinq</a:t>
            </a:r>
            <a:r>
              <a:rPr sz="2400" spc="-10" dirty="0">
                <a:solidFill>
                  <a:srgbClr val="006FC0"/>
                </a:solidFill>
                <a:latin typeface="Arial"/>
                <a:cs typeface="Arial"/>
              </a:rPr>
              <a:t> (5)!!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2400" dirty="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buAutoNum type="arabicPeriod"/>
              <a:tabLst>
                <a:tab pos="527685" algn="l"/>
              </a:tabLst>
            </a:pP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Le</a:t>
            </a:r>
            <a:r>
              <a:rPr sz="2400" spc="-9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régime</a:t>
            </a:r>
            <a:r>
              <a:rPr sz="2400" spc="-8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québécois</a:t>
            </a:r>
            <a:r>
              <a:rPr sz="2400" spc="-6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Arial"/>
                <a:cs typeface="Arial"/>
              </a:rPr>
              <a:t>méridional</a:t>
            </a:r>
            <a:endParaRPr sz="2400" dirty="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buAutoNum type="arabicPeriod"/>
              <a:tabLst>
                <a:tab pos="527685" algn="l"/>
              </a:tabLst>
            </a:pP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Les</a:t>
            </a:r>
            <a:r>
              <a:rPr sz="2400" spc="-1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régimes</a:t>
            </a:r>
            <a:r>
              <a:rPr sz="2400" spc="-10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québécois</a:t>
            </a:r>
            <a:r>
              <a:rPr sz="2400" spc="-8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nordiques</a:t>
            </a:r>
            <a:r>
              <a:rPr sz="2400" spc="-9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006FC0"/>
                </a:solidFill>
                <a:latin typeface="Arial"/>
                <a:cs typeface="Arial"/>
              </a:rPr>
              <a:t>(3)</a:t>
            </a:r>
            <a:endParaRPr sz="2400" dirty="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527685" algn="l"/>
              </a:tabLst>
            </a:pP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La</a:t>
            </a:r>
            <a:r>
              <a:rPr sz="2400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Loi</a:t>
            </a:r>
            <a:r>
              <a:rPr sz="2400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Arial"/>
                <a:cs typeface="Arial"/>
              </a:rPr>
              <a:t>canadienne</a:t>
            </a:r>
            <a:r>
              <a:rPr lang="fr-CA" sz="2400" spc="-10" dirty="0">
                <a:solidFill>
                  <a:srgbClr val="006FC0"/>
                </a:solidFill>
                <a:latin typeface="Arial"/>
                <a:cs typeface="Arial"/>
              </a:rPr>
              <a:t> d’évaluation d’impacts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5291" y="1023387"/>
            <a:ext cx="6657229" cy="463973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25" dirty="0"/>
              <a:t>30</a:t>
            </a:fld>
            <a:endParaRPr spc="-25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3305" y="867536"/>
            <a:ext cx="6648811" cy="503872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25" dirty="0"/>
              <a:t>31</a:t>
            </a:fld>
            <a:endParaRPr spc="-25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5343" y="128015"/>
            <a:ext cx="8973820" cy="6602095"/>
            <a:chOff x="85343" y="128015"/>
            <a:chExt cx="8973820" cy="66020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343" y="128015"/>
              <a:ext cx="8973312" cy="660196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637026" y="2205989"/>
              <a:ext cx="1871980" cy="288290"/>
            </a:xfrm>
            <a:custGeom>
              <a:avLst/>
              <a:gdLst/>
              <a:ahLst/>
              <a:cxnLst/>
              <a:rect l="l" t="t" r="r" b="b"/>
              <a:pathLst>
                <a:path w="1871979" h="288289">
                  <a:moveTo>
                    <a:pt x="1871472" y="0"/>
                  </a:moveTo>
                  <a:lnTo>
                    <a:pt x="0" y="0"/>
                  </a:lnTo>
                  <a:lnTo>
                    <a:pt x="0" y="288036"/>
                  </a:lnTo>
                  <a:lnTo>
                    <a:pt x="1871472" y="288036"/>
                  </a:lnTo>
                  <a:lnTo>
                    <a:pt x="187147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37026" y="2205989"/>
              <a:ext cx="1871980" cy="288290"/>
            </a:xfrm>
            <a:custGeom>
              <a:avLst/>
              <a:gdLst/>
              <a:ahLst/>
              <a:cxnLst/>
              <a:rect l="l" t="t" r="r" b="b"/>
              <a:pathLst>
                <a:path w="1871979" h="288289">
                  <a:moveTo>
                    <a:pt x="0" y="288036"/>
                  </a:moveTo>
                  <a:lnTo>
                    <a:pt x="1871472" y="288036"/>
                  </a:lnTo>
                  <a:lnTo>
                    <a:pt x="1871472" y="0"/>
                  </a:lnTo>
                  <a:lnTo>
                    <a:pt x="0" y="0"/>
                  </a:lnTo>
                  <a:lnTo>
                    <a:pt x="0" y="288036"/>
                  </a:lnTo>
                  <a:close/>
                </a:path>
              </a:pathLst>
            </a:custGeom>
            <a:ln w="25908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56197" y="4725162"/>
              <a:ext cx="1873250" cy="288290"/>
            </a:xfrm>
            <a:custGeom>
              <a:avLst/>
              <a:gdLst/>
              <a:ahLst/>
              <a:cxnLst/>
              <a:rect l="l" t="t" r="r" b="b"/>
              <a:pathLst>
                <a:path w="1873250" h="288289">
                  <a:moveTo>
                    <a:pt x="1872996" y="0"/>
                  </a:moveTo>
                  <a:lnTo>
                    <a:pt x="0" y="0"/>
                  </a:lnTo>
                  <a:lnTo>
                    <a:pt x="0" y="288036"/>
                  </a:lnTo>
                  <a:lnTo>
                    <a:pt x="1872996" y="288036"/>
                  </a:lnTo>
                  <a:lnTo>
                    <a:pt x="187299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56197" y="4725162"/>
              <a:ext cx="1873250" cy="288290"/>
            </a:xfrm>
            <a:custGeom>
              <a:avLst/>
              <a:gdLst/>
              <a:ahLst/>
              <a:cxnLst/>
              <a:rect l="l" t="t" r="r" b="b"/>
              <a:pathLst>
                <a:path w="1873250" h="288289">
                  <a:moveTo>
                    <a:pt x="0" y="288036"/>
                  </a:moveTo>
                  <a:lnTo>
                    <a:pt x="1872996" y="288036"/>
                  </a:lnTo>
                  <a:lnTo>
                    <a:pt x="1872996" y="0"/>
                  </a:lnTo>
                  <a:lnTo>
                    <a:pt x="0" y="0"/>
                  </a:lnTo>
                  <a:lnTo>
                    <a:pt x="0" y="288036"/>
                  </a:lnTo>
                  <a:close/>
                </a:path>
              </a:pathLst>
            </a:custGeom>
            <a:ln w="25908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08653" y="4581906"/>
              <a:ext cx="1871980" cy="288290"/>
            </a:xfrm>
            <a:custGeom>
              <a:avLst/>
              <a:gdLst/>
              <a:ahLst/>
              <a:cxnLst/>
              <a:rect l="l" t="t" r="r" b="b"/>
              <a:pathLst>
                <a:path w="1871979" h="288289">
                  <a:moveTo>
                    <a:pt x="1871472" y="0"/>
                  </a:moveTo>
                  <a:lnTo>
                    <a:pt x="0" y="0"/>
                  </a:lnTo>
                  <a:lnTo>
                    <a:pt x="0" y="288036"/>
                  </a:lnTo>
                  <a:lnTo>
                    <a:pt x="1871472" y="288036"/>
                  </a:lnTo>
                  <a:lnTo>
                    <a:pt x="187147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08653" y="4581906"/>
              <a:ext cx="1871980" cy="288290"/>
            </a:xfrm>
            <a:custGeom>
              <a:avLst/>
              <a:gdLst/>
              <a:ahLst/>
              <a:cxnLst/>
              <a:rect l="l" t="t" r="r" b="b"/>
              <a:pathLst>
                <a:path w="1871979" h="288289">
                  <a:moveTo>
                    <a:pt x="0" y="288036"/>
                  </a:moveTo>
                  <a:lnTo>
                    <a:pt x="1871472" y="288036"/>
                  </a:lnTo>
                  <a:lnTo>
                    <a:pt x="1871472" y="0"/>
                  </a:lnTo>
                  <a:lnTo>
                    <a:pt x="0" y="0"/>
                  </a:lnTo>
                  <a:lnTo>
                    <a:pt x="0" y="288036"/>
                  </a:lnTo>
                  <a:close/>
                </a:path>
              </a:pathLst>
            </a:custGeom>
            <a:ln w="25908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87957" y="4581906"/>
              <a:ext cx="1873250" cy="288290"/>
            </a:xfrm>
            <a:custGeom>
              <a:avLst/>
              <a:gdLst/>
              <a:ahLst/>
              <a:cxnLst/>
              <a:rect l="l" t="t" r="r" b="b"/>
              <a:pathLst>
                <a:path w="1873250" h="288289">
                  <a:moveTo>
                    <a:pt x="1872995" y="0"/>
                  </a:moveTo>
                  <a:lnTo>
                    <a:pt x="0" y="0"/>
                  </a:lnTo>
                  <a:lnTo>
                    <a:pt x="0" y="288036"/>
                  </a:lnTo>
                  <a:lnTo>
                    <a:pt x="1872995" y="288036"/>
                  </a:lnTo>
                  <a:lnTo>
                    <a:pt x="1872995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87957" y="4581906"/>
              <a:ext cx="1873250" cy="288290"/>
            </a:xfrm>
            <a:custGeom>
              <a:avLst/>
              <a:gdLst/>
              <a:ahLst/>
              <a:cxnLst/>
              <a:rect l="l" t="t" r="r" b="b"/>
              <a:pathLst>
                <a:path w="1873250" h="288289">
                  <a:moveTo>
                    <a:pt x="0" y="288036"/>
                  </a:moveTo>
                  <a:lnTo>
                    <a:pt x="1872995" y="288036"/>
                  </a:lnTo>
                  <a:lnTo>
                    <a:pt x="1872995" y="0"/>
                  </a:lnTo>
                  <a:lnTo>
                    <a:pt x="0" y="0"/>
                  </a:lnTo>
                  <a:lnTo>
                    <a:pt x="0" y="288036"/>
                  </a:lnTo>
                  <a:close/>
                </a:path>
              </a:pathLst>
            </a:custGeom>
            <a:ln w="25908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67227" y="2172970"/>
            <a:ext cx="97409" cy="103885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3505961" y="6290385"/>
            <a:ext cx="213169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spc="-10" dirty="0">
                <a:latin typeface="Arial"/>
                <a:cs typeface="Arial"/>
              </a:rPr>
              <a:t>©Michel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A.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Bouchard</a:t>
            </a:r>
            <a:r>
              <a:rPr sz="1400" spc="-20" dirty="0">
                <a:latin typeface="Arial"/>
                <a:cs typeface="Arial"/>
              </a:rPr>
              <a:t> 2016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25" dirty="0"/>
              <a:t>32</a:t>
            </a:fld>
            <a:endParaRPr spc="-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716" y="24382"/>
            <a:ext cx="9116695" cy="6809740"/>
            <a:chOff x="13716" y="24382"/>
            <a:chExt cx="9116695" cy="68097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16" y="24382"/>
              <a:ext cx="9116568" cy="680923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862327" y="1421892"/>
              <a:ext cx="3636645" cy="3272154"/>
            </a:xfrm>
            <a:custGeom>
              <a:avLst/>
              <a:gdLst/>
              <a:ahLst/>
              <a:cxnLst/>
              <a:rect l="l" t="t" r="r" b="b"/>
              <a:pathLst>
                <a:path w="3636645" h="3272154">
                  <a:moveTo>
                    <a:pt x="0" y="2842005"/>
                  </a:moveTo>
                  <a:lnTo>
                    <a:pt x="41317" y="2855823"/>
                  </a:lnTo>
                  <a:lnTo>
                    <a:pt x="80832" y="2866852"/>
                  </a:lnTo>
                  <a:lnTo>
                    <a:pt x="118502" y="2877448"/>
                  </a:lnTo>
                  <a:lnTo>
                    <a:pt x="154249" y="2891581"/>
                  </a:lnTo>
                  <a:lnTo>
                    <a:pt x="165004" y="2897743"/>
                  </a:lnTo>
                  <a:lnTo>
                    <a:pt x="175902" y="2903595"/>
                  </a:lnTo>
                  <a:lnTo>
                    <a:pt x="187325" y="2908172"/>
                  </a:lnTo>
                  <a:lnTo>
                    <a:pt x="203537" y="2912040"/>
                  </a:lnTo>
                  <a:lnTo>
                    <a:pt x="220059" y="2914634"/>
                  </a:lnTo>
                  <a:lnTo>
                    <a:pt x="236724" y="2916727"/>
                  </a:lnTo>
                  <a:lnTo>
                    <a:pt x="253365" y="2919094"/>
                  </a:lnTo>
                  <a:lnTo>
                    <a:pt x="284351" y="2929451"/>
                  </a:lnTo>
                  <a:lnTo>
                    <a:pt x="299799" y="2934033"/>
                  </a:lnTo>
                  <a:lnTo>
                    <a:pt x="322320" y="2939401"/>
                  </a:lnTo>
                  <a:lnTo>
                    <a:pt x="374523" y="2952114"/>
                  </a:lnTo>
                  <a:lnTo>
                    <a:pt x="385516" y="2955055"/>
                  </a:lnTo>
                  <a:lnTo>
                    <a:pt x="396462" y="2958115"/>
                  </a:lnTo>
                  <a:lnTo>
                    <a:pt x="407455" y="2960937"/>
                  </a:lnTo>
                  <a:lnTo>
                    <a:pt x="418592" y="2963163"/>
                  </a:lnTo>
                  <a:lnTo>
                    <a:pt x="453387" y="2968982"/>
                  </a:lnTo>
                  <a:lnTo>
                    <a:pt x="473970" y="2972452"/>
                  </a:lnTo>
                  <a:lnTo>
                    <a:pt x="483694" y="2974102"/>
                  </a:lnTo>
                  <a:lnTo>
                    <a:pt x="485909" y="2974461"/>
                  </a:lnTo>
                  <a:lnTo>
                    <a:pt x="483969" y="2974058"/>
                  </a:lnTo>
                  <a:lnTo>
                    <a:pt x="481225" y="2973422"/>
                  </a:lnTo>
                  <a:lnTo>
                    <a:pt x="529252" y="2979128"/>
                  </a:lnTo>
                  <a:lnTo>
                    <a:pt x="572770" y="2985261"/>
                  </a:lnTo>
                  <a:lnTo>
                    <a:pt x="622436" y="2993262"/>
                  </a:lnTo>
                  <a:lnTo>
                    <a:pt x="666384" y="3001994"/>
                  </a:lnTo>
                  <a:lnTo>
                    <a:pt x="680102" y="3004863"/>
                  </a:lnTo>
                  <a:lnTo>
                    <a:pt x="749678" y="3014151"/>
                  </a:lnTo>
                  <a:lnTo>
                    <a:pt x="803527" y="3019089"/>
                  </a:lnTo>
                  <a:lnTo>
                    <a:pt x="857047" y="3022777"/>
                  </a:lnTo>
                  <a:lnTo>
                    <a:pt x="911811" y="3025947"/>
                  </a:lnTo>
                  <a:lnTo>
                    <a:pt x="969391" y="3029330"/>
                  </a:lnTo>
                  <a:lnTo>
                    <a:pt x="994047" y="3037585"/>
                  </a:lnTo>
                  <a:lnTo>
                    <a:pt x="1004853" y="3040973"/>
                  </a:lnTo>
                  <a:lnTo>
                    <a:pt x="1009276" y="3041390"/>
                  </a:lnTo>
                  <a:lnTo>
                    <a:pt x="1014785" y="3040735"/>
                  </a:lnTo>
                  <a:lnTo>
                    <a:pt x="1028849" y="3040903"/>
                  </a:lnTo>
                  <a:lnTo>
                    <a:pt x="1112520" y="3051301"/>
                  </a:lnTo>
                  <a:lnTo>
                    <a:pt x="1137451" y="3059320"/>
                  </a:lnTo>
                  <a:lnTo>
                    <a:pt x="1145667" y="3062350"/>
                  </a:lnTo>
                  <a:lnTo>
                    <a:pt x="1175549" y="3084980"/>
                  </a:lnTo>
                  <a:lnTo>
                    <a:pt x="1187111" y="3093908"/>
                  </a:lnTo>
                  <a:lnTo>
                    <a:pt x="1189529" y="3095370"/>
                  </a:lnTo>
                  <a:lnTo>
                    <a:pt x="1233678" y="3117341"/>
                  </a:lnTo>
                  <a:lnTo>
                    <a:pt x="1250108" y="3128629"/>
                  </a:lnTo>
                  <a:lnTo>
                    <a:pt x="1258234" y="3134397"/>
                  </a:lnTo>
                  <a:lnTo>
                    <a:pt x="1266825" y="3139440"/>
                  </a:lnTo>
                  <a:lnTo>
                    <a:pt x="1274895" y="3142559"/>
                  </a:lnTo>
                  <a:lnTo>
                    <a:pt x="1283382" y="3144773"/>
                  </a:lnTo>
                  <a:lnTo>
                    <a:pt x="1291845" y="3147083"/>
                  </a:lnTo>
                  <a:lnTo>
                    <a:pt x="1341463" y="3174750"/>
                  </a:lnTo>
                  <a:lnTo>
                    <a:pt x="1365292" y="3194186"/>
                  </a:lnTo>
                  <a:lnTo>
                    <a:pt x="1373531" y="3197146"/>
                  </a:lnTo>
                  <a:lnTo>
                    <a:pt x="1398905" y="3205479"/>
                  </a:lnTo>
                  <a:lnTo>
                    <a:pt x="1407066" y="3211200"/>
                  </a:lnTo>
                  <a:lnTo>
                    <a:pt x="1415145" y="3217052"/>
                  </a:lnTo>
                  <a:lnTo>
                    <a:pt x="1423390" y="3222642"/>
                  </a:lnTo>
                  <a:lnTo>
                    <a:pt x="1476692" y="3241230"/>
                  </a:lnTo>
                  <a:lnTo>
                    <a:pt x="1520190" y="3249548"/>
                  </a:lnTo>
                  <a:lnTo>
                    <a:pt x="1528099" y="3255948"/>
                  </a:lnTo>
                  <a:lnTo>
                    <a:pt x="1535842" y="3262931"/>
                  </a:lnTo>
                  <a:lnTo>
                    <a:pt x="1544014" y="3268747"/>
                  </a:lnTo>
                  <a:lnTo>
                    <a:pt x="1553210" y="3271646"/>
                  </a:lnTo>
                  <a:lnTo>
                    <a:pt x="1584467" y="3271069"/>
                  </a:lnTo>
                  <a:lnTo>
                    <a:pt x="1622679" y="3266170"/>
                  </a:lnTo>
                  <a:lnTo>
                    <a:pt x="1661937" y="3258484"/>
                  </a:lnTo>
                  <a:lnTo>
                    <a:pt x="1712874" y="3244115"/>
                  </a:lnTo>
                  <a:lnTo>
                    <a:pt x="1729279" y="3238182"/>
                  </a:lnTo>
                  <a:lnTo>
                    <a:pt x="1745755" y="3232439"/>
                  </a:lnTo>
                  <a:lnTo>
                    <a:pt x="1762506" y="3227578"/>
                  </a:lnTo>
                  <a:lnTo>
                    <a:pt x="1777069" y="3224018"/>
                  </a:lnTo>
                  <a:lnTo>
                    <a:pt x="1800050" y="3218243"/>
                  </a:lnTo>
                  <a:lnTo>
                    <a:pt x="1839595" y="3205479"/>
                  </a:lnTo>
                  <a:lnTo>
                    <a:pt x="1873043" y="3184159"/>
                  </a:lnTo>
                  <a:lnTo>
                    <a:pt x="1889297" y="3172708"/>
                  </a:lnTo>
                  <a:lnTo>
                    <a:pt x="1905635" y="3161410"/>
                  </a:lnTo>
                  <a:lnTo>
                    <a:pt x="1914350" y="3156406"/>
                  </a:lnTo>
                  <a:lnTo>
                    <a:pt x="1923351" y="3151663"/>
                  </a:lnTo>
                  <a:lnTo>
                    <a:pt x="1931781" y="3146301"/>
                  </a:lnTo>
                  <a:lnTo>
                    <a:pt x="1938782" y="3139440"/>
                  </a:lnTo>
                  <a:lnTo>
                    <a:pt x="1946727" y="3128160"/>
                  </a:lnTo>
                  <a:lnTo>
                    <a:pt x="1954530" y="3116738"/>
                  </a:lnTo>
                  <a:lnTo>
                    <a:pt x="1962713" y="3105650"/>
                  </a:lnTo>
                  <a:lnTo>
                    <a:pt x="1971802" y="3095370"/>
                  </a:lnTo>
                  <a:lnTo>
                    <a:pt x="1995296" y="3072904"/>
                  </a:lnTo>
                  <a:lnTo>
                    <a:pt x="2008790" y="3062049"/>
                  </a:lnTo>
                  <a:lnTo>
                    <a:pt x="2014810" y="3059496"/>
                  </a:lnTo>
                  <a:lnTo>
                    <a:pt x="2015884" y="3061938"/>
                  </a:lnTo>
                  <a:lnTo>
                    <a:pt x="2014537" y="3066065"/>
                  </a:lnTo>
                  <a:lnTo>
                    <a:pt x="2013297" y="3068569"/>
                  </a:lnTo>
                  <a:lnTo>
                    <a:pt x="2014690" y="3066142"/>
                  </a:lnTo>
                  <a:lnTo>
                    <a:pt x="2021244" y="3055474"/>
                  </a:lnTo>
                  <a:lnTo>
                    <a:pt x="2035485" y="3033258"/>
                  </a:lnTo>
                  <a:lnTo>
                    <a:pt x="2059939" y="2996183"/>
                  </a:lnTo>
                  <a:lnTo>
                    <a:pt x="2077942" y="2969070"/>
                  </a:lnTo>
                  <a:lnTo>
                    <a:pt x="2086397" y="2956177"/>
                  </a:lnTo>
                  <a:lnTo>
                    <a:pt x="2074305" y="2978204"/>
                  </a:lnTo>
                  <a:lnTo>
                    <a:pt x="2078780" y="2974539"/>
                  </a:lnTo>
                  <a:lnTo>
                    <a:pt x="2091476" y="2959726"/>
                  </a:lnTo>
                  <a:lnTo>
                    <a:pt x="2114931" y="2930143"/>
                  </a:lnTo>
                  <a:lnTo>
                    <a:pt x="2125585" y="2913038"/>
                  </a:lnTo>
                  <a:lnTo>
                    <a:pt x="2134822" y="2894742"/>
                  </a:lnTo>
                  <a:lnTo>
                    <a:pt x="2145131" y="2877637"/>
                  </a:lnTo>
                  <a:lnTo>
                    <a:pt x="2159000" y="2864104"/>
                  </a:lnTo>
                  <a:lnTo>
                    <a:pt x="2225167" y="2820035"/>
                  </a:lnTo>
                  <a:lnTo>
                    <a:pt x="2248858" y="2788211"/>
                  </a:lnTo>
                  <a:lnTo>
                    <a:pt x="2291207" y="2753867"/>
                  </a:lnTo>
                  <a:lnTo>
                    <a:pt x="2313955" y="2717847"/>
                  </a:lnTo>
                  <a:lnTo>
                    <a:pt x="2318942" y="2701915"/>
                  </a:lnTo>
                  <a:lnTo>
                    <a:pt x="2335276" y="2676779"/>
                  </a:lnTo>
                  <a:lnTo>
                    <a:pt x="2353792" y="2656173"/>
                  </a:lnTo>
                  <a:lnTo>
                    <a:pt x="2375582" y="2634615"/>
                  </a:lnTo>
                  <a:lnTo>
                    <a:pt x="2393729" y="2617628"/>
                  </a:lnTo>
                  <a:lnTo>
                    <a:pt x="2401316" y="2610738"/>
                  </a:lnTo>
                  <a:lnTo>
                    <a:pt x="2407673" y="2591351"/>
                  </a:lnTo>
                  <a:lnTo>
                    <a:pt x="2423818" y="2550481"/>
                  </a:lnTo>
                  <a:lnTo>
                    <a:pt x="2459489" y="2505043"/>
                  </a:lnTo>
                  <a:lnTo>
                    <a:pt x="2514401" y="2456513"/>
                  </a:lnTo>
                  <a:lnTo>
                    <a:pt x="2544572" y="2434462"/>
                  </a:lnTo>
                  <a:lnTo>
                    <a:pt x="2560534" y="2422326"/>
                  </a:lnTo>
                  <a:lnTo>
                    <a:pt x="2592792" y="2398672"/>
                  </a:lnTo>
                  <a:lnTo>
                    <a:pt x="2627423" y="2385441"/>
                  </a:lnTo>
                  <a:lnTo>
                    <a:pt x="2635740" y="2382750"/>
                  </a:lnTo>
                  <a:lnTo>
                    <a:pt x="2643759" y="2379344"/>
                  </a:lnTo>
                  <a:lnTo>
                    <a:pt x="2652150" y="2374090"/>
                  </a:lnTo>
                  <a:lnTo>
                    <a:pt x="2660030" y="2367883"/>
                  </a:lnTo>
                  <a:lnTo>
                    <a:pt x="2668029" y="2361914"/>
                  </a:lnTo>
                  <a:lnTo>
                    <a:pt x="2676779" y="2357373"/>
                  </a:lnTo>
                  <a:lnTo>
                    <a:pt x="2690231" y="2353504"/>
                  </a:lnTo>
                  <a:lnTo>
                    <a:pt x="2704099" y="2351087"/>
                  </a:lnTo>
                  <a:lnTo>
                    <a:pt x="2718087" y="2349051"/>
                  </a:lnTo>
                  <a:lnTo>
                    <a:pt x="2731897" y="2346324"/>
                  </a:lnTo>
                  <a:lnTo>
                    <a:pt x="2782343" y="2324615"/>
                  </a:lnTo>
                  <a:lnTo>
                    <a:pt x="2796127" y="2314479"/>
                  </a:lnTo>
                  <a:lnTo>
                    <a:pt x="2810815" y="2306486"/>
                  </a:lnTo>
                  <a:lnTo>
                    <a:pt x="2883791" y="2298973"/>
                  </a:lnTo>
                  <a:lnTo>
                    <a:pt x="2936667" y="2296629"/>
                  </a:lnTo>
                  <a:lnTo>
                    <a:pt x="2989568" y="2294821"/>
                  </a:lnTo>
                  <a:lnTo>
                    <a:pt x="3042476" y="2293148"/>
                  </a:lnTo>
                  <a:lnTo>
                    <a:pt x="3095371" y="2291206"/>
                  </a:lnTo>
                  <a:lnTo>
                    <a:pt x="3106775" y="2286291"/>
                  </a:lnTo>
                  <a:lnTo>
                    <a:pt x="3118500" y="2281793"/>
                  </a:lnTo>
                  <a:lnTo>
                    <a:pt x="3129678" y="2276508"/>
                  </a:lnTo>
                  <a:lnTo>
                    <a:pt x="3168475" y="2229104"/>
                  </a:lnTo>
                  <a:lnTo>
                    <a:pt x="3183509" y="2203068"/>
                  </a:lnTo>
                  <a:lnTo>
                    <a:pt x="3180540" y="2160416"/>
                  </a:lnTo>
                  <a:lnTo>
                    <a:pt x="3176644" y="2104590"/>
                  </a:lnTo>
                  <a:lnTo>
                    <a:pt x="3172024" y="2043661"/>
                  </a:lnTo>
                  <a:lnTo>
                    <a:pt x="3166879" y="1985701"/>
                  </a:lnTo>
                  <a:lnTo>
                    <a:pt x="3161411" y="1938781"/>
                  </a:lnTo>
                  <a:lnTo>
                    <a:pt x="3153338" y="1905652"/>
                  </a:lnTo>
                  <a:lnTo>
                    <a:pt x="3150362" y="1894712"/>
                  </a:lnTo>
                  <a:lnTo>
                    <a:pt x="3157220" y="1825085"/>
                  </a:lnTo>
                  <a:lnTo>
                    <a:pt x="3163185" y="1785877"/>
                  </a:lnTo>
                  <a:lnTo>
                    <a:pt x="3177446" y="1740231"/>
                  </a:lnTo>
                  <a:lnTo>
                    <a:pt x="3189229" y="1718542"/>
                  </a:lnTo>
                  <a:lnTo>
                    <a:pt x="3194431" y="1707387"/>
                  </a:lnTo>
                  <a:lnTo>
                    <a:pt x="3209750" y="1658810"/>
                  </a:lnTo>
                  <a:lnTo>
                    <a:pt x="3238500" y="1608327"/>
                  </a:lnTo>
                  <a:lnTo>
                    <a:pt x="3309080" y="1585420"/>
                  </a:lnTo>
                  <a:lnTo>
                    <a:pt x="3348085" y="1579556"/>
                  </a:lnTo>
                  <a:lnTo>
                    <a:pt x="3381755" y="1575180"/>
                  </a:lnTo>
                  <a:lnTo>
                    <a:pt x="3423517" y="1561056"/>
                  </a:lnTo>
                  <a:lnTo>
                    <a:pt x="3442001" y="1554860"/>
                  </a:lnTo>
                  <a:lnTo>
                    <a:pt x="3457890" y="1550570"/>
                  </a:lnTo>
                  <a:lnTo>
                    <a:pt x="3491865" y="1542160"/>
                  </a:lnTo>
                  <a:lnTo>
                    <a:pt x="3494395" y="1531060"/>
                  </a:lnTo>
                  <a:lnTo>
                    <a:pt x="3515104" y="1468955"/>
                  </a:lnTo>
                  <a:lnTo>
                    <a:pt x="3532292" y="1444924"/>
                  </a:lnTo>
                  <a:lnTo>
                    <a:pt x="3546983" y="1421002"/>
                  </a:lnTo>
                  <a:lnTo>
                    <a:pt x="3571017" y="1377791"/>
                  </a:lnTo>
                  <a:lnTo>
                    <a:pt x="3591052" y="1332864"/>
                  </a:lnTo>
                  <a:lnTo>
                    <a:pt x="3596004" y="1316116"/>
                  </a:lnTo>
                  <a:lnTo>
                    <a:pt x="3598695" y="1307844"/>
                  </a:lnTo>
                  <a:lnTo>
                    <a:pt x="3602101" y="1299844"/>
                  </a:lnTo>
                  <a:lnTo>
                    <a:pt x="3606962" y="1291238"/>
                  </a:lnTo>
                  <a:lnTo>
                    <a:pt x="3612515" y="1283001"/>
                  </a:lnTo>
                  <a:lnTo>
                    <a:pt x="3618353" y="1274931"/>
                  </a:lnTo>
                  <a:lnTo>
                    <a:pt x="3624072" y="1266824"/>
                  </a:lnTo>
                  <a:lnTo>
                    <a:pt x="3630243" y="1225009"/>
                  </a:lnTo>
                  <a:lnTo>
                    <a:pt x="3634224" y="1197224"/>
                  </a:lnTo>
                  <a:lnTo>
                    <a:pt x="3636095" y="1176804"/>
                  </a:lnTo>
                  <a:lnTo>
                    <a:pt x="3635935" y="1157082"/>
                  </a:lnTo>
                  <a:lnTo>
                    <a:pt x="3633824" y="1131390"/>
                  </a:lnTo>
                  <a:lnTo>
                    <a:pt x="3629843" y="1093062"/>
                  </a:lnTo>
                  <a:lnTo>
                    <a:pt x="3624072" y="1035430"/>
                  </a:lnTo>
                  <a:lnTo>
                    <a:pt x="3613943" y="962485"/>
                  </a:lnTo>
                  <a:lnTo>
                    <a:pt x="3591052" y="892301"/>
                  </a:lnTo>
                  <a:lnTo>
                    <a:pt x="3585652" y="881201"/>
                  </a:lnTo>
                  <a:lnTo>
                    <a:pt x="3580336" y="870076"/>
                  </a:lnTo>
                  <a:lnTo>
                    <a:pt x="3574853" y="859047"/>
                  </a:lnTo>
                  <a:lnTo>
                    <a:pt x="3568954" y="848232"/>
                  </a:lnTo>
                  <a:lnTo>
                    <a:pt x="3563627" y="839858"/>
                  </a:lnTo>
                  <a:lnTo>
                    <a:pt x="3557778" y="831818"/>
                  </a:lnTo>
                  <a:lnTo>
                    <a:pt x="3552023" y="823729"/>
                  </a:lnTo>
                  <a:lnTo>
                    <a:pt x="3534110" y="787768"/>
                  </a:lnTo>
                  <a:lnTo>
                    <a:pt x="3513963" y="749045"/>
                  </a:lnTo>
                  <a:lnTo>
                    <a:pt x="3510682" y="729821"/>
                  </a:lnTo>
                  <a:lnTo>
                    <a:pt x="3507057" y="710596"/>
                  </a:lnTo>
                  <a:lnTo>
                    <a:pt x="3504122" y="691324"/>
                  </a:lnTo>
                  <a:lnTo>
                    <a:pt x="3502914" y="671956"/>
                  </a:lnTo>
                  <a:lnTo>
                    <a:pt x="3505303" y="627965"/>
                  </a:lnTo>
                  <a:lnTo>
                    <a:pt x="3510082" y="576390"/>
                  </a:lnTo>
                  <a:lnTo>
                    <a:pt x="3513667" y="521474"/>
                  </a:lnTo>
                  <a:lnTo>
                    <a:pt x="3512472" y="467460"/>
                  </a:lnTo>
                  <a:lnTo>
                    <a:pt x="3502914" y="418591"/>
                  </a:lnTo>
                  <a:lnTo>
                    <a:pt x="3485802" y="377713"/>
                  </a:lnTo>
                  <a:lnTo>
                    <a:pt x="3463940" y="338645"/>
                  </a:lnTo>
                  <a:lnTo>
                    <a:pt x="3439531" y="301005"/>
                  </a:lnTo>
                  <a:lnTo>
                    <a:pt x="3414776" y="264413"/>
                  </a:lnTo>
                  <a:lnTo>
                    <a:pt x="3392804" y="231266"/>
                  </a:lnTo>
                  <a:lnTo>
                    <a:pt x="3377565" y="156368"/>
                  </a:lnTo>
                  <a:lnTo>
                    <a:pt x="3368337" y="116716"/>
                  </a:lnTo>
                  <a:lnTo>
                    <a:pt x="3354153" y="74364"/>
                  </a:lnTo>
                  <a:lnTo>
                    <a:pt x="3348577" y="60626"/>
                  </a:lnTo>
                  <a:lnTo>
                    <a:pt x="3343048" y="46864"/>
                  </a:lnTo>
                  <a:lnTo>
                    <a:pt x="3337687" y="33019"/>
                  </a:lnTo>
                  <a:lnTo>
                    <a:pt x="3334246" y="23306"/>
                  </a:lnTo>
                  <a:lnTo>
                    <a:pt x="3330638" y="12461"/>
                  </a:lnTo>
                  <a:lnTo>
                    <a:pt x="3327792" y="3641"/>
                  </a:lnTo>
                  <a:lnTo>
                    <a:pt x="3326638" y="0"/>
                  </a:lnTo>
                </a:path>
              </a:pathLst>
            </a:custGeom>
            <a:ln w="579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40408" y="2610612"/>
              <a:ext cx="5575300" cy="601980"/>
            </a:xfrm>
            <a:custGeom>
              <a:avLst/>
              <a:gdLst/>
              <a:ahLst/>
              <a:cxnLst/>
              <a:rect l="l" t="t" r="r" b="b"/>
              <a:pathLst>
                <a:path w="5575300" h="601980">
                  <a:moveTo>
                    <a:pt x="0" y="0"/>
                  </a:moveTo>
                  <a:lnTo>
                    <a:pt x="34367" y="35321"/>
                  </a:lnTo>
                  <a:lnTo>
                    <a:pt x="93529" y="79867"/>
                  </a:lnTo>
                  <a:lnTo>
                    <a:pt x="143256" y="99187"/>
                  </a:lnTo>
                  <a:lnTo>
                    <a:pt x="209296" y="121285"/>
                  </a:lnTo>
                  <a:lnTo>
                    <a:pt x="217386" y="127128"/>
                  </a:lnTo>
                  <a:lnTo>
                    <a:pt x="279159" y="154398"/>
                  </a:lnTo>
                  <a:lnTo>
                    <a:pt x="318436" y="163052"/>
                  </a:lnTo>
                  <a:lnTo>
                    <a:pt x="358261" y="170062"/>
                  </a:lnTo>
                  <a:lnTo>
                    <a:pt x="396621" y="176276"/>
                  </a:lnTo>
                  <a:lnTo>
                    <a:pt x="413031" y="182479"/>
                  </a:lnTo>
                  <a:lnTo>
                    <a:pt x="429323" y="189134"/>
                  </a:lnTo>
                  <a:lnTo>
                    <a:pt x="445805" y="194885"/>
                  </a:lnTo>
                  <a:lnTo>
                    <a:pt x="462788" y="198374"/>
                  </a:lnTo>
                  <a:lnTo>
                    <a:pt x="505860" y="203208"/>
                  </a:lnTo>
                  <a:lnTo>
                    <a:pt x="535360" y="206540"/>
                  </a:lnTo>
                  <a:lnTo>
                    <a:pt x="585925" y="211413"/>
                  </a:lnTo>
                  <a:lnTo>
                    <a:pt x="631515" y="214280"/>
                  </a:lnTo>
                  <a:lnTo>
                    <a:pt x="670921" y="216766"/>
                  </a:lnTo>
                  <a:lnTo>
                    <a:pt x="727202" y="220472"/>
                  </a:lnTo>
                  <a:lnTo>
                    <a:pt x="746337" y="226423"/>
                  </a:lnTo>
                  <a:lnTo>
                    <a:pt x="765413" y="232743"/>
                  </a:lnTo>
                  <a:lnTo>
                    <a:pt x="784655" y="238420"/>
                  </a:lnTo>
                  <a:lnTo>
                    <a:pt x="804291" y="242443"/>
                  </a:lnTo>
                  <a:lnTo>
                    <a:pt x="842865" y="245669"/>
                  </a:lnTo>
                  <a:lnTo>
                    <a:pt x="881713" y="246443"/>
                  </a:lnTo>
                  <a:lnTo>
                    <a:pt x="920394" y="247979"/>
                  </a:lnTo>
                  <a:lnTo>
                    <a:pt x="958469" y="253492"/>
                  </a:lnTo>
                  <a:lnTo>
                    <a:pt x="1016333" y="282432"/>
                  </a:lnTo>
                  <a:lnTo>
                    <a:pt x="1060749" y="304659"/>
                  </a:lnTo>
                  <a:lnTo>
                    <a:pt x="1090676" y="319659"/>
                  </a:lnTo>
                  <a:lnTo>
                    <a:pt x="1134745" y="341630"/>
                  </a:lnTo>
                  <a:lnTo>
                    <a:pt x="1145667" y="347458"/>
                  </a:lnTo>
                  <a:lnTo>
                    <a:pt x="1156493" y="353488"/>
                  </a:lnTo>
                  <a:lnTo>
                    <a:pt x="1167463" y="359114"/>
                  </a:lnTo>
                  <a:lnTo>
                    <a:pt x="1178814" y="363728"/>
                  </a:lnTo>
                  <a:lnTo>
                    <a:pt x="1195546" y="368804"/>
                  </a:lnTo>
                  <a:lnTo>
                    <a:pt x="1212373" y="373570"/>
                  </a:lnTo>
                  <a:lnTo>
                    <a:pt x="1228963" y="378908"/>
                  </a:lnTo>
                  <a:lnTo>
                    <a:pt x="1244981" y="385699"/>
                  </a:lnTo>
                  <a:lnTo>
                    <a:pt x="1255938" y="391402"/>
                  </a:lnTo>
                  <a:lnTo>
                    <a:pt x="1266825" y="397224"/>
                  </a:lnTo>
                  <a:lnTo>
                    <a:pt x="1277806" y="402808"/>
                  </a:lnTo>
                  <a:lnTo>
                    <a:pt x="1289050" y="407797"/>
                  </a:lnTo>
                  <a:lnTo>
                    <a:pt x="1325864" y="421707"/>
                  </a:lnTo>
                  <a:lnTo>
                    <a:pt x="1347343" y="428021"/>
                  </a:lnTo>
                  <a:lnTo>
                    <a:pt x="1367202" y="432478"/>
                  </a:lnTo>
                  <a:lnTo>
                    <a:pt x="1399159" y="440817"/>
                  </a:lnTo>
                  <a:lnTo>
                    <a:pt x="1407463" y="443454"/>
                  </a:lnTo>
                  <a:lnTo>
                    <a:pt x="1415684" y="446389"/>
                  </a:lnTo>
                  <a:lnTo>
                    <a:pt x="1423929" y="449300"/>
                  </a:lnTo>
                  <a:lnTo>
                    <a:pt x="1432306" y="451866"/>
                  </a:lnTo>
                  <a:lnTo>
                    <a:pt x="1454257" y="457656"/>
                  </a:lnTo>
                  <a:lnTo>
                    <a:pt x="1476279" y="463137"/>
                  </a:lnTo>
                  <a:lnTo>
                    <a:pt x="1498349" y="468475"/>
                  </a:lnTo>
                  <a:lnTo>
                    <a:pt x="1520444" y="473837"/>
                  </a:lnTo>
                  <a:lnTo>
                    <a:pt x="1531473" y="476438"/>
                  </a:lnTo>
                  <a:lnTo>
                    <a:pt x="1542573" y="478932"/>
                  </a:lnTo>
                  <a:lnTo>
                    <a:pt x="1553626" y="481641"/>
                  </a:lnTo>
                  <a:lnTo>
                    <a:pt x="1564513" y="484886"/>
                  </a:lnTo>
                  <a:lnTo>
                    <a:pt x="1583701" y="491374"/>
                  </a:lnTo>
                  <a:lnTo>
                    <a:pt x="1602486" y="497458"/>
                  </a:lnTo>
                  <a:lnTo>
                    <a:pt x="1621555" y="502781"/>
                  </a:lnTo>
                  <a:lnTo>
                    <a:pt x="1641602" y="506984"/>
                  </a:lnTo>
                  <a:lnTo>
                    <a:pt x="1680122" y="512577"/>
                  </a:lnTo>
                  <a:lnTo>
                    <a:pt x="1718786" y="517350"/>
                  </a:lnTo>
                  <a:lnTo>
                    <a:pt x="1757402" y="522432"/>
                  </a:lnTo>
                  <a:lnTo>
                    <a:pt x="1795780" y="528955"/>
                  </a:lnTo>
                  <a:lnTo>
                    <a:pt x="1809607" y="531592"/>
                  </a:lnTo>
                  <a:lnTo>
                    <a:pt x="1823434" y="534146"/>
                  </a:lnTo>
                  <a:lnTo>
                    <a:pt x="1837213" y="536866"/>
                  </a:lnTo>
                  <a:lnTo>
                    <a:pt x="1850898" y="540004"/>
                  </a:lnTo>
                  <a:lnTo>
                    <a:pt x="1859236" y="542551"/>
                  </a:lnTo>
                  <a:lnTo>
                    <a:pt x="1867408" y="545623"/>
                  </a:lnTo>
                  <a:lnTo>
                    <a:pt x="1875579" y="548647"/>
                  </a:lnTo>
                  <a:lnTo>
                    <a:pt x="1883918" y="551053"/>
                  </a:lnTo>
                  <a:lnTo>
                    <a:pt x="1900382" y="554190"/>
                  </a:lnTo>
                  <a:lnTo>
                    <a:pt x="1916953" y="556720"/>
                  </a:lnTo>
                  <a:lnTo>
                    <a:pt x="1933549" y="559179"/>
                  </a:lnTo>
                  <a:lnTo>
                    <a:pt x="1950085" y="562102"/>
                  </a:lnTo>
                  <a:lnTo>
                    <a:pt x="1961132" y="564772"/>
                  </a:lnTo>
                  <a:lnTo>
                    <a:pt x="1972071" y="567944"/>
                  </a:lnTo>
                  <a:lnTo>
                    <a:pt x="1983035" y="570924"/>
                  </a:lnTo>
                  <a:lnTo>
                    <a:pt x="1994154" y="573024"/>
                  </a:lnTo>
                  <a:lnTo>
                    <a:pt x="2024389" y="576536"/>
                  </a:lnTo>
                  <a:lnTo>
                    <a:pt x="2054685" y="579215"/>
                  </a:lnTo>
                  <a:lnTo>
                    <a:pt x="2085004" y="581560"/>
                  </a:lnTo>
                  <a:lnTo>
                    <a:pt x="2115312" y="584073"/>
                  </a:lnTo>
                  <a:lnTo>
                    <a:pt x="2175140" y="596005"/>
                  </a:lnTo>
                  <a:lnTo>
                    <a:pt x="2225162" y="601968"/>
                  </a:lnTo>
                  <a:lnTo>
                    <a:pt x="2240772" y="601456"/>
                  </a:lnTo>
                  <a:lnTo>
                    <a:pt x="2259818" y="599977"/>
                  </a:lnTo>
                  <a:lnTo>
                    <a:pt x="2284682" y="597704"/>
                  </a:lnTo>
                  <a:lnTo>
                    <a:pt x="2317748" y="594806"/>
                  </a:lnTo>
                  <a:lnTo>
                    <a:pt x="2361395" y="591454"/>
                  </a:lnTo>
                  <a:lnTo>
                    <a:pt x="2418005" y="587820"/>
                  </a:lnTo>
                  <a:lnTo>
                    <a:pt x="2489962" y="584073"/>
                  </a:lnTo>
                  <a:lnTo>
                    <a:pt x="2528518" y="581846"/>
                  </a:lnTo>
                  <a:lnTo>
                    <a:pt x="2567051" y="579024"/>
                  </a:lnTo>
                  <a:lnTo>
                    <a:pt x="2605583" y="575964"/>
                  </a:lnTo>
                  <a:lnTo>
                    <a:pt x="2644140" y="573024"/>
                  </a:lnTo>
                  <a:lnTo>
                    <a:pt x="2673056" y="567225"/>
                  </a:lnTo>
                  <a:lnTo>
                    <a:pt x="2690930" y="563638"/>
                  </a:lnTo>
                  <a:lnTo>
                    <a:pt x="2700849" y="561778"/>
                  </a:lnTo>
                  <a:lnTo>
                    <a:pt x="2705903" y="561163"/>
                  </a:lnTo>
                  <a:lnTo>
                    <a:pt x="2709179" y="561308"/>
                  </a:lnTo>
                  <a:lnTo>
                    <a:pt x="2713767" y="561729"/>
                  </a:lnTo>
                  <a:lnTo>
                    <a:pt x="2722756" y="561943"/>
                  </a:lnTo>
                  <a:lnTo>
                    <a:pt x="2766288" y="559815"/>
                  </a:lnTo>
                  <a:lnTo>
                    <a:pt x="2807009" y="556505"/>
                  </a:lnTo>
                  <a:lnTo>
                    <a:pt x="2864485" y="551053"/>
                  </a:lnTo>
                  <a:lnTo>
                    <a:pt x="2892044" y="545242"/>
                  </a:lnTo>
                  <a:lnTo>
                    <a:pt x="2905740" y="541944"/>
                  </a:lnTo>
                  <a:lnTo>
                    <a:pt x="2969142" y="537148"/>
                  </a:lnTo>
                  <a:lnTo>
                    <a:pt x="3018700" y="534768"/>
                  </a:lnTo>
                  <a:lnTo>
                    <a:pt x="3068272" y="532812"/>
                  </a:lnTo>
                  <a:lnTo>
                    <a:pt x="3117854" y="531226"/>
                  </a:lnTo>
                  <a:lnTo>
                    <a:pt x="3167444" y="529958"/>
                  </a:lnTo>
                  <a:lnTo>
                    <a:pt x="3217037" y="528955"/>
                  </a:lnTo>
                  <a:lnTo>
                    <a:pt x="4153535" y="518033"/>
                  </a:lnTo>
                  <a:lnTo>
                    <a:pt x="4183184" y="510588"/>
                  </a:lnTo>
                  <a:lnTo>
                    <a:pt x="4198576" y="506688"/>
                  </a:lnTo>
                  <a:lnTo>
                    <a:pt x="4203153" y="505514"/>
                  </a:lnTo>
                  <a:lnTo>
                    <a:pt x="4200361" y="506246"/>
                  </a:lnTo>
                  <a:lnTo>
                    <a:pt x="4193643" y="508065"/>
                  </a:lnTo>
                  <a:lnTo>
                    <a:pt x="4186444" y="510153"/>
                  </a:lnTo>
                  <a:lnTo>
                    <a:pt x="4182207" y="511689"/>
                  </a:lnTo>
                  <a:lnTo>
                    <a:pt x="4184377" y="511854"/>
                  </a:lnTo>
                  <a:lnTo>
                    <a:pt x="4263771" y="495934"/>
                  </a:lnTo>
                  <a:lnTo>
                    <a:pt x="4307649" y="483933"/>
                  </a:lnTo>
                  <a:lnTo>
                    <a:pt x="4329600" y="478004"/>
                  </a:lnTo>
                  <a:lnTo>
                    <a:pt x="4351909" y="473837"/>
                  </a:lnTo>
                  <a:lnTo>
                    <a:pt x="4373931" y="471255"/>
                  </a:lnTo>
                  <a:lnTo>
                    <a:pt x="4395978" y="468709"/>
                  </a:lnTo>
                  <a:lnTo>
                    <a:pt x="4418024" y="465996"/>
                  </a:lnTo>
                  <a:lnTo>
                    <a:pt x="4440047" y="462915"/>
                  </a:lnTo>
                  <a:lnTo>
                    <a:pt x="4480105" y="455765"/>
                  </a:lnTo>
                  <a:lnTo>
                    <a:pt x="4497625" y="451151"/>
                  </a:lnTo>
                  <a:lnTo>
                    <a:pt x="4516645" y="446895"/>
                  </a:lnTo>
                  <a:lnTo>
                    <a:pt x="4561205" y="440817"/>
                  </a:lnTo>
                  <a:lnTo>
                    <a:pt x="4614878" y="435153"/>
                  </a:lnTo>
                  <a:lnTo>
                    <a:pt x="4666239" y="430918"/>
                  </a:lnTo>
                  <a:lnTo>
                    <a:pt x="4716253" y="427815"/>
                  </a:lnTo>
                  <a:lnTo>
                    <a:pt x="4765881" y="425545"/>
                  </a:lnTo>
                  <a:lnTo>
                    <a:pt x="4816086" y="423810"/>
                  </a:lnTo>
                  <a:lnTo>
                    <a:pt x="4867832" y="422314"/>
                  </a:lnTo>
                  <a:lnTo>
                    <a:pt x="4922081" y="420758"/>
                  </a:lnTo>
                  <a:lnTo>
                    <a:pt x="4979797" y="418845"/>
                  </a:lnTo>
                  <a:lnTo>
                    <a:pt x="5013098" y="414268"/>
                  </a:lnTo>
                  <a:lnTo>
                    <a:pt x="5046567" y="410321"/>
                  </a:lnTo>
                  <a:lnTo>
                    <a:pt x="5079702" y="405112"/>
                  </a:lnTo>
                  <a:lnTo>
                    <a:pt x="5139366" y="387590"/>
                  </a:lnTo>
                  <a:lnTo>
                    <a:pt x="5189220" y="374650"/>
                  </a:lnTo>
                  <a:lnTo>
                    <a:pt x="5222144" y="363283"/>
                  </a:lnTo>
                  <a:lnTo>
                    <a:pt x="5238583" y="357540"/>
                  </a:lnTo>
                  <a:lnTo>
                    <a:pt x="5255260" y="352679"/>
                  </a:lnTo>
                  <a:lnTo>
                    <a:pt x="5266378" y="350148"/>
                  </a:lnTo>
                  <a:lnTo>
                    <a:pt x="5277532" y="347773"/>
                  </a:lnTo>
                  <a:lnTo>
                    <a:pt x="5288567" y="345088"/>
                  </a:lnTo>
                  <a:lnTo>
                    <a:pt x="5299329" y="341630"/>
                  </a:lnTo>
                  <a:lnTo>
                    <a:pt x="5310572" y="336696"/>
                  </a:lnTo>
                  <a:lnTo>
                    <a:pt x="5321458" y="330930"/>
                  </a:lnTo>
                  <a:lnTo>
                    <a:pt x="5332297" y="325020"/>
                  </a:lnTo>
                  <a:lnTo>
                    <a:pt x="5343398" y="319659"/>
                  </a:lnTo>
                  <a:lnTo>
                    <a:pt x="5361622" y="312973"/>
                  </a:lnTo>
                  <a:lnTo>
                    <a:pt x="5381847" y="307133"/>
                  </a:lnTo>
                  <a:lnTo>
                    <a:pt x="5402119" y="302031"/>
                  </a:lnTo>
                  <a:lnTo>
                    <a:pt x="5420487" y="297561"/>
                  </a:lnTo>
                  <a:lnTo>
                    <a:pt x="5428648" y="291840"/>
                  </a:lnTo>
                  <a:lnTo>
                    <a:pt x="5476363" y="265213"/>
                  </a:lnTo>
                  <a:lnTo>
                    <a:pt x="5527821" y="247905"/>
                  </a:lnTo>
                  <a:lnTo>
                    <a:pt x="5560060" y="241300"/>
                  </a:lnTo>
                  <a:lnTo>
                    <a:pt x="5567426" y="242443"/>
                  </a:lnTo>
                  <a:lnTo>
                    <a:pt x="5574792" y="242443"/>
                  </a:lnTo>
                </a:path>
              </a:pathLst>
            </a:custGeom>
            <a:ln w="57912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505961" y="6290385"/>
            <a:ext cx="213169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spc="-10" dirty="0">
                <a:latin typeface="Arial"/>
                <a:cs typeface="Arial"/>
              </a:rPr>
              <a:t>©Michel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A.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Bouchard</a:t>
            </a:r>
            <a:r>
              <a:rPr sz="1400" spc="-20" dirty="0">
                <a:latin typeface="Arial"/>
                <a:cs typeface="Arial"/>
              </a:rPr>
              <a:t> 2016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525">
              <a:lnSpc>
                <a:spcPts val="1650"/>
              </a:lnSpc>
            </a:pPr>
            <a:fld id="{81D60167-4931-47E6-BA6A-407CBD079E47}" type="slidenum">
              <a:rPr spc="-50" dirty="0"/>
              <a:t>4</a:t>
            </a:fld>
            <a:endParaRPr spc="-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3525" y="3362353"/>
            <a:ext cx="5991225" cy="3713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  <p:sp>
        <p:nvSpPr>
          <p:cNvPr id="2" name="object 2"/>
          <p:cNvSpPr txBox="1"/>
          <p:nvPr/>
        </p:nvSpPr>
        <p:spPr>
          <a:xfrm>
            <a:off x="1749044" y="2161793"/>
            <a:ext cx="23094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solidFill>
                  <a:srgbClr val="006FC0"/>
                </a:solidFill>
                <a:latin typeface="Calibri"/>
                <a:cs typeface="Calibri"/>
              </a:rPr>
              <a:t>L’ENVIRONNEMENT</a:t>
            </a:r>
            <a:r>
              <a:rPr sz="1600" b="1" spc="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(PÉEIE)</a:t>
            </a:r>
            <a:endParaRPr sz="16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53109" y="455320"/>
          <a:ext cx="7680325" cy="172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4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56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R="59055" algn="r">
                        <a:lnSpc>
                          <a:spcPts val="1710"/>
                        </a:lnSpc>
                      </a:pPr>
                      <a:r>
                        <a:rPr sz="1800" b="1" spc="-2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1972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ts val="1710"/>
                        </a:lnSpc>
                      </a:pPr>
                      <a:r>
                        <a:rPr sz="18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LOI</a:t>
                      </a:r>
                      <a:r>
                        <a:rPr sz="1800" b="1" spc="-2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SUR</a:t>
                      </a:r>
                      <a:r>
                        <a:rPr sz="1800" b="1" spc="-4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800" b="1" spc="-2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QUALITÉ</a:t>
                      </a:r>
                      <a:r>
                        <a:rPr sz="1800" b="1" spc="-3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b="1" spc="-3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L’ENVIRONNEMENT</a:t>
                      </a:r>
                      <a:r>
                        <a:rPr sz="1800" b="1" spc="-5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(LQE)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490">
                <a:tc>
                  <a:txBody>
                    <a:bodyPr/>
                    <a:lstStyle/>
                    <a:p>
                      <a:pPr marR="120650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800" b="1" spc="-20" dirty="0">
                          <a:solidFill>
                            <a:srgbClr val="D9D9D9"/>
                          </a:solidFill>
                          <a:latin typeface="Calibri"/>
                          <a:cs typeface="Calibri"/>
                        </a:rPr>
                        <a:t>1975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800" b="1" dirty="0">
                          <a:solidFill>
                            <a:srgbClr val="D9D9D9"/>
                          </a:solidFill>
                          <a:latin typeface="Calibri"/>
                          <a:cs typeface="Calibri"/>
                        </a:rPr>
                        <a:t>CONVENTION</a:t>
                      </a:r>
                      <a:r>
                        <a:rPr sz="1800" b="1" spc="-40" dirty="0">
                          <a:solidFill>
                            <a:srgbClr val="D9D9D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D9D9D9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b="1" spc="-25" dirty="0">
                          <a:solidFill>
                            <a:srgbClr val="D9D9D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D9D9D9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800" b="1" spc="-15" dirty="0">
                          <a:solidFill>
                            <a:srgbClr val="D9D9D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D9D9D9"/>
                          </a:solidFill>
                          <a:latin typeface="Calibri"/>
                          <a:cs typeface="Calibri"/>
                        </a:rPr>
                        <a:t>BAIE-</a:t>
                      </a:r>
                      <a:r>
                        <a:rPr sz="1800" b="1" dirty="0">
                          <a:solidFill>
                            <a:srgbClr val="D9D9D9"/>
                          </a:solidFill>
                          <a:latin typeface="Calibri"/>
                          <a:cs typeface="Calibri"/>
                        </a:rPr>
                        <a:t>JAMES</a:t>
                      </a:r>
                      <a:r>
                        <a:rPr sz="1800" b="1" spc="-50" dirty="0">
                          <a:solidFill>
                            <a:srgbClr val="D9D9D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D9D9D9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800" b="1" spc="-35" dirty="0">
                          <a:solidFill>
                            <a:srgbClr val="D9D9D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D9D9D9"/>
                          </a:solidFill>
                          <a:latin typeface="Calibri"/>
                          <a:cs typeface="Calibri"/>
                        </a:rPr>
                        <a:t>DU</a:t>
                      </a:r>
                      <a:r>
                        <a:rPr sz="1800" b="1" spc="-30" dirty="0">
                          <a:solidFill>
                            <a:srgbClr val="D9D9D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D9D9D9"/>
                          </a:solidFill>
                          <a:latin typeface="Calibri"/>
                          <a:cs typeface="Calibri"/>
                        </a:rPr>
                        <a:t>NORD</a:t>
                      </a:r>
                      <a:r>
                        <a:rPr sz="1800" b="1" spc="-15" dirty="0">
                          <a:solidFill>
                            <a:srgbClr val="D9D9D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D9D9D9"/>
                          </a:solidFill>
                          <a:latin typeface="Calibri"/>
                          <a:cs typeface="Calibri"/>
                        </a:rPr>
                        <a:t>QUÉBÉCOIS</a:t>
                      </a:r>
                      <a:r>
                        <a:rPr sz="1800" b="1" spc="-25" dirty="0">
                          <a:solidFill>
                            <a:srgbClr val="D9D9D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D9D9D9"/>
                          </a:solidFill>
                          <a:latin typeface="Calibri"/>
                          <a:cs typeface="Calibri"/>
                        </a:rPr>
                        <a:t>(CBJNQ)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001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R="86360" algn="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800" b="1" spc="-2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1978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8580" marB="0"/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600" b="1" spc="-2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CRÉATION</a:t>
                      </a:r>
                      <a:r>
                        <a:rPr sz="1600" b="1" spc="-2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DU</a:t>
                      </a:r>
                      <a:r>
                        <a:rPr sz="1600" b="1" spc="-2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BUREAU</a:t>
                      </a:r>
                      <a:r>
                        <a:rPr sz="1600" b="1" spc="-2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D’AUDIENCES</a:t>
                      </a:r>
                      <a:r>
                        <a:rPr sz="1600" b="1" spc="-1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PUBLIQUES</a:t>
                      </a:r>
                      <a:r>
                        <a:rPr sz="1600" b="1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SUR</a:t>
                      </a:r>
                      <a:r>
                        <a:rPr sz="1600" b="1" spc="-2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L’ENVIRONNEMENT</a:t>
                      </a:r>
                      <a:r>
                        <a:rPr sz="1600" b="1" spc="-4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600" b="1" spc="-3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BAPE)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398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R="113030" algn="r">
                        <a:lnSpc>
                          <a:spcPts val="1900"/>
                        </a:lnSpc>
                        <a:spcBef>
                          <a:spcPts val="830"/>
                        </a:spcBef>
                      </a:pPr>
                      <a:r>
                        <a:rPr sz="1600" b="1" spc="-2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1980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5410" marB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900"/>
                        </a:lnSpc>
                        <a:spcBef>
                          <a:spcPts val="830"/>
                        </a:spcBef>
                      </a:pPr>
                      <a:r>
                        <a:rPr sz="16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MISE</a:t>
                      </a:r>
                      <a:r>
                        <a:rPr sz="1600" b="1" spc="-3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1600" b="1" spc="-5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PLACE</a:t>
                      </a:r>
                      <a:r>
                        <a:rPr sz="1600" b="1" spc="-2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b="1" spc="-4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600" b="1" spc="-3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PROCÉDURE</a:t>
                      </a:r>
                      <a:r>
                        <a:rPr sz="1600" b="1" spc="-3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D’ÉVALUATION </a:t>
                      </a:r>
                      <a:r>
                        <a:rPr sz="16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600" b="1" spc="-4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D’EXAMEN</a:t>
                      </a:r>
                      <a:r>
                        <a:rPr sz="1600" b="1" spc="-3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DES</a:t>
                      </a:r>
                      <a:r>
                        <a:rPr sz="1600" b="1" spc="-4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IMPACTS</a:t>
                      </a:r>
                      <a:r>
                        <a:rPr sz="1600" b="1" spc="-1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SUR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541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844804" y="4707836"/>
            <a:ext cx="6427470" cy="538609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5"/>
              </a:lnSpc>
              <a:tabLst>
                <a:tab pos="673100" algn="l"/>
              </a:tabLst>
            </a:pPr>
            <a:r>
              <a:rPr sz="1800" b="1" spc="-20" dirty="0">
                <a:solidFill>
                  <a:srgbClr val="006FC0"/>
                </a:solidFill>
                <a:latin typeface="Calibri"/>
                <a:cs typeface="Calibri"/>
              </a:rPr>
              <a:t>2018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	</a:t>
            </a:r>
            <a:r>
              <a:rPr lang="fr-CA" sz="1800" b="1" dirty="0">
                <a:solidFill>
                  <a:srgbClr val="006FC0"/>
                </a:solidFill>
                <a:latin typeface="Calibri"/>
                <a:cs typeface="Calibri"/>
              </a:rPr>
              <a:t>"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NOUVELLE</a:t>
            </a:r>
            <a:r>
              <a:rPr lang="fr-CA" b="1" dirty="0">
                <a:solidFill>
                  <a:srgbClr val="006FC0"/>
                </a:solidFill>
                <a:latin typeface="Calibri"/>
                <a:cs typeface="Calibri"/>
              </a:rPr>
              <a:t>"</a:t>
            </a:r>
            <a:r>
              <a:rPr sz="18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LOI</a:t>
            </a:r>
            <a:r>
              <a:rPr sz="18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SUR</a:t>
            </a:r>
            <a:r>
              <a:rPr sz="18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LA</a:t>
            </a:r>
            <a:r>
              <a:rPr sz="18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QUALITÉ</a:t>
            </a:r>
            <a:r>
              <a:rPr sz="18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DE</a:t>
            </a:r>
            <a:r>
              <a:rPr sz="18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L’ENVIRONNEMENT</a:t>
            </a:r>
            <a:r>
              <a:rPr sz="18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(LQE)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1985</a:t>
            </a:r>
            <a:r>
              <a:rPr spc="-25" dirty="0"/>
              <a:t> </a:t>
            </a:r>
            <a:r>
              <a:rPr dirty="0"/>
              <a:t>à</a:t>
            </a:r>
            <a:r>
              <a:rPr spc="-25" dirty="0"/>
              <a:t> </a:t>
            </a:r>
            <a:r>
              <a:rPr dirty="0"/>
              <a:t>2006:</a:t>
            </a:r>
            <a:r>
              <a:rPr spc="-25" dirty="0"/>
              <a:t> </a:t>
            </a:r>
            <a:r>
              <a:rPr dirty="0"/>
              <a:t>15</a:t>
            </a:r>
            <a:r>
              <a:rPr spc="-15" dirty="0"/>
              <a:t> </a:t>
            </a:r>
            <a:r>
              <a:rPr dirty="0"/>
              <a:t>Comités,</a:t>
            </a:r>
            <a:r>
              <a:rPr spc="-35" dirty="0"/>
              <a:t> </a:t>
            </a:r>
            <a:r>
              <a:rPr dirty="0"/>
              <a:t>Groupes</a:t>
            </a:r>
            <a:r>
              <a:rPr spc="-70" dirty="0"/>
              <a:t> </a:t>
            </a:r>
            <a:r>
              <a:rPr dirty="0"/>
              <a:t>de</a:t>
            </a:r>
            <a:r>
              <a:rPr spc="-35" dirty="0"/>
              <a:t> </a:t>
            </a:r>
            <a:r>
              <a:rPr dirty="0"/>
              <a:t>réflexions</a:t>
            </a:r>
            <a:r>
              <a:rPr spc="-40" dirty="0"/>
              <a:t> </a:t>
            </a:r>
            <a:r>
              <a:rPr dirty="0"/>
              <a:t>etc.</a:t>
            </a:r>
            <a:r>
              <a:rPr spc="-65" dirty="0"/>
              <a:t> </a:t>
            </a:r>
            <a:r>
              <a:rPr dirty="0"/>
              <a:t>visant</a:t>
            </a:r>
            <a:r>
              <a:rPr spc="-50" dirty="0"/>
              <a:t> </a:t>
            </a:r>
            <a:r>
              <a:rPr dirty="0"/>
              <a:t>à</a:t>
            </a:r>
            <a:r>
              <a:rPr spc="-25" dirty="0"/>
              <a:t> </a:t>
            </a:r>
            <a:r>
              <a:rPr dirty="0"/>
              <a:t>actualiser</a:t>
            </a:r>
            <a:r>
              <a:rPr spc="-55" dirty="0"/>
              <a:t> </a:t>
            </a:r>
            <a:r>
              <a:rPr spc="-25" dirty="0"/>
              <a:t>la </a:t>
            </a:r>
            <a:r>
              <a:rPr spc="-10" dirty="0"/>
              <a:t>procédure</a:t>
            </a:r>
            <a:r>
              <a:rPr spc="-45" dirty="0"/>
              <a:t> </a:t>
            </a:r>
            <a:r>
              <a:rPr dirty="0"/>
              <a:t>(</a:t>
            </a:r>
            <a:r>
              <a:rPr spc="20" dirty="0"/>
              <a:t> </a:t>
            </a:r>
            <a:r>
              <a:rPr dirty="0"/>
              <a:t>non</a:t>
            </a:r>
            <a:r>
              <a:rPr spc="-20" dirty="0"/>
              <a:t> </a:t>
            </a:r>
            <a:r>
              <a:rPr spc="-10" dirty="0"/>
              <a:t>réalisés)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06907" y="3372992"/>
            <a:ext cx="739330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1985</a:t>
            </a:r>
            <a:r>
              <a:rPr sz="18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à</a:t>
            </a: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2013:</a:t>
            </a:r>
            <a:r>
              <a:rPr sz="18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10</a:t>
            </a: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révisions</a:t>
            </a:r>
            <a:r>
              <a:rPr sz="18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de</a:t>
            </a:r>
            <a:r>
              <a:rPr sz="1800" b="1" spc="-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critères</a:t>
            </a:r>
            <a:r>
              <a:rPr sz="1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ou</a:t>
            </a:r>
            <a:r>
              <a:rPr sz="18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de</a:t>
            </a:r>
            <a:r>
              <a:rPr sz="18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seuils</a:t>
            </a:r>
            <a:r>
              <a:rPr sz="1800" b="1" spc="-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d’assujettissement</a:t>
            </a:r>
            <a:r>
              <a:rPr sz="1800" b="1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18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réalisés)</a:t>
            </a:r>
            <a:endParaRPr sz="1800">
              <a:latin typeface="Calibri"/>
              <a:cs typeface="Calibri"/>
            </a:endParaRPr>
          </a:p>
          <a:p>
            <a:pPr marL="12700" marR="154305">
              <a:lnSpc>
                <a:spcPct val="100000"/>
              </a:lnSpc>
              <a:spcBef>
                <a:spcPts val="2160"/>
              </a:spcBef>
            </a:pP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2014:</a:t>
            </a: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Comité</a:t>
            </a:r>
            <a:r>
              <a:rPr sz="18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sur</a:t>
            </a:r>
            <a:r>
              <a:rPr sz="18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la</a:t>
            </a:r>
            <a:r>
              <a:rPr sz="18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modernisation</a:t>
            </a:r>
            <a:r>
              <a:rPr sz="18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de</a:t>
            </a:r>
            <a:r>
              <a:rPr sz="1800" b="1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la</a:t>
            </a: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procédure</a:t>
            </a:r>
            <a:r>
              <a:rPr sz="18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006FC0"/>
                </a:solidFill>
                <a:latin typeface="Calibri"/>
                <a:cs typeface="Calibri"/>
              </a:rPr>
              <a:t>d’évaluation</a:t>
            </a:r>
            <a:r>
              <a:rPr sz="18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et</a:t>
            </a:r>
            <a:r>
              <a:rPr sz="1800" b="1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d’examen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des</a:t>
            </a:r>
            <a:r>
              <a:rPr sz="18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impacts</a:t>
            </a:r>
            <a:r>
              <a:rPr sz="1800" b="1" spc="3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sur</a:t>
            </a:r>
            <a:r>
              <a:rPr sz="1800" b="1" spc="-20" dirty="0">
                <a:solidFill>
                  <a:srgbClr val="006FC0"/>
                </a:solidFill>
                <a:latin typeface="Calibri"/>
                <a:cs typeface="Calibri"/>
              </a:rPr>
              <a:t> l’environnement</a:t>
            </a:r>
            <a:r>
              <a:rPr sz="18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et</a:t>
            </a:r>
            <a:r>
              <a:rPr sz="18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du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processus</a:t>
            </a:r>
            <a:r>
              <a:rPr sz="18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de</a:t>
            </a:r>
            <a:r>
              <a:rPr sz="18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participation</a:t>
            </a:r>
            <a:r>
              <a:rPr sz="1800" b="1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publique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87958" y="1258049"/>
            <a:ext cx="6762750" cy="3900170"/>
            <a:chOff x="1187958" y="1258049"/>
            <a:chExt cx="6762750" cy="39001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2930" y="1258049"/>
              <a:ext cx="6677773" cy="383822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87958" y="2205989"/>
              <a:ext cx="6696709" cy="2952115"/>
            </a:xfrm>
            <a:custGeom>
              <a:avLst/>
              <a:gdLst/>
              <a:ahLst/>
              <a:cxnLst/>
              <a:rect l="l" t="t" r="r" b="b"/>
              <a:pathLst>
                <a:path w="6696709" h="2952115">
                  <a:moveTo>
                    <a:pt x="6696456" y="0"/>
                  </a:moveTo>
                  <a:lnTo>
                    <a:pt x="0" y="0"/>
                  </a:lnTo>
                  <a:lnTo>
                    <a:pt x="0" y="2951988"/>
                  </a:lnTo>
                  <a:lnTo>
                    <a:pt x="6696456" y="2951988"/>
                  </a:lnTo>
                  <a:lnTo>
                    <a:pt x="66964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187958" y="2205989"/>
            <a:ext cx="6696709" cy="2952115"/>
          </a:xfrm>
          <a:prstGeom prst="rect">
            <a:avLst/>
          </a:prstGeom>
          <a:ln w="25907">
            <a:solidFill>
              <a:srgbClr val="88A3A7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2400">
              <a:latin typeface="Times New Roman"/>
              <a:cs typeface="Times New Roman"/>
            </a:endParaRPr>
          </a:p>
          <a:p>
            <a:pPr marL="543560">
              <a:lnSpc>
                <a:spcPct val="100000"/>
              </a:lnSpc>
            </a:pP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LOI</a:t>
            </a:r>
            <a:r>
              <a:rPr sz="2400" b="1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QUÉBÉCOISE-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LOI</a:t>
            </a:r>
            <a:r>
              <a:rPr sz="2400" b="1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SUR</a:t>
            </a:r>
            <a:r>
              <a:rPr sz="24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LA</a:t>
            </a:r>
            <a:r>
              <a:rPr sz="24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QUALITÉ</a:t>
            </a:r>
            <a:endParaRPr sz="2400">
              <a:latin typeface="Calibri"/>
              <a:cs typeface="Calibri"/>
            </a:endParaRPr>
          </a:p>
          <a:p>
            <a:pPr marL="54356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DE</a:t>
            </a:r>
            <a:r>
              <a:rPr sz="2400" b="1" spc="1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L’ENVIRONNEMENT-LQE</a:t>
            </a:r>
            <a:endParaRPr sz="2400">
              <a:latin typeface="Calibri"/>
              <a:cs typeface="Calibri"/>
            </a:endParaRPr>
          </a:p>
          <a:p>
            <a:pPr marL="543560">
              <a:lnSpc>
                <a:spcPct val="100000"/>
              </a:lnSpc>
            </a:pPr>
            <a:r>
              <a:rPr sz="2400" spc="-50" dirty="0">
                <a:solidFill>
                  <a:srgbClr val="006FC0"/>
                </a:solidFill>
                <a:latin typeface="Calibri"/>
                <a:cs typeface="Calibri"/>
              </a:rPr>
              <a:t>+</a:t>
            </a:r>
            <a:endParaRPr sz="2400">
              <a:latin typeface="Calibri"/>
              <a:cs typeface="Calibri"/>
            </a:endParaRPr>
          </a:p>
          <a:p>
            <a:pPr marL="543560">
              <a:lnSpc>
                <a:spcPct val="100000"/>
              </a:lnSpc>
            </a:pP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RÈGLEMENTS</a:t>
            </a:r>
            <a:r>
              <a:rPr sz="2400" b="1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SUR</a:t>
            </a:r>
            <a:r>
              <a:rPr sz="2400" b="1" spc="-55" dirty="0">
                <a:solidFill>
                  <a:srgbClr val="006FC0"/>
                </a:solidFill>
                <a:latin typeface="Calibri"/>
                <a:cs typeface="Calibri"/>
              </a:rPr>
              <a:t> L’ÉVALUATION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ET</a:t>
            </a:r>
            <a:r>
              <a:rPr sz="24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L’EXAMEN</a:t>
            </a:r>
            <a:endParaRPr sz="2400">
              <a:latin typeface="Calibri"/>
              <a:cs typeface="Calibri"/>
            </a:endParaRPr>
          </a:p>
          <a:p>
            <a:pPr marL="612140">
              <a:lnSpc>
                <a:spcPct val="100000"/>
              </a:lnSpc>
            </a:pP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DES</a:t>
            </a:r>
            <a:r>
              <a:rPr sz="2400" b="1" spc="-9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IMPACTS</a:t>
            </a:r>
            <a:r>
              <a:rPr sz="2400" b="1" spc="-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SUR</a:t>
            </a:r>
            <a:endParaRPr sz="2400">
              <a:latin typeface="Calibri"/>
              <a:cs typeface="Calibri"/>
            </a:endParaRPr>
          </a:p>
          <a:p>
            <a:pPr marL="543560">
              <a:lnSpc>
                <a:spcPct val="100000"/>
              </a:lnSpc>
            </a:pP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L’ENVIRONNEMENT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68996" y="1219200"/>
            <a:ext cx="6773545" cy="3925570"/>
            <a:chOff x="1175003" y="1245539"/>
            <a:chExt cx="6773545" cy="39255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0428" y="1245539"/>
              <a:ext cx="6677773" cy="383822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87957" y="2205990"/>
              <a:ext cx="6696709" cy="2952115"/>
            </a:xfrm>
            <a:custGeom>
              <a:avLst/>
              <a:gdLst/>
              <a:ahLst/>
              <a:cxnLst/>
              <a:rect l="l" t="t" r="r" b="b"/>
              <a:pathLst>
                <a:path w="6696709" h="2952115">
                  <a:moveTo>
                    <a:pt x="6696456" y="0"/>
                  </a:moveTo>
                  <a:lnTo>
                    <a:pt x="0" y="0"/>
                  </a:lnTo>
                  <a:lnTo>
                    <a:pt x="0" y="2951988"/>
                  </a:lnTo>
                  <a:lnTo>
                    <a:pt x="6696456" y="2951988"/>
                  </a:lnTo>
                  <a:lnTo>
                    <a:pt x="66964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87957" y="2205990"/>
              <a:ext cx="6696709" cy="2952115"/>
            </a:xfrm>
            <a:custGeom>
              <a:avLst/>
              <a:gdLst/>
              <a:ahLst/>
              <a:cxnLst/>
              <a:rect l="l" t="t" r="r" b="b"/>
              <a:pathLst>
                <a:path w="6696709" h="2952115">
                  <a:moveTo>
                    <a:pt x="0" y="2951988"/>
                  </a:moveTo>
                  <a:lnTo>
                    <a:pt x="6696456" y="2951988"/>
                  </a:lnTo>
                  <a:lnTo>
                    <a:pt x="6696456" y="0"/>
                  </a:lnTo>
                  <a:lnTo>
                    <a:pt x="0" y="0"/>
                  </a:lnTo>
                  <a:lnTo>
                    <a:pt x="0" y="2951988"/>
                  </a:lnTo>
                  <a:close/>
                </a:path>
              </a:pathLst>
            </a:custGeom>
            <a:ln w="25907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465341" y="2362200"/>
            <a:ext cx="6056643" cy="24756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63955" algn="l"/>
              </a:tabLst>
            </a:pPr>
            <a:r>
              <a:rPr sz="1600" b="1" spc="-10" dirty="0">
                <a:solidFill>
                  <a:srgbClr val="006FC0"/>
                </a:solidFill>
                <a:latin typeface="+mn-lt"/>
                <a:cs typeface="Calibri"/>
              </a:rPr>
              <a:t>ARTICLES</a:t>
            </a:r>
            <a:r>
              <a:rPr sz="1600" b="1" dirty="0">
                <a:solidFill>
                  <a:srgbClr val="006FC0"/>
                </a:solidFill>
                <a:latin typeface="+mn-lt"/>
                <a:cs typeface="Calibri"/>
              </a:rPr>
              <a:t>	6:</a:t>
            </a:r>
            <a:r>
              <a:rPr sz="1600" b="1" spc="430" dirty="0">
                <a:solidFill>
                  <a:srgbClr val="006FC0"/>
                </a:solidFill>
                <a:latin typeface="+mn-lt"/>
                <a:cs typeface="Calibri"/>
              </a:rPr>
              <a:t> </a:t>
            </a:r>
            <a:r>
              <a:rPr sz="1600" b="1" dirty="0">
                <a:solidFill>
                  <a:srgbClr val="006FC0"/>
                </a:solidFill>
                <a:latin typeface="+mn-lt"/>
                <a:cs typeface="Calibri"/>
              </a:rPr>
              <a:t>BUREAU</a:t>
            </a:r>
            <a:r>
              <a:rPr sz="1600" b="1" spc="-40" dirty="0">
                <a:solidFill>
                  <a:srgbClr val="006FC0"/>
                </a:solidFill>
                <a:latin typeface="+mn-lt"/>
                <a:cs typeface="Calibri"/>
              </a:rPr>
              <a:t> </a:t>
            </a:r>
            <a:r>
              <a:rPr sz="1600" b="1" spc="-20" dirty="0">
                <a:solidFill>
                  <a:srgbClr val="006FC0"/>
                </a:solidFill>
                <a:latin typeface="+mn-lt"/>
                <a:cs typeface="Calibri"/>
              </a:rPr>
              <a:t>D’AUDIENCES</a:t>
            </a:r>
            <a:r>
              <a:rPr sz="1600" b="1" spc="-5" dirty="0">
                <a:solidFill>
                  <a:srgbClr val="006FC0"/>
                </a:solidFill>
                <a:latin typeface="+mn-lt"/>
                <a:cs typeface="Calibri"/>
              </a:rPr>
              <a:t> </a:t>
            </a:r>
            <a:r>
              <a:rPr sz="1600" b="1" dirty="0">
                <a:solidFill>
                  <a:srgbClr val="006FC0"/>
                </a:solidFill>
                <a:latin typeface="+mn-lt"/>
                <a:cs typeface="Calibri"/>
              </a:rPr>
              <a:t>PUBLIQUES</a:t>
            </a:r>
            <a:r>
              <a:rPr sz="1600" b="1" spc="-25" dirty="0">
                <a:solidFill>
                  <a:srgbClr val="006FC0"/>
                </a:solidFill>
                <a:latin typeface="+mn-lt"/>
                <a:cs typeface="Calibri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+mn-lt"/>
                <a:cs typeface="Calibri"/>
              </a:rPr>
              <a:t>(BAPE)</a:t>
            </a:r>
            <a:endParaRPr sz="1600" dirty="0">
              <a:latin typeface="+mn-lt"/>
              <a:cs typeface="Calibri"/>
            </a:endParaRPr>
          </a:p>
          <a:p>
            <a:pPr marL="927100">
              <a:lnSpc>
                <a:spcPct val="100000"/>
              </a:lnSpc>
            </a:pPr>
            <a:r>
              <a:rPr sz="1600" b="1" dirty="0">
                <a:solidFill>
                  <a:srgbClr val="006FC0"/>
                </a:solidFill>
                <a:latin typeface="+mn-lt"/>
                <a:cs typeface="Calibri"/>
              </a:rPr>
              <a:t>6.3</a:t>
            </a:r>
            <a:r>
              <a:rPr sz="1600" b="1" spc="-30" dirty="0">
                <a:solidFill>
                  <a:srgbClr val="006FC0"/>
                </a:solidFill>
                <a:latin typeface="+mn-lt"/>
                <a:cs typeface="Calibri"/>
              </a:rPr>
              <a:t> </a:t>
            </a:r>
            <a:r>
              <a:rPr sz="1600" b="1" spc="-20" dirty="0">
                <a:solidFill>
                  <a:srgbClr val="006FC0"/>
                </a:solidFill>
                <a:latin typeface="+mn-lt"/>
                <a:cs typeface="Calibri"/>
              </a:rPr>
              <a:t>MANDAT</a:t>
            </a:r>
            <a:r>
              <a:rPr sz="1600" b="1" spc="-30" dirty="0">
                <a:solidFill>
                  <a:srgbClr val="006FC0"/>
                </a:solidFill>
                <a:latin typeface="+mn-lt"/>
                <a:cs typeface="Calibri"/>
              </a:rPr>
              <a:t> </a:t>
            </a:r>
            <a:r>
              <a:rPr sz="1600" b="1" dirty="0">
                <a:solidFill>
                  <a:srgbClr val="006FC0"/>
                </a:solidFill>
                <a:latin typeface="+mn-lt"/>
                <a:cs typeface="Calibri"/>
              </a:rPr>
              <a:t>«</a:t>
            </a:r>
            <a:r>
              <a:rPr sz="1600" b="1" spc="-20" dirty="0">
                <a:solidFill>
                  <a:srgbClr val="006FC0"/>
                </a:solidFill>
                <a:latin typeface="+mn-lt"/>
                <a:cs typeface="Calibri"/>
              </a:rPr>
              <a:t> </a:t>
            </a:r>
            <a:r>
              <a:rPr sz="1600" b="1" dirty="0">
                <a:solidFill>
                  <a:srgbClr val="006FC0"/>
                </a:solidFill>
                <a:latin typeface="+mn-lt"/>
                <a:cs typeface="Calibri"/>
              </a:rPr>
              <a:t>GÉNÉRIQUE</a:t>
            </a:r>
            <a:r>
              <a:rPr sz="1600" b="1" spc="-25" dirty="0">
                <a:solidFill>
                  <a:srgbClr val="006FC0"/>
                </a:solidFill>
                <a:latin typeface="+mn-lt"/>
                <a:cs typeface="Calibri"/>
              </a:rPr>
              <a:t> </a:t>
            </a:r>
            <a:r>
              <a:rPr sz="1600" b="1" spc="-50" dirty="0">
                <a:solidFill>
                  <a:srgbClr val="006FC0"/>
                </a:solidFill>
                <a:latin typeface="+mn-lt"/>
                <a:cs typeface="Calibri"/>
              </a:rPr>
              <a:t>»</a:t>
            </a:r>
            <a:endParaRPr sz="1600" dirty="0">
              <a:latin typeface="+mn-lt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006FC0"/>
                </a:solidFill>
                <a:latin typeface="+mn-lt"/>
                <a:cs typeface="Calibri"/>
              </a:rPr>
              <a:t>ARTICLES</a:t>
            </a:r>
            <a:r>
              <a:rPr sz="1600" b="1" spc="-20" dirty="0">
                <a:solidFill>
                  <a:srgbClr val="006FC0"/>
                </a:solidFill>
                <a:latin typeface="+mn-lt"/>
                <a:cs typeface="Calibri"/>
              </a:rPr>
              <a:t> </a:t>
            </a:r>
            <a:r>
              <a:rPr sz="1600" b="1" dirty="0">
                <a:solidFill>
                  <a:srgbClr val="006FC0"/>
                </a:solidFill>
                <a:latin typeface="+mn-lt"/>
                <a:cs typeface="Calibri"/>
              </a:rPr>
              <a:t>22</a:t>
            </a:r>
            <a:r>
              <a:rPr sz="1600" b="1" spc="-35" dirty="0">
                <a:solidFill>
                  <a:srgbClr val="006FC0"/>
                </a:solidFill>
                <a:latin typeface="+mn-lt"/>
                <a:cs typeface="Calibri"/>
              </a:rPr>
              <a:t> </a:t>
            </a:r>
            <a:r>
              <a:rPr sz="1600" b="1" dirty="0">
                <a:solidFill>
                  <a:srgbClr val="006FC0"/>
                </a:solidFill>
                <a:latin typeface="+mn-lt"/>
                <a:cs typeface="Calibri"/>
              </a:rPr>
              <a:t>:</a:t>
            </a:r>
            <a:r>
              <a:rPr sz="1600" b="1" spc="-15" dirty="0">
                <a:solidFill>
                  <a:srgbClr val="006FC0"/>
                </a:solidFill>
                <a:latin typeface="+mn-lt"/>
                <a:cs typeface="Calibri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+mn-lt"/>
                <a:cs typeface="Calibri"/>
              </a:rPr>
              <a:t>AUTORISATION</a:t>
            </a:r>
            <a:r>
              <a:rPr sz="1600" b="1" spc="-55" dirty="0">
                <a:solidFill>
                  <a:srgbClr val="006FC0"/>
                </a:solidFill>
                <a:latin typeface="+mn-lt"/>
                <a:cs typeface="Calibri"/>
              </a:rPr>
              <a:t> </a:t>
            </a:r>
            <a:r>
              <a:rPr sz="1600" b="1" dirty="0">
                <a:solidFill>
                  <a:srgbClr val="006FC0"/>
                </a:solidFill>
                <a:latin typeface="+mn-lt"/>
                <a:cs typeface="Calibri"/>
              </a:rPr>
              <a:t>PROJETS</a:t>
            </a:r>
            <a:r>
              <a:rPr sz="1600" b="1" spc="-15" dirty="0">
                <a:solidFill>
                  <a:srgbClr val="006FC0"/>
                </a:solidFill>
                <a:latin typeface="+mn-lt"/>
                <a:cs typeface="Calibri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+mn-lt"/>
                <a:cs typeface="Calibri"/>
              </a:rPr>
              <a:t>INDUSTRIELS</a:t>
            </a:r>
            <a:endParaRPr sz="1600" dirty="0">
              <a:latin typeface="+mn-lt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006FC0"/>
                </a:solidFill>
                <a:latin typeface="+mn-lt"/>
                <a:cs typeface="Calibri"/>
              </a:rPr>
              <a:t>ARTICLE</a:t>
            </a:r>
            <a:r>
              <a:rPr sz="1600" b="1" spc="-25" dirty="0">
                <a:solidFill>
                  <a:srgbClr val="006FC0"/>
                </a:solidFill>
                <a:latin typeface="+mn-lt"/>
                <a:cs typeface="Calibri"/>
              </a:rPr>
              <a:t> </a:t>
            </a:r>
            <a:r>
              <a:rPr sz="1600" b="1" dirty="0">
                <a:solidFill>
                  <a:srgbClr val="006FC0"/>
                </a:solidFill>
                <a:latin typeface="+mn-lt"/>
                <a:cs typeface="Calibri"/>
              </a:rPr>
              <a:t>24:</a:t>
            </a:r>
            <a:r>
              <a:rPr sz="1600" b="1" spc="-20" dirty="0">
                <a:solidFill>
                  <a:srgbClr val="006FC0"/>
                </a:solidFill>
                <a:latin typeface="+mn-lt"/>
                <a:cs typeface="Calibri"/>
              </a:rPr>
              <a:t> </a:t>
            </a:r>
            <a:r>
              <a:rPr sz="1600" b="1" dirty="0">
                <a:solidFill>
                  <a:srgbClr val="006FC0"/>
                </a:solidFill>
                <a:latin typeface="+mn-lt"/>
                <a:cs typeface="Calibri"/>
              </a:rPr>
              <a:t>test</a:t>
            </a:r>
            <a:r>
              <a:rPr sz="1600" b="1" spc="-10" dirty="0">
                <a:solidFill>
                  <a:srgbClr val="006FC0"/>
                </a:solidFill>
                <a:latin typeface="+mn-lt"/>
                <a:cs typeface="Calibri"/>
              </a:rPr>
              <a:t> climat</a:t>
            </a:r>
            <a:endParaRPr sz="1600" dirty="0">
              <a:latin typeface="+mn-lt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006FC0"/>
                </a:solidFill>
                <a:latin typeface="+mn-lt"/>
                <a:cs typeface="Calibri"/>
              </a:rPr>
              <a:t>ARTICLES 31;</a:t>
            </a:r>
            <a:r>
              <a:rPr sz="1600" b="1" spc="-20" dirty="0">
                <a:solidFill>
                  <a:srgbClr val="006FC0"/>
                </a:solidFill>
                <a:latin typeface="+mn-lt"/>
                <a:cs typeface="Calibri"/>
              </a:rPr>
              <a:t> </a:t>
            </a:r>
            <a:r>
              <a:rPr sz="1600" b="1" dirty="0">
                <a:solidFill>
                  <a:srgbClr val="006FC0"/>
                </a:solidFill>
                <a:latin typeface="+mn-lt"/>
                <a:cs typeface="Calibri"/>
              </a:rPr>
              <a:t>ÉTUDES</a:t>
            </a:r>
            <a:r>
              <a:rPr sz="1600" b="1" spc="-10" dirty="0">
                <a:solidFill>
                  <a:srgbClr val="006FC0"/>
                </a:solidFill>
                <a:latin typeface="+mn-lt"/>
                <a:cs typeface="Calibri"/>
              </a:rPr>
              <a:t> </a:t>
            </a:r>
            <a:r>
              <a:rPr sz="1600" b="1" spc="80" dirty="0">
                <a:solidFill>
                  <a:srgbClr val="006FC0"/>
                </a:solidFill>
                <a:latin typeface="+mn-lt"/>
                <a:cs typeface="Calibri"/>
              </a:rPr>
              <a:t>D’IM</a:t>
            </a:r>
            <a:r>
              <a:rPr sz="1600" b="1" spc="-45" dirty="0">
                <a:solidFill>
                  <a:srgbClr val="006FC0"/>
                </a:solidFill>
                <a:latin typeface="+mn-lt"/>
                <a:cs typeface="Calibri"/>
              </a:rPr>
              <a:t>P</a:t>
            </a:r>
            <a:r>
              <a:rPr sz="1600" b="1" spc="-615" dirty="0">
                <a:solidFill>
                  <a:srgbClr val="006FC0"/>
                </a:solidFill>
                <a:latin typeface="+mn-lt"/>
                <a:cs typeface="Calibri"/>
              </a:rPr>
              <a:t>A</a:t>
            </a:r>
            <a:r>
              <a:rPr sz="1600" spc="-330" baseline="-4629" dirty="0">
                <a:solidFill>
                  <a:srgbClr val="FFFFFF"/>
                </a:solidFill>
                <a:latin typeface="+mn-lt"/>
                <a:cs typeface="Arial"/>
              </a:rPr>
              <a:t>L</a:t>
            </a:r>
            <a:r>
              <a:rPr sz="1600" b="1" spc="-690" dirty="0">
                <a:solidFill>
                  <a:srgbClr val="006FC0"/>
                </a:solidFill>
                <a:latin typeface="+mn-lt"/>
                <a:cs typeface="Calibri"/>
              </a:rPr>
              <a:t>C</a:t>
            </a:r>
            <a:r>
              <a:rPr sz="1600" spc="-232" baseline="-4629" dirty="0">
                <a:solidFill>
                  <a:srgbClr val="FFFFFF"/>
                </a:solidFill>
                <a:latin typeface="+mn-lt"/>
                <a:cs typeface="Arial"/>
              </a:rPr>
              <a:t>a</a:t>
            </a:r>
            <a:r>
              <a:rPr sz="1600" b="1" spc="85" dirty="0">
                <a:solidFill>
                  <a:srgbClr val="006FC0"/>
                </a:solidFill>
                <a:latin typeface="+mn-lt"/>
                <a:cs typeface="Calibri"/>
              </a:rPr>
              <a:t>TS</a:t>
            </a:r>
            <a:endParaRPr sz="1600" dirty="0">
              <a:latin typeface="+mn-lt"/>
              <a:cs typeface="Calibri"/>
            </a:endParaRPr>
          </a:p>
          <a:p>
            <a:pPr marL="927100">
              <a:lnSpc>
                <a:spcPct val="100000"/>
              </a:lnSpc>
            </a:pPr>
            <a:r>
              <a:rPr sz="1600" b="1" dirty="0">
                <a:solidFill>
                  <a:srgbClr val="006FC0"/>
                </a:solidFill>
                <a:latin typeface="+mn-lt"/>
                <a:cs typeface="Calibri"/>
              </a:rPr>
              <a:t>31.06 DÉCLARATION DE </a:t>
            </a:r>
            <a:r>
              <a:rPr sz="1600" b="1" spc="-10" dirty="0">
                <a:solidFill>
                  <a:srgbClr val="006FC0"/>
                </a:solidFill>
                <a:latin typeface="+mn-lt"/>
                <a:cs typeface="Calibri"/>
              </a:rPr>
              <a:t>CONFORMITÉ</a:t>
            </a:r>
            <a:endParaRPr sz="1600" dirty="0">
              <a:latin typeface="+mn-lt"/>
              <a:cs typeface="Calibri"/>
            </a:endParaRPr>
          </a:p>
          <a:p>
            <a:pPr marL="927100">
              <a:lnSpc>
                <a:spcPct val="100000"/>
              </a:lnSpc>
            </a:pPr>
            <a:r>
              <a:rPr sz="1600" b="1" dirty="0">
                <a:solidFill>
                  <a:srgbClr val="006FC0"/>
                </a:solidFill>
                <a:latin typeface="+mn-lt"/>
                <a:cs typeface="Calibri"/>
              </a:rPr>
              <a:t>31.1</a:t>
            </a:r>
            <a:r>
              <a:rPr sz="1600" b="1" spc="-30" dirty="0">
                <a:solidFill>
                  <a:srgbClr val="006FC0"/>
                </a:solidFill>
                <a:latin typeface="+mn-lt"/>
                <a:cs typeface="Calibri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+mn-lt"/>
                <a:cs typeface="Calibri"/>
              </a:rPr>
              <a:t>ASSUJETTISSEMENT</a:t>
            </a:r>
            <a:endParaRPr sz="1600" dirty="0">
              <a:latin typeface="+mn-lt"/>
              <a:cs typeface="Calibri"/>
            </a:endParaRPr>
          </a:p>
          <a:p>
            <a:pPr marL="927100">
              <a:lnSpc>
                <a:spcPct val="100000"/>
              </a:lnSpc>
            </a:pPr>
            <a:r>
              <a:rPr sz="1600" b="1" dirty="0">
                <a:solidFill>
                  <a:srgbClr val="006FC0"/>
                </a:solidFill>
                <a:latin typeface="+mn-lt"/>
                <a:cs typeface="Calibri"/>
              </a:rPr>
              <a:t>31.3.5</a:t>
            </a:r>
            <a:r>
              <a:rPr sz="1600" b="1" spc="-25" dirty="0">
                <a:solidFill>
                  <a:srgbClr val="006FC0"/>
                </a:solidFill>
                <a:latin typeface="+mn-lt"/>
                <a:cs typeface="Calibri"/>
              </a:rPr>
              <a:t> </a:t>
            </a:r>
            <a:r>
              <a:rPr sz="1600" b="1" spc="-40" dirty="0">
                <a:solidFill>
                  <a:srgbClr val="006FC0"/>
                </a:solidFill>
                <a:latin typeface="+mn-lt"/>
                <a:cs typeface="Calibri"/>
              </a:rPr>
              <a:t>CONSULTATION </a:t>
            </a:r>
            <a:r>
              <a:rPr sz="1600" b="1" spc="-10" dirty="0">
                <a:solidFill>
                  <a:srgbClr val="006FC0"/>
                </a:solidFill>
                <a:latin typeface="+mn-lt"/>
                <a:cs typeface="Calibri"/>
              </a:rPr>
              <a:t>PUBLIQUE</a:t>
            </a:r>
            <a:endParaRPr sz="1600" dirty="0">
              <a:latin typeface="+mn-lt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006FC0"/>
                </a:solidFill>
                <a:latin typeface="+mn-lt"/>
                <a:cs typeface="Calibri"/>
              </a:rPr>
              <a:t>ARTICLE</a:t>
            </a:r>
            <a:r>
              <a:rPr sz="1600" b="1" spc="-15" dirty="0">
                <a:solidFill>
                  <a:srgbClr val="006FC0"/>
                </a:solidFill>
                <a:latin typeface="+mn-lt"/>
                <a:cs typeface="Calibri"/>
              </a:rPr>
              <a:t> </a:t>
            </a:r>
            <a:r>
              <a:rPr sz="1600" b="1" dirty="0">
                <a:solidFill>
                  <a:srgbClr val="006FC0"/>
                </a:solidFill>
                <a:latin typeface="+mn-lt"/>
                <a:cs typeface="Calibri"/>
              </a:rPr>
              <a:t>32:</a:t>
            </a:r>
            <a:r>
              <a:rPr sz="1600" b="1" spc="-20" dirty="0">
                <a:solidFill>
                  <a:srgbClr val="006FC0"/>
                </a:solidFill>
                <a:latin typeface="+mn-lt"/>
                <a:cs typeface="Calibri"/>
              </a:rPr>
              <a:t> </a:t>
            </a:r>
            <a:r>
              <a:rPr sz="1600" b="1" spc="-30" dirty="0">
                <a:solidFill>
                  <a:srgbClr val="006FC0"/>
                </a:solidFill>
                <a:latin typeface="+mn-lt"/>
                <a:cs typeface="Calibri"/>
              </a:rPr>
              <a:t>INSTALLATION </a:t>
            </a:r>
            <a:r>
              <a:rPr sz="1600" b="1" spc="-10" dirty="0">
                <a:solidFill>
                  <a:srgbClr val="006FC0"/>
                </a:solidFill>
                <a:latin typeface="+mn-lt"/>
                <a:cs typeface="Calibri"/>
              </a:rPr>
              <a:t>D’ASSAINISSEMENT</a:t>
            </a:r>
            <a:r>
              <a:rPr sz="1600" b="1" dirty="0">
                <a:solidFill>
                  <a:srgbClr val="006FC0"/>
                </a:solidFill>
                <a:latin typeface="+mn-lt"/>
                <a:cs typeface="Calibri"/>
              </a:rPr>
              <a:t>ARTICLE </a:t>
            </a:r>
            <a:endParaRPr lang="fr-CA" sz="1600" b="1" dirty="0">
              <a:solidFill>
                <a:srgbClr val="006FC0"/>
              </a:solidFill>
              <a:latin typeface="+mn-lt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fr-CA" sz="1600" b="1" dirty="0">
                <a:solidFill>
                  <a:srgbClr val="006FC0"/>
                </a:solidFill>
                <a:latin typeface="+mn-lt"/>
                <a:cs typeface="Calibri"/>
              </a:rPr>
              <a:t>ARTICLE </a:t>
            </a:r>
            <a:r>
              <a:rPr sz="1600" b="1" dirty="0">
                <a:solidFill>
                  <a:srgbClr val="006FC0"/>
                </a:solidFill>
                <a:latin typeface="+mn-lt"/>
                <a:cs typeface="Calibri"/>
              </a:rPr>
              <a:t>95.10: ÉVALUATIONS </a:t>
            </a:r>
            <a:r>
              <a:rPr sz="1600" b="1" spc="-10" dirty="0">
                <a:solidFill>
                  <a:srgbClr val="006FC0"/>
                </a:solidFill>
                <a:latin typeface="+mn-lt"/>
                <a:cs typeface="Calibri"/>
              </a:rPr>
              <a:t>ENVIRONNEMENTALES STRATÉGIQUES</a:t>
            </a:r>
            <a:endParaRPr sz="1600" dirty="0">
              <a:latin typeface="+mn-lt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91722" y="611748"/>
            <a:ext cx="7393940" cy="4084954"/>
            <a:chOff x="1191722" y="611748"/>
            <a:chExt cx="7393940" cy="408495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1722" y="611748"/>
              <a:ext cx="7393717" cy="408438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877050" y="3358134"/>
              <a:ext cx="360045" cy="502920"/>
            </a:xfrm>
            <a:custGeom>
              <a:avLst/>
              <a:gdLst/>
              <a:ahLst/>
              <a:cxnLst/>
              <a:rect l="l" t="t" r="r" b="b"/>
              <a:pathLst>
                <a:path w="360045" h="502920">
                  <a:moveTo>
                    <a:pt x="269748" y="0"/>
                  </a:moveTo>
                  <a:lnTo>
                    <a:pt x="89916" y="0"/>
                  </a:lnTo>
                  <a:lnTo>
                    <a:pt x="89916" y="323088"/>
                  </a:lnTo>
                  <a:lnTo>
                    <a:pt x="0" y="323088"/>
                  </a:lnTo>
                  <a:lnTo>
                    <a:pt x="179832" y="502919"/>
                  </a:lnTo>
                  <a:lnTo>
                    <a:pt x="359664" y="323088"/>
                  </a:lnTo>
                  <a:lnTo>
                    <a:pt x="269748" y="323088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77050" y="3358134"/>
              <a:ext cx="360045" cy="502920"/>
            </a:xfrm>
            <a:custGeom>
              <a:avLst/>
              <a:gdLst/>
              <a:ahLst/>
              <a:cxnLst/>
              <a:rect l="l" t="t" r="r" b="b"/>
              <a:pathLst>
                <a:path w="360045" h="502920">
                  <a:moveTo>
                    <a:pt x="0" y="323088"/>
                  </a:moveTo>
                  <a:lnTo>
                    <a:pt x="89916" y="323088"/>
                  </a:lnTo>
                  <a:lnTo>
                    <a:pt x="89916" y="0"/>
                  </a:lnTo>
                  <a:lnTo>
                    <a:pt x="269748" y="0"/>
                  </a:lnTo>
                  <a:lnTo>
                    <a:pt x="269748" y="323088"/>
                  </a:lnTo>
                  <a:lnTo>
                    <a:pt x="359664" y="323088"/>
                  </a:lnTo>
                  <a:lnTo>
                    <a:pt x="179832" y="502919"/>
                  </a:lnTo>
                  <a:lnTo>
                    <a:pt x="0" y="323088"/>
                  </a:lnTo>
                  <a:close/>
                </a:path>
              </a:pathLst>
            </a:custGeom>
            <a:ln w="25908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920990" y="1846326"/>
              <a:ext cx="360045" cy="502920"/>
            </a:xfrm>
            <a:custGeom>
              <a:avLst/>
              <a:gdLst/>
              <a:ahLst/>
              <a:cxnLst/>
              <a:rect l="l" t="t" r="r" b="b"/>
              <a:pathLst>
                <a:path w="360045" h="502919">
                  <a:moveTo>
                    <a:pt x="269748" y="0"/>
                  </a:moveTo>
                  <a:lnTo>
                    <a:pt x="89916" y="0"/>
                  </a:lnTo>
                  <a:lnTo>
                    <a:pt x="89916" y="323088"/>
                  </a:lnTo>
                  <a:lnTo>
                    <a:pt x="0" y="323088"/>
                  </a:lnTo>
                  <a:lnTo>
                    <a:pt x="179832" y="502919"/>
                  </a:lnTo>
                  <a:lnTo>
                    <a:pt x="359664" y="323088"/>
                  </a:lnTo>
                  <a:lnTo>
                    <a:pt x="269748" y="323088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920990" y="1846326"/>
              <a:ext cx="360045" cy="502920"/>
            </a:xfrm>
            <a:custGeom>
              <a:avLst/>
              <a:gdLst/>
              <a:ahLst/>
              <a:cxnLst/>
              <a:rect l="l" t="t" r="r" b="b"/>
              <a:pathLst>
                <a:path w="360045" h="502919">
                  <a:moveTo>
                    <a:pt x="0" y="323088"/>
                  </a:moveTo>
                  <a:lnTo>
                    <a:pt x="89916" y="323088"/>
                  </a:lnTo>
                  <a:lnTo>
                    <a:pt x="89916" y="0"/>
                  </a:lnTo>
                  <a:lnTo>
                    <a:pt x="269748" y="0"/>
                  </a:lnTo>
                  <a:lnTo>
                    <a:pt x="269748" y="323088"/>
                  </a:lnTo>
                  <a:lnTo>
                    <a:pt x="359664" y="323088"/>
                  </a:lnTo>
                  <a:lnTo>
                    <a:pt x="179832" y="502919"/>
                  </a:lnTo>
                  <a:lnTo>
                    <a:pt x="0" y="323088"/>
                  </a:lnTo>
                  <a:close/>
                </a:path>
              </a:pathLst>
            </a:custGeom>
            <a:ln w="25908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84569" y="1701545"/>
              <a:ext cx="360045" cy="504825"/>
            </a:xfrm>
            <a:custGeom>
              <a:avLst/>
              <a:gdLst/>
              <a:ahLst/>
              <a:cxnLst/>
              <a:rect l="l" t="t" r="r" b="b"/>
              <a:pathLst>
                <a:path w="360045" h="504825">
                  <a:moveTo>
                    <a:pt x="269748" y="0"/>
                  </a:moveTo>
                  <a:lnTo>
                    <a:pt x="89916" y="0"/>
                  </a:lnTo>
                  <a:lnTo>
                    <a:pt x="89916" y="324612"/>
                  </a:lnTo>
                  <a:lnTo>
                    <a:pt x="0" y="324612"/>
                  </a:lnTo>
                  <a:lnTo>
                    <a:pt x="179832" y="504444"/>
                  </a:lnTo>
                  <a:lnTo>
                    <a:pt x="359664" y="324612"/>
                  </a:lnTo>
                  <a:lnTo>
                    <a:pt x="269748" y="324612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84569" y="1701545"/>
              <a:ext cx="360045" cy="504825"/>
            </a:xfrm>
            <a:custGeom>
              <a:avLst/>
              <a:gdLst/>
              <a:ahLst/>
              <a:cxnLst/>
              <a:rect l="l" t="t" r="r" b="b"/>
              <a:pathLst>
                <a:path w="360045" h="504825">
                  <a:moveTo>
                    <a:pt x="0" y="324612"/>
                  </a:moveTo>
                  <a:lnTo>
                    <a:pt x="89916" y="324612"/>
                  </a:lnTo>
                  <a:lnTo>
                    <a:pt x="89916" y="0"/>
                  </a:lnTo>
                  <a:lnTo>
                    <a:pt x="269748" y="0"/>
                  </a:lnTo>
                  <a:lnTo>
                    <a:pt x="269748" y="324612"/>
                  </a:lnTo>
                  <a:lnTo>
                    <a:pt x="359664" y="324612"/>
                  </a:lnTo>
                  <a:lnTo>
                    <a:pt x="179832" y="504444"/>
                  </a:lnTo>
                  <a:lnTo>
                    <a:pt x="0" y="324612"/>
                  </a:lnTo>
                  <a:close/>
                </a:path>
              </a:pathLst>
            </a:custGeom>
            <a:ln w="25908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551</Words>
  <Application>Microsoft Office PowerPoint</Application>
  <PresentationFormat>Affichage à l'écran (4:3)</PresentationFormat>
  <Paragraphs>153</Paragraphs>
  <Slides>32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6" baseType="lpstr">
      <vt:lpstr>Arial</vt:lpstr>
      <vt:lpstr>Calibri</vt:lpstr>
      <vt:lpstr>Times New Roman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1985 à 2006: 15 Comités, Groupes de réflexions etc. visant à actualiser la procédure ( non réalisés)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ACTEURS</vt:lpstr>
      <vt:lpstr>Présentation PowerPoint</vt:lpstr>
      <vt:lpstr>PROJET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L’Utilisation rationnelle de l’Énergie et les Systèmes de Management Environnemental</dc:title>
  <dc:creator>bouchami</dc:creator>
  <cp:lastModifiedBy>MICHEL ANDRÉ BOUCHARD</cp:lastModifiedBy>
  <cp:revision>1</cp:revision>
  <dcterms:created xsi:type="dcterms:W3CDTF">2025-01-19T15:03:54Z</dcterms:created>
  <dcterms:modified xsi:type="dcterms:W3CDTF">2025-01-19T15:58:20Z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2020-01-23T00:00:00Z</vt:filetime>
  </property>
  <property fmtid="{D5CDD505-2E9C-101B-9397-08002B2CF9AE}" pid="3" name="Creator">
    <vt:lpwstr>Microsoft® PowerPoint® pour Office 365</vt:lpwstr>
  </property>
  <property fmtid="{D5CDD505-2E9C-101B-9397-08002B2CF9AE}" pid="4" name="LastSaved">
    <vt:filetime>2025-01-19T00:00:00Z</vt:filetime>
  </property>
  <property fmtid="{D5CDD505-2E9C-101B-9397-08002B2CF9AE}" pid="5" name="Producer">
    <vt:lpwstr>Microsoft® PowerPoint® pour Office 365</vt:lpwstr>
  </property>
</Properties>
</file>