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3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4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5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ink/ink6.xml" ContentType="application/inkml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ink/ink7.xml" ContentType="application/inkml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63"/>
  </p:notesMasterIdLst>
  <p:sldIdLst>
    <p:sldId id="260" r:id="rId2"/>
    <p:sldId id="533" r:id="rId3"/>
    <p:sldId id="590" r:id="rId4"/>
    <p:sldId id="534" r:id="rId5"/>
    <p:sldId id="608" r:id="rId6"/>
    <p:sldId id="537" r:id="rId7"/>
    <p:sldId id="609" r:id="rId8"/>
    <p:sldId id="610" r:id="rId9"/>
    <p:sldId id="577" r:id="rId10"/>
    <p:sldId id="607" r:id="rId11"/>
    <p:sldId id="578" r:id="rId12"/>
    <p:sldId id="539" r:id="rId13"/>
    <p:sldId id="604" r:id="rId14"/>
    <p:sldId id="611" r:id="rId15"/>
    <p:sldId id="605" r:id="rId16"/>
    <p:sldId id="612" r:id="rId17"/>
    <p:sldId id="613" r:id="rId18"/>
    <p:sldId id="540" r:id="rId19"/>
    <p:sldId id="542" r:id="rId20"/>
    <p:sldId id="544" r:id="rId21"/>
    <p:sldId id="549" r:id="rId22"/>
    <p:sldId id="579" r:id="rId23"/>
    <p:sldId id="508" r:id="rId24"/>
    <p:sldId id="550" r:id="rId25"/>
    <p:sldId id="552" r:id="rId26"/>
    <p:sldId id="553" r:id="rId27"/>
    <p:sldId id="580" r:id="rId28"/>
    <p:sldId id="581" r:id="rId29"/>
    <p:sldId id="582" r:id="rId30"/>
    <p:sldId id="614" r:id="rId31"/>
    <p:sldId id="584" r:id="rId32"/>
    <p:sldId id="586" r:id="rId33"/>
    <p:sldId id="585" r:id="rId34"/>
    <p:sldId id="562" r:id="rId35"/>
    <p:sldId id="588" r:id="rId36"/>
    <p:sldId id="587" r:id="rId37"/>
    <p:sldId id="554" r:id="rId38"/>
    <p:sldId id="591" r:id="rId39"/>
    <p:sldId id="589" r:id="rId40"/>
    <p:sldId id="594" r:id="rId41"/>
    <p:sldId id="595" r:id="rId42"/>
    <p:sldId id="596" r:id="rId43"/>
    <p:sldId id="597" r:id="rId44"/>
    <p:sldId id="592" r:id="rId45"/>
    <p:sldId id="556" r:id="rId46"/>
    <p:sldId id="598" r:id="rId47"/>
    <p:sldId id="558" r:id="rId48"/>
    <p:sldId id="601" r:id="rId49"/>
    <p:sldId id="561" r:id="rId50"/>
    <p:sldId id="557" r:id="rId51"/>
    <p:sldId id="600" r:id="rId52"/>
    <p:sldId id="563" r:id="rId53"/>
    <p:sldId id="564" r:id="rId54"/>
    <p:sldId id="565" r:id="rId55"/>
    <p:sldId id="566" r:id="rId56"/>
    <p:sldId id="593" r:id="rId57"/>
    <p:sldId id="569" r:id="rId58"/>
    <p:sldId id="576" r:id="rId59"/>
    <p:sldId id="571" r:id="rId60"/>
    <p:sldId id="602" r:id="rId61"/>
    <p:sldId id="603" r:id="rId62"/>
  </p:sldIdLst>
  <p:sldSz cx="9144000" cy="6858000" type="screen4x3"/>
  <p:notesSz cx="6881813" cy="9296400"/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60"/>
            <p14:sldId id="533"/>
            <p14:sldId id="590"/>
            <p14:sldId id="534"/>
            <p14:sldId id="608"/>
            <p14:sldId id="537"/>
            <p14:sldId id="609"/>
            <p14:sldId id="610"/>
            <p14:sldId id="577"/>
            <p14:sldId id="607"/>
            <p14:sldId id="578"/>
            <p14:sldId id="539"/>
            <p14:sldId id="604"/>
            <p14:sldId id="611"/>
            <p14:sldId id="605"/>
            <p14:sldId id="612"/>
            <p14:sldId id="613"/>
            <p14:sldId id="540"/>
            <p14:sldId id="542"/>
            <p14:sldId id="544"/>
            <p14:sldId id="549"/>
            <p14:sldId id="579"/>
            <p14:sldId id="508"/>
            <p14:sldId id="550"/>
            <p14:sldId id="552"/>
            <p14:sldId id="553"/>
            <p14:sldId id="580"/>
            <p14:sldId id="581"/>
            <p14:sldId id="582"/>
            <p14:sldId id="614"/>
            <p14:sldId id="584"/>
            <p14:sldId id="586"/>
            <p14:sldId id="585"/>
            <p14:sldId id="562"/>
            <p14:sldId id="588"/>
            <p14:sldId id="587"/>
            <p14:sldId id="554"/>
            <p14:sldId id="591"/>
            <p14:sldId id="589"/>
            <p14:sldId id="594"/>
            <p14:sldId id="595"/>
            <p14:sldId id="596"/>
            <p14:sldId id="597"/>
            <p14:sldId id="592"/>
            <p14:sldId id="556"/>
            <p14:sldId id="598"/>
            <p14:sldId id="558"/>
            <p14:sldId id="601"/>
            <p14:sldId id="561"/>
            <p14:sldId id="557"/>
            <p14:sldId id="600"/>
            <p14:sldId id="563"/>
            <p14:sldId id="564"/>
            <p14:sldId id="565"/>
            <p14:sldId id="566"/>
            <p14:sldId id="593"/>
            <p14:sldId id="569"/>
            <p14:sldId id="576"/>
            <p14:sldId id="571"/>
            <p14:sldId id="602"/>
            <p14:sldId id="6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>
    <p:extLst>
      <p:ext uri="{19B8F6BF-5375-455C-9EA6-DF929625EA0E}">
        <p15:presenceInfo xmlns:p15="http://schemas.microsoft.com/office/powerpoint/2012/main" userId="1dbdc8a1c90dd8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0B6B1D"/>
    <a:srgbClr val="FFE1E1"/>
    <a:srgbClr val="D5FBDC"/>
    <a:srgbClr val="E6D2DC"/>
    <a:srgbClr val="F5E3E8"/>
    <a:srgbClr val="D9E3D9"/>
    <a:srgbClr val="336B40"/>
    <a:srgbClr val="FFF7F9"/>
    <a:srgbClr val="FFE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5425" autoAdjust="0"/>
  </p:normalViewPr>
  <p:slideViewPr>
    <p:cSldViewPr snapToGrid="0" snapToObjects="1" showGuides="1">
      <p:cViewPr>
        <p:scale>
          <a:sx n="58" d="100"/>
          <a:sy n="58" d="100"/>
        </p:scale>
        <p:origin x="112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03:00.7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16936 955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33:47.22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21524 3444 8501,'15'19'1646,"-5"-6"900,-16-24-1739,-8-10-399,-12-10 1,-10-9 0,2 3-2048,6 7 1,-2 0 1591,3 2 1,-5-4 0,2 2 0,6 6 0,-6 1 0,13 13 0</inkml:trace>
  <inkml:trace contextRef="#ctx0" brushRef="#br0" timeOffset="377">21541 3732 10578,'-28'-33'327,"0"1"1,0 0 0,0 0-1,0 0 1,-1 0 0,-3-3-1,0 1 1,1 0 0,3 5-1,4 4-1966,-4-4 1,2 4 545,-3-3 1,-2-2 0,5 4-2185,-3-5 2457,14 16 1,8 7 0,4 4 0</inkml:trace>
  <inkml:trace contextRef="#ctx0" brushRef="#br0" timeOffset="883">21434 3946 8914,'4'2'1900,"-2"0"-1446,-19-20 1,-14-15-560,5 4 1,-3-3 0,-1-3-573,0 4 0,-1-3 0,-1 1 0,1 0 73,2 2 1,1 0 0,1 2-1,1 1 147,0 1 1,1 2 0,3 4-2821,-13-8 1635,16 15 1642,4 2 0,8 6 0,3 3 0</inkml:trace>
  <inkml:trace contextRef="#ctx0" brushRef="#br0" timeOffset="1186">21133 3849 11332,'-32'-28'-298,"0"0"0,0 1 0,0-1 0,0 0 0,-6-6 0,2 1 0,5 6 0,1 6 1,9 7-1,17 11 0</inkml:trace>
  <inkml:trace contextRef="#ctx0" brushRef="#br0" timeOffset="1432">20939 3886 13329,'3'2'3276,"-1"0"-3461,-23-19 1,-10-10-3093,10 6 1638,-10-6 1,2 1 818,15 10 1,8 8 0,2 3 0</inkml:trace>
  <inkml:trace contextRef="#ctx0" brushRef="#br0" timeOffset="5169">18458 2142 12214,'-3'-1'1638,"-3"-31"0,5-9 1638,22 4-2476,8 4 0,6 8-452,-9 20 1,1 9-310,17 12 0,-5 8 462,-19-5 0,-3 2-454,11 16 1,2 3-709,-10-10 1,1 1 0,2 3 670,-3-2 0,2 3 0,1 2 1,1-2-1,1-2-120,7 3 1,2-3 0,1-2 0,1-6-984,7-2 1,0-6 0,0-9 826,-6-9 1,0-6 0,-7-7 0,-4-23 0,-10-4 0,-4-4-1</inkml:trace>
  <inkml:trace contextRef="#ctx0" brushRef="#br0" timeOffset="5336">19208 1997 20643,'-40'23'158,"0"-1"0,0 0 1,0 0-1,0 1 0,0-1 1,6 7-1,-1 3 0,1 2 1,1 1-1,3 1 0,2-1 1,3-3-487,0 7 0,4-1 0,3-1 1,1 2-1,-2 7 0,1 3 1,3-4-1,5-9 0,7 6 1</inkml:trace>
  <inkml:trace contextRef="#ctx0" brushRef="#br0" timeOffset="5770">19467 1927 15482,'-1'49'349,"0"1"1,0-1 0,0 0 0,0 0-1,0-1 1,-1-5 0,3 3-345,2-6 1,0 5 0,2 0-1,0-4 1,1-6-15,4 1 1,1-5 701,0-1 1,1-1-890,3 4 0,6-6-897,10-19 1,7-8 0,-5 1 545,-6 9 1,0-3 0,21-15 0,-9-5 0,-30 8 0</inkml:trace>
  <inkml:trace contextRef="#ctx0" brushRef="#br0" timeOffset="6061">19806 2183 24850,'43'25'101,"-1"0"1,0 0 0,-3-1 0,1 0 0,0 1 0,-3-2-1195,-3-1 1,-3-1 0,1 0-1,3 1 1,0 1 0,-6-5-2185,1 0 2457,-16-12 1,-8-4 0,-3-1 0</inkml:trace>
  <inkml:trace contextRef="#ctx0" brushRef="#br0" timeOffset="6217">20122 2231 16591,'-20'31'288,"1"-1"1,0 1-1,-8 12 1,2-4 965,12-16 1,0-1-1303,0-1 1,-1 3-556,-7 12 1,-2 1 422,3-8 1,1-1-1,1 1 1,1-3-1,-1-1 1</inkml:trace>
  <inkml:trace contextRef="#ctx0" brushRef="#br0" timeOffset="6635">20642 2407 25875,'-12'42'-59,"1"-1"1,0 1 0,-1-1-1,1-3 1,0 0 0,0-2-1,0-1-410,-3 3 1,0-3 0,1-3 0,1 3 0,0-9 0,2-17 0</inkml:trace>
  <inkml:trace contextRef="#ctx0" brushRef="#br0" timeOffset="7167">20814 2264 23892,'0'41'564,"1"0"1,-1 0-1,-1 6 1,3-4-537,5-10 0,3-5 0,6 3-17,2-6-226,17-40 0,12-22 1,-6 5 188,-18 13 1,-1 0-795,8-8 1,5-7 0,0 0 0,-9 9 91,0 1 779,-7 14 847,1 22-858,-11 7-12,-3 5 16,-2 8 1,-4 5-1163,-6 8 1,-5 5 1108,0-8 1,-2 4 0,-2 0 0,-1-3-56,-3-2 1,0-3-1,-3-4 25,-2-3 0,-2-3 0,3-15-344,-8-36 402,22-6 1,8-4-6,5 6 0,4 2 3,9-11-6,6 3-28,-3 11 0,3 0 0,9-2 1,5 0-280,-1 5 1,4 0 0,-3 1-464,8-3 0,-1 2-397,2 3 0,-6 3-2121,-9 4 0,-15 3 2457,-4 1 1,-7 3 0,-2 0 0</inkml:trace>
  <inkml:trace contextRef="#ctx0" brushRef="#br0" timeOffset="7317">21606 1992 25903,'21'39'58,"0"0"0,1 1 0,-1-1 0,0 0 0,0 1 0,-9 5 0,-3 4 0,-2 3 0,-3 0 0,-1-1 0,0-3 0,-1-4 0,-1 7 0,0-5 1,-3 0-1,-3 1 0,-7-2 0,1 0 0,0 0 0,-1 0 0,1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27T05:06:03.6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908 1226 1896 0 0,'0'0'6038'0'0,"4"-8"-5884"0"0,18-24 262 0 0,43-49-1 0 0,-34 46-55 0 0,36-57-1 0 0,-53 69-221 0 0,5-13-1 0 0,-2 5-60 0 0,-5 11-32 0 0,0 0 1 0 0,-3 7-10 0 0,-4 5-22 0 0,26-37 74 0 0,-22 30-43 0 0,0-1 0 0 0,12-27 0 0 0,47-116 185 0 0,-14 71-50 0 0,-43 69-137 0 0,1 1 1 0 0,0 0-1 0 0,1 0 1 0 0,1 2-1 0 0,1-1 1 0 0,23-18-1 0 0,106-75 269 0 0,-126 97-283 0 0,8-2 159 0 0,0 0 1 0 0,0 2-1 0 0,53-18 0 0 0,-45 19-100 0 0,37-11 329 0 0,-48 17-190 0 0,-1-1 0 0 0,0 0 1 0 0,27-15-1 0 0,-43 19-157 0 0,-1 1 0 0 0,1-1 0 0 0,0 1 1 0 0,-1 0-1 0 0,1 1 0 0 0,0 0 0 0 0,0 0 1 0 0,0 0-1 0 0,11 0 0 0 0,-10 1 20 0 0,-1-1 0 0 0,0 0-1 0 0,1-1 1 0 0,-1 1 0 0 0,10-5-1 0 0,20-3 64 0 0,40 2 286 0 0,-71 6-381 0 0,0 1 0 0 0,0 0 1 0 0,0 0-1 0 0,-1 0 1 0 0,1 0-1 0 0,0 1 1 0 0,0-1-1 0 0,0 1 1 0 0,0 1-1 0 0,-1-1 1 0 0,1 1-1 0 0,8 3 1 0 0,11 1 175 0 0,-22-6-212 0 0,0 0 0 0 0,1 0 0 0 0,-1 1 0 0 0,0-1 0 0 0,0 1 0 0 0,0-1 0 0 0,0 1 0 0 0,-1 0 0 0 0,1 0 0 0 0,0 0 0 0 0,0 0 0 0 0,3 2-1 0 0,54 40 894 0 0,-58-43-908 0 0,-1 0 1 0 0,1 1-1 0 0,-1-1 1 0 0,0 0-1 0 0,1 1 0 0 0,-1-1 1 0 0,1 0-1 0 0,-1 1 0 0 0,0-1 1 0 0,1 1-1 0 0,-1-1 1 0 0,0 1-1 0 0,1-1 0 0 0,-1 1 1 0 0,0-1-1 0 0,0 1 0 0 0,1-1 1 0 0,-1 1-1 0 0,0 0 0 0 0,0-1 1 0 0,0 1-1 0 0,0-1 1 0 0,0 1-1 0 0,0 0 0 0 0,6 14 222 0 0,-3-9-173 0 0,0 0-1 0 0,-1 0 0 0 0,0 0 0 0 0,0 0 0 0 0,0 0 0 0 0,0 0 0 0 0,-1 0 0 0 0,0 1 0 0 0,0-1 0 0 0,-1 0 0 0 0,0 1 0 0 0,0-1 0 0 0,-1 9 0 0 0,-2 10 93 0 0,-1 0 0 0 0,-8 27 0 0 0,10-44-111 0 0,-2 0 0 0 0,1 0 1 0 0,-1-1-1 0 0,0 0 0 0 0,-1 1 0 0 0,-6 8 0 0 0,-13 19 116 0 0,-6 23-14 0 0,4 1-1 0 0,-27 84 0 0 0,36-90-45 0 0,-2-1 0 0 0,-2-1 0 0 0,-44 75 0 0 0,40-89-59 0 0,13-20-6 0 0,-18 35 1 0 0,-14 28 33 0 0,-55 75 1 0 0,87-138-50 0 0,-1-1 0 0 0,-19 17 0 0 0,1 0 5 0 0,21-23-8 0 0,-1 1 0 0 0,-20 13 0 0 0,21-16-5 0 0,0 0-1 0 0,0 1 1 0 0,-15 16-1 0 0,-56 63 36 0 0,69-76-33 0 0,-26 35 14 0 0,31-35-14 0 0,-2-1 0 0 0,-16 17-1 0 0,-103 110 66 0 0,87-90-41 0 0,29-33-23 0 0,0 1 0 0 0,-9 19 1 0 0,-13 17 9 0 0,2-5 6 0 0,19-27 1 0 0,0 0 1 0 0,-24 25-1 0 0,-7 10 7 0 0,33-39-15 0 0,-2-1 0 0 0,-17 18-1 0 0,-20 17 58 0 0,32-31-34 0 0,-1 0 0 0 0,-37 27 0 0 0,32-30-18 0 0,6-5 9 0 0,1 1-1 0 0,0 1 1 0 0,0 1-1 0 0,-23 26 0 0 0,30-30-7 0 0,-1 1 0 0 0,1-2 0 0 0,-15 10 0 0 0,-25 26 52 0 0,15-10-17 0 0,23-23-21 0 0,0 1-1 0 0,-13 17 1 0 0,13-15 12 0 0,0-1 0 0 0,0-1 0 0 0,-24 20 0 0 0,23-23-16 0 0,2 1 0 0 0,-1 0-1 0 0,1 1 1 0 0,1 0 0 0 0,-10 15 0 0 0,-79 119 161 0 0,14-26-61 0 0,-12 23-14 0 0,47-59-86 0 0,37-61-23 0 0,0 1 0 0 0,-29 35 1 0 0,34-50-10 0 0,1 1 1 0 0,0 0-1 0 0,1 1 1 0 0,0 0-1 0 0,-4 12 1 0 0,-20 38-1 0 0,4-15-1 0 0,24-42 0 0 0,-1 1 0 0 0,2-1 0 0 0,-1 0 0 0 0,0 1 1 0 0,1-1-1 0 0,-1 7 0 0 0,-10 30-2 0 0,12-36-6 0 0,-1 7-5 0 0,-4 1 3 0 0,1 2 2 0 0,3 1 0 0 0,1-2 0 0 0,0 6 0 0 0,0-2 0 0 0,0-2-1 0 0,0-3-4 0 0,0-1 3 0 0,1-9 9 0 0,1 0 0 0 0,-1 0 0 0 0,1 0-1 0 0,0 0 1 0 0,0 0 0 0 0,0 0 0 0 0,0-1-1 0 0,0 1 1 0 0,1-1 0 0 0,-1 1 0 0 0,1-1-1 0 0,0 0 1 0 0,3 2 0 0 0,11 10-6 0 0,1-1 0 0 0,1-1 0 0 0,35 18 0 0 0,-29-17-10 0 0,25 11-17 0 0,33 8-37 0 0,10 4-2 0 0,-84-31 54 0 0,1-2 0 0 0,0 1-1 0 0,0-1 1 0 0,0-1-1 0 0,1 0 1 0 0,-1 0 0 0 0,0-1-1 0 0,1 0 1 0 0,-1-1 0 0 0,1 0-1 0 0,-1-1 1 0 0,1 0-1 0 0,15-4 1 0 0,9-4-68 0 0,0-1-1 0 0,51-24 1 0 0,-35 13 10 0 0,-21 8 23 0 0,0-2 0 0 0,-2 0 0 0 0,47-34 0 0 0,72-69-124 0 0,-118 94 141 0 0,41-41-44 0 0,-2-4-1 0 0,-4-3 1 0 0,84-119 0 0 0,-95 125 73 0 0,69-66-1 0 0,-78 87 8 0 0,192-183 9 0 0,-161 161 20 0 0,72-84 0 0 0,-70 48-2 0 0,5-2 4 0 0,-53 65-18 0 0,65-69 0 0 0,11 6 13 0 0,101-94 13 0 0,-137 135 2 0 0,123-140 0 0 0,4-49 41 0 0,-88 125-30 0 0,-56 66-30 0 0,81-99 48 0 0,29-35 32 0 0,-67 94-50 0 0,30-35-8 0 0,-99 105-30 0 0,2 1 0 0 0,2 2-1 0 0,54-41 1 0 0,108-57 25 0 0,-186 122-37 0 0,29-16 7 0 0,61-25 1 0 0,-1 2 3 0 0,40-18 15 0 0,-55 22-13 0 0,20-8 1 0 0,-80 39-11 0 0,1 1 1 0 0,-1 0-1 0 0,42-4 0 0 0,-53 10-1 0 0,-1 0-1 0 0,1 1 1 0 0,0 0-1 0 0,-1 1 0 0 0,1 0 1 0 0,8 3-1 0 0,10 3 4 0 0,-12-4-5 0 0,3 5-1 0 0,-3-1 0 0 0,-2 2-1 0 0,-5-4-2 0 0,0 1 1 0 0,0 0-1 0 0,-1 0 0 0 0,0 1 0 0 0,-1 0 1 0 0,0 0-1 0 0,8 12 0 0 0,-9-11 2 0 0,0-1-2 0 0,0 0-1 0 0,0 0 0 0 0,-1 1 0 0 0,0-1 0 0 0,0 1 1 0 0,-1 0-1 0 0,0 0 0 0 0,-1 0 0 0 0,0 0 0 0 0,0 0 1 0 0,-1 1-1 0 0,0 15 0 0 0,-2-12-15 0 0,0 0 0 0 0,-1 0 1 0 0,0 0-1 0 0,-1 0 0 0 0,0-1 0 0 0,-1 1 0 0 0,-7 14 1 0 0,-46 82-108 0 0,35-72 73 0 0,1 1-63 0 0,-2-2 0 0 0,-36 46 0 0 0,-19 19-147 0 0,49-61 166 0 0,-1-2 0 0 0,-49 49 0 0 0,59-68 64 0 0,5-4-1 0 0,-2 0 1 0 0,1-1-1 0 0,-35 21 0 0 0,-2 0-7 0 0,1 1-1 0 0,2 3 0 0 0,-76 75 1 0 0,105-94 36 0 0,-92 96-24 0 0,26-21 29 0 0,48-55 0 0 0,-37 50 0 0 0,1 7 69 0 0,-5-4 0 0 0,-108 98 0 0 0,-145 153 558 0 0,269-272-413 0 0,-39 49 129 0 0,48-54-124 0 0,-84 77 0 0 0,101-106-176 0 0,-271 255 268 0 0,25-12-190 0 0,64-83-121 0 0,188-174 0 0 0,-43 25 0 0 0,38-27 0 0 0,1 2 0 0 0,-41 36 0 0 0,58-43 0 0 0,5-2 0 0 0,0-1 0 0 0,0 0 0 0 0,1-1 0 0 0,-13 13 0 0 0,2 0 0 0 0,1 2 0 0 0,1 0 0 0 0,-31 54 0 0 0,11-16 0 0 0,28-47 0 0 0,2 1 0 0 0,-12 22 0 0 0,8-13 0 0 0,-46 63 0 0 0,9-16 0 0 0,53-75 0 0 0,-16 25-4 0 0,-1-1 0 0 0,-2 0 0 0 0,-27 29 0 0 0,-50 46-12 0 0,-60 40-16 0 0,-45 82 10 0 0,137-148 15 0 0,33-40 0 0 0,2 1 1 0 0,-29 43-1 0 0,26-27-8 0 0,-45 50-1 0 0,33-45 13 0 0,21-24-3 0 0,-48 47 1 0 0,-92 98-13 0 0,146-157 4 0 0,2 1 0 0 0,0 0-1 0 0,2 1 1 0 0,0 0 0 0 0,2 1 0 0 0,-15 39-1 0 0,-7 21-76 0 0,-5 14-214 0 0,36-83 249 0 0,0-1 0 0 0,0 1 0 0 0,2-1 0 0 0,0 23 0 0 0,1-9-85 0 0,-1-24 126 0 0,1 1 0 0 0,0-1 0 0 0,0 0 0 0 0,1 1 0 0 0,-1-1 0 0 0,1 0 0 0 0,-1 0 0 0 0,1 0 0 0 0,0 0 1 0 0,0 0-1 0 0,0 0 0 0 0,1-1 0 0 0,-1 1 0 0 0,1-1 0 0 0,2 3 0 0 0,36 27-93 0 0,-29-25 79 0 0,1 0 0 0 0,-1-1 0 0 0,1-1 0 0 0,1 0 0 0 0,-1-1 0 0 0,1 0 0 0 0,0-1 0 0 0,20 2 0 0 0,7-3-66 0 0,49-2 1 0 0,-29-1 31 0 0,-40-1 41 0 0,0 0 0 0 0,0-1-1 0 0,0-1 1 0 0,0-1 0 0 0,-1-1 0 0 0,0-1-1 0 0,0 0 1 0 0,26-15 0 0 0,150-84-125 0 0,-161 83 118 0 0,0-1 0 0 0,-2-1 0 0 0,39-39 0 0 0,37-31-27 0 0,15-24 3 0 0,-76 74 33 0 0,39-31-24 0 0,34-34 0 0 0,153-183 5 0 0,38-18 33 0 0,-161 182 67 0 0,3-3 62 0 0,199-195 194 0 0,-200 177-28 0 0,22-60 8 0 0,-171 205-291 0 0,23-31 19 0 0,55-67 66 0 0,-32 44-47 0 0,-30 34-27 0 0,27-27-1 0 0,-7 13 11 0 0,-16 14-8 0 0,35-26-1 0 0,84-77 32 0 0,-64 54-28 0 0,-11 7 13 0 0,97-123 0 0 0,-58 61-3 0 0,-81 100-18 0 0,57-48 0 0 0,-15 18-5 0 0,39-31 11 0 0,109-57 37 0 0,-96 68-1 0 0,91-99 44 0 0,-24 20-22 0 0,-85 66-6 0 0,-16 13-18 0 0,29-29 24 0 0,-24 20-12 0 0,309-298 185 0 0,-260 230-199 0 0,23-10-7 0 0,27-29 65 0 0,-146 143-76 0 0,-8 9 8 0 0,2 1 0 0 0,60-51 0 0 0,-77 74-36 0 0,1 2 0 0 0,1 1 0 0 0,1 0 0 0 0,0 2 0 0 0,1 1 0 0 0,1 1 0 0 0,0 1 0 0 0,30-8 0 0 0,279-55-14 0 0,-291 65 4 0 0,125-14-37 0 0,55 17-144 0 0,-221 6 176 0 0,0 1 0 0 0,0-1 0 0 0,0 1 1 0 0,0-1-1 0 0,0 1 0 0 0,0 0 1 0 0,0 0-1 0 0,0 1 0 0 0,-1-1 0 0 0,1 1 1 0 0,3 2-1 0 0,23 10-81 0 0,-23-11 68 0 0,0 1 0 0 0,0-1-1 0 0,0 1 1 0 0,0 0 0 0 0,-1 0 0 0 0,1 0 0 0 0,-1 1-1 0 0,0 0 1 0 0,-1 0 0 0 0,1 0 0 0 0,-1 1 0 0 0,0 0 0 0 0,6 11-1 0 0,-8-13 12 0 0,0 1 0 0 0,0-1-1 0 0,-1 1 1 0 0,0-1 0 0 0,0 1-1 0 0,0 0 1 0 0,0 0 0 0 0,-1-1 0 0 0,1 1-1 0 0,-2 7 1 0 0,-7 48-66 0 0,6-49 54 0 0,-1 1-8 0 0,0 1 0 0 0,-1 0 0 0 0,-1-1-1 0 0,0 0 1 0 0,0 0 0 0 0,-1-1 0 0 0,-14 20-1 0 0,-6 4-21 0 0,-30 30-1 0 0,16-19-13 0 0,-78 78-125 0 0,28-28 136 0 0,-207 224-48 0 0,183-208 104 0 0,-5 8 0 0 0,-11 36 16 0 0,-28 24 72 0 0,91-119-38 0 0,-92 66 0 0 0,114-94-38 0 0,-136 122 78 0 0,40-34-4 0 0,7 4-26 0 0,12-11-22 0 0,-29 6 4 0 0,-47 42 12 0 0,181-145-35 0 0,15-15-16 0 0,0 1 1 0 0,0-1-1 0 0,0 0 1 0 0,0 0 0 0 0,0 0-1 0 0,0 0 1 0 0,0 0-1 0 0,-1-1 1 0 0,1 1 0 0 0,-1-1-1 0 0,1 1 1 0 0,-1-1-1 0 0,-4 1 1 0 0,-28 38 71 0 0,5 0 53 0 0,28-37-104 0 0,0-1-11 0 0,1-1-9 0 0,0 0-1 0 0,0 1 1 0 0,0-1 0 0 0,1 1 0 0 0,-1-1-1 0 0,0 0 1 0 0,1 1 0 0 0,-1-1 0 0 0,1 1-1 0 0,0-1 1 0 0,-1 1 0 0 0,1-1 0 0 0,0 1-1 0 0,0 0 1 0 0,0-1 0 0 0,0 1 0 0 0,0-1-1 0 0,0 1 1 0 0,1-1 0 0 0,-1 1 0 0 0,0-1-1 0 0,1 1 1 0 0,-1-1 0 0 0,1 1 0 0 0,1 1-1 0 0,20 37 40 0 0,-20-38-31 0 0,-2 0-3 0 0,0 8-1 0 0,0-7 0 0 0,0-1 0 0 0,0 6 0 0 0,0-6 0 0 0,0 1 2 0 0,0 7 3 0 0,0-8 12 0 0,-2-1-17 0 0,-10 1 0 0 0,-4-12-1 0 0,2 1-6 0 0,0-3-1 0 0,0-2 0 0 0,1 1 0 0 0,0-1 0 0 0,-1 2 2 0 0,3 7 6 0 0,6 4 5 0 0,-4 0-4 0 0,6 0-1 0 0,-8 1 30 0 0,8 1-19 0 0,0-1-1 0 0,1 0 1 0 0,-1 0 0 0 0,0 0 0 0 0,0 0 0 0 0,0 0-1 0 0,0-1 1 0 0,-6-1 0 0 0,0-8-2 0 0,6 8 17 0 0,1 0-12 0 0,-34-31 156 0 0,34 32-125 0 0,-1-2-29 0 0,2 2-117 0 0,-24-22 522 0 0,16 17-22 0 0,13 19-302 0 0,1-7-99 0 0,-1 0 0 0 0,1 0 0 0 0,0-1 0 0 0,1 1 1 0 0,-1-1-1 0 0,1 0 0 0 0,10 6 0 0 0,10 10 25 0 0,128 111 177 0 0,-151-129-181 0 0,-1-1-13 0 0,21 21 60 0 0,-21-21 23 0 0,-4-4-78 0 0,-46-49 8 0 0,2-1 1 0 0,-39-60-1 0 0,77 101-19 0 0,7 9 0 0 0,-10 32 10 0 0,-19 37 8 0 0,21-44-10 0 0,-2 0 1 0 0,0-1 0 0 0,-25 37 0 0 0,-39 39 74 0 0,47-55 22 0 0,25-41-82 0 0,1 0-18 0 0,-6 7-2 0 0,6-7 13 0 0,-1 0-11 0 0,-8 15 37 0 0,11-17-48 0 0,0 1 0 0 0,0-1-1 0 0,0 0 1 0 0,0 0 0 0 0,0 1 0 0 0,0-1 0 0 0,0 0 0 0 0,0 0-1 0 0,0 1 1 0 0,0-1 0 0 0,1 0 0 0 0,-1 0 0 0 0,0 1 0 0 0,0-1 0 0 0,0 0-1 0 0,0 0 1 0 0,1 1 0 0 0,-1-1 0 0 0,0 0 0 0 0,0 0 0 0 0,0 0-1 0 0,1 0 1 0 0,-1 1 0 0 0,0-1 0 0 0,0 0 0 0 0,1 0 0 0 0,-1 0-1 0 0,0 0 1 0 0,0 0 0 0 0,1 0 0 0 0,-1 0 0 0 0,0 0 0 0 0,1 0-1 0 0,-1 0 1 0 0,0 0 0 0 0,37-3 64 0 0,-30 2-79 0 0,120-22 60 0 0,65-8 20 0 0,-118 24-5 0 0,-72 7-32 0 0,13 0 23 0 0,-2 0 72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41:11.36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2339 5482 10497,'-8'22'2033,"7"-9"-1193,15-27-633,0 3 1458,-3 4-1469,-4 4 67,3-1-156,2 1 601,18-9-697,-14 4 1,10-6 1732,-15 6-1733,-1-1-1207,7-8 1235,3-5-1017,4-3 0,4-4 1076,4 2 0,0 0-390,-3 1 1,-2 1 296,0 5 1,-3 3-1,-3 2-21,3-4-1,-6 3 0,3-3 11,11-12 1,3-2 44,-2 4 0,0 0-34,5-4 1,-1 2-367,-14 13 0,-2 4 361,7-3 0,-11 6-11,11-5 1500,12-13-1481,-15 10 0,1-1 28,8-6 1,3 1-40,2 4 1,0 3 581,1-1 1,-2 4-591,-7 7 0,-3 2-6,13-5-6,-14 1-1894,11-5 1928,-7 6 0,2 0 6,-2 3 0,1 1-26,1 1 1,-1 3 72,-2 8 1,-4 1-59,2 3-1,1 10-5,-19-9-101,9 12-27,-2 9 178,-6-9 0,-1 1 12,4 16-50,-5-14 0,0-2 16,1-2 5,7 9 23,-10-16 993,-4 31 0,-3 3-1032,-4-14-2,0-1 0,-3 7 0,-1-10-4,-7-9-6,-5 7 956,10-12-955,4-5 5,-6 9 11,-10 6-2239,-2 4 2275,6-13 1,0 0 1486,-11 8-1495,5-4-5,8-6 1,7-8-1922,-6 8 1943,0-2 39,-12 11 90,-3 6-956,-4-1 799,7-5-66,6-9 50,12-12 1486,-1 0-1476,-7 4 1131,-15 13-1130,8-5 5,-7 10 106,1 6-134,12-16 1,-1-1-900,-2 2 0,0 0 938,-21 8-220,6-3 238,12-7 727,-4 9-644,10-2-11,-9 7-112,5-4 0,-2 1 2020,12-14-2020,-3 0 190,-15 11 0,-4 3-1661,-1 7 1471,7-7 0,-4 4 0,5-3-787,6-5 1,3 0 758,-1 1 0,1-2 1347,-8 2-1347,15-15-6,0-1 6,0-2 11,-3 3 17,-8 5 0,4 1 0,-2 3-11,-4 5 0,-1 0-23,0 2 1,1-1 24,1-1 1,1-3-123,-2 1 126,5-9-18,11-6 7,-1-2 2124,-3 5-2148,-3 1 52,-18 19-32,13-9 0,-2 1-30,-9 8 0,0 0 10,10-9 1,1-1 216,0-1 1,1-4-223,0-2 56,-16 13-27,4-2-852,-4 13 1,1 1 833,8-8-2,4 0 0,0-4 2518,10-14-2505,-19 4-2560,15-4 2539,-22 10-769,28-14 779,-4 3 1426,10-9-1420,2-1-28,0 0 73,-10 1-28,-5 7 11,-14 9-1365,4 2 1331,-1 6-260,9-8 272,2-4-6,5-2 28,1 0-23,-12 10-22,5-3-5,-15 16 1507,14-13-1485,-1 1 367,9-7-350,3 1-1234,0 1 1200,-4 16 17,5-15 2415,-2 9-2426,6-19 849,-1 0-866,0 1-44,-2 5 21,2-3-2694,-1 8 2700,5-4-905,9 8 889,7 3-1394,-2-6 1438,2-1 6,-9-11-29,6 6-128,13-2 146,-7-1 0,7-4 1569,-16-6-1564,3-1 2264,31-2-2247,-22-1-83,17-8 0,0-2 105,-14 1-19,-1-1 0,-2 1 8,-7 6-5,-6 3 11,1 0-29,-2 0-2262,20-10 2280,7-7 19,-4 2 0,4-1-3,-4 2 1,-1 0-215,-4 3 0,-3 0 220,8 0-1392,-21 9 1367,17-13 0,5-4 11,-11 8 0,0-1 17,19-13 0,-1 1 274,-16 12 1,-2 2-289,7-2 321,-9 6-316,-5 4 883,21-17 0,3-2-900,-7 4-2,7-4 0,-2-1 42,-11 8-866,-6 4 821,10-7-187,-14 9 187,-1 0 5,-7 4 1,2-1 2170,1-1-2171,12-11 1,-2 1 72,16-12-2005,-15 15 1922,0 0-67,-12 10 78,-4 1-6,1-1 11,-1 0-11,11-10 11,3-2 260,2-1-226,-5 6-40,-11 10 2309,-2 3-2325,-2 0 85,0-1-74,0-1 0,2 0 0,3-5 6,15-12 39,0 3-331,10-3 286,-16 11-16,-3 6 4,-10 1-16,3-3-5,5-6 33,13-12-1126,-4 6 0,3-3 1154,11-4 0,2-1 481,-4 4 1,0 1-519,-2 2 1,-2 3-14,4-2 0,-14 6 10,5-4 1,2-3 16,-1 1 1,2-3 16,3-2 1,4-3 0,-1 0-23,8-4 0,1 0-338,-9 5 0,1 0 0,-2 2 338,-2 2 0,-1 2-17,-2 0 0,-2 1 17,-1 1-1506,10-8 1517,4-2-11,1 1 0,1-1 6,3-2 478,-10 7 1,-2 2-480,-11 6 7,4-2 1,3-1-13,-2 0 0,0-1 0,3 1 0,0-3-6,12-9 1,-3 0 160,1 1-155,-8 5 0,-1 1 566,0 1-566,-9 8-5,5-2-7,-1-2 1,10-6 6,7-11-74,-12 8 0,2-1 81,2-1 1,0 1-280,-2 2 1,-1 2 276,12-6 6,-20 16-18,6-8 1,1-1 11,7-6 11,0 1 1,0 0-7,0 2 1,-7 8 569,-8 6-569,-7 5 11,9-1-40,15-9-311,-9 5 334,7-7-6,-20 6 2026,6-6-2004,14-6 1,4-1-20,-16 10 1,1 0-2,8-5 0,4-2 1,-6 4-1708,0 2 1705,9-7 163,-22 11-169,1-1 65,1-1-70,1 0 11,21-8 12,2 5 623,-12 4 1,-1-1-635,8 1 256,-2-3-256,-9-1-2090,4-1 2100,-4 3 1,1 0 5,17-1-6,-10 6 1,0 2-1161,13 2 1144,-6 4 11,-17 0 0,-3-2 1517,10-4-1495,11-1-10,5 1-18,3 5-11,-6 4-5,-10 0-230,-8 0 252,-13-2 11,-3 0 11,0 2 2138,2 3-2160,3 6-33,8 17 35,-12-6 1,0 0-1866,7 16 1863,-2 4-240,-12-30 234,-1-4 6,-2-5 11,-1-2 2130,1 3-2146,-4 5-6,-10 27-12,-7 8-927,5-15 0,-1 0 958,-1-3 0,0-3-279,-8 6 271,4-11 0,9-11 0,-13 4 22,-11 6 6,6 3 0,-1 2-22,6-5 0,0 2-4,-6 10 1,-1 1-493,6-5 1,2-1 489,5-6 0,0-1 3,1-1 0,-2-1-6,-14-1 0,2-2 1683,3 0-1672,-10 5 0,-2 4 6,16 2 0,3 2-14,4-8 0,-1 0 0,-4 9 0,2-2 1862,6-7-1873,-12 8-635,-11-4 635,10-3 11,-3-8 0,24-10 11,0 0 3104,-32 26-3127,22-17-1540,-8 7 1,0-1 1551,11-12 0,-3 1 640,8-5-640,6 0-5,0 0 27,-4 0-2229,-6 5 2230,-7 5-12,1 4 0,-2 2 710,-15 15-721,-2 2 0,13-11 0,12-10 0,-5 2 11,0-2 20,-2 2 0,-1 3-23,-1 2 1,-2 3-356,-6 4 1,-1 3 347,7-5 1,-1 1 0,3-3-749,-1 1 0,2-2 758,-3 2 0,2-3 6,4-6 11,-7 4 722,-4-1 0,-3 2-733,4-1 0,-1 1-15,-1 1 0,-1 1 0,2-2-2,5-1 0,2-1 0,0 2 0,2-3 2268,2-1-2273,1-2 5,-18 7 0,-3 3 22,-4 3-784,9-5 1,-5 3-1,6-3 768,-1 4 895,10-7 1,3-2-902,6-5 0,0 0-5,2-2-2115,-4 2 2142,-6 1 987,4-1-998,-1 0 391,9-5-391,2 1-1856,-13 11 1850,-3 0 1,-2 1-6,-7 6 651,8-6 0,2-3-651,10-8 1059,-3 1-1075,-3 1-1999,-5 5 2040,4-2 0,-2 2-19,-17 11-6,13-8 0,-1-1-1062,-17 8 1056,15-9 6,5-5 0,13-7-5,-3 1 27,-1 0 34,-14 10-45,-12 12 401,7-5-412,-3 6 1718,19-16-1724,1 1 9,-16 8 0,-4 0-9,-2-2 9,-1 3 0,1-2 8,6-8-11,8-2 1661,4 1-1672,-2 4 22,-18 14-11,6-4-1126,6-4 1,0 0 1119,4-5 0,2-1 6,2-2 0,-1 2 6,-12 6 0,2 1-1506,-4 2 1500,12-7 0,1-1-12,-2 3 6,-7 1 1,0 1 1522,-1 0-1512,-2 1 1,0 0 17,-6 4-26,18-10 0,0 1-3,-18 11 2275,2 2-2280,10-6 11,-2 0 0,10-7 0,-3-1-1123,-4 1 0,-2 0 1117,3 0 0,-1 0-8,-7 3 0,1-1 9,-6 7 10,0 3 7,19-12-15,1 0 0,0 1-3,-5 4 14,-4 3 1,-1 1-20,9-10 0,1-2 5,-9 8 1,-1 1 19,-2 3 0,3-1-581,-9 7 567,19-13 0,0 1-1339,-9 13 1328,9-8 0,1 0 11,-11 11 1034,0 4-1034,24-33 1853,1-1-1879,-10 24 1,-3 4-1280,4-5 1268,-5 10 1,2-3 2073,10-21-2048,4-2 491,5-12-508,0 1 11,3 1 28,1 4 39,3 9-83,4 7-74,5-4 84,-5-4 26,2-11-3,-8-4 0,3-2-2240,3 0 2251,-3 0-11,1 1 0,-7 1-6,1 0 2269,0 0-2285,5 0 38,16-15 1,3-5-17,-1 5-20,7-9 1,-3 1 36,-16 8-17,1 1 0,-9 5 34,14-10-46,-5 2 1,2 0 22,14-14-2268,2-2 2280,-26 23-18,-5 7 2275,-3 2-2291,6-4-23,8-7 34,-3 3 6,4-5 10,-11 9 35,2-2-67,4-1 16,1-2-18,16-5 24,-15 6-12,10-1 29,-17 7 22,5-2-2341,10-4 2296,0-2-762,5-2 1,0 0 767,1-1 593,-4 2 0,-2 2-594,-4 2 20,5-1 1,3-1-46,-3 0 0,2 0 20,1-1 0,2 0 6,13-11 0,-1 0 5,1-1-11,-9 4 0,0 0 330,3-1-305,-7 5 0,4-1-14,9-3 1,1-1-12,-3 1 0,1-1-489,-2 1 0,2-2 0,-4 2 492,-9 3 0,-3 1 0,9-6 0,-1-1 758,-8 4 0,-1 1-758,-2 2 0,0 1-6,-2 0 0,3-1 8,19-10 1,1 1-779,-13 9 1,1 0 766,2-3 1,4-1 0,-2 0 2,8-5 0,-2 0 0,-4 3 0,-2-1-228,-5 1 0,-2 1 236,8-7 1286,-9 8-1275,2 0 1,4-2-14,1 3 0,2-1-11,-4 2 1,2-2-1,-1 2 2,9-5 1,-1 0 5,-2 1 0,-2-1 11,-2 0 1,-3 0 2,-7 5 0,-1 1-3,0-1 1,-1 1 10,2-2 0,12-6-33,-12 10 0,2 0 14,2-1 0,3-2 5,11-6 0,1-1-28,-3 2 1,0-2-265,-11 5 1,1-2 0,-3 2 283,3-2 0,-2 0-165,-5 2 1,-3 2 170,2-4 1348,1 3-1354,9-6 0,9-3 5,-16 11 1,0 0 1468,16-9-1474,-6 4 0,-16 8 656,0-1-656,18-18-1028,-11 10 0,2-2 1031,9-8 0,2-1 4,-7 9 0,1-2 1,-2 3-8,1-1 0,-2 2-45,1 2 1,-3 2 38,-8 7-5,-1-1 6,8-4 5,12-10-20,-13 9 0,0 0 3,0-2 1,0 0 38,5-5 1,-1 1-124,6-6 98,-16 12 0,0 1-1305,11-7 1308,3 1 0,2 0-3,-12 6 0,0 1 3,6-5 0,4-2 0,-5 3 0,-7 4 0,-2 0 0,5-3 0,-2 0 226,8-6-220,-9 6 1417,-1 2-1425,13-5 0,12-5 1,-5 3 3,-12 4 1,1 0-3,4-2 0,7-3 0,-2 0 0,-6 3 3,-8 4 0,-4 1-1,1-1 1,-1 1 126,2 0-135,-9 6-1463,21-11 1418,-10 4 7,15-9 44,-3-6 0,-3 2 2,-10 10 1,-1 0-11,5-3 14,-1 6 1451,-19 11-1479,9-5 22,-3 1-11,18-16 1085,-3 0-1074,0 0 224,-4 3-218,-10 11-1888,-3 1 1882,1 1 6,7-5-12,10-7-742,5-3 748,-6 5 0,2 0 3,-7 3 0,-1 1-1,2 0 1,-1 0-3,8-6 0,-16 12 1528,-2 1-1528,11-3 6,1 2-1,11-3 1,10-2-12,-22 6 1,-1-1-359,19-7 364,-7 1 16,-11 7 1,0 4-6,-1 5-5,21-4-57,-31 15 23,-1-7 23,-4 0 2095,1-5-2079,-7 0 572,-5 22-583,1-9 17,-2 14-17,1-10 4,4-7-4,0 2 3276,1-5-3143,-1-2-133,3 3 11,4 4-2179,4 1 2145,5 6-2615,-1 3 2638,-6-6 0,-6 1 6,-5-10 5,-3 6-6,-1 3-1799,-5 7 1783,-5 2-333,-4 2 344,3-6 1595,-1-2-1595,5-5-1590,-11 16 1596,3-4-15,5-4 1,-2 0 47,-10 11-170,-1 1 137,5-11-113,1-1 112,6-6 1448,-17 17-1450,2-2 0,-1 2 5,6-6 1,-1-1-9,-3 5 0,3-4 0,7-7 2186,10-11-2186,-3 3 264,-3 2-264,-18 18-1126,11-10 1,0 1 1141,0 0 1,1 1-14,-2 0 0,2-2-42,-8 1-946,5-11 991,7-7-6,6-3 11,3 1 17,-16 24-45,8-12 12,-17 18 786,20-20-776,-1-2 2155,6-2-2166,1-3 1820,-1 4-1797,-7 7-2768,-3 5 2745,-10 13-973,1-2 979,7-7 0,1-5 0,6-8 11,-2 2 6,-9 8-20,6-3 0,-1 1 3,-1 1 0,-1 0-6,-1 3 1,0-1 7,1-4 1,2-1-121,-4 1 118,2-4 6,12-8-6,-28 24 5,22-18-5,-9 8 0,1 0-5,5-4-1,-4 2 124,8-7-106,7-7-29,-5 1 17,2 0-1189,-9 5 1212,-8 13-23,8-8-6,-6 7 1686,17-16-1719,-6 2 22,2-3 45,-3 2-22,1-2-12,3-1-1657,-3 3 1646,5-4 1222,0 3-1210,2-3-12,2 1 0,0-2 2286,1-1-2269,0-1 11,1-1 259,-7 1-253,-3 4-2373,-2 0 2367,-2 3-5,6-3-6,1 0-17,1-1 17,1 0 22,-3 4-5,-1 1-144,-7 8 111,-10 8 10,1-2 6,2-1 0,8-10-6,10-6 29,-5 1-23,3-1 0,-9 5 11,2 0 11,-4 6 6,-6 7-28,0 0 0,4-4-16,2-1 10,9-9 17,-7 7 0,-5 3-16,-7 7-1,2-2-5,-8 6 5,21-17 18,-6 2-18,16-12-67,-3-1 107,2-1 873,-1 0-879,-2 2-45,2 1 2724,2-1-2729,1-1-6,5-3 50,0 1-27,-3-1 5,2 0 0,-3 0-12,3 0 2075,0 0-2057,-2 0 0,-1 0-6,-3 1 0,0 0-28,3 1 33,2-2 34,2 0-27,-2 0-7,1 1-5,-2-1-11,1 1 28,1-1-62,-7 5 45,2-2 0,-4 2-11,2-2 33,2-1-22,0 1 0,-2-1 0,5 0-5,0-1-29,-2 0 40,3 0 16,-2-1-11,3 1-11,-1-1 0,-1 1 0,1-1-22,1 1 33,-4 0 6,-1 2-1079,-7 4 1067,3-1-3021,-17 17 2994,6-3-942,-10 9 958,11-10 6,5-7 6,-5 0 309,-2 2 0,-2 3-326,2-2 0,-1 3 236,-4 3 1,-3 3-1,4-2-225,5-4 0,2-1 0,-7 7 0,2-3-1344,6-6 1344,-3 0 0,-1 0 0,-1 2-3,1-3 0,1-2-2,4-1-1,-20 13 1,-5 4-837,19-13 0,-1 0 838,-10 7 1,-4 4-1,3-3-184,5-4 1,2-2 178,-2 1 1,2-1 1079,-15 8-1076,12-9-675,-6 4 0,-2 1 680,18-8 0,-2 0-10,-10 7 1,-5 3 0,1-1-11,-3 4 0,3-2 361,6-4 0,1 0-341,0-2 0,-1 1 158,-7 3 1,-2 2-1252,9 0 1,0 2 0,-1-1 623,2-4 1,-1-2 0,3 1 0,-13 14 0,12-7 0,22-22 0</inkml:trace>
  <inkml:trace contextRef="#ctx0" brushRef="#br0" timeOffset="1308">4217 8821 16448,'0'3'3276,"0"0"-3854,-24 6 0,-11 1 1031,11-5 1,-2 0-658,-11 3 0,-7 1 0,2-3 246,-7-9 0,3-6-169,0-6 0,3-3 127,13 1 0,5-3 8,10-3 0,6-1 9,5-8 784,5 8 1,3-2-819,7-8 1,5-1 6,0 6 1,2-1 0,1 1-59,5-8 1,1 2-296,0 7 1,-3 6-2915,-8 11 0,-14 12 2457,-4 5 1,1-3 0,1-1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44:31.18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6167 2898 9604,'-4'-1'2733,"0"0"543,4 1 0,27-71-312,2 37-4057,-8 4 1,5-5 0,0 8 899,1 13 0,1 6 667,0-2 1,-2 2-391,7 7 40,-7 4-12,2 1-2325,14 5 2236,-3 3-35,3 6 35,-9 1-18,-9-1 18,-3 4 10,-2-3-5,5 5 17,9 7-22,-7-2-1,-8-8 0,-1 1 12,-2 1 0,-2-1-18,7 12 7,3 6-1,-12-19 1,1 5 27,1 10 3,-8-10 0,-1 3 84,1 9 1,-1 3 80,0 2 1,-1 1-886,0-1 1,-1-3 674,-2-13 1,0-3 14,-2 12-7,-4-21 1541,-1 7-1501,-6 9-23,0 4 3,-1-5 1,-1 0-43,-9 8 0,2-7 1,-1-3 11,-2-5-15,2-4 1,-1-1 36,-10 4-37,11-8 1,-1-1-6,-7-2 0,1-3 9,-3 0-1,-7-6 2263,27-5-2260,-20-3 1,-3-1-4,9 0 3,-10-2 0,0-3-2254,11-9 2291,-8-12 10,14 8 1,1 0-28,-5-10 2263,5-3-2263,16 23 5,-4-19 56,1-7-1067,2 8 1,-1-1 1108,1 1 1,0-2-59,-2-3 0,0 1-46,2 9 1,0 3 0,-6-18 154,3 16 0,0-1-73,5 3 0,0-1-82,-4-2 1,2 0 11,4-15 62,1 13-45,0 5 22,3-1 0,1 1 786,2-2-831,5-8-5,-4 21-17,4-5-1775,8-10 1775,-4 3 0,1-1 1582,-8 9-1588,-3 0 1,-2 7-1,-1-1 1402,-3 12-3059,0 0 1663,3 8 0,-2-6 0,2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48:31.33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18181 3840 14250,'37'-14'-410,"0"0"0,0 0 1,-3 0-1,-2 2 1,3 2-1,-8 3 0,-18 5 1</inkml:trace>
  <inkml:trace contextRef="#ctx0" brushRef="#br0" timeOffset="463">18705 3424 21735,'21'43'-160,"-1"-1"0,1 0 0,0 1 0,-1 1 1,0-2-1,-2-8 0,10-1 0,-22-30 0</inkml:trace>
  <inkml:trace contextRef="#ctx0" brushRef="#br0" timeOffset="1099">18951 3369 15844,'42'-26'1092,"-1"1"0,10 9 0,-6 10 2184,-17 18-2699,-5 1 1,-4 4-231,-13 28-3624,-9 2 3120,-5-9 0,-3 7 0,1-4-97,6-3 1,-1-2 247,-8 12 1,6-7-18,21-20 12,4-26-11,4-4 5,1-3 11,1-3 1,3-3-105,7-5 1,1-2-984,-6 7 1,1 0 0,-2 1 879,7-6 0,-3 3 1,8 0-1,-31 17 1</inkml:trace>
  <inkml:trace contextRef="#ctx0" brushRef="#br0" timeOffset="2690">19610 2997 17865,'-44'5'819,"0"0"0,1 0 0,-5 4 0,6 4 819,6 5 0,11 4-1244,22 13-2033,22-25 1,10-2 1346,4 2 1,5 0 0,-1 0 296,4 1 1,1 1 288,-6-4 0,1 1 0,-6 0-266,4 7 173,-40 14 1,-15 12 0,-3-12-252,-11-17-1082,-6 3 1,4-11 1131,25-30 0,9-15 0,2 0 754,1 4 1,3-1-1,2 1-763,5-13 1,2 2-99,-2 6 1,0 5-902,4-3 440,3-7 1,-12 42 0,-4 8 0</inkml:trace>
  <inkml:trace contextRef="#ctx0" brushRef="#br0" timeOffset="3364">20055 3104 22649,'40'-26'302,"0"0"0,0 0 1,3 1-1,1 1 1,-4 3-1942,-2 5 1,-3 2 258,-1 2 1,-5 4 2687,-11 10-1588,-8 6-2064,-3 13 705,-2 3 1,-2 5 944,0 7 1,-1 1 1642,-2-2 0,0-2 98,0-4 0,0-4-593,-3-8 571,1-14-628,1-6 1311,-1-39-1265,-3 1 0,-2-4-402,2 12 0,-2-2 0,1 1-30,-4-15 0,-1 4 1134,3 15 1,-6 3-1225,-27-2 1,-3 5-2660,8 3 2738,-10-3 0,5 5 0,27 18 0,7-3 0</inkml:trace>
  <inkml:trace contextRef="#ctx0" brushRef="#br0" timeOffset="3972">20841 2355 13933,'-2'-3'3276,"1"1"0,1 2 0,33 90-3554,-21-59 1,0-1 0,1 3 93,1 4 1,2 4-1,0 0 1,-1-4-393,5 11 1,-1-6-341,-4-12 0,-2-7-2361,-2-13 2457,-1-4 1,-6-4 0,-1-1 0</inkml:trace>
  <inkml:trace contextRef="#ctx0" brushRef="#br0" timeOffset="4424">21125 2396 20352,'47'-12'1092,"0"1"0,-12-10 0,-7 11-232,-13 38 0,-8 11-804,-7-13 1,-2 0-24,-1 2 1,0 3-1673,-2 15 1,1 0 1162,4-15 0,1-3 448,-1 2 0,4-7 826,16-12-849,2-16-112,18-17 1,5-7 100,-12 5 1,0-1-1032,5-2 1,4-2 0,-7 2 921,-9 3 1,-5 3 0,13-7 0,-32 22 0</inkml:trace>
  <inkml:trace contextRef="#ctx0" brushRef="#br0" timeOffset="4705">21539 2084 17140,'46'-4'236,"0"0"0,1 1 1,-10-4-1,-2 0 1,-5 10-162,-1 30 1,-9 13-26,-11-14 1,-3 2-1,0-2 671,5 11 1,-1-2-747,-4 7 0,-1-3-598,-2-9 0,1-5-1159,4 5 1120,2 13-2615,-2-40 2457,-2-9 1,-2 0 0,-2 0 0</inkml:trace>
  <inkml:trace contextRef="#ctx0" brushRef="#br0" timeOffset="4792">22102 2184 24038,'-44'12'-134,"1"-1"0,-1 1 0,0 0 0,1-1 0,-5-2 0,3-1 0,3 3 0,3 8 0,2 3 0,11-5 0,11-6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9:27:49.19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7327 9600 5739,'0'0'0</inkml:trace>
  <inkml:trace contextRef="#ctx0" brushRef="#br0" timeOffset="1195">7781 9405 4698,'6'8'0,"-2"-2"0</inkml:trace>
  <inkml:trace contextRef="#ctx0" brushRef="#br0" timeOffset="1287">7922 9582 68,'8'8'-17,"-1"-3"0,-7-5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1162050"/>
            <a:ext cx="4179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16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82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23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fr-CA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50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17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fr-CA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4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66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9AAB0-71D7-406D-53D0-347AEE518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9213E0-016E-959C-FC21-B247F3C3F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CC443-781C-762C-040B-CB126E94E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fr-CA" b="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378E9-72BF-7BA3-CED5-697A88F13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21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8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365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75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24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47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37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29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77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346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761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06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4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962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C888F-9035-8E8D-CB3B-6522FED73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D4832-314D-9199-027B-D23E6052B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EFFCE6-79E3-B955-0209-8D5B91A3F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2A796-75D5-329F-65F9-8D447369E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03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12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995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153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19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148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215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357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9425012-9B7B-8A48-AAC7-225DAFFFC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11522685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64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33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100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155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981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699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762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50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i="0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m : l’ordre du prédicteur</a:t>
                </a:r>
              </a:p>
              <a:p>
                <a:endParaRPr lang="fr-CA" noProof="0" dirty="0"/>
              </a:p>
              <a:p>
                <a:r>
                  <a:rPr lang="en-CA" b="0" i="0" noProof="0">
                    <a:latin typeface="Cambria Math" panose="02040503050406030204" pitchFamily="18" charset="0"/>
                  </a:rPr>
                  <a:t>𝑓</a:t>
                </a:r>
                <a:r>
                  <a:rPr lang="fr-CA" b="0" i="0" noProof="0">
                    <a:latin typeface="Cambria Math" panose="02040503050406030204" pitchFamily="18" charset="0"/>
                  </a:rPr>
                  <a:t> ̂</a:t>
                </a:r>
                <a:r>
                  <a:rPr lang="fr-CA" noProof="0" dirty="0"/>
                  <a:t> ne sera pas égale a </a:t>
                </a:r>
                <a:r>
                  <a:rPr lang="fr-CA" i="1" noProof="0" dirty="0"/>
                  <a:t>f</a:t>
                </a:r>
                <a:r>
                  <a:rPr lang="fr-CA" i="0" noProof="0" dirty="0"/>
                  <a:t> : la différence entre les deux c’est l’erreur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017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253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709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10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5195C-3C8B-6E0A-3334-B68F45C7C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A534C7-3011-0424-4FD2-3774A34E4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921606-FDE7-BBB4-FAB6-F10A024D4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6BC79-9C01-A90D-69D3-FB76F4DDD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432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637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014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165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710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450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173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8219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460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122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TCD inverse: le tatouage ne devrait pas être visible, vu qu’il est distribué de façon uniforme a plusieurs différentes fréquences spatiales, et il est composé de valeurs qui n’ont pas de structure.   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𝜔 ̂_𝑖</a:t>
                </a:r>
                <a:r>
                  <a:rPr lang="fr-CA" noProof="0" dirty="0"/>
                  <a:t> = c’-c (c’ coefficients de la TCD qu’on vient d’obtenir, c coefficients de la TDC de l’image originale</a:t>
                </a:r>
                <a:r>
                  <a:rPr lang="fr-CA" baseline="0" noProof="0" dirty="0"/>
                  <a:t> (non tatouée)</a:t>
                </a: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Si </a:t>
                </a:r>
                <a:r>
                  <a:rPr lang="fr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𝜔 ̂_𝑖</a:t>
                </a:r>
                <a:r>
                  <a:rPr lang="fr-CA" noProof="0" dirty="0"/>
                  <a:t> sont proches de ceux qu’on avait calculé pour faire le codage, l’image n’as pas été modifié.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-----------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b="1" noProof="0" dirty="0"/>
                  <a:t>VIDEO </a:t>
                </a:r>
                <a:r>
                  <a:rPr lang="fr-CA" b="0" noProof="0" dirty="0"/>
                  <a:t>: présente une étude récente qui a été fait pour montrer comment l’intelligence artificielle peut être utilisé pour éliminer des tatouages numériques, et ils présentes une solution a ce problème. </a:t>
                </a:r>
              </a:p>
              <a:p>
                <a:pPr marL="0" indent="0">
                  <a:buFontTx/>
                  <a:buNone/>
                </a:pPr>
                <a:r>
                  <a:rPr lang="fr-CA" b="1" noProof="0" dirty="0"/>
                  <a:t>https://</a:t>
                </a:r>
                <a:r>
                  <a:rPr lang="fr-CA" b="1" noProof="0" dirty="0" err="1"/>
                  <a:t>www.youtube.com</a:t>
                </a:r>
                <a:r>
                  <a:rPr lang="fr-CA" b="1" noProof="0" dirty="0"/>
                  <a:t>/</a:t>
                </a:r>
                <a:r>
                  <a:rPr lang="fr-CA" b="1" noProof="0" dirty="0" err="1"/>
                  <a:t>watch?v</a:t>
                </a:r>
                <a:r>
                  <a:rPr lang="fr-CA" b="1" noProof="0" dirty="0"/>
                  <a:t>=02Ywt87OpS4&amp;t=194s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69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931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TCD inverse: le tatouage ne devrait pas être visible, vu qu’il est distribué de façon uniforme a plusieurs différentes fréquences spatiales, et il est composé de valeurs qui n’ont pas de structure.   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𝜔 ̂_𝑖</a:t>
                </a:r>
                <a:r>
                  <a:rPr lang="fr-CA" noProof="0" dirty="0"/>
                  <a:t> = c’-c (c’ coefficients de la TCD qu’on vient d’obtenir, c coefficients de la TDC de l’image originale</a:t>
                </a:r>
                <a:r>
                  <a:rPr lang="fr-CA" baseline="0" noProof="0" dirty="0"/>
                  <a:t> (non tatouée)</a:t>
                </a: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Si </a:t>
                </a:r>
                <a:r>
                  <a:rPr lang="fr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𝜔 ̂_𝑖</a:t>
                </a:r>
                <a:r>
                  <a:rPr lang="fr-CA" noProof="0" dirty="0"/>
                  <a:t> sont proches de ceux qu’on avait calculé pour faire le codage, l’image n’as pas été modifié.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-----------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b="1" noProof="0" dirty="0"/>
                  <a:t>VIDEO </a:t>
                </a:r>
                <a:r>
                  <a:rPr lang="fr-CA" b="0" noProof="0" dirty="0"/>
                  <a:t>: présente une étude récente qui a été fait pour montrer comment l’intelligence artificielle peut être utilisé pour éliminer des tatouages numériques, et ils présentes une solution a ce problème. </a:t>
                </a:r>
              </a:p>
              <a:p>
                <a:pPr marL="0" indent="0">
                  <a:buFontTx/>
                  <a:buNone/>
                </a:pPr>
                <a:r>
                  <a:rPr lang="fr-CA" b="1" noProof="0" dirty="0"/>
                  <a:t>https://</a:t>
                </a:r>
                <a:r>
                  <a:rPr lang="fr-CA" b="1" noProof="0" dirty="0" err="1"/>
                  <a:t>www.youtube.com</a:t>
                </a:r>
                <a:r>
                  <a:rPr lang="fr-CA" b="1" noProof="0" dirty="0"/>
                  <a:t>/</a:t>
                </a:r>
                <a:r>
                  <a:rPr lang="fr-CA" b="1" noProof="0" dirty="0" err="1"/>
                  <a:t>watch?v</a:t>
                </a:r>
                <a:r>
                  <a:rPr lang="fr-CA" b="1" noProof="0" dirty="0"/>
                  <a:t>=02Ywt87OpS4&amp;t=194s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734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b="1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TCD inverse: le tatouage ne devrait pas être visible, vu qu’il est distribué de façon uniforme a plusieurs différentes fréquences spatiales, et il est composé de valeurs qui n’ont pas de structure.   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𝜔 ̂_𝑖</a:t>
                </a:r>
                <a:r>
                  <a:rPr lang="fr-CA" noProof="0" dirty="0"/>
                  <a:t> = c’-c (c’ coefficients de la TCD qu’on vient d’obtenir, c coefficients de la TDC de l’image originale</a:t>
                </a:r>
                <a:r>
                  <a:rPr lang="fr-CA" baseline="0" noProof="0" dirty="0"/>
                  <a:t> (non tatouée)</a:t>
                </a: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Si </a:t>
                </a:r>
                <a:r>
                  <a:rPr lang="fr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𝜔 ̂_𝑖</a:t>
                </a:r>
                <a:r>
                  <a:rPr lang="fr-CA" noProof="0" dirty="0"/>
                  <a:t> sont proches de ceux qu’on avait calculé pour faire le codage, l’image n’as pas été modifié.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-----------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b="1" noProof="0" dirty="0"/>
                  <a:t>VIDEO </a:t>
                </a:r>
                <a:r>
                  <a:rPr lang="fr-CA" b="0" noProof="0" dirty="0"/>
                  <a:t>: présente une étude récente qui a été fait pour montrer comment l’intelligence artificielle peut être utilisé pour éliminer des tatouages numériques, et ils présentes une solution a ce problème. </a:t>
                </a:r>
              </a:p>
              <a:p>
                <a:pPr marL="0" indent="0">
                  <a:buFontTx/>
                  <a:buNone/>
                </a:pPr>
                <a:r>
                  <a:rPr lang="fr-CA" b="1" noProof="0" dirty="0"/>
                  <a:t>https://</a:t>
                </a:r>
                <a:r>
                  <a:rPr lang="fr-CA" b="1" noProof="0" dirty="0" err="1"/>
                  <a:t>www.youtube.com</a:t>
                </a:r>
                <a:r>
                  <a:rPr lang="fr-CA" b="1" noProof="0" dirty="0"/>
                  <a:t>/</a:t>
                </a:r>
                <a:r>
                  <a:rPr lang="fr-CA" b="1" noProof="0" dirty="0" err="1"/>
                  <a:t>watch?v</a:t>
                </a:r>
                <a:r>
                  <a:rPr lang="fr-CA" b="1" noProof="0" dirty="0"/>
                  <a:t>=02Ywt87OpS4&amp;t=194s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815D-39E0-1D06-42E5-1CB436677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1DD25E-69C5-22C6-0695-57366D490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6C160-F148-A2D8-583F-E092FC4FC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3C0AC-A73B-6EBC-62F5-A0D870651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15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E543C-F69A-4E68-B407-B4BD5EE10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9ED6BF-CFAD-3B2F-6B96-5F8460CA5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6C58D9-2568-DBE3-DFEA-2835F38C2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BFE38-AB8A-735A-BB4A-945419FC8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66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0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2025-03-27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2CE2D-E1B7-43BF-B792-FFDBD76D4C5F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2025-03-27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1F1DB-0928-47F7-BDE0-86B18C1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54CE6-2312-40E9-BD04-5968F1B22D5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2EB1D-1263-4AD2-A028-5B92C3B3857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7D925-C68B-4EF6-8FAE-A692C7C907F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5E3B6-CC01-4147-8B46-A3AB59941677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0C1B7D-9E92-4580-BC43-A12547DDE72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4904AC-8F51-4D32-9A6C-A5EDC9915E19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6B2CA9-618D-4CB4-8617-1595B2610C1A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B7FFA-7077-4720-84C2-B7C6E467A6D5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n-lt"/>
              </a:rPr>
              <a:t>‹N°›</a:t>
            </a:fld>
            <a:r>
              <a:rPr lang="en-US" sz="1300" b="1" dirty="0">
                <a:latin typeface="+mn-lt"/>
              </a:rPr>
              <a:t> </a:t>
            </a:r>
            <a:r>
              <a:rPr lang="en-US" sz="1300" b="1">
                <a:latin typeface="+mn-lt"/>
              </a:rPr>
              <a:t>/ 54</a:t>
            </a:r>
            <a:endParaRPr lang="en-US" sz="1300" b="1" dirty="0">
              <a:latin typeface="+mn-l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082704" y="6551467"/>
            <a:ext cx="1935044" cy="29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>
                <a:latin typeface="+mn-lt"/>
              </a:rPr>
              <a:t>Compression et </a:t>
            </a:r>
            <a:r>
              <a:rPr lang="en-US" sz="1300" b="1" baseline="0" dirty="0" err="1">
                <a:latin typeface="+mn-lt"/>
              </a:rPr>
              <a:t>codage</a:t>
            </a:r>
            <a:r>
              <a:rPr lang="en-US" sz="1300" b="1" baseline="0" dirty="0">
                <a:latin typeface="+mn-lt"/>
              </a:rPr>
              <a:t> II</a:t>
            </a:r>
            <a:endParaRPr lang="en-US" sz="1300" b="1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7" y="6549363"/>
            <a:ext cx="20853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n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4.sv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3.png"/><Relationship Id="rId17" Type="http://schemas.openxmlformats.org/officeDocument/2006/relationships/image" Target="../media/image20.png"/><Relationship Id="rId2" Type="http://schemas.openxmlformats.org/officeDocument/2006/relationships/tags" Target="../tags/tag3.xml"/><Relationship Id="rId16" Type="http://schemas.openxmlformats.org/officeDocument/2006/relationships/image" Target="../media/image19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2.svg"/><Relationship Id="rId5" Type="http://schemas.openxmlformats.org/officeDocument/2006/relationships/tags" Target="../tags/tag6.xml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14.xml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4.sv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2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22.svg"/><Relationship Id="rId5" Type="http://schemas.openxmlformats.org/officeDocument/2006/relationships/tags" Target="../tags/tag13.xml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tags" Target="../tags/tag12.xml"/><Relationship Id="rId9" Type="http://schemas.openxmlformats.org/officeDocument/2006/relationships/notesSlide" Target="../notesSlides/notesSlide16.xml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0.png"/><Relationship Id="rId5" Type="http://schemas.openxmlformats.org/officeDocument/2006/relationships/customXml" Target="../ink/ink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customXml" Target="../ink/ink3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50.pn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0.png"/><Relationship Id="rId5" Type="http://schemas.openxmlformats.org/officeDocument/2006/relationships/customXml" Target="../ink/ink5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0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5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0.png"/><Relationship Id="rId5" Type="http://schemas.openxmlformats.org/officeDocument/2006/relationships/image" Target="../media/image77.png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0.png"/><Relationship Id="rId5" Type="http://schemas.openxmlformats.org/officeDocument/2006/relationships/customXml" Target="../ink/ink7.xml"/><Relationship Id="rId4" Type="http://schemas.openxmlformats.org/officeDocument/2006/relationships/image" Target="../media/image83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9110" y="0"/>
            <a:ext cx="7689618" cy="6862761"/>
            <a:chOff x="-21880" y="-24126"/>
            <a:chExt cx="10252824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80" y="-24126"/>
              <a:ext cx="10252824" cy="6858000"/>
            </a:xfrm>
            <a:prstGeom prst="rect">
              <a:avLst/>
            </a:prstGeom>
            <a:grpFill/>
          </p:spPr>
        </p:pic>
        <p:sp>
          <p:nvSpPr>
            <p:cNvPr id="23" name="Rectangle 22"/>
            <p:cNvSpPr/>
            <p:nvPr/>
          </p:nvSpPr>
          <p:spPr>
            <a:xfrm rot="1080000">
              <a:off x="4270984" y="-24126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">
              <a:off x="3823791" y="1005269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">
              <a:off x="3378576" y="205443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">
              <a:off x="2960239" y="305225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6970319" y="-216933"/>
            <a:ext cx="2065427" cy="20091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02" y="231127"/>
            <a:ext cx="1866102" cy="103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5699" y="5762473"/>
            <a:ext cx="5195960" cy="235193"/>
            <a:chOff x="5087599" y="6540296"/>
            <a:chExt cx="6927946" cy="313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99" y="6540296"/>
              <a:ext cx="3912966" cy="313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579" y="6540296"/>
              <a:ext cx="3912966" cy="3135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684" y="6468161"/>
            <a:ext cx="3930316" cy="370396"/>
          </a:xfrm>
          <a:prstGeom prst="rect">
            <a:avLst/>
          </a:prstGeom>
        </p:spPr>
      </p:pic>
      <p:sp>
        <p:nvSpPr>
          <p:cNvPr id="21" name="Triangle 20">
            <a:extLst>
              <a:ext uri="{FF2B5EF4-FFF2-40B4-BE49-F238E27FC236}">
                <a16:creationId xmlns:a16="http://schemas.microsoft.com/office/drawing/2014/main" id="{CA1E4C1E-6823-854C-89F6-DF85A9F3B77B}"/>
              </a:ext>
            </a:extLst>
          </p:cNvPr>
          <p:cNvSpPr/>
          <p:nvPr/>
        </p:nvSpPr>
        <p:spPr>
          <a:xfrm>
            <a:off x="4455043" y="3090695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D905BB1B-83B9-F34B-9414-E85702520A8C}"/>
              </a:ext>
            </a:extLst>
          </p:cNvPr>
          <p:cNvSpPr/>
          <p:nvPr/>
        </p:nvSpPr>
        <p:spPr>
          <a:xfrm>
            <a:off x="4617540" y="3090695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7DF91A5D-507C-7A45-AB7B-A19E6B2770C8}"/>
              </a:ext>
            </a:extLst>
          </p:cNvPr>
          <p:cNvSpPr/>
          <p:nvPr/>
        </p:nvSpPr>
        <p:spPr>
          <a:xfrm>
            <a:off x="4780706" y="3090694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5C6A998B-62F3-7248-BC05-0078345C9A43}"/>
              </a:ext>
            </a:extLst>
          </p:cNvPr>
          <p:cNvSpPr/>
          <p:nvPr/>
        </p:nvSpPr>
        <p:spPr>
          <a:xfrm>
            <a:off x="4942159" y="3085932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E46B777-CEC5-984C-BD10-FB698538D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905" y="4081230"/>
            <a:ext cx="6858000" cy="2400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600" b="1" spc="-30" dirty="0">
                <a:latin typeface="+mj-lt"/>
                <a:cs typeface="Tahoma"/>
              </a:rPr>
              <a:t>Eva Alonso </a:t>
            </a:r>
            <a:r>
              <a:rPr lang="fi-FI" sz="2600" b="1" spc="-30" dirty="0" err="1">
                <a:latin typeface="+mj-lt"/>
                <a:cs typeface="Tahoma"/>
              </a:rPr>
              <a:t>Ortiz</a:t>
            </a:r>
            <a:endParaRPr lang="fi-FI" sz="26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20" dirty="0">
                <a:latin typeface="+mj-lt"/>
                <a:cs typeface="Microsoft Sans Serif"/>
              </a:rPr>
              <a:t>ELE8812</a:t>
            </a:r>
            <a:endParaRPr lang="fi-FI" sz="22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65" dirty="0">
                <a:latin typeface="+mj-lt"/>
                <a:cs typeface="Tahoma"/>
              </a:rPr>
              <a:t>30 </a:t>
            </a:r>
            <a:r>
              <a:rPr lang="fi-FI" sz="2200" b="1" spc="-45" dirty="0">
                <a:latin typeface="+mj-lt"/>
                <a:cs typeface="Tahoma"/>
              </a:rPr>
              <a:t>mars</a:t>
            </a:r>
            <a:r>
              <a:rPr lang="fi-FI" sz="2200" b="1" spc="15" dirty="0">
                <a:latin typeface="+mj-lt"/>
                <a:cs typeface="Tahoma"/>
              </a:rPr>
              <a:t> </a:t>
            </a:r>
            <a:r>
              <a:rPr lang="fi-FI" sz="2200" b="1" spc="-65" dirty="0">
                <a:latin typeface="+mj-lt"/>
                <a:cs typeface="Tahoma"/>
              </a:rPr>
              <a:t>2023</a:t>
            </a:r>
            <a:endParaRPr lang="fi-FI" sz="2200" b="1" dirty="0">
              <a:latin typeface="+mj-lt"/>
              <a:cs typeface="Tahoma"/>
            </a:endParaRPr>
          </a:p>
          <a:p>
            <a:endParaRPr lang="en-CA" sz="2900" b="1" dirty="0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5FFC0DF-79C9-CF46-BC87-7C7D45993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44" y="2088773"/>
            <a:ext cx="8017565" cy="1309209"/>
          </a:xfrm>
        </p:spPr>
        <p:txBody>
          <a:bodyPr>
            <a:noAutofit/>
          </a:bodyPr>
          <a:lstStyle/>
          <a:p>
            <a:r>
              <a:rPr lang="en-CA" sz="3400" b="1" spc="-10" dirty="0"/>
              <a:t>Compression et </a:t>
            </a:r>
            <a:r>
              <a:rPr lang="en-CA" sz="3400" b="1" spc="-10" dirty="0" err="1"/>
              <a:t>codage</a:t>
            </a:r>
            <a:r>
              <a:rPr lang="en-CA" sz="3400" b="1" spc="-10" dirty="0"/>
              <a:t> II</a:t>
            </a:r>
            <a:endParaRPr lang="en-CA" sz="3400" b="1" dirty="0"/>
          </a:p>
        </p:txBody>
      </p: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22B1633D-E98A-9E4F-97F8-90A8B1919AFB}"/>
              </a:ext>
            </a:extLst>
          </p:cNvPr>
          <p:cNvSpPr/>
          <p:nvPr/>
        </p:nvSpPr>
        <p:spPr>
          <a:xfrm>
            <a:off x="360903" y="2052329"/>
            <a:ext cx="8422194" cy="1541123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1FD6680-14C3-E34B-AE0B-360512268E8A}"/>
                  </a:ext>
                </a:extLst>
              </p14:cNvPr>
              <p14:cNvContentPartPr/>
              <p14:nvPr/>
            </p14:nvContentPartPr>
            <p14:xfrm>
              <a:off x="6096960" y="34380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1FD6680-14C3-E34B-AE0B-360512268E8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87600" y="3344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171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2DB6C8C8-BF3E-E642-BA7F-8FF66FA97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84" y="1821557"/>
            <a:ext cx="2438400" cy="660400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4AC47716-7928-6348-8BB7-098056185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570" y="1518050"/>
            <a:ext cx="5562600" cy="22479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A85D9C-F033-624B-A204-17F50EBD4F8F}"/>
              </a:ext>
            </a:extLst>
          </p:cNvPr>
          <p:cNvSpPr txBox="1"/>
          <p:nvPr/>
        </p:nvSpPr>
        <p:spPr>
          <a:xfrm>
            <a:off x="976421" y="2560616"/>
            <a:ext cx="1879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+mj-lt"/>
              </a:rPr>
              <a:t>F : matrice N x 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843F0B-D6B7-4447-8CAE-45A0748BE7E4}"/>
              </a:ext>
            </a:extLst>
          </p:cNvPr>
          <p:cNvSpPr txBox="1"/>
          <p:nvPr/>
        </p:nvSpPr>
        <p:spPr>
          <a:xfrm>
            <a:off x="4899057" y="1098910"/>
            <a:ext cx="2554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+mj-lt"/>
              </a:rPr>
              <a:t>Pour u, v = 0, 1, … , N-1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0B9E81-6774-EB4D-8BE8-0ED112AB3C9A}"/>
              </a:ext>
            </a:extLst>
          </p:cNvPr>
          <p:cNvSpPr txBox="1"/>
          <p:nvPr/>
        </p:nvSpPr>
        <p:spPr>
          <a:xfrm>
            <a:off x="744496" y="4246245"/>
            <a:ext cx="40037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200" b="1" dirty="0">
                <a:latin typeface="+mj-lt"/>
              </a:rPr>
              <a:t>F</a:t>
            </a:r>
            <a:r>
              <a:rPr lang="fr-CA" sz="2200" dirty="0">
                <a:latin typeface="+mj-lt"/>
              </a:rPr>
              <a:t> est une combinaison linéaire de N</a:t>
            </a:r>
            <a:r>
              <a:rPr lang="fr-CA" sz="2200" baseline="30000" dirty="0">
                <a:latin typeface="+mj-lt"/>
              </a:rPr>
              <a:t>2</a:t>
            </a:r>
            <a:r>
              <a:rPr lang="fr-CA" sz="2200" dirty="0">
                <a:latin typeface="+mj-lt"/>
              </a:rPr>
              <a:t> matrices de taille N x N </a:t>
            </a:r>
            <a:endParaRPr lang="fr-CA" sz="22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200" b="1" dirty="0" err="1">
                <a:latin typeface="+mj-lt"/>
              </a:rPr>
              <a:t>S</a:t>
            </a:r>
            <a:r>
              <a:rPr lang="fr-CA" sz="2200" b="1" baseline="-25000" dirty="0" err="1">
                <a:latin typeface="+mj-lt"/>
              </a:rPr>
              <a:t>u,v</a:t>
            </a:r>
            <a:r>
              <a:rPr lang="fr-CA" sz="2200" b="1" baseline="-25000" dirty="0">
                <a:latin typeface="+mj-lt"/>
              </a:rPr>
              <a:t> </a:t>
            </a:r>
            <a:r>
              <a:rPr lang="fr-CA" sz="2200" dirty="0">
                <a:latin typeface="+mj-lt"/>
              </a:rPr>
              <a:t> sont les </a:t>
            </a:r>
            <a:r>
              <a:rPr lang="fr-CA" sz="2200" i="1" dirty="0">
                <a:latin typeface="+mj-lt"/>
              </a:rPr>
              <a:t>images de base</a:t>
            </a:r>
            <a:r>
              <a:rPr lang="fr-CA" sz="2200" baseline="30000" dirty="0">
                <a:latin typeface="+mj-lt"/>
              </a:rPr>
              <a:t>  </a:t>
            </a:r>
          </a:p>
        </p:txBody>
      </p:sp>
      <p:pic>
        <p:nvPicPr>
          <p:cNvPr id="24" name="Picture 23" descr="Chart, scatter chart&#10;&#10;Description automatically generated with medium confidence">
            <a:extLst>
              <a:ext uri="{FF2B5EF4-FFF2-40B4-BE49-F238E27FC236}">
                <a16:creationId xmlns:a16="http://schemas.microsoft.com/office/drawing/2014/main" id="{3BAA6C08-97DC-1C44-A173-946D5F3AD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031" y="4000424"/>
            <a:ext cx="2703509" cy="23172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786EB5-9D55-CE40-AB5A-AD9D3D01FC0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2D et compression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d’images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558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4F3F93C-7AAC-FA02-7AD8-53FB01786A8F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2572994" y="1734108"/>
            <a:ext cx="2062490" cy="2310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2DB6C8C8-BF3E-E642-BA7F-8FF66FA97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84" y="1644553"/>
            <a:ext cx="2438400" cy="660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A85D9C-F033-624B-A204-17F50EBD4F8F}"/>
              </a:ext>
            </a:extLst>
          </p:cNvPr>
          <p:cNvSpPr txBox="1"/>
          <p:nvPr/>
        </p:nvSpPr>
        <p:spPr>
          <a:xfrm>
            <a:off x="858058" y="2313697"/>
            <a:ext cx="1879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+mj-lt"/>
              </a:rPr>
              <a:t>F : matrice N x N</a:t>
            </a:r>
          </a:p>
        </p:txBody>
      </p:sp>
      <p:pic>
        <p:nvPicPr>
          <p:cNvPr id="24" name="Picture 23" descr="Chart, scatter chart&#10;&#10;Description automatically generated with medium confidence">
            <a:extLst>
              <a:ext uri="{FF2B5EF4-FFF2-40B4-BE49-F238E27FC236}">
                <a16:creationId xmlns:a16="http://schemas.microsoft.com/office/drawing/2014/main" id="{3BAA6C08-97DC-1C44-A173-946D5F3AD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954" y="1132378"/>
            <a:ext cx="2703509" cy="2317293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88D4B3F7-F7EC-464C-B4EC-A25E923C0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532" y="4044252"/>
            <a:ext cx="4334516" cy="2247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6FBF01-2AD5-F741-80DF-17D9CEA0AF03}"/>
              </a:ext>
            </a:extLst>
          </p:cNvPr>
          <p:cNvSpPr txBox="1"/>
          <p:nvPr/>
        </p:nvSpPr>
        <p:spPr>
          <a:xfrm>
            <a:off x="1644922" y="3635398"/>
            <a:ext cx="59811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200" dirty="0">
                <a:latin typeface="+mj-lt"/>
              </a:rPr>
              <a:t>Images de base pour la TFD (partie réel/imaginaire)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7641B9-5572-3341-BEF4-71749F57BCE8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2D et compression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d’images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8B99C6F-8FB5-56AB-EDC0-B13523665C0E}"/>
              </a:ext>
            </a:extLst>
          </p:cNvPr>
          <p:cNvSpPr txBox="1"/>
          <p:nvPr/>
        </p:nvSpPr>
        <p:spPr>
          <a:xfrm>
            <a:off x="1167066" y="1146869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rgbClr val="FF0000"/>
                </a:solidFill>
              </a:rPr>
              <a:t>F</a:t>
            </a:r>
            <a:r>
              <a:rPr lang="fr-CA" dirty="0">
                <a:solidFill>
                  <a:srgbClr val="FF0000"/>
                </a:solidFill>
                <a:sym typeface="Wingdings" panose="05000000000000000000" pitchFamily="2" charset="2"/>
              </a:rPr>
              <a:t>8 x 8</a:t>
            </a:r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39AF9AB-A6ED-1EF3-4900-5E0F2894CA70}"/>
              </a:ext>
            </a:extLst>
          </p:cNvPr>
          <p:cNvSpPr txBox="1"/>
          <p:nvPr/>
        </p:nvSpPr>
        <p:spPr>
          <a:xfrm>
            <a:off x="185553" y="4367119"/>
            <a:ext cx="1897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Chaque </a:t>
            </a:r>
            <a:r>
              <a:rPr lang="fr-CA" dirty="0" err="1"/>
              <a:t>S</a:t>
            </a:r>
            <a:r>
              <a:rPr lang="fr-CA" baseline="-25000" dirty="0" err="1"/>
              <a:t>u,v</a:t>
            </a:r>
            <a:r>
              <a:rPr lang="fr-CA" dirty="0"/>
              <a:t> est une petite :brique 8 x 8 » contenant un motif spécifique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00E6FB4-4684-EDB4-F1FF-C7985B67DE10}"/>
              </a:ext>
            </a:extLst>
          </p:cNvPr>
          <p:cNvSpPr txBox="1"/>
          <p:nvPr/>
        </p:nvSpPr>
        <p:spPr>
          <a:xfrm>
            <a:off x="496957" y="2713807"/>
            <a:ext cx="5153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 L’image du bloc F est une combinaison linéaire de 64 images de base, chacune ayant une structure fréquentielle différente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B063A5D-2E19-9E19-83C7-CA978CB1B3FC}"/>
              </a:ext>
            </a:extLst>
          </p:cNvPr>
          <p:cNvSpPr txBox="1"/>
          <p:nvPr/>
        </p:nvSpPr>
        <p:spPr>
          <a:xfrm>
            <a:off x="3838823" y="1364776"/>
            <a:ext cx="1593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rgbClr val="FF0000"/>
                </a:solidFill>
              </a:rPr>
              <a:t>Constante (DC)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080C2AC-9E86-587A-453E-B2FE339AE64C}"/>
              </a:ext>
            </a:extLst>
          </p:cNvPr>
          <p:cNvCxnSpPr>
            <a:stCxn id="21" idx="3"/>
          </p:cNvCxnSpPr>
          <p:nvPr/>
        </p:nvCxnSpPr>
        <p:spPr>
          <a:xfrm flipV="1">
            <a:off x="5432144" y="1516201"/>
            <a:ext cx="630726" cy="332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03361F3E-4DFD-48A2-1348-E3A42BC59B29}"/>
              </a:ext>
            </a:extLst>
          </p:cNvPr>
          <p:cNvSpPr txBox="1"/>
          <p:nvPr/>
        </p:nvSpPr>
        <p:spPr>
          <a:xfrm>
            <a:off x="6697922" y="4493596"/>
            <a:ext cx="2060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Pourquoi</a:t>
            </a:r>
            <a:r>
              <a:rPr lang="en-US" dirty="0">
                <a:solidFill>
                  <a:srgbClr val="FF0000"/>
                </a:solidFill>
              </a:rPr>
              <a:t> DC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haut à gauche et non au milieu ?</a:t>
            </a:r>
            <a:endParaRPr lang="fr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10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Autres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37D0BF1-DFE1-6347-835D-AC151066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011" y="1723822"/>
            <a:ext cx="2794171" cy="2778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95C084-9ECE-0145-9A01-4BD8058A0C4E}"/>
              </a:ext>
            </a:extLst>
          </p:cNvPr>
          <p:cNvSpPr/>
          <p:nvPr/>
        </p:nvSpPr>
        <p:spPr>
          <a:xfrm>
            <a:off x="4237129" y="1233284"/>
            <a:ext cx="764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spc="-10" dirty="0">
                <a:ea typeface="Century Gothic" charset="0"/>
                <a:cs typeface="Century Gothic" charset="0"/>
              </a:rPr>
              <a:t>Walsh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4FC153-7FC8-BB40-8C39-DC508B939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80" y="1723822"/>
            <a:ext cx="2794171" cy="27941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E8F85E-F7A6-8449-ACEC-E8557106AC5E}"/>
              </a:ext>
            </a:extLst>
          </p:cNvPr>
          <p:cNvSpPr/>
          <p:nvPr/>
        </p:nvSpPr>
        <p:spPr>
          <a:xfrm>
            <a:off x="6827629" y="1233284"/>
            <a:ext cx="170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spc="-10" dirty="0" err="1">
                <a:ea typeface="Century Gothic" charset="0"/>
                <a:cs typeface="Century Gothic" charset="0"/>
              </a:rPr>
              <a:t>Cosinus</a:t>
            </a:r>
            <a:r>
              <a:rPr lang="en-CA" b="1" spc="-10" dirty="0">
                <a:ea typeface="Century Gothic" charset="0"/>
                <a:cs typeface="Century Gothic" charset="0"/>
              </a:rPr>
              <a:t> </a:t>
            </a:r>
            <a:r>
              <a:rPr lang="en-CA" b="1" spc="-10" dirty="0" err="1">
                <a:ea typeface="Century Gothic" charset="0"/>
                <a:cs typeface="Century Gothic" charset="0"/>
              </a:rPr>
              <a:t>discrète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58F2BA-B1FE-894B-8316-A694DD0C1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76" y="1708212"/>
            <a:ext cx="2830937" cy="279417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60BC76C-22F2-CF43-82B6-E111E022856A}"/>
              </a:ext>
            </a:extLst>
          </p:cNvPr>
          <p:cNvSpPr/>
          <p:nvPr/>
        </p:nvSpPr>
        <p:spPr>
          <a:xfrm>
            <a:off x="1383135" y="1233284"/>
            <a:ext cx="905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spc="-10" dirty="0" err="1">
                <a:ea typeface="Century Gothic" charset="0"/>
                <a:cs typeface="Century Gothic" charset="0"/>
              </a:rPr>
              <a:t>Haar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669C5A-FA42-45C9-D127-327AB4AC51FF}"/>
              </a:ext>
            </a:extLst>
          </p:cNvPr>
          <p:cNvSpPr txBox="1"/>
          <p:nvPr/>
        </p:nvSpPr>
        <p:spPr>
          <a:xfrm>
            <a:off x="4237129" y="380965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rgbClr val="FF0000"/>
                </a:solidFill>
              </a:rPr>
              <a:t>F </a:t>
            </a:r>
            <a:r>
              <a:rPr lang="fr-CA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4 x 4</a:t>
            </a:r>
            <a:endParaRPr lang="fr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30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TCD - Question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" name="Picture 10" descr="A picture containing text, person, outdoor, tripod&#10;&#10;Description automatically generated">
            <a:extLst>
              <a:ext uri="{FF2B5EF4-FFF2-40B4-BE49-F238E27FC236}">
                <a16:creationId xmlns:a16="http://schemas.microsoft.com/office/drawing/2014/main" id="{DE78D7BF-FDC4-BC24-EEED-873993E95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8" y="1263274"/>
            <a:ext cx="3073538" cy="3194748"/>
          </a:xfrm>
          <a:prstGeom prst="rect">
            <a:avLst/>
          </a:prstGeom>
        </p:spPr>
      </p:pic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626EB4-343D-D2B2-9FD3-9AF02712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890" y="1263275"/>
            <a:ext cx="3104500" cy="31947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518494-0EBA-A88B-977F-9AE2ABB3F1DA}"/>
              </a:ext>
            </a:extLst>
          </p:cNvPr>
          <p:cNvSpPr txBox="1"/>
          <p:nvPr/>
        </p:nvSpPr>
        <p:spPr>
          <a:xfrm>
            <a:off x="591491" y="4411888"/>
            <a:ext cx="769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Pourquoi est-ce que on voit plus de structure/intensités dans les blocs centraux?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C4521C3-E0F8-0AFC-65ED-F2570ED5201F}"/>
              </a:ext>
            </a:extLst>
          </p:cNvPr>
          <p:cNvSpPr txBox="1"/>
          <p:nvPr/>
        </p:nvSpPr>
        <p:spPr>
          <a:xfrm>
            <a:off x="1257961" y="881403"/>
            <a:ext cx="6084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0" noProof="0" dirty="0"/>
              <a:t>Image de taille 256 x 256, divisé en 256 bloques de taille 16x16</a:t>
            </a:r>
          </a:p>
          <a:p>
            <a:endParaRPr lang="fr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421FF-2210-860A-30ED-0A6864D709DA}"/>
              </a:ext>
            </a:extLst>
          </p:cNvPr>
          <p:cNvSpPr/>
          <p:nvPr/>
        </p:nvSpPr>
        <p:spPr>
          <a:xfrm>
            <a:off x="6323536" y="1733266"/>
            <a:ext cx="197902" cy="2055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43CC9B-44F9-282A-1BE4-5214D4F35788}"/>
              </a:ext>
            </a:extLst>
          </p:cNvPr>
          <p:cNvSpPr txBox="1"/>
          <p:nvPr/>
        </p:nvSpPr>
        <p:spPr>
          <a:xfrm>
            <a:off x="6795344" y="1445834"/>
            <a:ext cx="2348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 bloc de taille 16 x 16</a:t>
            </a:r>
          </a:p>
          <a:p>
            <a:r>
              <a:rPr lang="en-US" sz="1600" dirty="0">
                <a:solidFill>
                  <a:srgbClr val="FF0000"/>
                </a:solidFill>
              </a:rPr>
              <a:t>On </a:t>
            </a:r>
            <a:r>
              <a:rPr lang="en-US" sz="1600" dirty="0" err="1">
                <a:solidFill>
                  <a:srgbClr val="FF0000"/>
                </a:solidFill>
              </a:rPr>
              <a:t>calcule</a:t>
            </a:r>
            <a:r>
              <a:rPr lang="en-US" sz="1600" dirty="0">
                <a:solidFill>
                  <a:srgbClr val="FF0000"/>
                </a:solidFill>
              </a:rPr>
              <a:t> TCD pour </a:t>
            </a:r>
            <a:r>
              <a:rPr lang="en-US" sz="1600" dirty="0" err="1">
                <a:solidFill>
                  <a:srgbClr val="FF0000"/>
                </a:solidFill>
              </a:rPr>
              <a:t>chaque</a:t>
            </a:r>
            <a:r>
              <a:rPr lang="en-US" sz="1600" dirty="0">
                <a:solidFill>
                  <a:srgbClr val="FF0000"/>
                </a:solidFill>
              </a:rPr>
              <a:t> bloc</a:t>
            </a:r>
          </a:p>
          <a:p>
            <a:r>
              <a:rPr lang="en-US" sz="1600" dirty="0">
                <a:solidFill>
                  <a:srgbClr val="FF0000"/>
                </a:solidFill>
              </a:rPr>
              <a:t>Ce qui </a:t>
            </a:r>
            <a:r>
              <a:rPr lang="en-US" sz="1600" dirty="0" err="1">
                <a:solidFill>
                  <a:srgbClr val="FF0000"/>
                </a:solidFill>
              </a:rPr>
              <a:t>donne</a:t>
            </a:r>
            <a:r>
              <a:rPr lang="en-US" sz="1600" dirty="0">
                <a:solidFill>
                  <a:srgbClr val="FF0000"/>
                </a:solidFill>
              </a:rPr>
              <a:t> 16 x 16 coefficients pour </a:t>
            </a:r>
            <a:r>
              <a:rPr lang="en-US" sz="1600" dirty="0" err="1">
                <a:solidFill>
                  <a:srgbClr val="FF0000"/>
                </a:solidFill>
              </a:rPr>
              <a:t>chaque</a:t>
            </a:r>
            <a:r>
              <a:rPr lang="en-US" sz="1600" dirty="0">
                <a:solidFill>
                  <a:srgbClr val="FF0000"/>
                </a:solidFill>
              </a:rPr>
              <a:t> bloc (256)</a:t>
            </a:r>
            <a:endParaRPr lang="fr-CA" sz="1600" dirty="0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A47BB9B-6A8E-AA46-6E5D-EB6544AF9308}"/>
              </a:ext>
            </a:extLst>
          </p:cNvPr>
          <p:cNvCxnSpPr>
            <a:stCxn id="4" idx="0"/>
          </p:cNvCxnSpPr>
          <p:nvPr/>
        </p:nvCxnSpPr>
        <p:spPr>
          <a:xfrm>
            <a:off x="6422487" y="1733266"/>
            <a:ext cx="37285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211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B40C422-81A7-D6DC-FF45-7C5BD7E4F45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D3929089-F40D-115C-042C-F301AF162ACA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72071CA8-CB20-D8C5-F046-7A461A00C97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DD6FE77D-256E-C4FF-204E-ACBBFD7729BE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8680" y="1918872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A6387F-9DBC-520E-1B56-239D2DD20C8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1930302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3200" b="1" dirty="0">
                <a:solidFill>
                  <a:srgbClr val="5B5B5B"/>
                </a:solidFill>
              </a:rPr>
              <a:t>Pourquoi est-ce que on voit plus de structure/intensités dans les blocs centraux?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D797F9-68BF-B71A-352D-CD917CA6C68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2548F7-093A-6C26-89B3-2A9DFF29BA97}"/>
              </a:ext>
            </a:extLst>
          </p:cNvPr>
          <p:cNvGrpSpPr/>
          <p:nvPr/>
        </p:nvGrpSpPr>
        <p:grpSpPr>
          <a:xfrm>
            <a:off x="1881995" y="3621056"/>
            <a:ext cx="5380010" cy="2411444"/>
            <a:chOff x="1498462" y="2860648"/>
            <a:chExt cx="6239992" cy="3194748"/>
          </a:xfrm>
        </p:grpSpPr>
        <p:pic>
          <p:nvPicPr>
            <p:cNvPr id="11" name="Picture 10" descr="A picture containing text, person, outdoor, tripod&#10;&#10;Description automatically generated">
              <a:extLst>
                <a:ext uri="{FF2B5EF4-FFF2-40B4-BE49-F238E27FC236}">
                  <a16:creationId xmlns:a16="http://schemas.microsoft.com/office/drawing/2014/main" id="{A8CFBED4-A8B2-5E73-C0BF-21D196645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98462" y="2860648"/>
              <a:ext cx="3073538" cy="3194748"/>
            </a:xfrm>
            <a:prstGeom prst="rect">
              <a:avLst/>
            </a:prstGeom>
          </p:spPr>
        </p:pic>
        <p:pic>
          <p:nvPicPr>
            <p:cNvPr id="12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C142A917-E781-A57C-0CB8-7271E60F9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633954" y="2860649"/>
              <a:ext cx="3104500" cy="319474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06921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TCD - Question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" name="Picture 10" descr="A picture containing text, person, outdoor, tripod&#10;&#10;Description automatically generated">
            <a:extLst>
              <a:ext uri="{FF2B5EF4-FFF2-40B4-BE49-F238E27FC236}">
                <a16:creationId xmlns:a16="http://schemas.microsoft.com/office/drawing/2014/main" id="{DE78D7BF-FDC4-BC24-EEED-873993E95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84" y="1269881"/>
            <a:ext cx="2604000" cy="2706693"/>
          </a:xfrm>
          <a:prstGeom prst="rect">
            <a:avLst/>
          </a:prstGeom>
        </p:spPr>
      </p:pic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626EB4-343D-D2B2-9FD3-9AF02712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103" y="1271953"/>
            <a:ext cx="2614838" cy="2690851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B3EC063E-4B2E-8336-F253-45BAC00DC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562" y="1355263"/>
            <a:ext cx="2522263" cy="2463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4B39F2-E546-2B44-A085-D30BD657EC01}"/>
              </a:ext>
            </a:extLst>
          </p:cNvPr>
          <p:cNvSpPr txBox="1"/>
          <p:nvPr/>
        </p:nvSpPr>
        <p:spPr>
          <a:xfrm>
            <a:off x="3269937" y="985235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TCD sur l’image complète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3C10D-E056-E8E2-E404-6FA691304D90}"/>
              </a:ext>
            </a:extLst>
          </p:cNvPr>
          <p:cNvSpPr txBox="1"/>
          <p:nvPr/>
        </p:nvSpPr>
        <p:spPr>
          <a:xfrm>
            <a:off x="6047345" y="985235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TCD sur bloques </a:t>
            </a:r>
            <a:r>
              <a:rPr lang="fr-CA">
                <a:latin typeface="+mj-lt"/>
              </a:rPr>
              <a:t>de 16 x 16 </a:t>
            </a:r>
            <a:endParaRPr lang="fr-CA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331AB-0E67-1E62-90A4-4B2E4D2A7D4D}"/>
              </a:ext>
            </a:extLst>
          </p:cNvPr>
          <p:cNvSpPr txBox="1"/>
          <p:nvPr/>
        </p:nvSpPr>
        <p:spPr>
          <a:xfrm>
            <a:off x="779159" y="4042875"/>
            <a:ext cx="748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+mj-lt"/>
              </a:rPr>
              <a:t>Quel pourrait être un avantage de faire du codage des coefficients de la TCD sur blocs vs. codage des coefficients de la TCD sur l’image complète?</a:t>
            </a:r>
          </a:p>
        </p:txBody>
      </p:sp>
    </p:spTree>
    <p:extLst>
      <p:ext uri="{BB962C8B-B14F-4D97-AF65-F5344CB8AC3E}">
        <p14:creationId xmlns:p14="http://schemas.microsoft.com/office/powerpoint/2010/main" val="3649737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5F6896F-3464-A506-41D7-A94540A0DB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EAC7C9F7-E4AA-1F1D-2A12-861EDC83400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07BBFADC-309E-5963-B0C1-A9890D34C36A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E2DA55E7-7F4C-E582-CFD0-765B6ED001F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719F38-9B4C-871E-96BE-A94114FA736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400" b="1">
                <a:solidFill>
                  <a:srgbClr val="5B5B5B"/>
                </a:solidFill>
              </a:rPr>
              <a:t>Quel pourrait être un avantage de faire du codage des coefficients de la TCD sur bloques vs. codage des coefficients de la TCD sur l’image complète?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D74D74-CEBC-34AF-EA83-C35CC214CAE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884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A33EE-19CF-054C-CA33-CF7E830AE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B97FA2-6173-5DA2-F815-CC1DA4E3F2CC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24C7C-9F8C-49D3-B534-C0D8605FDBB3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07E6F3-C88F-C142-AA32-192EAAD8ED0F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38B51D-4805-DA1A-3D49-CF92BD84E3CD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160EF9-FAEA-F4AC-D954-27DA5B3724A6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1C1CCD-A25B-29D9-4D32-65EAAC956C3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TCD - Question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468084-1E7C-082E-3570-B3AA263BB333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" name="Picture 10" descr="A picture containing text, person, outdoor, tripod&#10;&#10;Description automatically generated">
            <a:extLst>
              <a:ext uri="{FF2B5EF4-FFF2-40B4-BE49-F238E27FC236}">
                <a16:creationId xmlns:a16="http://schemas.microsoft.com/office/drawing/2014/main" id="{C8A3CF76-B80D-F0FC-CC9D-AE8599152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84" y="1269881"/>
            <a:ext cx="2604000" cy="2706693"/>
          </a:xfrm>
          <a:prstGeom prst="rect">
            <a:avLst/>
          </a:prstGeom>
        </p:spPr>
      </p:pic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B97194-6541-AD6F-1654-720D9B027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103" y="1271953"/>
            <a:ext cx="2614838" cy="2690851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56505960-8B56-803B-15D9-ED1EC2AEB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562" y="1355263"/>
            <a:ext cx="2522263" cy="2463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D288A8-50F1-F913-B6F0-4DC71AD7B912}"/>
              </a:ext>
            </a:extLst>
          </p:cNvPr>
          <p:cNvSpPr txBox="1"/>
          <p:nvPr/>
        </p:nvSpPr>
        <p:spPr>
          <a:xfrm>
            <a:off x="3269937" y="985235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TCD sur l’image complète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031ED-6D9F-4183-DE32-A8D08C2F721D}"/>
              </a:ext>
            </a:extLst>
          </p:cNvPr>
          <p:cNvSpPr txBox="1"/>
          <p:nvPr/>
        </p:nvSpPr>
        <p:spPr>
          <a:xfrm>
            <a:off x="6047345" y="985235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TCD sur bloques </a:t>
            </a:r>
            <a:r>
              <a:rPr lang="fr-CA">
                <a:latin typeface="+mj-lt"/>
              </a:rPr>
              <a:t>de 16 x 16 </a:t>
            </a:r>
            <a:endParaRPr lang="fr-CA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B57FE1-12B0-A42B-4373-84487D2FEA35}"/>
              </a:ext>
            </a:extLst>
          </p:cNvPr>
          <p:cNvSpPr txBox="1"/>
          <p:nvPr/>
        </p:nvSpPr>
        <p:spPr>
          <a:xfrm>
            <a:off x="779159" y="4042875"/>
            <a:ext cx="7482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+mj-lt"/>
              </a:rPr>
              <a:t>Quel pourrait être un avantage de faire du codage des coefficients de la TCD sur blocs vs. codage des coefficients de la TCD sur l’image complète?</a:t>
            </a:r>
          </a:p>
          <a:p>
            <a:endParaRPr lang="fr-CA" dirty="0">
              <a:latin typeface="+mj-lt"/>
            </a:endParaRPr>
          </a:p>
          <a:p>
            <a:r>
              <a:rPr lang="fr-CA" dirty="0"/>
              <a:t>Même si la TCD globale donne plus de zéros, les coefficients restants sont peu redondants.</a:t>
            </a:r>
            <a:br>
              <a:rPr lang="fr-CA" dirty="0"/>
            </a:br>
            <a:r>
              <a:rPr lang="fr-CA" dirty="0"/>
              <a:t>En TCD par blocs, les motifs de basse fréquence se répètent entre blocs → les coefficients sont redondants → meilleure compression avec un codage entropique.</a:t>
            </a:r>
            <a:endParaRPr lang="fr-C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8399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cosinus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discrète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61824A-C50D-49F9-A724-6EC712553BD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A4047B-A3E5-4389-B8CE-A3384278AF28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58D6F4-8F41-4814-86AD-5CA0EAE582B3}"/>
              </a:ext>
            </a:extLst>
          </p:cNvPr>
          <p:cNvGrpSpPr/>
          <p:nvPr/>
        </p:nvGrpSpPr>
        <p:grpSpPr>
          <a:xfrm>
            <a:off x="-6881" y="1076036"/>
            <a:ext cx="9124567" cy="5781964"/>
            <a:chOff x="252530" y="1437617"/>
            <a:chExt cx="8869210" cy="5420298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252530" y="1437617"/>
              <a:ext cx="8869210" cy="542029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 err="1">
                  <a:latin typeface="+mj-lt"/>
                  <a:cs typeface="Tahoma"/>
                </a:rPr>
                <a:t>Définition</a:t>
              </a:r>
              <a:endParaRPr lang="en-CA" sz="2600" b="1" u="sng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SzPct val="135000"/>
              </a:pP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Cadre 1D :</a:t>
              </a:r>
            </a:p>
            <a:p>
              <a:pPr marL="252000" lvl="1" indent="0">
                <a:lnSpc>
                  <a:spcPct val="100000"/>
                </a:lnSpc>
                <a:spcBef>
                  <a:spcPts val="0"/>
                </a:spcBef>
                <a:buSzPct val="135000"/>
                <a:buNone/>
              </a:pPr>
              <a:endPara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1200"/>
                </a:spcBef>
                <a:buSzPct val="135000"/>
              </a:pP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Cadre 2D </a:t>
              </a:r>
            </a:p>
            <a:p>
              <a:pPr marL="0" indent="0">
                <a:spcBef>
                  <a:spcPts val="600"/>
                </a:spcBef>
                <a:buSzPct val="135000"/>
                <a:buNone/>
              </a:pPr>
              <a:endParaRPr lang="en-CA" sz="2600" b="1" u="sng" spc="-50" dirty="0">
                <a:solidFill>
                  <a:srgbClr val="FF0000"/>
                </a:solidFill>
                <a:latin typeface="+mj-lt"/>
                <a:cs typeface="Tahoma"/>
              </a:endParaRPr>
            </a:p>
            <a:p>
              <a:pPr marL="0" indent="0">
                <a:spcBef>
                  <a:spcPts val="600"/>
                </a:spcBef>
                <a:buSzPct val="135000"/>
                <a:buNone/>
              </a:pPr>
              <a:r>
                <a:rPr lang="en-CA" sz="2600" b="1" u="sng" spc="-50" dirty="0" err="1">
                  <a:solidFill>
                    <a:srgbClr val="FF0000"/>
                  </a:solidFill>
                  <a:latin typeface="+mj-lt"/>
                  <a:cs typeface="Tahoma"/>
                </a:rPr>
                <a:t>Caractéristiques</a:t>
              </a:r>
              <a:r>
                <a:rPr lang="en-CA" sz="2600" b="1" u="sng" spc="-50" dirty="0">
                  <a:solidFill>
                    <a:srgbClr val="FF0000"/>
                  </a:solidFill>
                  <a:latin typeface="+mj-lt"/>
                  <a:cs typeface="Tahoma"/>
                </a:rPr>
                <a:t> de la TCD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en-CA" sz="1900" spc="-50" dirty="0" err="1">
                  <a:latin typeface="+mj-lt"/>
                  <a:cs typeface="Tahoma"/>
                </a:rPr>
                <a:t>Orthogonalité</a:t>
              </a:r>
              <a:r>
                <a:rPr lang="en-CA" sz="1900" spc="-50" dirty="0">
                  <a:latin typeface="+mj-lt"/>
                  <a:cs typeface="Tahoma"/>
                </a:rPr>
                <a:t>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en-CA" sz="1900" spc="-50" dirty="0" err="1">
                  <a:latin typeface="+mj-lt"/>
                  <a:cs typeface="Tahoma"/>
                </a:rPr>
                <a:t>Simplicité</a:t>
              </a:r>
              <a:r>
                <a:rPr lang="en-CA" sz="1900" spc="-50" dirty="0">
                  <a:latin typeface="+mj-lt"/>
                  <a:cs typeface="Tahoma"/>
                </a:rPr>
                <a:t> des </a:t>
              </a:r>
              <a:r>
                <a:rPr lang="en-CA" sz="1900" spc="-50" dirty="0" err="1">
                  <a:latin typeface="+mj-lt"/>
                  <a:cs typeface="Tahoma"/>
                </a:rPr>
                <a:t>calculs</a:t>
              </a:r>
              <a:r>
                <a:rPr lang="en-CA" sz="1900" spc="-50" dirty="0">
                  <a:latin typeface="+mj-lt"/>
                  <a:cs typeface="Tahoma"/>
                </a:rPr>
                <a:t> </a:t>
              </a: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r>
                <a:rPr lang="en-CA" sz="1900" spc="-50" dirty="0">
                  <a:latin typeface="+mj-lt"/>
                  <a:cs typeface="Tahoma"/>
                </a:rPr>
                <a:t>    (plus </a:t>
              </a:r>
              <a:r>
                <a:rPr lang="en-CA" sz="1900" spc="-50" dirty="0" err="1">
                  <a:latin typeface="+mj-lt"/>
                  <a:cs typeface="Tahoma"/>
                </a:rPr>
                <a:t>rapide</a:t>
              </a:r>
              <a:r>
                <a:rPr lang="en-CA" sz="1900" spc="-50" dirty="0">
                  <a:latin typeface="+mj-lt"/>
                  <a:cs typeface="Tahoma"/>
                </a:rPr>
                <a:t> que FFT)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en-CA" sz="1900" spc="-50" dirty="0">
                  <a:latin typeface="+mj-lt"/>
                  <a:cs typeface="Tahoma"/>
                </a:rPr>
                <a:t>Coefficients reels (   stockage)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en-CA" sz="1900" b="0" spc="-50" dirty="0" err="1">
                  <a:latin typeface="+mj-lt"/>
                  <a:cs typeface="Tahoma"/>
                </a:rPr>
                <a:t>Effets</a:t>
              </a:r>
              <a:r>
                <a:rPr lang="en-CA" sz="1900" b="0" spc="-50" dirty="0">
                  <a:latin typeface="+mj-lt"/>
                  <a:cs typeface="Tahoma"/>
                </a:rPr>
                <a:t> de bord </a:t>
              </a:r>
              <a:r>
                <a:rPr lang="en-CA" sz="1900" b="0" spc="-50" dirty="0" err="1">
                  <a:latin typeface="+mj-lt"/>
                  <a:cs typeface="Tahoma"/>
                </a:rPr>
                <a:t>réduits</a:t>
              </a:r>
              <a:r>
                <a:rPr lang="en-CA" sz="1900" b="0" spc="-50" dirty="0">
                  <a:latin typeface="+mj-lt"/>
                  <a:cs typeface="Tahoma"/>
                </a:rPr>
                <a:t> (</a:t>
              </a:r>
              <a:r>
                <a:rPr lang="en-CA" sz="1900" b="0" spc="-50" dirty="0" err="1">
                  <a:latin typeface="+mj-lt"/>
                  <a:cs typeface="Tahoma"/>
                </a:rPr>
                <a:t>elle</a:t>
              </a:r>
              <a:r>
                <a:rPr lang="en-CA" sz="1900" b="0" spc="-50" dirty="0">
                  <a:latin typeface="+mj-lt"/>
                  <a:cs typeface="Tahoma"/>
                </a:rPr>
                <a:t> suppose que le signal </a:t>
              </a:r>
              <a:r>
                <a:rPr lang="en-CA" sz="1900" b="0" spc="-50" dirty="0" err="1">
                  <a:latin typeface="+mj-lt"/>
                  <a:cs typeface="Tahoma"/>
                </a:rPr>
                <a:t>est</a:t>
              </a:r>
              <a:r>
                <a:rPr lang="en-CA" sz="1900" b="0" spc="-50" dirty="0">
                  <a:latin typeface="+mj-lt"/>
                  <a:cs typeface="Tahoma"/>
                </a:rPr>
                <a:t> </a:t>
              </a:r>
              <a:r>
                <a:rPr lang="en-CA" sz="1900" b="0" spc="-50" dirty="0" err="1">
                  <a:latin typeface="+mj-lt"/>
                  <a:cs typeface="Tahoma"/>
                </a:rPr>
                <a:t>périodique</a:t>
              </a:r>
              <a:r>
                <a:rPr lang="en-CA" sz="1900" b="0" spc="-50" dirty="0">
                  <a:latin typeface="+mj-lt"/>
                  <a:cs typeface="Tahoma"/>
                </a:rPr>
                <a:t> avec </a:t>
              </a:r>
              <a:r>
                <a:rPr lang="en-CA" sz="1900" b="0" spc="-50" dirty="0" err="1">
                  <a:latin typeface="+mj-lt"/>
                  <a:cs typeface="Tahoma"/>
                </a:rPr>
                <a:t>une</a:t>
              </a:r>
              <a:r>
                <a:rPr lang="en-CA" sz="1900" b="0" spc="-50" dirty="0">
                  <a:latin typeface="+mj-lt"/>
                  <a:cs typeface="Tahoma"/>
                </a:rPr>
                <a:t> </a:t>
              </a:r>
              <a:r>
                <a:rPr lang="en-CA" sz="1900" b="0" spc="-50" dirty="0" err="1">
                  <a:latin typeface="+mj-lt"/>
                  <a:cs typeface="Tahoma"/>
                </a:rPr>
                <a:t>symetrie</a:t>
              </a:r>
              <a:r>
                <a:rPr lang="en-CA" sz="1900" b="0" spc="-50" dirty="0">
                  <a:latin typeface="+mj-lt"/>
                  <a:cs typeface="Tahoma"/>
                </a:rPr>
                <a:t> </a:t>
              </a:r>
              <a:r>
                <a:rPr lang="en-CA" sz="1900" b="0" spc="-50" dirty="0" err="1">
                  <a:latin typeface="+mj-lt"/>
                  <a:cs typeface="Tahoma"/>
                </a:rPr>
                <a:t>paire</a:t>
              </a:r>
              <a:r>
                <a:rPr lang="en-CA" sz="1900" b="0" spc="-50" dirty="0">
                  <a:latin typeface="+mj-lt"/>
                  <a:cs typeface="Tahoma"/>
                </a:rPr>
                <a:t> </a:t>
              </a:r>
              <a:r>
                <a:rPr lang="en-CA" sz="1900" b="0" spc="-50" dirty="0" err="1">
                  <a:latin typeface="+mj-lt"/>
                  <a:cs typeface="Tahoma"/>
                </a:rPr>
                <a:t>autour</a:t>
              </a:r>
              <a:r>
                <a:rPr lang="en-CA" sz="1900" b="0" spc="-50" dirty="0">
                  <a:latin typeface="+mj-lt"/>
                  <a:cs typeface="Tahoma"/>
                </a:rPr>
                <a:t> des bords) </a:t>
              </a:r>
              <a:r>
                <a:rPr lang="en-CA" sz="1900" b="0" spc="-50" dirty="0" err="1">
                  <a:latin typeface="+mj-lt"/>
                  <a:cs typeface="Tahoma"/>
                </a:rPr>
                <a:t>moins</a:t>
              </a:r>
              <a:r>
                <a:rPr lang="en-CA" sz="1900" b="0" spc="-50" dirty="0">
                  <a:latin typeface="+mj-lt"/>
                  <a:cs typeface="Tahoma"/>
                </a:rPr>
                <a:t> de freq. haute </a:t>
              </a:r>
              <a:r>
                <a:rPr lang="en-CA" sz="1900" b="0" spc="-50" dirty="0" err="1">
                  <a:latin typeface="+mj-lt"/>
                  <a:cs typeface="Tahoma"/>
                </a:rPr>
                <a:t>inutiles</a:t>
              </a:r>
              <a:r>
                <a:rPr lang="en-CA" sz="1900" b="0" spc="-50" dirty="0">
                  <a:latin typeface="+mj-lt"/>
                  <a:cs typeface="Tahoma"/>
                  <a:sym typeface="Wingdings" panose="05000000000000000000" pitchFamily="2" charset="2"/>
                </a:rPr>
                <a:t></a:t>
              </a:r>
              <a:r>
                <a:rPr lang="en-CA" sz="1900" b="0" spc="-50" dirty="0">
                  <a:latin typeface="+mj-lt"/>
                  <a:cs typeface="Tahoma"/>
                </a:rPr>
                <a:t> </a:t>
              </a:r>
              <a:r>
                <a:rPr lang="en-CA" sz="1900" b="0" spc="-50" dirty="0" err="1">
                  <a:latin typeface="+mj-lt"/>
                  <a:cs typeface="Tahoma"/>
                </a:rPr>
                <a:t>meilleure</a:t>
              </a:r>
              <a:r>
                <a:rPr lang="en-CA" sz="1900" b="0" spc="-50" dirty="0">
                  <a:latin typeface="+mj-lt"/>
                  <a:cs typeface="Tahoma"/>
                </a:rPr>
                <a:t> compression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en-CA" sz="1900" spc="-50" dirty="0" err="1">
                  <a:latin typeface="+mj-lt"/>
                  <a:cs typeface="Tahoma"/>
                </a:rPr>
                <a:t>Amélioration</a:t>
              </a:r>
              <a:r>
                <a:rPr lang="en-CA" sz="1900" spc="-50" dirty="0">
                  <a:latin typeface="+mj-lt"/>
                  <a:cs typeface="Tahoma"/>
                </a:rPr>
                <a:t> de la </a:t>
              </a:r>
              <a:r>
                <a:rPr lang="en-CA" sz="1900" spc="-50" dirty="0" err="1">
                  <a:latin typeface="+mj-lt"/>
                  <a:cs typeface="Tahoma"/>
                </a:rPr>
                <a:t>robustesse</a:t>
              </a:r>
              <a:r>
                <a:rPr lang="en-CA" sz="1900" spc="-50" dirty="0">
                  <a:latin typeface="+mj-lt"/>
                  <a:cs typeface="Tahoma"/>
                </a:rPr>
                <a:t> à la </a:t>
              </a:r>
              <a:r>
                <a:rPr lang="en-CA" sz="1900" spc="-50" dirty="0" err="1">
                  <a:latin typeface="+mj-lt"/>
                  <a:cs typeface="Tahoma"/>
                </a:rPr>
                <a:t>troncature</a:t>
              </a:r>
              <a:r>
                <a:rPr lang="en-CA" sz="1900" spc="-50" dirty="0">
                  <a:latin typeface="+mj-lt"/>
                  <a:cs typeface="Tahoma"/>
                </a:rPr>
                <a:t> et à la quantification  </a:t>
              </a:r>
              <a:r>
                <a:rPr lang="fr-CA" sz="1600" dirty="0"/>
                <a:t>High "information packing </a:t>
              </a:r>
              <a:r>
                <a:rPr lang="fr-CA" sz="1600" dirty="0" err="1"/>
                <a:t>ability</a:t>
              </a:r>
              <a:r>
                <a:rPr lang="fr-CA" sz="1600" dirty="0"/>
                <a:t>"</a:t>
              </a:r>
              <a:endParaRPr lang="en-CA" sz="22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en-CA" sz="2200" b="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en-CA" sz="2200" spc="-50" dirty="0">
                <a:latin typeface="+mj-lt"/>
                <a:cs typeface="Tahoma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CA69E4-2424-4AAB-9CD2-90561A12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2088" y="1603469"/>
              <a:ext cx="3657092" cy="85732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4F70B0-041D-49DA-9BAD-2489BBAFB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0213" y="2621696"/>
              <a:ext cx="3257396" cy="43286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65E3E90-96A3-9640-92A6-C8E444B0A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931" y="3091852"/>
            <a:ext cx="4514011" cy="19305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DDF3AA-3E87-9331-015E-671B3B51125E}"/>
              </a:ext>
            </a:extLst>
          </p:cNvPr>
          <p:cNvSpPr txBox="1"/>
          <p:nvPr/>
        </p:nvSpPr>
        <p:spPr>
          <a:xfrm>
            <a:off x="5930872" y="2241975"/>
            <a:ext cx="141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séparabilité</a:t>
            </a:r>
            <a:r>
              <a:rPr lang="en-US" dirty="0"/>
              <a:t>)</a:t>
            </a:r>
            <a:endParaRPr lang="fr-CA" dirty="0"/>
          </a:p>
        </p:txBody>
      </p:sp>
      <p:pic>
        <p:nvPicPr>
          <p:cNvPr id="9" name="Graphique 8" descr="Flèche vers le bas contour">
            <a:extLst>
              <a:ext uri="{FF2B5EF4-FFF2-40B4-BE49-F238E27FC236}">
                <a16:creationId xmlns:a16="http://schemas.microsoft.com/office/drawing/2014/main" id="{393B079C-48CB-85A7-5527-34C34BAD3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076255">
            <a:off x="2951565" y="4845499"/>
            <a:ext cx="230978" cy="2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32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067503"/>
            <a:ext cx="8633792" cy="468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: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troncature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de 50 %</a:t>
            </a:r>
            <a:endParaRPr lang="en-CA" sz="22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3C64D-FEB7-4D31-AA19-3D45CF597036}"/>
              </a:ext>
            </a:extLst>
          </p:cNvPr>
          <p:cNvSpPr txBox="1"/>
          <p:nvPr/>
        </p:nvSpPr>
        <p:spPr>
          <a:xfrm>
            <a:off x="5789648" y="6204092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EDCB0E-A408-48AD-9436-8B979F39D143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Comparaison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845510-5F34-4C8E-9047-816200460346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A33A54-1576-459E-B9F4-8BACAF6F2CD6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58EE2B16-DF2A-4517-9E82-96275CCE20A0}"/>
              </a:ext>
            </a:extLst>
          </p:cNvPr>
          <p:cNvSpPr/>
          <p:nvPr/>
        </p:nvSpPr>
        <p:spPr>
          <a:xfrm>
            <a:off x="1767302" y="2169611"/>
            <a:ext cx="5461288" cy="3400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F4204-A5DB-425E-7F5B-4A484313F49C}"/>
              </a:ext>
            </a:extLst>
          </p:cNvPr>
          <p:cNvSpPr txBox="1"/>
          <p:nvPr/>
        </p:nvSpPr>
        <p:spPr>
          <a:xfrm>
            <a:off x="2052171" y="1671703"/>
            <a:ext cx="12263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Fourier</a:t>
            </a:r>
            <a:endParaRPr lang="en-CA" sz="2200" dirty="0">
              <a:latin typeface="+mj-lt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A9328D-A136-C4B1-E60E-273A8B695CDE}"/>
              </a:ext>
            </a:extLst>
          </p:cNvPr>
          <p:cNvSpPr txBox="1"/>
          <p:nvPr/>
        </p:nvSpPr>
        <p:spPr>
          <a:xfrm>
            <a:off x="4041011" y="1671702"/>
            <a:ext cx="10619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Walsh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D0414-4799-3E62-FE33-4A356D058D5D}"/>
              </a:ext>
            </a:extLst>
          </p:cNvPr>
          <p:cNvSpPr txBox="1"/>
          <p:nvPr/>
        </p:nvSpPr>
        <p:spPr>
          <a:xfrm>
            <a:off x="5694431" y="1671702"/>
            <a:ext cx="139739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Cosinus</a:t>
            </a:r>
            <a:endParaRPr lang="fr-CA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54F12-FABE-85DC-BAB0-C90A62DA5FC7}"/>
              </a:ext>
            </a:extLst>
          </p:cNvPr>
          <p:cNvSpPr txBox="1"/>
          <p:nvPr/>
        </p:nvSpPr>
        <p:spPr>
          <a:xfrm>
            <a:off x="2075617" y="5448720"/>
            <a:ext cx="1581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rms = 2.32</a:t>
            </a:r>
            <a:endParaRPr lang="en-CA" dirty="0">
              <a:latin typeface="+mj-lt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4EFADD-373D-3723-D862-51D980ECA835}"/>
              </a:ext>
            </a:extLst>
          </p:cNvPr>
          <p:cNvSpPr txBox="1"/>
          <p:nvPr/>
        </p:nvSpPr>
        <p:spPr>
          <a:xfrm>
            <a:off x="5638799" y="5448720"/>
            <a:ext cx="1581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rms = 1.13</a:t>
            </a:r>
            <a:endParaRPr lang="en-CA" dirty="0">
              <a:latin typeface="+mj-lt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7A06B9-6386-D34D-612C-5ABE215D81E7}"/>
              </a:ext>
            </a:extLst>
          </p:cNvPr>
          <p:cNvSpPr txBox="1"/>
          <p:nvPr/>
        </p:nvSpPr>
        <p:spPr>
          <a:xfrm>
            <a:off x="3857208" y="5446209"/>
            <a:ext cx="1581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rms = 1.78</a:t>
            </a:r>
            <a:endParaRPr lang="en-CA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7389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0"/>
            <a:ext cx="8358939" cy="4821719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Codage par transformée par blocs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Démarche générale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Choix de la transformée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Sélection et quantification des coefficients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Redondance structurelle et codage des symboles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Exemple : codage JPEG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Codage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prédictif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prédictif sans et avec perte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Structure et spécification des prédicteurs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Quantification de l’erreur de prédiction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Éléments</a:t>
            </a:r>
            <a:r>
              <a:rPr lang="en-CA" sz="2200" b="1" spc="-45" dirty="0">
                <a:latin typeface="+mj-lt"/>
                <a:cs typeface="Tahoma"/>
              </a:rPr>
              <a:t> de « </a:t>
            </a:r>
            <a:r>
              <a:rPr lang="en-CA" sz="2200" b="1" spc="-45" dirty="0" err="1">
                <a:latin typeface="+mj-lt"/>
                <a:cs typeface="Tahoma"/>
              </a:rPr>
              <a:t>tatouage</a:t>
            </a:r>
            <a:r>
              <a:rPr lang="en-CA" sz="2200" b="1" spc="-45" dirty="0">
                <a:latin typeface="+mj-lt"/>
                <a:cs typeface="Tahoma"/>
              </a:rPr>
              <a:t> numérique » (</a:t>
            </a:r>
            <a:r>
              <a:rPr lang="en-CA" sz="2200" b="1" i="1" spc="-45" dirty="0">
                <a:latin typeface="+mj-lt"/>
                <a:cs typeface="Tahoma"/>
              </a:rPr>
              <a:t>watermarking</a:t>
            </a:r>
            <a:r>
              <a:rPr lang="en-CA" sz="2200" b="1" spc="-45" dirty="0">
                <a:latin typeface="+mj-lt"/>
                <a:cs typeface="Tahoma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9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Sélection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des coefficients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61824A-C50D-49F9-A724-6EC712553BD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A4047B-A3E5-4389-B8CE-A3384278AF28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quantification des coefficients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10E921-7B1B-43D3-BC5C-F3B0AD2394C8}"/>
              </a:ext>
            </a:extLst>
          </p:cNvPr>
          <p:cNvGrpSpPr/>
          <p:nvPr/>
        </p:nvGrpSpPr>
        <p:grpSpPr>
          <a:xfrm>
            <a:off x="496957" y="1270883"/>
            <a:ext cx="8408161" cy="3953779"/>
            <a:chOff x="555531" y="1510201"/>
            <a:chExt cx="8408161" cy="3953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ontent Placeholder 5">
                  <a:extLst>
                    <a:ext uri="{FF2B5EF4-FFF2-40B4-BE49-F238E27FC236}">
                      <a16:creationId xmlns:a16="http://schemas.microsoft.com/office/drawing/2014/main" id="{3FA9A4E8-2F42-4E44-AB37-82390ABC83E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55531" y="1510201"/>
                  <a:ext cx="8408161" cy="3953779"/>
                </a:xfrm>
                <a:prstGeom prst="rect">
                  <a:avLst/>
                </a:prstGeom>
              </p:spPr>
              <p:txBody>
                <a:bodyPr>
                  <a:normAutofit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spcBef>
                      <a:spcPts val="600"/>
                    </a:spcBef>
                    <a:buSzPct val="135000"/>
                    <a:buNone/>
                  </a:pPr>
                  <a:r>
                    <a:rPr lang="en-CA" sz="2600" b="1" u="sng" spc="-50" dirty="0">
                      <a:latin typeface="+mj-lt"/>
                      <a:cs typeface="Tahoma"/>
                    </a:rPr>
                    <a:t>Cadre </a:t>
                  </a:r>
                  <a:r>
                    <a:rPr lang="en-CA" sz="2600" b="1" u="sng" spc="-50" dirty="0" err="1">
                      <a:latin typeface="+mj-lt"/>
                      <a:cs typeface="Tahoma"/>
                    </a:rPr>
                    <a:t>général</a:t>
                  </a:r>
                  <a:endParaRPr lang="en-CA" sz="2200" spc="-50" dirty="0">
                    <a:latin typeface="+mj-lt"/>
                    <a:cs typeface="Tahoma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2400"/>
                    </a:spcBef>
                    <a:buClr>
                      <a:schemeClr val="tx1"/>
                    </a:buClr>
                    <a:buSzPct val="135000"/>
                  </a:pPr>
                  <a:r>
                    <a:rPr lang="en-CA" sz="2200" spc="-50" dirty="0" err="1">
                      <a:latin typeface="+mj-lt"/>
                      <a:cs typeface="Tahoma"/>
                    </a:rPr>
                    <a:t>Décomposition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 : </a:t>
                  </a: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1800"/>
                    </a:spcBef>
                    <a:buClr>
                      <a:schemeClr val="tx1"/>
                    </a:buClr>
                    <a:buSzPct val="135000"/>
                  </a:pPr>
                  <a:endParaRPr lang="en-CA" sz="2200" spc="-50" dirty="0">
                    <a:latin typeface="+mj-lt"/>
                    <a:cs typeface="Tahoma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Clr>
                      <a:schemeClr val="tx1"/>
                    </a:buClr>
                    <a:buSzPct val="135000"/>
                  </a:pPr>
                  <a:r>
                    <a:rPr lang="en-CA" sz="2200" spc="-50" dirty="0" err="1">
                      <a:latin typeface="+mj-lt"/>
                      <a:cs typeface="Tahoma"/>
                    </a:rPr>
                    <a:t>Décomposition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 </a:t>
                  </a:r>
                  <a:r>
                    <a:rPr lang="en-CA" sz="2200" spc="-50" dirty="0" err="1">
                      <a:latin typeface="+mj-lt"/>
                      <a:cs typeface="Tahoma"/>
                    </a:rPr>
                    <a:t>tronquée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 : </a:t>
                  </a:r>
                </a:p>
                <a:p>
                  <a:pPr marL="482400" lvl="1" indent="-230400">
                    <a:lnSpc>
                      <a:spcPct val="160000"/>
                    </a:lnSpc>
                    <a:spcBef>
                      <a:spcPts val="3000"/>
                    </a:spcBef>
                    <a:buClr>
                      <a:schemeClr val="tx1"/>
                    </a:buClr>
                    <a:buSzPct val="135000"/>
                  </a:pPr>
                  <a:r>
                    <a:rPr lang="en-CA" sz="2200" spc="-50" dirty="0">
                      <a:latin typeface="+mj-lt"/>
                      <a:cs typeface="Tahoma"/>
                    </a:rPr>
                    <a:t>Masque                   : compose de </a:t>
                  </a:r>
                  <a:r>
                    <a:rPr lang="en-CA" sz="2200" spc="-50" dirty="0" err="1">
                      <a:latin typeface="+mj-lt"/>
                      <a:cs typeface="Tahoma"/>
                    </a:rPr>
                    <a:t>zéros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 (coefficients </a:t>
                  </a:r>
                  <a:r>
                    <a:rPr lang="en-CA" sz="2200" spc="-50" dirty="0" err="1">
                      <a:latin typeface="+mj-lt"/>
                      <a:cs typeface="Tahoma"/>
                    </a:rPr>
                    <a:t>tronqués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) et de </a:t>
                  </a:r>
                  <a:r>
                    <a:rPr lang="en-CA" sz="2200" spc="-50" dirty="0" err="1">
                      <a:latin typeface="+mj-lt"/>
                      <a:cs typeface="Tahoma"/>
                    </a:rPr>
                    <a:t>uns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 (coefficients </a:t>
                  </a:r>
                  <a:r>
                    <a:rPr lang="en-CA" sz="2200" spc="-50" dirty="0" err="1">
                      <a:latin typeface="+mj-lt"/>
                      <a:cs typeface="Tahoma"/>
                    </a:rPr>
                    <a:t>sélectionnés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)    </a:t>
                  </a:r>
                  <a14:m>
                    <m:oMath xmlns:m="http://schemas.openxmlformats.org/officeDocument/2006/math">
                      <m:r>
                        <a:rPr lang="en-CA" sz="2200" i="1" spc="-5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/>
                        </a:rPr>
                        <m:t>𝜒</m:t>
                      </m:r>
                      <m:d>
                        <m:dPr>
                          <m:ctrlPr>
                            <a:rPr lang="en-US" sz="2200" b="0" i="1" spc="-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r>
                            <a:rPr lang="en-US" sz="2200" b="0" i="1" spc="-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/>
                            </a:rPr>
                            <m:t>𝑢</m:t>
                          </m:r>
                          <m:r>
                            <a:rPr lang="en-US" sz="2200" b="0" i="1" spc="-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/>
                            </a:rPr>
                            <m:t>,</m:t>
                          </m:r>
                          <m:r>
                            <a:rPr lang="en-US" sz="2200" b="0" i="1" spc="-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/>
                            </a:rPr>
                            <m:t>𝑣</m:t>
                          </m:r>
                        </m:e>
                      </m:d>
                      <m:r>
                        <a:rPr lang="en-US" sz="2200" b="0" i="1" spc="-5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200" b="0" i="1" spc="-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</m:ctrlPr>
                            </m:eqArrPr>
                            <m:e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1 →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𝑜𝑛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 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𝑔𝑎𝑟𝑑𝑒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 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𝑙𝑒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 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𝑐𝑜𝑒𝑓𝑓𝑖𝑐𝑖𝑒𝑛𝑡</m:t>
                              </m:r>
                            </m:e>
                            <m:e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0 →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𝑜𝑛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 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𝑙𝑒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 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𝑡𝑟𝑜𝑛𝑞𝑢𝑒</m:t>
                              </m:r>
                              <m:r>
                                <a:rPr lang="en-US" sz="2200" b="0" i="1" spc="-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200" b="0" i="1" spc="-5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pc="-5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/>
                                    </a:rPr>
                                    <m:t>𝑎𝑛𝑛𝑢𝑙𝑒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a14:m>
                  <a:endParaRPr lang="en-CA" sz="2200" spc="-50" dirty="0">
                    <a:latin typeface="+mj-lt"/>
                    <a:cs typeface="Tahoma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1200"/>
                    </a:spcBef>
                    <a:buClr>
                      <a:srgbClr val="FF0000"/>
                    </a:buClr>
                    <a:buSzPct val="135000"/>
                    <a:buNone/>
                  </a:pPr>
                  <a:endParaRPr lang="en-CA" sz="2200" spc="-50" dirty="0">
                    <a:latin typeface="+mj-lt"/>
                    <a:cs typeface="Tahoma"/>
                  </a:endParaRPr>
                </a:p>
              </p:txBody>
            </p:sp>
          </mc:Choice>
          <mc:Fallback xmlns="">
            <p:sp>
              <p:nvSpPr>
                <p:cNvPr id="13" name="Content Placeholder 5">
                  <a:extLst>
                    <a:ext uri="{FF2B5EF4-FFF2-40B4-BE49-F238E27FC236}">
                      <a16:creationId xmlns:a16="http://schemas.microsoft.com/office/drawing/2014/main" id="{3FA9A4E8-2F42-4E44-AB37-82390ABC83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531" y="1510201"/>
                  <a:ext cx="8408161" cy="3953779"/>
                </a:xfrm>
                <a:prstGeom prst="rect">
                  <a:avLst/>
                </a:prstGeom>
                <a:blipFill>
                  <a:blip r:embed="rId3"/>
                  <a:stretch>
                    <a:fillRect l="-1305" t="-3082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26D287-9B99-4CE4-967A-80BDFA08C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7726" y="2074961"/>
              <a:ext cx="3277588" cy="76689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33A865-F8AB-49C2-9D94-893E963C7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3041" y="2969596"/>
              <a:ext cx="4153528" cy="84964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8E9B04-CA1C-463A-9AAF-9B80D4F61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4696" y="4098760"/>
              <a:ext cx="968424" cy="34125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E9A4230-B898-49F4-98A1-CDFB080CBA04}"/>
              </a:ext>
            </a:extLst>
          </p:cNvPr>
          <p:cNvGrpSpPr/>
          <p:nvPr/>
        </p:nvGrpSpPr>
        <p:grpSpPr>
          <a:xfrm>
            <a:off x="496957" y="5440880"/>
            <a:ext cx="8362838" cy="559816"/>
            <a:chOff x="496957" y="5456750"/>
            <a:chExt cx="8362838" cy="55981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D9E2D9D-5441-487E-AA7D-BE0E2E3D2508}"/>
                </a:ext>
              </a:extLst>
            </p:cNvPr>
            <p:cNvSpPr/>
            <p:nvPr/>
          </p:nvSpPr>
          <p:spPr>
            <a:xfrm>
              <a:off x="496957" y="5456750"/>
              <a:ext cx="8362838" cy="559816"/>
            </a:xfrm>
            <a:prstGeom prst="roundRect">
              <a:avLst/>
            </a:prstGeom>
            <a:solidFill>
              <a:srgbClr val="FFE1E1"/>
            </a:solidFill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200" b="1" dirty="0">
                  <a:solidFill>
                    <a:srgbClr val="FF0000"/>
                  </a:solidFill>
                  <a:latin typeface="+mj-lt"/>
                </a:rPr>
                <a:t>Comment </a:t>
              </a:r>
              <a:r>
                <a:rPr lang="en-CA" sz="2200" b="1" dirty="0" err="1">
                  <a:solidFill>
                    <a:srgbClr val="FF0000"/>
                  </a:solidFill>
                  <a:latin typeface="+mj-lt"/>
                </a:rPr>
                <a:t>choisir</a:t>
              </a:r>
              <a:r>
                <a:rPr lang="en-CA" sz="2200" b="1" dirty="0">
                  <a:solidFill>
                    <a:srgbClr val="FF0000"/>
                  </a:solidFill>
                  <a:latin typeface="+mj-lt"/>
                </a:rPr>
                <a:t>                  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84EBEC-DF32-4005-A48F-F7F0FDCF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3787" y="5584491"/>
              <a:ext cx="997444" cy="364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772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Aspects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pratiques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9586E26-39C6-4B5D-BAB8-DB694541C98F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quantification des coefficients</a:t>
            </a:r>
          </a:p>
        </p:txBody>
      </p:sp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11BFBE29-634A-8E43-AC1E-5C5330FBE7D2}"/>
              </a:ext>
            </a:extLst>
          </p:cNvPr>
          <p:cNvSpPr/>
          <p:nvPr/>
        </p:nvSpPr>
        <p:spPr>
          <a:xfrm>
            <a:off x="355600" y="961462"/>
            <a:ext cx="5707270" cy="1086101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FF0000"/>
                </a:solidFill>
                <a:latin typeface="+mj-lt"/>
              </a:rPr>
              <a:t>conservation des coefficients de plus forte amplitude (selection par </a:t>
            </a:r>
            <a:r>
              <a:rPr lang="en-CA" sz="2200" b="1" dirty="0" err="1">
                <a:solidFill>
                  <a:srgbClr val="FF0000"/>
                </a:solidFill>
                <a:latin typeface="+mj-lt"/>
              </a:rPr>
              <a:t>seuil</a:t>
            </a:r>
            <a:r>
              <a:rPr lang="en-CA" sz="2200" b="1" dirty="0">
                <a:solidFill>
                  <a:srgbClr val="FF0000"/>
                </a:solidFill>
                <a:latin typeface="+mj-lt"/>
              </a:rPr>
              <a:t>) </a:t>
            </a: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1239638B-EC93-C545-B17F-046829538F49}"/>
              </a:ext>
            </a:extLst>
          </p:cNvPr>
          <p:cNvSpPr/>
          <p:nvPr/>
        </p:nvSpPr>
        <p:spPr>
          <a:xfrm>
            <a:off x="228214" y="3884057"/>
            <a:ext cx="5814394" cy="1086100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FF0000"/>
                </a:solidFill>
                <a:latin typeface="+mj-lt"/>
              </a:rPr>
              <a:t>conservation des coefficients de plus forte variance (selection par zone)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6EFBB3C-7A29-334D-88F7-6B90A0F0D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838" y="1080208"/>
            <a:ext cx="2514600" cy="250190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43F42148-D806-C545-9566-B41BDF121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838" y="3643848"/>
            <a:ext cx="2514600" cy="254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8D8690-00B6-5746-B4F3-8C9B7AC4CD0F}"/>
              </a:ext>
            </a:extLst>
          </p:cNvPr>
          <p:cNvSpPr txBox="1"/>
          <p:nvPr/>
        </p:nvSpPr>
        <p:spPr>
          <a:xfrm>
            <a:off x="5881378" y="618384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FFFD82-AE16-E747-819E-FA0E4AD7472F}"/>
              </a:ext>
            </a:extLst>
          </p:cNvPr>
          <p:cNvSpPr txBox="1"/>
          <p:nvPr/>
        </p:nvSpPr>
        <p:spPr>
          <a:xfrm>
            <a:off x="301407" y="2137769"/>
            <a:ext cx="557997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7750" lvl="1" indent="-28575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000" spc="-50" dirty="0">
                <a:latin typeface="+mj-lt"/>
                <a:cs typeface="Tahoma"/>
              </a:rPr>
              <a:t>On garde les coefficients T(</a:t>
            </a:r>
            <a:r>
              <a:rPr lang="fr-CA" sz="2000" spc="-50" dirty="0" err="1">
                <a:latin typeface="+mj-lt"/>
                <a:cs typeface="Tahoma"/>
              </a:rPr>
              <a:t>u,v</a:t>
            </a:r>
            <a:r>
              <a:rPr lang="fr-CA" sz="2000" spc="-50" dirty="0">
                <a:latin typeface="+mj-lt"/>
                <a:cs typeface="Tahoma"/>
              </a:rPr>
              <a:t>) les plus grands (en valeur absolue) peu importe leur position.</a:t>
            </a:r>
          </a:p>
          <a:p>
            <a:pPr marL="537750" lvl="1" indent="-28575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000" spc="-50" dirty="0">
                <a:latin typeface="+mj-lt"/>
                <a:cs typeface="Tahoma"/>
              </a:rPr>
              <a:t>Adaptatif (masque varie pour chaque sous-image)</a:t>
            </a:r>
          </a:p>
          <a:p>
            <a:pPr marL="537750" lvl="1" indent="-28575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000" spc="-50" dirty="0">
                <a:latin typeface="+mj-lt"/>
                <a:cs typeface="Tahoma"/>
              </a:rPr>
              <a:t>simple  mais il faut stocker le masque pour chaque bloc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0FD9124-814E-FF4C-962D-573058DA1B10}"/>
                  </a:ext>
                </a:extLst>
              </p14:cNvPr>
              <p14:cNvContentPartPr/>
              <p14:nvPr/>
            </p14:nvContentPartPr>
            <p14:xfrm>
              <a:off x="6641280" y="693720"/>
              <a:ext cx="1198080" cy="728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0FD9124-814E-FF4C-962D-573058DA1B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25080" y="677520"/>
                <a:ext cx="1230480" cy="7610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21">
            <a:extLst>
              <a:ext uri="{FF2B5EF4-FFF2-40B4-BE49-F238E27FC236}">
                <a16:creationId xmlns:a16="http://schemas.microsoft.com/office/drawing/2014/main" id="{66386971-D736-536B-F3C4-C97C5B8FE0DE}"/>
              </a:ext>
            </a:extLst>
          </p:cNvPr>
          <p:cNvSpPr txBox="1"/>
          <p:nvPr/>
        </p:nvSpPr>
        <p:spPr>
          <a:xfrm>
            <a:off x="248476" y="5145870"/>
            <a:ext cx="55799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7750" lvl="1" indent="-28575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000" spc="-50" dirty="0">
                <a:latin typeface="+mj-lt"/>
                <a:cs typeface="Tahoma"/>
              </a:rPr>
              <a:t>On garde les mêmes positions des  coefficients T(</a:t>
            </a:r>
            <a:r>
              <a:rPr lang="fr-CA" sz="2000" spc="-50" dirty="0" err="1">
                <a:latin typeface="+mj-lt"/>
                <a:cs typeface="Tahoma"/>
              </a:rPr>
              <a:t>u,v</a:t>
            </a:r>
            <a:r>
              <a:rPr lang="fr-CA" sz="2000" spc="-50" dirty="0">
                <a:latin typeface="+mj-lt"/>
                <a:cs typeface="Tahoma"/>
              </a:rPr>
              <a:t>) </a:t>
            </a:r>
            <a:r>
              <a:rPr lang="fr-CA" sz="2000" spc="-50" dirty="0">
                <a:latin typeface="+mj-lt"/>
                <a:cs typeface="Tahoma"/>
                <a:sym typeface="Wingdings" panose="05000000000000000000" pitchFamily="2" charset="2"/>
              </a:rPr>
              <a:t></a:t>
            </a:r>
            <a:r>
              <a:rPr lang="en-US" sz="2000" spc="-50" dirty="0">
                <a:latin typeface="+mj-lt"/>
                <a:cs typeface="Tahoma"/>
                <a:sym typeface="Wingdings" panose="05000000000000000000" pitchFamily="2" charset="2"/>
              </a:rPr>
              <a:t> </a:t>
            </a:r>
            <a:r>
              <a:rPr lang="en-US" sz="2000" spc="-50" dirty="0" err="1">
                <a:latin typeface="+mj-lt"/>
                <a:cs typeface="Tahoma"/>
                <a:sym typeface="Wingdings" panose="05000000000000000000" pitchFamily="2" charset="2"/>
              </a:rPr>
              <a:t>estimer</a:t>
            </a:r>
            <a:r>
              <a:rPr lang="en-US" sz="2000" spc="-50" dirty="0">
                <a:latin typeface="+mj-lt"/>
                <a:cs typeface="Tahoma"/>
                <a:sym typeface="Wingdings" panose="05000000000000000000" pitchFamily="2" charset="2"/>
              </a:rPr>
              <a:t> la variance Moyenne par position sur </a:t>
            </a:r>
            <a:r>
              <a:rPr lang="en-US" sz="2000" spc="-50" dirty="0" err="1">
                <a:latin typeface="+mj-lt"/>
                <a:cs typeface="Tahoma"/>
                <a:sym typeface="Wingdings" panose="05000000000000000000" pitchFamily="2" charset="2"/>
              </a:rPr>
              <a:t>plusieurs</a:t>
            </a:r>
            <a:r>
              <a:rPr lang="en-US" sz="2000" spc="-50" dirty="0">
                <a:latin typeface="+mj-lt"/>
                <a:cs typeface="Tahoma"/>
                <a:sym typeface="Wingdings" panose="05000000000000000000" pitchFamily="2" charset="2"/>
              </a:rPr>
              <a:t> imagelettes. Plus simple, </a:t>
            </a:r>
            <a:r>
              <a:rPr lang="en-US" sz="2000" spc="-50" dirty="0" err="1">
                <a:latin typeface="+mj-lt"/>
                <a:cs typeface="Tahoma"/>
                <a:sym typeface="Wingdings" panose="05000000000000000000" pitchFamily="2" charset="2"/>
              </a:rPr>
              <a:t>moins</a:t>
            </a:r>
            <a:r>
              <a:rPr lang="en-US" sz="2000" spc="-50" dirty="0">
                <a:latin typeface="+mj-lt"/>
                <a:cs typeface="Tahoma"/>
                <a:sym typeface="Wingdings" panose="05000000000000000000" pitchFamily="2" charset="2"/>
              </a:rPr>
              <a:t> </a:t>
            </a:r>
            <a:r>
              <a:rPr lang="en-US" sz="2000" spc="-50" dirty="0" err="1">
                <a:latin typeface="+mj-lt"/>
                <a:cs typeface="Tahoma"/>
                <a:sym typeface="Wingdings" panose="05000000000000000000" pitchFamily="2" charset="2"/>
              </a:rPr>
              <a:t>d’overhead</a:t>
            </a:r>
            <a:r>
              <a:rPr lang="en-US" sz="2000" spc="-50" dirty="0">
                <a:latin typeface="+mj-lt"/>
                <a:cs typeface="Tahoma"/>
                <a:sym typeface="Wingdings" panose="05000000000000000000" pitchFamily="2" charset="2"/>
              </a:rPr>
              <a:t> a stocker/</a:t>
            </a:r>
            <a:r>
              <a:rPr lang="en-US" sz="2000" spc="-50" dirty="0" err="1">
                <a:latin typeface="+mj-lt"/>
                <a:cs typeface="Tahoma"/>
                <a:sym typeface="Wingdings" panose="05000000000000000000" pitchFamily="2" charset="2"/>
              </a:rPr>
              <a:t>transmettre</a:t>
            </a:r>
            <a:endParaRPr lang="fr-CA" sz="2000" spc="-50" dirty="0"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87536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Aspects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pratiques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9586E26-39C6-4B5D-BAB8-DB694541C98F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quantification des coefficients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6B5D307-B1C8-467C-9402-1C3D1A684F8F}"/>
              </a:ext>
            </a:extLst>
          </p:cNvPr>
          <p:cNvSpPr txBox="1">
            <a:spLocks/>
          </p:cNvSpPr>
          <p:nvPr/>
        </p:nvSpPr>
        <p:spPr>
          <a:xfrm>
            <a:off x="2956270" y="1012325"/>
            <a:ext cx="4674256" cy="38727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: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seuil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vs. zone</a:t>
            </a: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  <p:sp>
        <p:nvSpPr>
          <p:cNvPr id="15" name="object 30">
            <a:extLst>
              <a:ext uri="{FF2B5EF4-FFF2-40B4-BE49-F238E27FC236}">
                <a16:creationId xmlns:a16="http://schemas.microsoft.com/office/drawing/2014/main" id="{E3B81A8A-0791-4652-AADE-BA8A7479F232}"/>
              </a:ext>
            </a:extLst>
          </p:cNvPr>
          <p:cNvSpPr/>
          <p:nvPr/>
        </p:nvSpPr>
        <p:spPr>
          <a:xfrm>
            <a:off x="2245532" y="1496568"/>
            <a:ext cx="5141696" cy="4249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C3457-2E71-4E00-9E3C-854D12E8F9FD}"/>
              </a:ext>
            </a:extLst>
          </p:cNvPr>
          <p:cNvSpPr txBox="1"/>
          <p:nvPr/>
        </p:nvSpPr>
        <p:spPr>
          <a:xfrm>
            <a:off x="3021803" y="5885629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A00FD6-BCDD-1164-4CE0-6C702F7949DD}"/>
              </a:ext>
            </a:extLst>
          </p:cNvPr>
          <p:cNvSpPr txBox="1"/>
          <p:nvPr/>
        </p:nvSpPr>
        <p:spPr>
          <a:xfrm>
            <a:off x="7397497" y="1649457"/>
            <a:ext cx="1581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rms = 4.5</a:t>
            </a:r>
            <a:endParaRPr lang="en-CA" dirty="0">
              <a:latin typeface="+mj-lt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F3785-1FE9-F61A-A571-DEB03BF60130}"/>
              </a:ext>
            </a:extLst>
          </p:cNvPr>
          <p:cNvSpPr txBox="1"/>
          <p:nvPr/>
        </p:nvSpPr>
        <p:spPr>
          <a:xfrm>
            <a:off x="7397497" y="3831853"/>
            <a:ext cx="1581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rms = 6.5</a:t>
            </a:r>
            <a:endParaRPr lang="en-CA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578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Sélection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quantification des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symboles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Redondance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structurelle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des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symboles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915103"/>
                <a:ext cx="8633792" cy="5331318"/>
              </a:xfrm>
              <a:prstGeom prst="rect">
                <a:avLst/>
              </a:prstGeom>
            </p:spPr>
            <p:txBody>
              <a:bodyPr>
                <a:normAutofit fontScale="92500" lnSpcReduction="20000"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Approche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mixte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200" i="1" spc="-10" dirty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T</m:t>
                        </m:r>
                      </m:e>
                    </m:acc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" dirty="0">
                            <a:latin typeface="+mj-lt"/>
                            <a:cs typeface="Times New Roman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spc="-210" dirty="0">
                            <a:latin typeface="+mj-lt"/>
                            <a:cs typeface="Verdana"/>
                          </a:rPr>
                          <m:t>v</m:t>
                        </m:r>
                        <m:r>
                          <a:rPr lang="en-CA" sz="2200" i="1" spc="-210" dirty="0">
                            <a:latin typeface="Cambria Math" panose="02040503050406030204" pitchFamily="18" charset="0"/>
                            <a:cs typeface="Verdana"/>
                          </a:rPr>
                          <m:t> </m:t>
                        </m:r>
                      </m:e>
                    </m:d>
                    <m:r>
                      <a:rPr lang="en-CA" sz="2200" i="1" spc="5" dirty="0">
                        <a:latin typeface="Cambria Math" panose="02040503050406030204" pitchFamily="18" charset="0"/>
                        <a:cs typeface="Times New Roman"/>
                      </a:rPr>
                      <m:t>  </m:t>
                    </m:r>
                    <m:r>
                      <a:rPr lang="en-CA" sz="2200" i="1" spc="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sty m:val="p"/>
                      </m:rPr>
                      <a:rPr lang="en-CA" sz="2200" b="0" i="0" spc="5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round</m:t>
                    </m:r>
                    <m:d>
                      <m:dPr>
                        <m:ctrlPr>
                          <a:rPr lang="en-CA" sz="2200" i="1" spc="5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sz="2200" i="1" spc="5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T</m:t>
                            </m:r>
                            <m:d>
                              <m:dPr>
                                <m:ctrlPr>
                                  <a:rPr lang="fr-FR" sz="2200" i="1" spc="-35"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CA" sz="2200" i="1" spc="-5" dirty="0">
                                    <a:latin typeface="+mj-lt"/>
                                    <a:cs typeface="Times New Roman"/>
                                  </a:rPr>
                                  <m:t>u</m:t>
                                </m:r>
                                <m:r>
                                  <m:rPr>
                                    <m:nor/>
                                  </m:rPr>
                                  <a:rPr lang="fr-FR" sz="2200" i="1" spc="-175" dirty="0">
                                    <a:latin typeface="+mj-lt"/>
                                    <a:cs typeface="Times New Roman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2200" spc="-100" dirty="0">
                                    <a:latin typeface="+mj-lt"/>
                                    <a:cs typeface="Verdana"/>
                                  </a:rPr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fr-FR" sz="2200" i="1" spc="-210" dirty="0">
                                    <a:latin typeface="+mj-lt"/>
                                    <a:cs typeface="Verdana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CA" sz="2200" i="1" spc="-210" dirty="0">
                                    <a:latin typeface="+mj-lt"/>
                                    <a:cs typeface="Verdana"/>
                                  </a:rPr>
                                  <m:t>v</m:t>
                                </m:r>
                                <m:r>
                                  <m:rPr>
                                    <m:nor/>
                                  </m:rPr>
                                  <a:rPr lang="en-CA" sz="2200" i="1" spc="-210" dirty="0">
                                    <a:latin typeface="+mj-lt"/>
                                    <a:cs typeface="Verdana"/>
                                  </a:rPr>
                                  <m:t> 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Z</m:t>
                            </m:r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fr-FR" sz="2200" i="1" spc="-35"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CA" sz="2200" i="1" spc="-5" dirty="0">
                                    <a:latin typeface="+mj-lt"/>
                                    <a:cs typeface="Times New Roman"/>
                                  </a:rPr>
                                  <m:t>u</m:t>
                                </m:r>
                                <m:r>
                                  <m:rPr>
                                    <m:nor/>
                                  </m:rPr>
                                  <a:rPr lang="fr-FR" sz="2200" i="1" spc="-175" dirty="0">
                                    <a:latin typeface="+mj-lt"/>
                                    <a:cs typeface="Times New Roman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2200" spc="-100" dirty="0">
                                    <a:latin typeface="+mj-lt"/>
                                    <a:cs typeface="Verdana"/>
                                  </a:rPr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fr-FR" sz="2200" i="1" spc="-210" dirty="0">
                                    <a:latin typeface="+mj-lt"/>
                                    <a:cs typeface="Verdana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CA" sz="2200" i="1" spc="-210" dirty="0">
                                    <a:latin typeface="+mj-lt"/>
                                    <a:cs typeface="Verdana"/>
                                  </a:rPr>
                                  <m:t>v</m:t>
                                </m:r>
                                <m:r>
                                  <a:rPr lang="en-CA" sz="2200" i="1" spc="-210" dirty="0">
                                    <a:latin typeface="Cambria Math" panose="02040503050406030204" pitchFamily="18" charset="0"/>
                                    <a:cs typeface="Verdana"/>
                                  </a:rPr>
                                  <m:t> </m:t>
                                </m:r>
                              </m:e>
                            </m:d>
                          </m:den>
                        </m:f>
                      </m:e>
                    </m:d>
                  </m:oMath>
                </a14:m>
                <a:endParaRPr lang="en-CA" sz="22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On </a:t>
                </a:r>
                <a:r>
                  <a:rPr lang="en-CA" sz="2200" i="1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divise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chaque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coefficient T(</a:t>
                </a:r>
                <a:r>
                  <a:rPr lang="en-CA" sz="2200" i="1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u,v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) par un </a:t>
                </a:r>
                <a:r>
                  <a:rPr lang="en-CA" sz="2200" i="1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poids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Z(</a:t>
                </a:r>
                <a:r>
                  <a:rPr lang="en-CA" sz="2200" i="1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u,v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) </a:t>
                </a:r>
                <a:r>
                  <a:rPr lang="en-CA" sz="2200" i="1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puis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on arrondi: </a:t>
                </a:r>
                <a:r>
                  <a:rPr lang="en-CA" sz="2200" i="1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perte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contrôlée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Z</m:t>
                    </m:r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" dirty="0">
                            <a:latin typeface="+mj-lt"/>
                            <a:cs typeface="Times New Roman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spc="-210" dirty="0">
                            <a:latin typeface="+mj-lt"/>
                            <a:cs typeface="Verdana"/>
                          </a:rPr>
                          <m:t>v</m:t>
                        </m:r>
                        <m:r>
                          <a:rPr lang="en-CA" sz="2200" i="1" spc="-210" dirty="0">
                            <a:latin typeface="Cambria Math" panose="02040503050406030204" pitchFamily="18" charset="0"/>
                            <a:cs typeface="Verdana"/>
                          </a:rPr>
                          <m:t> </m:t>
                        </m:r>
                      </m:e>
                    </m:d>
                    <m:r>
                      <a:rPr lang="en-CA" sz="2200" i="1" spc="-210" dirty="0">
                        <a:latin typeface="Cambria Math" panose="02040503050406030204" pitchFamily="18" charset="0"/>
                        <a:cs typeface="Verdana"/>
                      </a:rPr>
                      <m:t> </m:t>
                    </m:r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déterminé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à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l’avance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fonction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l’impact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visuel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moyen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des coefficients  (petit pour les basses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fréquences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et grands pour les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hautes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)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Z</m:t>
                    </m:r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" dirty="0">
                            <a:latin typeface="+mj-lt"/>
                            <a:cs typeface="Times New Roman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spc="-210" dirty="0">
                            <a:latin typeface="+mj-lt"/>
                            <a:cs typeface="Verdana"/>
                          </a:rPr>
                          <m:t>v</m:t>
                        </m:r>
                        <m:r>
                          <a:rPr lang="en-CA" sz="2200" i="1" spc="-210" dirty="0">
                            <a:latin typeface="Cambria Math" panose="02040503050406030204" pitchFamily="18" charset="0"/>
                            <a:cs typeface="Verdana"/>
                          </a:rPr>
                          <m:t> </m:t>
                        </m:r>
                      </m:e>
                    </m:d>
                    <m:r>
                      <a:rPr lang="en-CA" sz="2200" i="1" spc="-210" dirty="0">
                        <a:latin typeface="Cambria Math" panose="02040503050406030204" pitchFamily="18" charset="0"/>
                        <a:cs typeface="Verdana"/>
                      </a:rPr>
                      <m:t> </m:t>
                    </m:r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peut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être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multiplié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par un coefficient de normalisation pour faire varier le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taux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compression : Z’(u, v) =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coeff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. de normalisation • Z(u, v)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1200"/>
                  </a:spcBef>
                  <a:buSzPct val="135000"/>
                  <a:buNone/>
                </a:pPr>
                <a:r>
                  <a:rPr lang="en-CA" sz="2200" spc="-50" dirty="0">
                    <a:latin typeface="+mj-lt"/>
                    <a:cs typeface="Tahoma"/>
                  </a:rPr>
                  <a:t>     Plus le </a:t>
                </a:r>
                <a:r>
                  <a:rPr lang="en-CA" sz="2200" spc="-50" dirty="0" err="1">
                    <a:latin typeface="+mj-lt"/>
                    <a:cs typeface="Tahoma"/>
                  </a:rPr>
                  <a:t>coeff</a:t>
                </a:r>
                <a:r>
                  <a:rPr lang="en-CA" sz="2200" spc="-50" dirty="0">
                    <a:latin typeface="+mj-lt"/>
                    <a:cs typeface="Tahoma"/>
                  </a:rPr>
                  <a:t>. de normalisation </a:t>
                </a:r>
                <a:r>
                  <a:rPr lang="en-CA" sz="2200" spc="-50" dirty="0" err="1">
                    <a:latin typeface="+mj-lt"/>
                    <a:cs typeface="Tahoma"/>
                  </a:rPr>
                  <a:t>est</a:t>
                </a:r>
                <a:r>
                  <a:rPr lang="en-CA" sz="2200" spc="-50" dirty="0">
                    <a:latin typeface="+mj-lt"/>
                    <a:cs typeface="Tahoma"/>
                  </a:rPr>
                  <a:t> grans, plus on </a:t>
                </a:r>
                <a:r>
                  <a:rPr lang="en-CA" sz="2200" spc="-50" dirty="0" err="1">
                    <a:latin typeface="+mj-lt"/>
                    <a:cs typeface="Tahoma"/>
                  </a:rPr>
                  <a:t>compresse</a:t>
                </a:r>
                <a:r>
                  <a:rPr lang="en-CA" sz="2200" spc="-50" dirty="0">
                    <a:latin typeface="+mj-lt"/>
                    <a:cs typeface="Tahoma"/>
                  </a:rPr>
                  <a:t>, </a:t>
                </a:r>
                <a:r>
                  <a:rPr lang="en-CA" sz="2200" spc="-50" dirty="0" err="1">
                    <a:latin typeface="+mj-lt"/>
                    <a:cs typeface="Tahoma"/>
                  </a:rPr>
                  <a:t>moins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est</a:t>
                </a:r>
                <a:r>
                  <a:rPr lang="en-CA" sz="2200" spc="-50" dirty="0">
                    <a:latin typeface="+mj-lt"/>
                    <a:cs typeface="Tahoma"/>
                  </a:rPr>
                  <a:t> la </a:t>
                </a:r>
                <a:r>
                  <a:rPr lang="en-CA" sz="2200" spc="-50" dirty="0" err="1">
                    <a:latin typeface="+mj-lt"/>
                    <a:cs typeface="Tahoma"/>
                  </a:rPr>
                  <a:t>qualité</a:t>
                </a:r>
                <a:endParaRPr lang="en-CA" sz="2200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Autres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points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>
                    <a:latin typeface="+mj-lt"/>
                    <a:cs typeface="Arial"/>
                  </a:rPr>
                  <a:t>Taille des blocs : 8 </a:t>
                </a:r>
                <a:r>
                  <a:rPr lang="en-CA" sz="2200" dirty="0" err="1">
                    <a:latin typeface="+mj-lt"/>
                    <a:cs typeface="Arial"/>
                  </a:rPr>
                  <a:t>ou</a:t>
                </a:r>
                <a:r>
                  <a:rPr lang="en-CA" sz="2200" dirty="0">
                    <a:latin typeface="+mj-lt"/>
                    <a:cs typeface="Arial"/>
                  </a:rPr>
                  <a:t> 16 ? Ex.: Le standard </a:t>
                </a:r>
                <a:r>
                  <a:rPr lang="en-CA" sz="2200" dirty="0" err="1">
                    <a:latin typeface="+mj-lt"/>
                    <a:cs typeface="Arial"/>
                  </a:rPr>
                  <a:t>en</a:t>
                </a:r>
                <a:r>
                  <a:rPr lang="en-CA" sz="2200" dirty="0">
                    <a:latin typeface="+mj-lt"/>
                    <a:cs typeface="Arial"/>
                  </a:rPr>
                  <a:t> JPEG </a:t>
                </a:r>
                <a:r>
                  <a:rPr lang="en-CA" sz="2200" dirty="0" err="1">
                    <a:latin typeface="+mj-lt"/>
                    <a:cs typeface="Arial"/>
                  </a:rPr>
                  <a:t>est</a:t>
                </a:r>
                <a:r>
                  <a:rPr lang="en-CA" sz="2200" dirty="0">
                    <a:latin typeface="+mj-lt"/>
                    <a:cs typeface="Arial"/>
                  </a:rPr>
                  <a:t> 8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 err="1">
                    <a:latin typeface="+mj-lt"/>
                    <a:cs typeface="Arial"/>
                  </a:rPr>
                  <a:t>Ordonnancement</a:t>
                </a:r>
                <a:r>
                  <a:rPr lang="en-CA" sz="2200" dirty="0">
                    <a:latin typeface="+mj-lt"/>
                    <a:cs typeface="Arial"/>
                  </a:rPr>
                  <a:t> 1D des coefficients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 err="1">
                    <a:latin typeface="+mj-lt"/>
                    <a:cs typeface="Arial"/>
                  </a:rPr>
                  <a:t>Codage</a:t>
                </a:r>
                <a:r>
                  <a:rPr lang="en-CA" sz="2200" dirty="0">
                    <a:latin typeface="+mj-lt"/>
                    <a:cs typeface="Arial"/>
                  </a:rPr>
                  <a:t> des </a:t>
                </a:r>
                <a:r>
                  <a:rPr lang="en-CA" sz="2200" dirty="0" err="1">
                    <a:latin typeface="+mj-lt"/>
                    <a:cs typeface="Arial"/>
                  </a:rPr>
                  <a:t>symboles</a:t>
                </a:r>
                <a:endParaRPr lang="en-CA" sz="2200" dirty="0">
                  <a:latin typeface="+mj-lt"/>
                  <a:cs typeface="Arial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915103"/>
                <a:ext cx="8633792" cy="5331318"/>
              </a:xfrm>
              <a:prstGeom prst="rect">
                <a:avLst/>
              </a:prstGeom>
              <a:blipFill>
                <a:blip r:embed="rId3"/>
                <a:stretch>
                  <a:fillRect l="-1059" t="-262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</p:spTree>
    <p:extLst>
      <p:ext uri="{BB962C8B-B14F-4D97-AF65-F5344CB8AC3E}">
        <p14:creationId xmlns:p14="http://schemas.microsoft.com/office/powerpoint/2010/main" val="2600274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JPEG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476" y="1389707"/>
                <a:ext cx="8633792" cy="5218500"/>
              </a:xfrm>
              <a:prstGeom prst="rect">
                <a:avLst/>
              </a:prstGeom>
            </p:spPr>
            <p:txBody>
              <a:bodyPr>
                <a:norm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Principales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caractéristiques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(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codage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de base)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cs typeface="Arial"/>
                  </a:rPr>
                  <a:t>256 </a:t>
                </a:r>
                <a:r>
                  <a:rPr lang="en-CA" sz="2200" dirty="0" err="1">
                    <a:latin typeface="+mj-lt"/>
                    <a:cs typeface="Arial"/>
                  </a:rPr>
                  <a:t>niveaux</a:t>
                </a:r>
                <a:r>
                  <a:rPr lang="en-CA" sz="2200" dirty="0">
                    <a:latin typeface="+mj-lt"/>
                    <a:cs typeface="Arial"/>
                  </a:rPr>
                  <a:t> de </a:t>
                </a:r>
                <a:r>
                  <a:rPr lang="en-CA" sz="2200" dirty="0" err="1">
                    <a:latin typeface="+mj-lt"/>
                    <a:cs typeface="Arial"/>
                  </a:rPr>
                  <a:t>gris</a:t>
                </a:r>
                <a:endParaRPr lang="en-CA" sz="22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cs typeface="Arial"/>
                  </a:rPr>
                  <a:t>Taille</a:t>
                </a:r>
                <a:r>
                  <a:rPr lang="en-CA" sz="2200" dirty="0">
                    <a:latin typeface="+mj-lt"/>
                    <a:cs typeface="Arial"/>
                  </a:rPr>
                  <a:t> des blocs : </a:t>
                </a:r>
                <a:r>
                  <a:rPr lang="en-CA" sz="2200" i="1" dirty="0">
                    <a:latin typeface="+mj-lt"/>
                    <a:cs typeface="Arial"/>
                  </a:rPr>
                  <a:t>n</a:t>
                </a:r>
                <a:r>
                  <a:rPr lang="en-CA" sz="2200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</m:oMath>
                </a14:m>
                <a:r>
                  <a:rPr lang="en-CA" sz="2200" dirty="0">
                    <a:latin typeface="+mj-lt"/>
                    <a:cs typeface="Arial"/>
                  </a:rPr>
                  <a:t> 8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cs typeface="Arial"/>
                  </a:rPr>
                  <a:t>Utilisation de la TCD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cs typeface="Arial"/>
                  </a:rPr>
                  <a:t>Quantification des coefficients avec </a:t>
                </a:r>
                <a:r>
                  <a:rPr lang="en-CA" sz="2200" dirty="0" err="1">
                    <a:latin typeface="+mj-lt"/>
                    <a:cs typeface="Arial"/>
                  </a:rPr>
                  <a:t>une</a:t>
                </a:r>
                <a:r>
                  <a:rPr lang="en-CA" sz="2200" dirty="0">
                    <a:latin typeface="+mj-lt"/>
                    <a:cs typeface="Arial"/>
                  </a:rPr>
                  <a:t> table de normalisation (Z(</a:t>
                </a:r>
                <a:r>
                  <a:rPr lang="en-CA" sz="2200" dirty="0" err="1">
                    <a:latin typeface="+mj-lt"/>
                    <a:cs typeface="Arial"/>
                  </a:rPr>
                  <a:t>u,v</a:t>
                </a:r>
                <a:r>
                  <a:rPr lang="en-CA" sz="2200" dirty="0">
                    <a:latin typeface="+mj-lt"/>
                    <a:cs typeface="Arial"/>
                  </a:rPr>
                  <a:t>) </a:t>
                </a:r>
                <a:r>
                  <a:rPr lang="en-CA" sz="2200" dirty="0" err="1">
                    <a:latin typeface="+mj-lt"/>
                    <a:cs typeface="Arial"/>
                  </a:rPr>
                  <a:t>prédéfinie</a:t>
                </a:r>
                <a:r>
                  <a:rPr lang="en-CA" sz="2200" dirty="0">
                    <a:latin typeface="+mj-lt"/>
                    <a:cs typeface="Arial"/>
                  </a:rPr>
                  <a:t>). 11 bits maximum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cs typeface="Arial"/>
                  </a:rPr>
                  <a:t>Codage</a:t>
                </a:r>
                <a:r>
                  <a:rPr lang="en-CA" sz="2200" dirty="0">
                    <a:latin typeface="+mj-lt"/>
                    <a:cs typeface="Arial"/>
                  </a:rPr>
                  <a:t> </a:t>
                </a:r>
                <a:r>
                  <a:rPr lang="en-CA" sz="2200" dirty="0" err="1">
                    <a:latin typeface="+mj-lt"/>
                    <a:cs typeface="Arial"/>
                  </a:rPr>
                  <a:t>mixte</a:t>
                </a:r>
                <a:r>
                  <a:rPr lang="en-CA" sz="2200" dirty="0">
                    <a:latin typeface="+mj-lt"/>
                    <a:cs typeface="Arial"/>
                  </a:rPr>
                  <a:t> des coefficients </a:t>
                </a:r>
                <a:r>
                  <a:rPr lang="en-CA" sz="2200" dirty="0" err="1">
                    <a:latin typeface="+mj-lt"/>
                    <a:cs typeface="Arial"/>
                  </a:rPr>
                  <a:t>quantifiés</a:t>
                </a:r>
                <a:r>
                  <a:rPr lang="en-CA" sz="2200" dirty="0">
                    <a:latin typeface="+mj-lt"/>
                    <a:cs typeface="Arial"/>
                  </a:rPr>
                  <a:t> (RLC (</a:t>
                </a:r>
                <a:r>
                  <a:rPr lang="fr-CA" sz="1600" dirty="0"/>
                  <a:t>pour compacter les longues séries de zéros</a:t>
                </a:r>
                <a:r>
                  <a:rPr lang="en-CA" sz="2200" dirty="0">
                    <a:latin typeface="+mj-lt"/>
                    <a:cs typeface="Arial"/>
                  </a:rPr>
                  <a:t>) + </a:t>
                </a:r>
                <a:r>
                  <a:rPr lang="fr-CA" sz="2200" dirty="0" err="1">
                    <a:latin typeface="+mj-lt"/>
                    <a:cs typeface="Arial"/>
                  </a:rPr>
                  <a:t>Huffman</a:t>
                </a:r>
                <a:r>
                  <a:rPr lang="fr-CA" sz="2200" dirty="0">
                    <a:latin typeface="+mj-lt"/>
                    <a:cs typeface="Arial"/>
                  </a:rPr>
                  <a:t>(</a:t>
                </a:r>
                <a:r>
                  <a:rPr lang="fr-CA" sz="1600" dirty="0">
                    <a:latin typeface="+mj-lt"/>
                    <a:cs typeface="Arial"/>
                  </a:rPr>
                  <a:t>pour compresser les symboles restants</a:t>
                </a:r>
                <a:r>
                  <a:rPr lang="fr-CA" sz="2200" dirty="0">
                    <a:latin typeface="+mj-lt"/>
                    <a:cs typeface="Arial"/>
                  </a:rPr>
                  <a:t>)</a:t>
                </a:r>
                <a:endParaRPr lang="en-CA" sz="22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cs typeface="Arial"/>
                  </a:rPr>
                  <a:t>Traitement particulier de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200" i="1" spc="-10" dirty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T</m:t>
                        </m:r>
                      </m:e>
                    </m:acc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b="0" i="0" spc="-35" smtClean="0">
                            <a:latin typeface="+mj-lt"/>
                            <a:cs typeface="Times New Roman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b="0" i="0" spc="-210" dirty="0" smtClean="0">
                            <a:latin typeface="+mj-lt"/>
                            <a:cs typeface="Verdana"/>
                          </a:rPr>
                          <m:t>0</m:t>
                        </m:r>
                        <m:r>
                          <a:rPr lang="en-CA" sz="2200" i="1" spc="-210" dirty="0">
                            <a:latin typeface="Cambria Math" panose="02040503050406030204" pitchFamily="18" charset="0"/>
                            <a:cs typeface="Verdana"/>
                          </a:rPr>
                          <m:t> 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cs typeface="Arial"/>
                  </a:rPr>
                  <a:t> : DC: </a:t>
                </a:r>
                <a:r>
                  <a:rPr lang="fr-CA" sz="2200" dirty="0">
                    <a:latin typeface="+mj-lt"/>
                    <a:cs typeface="Arial"/>
                  </a:rPr>
                  <a:t>codé en différence avec le bloc précédent pour profiter de la redondance inter-bloc(car les valeurs moyennes changent lentement dans l’image)</a:t>
                </a:r>
                <a:endParaRPr lang="en-CA" sz="2200" dirty="0">
                  <a:latin typeface="+mj-lt"/>
                  <a:cs typeface="Arial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76" y="1389707"/>
                <a:ext cx="8633792" cy="5218500"/>
              </a:xfrm>
              <a:prstGeom prst="rect">
                <a:avLst/>
              </a:prstGeom>
              <a:blipFill>
                <a:blip r:embed="rId3"/>
                <a:stretch>
                  <a:fillRect l="-1271" t="-175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</p:spTree>
    <p:extLst>
      <p:ext uri="{BB962C8B-B14F-4D97-AF65-F5344CB8AC3E}">
        <p14:creationId xmlns:p14="http://schemas.microsoft.com/office/powerpoint/2010/main" val="2404691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JPEG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2F852C-A5FC-485C-84FE-F29D8CAE4100}"/>
              </a:ext>
            </a:extLst>
          </p:cNvPr>
          <p:cNvGrpSpPr/>
          <p:nvPr/>
        </p:nvGrpSpPr>
        <p:grpSpPr>
          <a:xfrm>
            <a:off x="487948" y="939104"/>
            <a:ext cx="4113615" cy="5199332"/>
            <a:chOff x="487948" y="939104"/>
            <a:chExt cx="4113615" cy="5199332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939104"/>
              <a:ext cx="4113615" cy="4817102"/>
            </a:xfrm>
            <a:prstGeom prst="rect">
              <a:avLst/>
            </a:prstGeom>
          </p:spPr>
          <p:txBody>
            <a:bodyPr>
              <a:norm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Table de normalisation Z(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u,v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)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prédéterminée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!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Tjrs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la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même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!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77D41B-6DF2-4DF8-B4D5-73AFC615FA09}"/>
                </a:ext>
              </a:extLst>
            </p:cNvPr>
            <p:cNvSpPr txBox="1"/>
            <p:nvPr/>
          </p:nvSpPr>
          <p:spPr>
            <a:xfrm>
              <a:off x="514721" y="5861437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71147E83-0E6C-4B40-A83D-705F7C75B336}"/>
                </a:ext>
              </a:extLst>
            </p:cNvPr>
            <p:cNvSpPr/>
            <p:nvPr/>
          </p:nvSpPr>
          <p:spPr>
            <a:xfrm>
              <a:off x="580003" y="1790175"/>
              <a:ext cx="3878032" cy="39660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0DEEC4F-C8D1-43FB-9F67-D213C5DA149C}"/>
              </a:ext>
            </a:extLst>
          </p:cNvPr>
          <p:cNvGrpSpPr/>
          <p:nvPr/>
        </p:nvGrpSpPr>
        <p:grpSpPr>
          <a:xfrm>
            <a:off x="4567922" y="950980"/>
            <a:ext cx="4808090" cy="5199332"/>
            <a:chOff x="4567922" y="950980"/>
            <a:chExt cx="4808090" cy="5199332"/>
          </a:xfrm>
        </p:grpSpPr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B9073DEE-D5FE-41D8-983D-BFD1CB8163A7}"/>
                </a:ext>
              </a:extLst>
            </p:cNvPr>
            <p:cNvSpPr txBox="1">
              <a:spLocks/>
            </p:cNvSpPr>
            <p:nvPr/>
          </p:nvSpPr>
          <p:spPr>
            <a:xfrm>
              <a:off x="4567922" y="950980"/>
              <a:ext cx="4808090" cy="4910458"/>
            </a:xfrm>
            <a:prstGeom prst="rect">
              <a:avLst/>
            </a:prstGeom>
          </p:spPr>
          <p:txBody>
            <a:bodyPr>
              <a:norm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Ordonnancement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des coefficients</a:t>
              </a:r>
              <a:b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</a:b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en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zigzag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103215-AF2D-4B80-8916-CDDBCFED4CFA}"/>
                </a:ext>
              </a:extLst>
            </p:cNvPr>
            <p:cNvSpPr txBox="1"/>
            <p:nvPr/>
          </p:nvSpPr>
          <p:spPr>
            <a:xfrm>
              <a:off x="4766086" y="5873313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  <p:sp>
          <p:nvSpPr>
            <p:cNvPr id="20" name="object 34">
              <a:extLst>
                <a:ext uri="{FF2B5EF4-FFF2-40B4-BE49-F238E27FC236}">
                  <a16:creationId xmlns:a16="http://schemas.microsoft.com/office/drawing/2014/main" id="{2F05C9A6-D766-4656-BAE2-1891D2D9AB68}"/>
                </a:ext>
              </a:extLst>
            </p:cNvPr>
            <p:cNvSpPr/>
            <p:nvPr/>
          </p:nvSpPr>
          <p:spPr>
            <a:xfrm>
              <a:off x="4838076" y="1790175"/>
              <a:ext cx="3817976" cy="3966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Encre 21">
                <a:extLst>
                  <a:ext uri="{FF2B5EF4-FFF2-40B4-BE49-F238E27FC236}">
                    <a16:creationId xmlns:a16="http://schemas.microsoft.com/office/drawing/2014/main" id="{219E3210-8F53-90C5-252A-630B6EF9508F}"/>
                  </a:ext>
                </a:extLst>
              </p14:cNvPr>
              <p14:cNvContentPartPr/>
              <p14:nvPr/>
            </p14:nvContentPartPr>
            <p14:xfrm>
              <a:off x="4813539" y="1733029"/>
              <a:ext cx="2780280" cy="2314080"/>
            </p14:xfrm>
          </p:contentPart>
        </mc:Choice>
        <mc:Fallback xmlns="">
          <p:pic>
            <p:nvPicPr>
              <p:cNvPr id="22" name="Encre 21">
                <a:extLst>
                  <a:ext uri="{FF2B5EF4-FFF2-40B4-BE49-F238E27FC236}">
                    <a16:creationId xmlns:a16="http://schemas.microsoft.com/office/drawing/2014/main" id="{219E3210-8F53-90C5-252A-630B6EF950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5539" y="1715389"/>
                <a:ext cx="2815920" cy="234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455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AA7141-50C9-2F4E-9932-03E39A25D8BD}"/>
              </a:ext>
            </a:extLst>
          </p:cNvPr>
          <p:cNvGrpSpPr/>
          <p:nvPr/>
        </p:nvGrpSpPr>
        <p:grpSpPr>
          <a:xfrm>
            <a:off x="248476" y="832783"/>
            <a:ext cx="4030380" cy="2539247"/>
            <a:chOff x="248476" y="832783"/>
            <a:chExt cx="4030380" cy="25392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8BCE54-670D-7D4F-8F6C-430D917D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476" y="1258113"/>
              <a:ext cx="4030380" cy="211391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2BCE8A-68EC-9443-8B13-519E8C459548}"/>
                </a:ext>
              </a:extLst>
            </p:cNvPr>
            <p:cNvSpPr/>
            <p:nvPr/>
          </p:nvSpPr>
          <p:spPr>
            <a:xfrm>
              <a:off x="248476" y="832783"/>
              <a:ext cx="2593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1. Image de depart [0, 255]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C6E4BE-29E7-E443-9C64-971CDCC11B76}"/>
              </a:ext>
            </a:extLst>
          </p:cNvPr>
          <p:cNvGrpSpPr/>
          <p:nvPr/>
        </p:nvGrpSpPr>
        <p:grpSpPr>
          <a:xfrm>
            <a:off x="4414752" y="476060"/>
            <a:ext cx="4638202" cy="2856189"/>
            <a:chOff x="4414752" y="476060"/>
            <a:chExt cx="4638202" cy="28561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0A7FD06-886A-BB4E-BDD9-A6F1577D8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2854" y="1211349"/>
              <a:ext cx="4610100" cy="21209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B8B753-7D41-8C45-96B9-8C3C57335784}"/>
                </a:ext>
              </a:extLst>
            </p:cNvPr>
            <p:cNvSpPr/>
            <p:nvPr/>
          </p:nvSpPr>
          <p:spPr>
            <a:xfrm>
              <a:off x="4414752" y="476060"/>
              <a:ext cx="45048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3. DCT </a:t>
              </a:r>
              <a:r>
                <a:rPr lang="en-CA" b="1" u="sng" spc="-50" dirty="0" err="1">
                  <a:solidFill>
                    <a:srgbClr val="0B6B1D"/>
                  </a:solidFill>
                  <a:cs typeface="Tahoma"/>
                </a:rPr>
                <a:t>appliquée</a:t>
              </a: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 sur un bloc </a:t>
              </a:r>
              <a:r>
                <a:rPr lang="en-CA" b="1" u="sng" spc="-50" dirty="0" err="1">
                  <a:solidFill>
                    <a:srgbClr val="0B6B1D"/>
                  </a:solidFill>
                  <a:cs typeface="Tahoma"/>
                </a:rPr>
                <a:t>normalisé</a:t>
              </a:r>
              <a:br>
                <a:rPr lang="en-CA" b="1" u="sng" spc="-50" dirty="0">
                  <a:solidFill>
                    <a:srgbClr val="0B6B1D"/>
                  </a:solidFill>
                  <a:cs typeface="Tahoma"/>
                </a:rPr>
              </a:br>
              <a:r>
                <a:rPr lang="en-CA" b="1" u="sng" spc="-50" dirty="0">
                  <a:solidFill>
                    <a:srgbClr val="0B6B1D"/>
                  </a:solidFill>
                  <a:cs typeface="Tahoma"/>
                  <a:sym typeface="Wingdings" panose="05000000000000000000" pitchFamily="2" charset="2"/>
                </a:rPr>
                <a:t></a:t>
              </a:r>
              <a:r>
                <a:rPr lang="en-US" b="1" u="sng" spc="-50" dirty="0">
                  <a:solidFill>
                    <a:srgbClr val="0B6B1D"/>
                  </a:solidFill>
                  <a:cs typeface="Tahoma"/>
                  <a:sym typeface="Wingdings" panose="05000000000000000000" pitchFamily="2" charset="2"/>
                </a:rPr>
                <a:t> coefficients de </a:t>
              </a:r>
              <a:r>
                <a:rPr lang="en-US" b="1" u="sng" spc="-50" dirty="0" err="1">
                  <a:solidFill>
                    <a:srgbClr val="0B6B1D"/>
                  </a:solidFill>
                  <a:cs typeface="Tahoma"/>
                  <a:sym typeface="Wingdings" panose="05000000000000000000" pitchFamily="2" charset="2"/>
                </a:rPr>
                <a:t>fréquence</a:t>
              </a:r>
              <a:endParaRPr lang="en-CA" b="1" u="sng" spc="-50" dirty="0">
                <a:solidFill>
                  <a:srgbClr val="0B6B1D"/>
                </a:solidFill>
                <a:cs typeface="Tahom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37F5FF-B989-9847-AB7C-32FE275E32F4}"/>
              </a:ext>
            </a:extLst>
          </p:cNvPr>
          <p:cNvGrpSpPr/>
          <p:nvPr/>
        </p:nvGrpSpPr>
        <p:grpSpPr>
          <a:xfrm>
            <a:off x="248476" y="3610909"/>
            <a:ext cx="4315027" cy="2413220"/>
            <a:chOff x="248476" y="3610909"/>
            <a:chExt cx="4315027" cy="24132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E6416B-875E-8F49-935C-DBC919A7A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476" y="4137439"/>
              <a:ext cx="4057520" cy="188669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85DE40-D914-1E49-8100-891B7EB76591}"/>
                </a:ext>
              </a:extLst>
            </p:cNvPr>
            <p:cNvSpPr/>
            <p:nvPr/>
          </p:nvSpPr>
          <p:spPr>
            <a:xfrm>
              <a:off x="248476" y="3610909"/>
              <a:ext cx="43150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2. Normalisation (« </a:t>
              </a:r>
              <a:r>
                <a:rPr lang="fr-CA" b="1" u="sng" spc="-50" dirty="0" err="1">
                  <a:solidFill>
                    <a:srgbClr val="0B6B1D"/>
                  </a:solidFill>
                  <a:cs typeface="Tahoma"/>
                </a:rPr>
                <a:t>level</a:t>
              </a: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 </a:t>
              </a:r>
              <a:r>
                <a:rPr lang="fr-CA" b="1" u="sng" spc="-50" dirty="0" err="1">
                  <a:solidFill>
                    <a:srgbClr val="0B6B1D"/>
                  </a:solidFill>
                  <a:cs typeface="Tahoma"/>
                </a:rPr>
                <a:t>shifting</a:t>
              </a: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 ») </a:t>
              </a: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[-128, 127]</a:t>
              </a:r>
              <a:endParaRPr lang="fr-CA" b="1" u="sng" spc="-50" dirty="0">
                <a:solidFill>
                  <a:srgbClr val="0B6B1D"/>
                </a:solidFill>
                <a:cs typeface="Tahoma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7BDCD7-6C21-CF4D-AFFF-0392DCD51350}"/>
              </a:ext>
            </a:extLst>
          </p:cNvPr>
          <p:cNvGrpSpPr/>
          <p:nvPr/>
        </p:nvGrpSpPr>
        <p:grpSpPr>
          <a:xfrm>
            <a:off x="4734072" y="3429000"/>
            <a:ext cx="4253838" cy="2719116"/>
            <a:chOff x="4414753" y="3275278"/>
            <a:chExt cx="4253838" cy="27191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98B02A6-1091-464A-990F-F021A6922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11071" y="4039927"/>
              <a:ext cx="4057520" cy="195446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A3A385-21D9-C240-B406-0AD3A9ED2378}"/>
                </a:ext>
              </a:extLst>
            </p:cNvPr>
            <p:cNvSpPr/>
            <p:nvPr/>
          </p:nvSpPr>
          <p:spPr>
            <a:xfrm>
              <a:off x="4414753" y="3548550"/>
              <a:ext cx="17259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4. Quantification 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1B4171E-F2D1-BF42-86CC-7A64A3E6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03259" y="3275278"/>
              <a:ext cx="1525248" cy="686692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0EC3A8B9-4D74-38A3-0E68-C1FA8A5FB3B3}"/>
              </a:ext>
            </a:extLst>
          </p:cNvPr>
          <p:cNvSpPr txBox="1"/>
          <p:nvPr/>
        </p:nvSpPr>
        <p:spPr>
          <a:xfrm>
            <a:off x="545115" y="6098961"/>
            <a:ext cx="3578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Car la TCD </a:t>
            </a:r>
            <a:r>
              <a:rPr lang="en-CA" dirty="0" err="1">
                <a:solidFill>
                  <a:srgbClr val="FF0000"/>
                </a:solidFill>
              </a:rPr>
              <a:t>est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définie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autour</a:t>
            </a:r>
            <a:r>
              <a:rPr lang="en-CA" dirty="0">
                <a:solidFill>
                  <a:srgbClr val="FF0000"/>
                </a:solidFill>
              </a:rPr>
              <a:t> de z</a:t>
            </a:r>
            <a:r>
              <a:rPr lang="en-US" dirty="0" err="1">
                <a:solidFill>
                  <a:srgbClr val="FF0000"/>
                </a:solidFill>
              </a:rPr>
              <a:t>éro</a:t>
            </a:r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E6232B-2420-C935-5C5D-46C29F1C5C57}"/>
              </a:ext>
            </a:extLst>
          </p:cNvPr>
          <p:cNvSpPr/>
          <p:nvPr/>
        </p:nvSpPr>
        <p:spPr>
          <a:xfrm>
            <a:off x="4504829" y="1211349"/>
            <a:ext cx="517547" cy="2688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9DBBBC9-6288-35DD-5871-DC1FA22546D7}"/>
              </a:ext>
            </a:extLst>
          </p:cNvPr>
          <p:cNvSpPr txBox="1"/>
          <p:nvPr/>
        </p:nvSpPr>
        <p:spPr>
          <a:xfrm>
            <a:off x="4141409" y="1057165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DC</a:t>
            </a:r>
            <a:endParaRPr lang="fr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37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7BDCD7-6C21-CF4D-AFFF-0392DCD51350}"/>
              </a:ext>
            </a:extLst>
          </p:cNvPr>
          <p:cNvGrpSpPr/>
          <p:nvPr/>
        </p:nvGrpSpPr>
        <p:grpSpPr>
          <a:xfrm>
            <a:off x="224555" y="1134432"/>
            <a:ext cx="4377008" cy="2757429"/>
            <a:chOff x="4399656" y="3300588"/>
            <a:chExt cx="4377008" cy="275742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98B02A6-1091-464A-990F-F021A6922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9144" y="4103550"/>
              <a:ext cx="4057520" cy="195446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A3A385-21D9-C240-B406-0AD3A9ED2378}"/>
                </a:ext>
              </a:extLst>
            </p:cNvPr>
            <p:cNvSpPr/>
            <p:nvPr/>
          </p:nvSpPr>
          <p:spPr>
            <a:xfrm>
              <a:off x="4399656" y="3300588"/>
              <a:ext cx="13444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Quantization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1B4171E-F2D1-BF42-86CC-7A64A3E6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4105" y="3372030"/>
              <a:ext cx="1525248" cy="68669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938313C-0DBA-A143-8BAA-79A61A018EE0}"/>
              </a:ext>
            </a:extLst>
          </p:cNvPr>
          <p:cNvGrpSpPr/>
          <p:nvPr/>
        </p:nvGrpSpPr>
        <p:grpSpPr>
          <a:xfrm>
            <a:off x="641733" y="3936689"/>
            <a:ext cx="7813183" cy="2441645"/>
            <a:chOff x="641733" y="3936689"/>
            <a:chExt cx="7813183" cy="244164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60A88D-0FDE-2548-85EE-701049DFDEA2}"/>
                </a:ext>
              </a:extLst>
            </p:cNvPr>
            <p:cNvSpPr txBox="1"/>
            <p:nvPr/>
          </p:nvSpPr>
          <p:spPr>
            <a:xfrm>
              <a:off x="641733" y="3936689"/>
              <a:ext cx="7775154" cy="2154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fr-CA" sz="2600" b="1" u="sng" spc="-50" dirty="0">
                  <a:latin typeface="+mj-lt"/>
                  <a:cs typeface="Tahoma"/>
                </a:rPr>
                <a:t>Construction du code JPEG (code DC)</a:t>
              </a:r>
            </a:p>
            <a:p>
              <a:pPr marL="594900" lvl="1" indent="-342900">
                <a:lnSpc>
                  <a:spcPct val="100000"/>
                </a:lnSpc>
                <a:spcBef>
                  <a:spcPts val="600"/>
                </a:spcBef>
                <a:buSzPct val="135000"/>
                <a:buFont typeface="Arial" panose="020B0604020202020204" pitchFamily="34" charset="0"/>
                <a:buChar char="•"/>
              </a:pPr>
              <a:r>
                <a:rPr lang="fr-CA" sz="2200" dirty="0">
                  <a:latin typeface="+mj-lt"/>
                  <a:cs typeface="Arial"/>
                </a:rPr>
                <a:t>Différence entre le coefficient DC et celui du bloc précèdent</a:t>
              </a:r>
            </a:p>
            <a:p>
              <a:pPr marL="594900" lvl="1" indent="-342900">
                <a:lnSpc>
                  <a:spcPct val="100000"/>
                </a:lnSpc>
                <a:spcBef>
                  <a:spcPts val="600"/>
                </a:spcBef>
                <a:buSzPct val="135000"/>
                <a:buFont typeface="Arial" panose="020B0604020202020204" pitchFamily="34" charset="0"/>
                <a:buChar char="•"/>
              </a:pPr>
              <a:r>
                <a:rPr lang="fr-CA" sz="2200" dirty="0">
                  <a:latin typeface="+mj-lt"/>
                  <a:cs typeface="Arial"/>
                </a:rPr>
                <a:t>Ex: bloc précèdent: -17</a:t>
              </a:r>
            </a:p>
            <a:p>
              <a:pPr marL="252000" lvl="1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fr-CA" sz="2200" dirty="0">
                  <a:latin typeface="+mj-lt"/>
                  <a:cs typeface="Arial"/>
                </a:rPr>
                <a:t>	[-26-(-17)]=-9</a:t>
              </a:r>
            </a:p>
            <a:p>
              <a:pPr marL="252000" lvl="1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fr-CA" sz="2200" dirty="0">
                  <a:solidFill>
                    <a:srgbClr val="FF0000"/>
                  </a:solidFill>
                  <a:latin typeface="+mj-lt"/>
                  <a:cs typeface="Arial"/>
                </a:rPr>
                <a:t>Pourquoi?</a:t>
              </a:r>
            </a:p>
          </p:txBody>
        </p:sp>
        <p:pic>
          <p:nvPicPr>
            <p:cNvPr id="29" name="Picture 28" descr="Diagram&#10;&#10;Description automatically generated">
              <a:extLst>
                <a:ext uri="{FF2B5EF4-FFF2-40B4-BE49-F238E27FC236}">
                  <a16:creationId xmlns:a16="http://schemas.microsoft.com/office/drawing/2014/main" id="{EE4B7DDB-0C34-A442-A87B-4D0631C22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117" y="4785973"/>
              <a:ext cx="4340799" cy="144430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64AE15-E2EB-E542-9E21-FD5F44CF8CFD}"/>
                </a:ext>
              </a:extLst>
            </p:cNvPr>
            <p:cNvSpPr txBox="1"/>
            <p:nvPr/>
          </p:nvSpPr>
          <p:spPr>
            <a:xfrm>
              <a:off x="4572000" y="6147502"/>
              <a:ext cx="35285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+mj-lt"/>
                </a:rPr>
                <a:t>https://</a:t>
              </a:r>
              <a:r>
                <a:rPr lang="fr-CA" sz="900" dirty="0" err="1">
                  <a:latin typeface="+mj-lt"/>
                </a:rPr>
                <a:t>web.stanford.edu</a:t>
              </a:r>
              <a:r>
                <a:rPr lang="fr-CA" sz="900" dirty="0">
                  <a:latin typeface="+mj-lt"/>
                </a:rPr>
                <a:t>/class/ee398a/</a:t>
              </a:r>
              <a:r>
                <a:rPr lang="fr-CA" sz="900" dirty="0" err="1">
                  <a:latin typeface="+mj-lt"/>
                </a:rPr>
                <a:t>handouts</a:t>
              </a:r>
              <a:r>
                <a:rPr lang="fr-CA" sz="900" dirty="0">
                  <a:latin typeface="+mj-lt"/>
                </a:rPr>
                <a:t>/lectures/08-JPEG.pdf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7F9AC7B-46BF-8749-9800-52478ACEA3F4}"/>
              </a:ext>
            </a:extLst>
          </p:cNvPr>
          <p:cNvGrpSpPr/>
          <p:nvPr/>
        </p:nvGrpSpPr>
        <p:grpSpPr>
          <a:xfrm>
            <a:off x="4025375" y="1134432"/>
            <a:ext cx="4974326" cy="1641074"/>
            <a:chOff x="4025375" y="1134432"/>
            <a:chExt cx="4974326" cy="164107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86AE04F-DF9E-EA49-BCB7-CDE40CA2C804}"/>
                </a:ext>
              </a:extLst>
            </p:cNvPr>
            <p:cNvGrpSpPr/>
            <p:nvPr/>
          </p:nvGrpSpPr>
          <p:grpSpPr>
            <a:xfrm>
              <a:off x="4025375" y="1666423"/>
              <a:ext cx="4974326" cy="1109083"/>
              <a:chOff x="3930022" y="1349876"/>
              <a:chExt cx="4974326" cy="110908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4129FD5-1A1B-9A41-9548-31DE516DF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30022" y="1349876"/>
                <a:ext cx="4974326" cy="307776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78D260D-F251-9C46-BBDC-BFBCD4146430}"/>
                  </a:ext>
                </a:extLst>
              </p:cNvPr>
              <p:cNvSpPr txBox="1"/>
              <p:nvPr/>
            </p:nvSpPr>
            <p:spPr>
              <a:xfrm>
                <a:off x="7220874" y="2089627"/>
                <a:ext cx="1683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dirty="0"/>
                  <a:t>« End of Block »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2BD2840-5DFD-5E47-9CF6-56D448126BF1}"/>
                  </a:ext>
                </a:extLst>
              </p:cNvPr>
              <p:cNvCxnSpPr/>
              <p:nvPr/>
            </p:nvCxnSpPr>
            <p:spPr>
              <a:xfrm flipH="1">
                <a:off x="8416887" y="1753282"/>
                <a:ext cx="209320" cy="3682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4ADC73-A0CA-F044-B408-3A93F27AF87A}"/>
                </a:ext>
              </a:extLst>
            </p:cNvPr>
            <p:cNvSpPr/>
            <p:nvPr/>
          </p:nvSpPr>
          <p:spPr>
            <a:xfrm>
              <a:off x="4889465" y="1134432"/>
              <a:ext cx="32461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 err="1">
                  <a:solidFill>
                    <a:srgbClr val="0B6B1D"/>
                  </a:solidFill>
                  <a:cs typeface="Tahoma"/>
                </a:rPr>
                <a:t>Ordonnancement</a:t>
              </a: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 des coefficients </a:t>
              </a:r>
            </a:p>
          </p:txBody>
        </p: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5CFEC8F-14A7-DC45-A472-E49FFE1CC4A9}"/>
              </a:ext>
            </a:extLst>
          </p:cNvPr>
          <p:cNvSpPr/>
          <p:nvPr/>
        </p:nvSpPr>
        <p:spPr>
          <a:xfrm>
            <a:off x="4170517" y="1655368"/>
            <a:ext cx="319489" cy="3077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CE41424-359A-E947-AD83-67F650BB6791}"/>
                  </a:ext>
                </a:extLst>
              </p14:cNvPr>
              <p14:cNvContentPartPr/>
              <p14:nvPr/>
            </p14:nvContentPartPr>
            <p14:xfrm>
              <a:off x="585360" y="1649520"/>
              <a:ext cx="2367360" cy="1647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CE41424-359A-E947-AD83-67F650BB67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9160" y="1633320"/>
                <a:ext cx="2399760" cy="167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3768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129FD5-1A1B-9A41-9548-31DE516DF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022" y="1052419"/>
            <a:ext cx="4974326" cy="3077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8D260D-F251-9C46-BBDC-BFBCD4146430}"/>
              </a:ext>
            </a:extLst>
          </p:cNvPr>
          <p:cNvSpPr txBox="1"/>
          <p:nvPr/>
        </p:nvSpPr>
        <p:spPr>
          <a:xfrm>
            <a:off x="7220874" y="1792170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« End of Block »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2BD2840-5DFD-5E47-9CF6-56D448126BF1}"/>
              </a:ext>
            </a:extLst>
          </p:cNvPr>
          <p:cNvCxnSpPr/>
          <p:nvPr/>
        </p:nvCxnSpPr>
        <p:spPr>
          <a:xfrm flipH="1">
            <a:off x="8416887" y="1455825"/>
            <a:ext cx="209320" cy="3682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D60A88D-0FDE-2548-85EE-701049DFDEA2}"/>
              </a:ext>
            </a:extLst>
          </p:cNvPr>
          <p:cNvSpPr txBox="1"/>
          <p:nvPr/>
        </p:nvSpPr>
        <p:spPr>
          <a:xfrm>
            <a:off x="641733" y="1868776"/>
            <a:ext cx="7775154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Construction du code JPEG (code DC)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Correspondance entre différence et catégorie</a:t>
            </a: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F42A8852-5BC8-244D-91DA-3FB2193E5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011" y="2897556"/>
            <a:ext cx="3983103" cy="3266379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71BBB69-8580-D241-9FC7-F145017B95EE}"/>
              </a:ext>
            </a:extLst>
          </p:cNvPr>
          <p:cNvSpPr/>
          <p:nvPr/>
        </p:nvSpPr>
        <p:spPr>
          <a:xfrm>
            <a:off x="2668470" y="4053297"/>
            <a:ext cx="3888000" cy="180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2752EE-A5EC-5E44-B895-32F14695B788}"/>
              </a:ext>
            </a:extLst>
          </p:cNvPr>
          <p:cNvSpPr txBox="1"/>
          <p:nvPr/>
        </p:nvSpPr>
        <p:spPr>
          <a:xfrm>
            <a:off x="2888655" y="6163935"/>
            <a:ext cx="35285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>
                <a:latin typeface="+mj-lt"/>
              </a:rPr>
              <a:t>https://</a:t>
            </a:r>
            <a:r>
              <a:rPr lang="fr-CA" sz="900" dirty="0" err="1">
                <a:latin typeface="+mj-lt"/>
              </a:rPr>
              <a:t>web.stanford.edu</a:t>
            </a:r>
            <a:r>
              <a:rPr lang="fr-CA" sz="900" dirty="0">
                <a:latin typeface="+mj-lt"/>
              </a:rPr>
              <a:t>/class/ee398a/</a:t>
            </a:r>
            <a:r>
              <a:rPr lang="fr-CA" sz="900" dirty="0" err="1">
                <a:latin typeface="+mj-lt"/>
              </a:rPr>
              <a:t>handouts</a:t>
            </a:r>
            <a:r>
              <a:rPr lang="fr-CA" sz="900" dirty="0">
                <a:latin typeface="+mj-lt"/>
              </a:rPr>
              <a:t>/lectures/08-JPEG.pdf</a:t>
            </a:r>
          </a:p>
        </p:txBody>
      </p:sp>
    </p:spTree>
    <p:extLst>
      <p:ext uri="{BB962C8B-B14F-4D97-AF65-F5344CB8AC3E}">
        <p14:creationId xmlns:p14="http://schemas.microsoft.com/office/powerpoint/2010/main" val="2557166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60A88D-0FDE-2548-85EE-701049DFDEA2}"/>
              </a:ext>
            </a:extLst>
          </p:cNvPr>
          <p:cNvSpPr txBox="1"/>
          <p:nvPr/>
        </p:nvSpPr>
        <p:spPr>
          <a:xfrm>
            <a:off x="684423" y="1132378"/>
            <a:ext cx="7775154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Construction du code JPEG (code DC)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Correspondance entre catégorie et mot de code 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BA5E4491-132D-384E-8666-AF017CCDB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307" y="1971407"/>
            <a:ext cx="5129729" cy="3704804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CC2E5E9-7392-B746-A69B-7CC35E61C568}"/>
              </a:ext>
            </a:extLst>
          </p:cNvPr>
          <p:cNvSpPr/>
          <p:nvPr/>
        </p:nvSpPr>
        <p:spPr>
          <a:xfrm>
            <a:off x="2149595" y="3733809"/>
            <a:ext cx="4860000" cy="180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D0E537-7F2C-0847-B0B1-32E0E88AC3DC}"/>
              </a:ext>
            </a:extLst>
          </p:cNvPr>
          <p:cNvSpPr txBox="1"/>
          <p:nvPr/>
        </p:nvSpPr>
        <p:spPr>
          <a:xfrm>
            <a:off x="3007605" y="5556490"/>
            <a:ext cx="35285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>
                <a:latin typeface="+mj-lt"/>
              </a:rPr>
              <a:t>https://</a:t>
            </a:r>
            <a:r>
              <a:rPr lang="fr-CA" sz="900" dirty="0" err="1">
                <a:latin typeface="+mj-lt"/>
              </a:rPr>
              <a:t>web.stanford.edu</a:t>
            </a:r>
            <a:r>
              <a:rPr lang="fr-CA" sz="900" dirty="0">
                <a:latin typeface="+mj-lt"/>
              </a:rPr>
              <a:t>/class/ee398a/</a:t>
            </a:r>
            <a:r>
              <a:rPr lang="fr-CA" sz="900" dirty="0" err="1">
                <a:latin typeface="+mj-lt"/>
              </a:rPr>
              <a:t>handouts</a:t>
            </a:r>
            <a:r>
              <a:rPr lang="fr-CA" sz="900" dirty="0">
                <a:latin typeface="+mj-lt"/>
              </a:rPr>
              <a:t>/lectures/08-JPEG.pdf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27AA8D-AEB9-BFA0-2D4C-E8C19A391666}"/>
              </a:ext>
            </a:extLst>
          </p:cNvPr>
          <p:cNvSpPr txBox="1"/>
          <p:nvPr/>
        </p:nvSpPr>
        <p:spPr>
          <a:xfrm>
            <a:off x="355600" y="5966637"/>
            <a:ext cx="87064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700" dirty="0"/>
              <a:t>En JPEG, les valeurs </a:t>
            </a:r>
            <a:r>
              <a:rPr lang="fr-CA" sz="1700" b="1" dirty="0"/>
              <a:t>négatives</a:t>
            </a:r>
            <a:r>
              <a:rPr lang="fr-CA" sz="1700" dirty="0"/>
              <a:t> sont représentées en inversant les bits du code binaire du positif</a:t>
            </a:r>
          </a:p>
        </p:txBody>
      </p:sp>
    </p:spTree>
    <p:extLst>
      <p:ext uri="{BB962C8B-B14F-4D97-AF65-F5344CB8AC3E}">
        <p14:creationId xmlns:p14="http://schemas.microsoft.com/office/powerpoint/2010/main" val="554721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0"/>
            <a:ext cx="8358939" cy="4821719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Codage par transformée par blocs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Démarche générale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Choix de la transformée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Sélection et quantification des coefficients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Redondance structurelle et codage des symboles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Exemple : codage JPEG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Codage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prédictif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prédictif sans et avec perte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Structure et spécification des prédicteurs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Quantification de l’erreur de prédiction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Éléments</a:t>
            </a:r>
            <a:r>
              <a:rPr lang="en-CA" sz="2200" b="1" spc="-45" dirty="0">
                <a:latin typeface="+mj-lt"/>
                <a:cs typeface="Tahoma"/>
              </a:rPr>
              <a:t> de « </a:t>
            </a:r>
            <a:r>
              <a:rPr lang="en-CA" sz="2200" b="1" spc="-45" dirty="0" err="1">
                <a:latin typeface="+mj-lt"/>
                <a:cs typeface="Tahoma"/>
              </a:rPr>
              <a:t>tatouage</a:t>
            </a:r>
            <a:r>
              <a:rPr lang="en-CA" sz="2200" b="1" spc="-45" dirty="0">
                <a:latin typeface="+mj-lt"/>
                <a:cs typeface="Tahoma"/>
              </a:rPr>
              <a:t> numérique » (</a:t>
            </a:r>
            <a:r>
              <a:rPr lang="en-CA" sz="2200" b="1" i="1" spc="-45" dirty="0">
                <a:latin typeface="+mj-lt"/>
                <a:cs typeface="Tahoma"/>
              </a:rPr>
              <a:t>watermarking</a:t>
            </a:r>
            <a:r>
              <a:rPr lang="en-CA" sz="2200" b="1" spc="-45" dirty="0">
                <a:latin typeface="+mj-lt"/>
                <a:cs typeface="Tahoma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14F699B-F2DD-1541-BF64-60303DF11C91}"/>
              </a:ext>
            </a:extLst>
          </p:cNvPr>
          <p:cNvSpPr/>
          <p:nvPr/>
        </p:nvSpPr>
        <p:spPr>
          <a:xfrm>
            <a:off x="436146" y="1462045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4173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66832-3C38-F5DF-13FC-2708B8BA3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CE710B-BCE2-B46C-9FF6-BA69EB8688F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B1A37-D562-F7BE-AE70-9E8A124DA8EE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C02F63-F3AF-D4F7-8C85-1302B2CC2CBA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B489D52-9B4C-98F1-7252-FF290EAD97E1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283751-89CE-69CC-FD39-8F338EF09E6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E81D8B-3CA6-B2B2-5FB0-8402CDE129A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68E2F8-F08E-A4F0-2F06-F4262DDDBEF2}"/>
              </a:ext>
            </a:extLst>
          </p:cNvPr>
          <p:cNvSpPr txBox="1"/>
          <p:nvPr/>
        </p:nvSpPr>
        <p:spPr>
          <a:xfrm>
            <a:off x="684423" y="1132378"/>
            <a:ext cx="7775154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Construction du code JPEG (code DC)</a:t>
            </a:r>
          </a:p>
          <a:p>
            <a:pPr marL="594900" lvl="1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Pour une différence de +9 :  1001 </a:t>
            </a:r>
          </a:p>
          <a:p>
            <a:pPr marL="594900" lvl="1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Pour une différence de -9 :   </a:t>
            </a:r>
            <a:r>
              <a:rPr lang="fr-CA" sz="2200" dirty="0">
                <a:solidFill>
                  <a:srgbClr val="00B050"/>
                </a:solidFill>
                <a:latin typeface="+mj-lt"/>
                <a:cs typeface="Arial"/>
              </a:rPr>
              <a:t>0110</a:t>
            </a:r>
            <a:r>
              <a:rPr lang="fr-CA" sz="2200" dirty="0">
                <a:latin typeface="+mj-lt"/>
                <a:cs typeface="Arial"/>
              </a:rPr>
              <a:t>  (on inverse les bits)</a:t>
            </a:r>
          </a:p>
          <a:p>
            <a:pPr marL="594900" lvl="1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Catégorie 4 (slide précédente) </a:t>
            </a:r>
            <a:r>
              <a:rPr lang="fr-CA" sz="2200" dirty="0">
                <a:latin typeface="+mj-lt"/>
                <a:cs typeface="Arial"/>
                <a:sym typeface="Wingdings" panose="05000000000000000000" pitchFamily="2" charset="2"/>
              </a:rPr>
              <a:t></a:t>
            </a:r>
            <a:r>
              <a:rPr lang="en-CA" sz="2200" dirty="0"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fr-CA" sz="2200" dirty="0">
                <a:latin typeface="+mj-lt"/>
                <a:cs typeface="Arial"/>
                <a:sym typeface="Wingdings" panose="05000000000000000000" pitchFamily="2" charset="2"/>
              </a:rPr>
              <a:t>code </a:t>
            </a:r>
            <a:r>
              <a:rPr lang="fr-CA" sz="2200" dirty="0" err="1">
                <a:latin typeface="+mj-lt"/>
                <a:cs typeface="Arial"/>
                <a:sym typeface="Wingdings" panose="05000000000000000000" pitchFamily="2" charset="2"/>
              </a:rPr>
              <a:t>word</a:t>
            </a:r>
            <a:r>
              <a:rPr lang="fr-CA" sz="2200" dirty="0">
                <a:latin typeface="+mj-lt"/>
                <a:cs typeface="Arial"/>
                <a:sym typeface="Wingdings" panose="05000000000000000000" pitchFamily="2" charset="2"/>
              </a:rPr>
              <a:t> = </a:t>
            </a:r>
            <a:r>
              <a:rPr lang="fr-CA" sz="2200" dirty="0">
                <a:solidFill>
                  <a:srgbClr val="0070C0"/>
                </a:solidFill>
                <a:latin typeface="+mj-lt"/>
                <a:cs typeface="Arial"/>
                <a:sym typeface="Wingdings" panose="05000000000000000000" pitchFamily="2" charset="2"/>
              </a:rPr>
              <a:t>101</a:t>
            </a:r>
            <a:r>
              <a:rPr lang="fr-CA" sz="2200" dirty="0">
                <a:solidFill>
                  <a:srgbClr val="0070C0"/>
                </a:solidFill>
                <a:latin typeface="+mj-lt"/>
                <a:cs typeface="Arial"/>
              </a:rPr>
              <a:t> </a:t>
            </a:r>
          </a:p>
          <a:p>
            <a:pPr marL="594900" lvl="1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Code complet : </a:t>
            </a:r>
            <a:r>
              <a:rPr lang="fr-CA" sz="2200" dirty="0">
                <a:solidFill>
                  <a:srgbClr val="0070C0"/>
                </a:solidFill>
                <a:latin typeface="+mj-lt"/>
                <a:cs typeface="Arial"/>
              </a:rPr>
              <a:t>101</a:t>
            </a:r>
            <a:r>
              <a:rPr lang="fr-CA" sz="2200" dirty="0">
                <a:solidFill>
                  <a:srgbClr val="00B050"/>
                </a:solidFill>
                <a:latin typeface="+mj-lt"/>
                <a:cs typeface="Arial"/>
              </a:rPr>
              <a:t>0110</a:t>
            </a:r>
          </a:p>
          <a:p>
            <a:pPr marL="594900" lvl="1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Mot de code complet : 7 bits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69642D-080A-712A-5811-D74AC9B45DFF}"/>
              </a:ext>
            </a:extLst>
          </p:cNvPr>
          <p:cNvSpPr txBox="1"/>
          <p:nvPr/>
        </p:nvSpPr>
        <p:spPr>
          <a:xfrm>
            <a:off x="684423" y="3705461"/>
            <a:ext cx="7775154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Construction du code JPEG (code AC)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Chaque code </a:t>
            </a:r>
            <a:r>
              <a:rPr lang="fr-CA" sz="2200" dirty="0" err="1">
                <a:latin typeface="+mj-lt"/>
                <a:cs typeface="Arial"/>
              </a:rPr>
              <a:t>Huffman</a:t>
            </a:r>
            <a:r>
              <a:rPr lang="fr-CA" sz="2200" dirty="0">
                <a:latin typeface="+mj-lt"/>
                <a:cs typeface="Arial"/>
              </a:rPr>
              <a:t> pour les coefficients AC dépend du 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nombre de coefficients pas égales a zéro qui précède le prochain coefficient non nul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La catégorie de magnitude </a:t>
            </a:r>
          </a:p>
        </p:txBody>
      </p:sp>
    </p:spTree>
    <p:extLst>
      <p:ext uri="{BB962C8B-B14F-4D97-AF65-F5344CB8AC3E}">
        <p14:creationId xmlns:p14="http://schemas.microsoft.com/office/powerpoint/2010/main" val="3100585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2EDF42-3B1C-ED43-A10D-17C467ED5D34}"/>
              </a:ext>
            </a:extLst>
          </p:cNvPr>
          <p:cNvSpPr txBox="1"/>
          <p:nvPr/>
        </p:nvSpPr>
        <p:spPr>
          <a:xfrm>
            <a:off x="496957" y="1453763"/>
            <a:ext cx="80851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Construction du code JPEG (code AC)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Ex: -3 sans coefficients précédents. (</a:t>
            </a:r>
            <a:r>
              <a:rPr lang="fr-CA" sz="2200" dirty="0" err="1">
                <a:latin typeface="+mj-lt"/>
                <a:cs typeface="Arial"/>
              </a:rPr>
              <a:t>Runlength</a:t>
            </a:r>
            <a:r>
              <a:rPr lang="fr-CA" sz="2200" dirty="0">
                <a:latin typeface="+mj-lt"/>
                <a:cs typeface="Arial"/>
              </a:rPr>
              <a:t>, size) = (0,2)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Catégorie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22221A-40E7-A745-A1CF-1631E57A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991" y="997601"/>
            <a:ext cx="5955547" cy="368487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CCBFB72-FCF9-D744-8875-0AE372D8B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688" y="2864877"/>
            <a:ext cx="5904595" cy="3427039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02FA89A-0FB7-6644-AEC0-76F2A565C7B6}"/>
              </a:ext>
            </a:extLst>
          </p:cNvPr>
          <p:cNvSpPr/>
          <p:nvPr/>
        </p:nvSpPr>
        <p:spPr>
          <a:xfrm>
            <a:off x="1640940" y="3748361"/>
            <a:ext cx="5575108" cy="1652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C25482-CBDF-724D-B7F2-19AFEF295935}"/>
              </a:ext>
            </a:extLst>
          </p:cNvPr>
          <p:cNvSpPr txBox="1"/>
          <p:nvPr/>
        </p:nvSpPr>
        <p:spPr>
          <a:xfrm>
            <a:off x="2686948" y="6220568"/>
            <a:ext cx="35285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>
                <a:latin typeface="+mj-lt"/>
              </a:rPr>
              <a:t>https://</a:t>
            </a:r>
            <a:r>
              <a:rPr lang="fr-CA" sz="900" dirty="0" err="1">
                <a:latin typeface="+mj-lt"/>
              </a:rPr>
              <a:t>web.stanford.edu</a:t>
            </a:r>
            <a:r>
              <a:rPr lang="fr-CA" sz="900" dirty="0">
                <a:latin typeface="+mj-lt"/>
              </a:rPr>
              <a:t>/class/ee398a/</a:t>
            </a:r>
            <a:r>
              <a:rPr lang="fr-CA" sz="900" dirty="0" err="1">
                <a:latin typeface="+mj-lt"/>
              </a:rPr>
              <a:t>handouts</a:t>
            </a:r>
            <a:r>
              <a:rPr lang="fr-CA" sz="900" dirty="0">
                <a:latin typeface="+mj-lt"/>
              </a:rPr>
              <a:t>/lectures/08-JPEG.pdf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9AED2A-0172-8B4C-AB72-0E3100970F25}"/>
                  </a:ext>
                </a:extLst>
              </p14:cNvPr>
              <p14:cNvContentPartPr/>
              <p14:nvPr/>
            </p14:nvContentPartPr>
            <p14:xfrm>
              <a:off x="2202120" y="956880"/>
              <a:ext cx="303480" cy="447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9AED2A-0172-8B4C-AB72-0E3100970F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85920" y="940680"/>
                <a:ext cx="335880" cy="47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7922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2EDF42-3B1C-ED43-A10D-17C467ED5D34}"/>
              </a:ext>
            </a:extLst>
          </p:cNvPr>
          <p:cNvSpPr txBox="1"/>
          <p:nvPr/>
        </p:nvSpPr>
        <p:spPr>
          <a:xfrm>
            <a:off x="496958" y="1652069"/>
            <a:ext cx="4075042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Construction du code JPEG (code AC)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Ex: -3 sans coefficients précédents (0,2)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Catégorie 2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00B050"/>
                </a:solidFill>
                <a:latin typeface="+mj-lt"/>
                <a:cs typeface="Arial"/>
              </a:rPr>
              <a:t>01</a:t>
            </a:r>
            <a:r>
              <a:rPr lang="fr-CA" sz="2200" dirty="0">
                <a:latin typeface="+mj-lt"/>
                <a:cs typeface="Arial"/>
              </a:rPr>
              <a:t> (sans bit précédents)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 err="1">
                <a:latin typeface="+mj-lt"/>
                <a:cs typeface="Arial"/>
              </a:rPr>
              <a:t>Length</a:t>
            </a:r>
            <a:r>
              <a:rPr lang="fr-CA" sz="2200" dirty="0">
                <a:latin typeface="+mj-lt"/>
                <a:cs typeface="Arial"/>
              </a:rPr>
              <a:t> = </a:t>
            </a:r>
            <a:r>
              <a:rPr lang="fr-CA" sz="2200" dirty="0">
                <a:solidFill>
                  <a:srgbClr val="0070C0"/>
                </a:solidFill>
                <a:latin typeface="+mj-lt"/>
                <a:cs typeface="Arial"/>
              </a:rPr>
              <a:t>4</a:t>
            </a:r>
            <a:r>
              <a:rPr lang="fr-CA" sz="2200" dirty="0">
                <a:latin typeface="+mj-lt"/>
                <a:cs typeface="Arial"/>
              </a:rPr>
              <a:t> donc 2 bits manquants 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3 en binaire = 11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FF0000"/>
                </a:solidFill>
                <a:latin typeface="+mj-lt"/>
                <a:cs typeface="Arial"/>
              </a:rPr>
              <a:t>-</a:t>
            </a:r>
            <a:r>
              <a:rPr lang="fr-CA" sz="2200" dirty="0">
                <a:latin typeface="+mj-lt"/>
                <a:cs typeface="Arial"/>
              </a:rPr>
              <a:t>3 on inverse: </a:t>
            </a:r>
            <a:r>
              <a:rPr lang="fr-CA" sz="2200" dirty="0">
                <a:solidFill>
                  <a:srgbClr val="FF0000"/>
                </a:solidFill>
                <a:latin typeface="+mj-lt"/>
                <a:cs typeface="Arial"/>
              </a:rPr>
              <a:t>00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00B050"/>
                </a:solidFill>
                <a:latin typeface="+mj-lt"/>
                <a:cs typeface="Arial"/>
              </a:rPr>
              <a:t>01</a:t>
            </a:r>
            <a:r>
              <a:rPr lang="fr-CA" sz="2200" dirty="0">
                <a:solidFill>
                  <a:srgbClr val="E60000"/>
                </a:solidFill>
                <a:latin typeface="+mj-lt"/>
                <a:cs typeface="Arial"/>
              </a:rPr>
              <a:t>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22221A-40E7-A745-A1CF-1631E57A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991" y="1195907"/>
            <a:ext cx="5955547" cy="368487"/>
          </a:xfrm>
          <a:prstGeom prst="rect">
            <a:avLst/>
          </a:prstGeom>
        </p:spPr>
      </p:pic>
      <p:pic>
        <p:nvPicPr>
          <p:cNvPr id="15" name="Picture 14" descr="Table&#10;&#10;Description automatically generated with medium confidence">
            <a:extLst>
              <a:ext uri="{FF2B5EF4-FFF2-40B4-BE49-F238E27FC236}">
                <a16:creationId xmlns:a16="http://schemas.microsoft.com/office/drawing/2014/main" id="{61FCE8AB-BA49-BB48-8229-5BCEF02E9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548" y="2521538"/>
            <a:ext cx="4378133" cy="3698542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D2DFB8-3E1C-5046-B7B4-FC0B2FD73010}"/>
              </a:ext>
            </a:extLst>
          </p:cNvPr>
          <p:cNvSpPr/>
          <p:nvPr/>
        </p:nvSpPr>
        <p:spPr>
          <a:xfrm>
            <a:off x="4635125" y="3117684"/>
            <a:ext cx="4212000" cy="14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151419-6E66-944F-AF52-1A28DB9CA269}"/>
              </a:ext>
            </a:extLst>
          </p:cNvPr>
          <p:cNvSpPr txBox="1"/>
          <p:nvPr/>
        </p:nvSpPr>
        <p:spPr>
          <a:xfrm>
            <a:off x="4979622" y="6257672"/>
            <a:ext cx="35285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>
                <a:latin typeface="+mj-lt"/>
              </a:rPr>
              <a:t>https://</a:t>
            </a:r>
            <a:r>
              <a:rPr lang="fr-CA" sz="900" dirty="0" err="1">
                <a:latin typeface="+mj-lt"/>
              </a:rPr>
              <a:t>web.stanford.edu</a:t>
            </a:r>
            <a:r>
              <a:rPr lang="fr-CA" sz="900" dirty="0">
                <a:latin typeface="+mj-lt"/>
              </a:rPr>
              <a:t>/class/ee398a/</a:t>
            </a:r>
            <a:r>
              <a:rPr lang="fr-CA" sz="900" dirty="0" err="1">
                <a:latin typeface="+mj-lt"/>
              </a:rPr>
              <a:t>handouts</a:t>
            </a:r>
            <a:r>
              <a:rPr lang="fr-CA" sz="900" dirty="0">
                <a:latin typeface="+mj-lt"/>
              </a:rPr>
              <a:t>/lectures/08-JPEG.pdf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A932AC1-2932-87EB-304B-DF4CD03C3FFB}"/>
              </a:ext>
            </a:extLst>
          </p:cNvPr>
          <p:cNvCxnSpPr/>
          <p:nvPr/>
        </p:nvCxnSpPr>
        <p:spPr>
          <a:xfrm flipV="1">
            <a:off x="1961965" y="3261684"/>
            <a:ext cx="3311371" cy="600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46F5AE4-30D3-2D08-2EAF-4527D9C8AA89}"/>
              </a:ext>
            </a:extLst>
          </p:cNvPr>
          <p:cNvCxnSpPr>
            <a:cxnSpLocks/>
          </p:cNvCxnSpPr>
          <p:nvPr/>
        </p:nvCxnSpPr>
        <p:spPr>
          <a:xfrm flipV="1">
            <a:off x="2757725" y="3261684"/>
            <a:ext cx="3643075" cy="910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25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22221A-40E7-A745-A1CF-1631E57A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693" y="1655537"/>
            <a:ext cx="6489739" cy="401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31A49-5292-BA4D-9995-3B6094324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022" y="3429000"/>
            <a:ext cx="5956300" cy="6604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7025CB-CC41-9B4E-8205-10624586F3E9}"/>
              </a:ext>
            </a:extLst>
          </p:cNvPr>
          <p:cNvCxnSpPr/>
          <p:nvPr/>
        </p:nvCxnSpPr>
        <p:spPr>
          <a:xfrm>
            <a:off x="4497946" y="2401677"/>
            <a:ext cx="0" cy="8262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D0D3FE-214F-6D4B-9EBF-9E024101387F}"/>
                  </a:ext>
                </a:extLst>
              </p:cNvPr>
              <p:cNvSpPr txBox="1"/>
              <p:nvPr/>
            </p:nvSpPr>
            <p:spPr>
              <a:xfrm>
                <a:off x="3195441" y="4716945"/>
                <a:ext cx="2601803" cy="485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dirty="0">
                    <a:latin typeface="+mj-lt"/>
                  </a:rPr>
                  <a:t>Compression: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92</m:t>
                        </m:r>
                      </m:den>
                    </m:f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5.6</m:t>
                    </m:r>
                  </m:oMath>
                </a14:m>
                <a:endParaRPr lang="fr-CA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D0D3FE-214F-6D4B-9EBF-9E0241013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441" y="4716945"/>
                <a:ext cx="2601803" cy="485518"/>
              </a:xfrm>
              <a:prstGeom prst="rect">
                <a:avLst/>
              </a:prstGeom>
              <a:blipFill>
                <a:blip r:embed="rId5"/>
                <a:stretch>
                  <a:fillRect l="-1942" b="-769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9277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Étapes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6654AB-5AA1-3947-B374-3CA9E8BB3769}"/>
              </a:ext>
            </a:extLst>
          </p:cNvPr>
          <p:cNvSpPr txBox="1"/>
          <p:nvPr/>
        </p:nvSpPr>
        <p:spPr>
          <a:xfrm>
            <a:off x="248476" y="619742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536DFF-2CFC-3F46-8637-C0FEB0C68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821" y="1467113"/>
            <a:ext cx="5956300" cy="66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4C5215-7629-3A48-B1C4-2E60D30B3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971" y="3463678"/>
            <a:ext cx="6489739" cy="401539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0A9B639-8881-D844-810E-81F4F96A78DF}"/>
              </a:ext>
            </a:extLst>
          </p:cNvPr>
          <p:cNvCxnSpPr>
            <a:cxnSpLocks/>
          </p:cNvCxnSpPr>
          <p:nvPr/>
        </p:nvCxnSpPr>
        <p:spPr>
          <a:xfrm>
            <a:off x="4553030" y="2308872"/>
            <a:ext cx="0" cy="8639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501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Étapes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6654AB-5AA1-3947-B374-3CA9E8BB3769}"/>
              </a:ext>
            </a:extLst>
          </p:cNvPr>
          <p:cNvSpPr txBox="1"/>
          <p:nvPr/>
        </p:nvSpPr>
        <p:spPr>
          <a:xfrm>
            <a:off x="248476" y="619742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164032-7114-AD49-9A2E-846765B35E31}"/>
              </a:ext>
            </a:extLst>
          </p:cNvPr>
          <p:cNvGrpSpPr/>
          <p:nvPr/>
        </p:nvGrpSpPr>
        <p:grpSpPr>
          <a:xfrm>
            <a:off x="501946" y="3592787"/>
            <a:ext cx="3996000" cy="2404210"/>
            <a:chOff x="4740317" y="948198"/>
            <a:chExt cx="3996000" cy="2404210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84663ACB-CD53-A847-8968-F6E5FA061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037" y="948198"/>
              <a:ext cx="2209800" cy="533400"/>
            </a:xfrm>
            <a:prstGeom prst="rect">
              <a:avLst/>
            </a:prstGeom>
          </p:spPr>
        </p:pic>
        <p:pic>
          <p:nvPicPr>
            <p:cNvPr id="5" name="Picture 4" descr="Table&#10;&#10;Description automatically generated">
              <a:extLst>
                <a:ext uri="{FF2B5EF4-FFF2-40B4-BE49-F238E27FC236}">
                  <a16:creationId xmlns:a16="http://schemas.microsoft.com/office/drawing/2014/main" id="{82706D36-8B93-0942-9438-6F5E1CCB9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0317" y="1595666"/>
              <a:ext cx="3996000" cy="175674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0E9BF8-0990-3F4A-A7BF-70840A1F3288}"/>
                </a:ext>
              </a:extLst>
            </p:cNvPr>
            <p:cNvSpPr/>
            <p:nvPr/>
          </p:nvSpPr>
          <p:spPr>
            <a:xfrm>
              <a:off x="4740317" y="1061570"/>
              <a:ext cx="19568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2. De-quantification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AAE8D4-23C7-5541-8A04-80F523106A22}"/>
              </a:ext>
            </a:extLst>
          </p:cNvPr>
          <p:cNvGrpSpPr/>
          <p:nvPr/>
        </p:nvGrpSpPr>
        <p:grpSpPr>
          <a:xfrm>
            <a:off x="4716489" y="982291"/>
            <a:ext cx="4350193" cy="2372680"/>
            <a:chOff x="4716489" y="982291"/>
            <a:chExt cx="4350193" cy="23726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A1708A-F4B0-B34E-9AFF-86E6F664D5BB}"/>
                </a:ext>
              </a:extLst>
            </p:cNvPr>
            <p:cNvSpPr/>
            <p:nvPr/>
          </p:nvSpPr>
          <p:spPr>
            <a:xfrm>
              <a:off x="4716489" y="982291"/>
              <a:ext cx="14503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3. Inverse DCT</a:t>
              </a:r>
            </a:p>
          </p:txBody>
        </p:sp>
        <p:pic>
          <p:nvPicPr>
            <p:cNvPr id="20" name="Picture 19" descr="Table&#10;&#10;Description automatically generated">
              <a:extLst>
                <a:ext uri="{FF2B5EF4-FFF2-40B4-BE49-F238E27FC236}">
                  <a16:creationId xmlns:a16="http://schemas.microsoft.com/office/drawing/2014/main" id="{57346F6B-CF0B-9544-83C6-D7EC936F7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6489" y="1557708"/>
              <a:ext cx="4350193" cy="179726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FE936C-0077-9C4A-AABC-492B3D22681B}"/>
              </a:ext>
            </a:extLst>
          </p:cNvPr>
          <p:cNvGrpSpPr/>
          <p:nvPr/>
        </p:nvGrpSpPr>
        <p:grpSpPr>
          <a:xfrm>
            <a:off x="248476" y="986843"/>
            <a:ext cx="4353087" cy="2356944"/>
            <a:chOff x="248476" y="986843"/>
            <a:chExt cx="4353087" cy="235694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1317D0-07B0-B042-A40F-0A4917F93F04}"/>
                </a:ext>
              </a:extLst>
            </p:cNvPr>
            <p:cNvSpPr/>
            <p:nvPr/>
          </p:nvSpPr>
          <p:spPr>
            <a:xfrm>
              <a:off x="248476" y="986843"/>
              <a:ext cx="2461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1. Coefficients Quantifiés </a:t>
              </a:r>
            </a:p>
          </p:txBody>
        </p:sp>
        <p:pic>
          <p:nvPicPr>
            <p:cNvPr id="25" name="Picture 24" descr="Table&#10;&#10;Description automatically generated">
              <a:extLst>
                <a:ext uri="{FF2B5EF4-FFF2-40B4-BE49-F238E27FC236}">
                  <a16:creationId xmlns:a16="http://schemas.microsoft.com/office/drawing/2014/main" id="{C4776989-078B-5C4A-8713-AE707365E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5946" y="1546524"/>
              <a:ext cx="4325617" cy="179726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A0363F-2558-564B-9E9F-9A5A0288410E}"/>
              </a:ext>
            </a:extLst>
          </p:cNvPr>
          <p:cNvGrpSpPr/>
          <p:nvPr/>
        </p:nvGrpSpPr>
        <p:grpSpPr>
          <a:xfrm>
            <a:off x="4572000" y="3674821"/>
            <a:ext cx="4303161" cy="2362697"/>
            <a:chOff x="4572000" y="3674821"/>
            <a:chExt cx="4303161" cy="2362697"/>
          </a:xfrm>
        </p:grpSpPr>
        <p:pic>
          <p:nvPicPr>
            <p:cNvPr id="29" name="Picture 28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2E32149E-4C72-0F4C-8969-87EC72E19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000" y="4240255"/>
              <a:ext cx="4303161" cy="179726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6CB5C8-396A-A346-A11F-1A2BC643CFA0}"/>
                </a:ext>
              </a:extLst>
            </p:cNvPr>
            <p:cNvSpPr/>
            <p:nvPr/>
          </p:nvSpPr>
          <p:spPr>
            <a:xfrm>
              <a:off x="4716489" y="3674821"/>
              <a:ext cx="35872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4. De-normalisation (« </a:t>
              </a:r>
              <a:r>
                <a:rPr lang="fr-CA" b="1" u="sng" spc="-50" dirty="0" err="1">
                  <a:solidFill>
                    <a:srgbClr val="0B6B1D"/>
                  </a:solidFill>
                  <a:cs typeface="Tahoma"/>
                </a:rPr>
                <a:t>level</a:t>
              </a: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 </a:t>
              </a:r>
              <a:r>
                <a:rPr lang="fr-CA" b="1" u="sng" spc="-50" dirty="0" err="1">
                  <a:solidFill>
                    <a:srgbClr val="0B6B1D"/>
                  </a:solidFill>
                  <a:cs typeface="Tahoma"/>
                </a:rPr>
                <a:t>shifting</a:t>
              </a: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 »)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895451A-1756-714C-BE64-9C7356811718}"/>
                  </a:ext>
                </a:extLst>
              </p14:cNvPr>
              <p14:cNvContentPartPr/>
              <p14:nvPr/>
            </p14:nvContentPartPr>
            <p14:xfrm>
              <a:off x="6545160" y="741240"/>
              <a:ext cx="1411920" cy="641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895451A-1756-714C-BE64-9C735681171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28960" y="725040"/>
                <a:ext cx="1444320" cy="67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7700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Étapes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8971C-741E-074D-A41D-9C85A9407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172" y="1263830"/>
            <a:ext cx="4343400" cy="210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1A7E6F-4F47-D64C-82E7-294E5C375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76" y="1258113"/>
            <a:ext cx="4030380" cy="2113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417CE0-B2E3-A146-A760-9A6BD0910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162" y="3798458"/>
            <a:ext cx="4584700" cy="22479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8CF4E13-724E-9943-A5DB-CA39E6A6CDA5}"/>
              </a:ext>
            </a:extLst>
          </p:cNvPr>
          <p:cNvSpPr/>
          <p:nvPr/>
        </p:nvSpPr>
        <p:spPr>
          <a:xfrm>
            <a:off x="248476" y="832783"/>
            <a:ext cx="1655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0"/>
              </a:spcBef>
              <a:buSzPct val="135000"/>
            </a:pPr>
            <a:r>
              <a:rPr lang="en-CA" b="1" u="sng" spc="-50" dirty="0">
                <a:solidFill>
                  <a:srgbClr val="0B6B1D"/>
                </a:solidFill>
                <a:cs typeface="Tahoma"/>
              </a:rPr>
              <a:t>Image de </a:t>
            </a:r>
            <a:r>
              <a:rPr lang="en-CA" b="1" u="sng" spc="-50" dirty="0" err="1">
                <a:solidFill>
                  <a:srgbClr val="0B6B1D"/>
                </a:solidFill>
                <a:cs typeface="Tahoma"/>
              </a:rPr>
              <a:t>départ</a:t>
            </a:r>
            <a:endParaRPr lang="en-CA" b="1" u="sng" spc="-50" dirty="0">
              <a:solidFill>
                <a:srgbClr val="0B6B1D"/>
              </a:solidFill>
              <a:cs typeface="Tahom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1EEC8-7C9C-314D-87B9-0415738474B6}"/>
              </a:ext>
            </a:extLst>
          </p:cNvPr>
          <p:cNvSpPr/>
          <p:nvPr/>
        </p:nvSpPr>
        <p:spPr>
          <a:xfrm>
            <a:off x="4639172" y="832783"/>
            <a:ext cx="1532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0"/>
              </a:spcBef>
              <a:buSzPct val="135000"/>
            </a:pPr>
            <a:r>
              <a:rPr lang="en-CA" b="1" u="sng" spc="-50" dirty="0" err="1">
                <a:solidFill>
                  <a:srgbClr val="0B6B1D"/>
                </a:solidFill>
                <a:cs typeface="Tahoma"/>
              </a:rPr>
              <a:t>Réconstruction</a:t>
            </a:r>
            <a:endParaRPr lang="en-CA" b="1" u="sng" spc="-50" dirty="0">
              <a:solidFill>
                <a:srgbClr val="0B6B1D"/>
              </a:solidFill>
              <a:cs typeface="Tahom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023852-D750-2048-87B6-E386ED36C21F}"/>
              </a:ext>
            </a:extLst>
          </p:cNvPr>
          <p:cNvSpPr/>
          <p:nvPr/>
        </p:nvSpPr>
        <p:spPr>
          <a:xfrm>
            <a:off x="2425019" y="3398228"/>
            <a:ext cx="111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0"/>
              </a:spcBef>
              <a:buSzPct val="135000"/>
            </a:pPr>
            <a:r>
              <a:rPr lang="en-CA" b="1" u="sng" spc="-50" dirty="0">
                <a:solidFill>
                  <a:srgbClr val="0B6B1D"/>
                </a:solidFill>
                <a:cs typeface="Tahoma"/>
              </a:rPr>
              <a:t>Difference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6654AB-5AA1-3947-B374-3CA9E8BB3769}"/>
              </a:ext>
            </a:extLst>
          </p:cNvPr>
          <p:cNvSpPr txBox="1"/>
          <p:nvPr/>
        </p:nvSpPr>
        <p:spPr>
          <a:xfrm>
            <a:off x="248476" y="619742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6C61CB-B342-DE4C-AA5B-973E88728FA6}"/>
              </a:ext>
            </a:extLst>
          </p:cNvPr>
          <p:cNvSpPr txBox="1"/>
          <p:nvPr/>
        </p:nvSpPr>
        <p:spPr>
          <a:xfrm>
            <a:off x="7293166" y="4318612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RMSE = 5.8</a:t>
            </a:r>
          </a:p>
        </p:txBody>
      </p:sp>
    </p:spTree>
    <p:extLst>
      <p:ext uri="{BB962C8B-B14F-4D97-AF65-F5344CB8AC3E}">
        <p14:creationId xmlns:p14="http://schemas.microsoft.com/office/powerpoint/2010/main" val="4233119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7D41B-6DF2-4DF8-B4D5-73AFC615FA09}"/>
              </a:ext>
            </a:extLst>
          </p:cNvPr>
          <p:cNvSpPr txBox="1"/>
          <p:nvPr/>
        </p:nvSpPr>
        <p:spPr>
          <a:xfrm>
            <a:off x="479096" y="5932687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6DB32F-8B30-4D6D-BCFC-A64F0A3DFE15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F5604D2-A1E3-4A1C-8D5F-5E0C0562B959}"/>
              </a:ext>
            </a:extLst>
          </p:cNvPr>
          <p:cNvSpPr txBox="1"/>
          <p:nvPr/>
        </p:nvSpPr>
        <p:spPr>
          <a:xfrm>
            <a:off x="355599" y="263530"/>
            <a:ext cx="80075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JPEG</a:t>
            </a:r>
          </a:p>
          <a:p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Exemple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résultat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7478D3-93CA-400C-8DCC-335E88E81366}"/>
              </a:ext>
            </a:extLst>
          </p:cNvPr>
          <p:cNvGrpSpPr/>
          <p:nvPr/>
        </p:nvGrpSpPr>
        <p:grpSpPr>
          <a:xfrm>
            <a:off x="487948" y="1258783"/>
            <a:ext cx="8525423" cy="4673903"/>
            <a:chOff x="487948" y="1258783"/>
            <a:chExt cx="8525423" cy="4673903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1258783"/>
              <a:ext cx="8525423" cy="4673903"/>
            </a:xfrm>
            <a:prstGeom prst="rect">
              <a:avLst/>
            </a:prstGeom>
          </p:spPr>
          <p:txBody>
            <a:bodyPr>
              <a:norm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en-CA" sz="25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Taux</a:t>
              </a:r>
              <a:r>
                <a:rPr lang="en-CA" sz="25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de compression de 25 et de 52</a:t>
              </a:r>
            </a:p>
          </p:txBody>
        </p:sp>
        <p:sp>
          <p:nvSpPr>
            <p:cNvPr id="23" name="object 15">
              <a:extLst>
                <a:ext uri="{FF2B5EF4-FFF2-40B4-BE49-F238E27FC236}">
                  <a16:creationId xmlns:a16="http://schemas.microsoft.com/office/drawing/2014/main" id="{CC46D6D3-9FE1-4A31-BE84-BA6219F7786B}"/>
                </a:ext>
              </a:extLst>
            </p:cNvPr>
            <p:cNvSpPr/>
            <p:nvPr/>
          </p:nvSpPr>
          <p:spPr>
            <a:xfrm>
              <a:off x="1430821" y="1812773"/>
              <a:ext cx="6216887" cy="40327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AA29ED7-6FDA-0C93-5A2B-D6C9D138D803}"/>
              </a:ext>
            </a:extLst>
          </p:cNvPr>
          <p:cNvSpPr txBox="1"/>
          <p:nvPr/>
        </p:nvSpPr>
        <p:spPr>
          <a:xfrm>
            <a:off x="7826188" y="3092824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RMS = 5.4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36D2283-9E57-CE69-4659-5574D9E0A49B}"/>
              </a:ext>
            </a:extLst>
          </p:cNvPr>
          <p:cNvSpPr txBox="1"/>
          <p:nvPr/>
        </p:nvSpPr>
        <p:spPr>
          <a:xfrm>
            <a:off x="7800349" y="4724400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RMS = 10.7</a:t>
            </a:r>
          </a:p>
        </p:txBody>
      </p:sp>
    </p:spTree>
    <p:extLst>
      <p:ext uri="{BB962C8B-B14F-4D97-AF65-F5344CB8AC3E}">
        <p14:creationId xmlns:p14="http://schemas.microsoft.com/office/powerpoint/2010/main" val="2471092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0"/>
            <a:ext cx="8358939" cy="4821719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Codage par transformée par blocs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Démarche générale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Choix de la transformée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Sélection et quantification des coefficients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Redondance structurelle et codage des symboles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Exemple : codage JPEG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Codage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prédictif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prédictif sans et avec perte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Structure et spécification des prédicteurs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Quantification de l’erreur de prédiction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Éléments</a:t>
            </a:r>
            <a:r>
              <a:rPr lang="en-CA" sz="2200" b="1" spc="-45" dirty="0">
                <a:latin typeface="+mj-lt"/>
                <a:cs typeface="Tahoma"/>
              </a:rPr>
              <a:t> de « </a:t>
            </a:r>
            <a:r>
              <a:rPr lang="en-CA" sz="2200" b="1" spc="-45" dirty="0" err="1">
                <a:latin typeface="+mj-lt"/>
                <a:cs typeface="Tahoma"/>
              </a:rPr>
              <a:t>tatouage</a:t>
            </a:r>
            <a:r>
              <a:rPr lang="en-CA" sz="2200" b="1" spc="-45" dirty="0">
                <a:latin typeface="+mj-lt"/>
                <a:cs typeface="Tahoma"/>
              </a:rPr>
              <a:t> numérique » (</a:t>
            </a:r>
            <a:r>
              <a:rPr lang="en-CA" sz="2200" b="1" i="1" spc="-45" dirty="0">
                <a:latin typeface="+mj-lt"/>
                <a:cs typeface="Tahoma"/>
              </a:rPr>
              <a:t>watermarking</a:t>
            </a:r>
            <a:r>
              <a:rPr lang="en-CA" sz="2200" b="1" spc="-45" dirty="0">
                <a:latin typeface="+mj-lt"/>
                <a:cs typeface="Tahoma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14F699B-F2DD-1541-BF64-60303DF11C91}"/>
              </a:ext>
            </a:extLst>
          </p:cNvPr>
          <p:cNvSpPr/>
          <p:nvPr/>
        </p:nvSpPr>
        <p:spPr>
          <a:xfrm>
            <a:off x="436146" y="3656605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638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7D41B-6DF2-4DF8-B4D5-73AFC615FA09}"/>
              </a:ext>
            </a:extLst>
          </p:cNvPr>
          <p:cNvSpPr txBox="1"/>
          <p:nvPr/>
        </p:nvSpPr>
        <p:spPr>
          <a:xfrm>
            <a:off x="5373224" y="457726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9235C3C-D29D-654D-BA2B-F7F1935E2AC9}"/>
              </a:ext>
            </a:extLst>
          </p:cNvPr>
          <p:cNvSpPr txBox="1">
            <a:spLocks/>
          </p:cNvSpPr>
          <p:nvPr/>
        </p:nvSpPr>
        <p:spPr>
          <a:xfrm>
            <a:off x="382657" y="995034"/>
            <a:ext cx="8408161" cy="39537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Démarche générale</a:t>
            </a:r>
          </a:p>
          <a:p>
            <a:pPr marL="482400" lvl="1" indent="-230400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5000"/>
            </a:pPr>
            <a:r>
              <a:rPr lang="fr-CA" sz="2200" spc="-50" dirty="0">
                <a:latin typeface="+mj-lt"/>
                <a:cs typeface="Tahoma"/>
              </a:rPr>
              <a:t>Transformation : coefficients horizontaux, verticaux, diagonaux</a:t>
            </a:r>
          </a:p>
          <a:p>
            <a:pPr marL="939600" lvl="2" indent="-230400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5000"/>
            </a:pPr>
            <a:r>
              <a:rPr lang="fr-CA" sz="1800" spc="-50" dirty="0">
                <a:latin typeface="+mj-lt"/>
                <a:cs typeface="Tahoma"/>
              </a:rPr>
              <a:t>Transformée en ondelettes discrète ou transformée en ondelette rapide</a:t>
            </a:r>
          </a:p>
          <a:p>
            <a:pPr marL="482400" lvl="1" indent="-230400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5000"/>
            </a:pPr>
            <a:r>
              <a:rPr lang="fr-CA" sz="2200" spc="-50" dirty="0">
                <a:latin typeface="+mj-lt"/>
                <a:cs typeface="Tahoma"/>
              </a:rPr>
              <a:t>Quantification et codage des coefficients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6AE1-D6B2-E34B-BD32-8DDE8F33D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46" y="3174441"/>
            <a:ext cx="6908800" cy="1803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9DD665-0CA3-D441-89CA-4F98DA944C1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ED3AA-F9B3-6A45-BEB6-C7D10FA190C8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ondelettes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(1)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D0223E-6DCA-C647-AA5B-FE8650DCA4EF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2524F59-F6B9-B048-B79A-AD93B5C429D2}"/>
              </a:ext>
            </a:extLst>
          </p:cNvPr>
          <p:cNvSpPr txBox="1"/>
          <p:nvPr/>
        </p:nvSpPr>
        <p:spPr>
          <a:xfrm>
            <a:off x="397482" y="5230116"/>
            <a:ext cx="8408161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SzPct val="135000"/>
              <a:buNone/>
            </a:pPr>
            <a:r>
              <a:rPr lang="en-CA" sz="2600" b="1" u="sng" spc="-50" dirty="0" err="1">
                <a:solidFill>
                  <a:srgbClr val="FF0000"/>
                </a:solidFill>
                <a:latin typeface="+mj-lt"/>
                <a:cs typeface="Tahoma"/>
              </a:rPr>
              <a:t>Caractéristiques</a:t>
            </a:r>
            <a:endParaRPr lang="en-CA" sz="2600" u="sng" spc="-50" dirty="0">
              <a:latin typeface="+mj-lt"/>
              <a:cs typeface="Tahoma"/>
            </a:endParaRPr>
          </a:p>
          <a:p>
            <a:pPr marL="594900" lvl="1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Pas de sous-images : pas de « </a:t>
            </a:r>
            <a:r>
              <a:rPr lang="fr-CA" sz="2200" spc="-50" dirty="0" err="1">
                <a:latin typeface="+mj-lt"/>
                <a:cs typeface="Tahoma"/>
              </a:rPr>
              <a:t>blocking</a:t>
            </a:r>
            <a:r>
              <a:rPr lang="fr-CA" sz="2200" spc="-50" dirty="0">
                <a:latin typeface="+mj-lt"/>
                <a:cs typeface="Tahoma"/>
              </a:rPr>
              <a:t> </a:t>
            </a:r>
            <a:r>
              <a:rPr lang="fr-CA" sz="2200" spc="-50" dirty="0" err="1">
                <a:latin typeface="+mj-lt"/>
                <a:cs typeface="Tahoma"/>
              </a:rPr>
              <a:t>artifact</a:t>
            </a:r>
            <a:r>
              <a:rPr lang="fr-CA" sz="2200" spc="-50" dirty="0">
                <a:latin typeface="+mj-lt"/>
                <a:cs typeface="Tahoma"/>
              </a:rPr>
              <a:t> » caractéristique du DCT</a:t>
            </a:r>
            <a:r>
              <a:rPr lang="en-CA" sz="2200" spc="-50" dirty="0">
                <a:latin typeface="+mj-lt"/>
                <a:cs typeface="Tahom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4764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0075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par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transformée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par blocs</a:t>
            </a: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Démarche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générale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C592EF-20BD-4D84-A87C-72B9177632E4}"/>
              </a:ext>
            </a:extLst>
          </p:cNvPr>
          <p:cNvGrpSpPr/>
          <p:nvPr/>
        </p:nvGrpSpPr>
        <p:grpSpPr>
          <a:xfrm>
            <a:off x="396508" y="1243311"/>
            <a:ext cx="8644622" cy="5204990"/>
            <a:chOff x="396508" y="1243311"/>
            <a:chExt cx="8644622" cy="5204990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1243311"/>
              <a:ext cx="8644622" cy="520499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b="1" u="sng" spc="-50" dirty="0" err="1">
                  <a:latin typeface="+mj-lt"/>
                  <a:cs typeface="Tahoma"/>
                </a:rPr>
                <a:t>Étapes</a:t>
              </a:r>
              <a:r>
                <a:rPr lang="en-CA" b="1" u="sng" spc="-50" dirty="0">
                  <a:latin typeface="+mj-lt"/>
                  <a:cs typeface="Tahoma"/>
                </a:rPr>
                <a:t> du </a:t>
              </a:r>
              <a:r>
                <a:rPr lang="en-CA" b="1" u="sng" spc="-50" dirty="0" err="1">
                  <a:latin typeface="+mj-lt"/>
                  <a:cs typeface="Tahoma"/>
                </a:rPr>
                <a:t>codage</a:t>
              </a:r>
              <a:r>
                <a:rPr lang="en-CA" b="1" u="sng" spc="-50" dirty="0">
                  <a:latin typeface="+mj-lt"/>
                  <a:cs typeface="Tahoma"/>
                </a:rPr>
                <a:t> et du </a:t>
              </a:r>
              <a:r>
                <a:rPr lang="en-CA" b="1" u="sng" spc="-50" dirty="0" err="1">
                  <a:latin typeface="+mj-lt"/>
                  <a:cs typeface="Tahoma"/>
                </a:rPr>
                <a:t>décodage</a:t>
              </a:r>
              <a:endParaRPr lang="en-CA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r>
                <a:rPr lang="es-ES" sz="1300" i="1" spc="-35" dirty="0">
                  <a:latin typeface="+mj-lt"/>
                  <a:cs typeface="Arial"/>
                </a:rPr>
                <a:t>©</a:t>
              </a:r>
              <a:r>
                <a:rPr lang="es-ES" sz="13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3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3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3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3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3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82D58-E612-44D2-9BE0-5267B467FA6B}"/>
                </a:ext>
              </a:extLst>
            </p:cNvPr>
            <p:cNvGrpSpPr/>
            <p:nvPr/>
          </p:nvGrpSpPr>
          <p:grpSpPr>
            <a:xfrm>
              <a:off x="1251243" y="3311068"/>
              <a:ext cx="6500288" cy="2010711"/>
              <a:chOff x="1369996" y="3311068"/>
              <a:chExt cx="6500288" cy="2010711"/>
            </a:xfrm>
          </p:grpSpPr>
          <p:sp>
            <p:nvSpPr>
              <p:cNvPr id="20" name="object 15">
                <a:extLst>
                  <a:ext uri="{FF2B5EF4-FFF2-40B4-BE49-F238E27FC236}">
                    <a16:creationId xmlns:a16="http://schemas.microsoft.com/office/drawing/2014/main" id="{44AE5143-336B-44E6-9536-6BB8E9642858}"/>
                  </a:ext>
                </a:extLst>
              </p:cNvPr>
              <p:cNvSpPr/>
              <p:nvPr/>
            </p:nvSpPr>
            <p:spPr>
              <a:xfrm>
                <a:off x="1376878" y="3311068"/>
                <a:ext cx="6493406" cy="199529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70C909-08FE-4729-98A6-B224A51386F7}"/>
                  </a:ext>
                </a:extLst>
              </p:cNvPr>
              <p:cNvSpPr/>
              <p:nvPr/>
            </p:nvSpPr>
            <p:spPr>
              <a:xfrm>
                <a:off x="1369996" y="3326484"/>
                <a:ext cx="6493406" cy="1995295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DBA33D2D-B03A-2417-11F4-2E7EA1C0B119}"/>
              </a:ext>
            </a:extLst>
          </p:cNvPr>
          <p:cNvSpPr txBox="1"/>
          <p:nvPr/>
        </p:nvSpPr>
        <p:spPr>
          <a:xfrm>
            <a:off x="1093822" y="2472210"/>
            <a:ext cx="1794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>
                <a:solidFill>
                  <a:srgbClr val="7030A0"/>
                </a:solidFill>
              </a:rPr>
              <a:t>Réduit la complexité du calcul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C6B32D-B4CC-1F27-A2EE-CE17B96CEC56}"/>
              </a:ext>
            </a:extLst>
          </p:cNvPr>
          <p:cNvSpPr txBox="1"/>
          <p:nvPr/>
        </p:nvSpPr>
        <p:spPr>
          <a:xfrm>
            <a:off x="2828995" y="1647842"/>
            <a:ext cx="1794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>
                <a:solidFill>
                  <a:srgbClr val="7030A0"/>
                </a:solidFill>
              </a:rPr>
              <a:t>Changer de base pour représenter l’info de manière plus </a:t>
            </a:r>
            <a:r>
              <a:rPr lang="fr-CA" sz="1400" dirty="0" err="1">
                <a:solidFill>
                  <a:srgbClr val="7030A0"/>
                </a:solidFill>
              </a:rPr>
              <a:t>efficale</a:t>
            </a:r>
            <a:r>
              <a:rPr lang="fr-CA" sz="1400" dirty="0">
                <a:solidFill>
                  <a:srgbClr val="7030A0"/>
                </a:solidFill>
              </a:rPr>
              <a:t> (ex: fourrier, ondelettes, etc.) (Pas de compression a cette étape !!)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21EC6DE-1C1E-AA8F-9C5D-645E0DB5C5C0}"/>
              </a:ext>
            </a:extLst>
          </p:cNvPr>
          <p:cNvSpPr txBox="1"/>
          <p:nvPr/>
        </p:nvSpPr>
        <p:spPr>
          <a:xfrm>
            <a:off x="4572000" y="1960276"/>
            <a:ext cx="17948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>
                <a:solidFill>
                  <a:srgbClr val="7030A0"/>
                </a:solidFill>
              </a:rPr>
              <a:t>Élimine les coefficients les moins importants </a:t>
            </a:r>
          </a:p>
          <a:p>
            <a:pPr algn="ctr"/>
            <a:r>
              <a:rPr lang="fr-CA" sz="1400" dirty="0">
                <a:solidFill>
                  <a:srgbClr val="7030A0"/>
                </a:solidFill>
              </a:rPr>
              <a:t>Réduit la précision (Compression </a:t>
            </a:r>
            <a:r>
              <a:rPr lang="fr-CA" sz="1400" b="1" dirty="0">
                <a:solidFill>
                  <a:srgbClr val="7030A0"/>
                </a:solidFill>
              </a:rPr>
              <a:t>avec perte</a:t>
            </a:r>
            <a:r>
              <a:rPr lang="fr-CA" sz="1400" dirty="0">
                <a:solidFill>
                  <a:srgbClr val="7030A0"/>
                </a:solidFill>
              </a:rPr>
              <a:t>)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F88E42-5814-506A-786E-A293C7E88AE2}"/>
              </a:ext>
            </a:extLst>
          </p:cNvPr>
          <p:cNvSpPr txBox="1"/>
          <p:nvPr/>
        </p:nvSpPr>
        <p:spPr>
          <a:xfrm>
            <a:off x="6062870" y="2295366"/>
            <a:ext cx="1794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>
                <a:solidFill>
                  <a:srgbClr val="7030A0"/>
                </a:solidFill>
              </a:rPr>
              <a:t>Encode les coefficients: RLE, </a:t>
            </a:r>
            <a:r>
              <a:rPr lang="fr-CA" sz="1400" dirty="0" err="1">
                <a:solidFill>
                  <a:srgbClr val="7030A0"/>
                </a:solidFill>
              </a:rPr>
              <a:t>Huffman</a:t>
            </a:r>
            <a:r>
              <a:rPr lang="fr-CA" sz="1400" dirty="0">
                <a:solidFill>
                  <a:srgbClr val="7030A0"/>
                </a:solidFill>
              </a:rPr>
              <a:t>, arithmétique, </a:t>
            </a:r>
            <a:r>
              <a:rPr lang="fr-CA" sz="1400" dirty="0" err="1">
                <a:solidFill>
                  <a:srgbClr val="7030A0"/>
                </a:solidFill>
              </a:rPr>
              <a:t>etc</a:t>
            </a:r>
            <a:endParaRPr lang="fr-CA" sz="1400" dirty="0">
              <a:solidFill>
                <a:srgbClr val="7030A0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F591F05-3167-F61E-9EC9-44FB11610EE7}"/>
              </a:ext>
            </a:extLst>
          </p:cNvPr>
          <p:cNvCxnSpPr>
            <a:cxnSpLocks/>
          </p:cNvCxnSpPr>
          <p:nvPr/>
        </p:nvCxnSpPr>
        <p:spPr>
          <a:xfrm>
            <a:off x="1991256" y="2995430"/>
            <a:ext cx="581738" cy="34984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001C539-4771-54E5-9EDE-C76F522739F5}"/>
              </a:ext>
            </a:extLst>
          </p:cNvPr>
          <p:cNvCxnSpPr>
            <a:cxnSpLocks/>
          </p:cNvCxnSpPr>
          <p:nvPr/>
        </p:nvCxnSpPr>
        <p:spPr>
          <a:xfrm>
            <a:off x="3726429" y="3269209"/>
            <a:ext cx="123894" cy="25321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F35E55C-0441-AEB1-D0D9-0066F3C2C2C1}"/>
              </a:ext>
            </a:extLst>
          </p:cNvPr>
          <p:cNvCxnSpPr>
            <a:cxnSpLocks/>
          </p:cNvCxnSpPr>
          <p:nvPr/>
        </p:nvCxnSpPr>
        <p:spPr>
          <a:xfrm flipH="1">
            <a:off x="5030704" y="3185766"/>
            <a:ext cx="56907" cy="34984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2BF0E71-30DC-5955-4DDA-57F1CAD83FBD}"/>
              </a:ext>
            </a:extLst>
          </p:cNvPr>
          <p:cNvCxnSpPr>
            <a:cxnSpLocks/>
          </p:cNvCxnSpPr>
          <p:nvPr/>
        </p:nvCxnSpPr>
        <p:spPr>
          <a:xfrm flipH="1">
            <a:off x="6148024" y="3249473"/>
            <a:ext cx="567603" cy="26325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386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DD665-0CA3-D441-89CA-4F98DA944C1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ED3AA-F9B3-6A45-BEB6-C7D10FA190C8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ondelettes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D0223E-6DCA-C647-AA5B-FE8650DCA4EF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01ED06-F679-7B41-A645-9049CD321AAB}"/>
              </a:ext>
            </a:extLst>
          </p:cNvPr>
          <p:cNvSpPr txBox="1"/>
          <p:nvPr/>
        </p:nvSpPr>
        <p:spPr>
          <a:xfrm>
            <a:off x="622934" y="1170563"/>
            <a:ext cx="7740229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Points en suspens</a:t>
            </a:r>
            <a:endParaRPr lang="fr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d’ondelette (</a:t>
            </a:r>
            <a:r>
              <a:rPr lang="fr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Haar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 </a:t>
            </a:r>
            <a:r>
              <a:rPr lang="fr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Daubechies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 </a:t>
            </a:r>
            <a:r>
              <a:rPr lang="fr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Symlet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 </a:t>
            </a:r>
            <a:r>
              <a:rPr lang="fr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Biorthogonal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)</a:t>
            </a:r>
          </a:p>
          <a:p>
            <a:pPr marL="1052100" lvl="2" indent="-342900">
              <a:spcBef>
                <a:spcPts val="600"/>
              </a:spcBef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Complexité des calculs, « information packing </a:t>
            </a:r>
            <a:r>
              <a:rPr lang="fr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ability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 »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Niveaux de décomposition (transformée en ondelettes rapide)</a:t>
            </a:r>
          </a:p>
          <a:p>
            <a:pPr marL="1052100" lvl="2" indent="-342900">
              <a:spcBef>
                <a:spcPts val="600"/>
              </a:spcBef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Nombre d'opérations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d’approche pour la quantification </a:t>
            </a:r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id="{28BC2D0C-776D-E9FF-DDD5-A34FED39B3F8}"/>
              </a:ext>
            </a:extLst>
          </p:cNvPr>
          <p:cNvSpPr/>
          <p:nvPr/>
        </p:nvSpPr>
        <p:spPr>
          <a:xfrm>
            <a:off x="2017138" y="5037526"/>
            <a:ext cx="4951820" cy="386222"/>
          </a:xfrm>
          <a:prstGeom prst="roundRect">
            <a:avLst/>
          </a:prstGeom>
          <a:solidFill>
            <a:srgbClr val="E6D2DC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>
                <a:solidFill>
                  <a:srgbClr val="FF0000"/>
                </a:solidFill>
                <a:latin typeface="+mj-lt"/>
              </a:rPr>
              <a:t>Demo: </a:t>
            </a:r>
            <a:r>
              <a:rPr lang="en-CA" sz="2200" noProof="0" dirty="0">
                <a:solidFill>
                  <a:srgbClr val="FF0000"/>
                </a:solidFill>
                <a:latin typeface="+mj-lt"/>
              </a:rPr>
              <a:t>1DSignalDecomposition.ipynb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7114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DD665-0CA3-D441-89CA-4F98DA944C1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ED3AA-F9B3-6A45-BEB6-C7D10FA190C8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ondelettes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(3)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D0223E-6DCA-C647-AA5B-FE8650DCA4EF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6FA571BC-613E-8A4A-B0B4-560ADCBD0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261" y="899632"/>
            <a:ext cx="5288778" cy="52241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6A92C-9559-8146-9026-36AB6796496C}"/>
              </a:ext>
            </a:extLst>
          </p:cNvPr>
          <p:cNvSpPr txBox="1"/>
          <p:nvPr/>
        </p:nvSpPr>
        <p:spPr>
          <a:xfrm>
            <a:off x="5343508" y="612380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4B4DC84-1BF5-2645-B96B-0D6CB8B7D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60" y="1778000"/>
            <a:ext cx="18415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78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DD665-0CA3-D441-89CA-4F98DA944C1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ED3AA-F9B3-6A45-BEB6-C7D10FA190C8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ondelettes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(4)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D0223E-6DCA-C647-AA5B-FE8650DCA4EF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9BE288-A855-CD41-AD43-275F2B38B759}"/>
              </a:ext>
            </a:extLst>
          </p:cNvPr>
          <p:cNvSpPr txBox="1"/>
          <p:nvPr/>
        </p:nvSpPr>
        <p:spPr>
          <a:xfrm>
            <a:off x="355599" y="1170441"/>
            <a:ext cx="7572376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SzPct val="135000"/>
              <a:buNone/>
            </a:pPr>
            <a:r>
              <a:rPr lang="fr-CA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Application : JPEG-2000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Développé vers la fin du 20ième siècle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Version optimisée du JPEG 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Versatile : compression avec et sans perte d’information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Meilleure qualité d’image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Plus haut taux de compression</a:t>
            </a:r>
          </a:p>
          <a:p>
            <a:pPr marL="594900" lvl="1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JPEG demeure le standard ….</a:t>
            </a:r>
          </a:p>
        </p:txBody>
      </p:sp>
      <p:pic>
        <p:nvPicPr>
          <p:cNvPr id="1026" name="Picture 2" descr="I was actually a little relieved when I learned that JPEG2000 was used in the DCI digital cinema standard. I was feeling so bad for it!">
            <a:extLst>
              <a:ext uri="{FF2B5EF4-FFF2-40B4-BE49-F238E27FC236}">
                <a16:creationId xmlns:a16="http://schemas.microsoft.com/office/drawing/2014/main" id="{4BD31063-DC80-3540-92BA-D26A6AB4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81" y="3856771"/>
            <a:ext cx="4563110" cy="245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38E3E3-94B2-7D4F-BD19-9A443FC2E7EF}"/>
              </a:ext>
            </a:extLst>
          </p:cNvPr>
          <p:cNvSpPr txBox="1"/>
          <p:nvPr/>
        </p:nvSpPr>
        <p:spPr>
          <a:xfrm>
            <a:off x="7440995" y="3602855"/>
            <a:ext cx="14814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>
                <a:latin typeface="+mj-lt"/>
              </a:rPr>
              <a:t>https://</a:t>
            </a:r>
            <a:r>
              <a:rPr lang="fr-CA" sz="1050" dirty="0" err="1">
                <a:latin typeface="+mj-lt"/>
              </a:rPr>
              <a:t>xkcd.com</a:t>
            </a:r>
            <a:r>
              <a:rPr lang="fr-CA" sz="1050" dirty="0">
                <a:latin typeface="+mj-lt"/>
              </a:rPr>
              <a:t>/2254/</a:t>
            </a:r>
          </a:p>
        </p:txBody>
      </p:sp>
    </p:spTree>
    <p:extLst>
      <p:ext uri="{BB962C8B-B14F-4D97-AF65-F5344CB8AC3E}">
        <p14:creationId xmlns:p14="http://schemas.microsoft.com/office/powerpoint/2010/main" val="2033919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DD665-0CA3-D441-89CA-4F98DA944C1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ED3AA-F9B3-6A45-BEB6-C7D10FA190C8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ondelettes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(5)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D0223E-6DCA-C647-AA5B-FE8650DCA4EF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9BE288-A855-CD41-AD43-275F2B38B759}"/>
              </a:ext>
            </a:extLst>
          </p:cNvPr>
          <p:cNvSpPr txBox="1"/>
          <p:nvPr/>
        </p:nvSpPr>
        <p:spPr>
          <a:xfrm>
            <a:off x="622934" y="1389707"/>
            <a:ext cx="7572376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SzPct val="135000"/>
              <a:buNone/>
            </a:pPr>
            <a:r>
              <a:rPr lang="fr-CA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Application : JPEG-2000</a:t>
            </a:r>
          </a:p>
          <a:p>
            <a:pPr marL="594900" lvl="1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 err="1">
                <a:latin typeface="+mj-lt"/>
                <a:cs typeface="Tahoma"/>
              </a:rPr>
              <a:t>LizardTech</a:t>
            </a:r>
            <a:r>
              <a:rPr lang="fr-CA" sz="2200" spc="-50" dirty="0">
                <a:latin typeface="+mj-lt"/>
                <a:cs typeface="Tahoma"/>
              </a:rPr>
              <a:t> :  Brevet sur tout le codage a base d’ondelettes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Brevet invalidé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Microsoft : pas de support (propre standard JPEG XR)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Pas de support des navigateurs et du matériel informatique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Performance : lent 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Améliorations récentes 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Usage pour les images médicales </a:t>
            </a:r>
          </a:p>
        </p:txBody>
      </p:sp>
    </p:spTree>
    <p:extLst>
      <p:ext uri="{BB962C8B-B14F-4D97-AF65-F5344CB8AC3E}">
        <p14:creationId xmlns:p14="http://schemas.microsoft.com/office/powerpoint/2010/main" val="8392519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0"/>
            <a:ext cx="8358939" cy="4821719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Codage par transformée par blocs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Démarche générale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Choix de la transformée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Sélection et quantification des coefficients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Redondance structurelle et codage des symboles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Exemple : codage JPEG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Codage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prédictif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prédictif sans et avec perte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Structure et spécification des prédicteurs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Quantification de l’erreur de prédiction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Éléments</a:t>
            </a:r>
            <a:r>
              <a:rPr lang="en-CA" sz="2200" b="1" spc="-45" dirty="0">
                <a:latin typeface="+mj-lt"/>
                <a:cs typeface="Tahoma"/>
              </a:rPr>
              <a:t> de « </a:t>
            </a:r>
            <a:r>
              <a:rPr lang="en-CA" sz="2200" b="1" spc="-45" dirty="0" err="1">
                <a:latin typeface="+mj-lt"/>
                <a:cs typeface="Tahoma"/>
              </a:rPr>
              <a:t>tatouage</a:t>
            </a:r>
            <a:r>
              <a:rPr lang="en-CA" sz="2200" b="1" spc="-45" dirty="0">
                <a:latin typeface="+mj-lt"/>
                <a:cs typeface="Tahoma"/>
              </a:rPr>
              <a:t> numérique » (</a:t>
            </a:r>
            <a:r>
              <a:rPr lang="en-CA" sz="2200" b="1" i="1" spc="-45" dirty="0">
                <a:latin typeface="+mj-lt"/>
                <a:cs typeface="Tahoma"/>
              </a:rPr>
              <a:t>watermarking</a:t>
            </a:r>
            <a:r>
              <a:rPr lang="en-CA" sz="2200" b="1" spc="-45" dirty="0">
                <a:latin typeface="+mj-lt"/>
                <a:cs typeface="Tahoma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14F699B-F2DD-1541-BF64-60303DF11C91}"/>
              </a:ext>
            </a:extLst>
          </p:cNvPr>
          <p:cNvSpPr/>
          <p:nvPr/>
        </p:nvSpPr>
        <p:spPr>
          <a:xfrm>
            <a:off x="436146" y="4125235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64452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prédictif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1105110"/>
                <a:ext cx="8633792" cy="5309137"/>
              </a:xfrm>
              <a:prstGeom prst="rect">
                <a:avLst/>
              </a:prstGeom>
            </p:spPr>
            <p:txBody>
              <a:bodyPr>
                <a:norm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fr-CA" sz="2600" b="1" u="sng" spc="-50" dirty="0">
                    <a:latin typeface="+mj-lt"/>
                    <a:cs typeface="Tahoma"/>
                  </a:rPr>
                  <a:t>Principe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cs typeface="Arial"/>
                  </a:rPr>
                  <a:t>Réduire des redondances spatiales/temporelles de pixels proches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cs typeface="Arial"/>
                  </a:rPr>
                  <a:t>Coder des changements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cs typeface="Arial"/>
                  </a:rPr>
                  <a:t>Image composée d’une partie certaine (modèle déterministe) et d’une partie incertaine (déviation par rapport au modèle)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2200" dirty="0">
                    <a:latin typeface="+mj-lt"/>
                    <a:cs typeface="Arial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CA" sz="22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accPr>
                      <m:e>
                        <m:r>
                          <a:rPr lang="fr-CA" sz="2200" b="0" i="1" smtClean="0">
                            <a:latin typeface="Cambria Math" panose="02040503050406030204" pitchFamily="18" charset="0"/>
                            <a:cs typeface="Arial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fr-CA" sz="22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fr-CA" sz="2200" b="0" i="1" smtClean="0">
                            <a:latin typeface="Cambria Math" panose="02040503050406030204" pitchFamily="18" charset="0"/>
                            <a:cs typeface="Arial"/>
                          </a:rPr>
                          <m:t>𝑛</m:t>
                        </m:r>
                      </m:e>
                    </m:d>
                  </m:oMath>
                </a14:m>
                <a:r>
                  <a:rPr lang="fr-CA" sz="2200" dirty="0">
                    <a:latin typeface="+mj-lt"/>
                    <a:cs typeface="Arial"/>
                  </a:rPr>
                  <a:t>: valeur prédite du pixel n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2200" dirty="0">
                    <a:cs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fr-CA" sz="2200" b="0" i="1" smtClean="0">
                        <a:latin typeface="Cambria Math" panose="02040503050406030204" pitchFamily="18" charset="0"/>
                        <a:cs typeface="Arial"/>
                      </a:rPr>
                      <m:t>𝑒</m:t>
                    </m:r>
                    <m:r>
                      <a:rPr lang="fr-CA" sz="2200" b="0" i="1" smtClean="0">
                        <a:latin typeface="Cambria Math" panose="02040503050406030204" pitchFamily="18" charset="0"/>
                        <a:cs typeface="Arial"/>
                      </a:rPr>
                      <m:t>(</m:t>
                    </m:r>
                    <m:r>
                      <a:rPr lang="fr-CA" sz="2200" b="0" i="1" smtClean="0">
                        <a:latin typeface="Cambria Math" panose="02040503050406030204" pitchFamily="18" charset="0"/>
                        <a:cs typeface="Arial"/>
                      </a:rPr>
                      <m:t>𝑛</m:t>
                    </m:r>
                    <m:r>
                      <a:rPr lang="fr-CA" sz="2200" b="0" i="1" smtClean="0">
                        <a:latin typeface="Cambria Math" panose="02040503050406030204" pitchFamily="18" charset="0"/>
                        <a:cs typeface="Arial"/>
                      </a:rPr>
                      <m:t>)</m:t>
                    </m:r>
                  </m:oMath>
                </a14:m>
                <a:r>
                  <a:rPr lang="fr-CA" sz="2200" dirty="0">
                    <a:latin typeface="+mj-lt"/>
                    <a:cs typeface="Arial"/>
                  </a:rPr>
                  <a:t>: l’erreur de prédiction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spc="-50" dirty="0">
                    <a:latin typeface="+mj-lt"/>
                    <a:cs typeface="Tahoma"/>
                  </a:rPr>
                  <a:t>Stockage 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1900" spc="-50" dirty="0">
                    <a:latin typeface="+mj-lt"/>
                    <a:cs typeface="Tahoma"/>
                  </a:rPr>
                  <a:t>des coefficients du modèle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1900" spc="-50" dirty="0">
                    <a:latin typeface="+mj-lt"/>
                    <a:cs typeface="Tahoma"/>
                  </a:rPr>
                  <a:t>de la déviation par rapport au modèle  e(n)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1900" spc="-50" dirty="0">
                    <a:latin typeface="+mj-lt"/>
                    <a:cs typeface="Tahoma"/>
                  </a:rPr>
                  <a:t>Si la différence est faible, on peut coder avec peu de bits</a:t>
                </a: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1105110"/>
                <a:ext cx="8633792" cy="5309137"/>
              </a:xfrm>
              <a:prstGeom prst="rect">
                <a:avLst/>
              </a:prstGeom>
              <a:blipFill>
                <a:blip r:embed="rId3"/>
                <a:stretch>
                  <a:fillRect l="-1271" t="-1722" r="-636" b="-45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C6361F3-5BAF-9F40-8EA4-5BC31A1F1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25" y="3194050"/>
            <a:ext cx="28448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789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prédictif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105110"/>
            <a:ext cx="8633792" cy="4919019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Codage </a:t>
            </a:r>
            <a:r>
              <a:rPr lang="fr-CA" sz="2600" b="1" i="1" u="sng" spc="-50" dirty="0">
                <a:latin typeface="+mj-lt"/>
                <a:cs typeface="Tahoma"/>
              </a:rPr>
              <a:t>prédictif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spc="-50" dirty="0">
                <a:latin typeface="+mj-lt"/>
                <a:cs typeface="Tahoma"/>
              </a:rPr>
              <a:t>Pixel courant : combinaison linéaire des </a:t>
            </a:r>
            <a:r>
              <a:rPr lang="fr-CA" sz="2200" i="1" spc="-50" dirty="0">
                <a:latin typeface="+mj-lt"/>
                <a:cs typeface="Tahoma"/>
              </a:rPr>
              <a:t>m</a:t>
            </a:r>
            <a:r>
              <a:rPr lang="fr-CA" sz="2200" spc="-50" dirty="0">
                <a:latin typeface="+mj-lt"/>
                <a:cs typeface="Tahoma"/>
              </a:rPr>
              <a:t> pixels </a:t>
            </a:r>
            <a:r>
              <a:rPr lang="fr-CA" sz="2200" i="1" spc="-50" dirty="0">
                <a:latin typeface="+mj-lt"/>
                <a:cs typeface="Tahoma"/>
              </a:rPr>
              <a:t>passés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Codage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i="1" u="sng" spc="-50" dirty="0">
                <a:latin typeface="+mj-lt"/>
                <a:cs typeface="Tahoma"/>
              </a:rPr>
              <a:t>sans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ou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i="1" u="sng" spc="-50" dirty="0">
                <a:latin typeface="+mj-lt"/>
                <a:cs typeface="Tahoma"/>
              </a:rPr>
              <a:t>avec </a:t>
            </a:r>
            <a:r>
              <a:rPr lang="en-CA" sz="2600" b="1" u="sng" spc="-50" dirty="0" err="1">
                <a:latin typeface="+mj-lt"/>
                <a:cs typeface="Tahoma"/>
              </a:rPr>
              <a:t>pertes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>
                <a:latin typeface="+mj-lt"/>
                <a:cs typeface="Arial"/>
              </a:rPr>
              <a:t>Sans </a:t>
            </a:r>
            <a:r>
              <a:rPr lang="en-CA" sz="2200" dirty="0" err="1">
                <a:latin typeface="+mj-lt"/>
                <a:cs typeface="Arial"/>
              </a:rPr>
              <a:t>perte</a:t>
            </a:r>
            <a:r>
              <a:rPr lang="en-CA" sz="2200" dirty="0">
                <a:latin typeface="+mj-lt"/>
                <a:cs typeface="Arial"/>
              </a:rPr>
              <a:t> : </a:t>
            </a:r>
            <a:r>
              <a:rPr lang="en-CA" sz="2200" dirty="0" err="1">
                <a:latin typeface="+mj-lt"/>
                <a:cs typeface="Arial"/>
              </a:rPr>
              <a:t>déviation</a:t>
            </a:r>
            <a:r>
              <a:rPr lang="en-CA" sz="2200" dirty="0">
                <a:latin typeface="+mj-lt"/>
                <a:cs typeface="Arial"/>
              </a:rPr>
              <a:t> </a:t>
            </a:r>
            <a:r>
              <a:rPr lang="en-CA" sz="2200" dirty="0" err="1">
                <a:latin typeface="+mj-lt"/>
                <a:cs typeface="Arial"/>
              </a:rPr>
              <a:t>stockée</a:t>
            </a:r>
            <a:r>
              <a:rPr lang="en-CA" sz="2200" dirty="0">
                <a:latin typeface="+mj-lt"/>
                <a:cs typeface="Arial"/>
              </a:rPr>
              <a:t> </a:t>
            </a:r>
            <a:r>
              <a:rPr lang="en-CA" sz="2200" dirty="0" err="1">
                <a:latin typeface="+mj-lt"/>
                <a:cs typeface="Arial"/>
              </a:rPr>
              <a:t>exactement</a:t>
            </a:r>
            <a:endParaRPr lang="en-CA" sz="2200" dirty="0">
              <a:latin typeface="+mj-lt"/>
              <a:cs typeface="Arial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>
                <a:latin typeface="+mj-lt"/>
                <a:cs typeface="Arial"/>
              </a:rPr>
              <a:t>Avec </a:t>
            </a:r>
            <a:r>
              <a:rPr lang="en-CA" sz="2200" dirty="0" err="1">
                <a:latin typeface="+mj-lt"/>
                <a:cs typeface="Arial"/>
              </a:rPr>
              <a:t>pertes</a:t>
            </a:r>
            <a:r>
              <a:rPr lang="en-CA" sz="2200" dirty="0">
                <a:latin typeface="+mj-lt"/>
                <a:cs typeface="Arial"/>
              </a:rPr>
              <a:t> : </a:t>
            </a:r>
            <a:r>
              <a:rPr lang="en-CA" sz="2200" dirty="0" err="1">
                <a:latin typeface="+mj-lt"/>
                <a:cs typeface="Arial"/>
              </a:rPr>
              <a:t>déviation</a:t>
            </a:r>
            <a:r>
              <a:rPr lang="en-CA" sz="2200" dirty="0">
                <a:latin typeface="+mj-lt"/>
                <a:cs typeface="Arial"/>
              </a:rPr>
              <a:t> </a:t>
            </a:r>
            <a:r>
              <a:rPr lang="en-CA" sz="2200" dirty="0" err="1">
                <a:latin typeface="+mj-lt"/>
                <a:cs typeface="Arial"/>
              </a:rPr>
              <a:t>quantifiée</a:t>
            </a:r>
            <a:r>
              <a:rPr lang="en-CA" sz="2200" dirty="0">
                <a:latin typeface="+mj-lt"/>
                <a:cs typeface="Arial"/>
              </a:rPr>
              <a:t> et </a:t>
            </a:r>
            <a:r>
              <a:rPr lang="en-CA" sz="2200" dirty="0" err="1">
                <a:latin typeface="+mj-lt"/>
                <a:cs typeface="Arial"/>
              </a:rPr>
              <a:t>stockée</a:t>
            </a:r>
            <a:r>
              <a:rPr lang="en-CA" sz="2200" dirty="0">
                <a:latin typeface="+mj-lt"/>
                <a:cs typeface="Arial"/>
              </a:rPr>
              <a:t> avec approximation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C26D2E8D-165F-8D4A-8993-DB1F4EE5B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86" y="2070448"/>
            <a:ext cx="4025900" cy="1066800"/>
          </a:xfrm>
          <a:prstGeom prst="rect">
            <a:avLst/>
          </a:prstGeom>
        </p:spPr>
      </p:pic>
      <p:pic>
        <p:nvPicPr>
          <p:cNvPr id="10" name="Picture 9" descr="Text, whiteboard&#10;&#10;Description automatically generated">
            <a:extLst>
              <a:ext uri="{FF2B5EF4-FFF2-40B4-BE49-F238E27FC236}">
                <a16:creationId xmlns:a16="http://schemas.microsoft.com/office/drawing/2014/main" id="{025B0FDC-41FF-2241-B2C6-30C7A79DB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458" y="2311748"/>
            <a:ext cx="27813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08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B873DE-39E7-4499-B72E-92B114CA0280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CA7CAB7-9499-4000-8146-CC1D5E7D7E29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prédictif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30DC0B-9BF6-4B16-AD1F-A10D20641AE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prédictif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sans et avec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perte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092527"/>
            <a:ext cx="8525423" cy="5248896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500" b="1" u="sng" spc="-50" dirty="0">
                <a:latin typeface="+mj-lt"/>
                <a:cs typeface="Tahoma"/>
              </a:rPr>
              <a:t>Structure du </a:t>
            </a:r>
            <a:r>
              <a:rPr lang="en-CA" sz="2500" b="1" u="sng" spc="-50" dirty="0" err="1">
                <a:latin typeface="+mj-lt"/>
                <a:cs typeface="Tahoma"/>
              </a:rPr>
              <a:t>codeur</a:t>
            </a:r>
            <a:r>
              <a:rPr lang="en-CA" sz="2500" b="1" u="sng" spc="-50" dirty="0">
                <a:latin typeface="+mj-lt"/>
                <a:cs typeface="Tahoma"/>
              </a:rPr>
              <a:t> et du </a:t>
            </a:r>
            <a:r>
              <a:rPr lang="en-CA" sz="2500" b="1" u="sng" spc="-50" dirty="0" err="1">
                <a:latin typeface="+mj-lt"/>
                <a:cs typeface="Tahoma"/>
              </a:rPr>
              <a:t>décodeur</a:t>
            </a:r>
            <a:r>
              <a:rPr lang="en-CA" sz="2500" b="1" u="sng" spc="-50" dirty="0">
                <a:latin typeface="+mj-lt"/>
                <a:cs typeface="Tahoma"/>
              </a:rPr>
              <a:t> (sans </a:t>
            </a:r>
            <a:r>
              <a:rPr lang="en-CA" sz="2500" b="1" u="sng" spc="-50" dirty="0" err="1">
                <a:latin typeface="+mj-lt"/>
                <a:cs typeface="Tahoma"/>
              </a:rPr>
              <a:t>perte</a:t>
            </a:r>
            <a:r>
              <a:rPr lang="en-CA" sz="2500" b="1" u="sng" spc="-50" dirty="0">
                <a:latin typeface="+mj-lt"/>
                <a:cs typeface="Tahoma"/>
              </a:rPr>
              <a:t>) 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ABA768D-9B66-7E43-9CDD-4408BD4C8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89" y="1943638"/>
            <a:ext cx="7110765" cy="31811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24F7FE-FBF2-9047-BA1E-937682FB34E0}"/>
              </a:ext>
            </a:extLst>
          </p:cNvPr>
          <p:cNvSpPr txBox="1"/>
          <p:nvPr/>
        </p:nvSpPr>
        <p:spPr>
          <a:xfrm>
            <a:off x="479096" y="606331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7323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B873DE-39E7-4499-B72E-92B114CA0280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CA7CAB7-9499-4000-8146-CC1D5E7D7E29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prédictif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(4)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30DC0B-9BF6-4B16-AD1F-A10D20641AE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prédictif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sans et avec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perte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092527"/>
            <a:ext cx="8525423" cy="5248896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500" b="1" u="sng" spc="-50" dirty="0">
                <a:latin typeface="+mj-lt"/>
                <a:cs typeface="Tahoma"/>
              </a:rPr>
              <a:t>Structure du </a:t>
            </a:r>
            <a:r>
              <a:rPr lang="en-CA" sz="2500" b="1" u="sng" spc="-50" dirty="0" err="1">
                <a:latin typeface="+mj-lt"/>
                <a:cs typeface="Tahoma"/>
              </a:rPr>
              <a:t>codeur</a:t>
            </a:r>
            <a:r>
              <a:rPr lang="en-CA" sz="2500" b="1" u="sng" spc="-50" dirty="0">
                <a:latin typeface="+mj-lt"/>
                <a:cs typeface="Tahoma"/>
              </a:rPr>
              <a:t> et du </a:t>
            </a:r>
            <a:r>
              <a:rPr lang="en-CA" sz="2500" b="1" u="sng" spc="-50" dirty="0" err="1">
                <a:latin typeface="+mj-lt"/>
                <a:cs typeface="Tahoma"/>
              </a:rPr>
              <a:t>décodeur</a:t>
            </a:r>
            <a:r>
              <a:rPr lang="en-CA" sz="2500" b="1" u="sng" spc="-50" dirty="0">
                <a:latin typeface="+mj-lt"/>
                <a:cs typeface="Tahoma"/>
              </a:rPr>
              <a:t> (avec </a:t>
            </a:r>
            <a:r>
              <a:rPr lang="en-CA" sz="2500" b="1" u="sng" spc="-50" dirty="0" err="1">
                <a:latin typeface="+mj-lt"/>
                <a:cs typeface="Tahoma"/>
              </a:rPr>
              <a:t>perte</a:t>
            </a:r>
            <a:r>
              <a:rPr lang="en-CA" sz="2500" b="1" u="sng" spc="-50" dirty="0">
                <a:latin typeface="+mj-lt"/>
                <a:cs typeface="Tahoma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24F7FE-FBF2-9047-BA1E-937682FB34E0}"/>
              </a:ext>
            </a:extLst>
          </p:cNvPr>
          <p:cNvSpPr txBox="1"/>
          <p:nvPr/>
        </p:nvSpPr>
        <p:spPr>
          <a:xfrm>
            <a:off x="479096" y="606331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43B3D2AC-7E78-4E4D-BC1A-737B0BEB9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8"/>
          <a:stretch/>
        </p:blipFill>
        <p:spPr>
          <a:xfrm>
            <a:off x="1488586" y="1666639"/>
            <a:ext cx="6225954" cy="315759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3B3FC3-870F-61E7-085B-FED1AA0B9CE3}"/>
              </a:ext>
            </a:extLst>
          </p:cNvPr>
          <p:cNvSpPr txBox="1"/>
          <p:nvPr/>
        </p:nvSpPr>
        <p:spPr>
          <a:xfrm>
            <a:off x="355600" y="5270886"/>
            <a:ext cx="8525423" cy="928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Différence concrète entre avec/sans perte ?</a:t>
            </a:r>
            <a:br>
              <a:rPr lang="fr-CA" dirty="0"/>
            </a:br>
            <a:r>
              <a:rPr lang="fr-CA" dirty="0"/>
              <a:t>→ la </a:t>
            </a:r>
            <a:r>
              <a:rPr lang="fr-CA" b="1" dirty="0"/>
              <a:t>quantification de l’erreur</a:t>
            </a:r>
            <a:r>
              <a:rPr lang="fr-CA" dirty="0"/>
              <a:t> : avec perte, on simplifie les valeurs d’erreur pour mieux les compresser.</a:t>
            </a:r>
          </a:p>
        </p:txBody>
      </p:sp>
    </p:spTree>
    <p:extLst>
      <p:ext uri="{BB962C8B-B14F-4D97-AF65-F5344CB8AC3E}">
        <p14:creationId xmlns:p14="http://schemas.microsoft.com/office/powerpoint/2010/main" val="33704100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Structure et specification des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prédicteurs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1243311"/>
                <a:ext cx="8644622" cy="478081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Images fixes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 err="1">
                    <a:latin typeface="+mj-lt"/>
                    <a:cs typeface="Tahoma"/>
                  </a:rPr>
                  <a:t>Prédiction</a:t>
                </a:r>
                <a:r>
                  <a:rPr lang="en-CA" sz="2200" spc="-50" dirty="0">
                    <a:latin typeface="+mj-lt"/>
                    <a:cs typeface="Tahoma"/>
                  </a:rPr>
                  <a:t> du pixel courant </a:t>
                </a:r>
                <a:r>
                  <a:rPr lang="en-CA" sz="2200" spc="-50" dirty="0" err="1">
                    <a:latin typeface="+mj-lt"/>
                    <a:cs typeface="Tahoma"/>
                  </a:rPr>
                  <a:t>à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partir</a:t>
                </a:r>
                <a:r>
                  <a:rPr lang="en-CA" sz="2200" spc="-50" dirty="0">
                    <a:latin typeface="+mj-lt"/>
                    <a:cs typeface="Tahoma"/>
                  </a:rPr>
                  <a:t> des </a:t>
                </a:r>
                <a:r>
                  <a:rPr lang="en-CA" sz="22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pixels </a:t>
                </a:r>
                <a:r>
                  <a:rPr lang="en-CA" sz="2200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précédents</a:t>
                </a:r>
                <a:r>
                  <a:rPr lang="en-CA" sz="22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200" spc="-50" dirty="0">
                    <a:latin typeface="+mj-lt"/>
                    <a:cs typeface="Tahoma"/>
                  </a:rPr>
                  <a:t>les plus </a:t>
                </a:r>
                <a:r>
                  <a:rPr lang="en-CA" sz="2200" spc="-50" dirty="0" err="1">
                    <a:latin typeface="+mj-lt"/>
                    <a:cs typeface="Tahoma"/>
                  </a:rPr>
                  <a:t>proches</a:t>
                </a:r>
                <a:r>
                  <a:rPr lang="en-CA" sz="2200" spc="-50" dirty="0">
                    <a:latin typeface="+mj-lt"/>
                    <a:cs typeface="Tahoma"/>
                  </a:rPr>
                  <a:t> (1, 2, 3 </a:t>
                </a:r>
                <a:r>
                  <a:rPr lang="en-CA" sz="2200" spc="-50" dirty="0" err="1">
                    <a:latin typeface="+mj-lt"/>
                    <a:cs typeface="Tahoma"/>
                  </a:rPr>
                  <a:t>ou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mixte</a:t>
                </a:r>
                <a:r>
                  <a:rPr lang="en-CA" sz="2200" spc="-50" dirty="0">
                    <a:latin typeface="+mj-lt"/>
                    <a:cs typeface="Tahoma"/>
                  </a:rPr>
                  <a:t>)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1800" spc="-50" dirty="0">
                    <a:latin typeface="+mj-lt"/>
                    <a:cs typeface="Tahoma"/>
                  </a:rPr>
                  <a:t>ex.  1D: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1800" spc="-50" dirty="0">
                    <a:latin typeface="+mj-lt"/>
                    <a:cs typeface="Tahoma"/>
                  </a:rPr>
                  <a:t>ex 2D: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800" i="1" spc="25" dirty="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a:rPr lang="en-CA" sz="1800" b="0" i="1" spc="25" dirty="0" smtClean="0">
                            <a:latin typeface="Cambria Math" panose="02040503050406030204" pitchFamily="18" charset="0"/>
                            <a:cs typeface="Times New Roman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fr-FR" sz="1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800" i="1" spc="-5" dirty="0"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1800" i="1" spc="-175" dirty="0"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spc="-100" dirty="0"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i="1" spc="5" dirty="0"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1800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 </m:t>
                    </m:r>
                    <m:sSub>
                      <m:sSubPr>
                        <m:ctrlP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8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𝛼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800" spc="-50">
                            <a:ea typeface="Cambria Math" panose="02040503050406030204" pitchFamily="18" charset="0"/>
                            <a:cs typeface="Tahoma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800" i="1" spc="25" dirty="0"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800" i="1" spc="-5" dirty="0"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1800" i="1" spc="-175" dirty="0"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spc="-100" dirty="0"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i="1" spc="5" dirty="0">
                            <a:cs typeface="Times New Roman"/>
                          </a:rPr>
                          <m:t>y</m:t>
                        </m:r>
                        <m: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−1</m:t>
                        </m:r>
                      </m:e>
                    </m:d>
                    <m:sSub>
                      <m:sSubPr>
                        <m:ctrlP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+ </m:t>
                        </m:r>
                        <m:r>
                          <a:rPr lang="en-CA" sz="18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𝛼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800" spc="-50">
                            <a:ea typeface="Cambria Math" panose="02040503050406030204" pitchFamily="18" charset="0"/>
                            <a:cs typeface="Tahoma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800" i="1" spc="25" dirty="0"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800" i="1" spc="-5" dirty="0">
                            <a:cs typeface="Times New Roman"/>
                          </a:rPr>
                          <m:t>x</m:t>
                        </m:r>
                        <m: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ea typeface="Cambria Math" panose="02040503050406030204" pitchFamily="18" charset="0"/>
                            <a:cs typeface="Tahoma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fr-FR" sz="1800" spc="-100" dirty="0"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i="1" spc="5" dirty="0"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1800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+</m:t>
                    </m:r>
                  </m:oMath>
                </a14:m>
                <a:r>
                  <a:rPr lang="en-CA" sz="1800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8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𝛼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800" spc="-50">
                            <a:ea typeface="Cambria Math" panose="02040503050406030204" pitchFamily="18" charset="0"/>
                            <a:cs typeface="Tahoma"/>
                          </a:rPr>
                          <m:t>3</m:t>
                        </m:r>
                      </m:sub>
                    </m:sSub>
                  </m:oMath>
                </a14:m>
                <a:r>
                  <a:rPr lang="fr-FR" sz="1800" i="1" spc="25" dirty="0"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800" i="1" spc="-5" dirty="0">
                            <a:cs typeface="Times New Roman"/>
                          </a:rPr>
                          <m:t>x</m:t>
                        </m:r>
                        <m: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ea typeface="Cambria Math" panose="02040503050406030204" pitchFamily="18" charset="0"/>
                            <a:cs typeface="Tahoma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fr-FR" sz="1800" spc="-100" dirty="0"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i="1" spc="5" dirty="0">
                            <a:cs typeface="Times New Roman"/>
                          </a:rPr>
                          <m:t>y</m:t>
                        </m:r>
                        <m: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−1</m:t>
                        </m:r>
                      </m:e>
                    </m:d>
                  </m:oMath>
                </a14:m>
                <a:endParaRPr lang="en-CA" sz="18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latin typeface="+mj-lt"/>
                    <a:cs typeface="Tahoma"/>
                  </a:rPr>
                  <a:t>Transmission des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CA" sz="220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200" i="1" spc="-5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a:rPr lang="en-CA" sz="2200" i="1" spc="-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𝛼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CA" sz="2200" i="1" spc="-50" dirty="0">
                                <a:latin typeface="+mj-lt"/>
                                <a:ea typeface="Cambria Math" panose="02040503050406030204" pitchFamily="18" charset="0"/>
                                <a:cs typeface="Tahoma"/>
                              </a:rPr>
                              <m:t>i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et de </a:t>
                </a:r>
                <a:r>
                  <a:rPr lang="en-CA" sz="2200" spc="-50" dirty="0" err="1">
                    <a:latin typeface="+mj-lt"/>
                    <a:ea typeface="Cambria Math" panose="02040503050406030204" pitchFamily="18" charset="0"/>
                    <a:cs typeface="Tahoma"/>
                  </a:rPr>
                  <a:t>l’erreur</a:t>
                </a: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de </a:t>
                </a:r>
                <a:r>
                  <a:rPr lang="en-CA" sz="2200" spc="-50" dirty="0" err="1">
                    <a:latin typeface="+mj-lt"/>
                    <a:ea typeface="Cambria Math" panose="02040503050406030204" pitchFamily="18" charset="0"/>
                    <a:cs typeface="Tahoma"/>
                  </a:rPr>
                  <a:t>prédiction</a:t>
                </a: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(</a:t>
                </a:r>
                <a:r>
                  <a:rPr lang="en-CA" sz="2200" spc="-50" dirty="0" err="1">
                    <a:latin typeface="+mj-lt"/>
                    <a:ea typeface="Cambria Math" panose="02040503050406030204" pitchFamily="18" charset="0"/>
                    <a:cs typeface="Tahoma"/>
                  </a:rPr>
                  <a:t>quantifiée</a:t>
                </a: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ea typeface="Cambria Math" panose="02040503050406030204" pitchFamily="18" charset="0"/>
                    <a:cs typeface="Tahoma"/>
                  </a:rPr>
                  <a:t>ou</a:t>
                </a: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non)</a:t>
                </a:r>
                <a:endParaRPr lang="en-CA" sz="22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Séquence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d’images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(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Vidéo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)</a:t>
                </a:r>
                <a:endPara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Prédiction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du pixel courant à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partir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du (des) pixel(s)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correspondant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(s) de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l’image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précédente</a:t>
                </a:r>
                <a:endParaRPr lang="en-CA" sz="2200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Estimation locale des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mouvements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(“Motion Compensation”) </a:t>
                </a: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1243311"/>
                <a:ext cx="8644622" cy="4780818"/>
              </a:xfrm>
              <a:prstGeom prst="rect">
                <a:avLst/>
              </a:prstGeom>
              <a:blipFill>
                <a:blip r:embed="rId3"/>
                <a:stretch>
                  <a:fillRect l="-1269" t="-191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Structure des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prédicteurs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1AAD814-1E56-5943-8845-1CC1E0AC4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73"/>
          <a:stretch/>
        </p:blipFill>
        <p:spPr>
          <a:xfrm>
            <a:off x="2166147" y="2436016"/>
            <a:ext cx="2321751" cy="3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85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AFDA6-75C6-1D49-D29A-740747155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EAA6C5-443F-7056-389B-C00BB09969CB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869B9-2FC2-70BA-279C-204D2C60C329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9B2A8-2BAD-25BA-DDA5-A89616079750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4DFBF5-EE83-E3C8-B7B9-0DA70B792AA4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FD2B5F-3888-24FE-766C-4E01307905D4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D7691F-E6E5-6067-3AC6-165C40CCBA2D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93FECD4-1E07-3F9C-D161-BA7A19B7A697}"/>
              </a:ext>
            </a:extLst>
          </p:cNvPr>
          <p:cNvSpPr txBox="1"/>
          <p:nvPr/>
        </p:nvSpPr>
        <p:spPr>
          <a:xfrm>
            <a:off x="355599" y="263530"/>
            <a:ext cx="80075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par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transformée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par blocs</a:t>
            </a: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Démarche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générale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31C656-DD88-F704-BCBF-4DF0626786A0}"/>
              </a:ext>
            </a:extLst>
          </p:cNvPr>
          <p:cNvGrpSpPr/>
          <p:nvPr/>
        </p:nvGrpSpPr>
        <p:grpSpPr>
          <a:xfrm>
            <a:off x="396508" y="1243311"/>
            <a:ext cx="8644622" cy="5204990"/>
            <a:chOff x="396508" y="1243311"/>
            <a:chExt cx="8644622" cy="5204990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C89AF62E-CBF3-CFF7-A829-2B7F80A04F45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1243311"/>
              <a:ext cx="8644622" cy="5204990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b="1" u="sng" spc="-50" dirty="0" err="1">
                  <a:latin typeface="+mj-lt"/>
                  <a:cs typeface="Tahoma"/>
                </a:rPr>
                <a:t>Étapes</a:t>
              </a:r>
              <a:r>
                <a:rPr lang="en-CA" b="1" u="sng" spc="-50" dirty="0">
                  <a:latin typeface="+mj-lt"/>
                  <a:cs typeface="Tahoma"/>
                </a:rPr>
                <a:t> du </a:t>
              </a:r>
              <a:r>
                <a:rPr lang="en-CA" b="1" u="sng" spc="-50" dirty="0" err="1">
                  <a:latin typeface="+mj-lt"/>
                  <a:cs typeface="Tahoma"/>
                </a:rPr>
                <a:t>codage</a:t>
              </a:r>
              <a:r>
                <a:rPr lang="en-CA" b="1" u="sng" spc="-50" dirty="0">
                  <a:latin typeface="+mj-lt"/>
                  <a:cs typeface="Tahoma"/>
                </a:rPr>
                <a:t> et du </a:t>
              </a:r>
              <a:r>
                <a:rPr lang="en-CA" b="1" u="sng" spc="-50" dirty="0" err="1">
                  <a:latin typeface="+mj-lt"/>
                  <a:cs typeface="Tahoma"/>
                </a:rPr>
                <a:t>décodage</a:t>
              </a:r>
              <a:endParaRPr lang="en-CA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r>
                <a:rPr lang="es-ES" sz="1300" i="1" spc="-35" dirty="0">
                  <a:latin typeface="+mj-lt"/>
                  <a:cs typeface="Arial"/>
                </a:rPr>
                <a:t>©</a:t>
              </a:r>
              <a:r>
                <a:rPr lang="es-ES" sz="13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3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3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3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3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3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r>
                <a:rPr lang="en-CA" b="1" u="sng" spc="-50" dirty="0">
                  <a:latin typeface="+mj-lt"/>
                  <a:cs typeface="Tahoma"/>
                </a:rPr>
                <a:t>Points </a:t>
              </a:r>
              <a:r>
                <a:rPr lang="en-CA" b="1" u="sng" spc="-50" dirty="0" err="1">
                  <a:latin typeface="+mj-lt"/>
                  <a:cs typeface="Tahoma"/>
                </a:rPr>
                <a:t>en</a:t>
              </a:r>
              <a:r>
                <a:rPr lang="en-CA" b="1" u="sng" spc="-50" dirty="0">
                  <a:latin typeface="+mj-lt"/>
                  <a:cs typeface="Tahoma"/>
                </a:rPr>
                <a:t> </a:t>
              </a:r>
              <a:r>
                <a:rPr lang="en-CA" b="1" u="sng" spc="-50" dirty="0" err="1">
                  <a:latin typeface="+mj-lt"/>
                  <a:cs typeface="Tahoma"/>
                </a:rPr>
                <a:t>suspens</a:t>
              </a:r>
              <a:endParaRPr lang="en-CA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r>
                <a: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Choix de la </a:t>
              </a:r>
              <a:r>
                <a:rPr lang="en-CA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taille</a:t>
              </a:r>
              <a:r>
                <a: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des blocs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r>
                <a: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Choix de la </a:t>
              </a:r>
              <a:r>
                <a:rPr lang="en-CA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transformée</a:t>
              </a:r>
              <a:endPara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r>
                <a: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Nature de la quantification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r>
                <a: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Type de </a:t>
              </a:r>
              <a:r>
                <a:rPr lang="en-CA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codage</a:t>
              </a:r>
              <a:r>
                <a: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de </a:t>
              </a:r>
              <a:r>
                <a:rPr lang="en-CA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symboles</a:t>
              </a:r>
              <a:endPara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6C8B82A-C4C5-BB3A-32CA-AEEE261D67A0}"/>
                </a:ext>
              </a:extLst>
            </p:cNvPr>
            <p:cNvGrpSpPr/>
            <p:nvPr/>
          </p:nvGrpSpPr>
          <p:grpSpPr>
            <a:xfrm>
              <a:off x="1379935" y="1721682"/>
              <a:ext cx="6493406" cy="1995295"/>
              <a:chOff x="1498688" y="1721682"/>
              <a:chExt cx="6493406" cy="1995295"/>
            </a:xfrm>
          </p:grpSpPr>
          <p:sp>
            <p:nvSpPr>
              <p:cNvPr id="20" name="object 15">
                <a:extLst>
                  <a:ext uri="{FF2B5EF4-FFF2-40B4-BE49-F238E27FC236}">
                    <a16:creationId xmlns:a16="http://schemas.microsoft.com/office/drawing/2014/main" id="{FA4B9B79-D222-267B-BD6F-9420E15BE7D4}"/>
                  </a:ext>
                </a:extLst>
              </p:cNvPr>
              <p:cNvSpPr/>
              <p:nvPr/>
            </p:nvSpPr>
            <p:spPr>
              <a:xfrm>
                <a:off x="1498688" y="1721682"/>
                <a:ext cx="6493406" cy="199529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A83B62-D6FA-CB6B-CB5D-C11823E63BCA}"/>
                  </a:ext>
                </a:extLst>
              </p:cNvPr>
              <p:cNvSpPr/>
              <p:nvPr/>
            </p:nvSpPr>
            <p:spPr>
              <a:xfrm>
                <a:off x="1498688" y="1721682"/>
                <a:ext cx="6493406" cy="1995295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2952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7D41B-6DF2-4DF8-B4D5-73AFC615FA09}"/>
              </a:ext>
            </a:extLst>
          </p:cNvPr>
          <p:cNvSpPr txBox="1"/>
          <p:nvPr/>
        </p:nvSpPr>
        <p:spPr>
          <a:xfrm>
            <a:off x="165956" y="6119675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B873DE-39E7-4499-B72E-92B114CA0280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CA7CAB7-9499-4000-8146-CC1D5E7D7E29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69F68C-992A-460C-BCC4-D7D0F290BCC2}"/>
              </a:ext>
            </a:extLst>
          </p:cNvPr>
          <p:cNvGrpSpPr/>
          <p:nvPr/>
        </p:nvGrpSpPr>
        <p:grpSpPr>
          <a:xfrm>
            <a:off x="472374" y="952937"/>
            <a:ext cx="8525423" cy="5226136"/>
            <a:chOff x="472374" y="952937"/>
            <a:chExt cx="8525423" cy="5226136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472374" y="952937"/>
              <a:ext cx="8525423" cy="4673903"/>
            </a:xfrm>
            <a:prstGeom prst="rect">
              <a:avLst/>
            </a:prstGeom>
          </p:spPr>
          <p:txBody>
            <a:bodyPr>
              <a:norm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fr-CA" sz="25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Image </a:t>
              </a:r>
              <a:r>
                <a:rPr lang="fr-CA" sz="2500" b="1" i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vs. </a:t>
              </a:r>
              <a:r>
                <a:rPr lang="fr-CA" sz="25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déviation par rapport au modèle</a:t>
              </a:r>
            </a:p>
            <a:p>
              <a:pPr>
                <a:spcBef>
                  <a:spcPts val="2400"/>
                </a:spcBef>
                <a:buSzPct val="135000"/>
              </a:pPr>
              <a:r>
                <a:rPr lang="fr-CA" sz="2000" spc="-50" dirty="0">
                  <a:latin typeface="+mj-lt"/>
                  <a:cs typeface="Tahoma"/>
                </a:rPr>
                <a:t>Codage prédictif 1D </a:t>
              </a:r>
              <a:r>
                <a:rPr lang="fr-CA" sz="2500" spc="-50" dirty="0">
                  <a:latin typeface="+mj-lt"/>
                  <a:cs typeface="Tahoma"/>
                </a:rPr>
                <a:t>:</a:t>
              </a:r>
              <a:r>
                <a:rPr lang="fr-CA" sz="2000" spc="-50" dirty="0">
                  <a:latin typeface="+mj-lt"/>
                  <a:cs typeface="Tahoma"/>
                </a:rPr>
                <a:t> « </a:t>
              </a:r>
              <a:r>
                <a:rPr lang="fr-CA" sz="2000" spc="-50" dirty="0" err="1">
                  <a:latin typeface="+mj-lt"/>
                  <a:cs typeface="Tahoma"/>
                </a:rPr>
                <a:t>previous</a:t>
              </a:r>
              <a:r>
                <a:rPr lang="fr-CA" sz="2000" spc="-50" dirty="0">
                  <a:latin typeface="+mj-lt"/>
                  <a:cs typeface="Tahoma"/>
                </a:rPr>
                <a:t> pixel </a:t>
              </a:r>
              <a:r>
                <a:rPr lang="fr-CA" sz="2000" spc="-50" dirty="0" err="1">
                  <a:latin typeface="+mj-lt"/>
                  <a:cs typeface="Tahoma"/>
                </a:rPr>
                <a:t>coding</a:t>
              </a:r>
              <a:r>
                <a:rPr lang="fr-CA" sz="2000" spc="-50" dirty="0">
                  <a:latin typeface="+mj-lt"/>
                  <a:cs typeface="Tahoma"/>
                </a:rPr>
                <a:t> »</a:t>
              </a: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66B7AEB6-32CC-4270-994A-914292C90EB9}"/>
                </a:ext>
              </a:extLst>
            </p:cNvPr>
            <p:cNvSpPr/>
            <p:nvPr/>
          </p:nvSpPr>
          <p:spPr>
            <a:xfrm>
              <a:off x="3019055" y="2233475"/>
              <a:ext cx="4084054" cy="39455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92CC4AE-2EC2-D249-8944-A93535A3C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853" y="2233475"/>
            <a:ext cx="1727200" cy="388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10BAB-73EC-8545-9173-08762D9BC5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073"/>
          <a:stretch/>
        </p:blipFill>
        <p:spPr>
          <a:xfrm>
            <a:off x="515472" y="2361209"/>
            <a:ext cx="2321751" cy="37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5654D3-0CD5-294E-8A57-318663D5DAD6}"/>
                  </a:ext>
                </a:extLst>
              </p:cNvPr>
              <p:cNvSpPr txBox="1"/>
              <p:nvPr/>
            </p:nvSpPr>
            <p:spPr>
              <a:xfrm>
                <a:off x="1270338" y="2965137"/>
                <a:ext cx="812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5654D3-0CD5-294E-8A57-318663D5D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338" y="2965137"/>
                <a:ext cx="81201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02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7D41B-6DF2-4DF8-B4D5-73AFC615FA09}"/>
              </a:ext>
            </a:extLst>
          </p:cNvPr>
          <p:cNvSpPr txBox="1"/>
          <p:nvPr/>
        </p:nvSpPr>
        <p:spPr>
          <a:xfrm>
            <a:off x="165956" y="6119675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B873DE-39E7-4499-B72E-92B114CA0280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CA7CAB7-9499-4000-8146-CC1D5E7D7E29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72374" y="952937"/>
            <a:ext cx="8525423" cy="4673903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500" b="1" u="sng" spc="-50" dirty="0">
                <a:solidFill>
                  <a:srgbClr val="0B6B1D"/>
                </a:solidFill>
                <a:latin typeface="+mj-lt"/>
                <a:cs typeface="Tahoma"/>
              </a:rPr>
              <a:t>Image </a:t>
            </a:r>
            <a:r>
              <a:rPr lang="fr-CA" sz="2500" b="1" i="1" u="sng" spc="-50" dirty="0">
                <a:solidFill>
                  <a:srgbClr val="0B6B1D"/>
                </a:solidFill>
                <a:latin typeface="+mj-lt"/>
                <a:cs typeface="Tahoma"/>
              </a:rPr>
              <a:t>vs. </a:t>
            </a:r>
            <a:r>
              <a:rPr lang="fr-CA" sz="2500" b="1" u="sng" spc="-50" dirty="0">
                <a:solidFill>
                  <a:srgbClr val="0B6B1D"/>
                </a:solidFill>
                <a:latin typeface="+mj-lt"/>
                <a:cs typeface="Tahoma"/>
              </a:rPr>
              <a:t>déviation par rapport au modèle</a:t>
            </a:r>
          </a:p>
          <a:p>
            <a:pPr>
              <a:spcBef>
                <a:spcPts val="2400"/>
              </a:spcBef>
              <a:buSzPct val="135000"/>
            </a:pPr>
            <a:r>
              <a:rPr lang="fr-CA" sz="2000" spc="-50" dirty="0">
                <a:latin typeface="+mj-lt"/>
                <a:cs typeface="Tahoma"/>
              </a:rPr>
              <a:t>Codage prédictif 1D</a:t>
            </a:r>
            <a:r>
              <a:rPr lang="fr-CA" sz="2500" spc="-50" dirty="0">
                <a:latin typeface="+mj-lt"/>
                <a:cs typeface="Tahoma"/>
              </a:rPr>
              <a:t> :</a:t>
            </a:r>
            <a:r>
              <a:rPr lang="fr-CA" sz="2000" spc="-50" dirty="0">
                <a:latin typeface="+mj-lt"/>
                <a:cs typeface="Tahoma"/>
              </a:rPr>
              <a:t> « </a:t>
            </a:r>
            <a:r>
              <a:rPr lang="fr-CA" sz="2000" spc="-50" dirty="0" err="1">
                <a:latin typeface="+mj-lt"/>
                <a:cs typeface="Tahoma"/>
              </a:rPr>
              <a:t>previous</a:t>
            </a:r>
            <a:r>
              <a:rPr lang="fr-CA" sz="2000" spc="-50" dirty="0">
                <a:latin typeface="+mj-lt"/>
                <a:cs typeface="Tahoma"/>
              </a:rPr>
              <a:t> pixel </a:t>
            </a:r>
            <a:r>
              <a:rPr lang="fr-CA" sz="2000" spc="-50" dirty="0" err="1">
                <a:latin typeface="+mj-lt"/>
                <a:cs typeface="Tahoma"/>
              </a:rPr>
              <a:t>coding</a:t>
            </a:r>
            <a:r>
              <a:rPr lang="fr-CA" sz="2000" spc="-50" dirty="0">
                <a:latin typeface="+mj-lt"/>
                <a:cs typeface="Tahoma"/>
              </a:rPr>
              <a:t> 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5654D3-0CD5-294E-8A57-318663D5DAD6}"/>
                  </a:ext>
                </a:extLst>
              </p:cNvPr>
              <p:cNvSpPr txBox="1"/>
              <p:nvPr/>
            </p:nvSpPr>
            <p:spPr>
              <a:xfrm>
                <a:off x="1270338" y="2965137"/>
                <a:ext cx="812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5654D3-0CD5-294E-8A57-318663D5D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338" y="2965137"/>
                <a:ext cx="81201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65B738B-F3AF-2C4B-A1FB-A2D5C88CE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43" y="2290236"/>
            <a:ext cx="3149600" cy="492125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71A227-E2D4-A343-9F4F-7AB0E3ADA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974" y="2110124"/>
            <a:ext cx="4082452" cy="4009551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0C82DD33-0672-6E41-B55E-800637168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648" y="2931991"/>
            <a:ext cx="1252811" cy="26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566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8D7D83-C794-4577-B82C-CF9894AE718C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7CC1AD-8BD0-40FA-A55D-E96E2E18CD28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Structure et specification des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prédicteurs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E1ED46-95B0-4846-B2A1-471644C99389}"/>
              </a:ext>
            </a:extLst>
          </p:cNvPr>
          <p:cNvSpPr txBox="1"/>
          <p:nvPr/>
        </p:nvSpPr>
        <p:spPr>
          <a:xfrm>
            <a:off x="462270" y="5866474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35140D-D5EA-0C46-9E0A-0292FEA38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035"/>
          <a:stretch/>
        </p:blipFill>
        <p:spPr>
          <a:xfrm>
            <a:off x="2128281" y="1389707"/>
            <a:ext cx="5520098" cy="1110367"/>
          </a:xfrm>
          <a:prstGeom prst="rect">
            <a:avLst/>
          </a:prstGeom>
        </p:spPr>
      </p:pic>
      <p:sp>
        <p:nvSpPr>
          <p:cNvPr id="23" name="object 15">
            <a:extLst>
              <a:ext uri="{FF2B5EF4-FFF2-40B4-BE49-F238E27FC236}">
                <a16:creationId xmlns:a16="http://schemas.microsoft.com/office/drawing/2014/main" id="{01245994-FB44-A64E-922A-567575707059}"/>
              </a:ext>
            </a:extLst>
          </p:cNvPr>
          <p:cNvSpPr/>
          <p:nvPr/>
        </p:nvSpPr>
        <p:spPr>
          <a:xfrm>
            <a:off x="3791532" y="2799277"/>
            <a:ext cx="2035219" cy="2006576"/>
          </a:xfrm>
          <a:prstGeom prst="rect">
            <a:avLst/>
          </a:prstGeom>
          <a:blipFill>
            <a:blip r:embed="rId4" cstate="print"/>
            <a:stretch>
              <a:fillRect l="-100716" b="-103256"/>
            </a:stretch>
          </a:blip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BE6DD16A-324D-9643-B7E4-31A23E915CCA}"/>
              </a:ext>
            </a:extLst>
          </p:cNvPr>
          <p:cNvSpPr/>
          <p:nvPr/>
        </p:nvSpPr>
        <p:spPr>
          <a:xfrm>
            <a:off x="1092296" y="2786871"/>
            <a:ext cx="2035218" cy="2006576"/>
          </a:xfrm>
          <a:prstGeom prst="rect">
            <a:avLst/>
          </a:prstGeom>
          <a:blipFill>
            <a:blip r:embed="rId4" cstate="print"/>
            <a:stretch>
              <a:fillRect r="-100716" b="-103256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45C28357-8619-454A-A1A9-832AA6F369F1}"/>
              </a:ext>
            </a:extLst>
          </p:cNvPr>
          <p:cNvSpPr/>
          <p:nvPr/>
        </p:nvSpPr>
        <p:spPr>
          <a:xfrm>
            <a:off x="6305603" y="2801379"/>
            <a:ext cx="2018834" cy="2036570"/>
          </a:xfrm>
          <a:prstGeom prst="rect">
            <a:avLst/>
          </a:prstGeom>
          <a:blipFill>
            <a:blip r:embed="rId4" cstate="print"/>
            <a:stretch>
              <a:fillRect t="-100263" r="-102346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64065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Structure et specification des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prédicteurs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600" y="1561363"/>
                <a:ext cx="8644622" cy="478081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Spécification  </a:t>
                </a:r>
                <a:r>
                  <a:rPr lang="en-CA" sz="2600" b="1" i="1" u="sng" spc="-50" dirty="0">
                    <a:latin typeface="+mj-lt"/>
                    <a:cs typeface="Tahoma"/>
                  </a:rPr>
                  <a:t>a priori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Spécification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empirique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paramètres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Choix Classique : </a:t>
                </a:r>
                <a:r>
                  <a:rPr lang="fr-FR" sz="2200" i="1" spc="25" dirty="0">
                    <a:latin typeface="+mj-lt"/>
                    <a:cs typeface="Times New Roman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fr-FR" sz="2200" i="1" spc="25" dirty="0">
                    <a:latin typeface="+mj-lt"/>
                    <a:cs typeface="Times New Roman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  <m:r>
                          <a:rPr lang="en-CA" sz="22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−1</m:t>
                        </m:r>
                      </m:e>
                    </m:d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+</m:t>
                    </m:r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𝜖</m:t>
                    </m:r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endParaRPr lang="en-CA" sz="2200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Estimation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Prédiction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linéaire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fr-FR" sz="2200" b="1" i="1" spc="25" dirty="0">
                    <a:latin typeface="+mj-lt"/>
                    <a:cs typeface="Times New Roman"/>
                  </a:rPr>
                  <a:t>f </a:t>
                </a:r>
                <a14:m>
                  <m:oMath xmlns:m="http://schemas.openxmlformats.org/officeDocument/2006/math">
                    <m:r>
                      <a:rPr lang="en-CA" sz="2200" b="1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200" b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b="1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CA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𝜶</m:t>
                    </m:r>
                    <m:r>
                      <a:rPr lang="en-CA" sz="2200" b="1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+ </m:t>
                    </m:r>
                    <m:r>
                      <a:rPr lang="en-CA" sz="2200" b="1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𝝐</m:t>
                    </m:r>
                    <m:r>
                      <a:rPr lang="en-CA" sz="2200" b="1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endParaRPr lang="en-CA" sz="2200" b="1" i="1" spc="-50" dirty="0">
                  <a:latin typeface="+mj-lt"/>
                  <a:ea typeface="Cambria Math" panose="02040503050406030204" pitchFamily="18" charset="0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b="1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  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matrice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construite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à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partir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des pixels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l’image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14:m>
                  <m:oMath xmlns:m="http://schemas.openxmlformats.org/officeDocument/2006/math">
                    <m:r>
                      <a:rPr lang="en-CA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𝜶</m:t>
                    </m:r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vecteur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des coefficients à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estimer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𝝐</m:t>
                    </m:r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erreur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prédiction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Estimateurs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classiques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avec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forme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explicite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(par ex.,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moindres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carrés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)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1800" b="1" u="sng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Ex: </a:t>
                </a:r>
                <a:r>
                  <a:rPr lang="en-CA" sz="1800" b="1" u="sng" spc="-5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moindres</a:t>
                </a:r>
                <a:r>
                  <a:rPr lang="en-CA" sz="1800" b="1" u="sng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1800" b="1" u="sng" spc="-5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carrés</a:t>
                </a:r>
                <a:r>
                  <a:rPr lang="en-CA" sz="1800" b="1" u="sng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</a:t>
                </a:r>
                <a:r>
                  <a:rPr lang="en-CA" sz="18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CA" sz="180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18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𝛼</m:t>
                        </m:r>
                      </m:e>
                    </m:acc>
                    <m:r>
                      <a:rPr lang="en-US" sz="1800" b="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sSup>
                      <m:sSupPr>
                        <m:ctrlPr>
                          <a:rPr lang="en-US" sz="18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spc="-5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b="0" i="1" spc="-5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pc="-5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US" sz="1800" b="0" i="1" spc="-5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1800" b="0" i="1" spc="-5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sz="18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18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18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𝐹</m:t>
                        </m:r>
                      </m:e>
                      <m:sup>
                        <m:r>
                          <a:rPr lang="en-US" sz="18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𝑇</m:t>
                        </m:r>
                      </m:sup>
                    </m:sSup>
                    <m:r>
                      <a:rPr lang="en-US" sz="1800" b="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𝑓</m:t>
                    </m:r>
                  </m:oMath>
                </a14:m>
                <a:endParaRPr lang="en-CA" sz="18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" y="1561363"/>
                <a:ext cx="8644622" cy="4780818"/>
              </a:xfrm>
              <a:prstGeom prst="rect">
                <a:avLst/>
              </a:prstGeom>
              <a:blipFill>
                <a:blip r:embed="rId3"/>
                <a:stretch>
                  <a:fillRect l="-1269" t="-191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Spécification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des coefficients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45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Quantification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l’erreur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prédiction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Quantification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l’erreur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085B9B-1AF0-4349-9F72-D1612F822C91}"/>
              </a:ext>
            </a:extLst>
          </p:cNvPr>
          <p:cNvSpPr txBox="1"/>
          <p:nvPr/>
        </p:nvSpPr>
        <p:spPr>
          <a:xfrm>
            <a:off x="462270" y="5937724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4522A0-69B8-4C3B-9E4B-0F2889B81FFF}"/>
              </a:ext>
            </a:extLst>
          </p:cNvPr>
          <p:cNvGrpSpPr/>
          <p:nvPr/>
        </p:nvGrpSpPr>
        <p:grpSpPr>
          <a:xfrm>
            <a:off x="396508" y="1243312"/>
            <a:ext cx="8644622" cy="1886196"/>
            <a:chOff x="396508" y="1243312"/>
            <a:chExt cx="8644622" cy="1886196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1243312"/>
              <a:ext cx="8644622" cy="188619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>
                  <a:latin typeface="+mj-lt"/>
                  <a:cs typeface="Tahoma"/>
                </a:rPr>
                <a:t>Un choix simple : la modulation delta (avec </a:t>
              </a:r>
              <a:r>
                <a:rPr lang="en-CA" sz="2600" b="1" u="sng" spc="-50" dirty="0" err="1">
                  <a:latin typeface="+mj-lt"/>
                  <a:cs typeface="Tahoma"/>
                </a:rPr>
                <a:t>perte</a:t>
              </a:r>
              <a:r>
                <a:rPr lang="en-CA" sz="2600" b="1" u="sng" spc="-50" dirty="0">
                  <a:latin typeface="+mj-lt"/>
                  <a:cs typeface="Tahoma"/>
                </a:rPr>
                <a:t>)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3000"/>
                </a:spcBef>
                <a:buClr>
                  <a:schemeClr val="tx1"/>
                </a:buClr>
                <a:buSzPct val="135000"/>
              </a:pPr>
              <a:r>
                <a:rPr lang="en-CA" sz="22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1800"/>
                </a:spcBef>
                <a:buClr>
                  <a:schemeClr val="tx1"/>
                </a:buClr>
                <a:buSzPct val="135000"/>
              </a:pP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Quantification de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l’erreur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de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prédiction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avec 1 bit ! </a:t>
              </a:r>
              <a:endParaRPr lang="en-CA" sz="2200" u="sng" spc="-50" dirty="0">
                <a:latin typeface="+mj-lt"/>
                <a:cs typeface="Tahoma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EA3055-5BC3-45E8-AC8E-FE458634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074" y="1774285"/>
              <a:ext cx="3412169" cy="67501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857DB-5C0A-41CB-996B-EDFA38608EFC}"/>
              </a:ext>
            </a:extLst>
          </p:cNvPr>
          <p:cNvGrpSpPr/>
          <p:nvPr/>
        </p:nvGrpSpPr>
        <p:grpSpPr>
          <a:xfrm>
            <a:off x="396508" y="3129507"/>
            <a:ext cx="8644622" cy="2986285"/>
            <a:chOff x="396508" y="3129507"/>
            <a:chExt cx="8644622" cy="2894621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40F8328F-2F64-4971-91C3-C43DE590A3E7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3129507"/>
              <a:ext cx="8644622" cy="289462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Exemple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de limitations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FB1749-F051-4AB1-A185-1C9B19FFAFF1}"/>
                </a:ext>
              </a:extLst>
            </p:cNvPr>
            <p:cNvGrpSpPr/>
            <p:nvPr/>
          </p:nvGrpSpPr>
          <p:grpSpPr>
            <a:xfrm>
              <a:off x="1816243" y="3616163"/>
              <a:ext cx="5525884" cy="2130965"/>
              <a:chOff x="1816243" y="3616163"/>
              <a:chExt cx="5525884" cy="2130965"/>
            </a:xfrm>
          </p:grpSpPr>
          <p:sp>
            <p:nvSpPr>
              <p:cNvPr id="17" name="object 27">
                <a:extLst>
                  <a:ext uri="{FF2B5EF4-FFF2-40B4-BE49-F238E27FC236}">
                    <a16:creationId xmlns:a16="http://schemas.microsoft.com/office/drawing/2014/main" id="{CF27CAB9-49B7-4928-A0C9-F133F9FFE33F}"/>
                  </a:ext>
                </a:extLst>
              </p:cNvPr>
              <p:cNvSpPr/>
              <p:nvPr/>
            </p:nvSpPr>
            <p:spPr>
              <a:xfrm>
                <a:off x="1816243" y="3616163"/>
                <a:ext cx="5525884" cy="2130965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544A396-1C3C-4528-ABC8-EDB055B8C2DA}"/>
                  </a:ext>
                </a:extLst>
              </p:cNvPr>
              <p:cNvSpPr/>
              <p:nvPr/>
            </p:nvSpPr>
            <p:spPr>
              <a:xfrm>
                <a:off x="1816243" y="3616163"/>
                <a:ext cx="5511514" cy="2130965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91771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Quantification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optimale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4B21CAD-8AD9-4699-868C-80A19D986437}"/>
              </a:ext>
            </a:extLst>
          </p:cNvPr>
          <p:cNvSpPr txBox="1">
            <a:spLocks/>
          </p:cNvSpPr>
          <p:nvPr/>
        </p:nvSpPr>
        <p:spPr>
          <a:xfrm>
            <a:off x="5005430" y="1350190"/>
            <a:ext cx="3936689" cy="30793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82800" lvl="8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16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3452400" lvl="8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16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3452400" lvl="8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16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2" indent="0">
              <a:spcBef>
                <a:spcPts val="600"/>
              </a:spcBef>
              <a:buClr>
                <a:srgbClr val="0B6B1D"/>
              </a:buClr>
              <a:buSzPct val="135000"/>
              <a:buNone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À 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donné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2" indent="-230400"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des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valeurs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 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?</a:t>
            </a:r>
          </a:p>
          <a:p>
            <a:pPr marL="482400" lvl="2" indent="-230400"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des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valeurs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 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?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8D7D83-C794-4577-B82C-CF9894AE718C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E1ED46-95B0-4846-B2A1-471644C99389}"/>
              </a:ext>
            </a:extLst>
          </p:cNvPr>
          <p:cNvSpPr txBox="1"/>
          <p:nvPr/>
        </p:nvSpPr>
        <p:spPr>
          <a:xfrm>
            <a:off x="571723" y="456035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DCF9A8-DE87-43D0-9CFB-05F267435C78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Quantification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l’erreur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prédiction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02DF01-5033-4696-AB04-ECDBCD292268}"/>
              </a:ext>
            </a:extLst>
          </p:cNvPr>
          <p:cNvGrpSpPr/>
          <p:nvPr/>
        </p:nvGrpSpPr>
        <p:grpSpPr>
          <a:xfrm>
            <a:off x="496957" y="1119108"/>
            <a:ext cx="4412998" cy="3684619"/>
            <a:chOff x="496957" y="1119108"/>
            <a:chExt cx="4412998" cy="3684619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496957" y="1119108"/>
              <a:ext cx="4412998" cy="3684619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1800"/>
                </a:spcBef>
                <a:buSzPct val="135000"/>
                <a:buNone/>
              </a:pPr>
              <a:r>
                <a:rPr lang="en-CA" sz="2600" b="1" u="sng" spc="-50" dirty="0">
                  <a:latin typeface="+mj-lt"/>
                  <a:cs typeface="Tahoma"/>
                </a:rPr>
                <a:t>Position du </a:t>
              </a:r>
              <a:r>
                <a:rPr lang="en-CA" sz="2600" b="1" u="sng" spc="-50" dirty="0" err="1">
                  <a:latin typeface="+mj-lt"/>
                  <a:cs typeface="Tahoma"/>
                </a:rPr>
                <a:t>problème</a:t>
              </a:r>
              <a:endParaRPr lang="en-CA" sz="2600" b="1" u="sng" spc="-50" dirty="0">
                <a:latin typeface="+mj-lt"/>
                <a:cs typeface="Tahoma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2D13BA-E3DF-44FD-A36A-98506BA09D63}"/>
                </a:ext>
              </a:extLst>
            </p:cNvPr>
            <p:cNvGrpSpPr/>
            <p:nvPr/>
          </p:nvGrpSpPr>
          <p:grpSpPr>
            <a:xfrm>
              <a:off x="571441" y="1731233"/>
              <a:ext cx="3846184" cy="2852642"/>
              <a:chOff x="535813" y="1576853"/>
              <a:chExt cx="3846184" cy="2852642"/>
            </a:xfrm>
          </p:grpSpPr>
          <p:sp>
            <p:nvSpPr>
              <p:cNvPr id="15" name="object 15">
                <a:extLst>
                  <a:ext uri="{FF2B5EF4-FFF2-40B4-BE49-F238E27FC236}">
                    <a16:creationId xmlns:a16="http://schemas.microsoft.com/office/drawing/2014/main" id="{770E2838-7FD6-47EC-B0BB-B5D5BBB313DD}"/>
                  </a:ext>
                </a:extLst>
              </p:cNvPr>
              <p:cNvSpPr/>
              <p:nvPr/>
            </p:nvSpPr>
            <p:spPr>
              <a:xfrm>
                <a:off x="535813" y="1576853"/>
                <a:ext cx="3846184" cy="285264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9397A04-3E6D-48E1-B313-6F72C996D046}"/>
                  </a:ext>
                </a:extLst>
              </p:cNvPr>
              <p:cNvSpPr/>
              <p:nvPr/>
            </p:nvSpPr>
            <p:spPr>
              <a:xfrm>
                <a:off x="535813" y="1576853"/>
                <a:ext cx="3846184" cy="2852642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3AF16F56-3E30-4110-921F-2F67969FAD81}"/>
                  </a:ext>
                </a:extLst>
              </p:cNvPr>
              <p:cNvSpPr/>
              <p:nvPr/>
            </p:nvSpPr>
            <p:spPr>
              <a:xfrm>
                <a:off x="248477" y="5041620"/>
                <a:ext cx="8693642" cy="107819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200" b="1" dirty="0" err="1">
                    <a:solidFill>
                      <a:schemeClr val="tx1"/>
                    </a:solidFill>
                    <a:latin typeface="+mj-lt"/>
                  </a:rPr>
                  <a:t>Approche</a:t>
                </a:r>
                <a:r>
                  <a:rPr lang="en-CA" sz="2200" b="1" dirty="0">
                    <a:solidFill>
                      <a:schemeClr val="tx1"/>
                    </a:solidFill>
                    <a:latin typeface="+mj-lt"/>
                  </a:rPr>
                  <a:t> : estimation</a:t>
                </a:r>
              </a:p>
              <a:p>
                <a:pPr algn="ctr"/>
                <a:r>
                  <a:rPr lang="en-CA" sz="2200" b="1" dirty="0">
                    <a:solidFill>
                      <a:schemeClr val="tx1"/>
                    </a:solidFill>
                    <a:latin typeface="+mj-lt"/>
                  </a:rPr>
                  <a:t>Minimisation </a:t>
                </a:r>
                <a:r>
                  <a:rPr lang="en-CA" sz="2200" b="1" dirty="0" err="1">
                    <a:solidFill>
                      <a:schemeClr val="tx1"/>
                    </a:solidFill>
                    <a:latin typeface="+mj-lt"/>
                  </a:rPr>
                  <a:t>d’une</a:t>
                </a:r>
                <a:r>
                  <a:rPr lang="en-CA" sz="22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CA" sz="2200" b="1" dirty="0" err="1">
                    <a:solidFill>
                      <a:schemeClr val="tx1"/>
                    </a:solidFill>
                    <a:latin typeface="+mj-lt"/>
                  </a:rPr>
                  <a:t>erreur</a:t>
                </a:r>
                <a:r>
                  <a:rPr lang="en-CA" sz="22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CA" sz="2200" b="1" dirty="0" err="1">
                    <a:solidFill>
                      <a:schemeClr val="tx1"/>
                    </a:solidFill>
                    <a:latin typeface="+mj-lt"/>
                  </a:rPr>
                  <a:t>moyenne</a:t>
                </a:r>
                <a:r>
                  <a:rPr lang="en-CA" sz="2200" b="1" dirty="0">
                    <a:solidFill>
                      <a:schemeClr val="tx1"/>
                    </a:solidFill>
                    <a:latin typeface="+mj-lt"/>
                  </a:rPr>
                  <a:t> de quantification (</a:t>
                </a:r>
                <a:r>
                  <a:rPr lang="en-CA" sz="2200" dirty="0">
                    <a:solidFill>
                      <a:schemeClr val="tx1"/>
                    </a:solidFill>
                    <a:ea typeface="Cambria Math" panose="02040503050406030204" pitchFamily="18" charset="0"/>
                    <a:cs typeface="Tahoma" panose="020B0604030504040204" pitchFamily="34" charset="0"/>
                  </a:rPr>
                  <a:t>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CA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200" i="1" spc="-35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CA" sz="2200" i="1" dirty="0">
                                    <a:solidFill>
                                      <a:schemeClr val="tx1"/>
                                    </a:solidFill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s</m:t>
                                </m:r>
                                <m:r>
                                  <a:rPr lang="en-CA" sz="2200" i="1" spc="-5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CA" sz="2200" spc="-50" dirty="0">
                                    <a:solidFill>
                                      <a:schemeClr val="tx1"/>
                                    </a:solidFill>
                                    <a:cs typeface="Tahoma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CA" sz="2200" i="1" dirty="0">
                                    <a:solidFill>
                                      <a:schemeClr val="tx1"/>
                                    </a:solidFill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t</m:t>
                                </m:r>
                                <m:d>
                                  <m:dPr>
                                    <m:ctrlPr>
                                      <a:rPr lang="fr-FR" sz="2200" i="1" spc="-35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CA" sz="2200" i="1" dirty="0">
                                        <a:solidFill>
                                          <a:schemeClr val="tx1"/>
                                        </a:solidFill>
                                        <a:ea typeface="Cambria Math" panose="02040503050406030204" pitchFamily="18" charset="0"/>
                                        <a:cs typeface="Tahoma" panose="020B0604030504040204" pitchFamily="34" charset="0"/>
                                      </a:rPr>
                                      <m:t>s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CA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200" b="1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3AF16F56-3E30-4110-921F-2F67969FAD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77" y="5041620"/>
                <a:ext cx="8693642" cy="1078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9817B23-3C5A-AE41-9120-96A4FCB262FA}"/>
                  </a:ext>
                </a:extLst>
              </p14:cNvPr>
              <p14:cNvContentPartPr/>
              <p14:nvPr/>
            </p14:nvContentPartPr>
            <p14:xfrm>
              <a:off x="2637720" y="3385800"/>
              <a:ext cx="219960" cy="70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9817B23-3C5A-AE41-9120-96A4FCB262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21520" y="3369600"/>
                <a:ext cx="252360" cy="1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3680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0"/>
            <a:ext cx="8358939" cy="4821719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Codage par transformée par blocs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Démarche générale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Choix de la transformée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Sélection et quantification des coefficients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Redondance structurelle et codage des symboles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Exemple : codage JPEG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Codage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prédictif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prédictif sans et avec perte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Structure et spécification des prédicteurs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Quantification de l’erreur de prédiction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Éléments</a:t>
            </a:r>
            <a:r>
              <a:rPr lang="en-CA" sz="2200" b="1" spc="-45" dirty="0">
                <a:latin typeface="+mj-lt"/>
                <a:cs typeface="Tahoma"/>
              </a:rPr>
              <a:t> de « </a:t>
            </a:r>
            <a:r>
              <a:rPr lang="en-CA" sz="2200" b="1" spc="-45" dirty="0" err="1">
                <a:latin typeface="+mj-lt"/>
                <a:cs typeface="Tahoma"/>
              </a:rPr>
              <a:t>tatouage</a:t>
            </a:r>
            <a:r>
              <a:rPr lang="en-CA" sz="2200" b="1" spc="-45" dirty="0">
                <a:latin typeface="+mj-lt"/>
                <a:cs typeface="Tahoma"/>
              </a:rPr>
              <a:t> numérique » (</a:t>
            </a:r>
            <a:r>
              <a:rPr lang="en-CA" sz="2200" b="1" i="1" spc="-45" dirty="0">
                <a:latin typeface="+mj-lt"/>
                <a:cs typeface="Tahoma"/>
              </a:rPr>
              <a:t>watermarking</a:t>
            </a:r>
            <a:r>
              <a:rPr lang="en-CA" sz="2200" b="1" spc="-45" dirty="0">
                <a:latin typeface="+mj-lt"/>
                <a:cs typeface="Tahoma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14F699B-F2DD-1541-BF64-60303DF11C91}"/>
              </a:ext>
            </a:extLst>
          </p:cNvPr>
          <p:cNvSpPr/>
          <p:nvPr/>
        </p:nvSpPr>
        <p:spPr>
          <a:xfrm>
            <a:off x="436146" y="5622565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5528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Éléments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«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tatouage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numérique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» (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watermarking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Tatouage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numérique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</a:t>
            </a:r>
            <a:r>
              <a:rPr lang="en-CA" sz="3200" b="1" i="1" spc="-10" dirty="0">
                <a:latin typeface="+mj-lt"/>
                <a:ea typeface="Century Gothic" charset="0"/>
                <a:cs typeface="Century Gothic" charset="0"/>
              </a:rPr>
              <a:t>watermarking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085B9B-1AF0-4349-9F72-D1612F822C91}"/>
              </a:ext>
            </a:extLst>
          </p:cNvPr>
          <p:cNvSpPr txBox="1"/>
          <p:nvPr/>
        </p:nvSpPr>
        <p:spPr>
          <a:xfrm>
            <a:off x="462270" y="618710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931062"/>
            <a:ext cx="8644622" cy="20907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Objectifs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Modification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l’image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Peu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ou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pas visible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Permettant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d’authentifier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l’origine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l’image</a:t>
            </a:r>
            <a:endParaRPr lang="en-CA" sz="2200" spc="-5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Résistante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ou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i="1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non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aux transformations</a:t>
            </a:r>
            <a:endParaRPr lang="en-CA" sz="2200" spc="-50" dirty="0">
              <a:latin typeface="+mj-lt"/>
              <a:ea typeface="Cambria Math" panose="02040503050406030204" pitchFamily="18" charset="0"/>
              <a:cs typeface="Tahom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43632A-FC18-4CC4-BA1C-29A896280090}"/>
              </a:ext>
            </a:extLst>
          </p:cNvPr>
          <p:cNvGrpSpPr/>
          <p:nvPr/>
        </p:nvGrpSpPr>
        <p:grpSpPr>
          <a:xfrm>
            <a:off x="396508" y="3117628"/>
            <a:ext cx="8644622" cy="3069475"/>
            <a:chOff x="396508" y="3117628"/>
            <a:chExt cx="8644622" cy="3069475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40F8328F-2F64-4971-91C3-C43DE590A3E7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3117628"/>
              <a:ext cx="8644622" cy="306947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>
                  <a:latin typeface="+mj-lt"/>
                  <a:cs typeface="Tahoma"/>
                </a:rPr>
                <a:t>Structure d’un </a:t>
              </a:r>
              <a:r>
                <a:rPr lang="en-CA" sz="2600" b="1" u="sng" spc="-50" dirty="0" err="1">
                  <a:latin typeface="+mj-lt"/>
                  <a:cs typeface="Tahoma"/>
                </a:rPr>
                <a:t>système</a:t>
              </a:r>
              <a:r>
                <a:rPr lang="en-CA" sz="2600" b="1" u="sng" spc="-50" dirty="0">
                  <a:latin typeface="+mj-lt"/>
                  <a:cs typeface="Tahoma"/>
                </a:rPr>
                <a:t> de </a:t>
              </a:r>
              <a:r>
                <a:rPr lang="en-CA" sz="2600" b="1" u="sng" spc="-50" dirty="0" err="1">
                  <a:latin typeface="+mj-lt"/>
                  <a:cs typeface="Tahoma"/>
                </a:rPr>
                <a:t>tatouage</a:t>
              </a:r>
              <a:r>
                <a:rPr lang="en-CA" sz="2600" b="1" u="sng" spc="-50" dirty="0">
                  <a:latin typeface="+mj-lt"/>
                  <a:cs typeface="Tahoma"/>
                </a:rPr>
                <a:t> </a:t>
              </a:r>
              <a:r>
                <a:rPr lang="en-CA" sz="2600" b="1" u="sng" spc="-50" dirty="0" err="1">
                  <a:latin typeface="+mj-lt"/>
                  <a:cs typeface="Tahoma"/>
                </a:rPr>
                <a:t>numérique</a:t>
              </a:r>
              <a:endParaRPr lang="en-CA" sz="2600" b="1" u="sng" spc="-50" dirty="0">
                <a:latin typeface="+mj-lt"/>
                <a:cs typeface="Tahoma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0D0B7AB-FBAB-43E8-A7BE-5358C6DB55F7}"/>
                </a:ext>
              </a:extLst>
            </p:cNvPr>
            <p:cNvGrpSpPr/>
            <p:nvPr/>
          </p:nvGrpSpPr>
          <p:grpSpPr>
            <a:xfrm>
              <a:off x="2277768" y="3610633"/>
              <a:ext cx="4479290" cy="2440448"/>
              <a:chOff x="1921510" y="3610633"/>
              <a:chExt cx="4479290" cy="2440448"/>
            </a:xfrm>
          </p:grpSpPr>
          <p:sp>
            <p:nvSpPr>
              <p:cNvPr id="17" name="object 29">
                <a:extLst>
                  <a:ext uri="{FF2B5EF4-FFF2-40B4-BE49-F238E27FC236}">
                    <a16:creationId xmlns:a16="http://schemas.microsoft.com/office/drawing/2014/main" id="{35983B66-907E-40B5-B584-3E150F30B874}"/>
                  </a:ext>
                </a:extLst>
              </p:cNvPr>
              <p:cNvSpPr/>
              <p:nvPr/>
            </p:nvSpPr>
            <p:spPr>
              <a:xfrm>
                <a:off x="1921510" y="3610633"/>
                <a:ext cx="4479290" cy="244044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FDEA4FD-F04A-451B-A1EB-1D6EFE9A73A0}"/>
                  </a:ext>
                </a:extLst>
              </p:cNvPr>
              <p:cNvSpPr/>
              <p:nvPr/>
            </p:nvSpPr>
            <p:spPr>
              <a:xfrm>
                <a:off x="1921510" y="3610633"/>
                <a:ext cx="4479290" cy="2440448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C1E7E05-84BF-D0BA-4B12-6D7235E1D1B9}"/>
              </a:ext>
            </a:extLst>
          </p:cNvPr>
          <p:cNvSpPr txBox="1"/>
          <p:nvPr/>
        </p:nvSpPr>
        <p:spPr>
          <a:xfrm>
            <a:off x="6062869" y="931062"/>
            <a:ext cx="3081131" cy="20313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CA" b="1" dirty="0"/>
              <a:t>Résistant</a:t>
            </a:r>
            <a:r>
              <a:rPr lang="fr-CA" dirty="0"/>
              <a:t> : résiste aux altérations (compression JPEG, redimensionnement, bruit).</a:t>
            </a:r>
          </a:p>
          <a:p>
            <a:r>
              <a:rPr lang="fr-CA" b="1" dirty="0"/>
              <a:t>Fragile</a:t>
            </a:r>
            <a:r>
              <a:rPr lang="fr-CA" dirty="0"/>
              <a:t> : détecte toute modification → idéal pour valider l'intégrité.</a:t>
            </a:r>
          </a:p>
          <a:p>
            <a:endParaRPr lang="fr-CA" dirty="0"/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290CD649-A671-1E47-A8AD-1802C9F4C3F2}"/>
              </a:ext>
            </a:extLst>
          </p:cNvPr>
          <p:cNvCxnSpPr/>
          <p:nvPr/>
        </p:nvCxnSpPr>
        <p:spPr>
          <a:xfrm flipV="1">
            <a:off x="5096435" y="1976718"/>
            <a:ext cx="966434" cy="685800"/>
          </a:xfrm>
          <a:prstGeom prst="bentConnector3">
            <a:avLst>
              <a:gd name="adj1" fmla="val 7643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2696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Tatouage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non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résistant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aux transformations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4B21CAD-8AD9-4699-868C-80A19D986437}"/>
              </a:ext>
            </a:extLst>
          </p:cNvPr>
          <p:cNvSpPr txBox="1">
            <a:spLocks/>
          </p:cNvSpPr>
          <p:nvPr/>
        </p:nvSpPr>
        <p:spPr>
          <a:xfrm>
            <a:off x="5062702" y="1902658"/>
            <a:ext cx="3742062" cy="32844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2" indent="-230400">
              <a:spcBef>
                <a:spcPts val="1200"/>
              </a:spcBef>
              <a:buClr>
                <a:srgbClr val="0B6B1D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Non perceptible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selon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son emplacement</a:t>
            </a:r>
          </a:p>
          <a:p>
            <a:pPr marL="482400" lvl="2" indent="-230400">
              <a:spcBef>
                <a:spcPts val="1200"/>
              </a:spcBef>
              <a:buClr>
                <a:srgbClr val="0B6B1D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Détruit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par la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plupart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des transformations (transformations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géométriques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 compression avec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pertes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,…)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E1ED46-95B0-4846-B2A1-471644C99389}"/>
              </a:ext>
            </a:extLst>
          </p:cNvPr>
          <p:cNvSpPr txBox="1"/>
          <p:nvPr/>
        </p:nvSpPr>
        <p:spPr>
          <a:xfrm>
            <a:off x="573780" y="5576546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B20C69-74A9-40C3-ACD4-B55B32D5593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Éléments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«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tatouage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numérique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» (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watermarking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544ECF-3892-4440-AD56-C91F5C17E673}"/>
              </a:ext>
            </a:extLst>
          </p:cNvPr>
          <p:cNvSpPr txBox="1"/>
          <p:nvPr/>
        </p:nvSpPr>
        <p:spPr>
          <a:xfrm>
            <a:off x="365498" y="960333"/>
            <a:ext cx="76111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00" b="1" u="sng" spc="-10" dirty="0" err="1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Exemple</a:t>
            </a:r>
            <a:r>
              <a:rPr lang="en-CA" sz="2600" b="1" u="sng" spc="-10" dirty="0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2600" b="1" u="sng" spc="-10" dirty="0" err="1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2600" b="1" u="sng" spc="-10" dirty="0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 sur les bits de </a:t>
            </a:r>
            <a:r>
              <a:rPr lang="en-CA" sz="2600" b="1" u="sng" spc="-10" dirty="0" err="1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faible</a:t>
            </a:r>
            <a:r>
              <a:rPr lang="en-CA" sz="2600" b="1" u="sng" spc="-10" dirty="0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2600" b="1" u="sng" spc="-10" dirty="0" err="1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poids</a:t>
            </a:r>
            <a:endParaRPr lang="en-US" sz="2600" b="1" u="sng" dirty="0">
              <a:solidFill>
                <a:srgbClr val="0B6B1D"/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1DD8E734-1F4F-698F-5059-876188AAE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84" y="1902658"/>
            <a:ext cx="4764386" cy="32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768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Éléments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«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tatouage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numérique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» (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watermarking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Tatouage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résistant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aux transformations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600" y="1109745"/>
                <a:ext cx="8644622" cy="40209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rPr>
                  <a:t>Exemple : tatouage de la TCD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Étapes pour le tatouage: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calcul de la TCD  de l’image et sélection des </a:t>
                </a:r>
                <a:r>
                  <a:rPr lang="fr-CA" sz="19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K </a:t>
                </a: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plus grands coefficients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génération d’une séquence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r-CA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de </a:t>
                </a:r>
                <a:r>
                  <a:rPr lang="fr-CA" sz="19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K</a:t>
                </a: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nombres pseudo-aléatoires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ajout pondéré des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aux coefficients de la TCD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Inverse TCD</a:t>
                </a: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" y="1109745"/>
                <a:ext cx="8644622" cy="4020959"/>
              </a:xfrm>
              <a:prstGeom prst="rect">
                <a:avLst/>
              </a:prstGeom>
              <a:blipFill>
                <a:blip r:embed="rId3"/>
                <a:stretch>
                  <a:fillRect l="-1173" t="-220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erson wearing a hat&#10;&#10;Description automatically generated">
            <a:extLst>
              <a:ext uri="{FF2B5EF4-FFF2-40B4-BE49-F238E27FC236}">
                <a16:creationId xmlns:a16="http://schemas.microsoft.com/office/drawing/2014/main" id="{D5D2CB63-63A2-9247-8B55-288539AF9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157" y="3542817"/>
            <a:ext cx="5419271" cy="2679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BBB178-6D6D-0041-8D48-BF281DED8CE2}"/>
              </a:ext>
            </a:extLst>
          </p:cNvPr>
          <p:cNvSpPr txBox="1"/>
          <p:nvPr/>
        </p:nvSpPr>
        <p:spPr>
          <a:xfrm>
            <a:off x="2903351" y="6222092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5353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2D et compression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d’images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295113"/>
            <a:ext cx="8633792" cy="45475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Transformées </a:t>
            </a:r>
            <a:r>
              <a:rPr lang="en-CA" sz="2600" b="1" u="sng" spc="-50" dirty="0" err="1">
                <a:latin typeface="+mj-lt"/>
                <a:cs typeface="Tahoma"/>
              </a:rPr>
              <a:t>discrètes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usuelles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0"/>
              </a:spcBef>
              <a:buSzPct val="135000"/>
            </a:pPr>
            <a:r>
              <a:rPr lang="en-CA" sz="2200" b="1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En</a:t>
            </a:r>
            <a:r>
              <a:rPr lang="en-CA" sz="2200" b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2D: </a:t>
            </a:r>
            <a:r>
              <a:rPr lang="en-CA" sz="2200" b="1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séparabilité</a:t>
            </a:r>
            <a:endParaRPr lang="en-CA" sz="2200" b="1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Orthogonalité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0"/>
              </a:spcBef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Signification physique (?)</a:t>
            </a: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A36049-CCDD-40D7-84AA-1D230D503CEC}"/>
              </a:ext>
            </a:extLst>
          </p:cNvPr>
          <p:cNvSpPr/>
          <p:nvPr/>
        </p:nvSpPr>
        <p:spPr>
          <a:xfrm>
            <a:off x="605642" y="3063832"/>
            <a:ext cx="7944592" cy="386222"/>
          </a:xfrm>
          <a:prstGeom prst="roundRect">
            <a:avLst/>
          </a:prstGeom>
          <a:solidFill>
            <a:srgbClr val="E6D2DC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 err="1">
                <a:solidFill>
                  <a:srgbClr val="FF0000"/>
                </a:solidFill>
                <a:latin typeface="+mj-lt"/>
              </a:rPr>
              <a:t>Transformées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de Fourier, de Walsh,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en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cosinus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Haar</a:t>
            </a:r>
            <a:endParaRPr lang="en-CA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61824A-C50D-49F9-A724-6EC712553BD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A4047B-A3E5-4389-B8CE-A3384278AF28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F27BA60-8F15-B945-866D-18FB774111CA}"/>
              </a:ext>
            </a:extLst>
          </p:cNvPr>
          <p:cNvSpPr txBox="1">
            <a:spLocks/>
          </p:cNvSpPr>
          <p:nvPr/>
        </p:nvSpPr>
        <p:spPr>
          <a:xfrm>
            <a:off x="355600" y="3725032"/>
            <a:ext cx="8644622" cy="23549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Fourier: </a:t>
            </a:r>
            <a:r>
              <a:rPr lang="en-CA" sz="2600" b="1" u="sng" spc="-50" dirty="0" err="1">
                <a:latin typeface="+mj-lt"/>
                <a:cs typeface="Tahoma"/>
              </a:rPr>
              <a:t>Principales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caractéristiques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Calculs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très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rapides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(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algorithme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FFT)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Coefficients complexes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Effets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bord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significatifs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dès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qu’une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troncature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est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effectuée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Robustesse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à la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troncature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et à la quantification (information packing ability) ?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64A177-948C-BA0A-D3A5-3134A6B5B19E}"/>
              </a:ext>
            </a:extLst>
          </p:cNvPr>
          <p:cNvSpPr txBox="1"/>
          <p:nvPr/>
        </p:nvSpPr>
        <p:spPr>
          <a:xfrm>
            <a:off x="4624457" y="1212351"/>
            <a:ext cx="4361050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/>
              <a:t>Une transformée 2D est dite séparable si on peut la calculer ligne par ligne, puis colonne par colonne  (réduit le cout de calcul) on évite les double intégrales/sommations.</a:t>
            </a:r>
          </a:p>
          <a:p>
            <a:r>
              <a:rPr lang="fr-CA" dirty="0"/>
              <a:t>Ex: DFT, DCT, Transformée de </a:t>
            </a:r>
            <a:r>
              <a:rPr lang="fr-CA" dirty="0" err="1"/>
              <a:t>Haar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075754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Éléments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«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tatouage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numérique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» (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watermarking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Tatouage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résistant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aux transformations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1574203"/>
                <a:ext cx="8644622" cy="40209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rPr>
                  <a:t>Exemple : tatouage de la TCD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Étapes pour vérifier si l’image à été modifié: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calcul de la TCD  de l’image tatouée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sélection des coefficients tatoués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calcul des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fr-CA" sz="19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fr-CA" sz="19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, estimée de la séquence pseudo aléatoire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décision sur une base de distance entre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fr-CA" sz="19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fr-CA" sz="19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fr-CA" sz="19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1574203"/>
                <a:ext cx="8644622" cy="4020959"/>
              </a:xfrm>
              <a:prstGeom prst="rect">
                <a:avLst/>
              </a:prstGeom>
              <a:blipFill>
                <a:blip r:embed="rId3"/>
                <a:stretch>
                  <a:fillRect l="-1322" t="-220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3111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Éléments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«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tatouage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numérique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» (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watermarking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Tatouage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résistant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aux transformations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Picture 2" descr="A collage of 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F16D275E-1D40-6248-B0EA-5F6796B0E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6"/>
          <a:stretch/>
        </p:blipFill>
        <p:spPr>
          <a:xfrm>
            <a:off x="1624467" y="1005335"/>
            <a:ext cx="5746958" cy="52771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5158671-AAAE-093F-A98C-00D289692718}"/>
                  </a:ext>
                </a:extLst>
              </p:cNvPr>
              <p:cNvSpPr txBox="1"/>
              <p:nvPr/>
            </p:nvSpPr>
            <p:spPr>
              <a:xfrm>
                <a:off x="7371425" y="1694994"/>
                <a:ext cx="17725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fr-CA" dirty="0"/>
                  <a:t>: coefficient de corrélation entre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fr-CA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A" dirty="0"/>
                  <a:t> 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5158671-AAAE-093F-A98C-00D289692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425" y="1694994"/>
                <a:ext cx="1772575" cy="923330"/>
              </a:xfrm>
              <a:prstGeom prst="rect">
                <a:avLst/>
              </a:prstGeom>
              <a:blipFill>
                <a:blip r:embed="rId4"/>
                <a:stretch>
                  <a:fillRect l="-2749" t="-3289" r="-5498" b="-921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1993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2F0D1-BC31-5CA6-332C-61DDB8665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B4F797-CA82-CFFB-737F-725DCBFF4D7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DD9A4-9787-BC1A-DB0A-45160C12EEB1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FA8029-E8FE-F948-4C7C-0D8B9AC22091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CC05E38-586F-47AB-E5E5-A11BC35D6A1C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2D et compression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d’images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C0E11C6-76E6-9A97-68D2-8D6372C61F05}"/>
              </a:ext>
            </a:extLst>
          </p:cNvPr>
          <p:cNvSpPr txBox="1">
            <a:spLocks/>
          </p:cNvSpPr>
          <p:nvPr/>
        </p:nvSpPr>
        <p:spPr>
          <a:xfrm>
            <a:off x="487948" y="1295113"/>
            <a:ext cx="8633792" cy="45475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Transformées </a:t>
            </a:r>
            <a:r>
              <a:rPr lang="en-CA" sz="2600" b="1" u="sng" spc="-50" dirty="0" err="1">
                <a:latin typeface="+mj-lt"/>
                <a:cs typeface="Tahoma"/>
              </a:rPr>
              <a:t>discrètes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usuelles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2D: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séparabilité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0"/>
              </a:spcBef>
              <a:buSzPct val="135000"/>
            </a:pPr>
            <a:r>
              <a:rPr lang="en-CA" sz="2200" b="1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Orthogonalité</a:t>
            </a:r>
            <a:endParaRPr lang="en-CA" sz="2200" b="1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0"/>
              </a:spcBef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Signification physique (?)</a:t>
            </a: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8474D91-3D93-C80B-BCBB-8CA657C80F4D}"/>
              </a:ext>
            </a:extLst>
          </p:cNvPr>
          <p:cNvSpPr/>
          <p:nvPr/>
        </p:nvSpPr>
        <p:spPr>
          <a:xfrm>
            <a:off x="605642" y="3063832"/>
            <a:ext cx="7944592" cy="386222"/>
          </a:xfrm>
          <a:prstGeom prst="roundRect">
            <a:avLst/>
          </a:prstGeom>
          <a:solidFill>
            <a:srgbClr val="E6D2DC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 err="1">
                <a:solidFill>
                  <a:srgbClr val="FF0000"/>
                </a:solidFill>
                <a:latin typeface="+mj-lt"/>
              </a:rPr>
              <a:t>Transformées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de Fourier, de Walsh,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en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cosinus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Haar</a:t>
            </a:r>
            <a:endParaRPr lang="en-CA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155057-FD2B-7920-85AB-F6918A252476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23E2BE-8E0E-FEB6-F23D-2007875C259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017F3C3-8ABD-1BB8-3CAD-5D6A38491422}"/>
              </a:ext>
            </a:extLst>
          </p:cNvPr>
          <p:cNvSpPr txBox="1">
            <a:spLocks/>
          </p:cNvSpPr>
          <p:nvPr/>
        </p:nvSpPr>
        <p:spPr>
          <a:xfrm>
            <a:off x="355600" y="3725032"/>
            <a:ext cx="8644622" cy="23549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Fourier: </a:t>
            </a:r>
            <a:r>
              <a:rPr lang="en-CA" sz="2600" b="1" u="sng" spc="-50" dirty="0" err="1">
                <a:latin typeface="+mj-lt"/>
                <a:cs typeface="Tahoma"/>
              </a:rPr>
              <a:t>Principales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caractéristiques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Calculs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très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rapides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(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algorithme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FFT)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Coefficients complexes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Effets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bord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significatifs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dès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qu’une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troncature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est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effectuée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Robustesse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à la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troncature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et à la quantification (information packing ability) ?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AFFE8E-454D-186D-1E53-562ADFBA87B5}"/>
              </a:ext>
            </a:extLst>
          </p:cNvPr>
          <p:cNvSpPr txBox="1"/>
          <p:nvPr/>
        </p:nvSpPr>
        <p:spPr>
          <a:xfrm>
            <a:off x="4624457" y="1212351"/>
            <a:ext cx="4361050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/>
              <a:t>Si les vecteurs de base de la transformée sont </a:t>
            </a:r>
            <a:r>
              <a:rPr lang="fr-CA" b="1" dirty="0"/>
              <a:t>orthogonaux</a:t>
            </a:r>
            <a:r>
              <a:rPr lang="fr-CA" dirty="0"/>
              <a:t> → chaque coefficient représente </a:t>
            </a:r>
            <a:r>
              <a:rPr lang="fr-CA" b="1" dirty="0"/>
              <a:t>une information indépendante</a:t>
            </a:r>
            <a:r>
              <a:rPr lang="fr-CA" dirty="0"/>
              <a:t>. → </a:t>
            </a:r>
            <a:r>
              <a:rPr lang="fr-CA" b="1" dirty="0"/>
              <a:t>représentation compacte</a:t>
            </a:r>
            <a:r>
              <a:rPr lang="fr-CA" dirty="0"/>
              <a:t> → meilleure compression.</a:t>
            </a:r>
          </a:p>
        </p:txBody>
      </p:sp>
    </p:spTree>
    <p:extLst>
      <p:ext uri="{BB962C8B-B14F-4D97-AF65-F5344CB8AC3E}">
        <p14:creationId xmlns:p14="http://schemas.microsoft.com/office/powerpoint/2010/main" val="273768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18EB3-5D33-746C-493B-22A9FD8E2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C090B9-C6BD-4E81-991D-16712D16DA80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4D189-A926-4EFC-028D-374750FB8092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1B599E-1732-C8A9-A815-3499D0A5D4CC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44D1DB4-2622-FA93-807D-C8D370CD382C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2D et compression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d’images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6A75249-579D-5DAB-3BB7-467EF16839A5}"/>
              </a:ext>
            </a:extLst>
          </p:cNvPr>
          <p:cNvSpPr txBox="1">
            <a:spLocks/>
          </p:cNvSpPr>
          <p:nvPr/>
        </p:nvSpPr>
        <p:spPr>
          <a:xfrm>
            <a:off x="487948" y="1295113"/>
            <a:ext cx="8633792" cy="45475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Transformées </a:t>
            </a:r>
            <a:r>
              <a:rPr lang="en-CA" sz="2600" b="1" u="sng" spc="-50" dirty="0" err="1">
                <a:latin typeface="+mj-lt"/>
                <a:cs typeface="Tahoma"/>
              </a:rPr>
              <a:t>discrètes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usuelles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2D: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séparabilité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Orthogonalité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0"/>
              </a:spcBef>
              <a:buSzPct val="135000"/>
            </a:pPr>
            <a:r>
              <a:rPr lang="en-CA" sz="2200" b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Signification physique (?)</a:t>
            </a:r>
            <a:endParaRPr lang="en-CA" sz="2200" b="1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D9CCFAD-D7A1-282F-0336-BD21DFF11E62}"/>
              </a:ext>
            </a:extLst>
          </p:cNvPr>
          <p:cNvSpPr/>
          <p:nvPr/>
        </p:nvSpPr>
        <p:spPr>
          <a:xfrm>
            <a:off x="605642" y="3063832"/>
            <a:ext cx="7944592" cy="386222"/>
          </a:xfrm>
          <a:prstGeom prst="roundRect">
            <a:avLst/>
          </a:prstGeom>
          <a:solidFill>
            <a:srgbClr val="E6D2DC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 err="1">
                <a:solidFill>
                  <a:srgbClr val="FF0000"/>
                </a:solidFill>
                <a:latin typeface="+mj-lt"/>
              </a:rPr>
              <a:t>Transformées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de Fourier, de Walsh,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en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cosinus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Haar</a:t>
            </a:r>
            <a:endParaRPr lang="en-CA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EEA9BB-6AD7-6D23-5787-0F02952B6AF1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882D87-08A9-89E7-98AD-AFBC6922A2D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3A71786-7589-C0C8-A166-B78FC1128E72}"/>
              </a:ext>
            </a:extLst>
          </p:cNvPr>
          <p:cNvSpPr txBox="1">
            <a:spLocks/>
          </p:cNvSpPr>
          <p:nvPr/>
        </p:nvSpPr>
        <p:spPr>
          <a:xfrm>
            <a:off x="355600" y="3725032"/>
            <a:ext cx="8644622" cy="235491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Fourier: </a:t>
            </a:r>
            <a:r>
              <a:rPr lang="en-CA" sz="2600" b="1" u="sng" spc="-50" dirty="0" err="1">
                <a:latin typeface="+mj-lt"/>
                <a:cs typeface="Tahoma"/>
              </a:rPr>
              <a:t>Principales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caractéristiques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Calculs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très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rapides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(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algorithme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FFT) </a:t>
            </a:r>
            <a:r>
              <a:rPr lang="fr-CA" sz="1600" dirty="0"/>
              <a:t>✅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Coefficients complexes, difficile à stocker </a:t>
            </a:r>
            <a:r>
              <a:rPr lang="fr-CA" sz="1600" dirty="0"/>
              <a:t>❌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Effets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bord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significatifs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dès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qu’une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troncature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est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effectuée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(artefacts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visuels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dans les regions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contenant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les bords/contours et haut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contraste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)</a:t>
            </a:r>
            <a:r>
              <a:rPr lang="fr-CA" sz="1600" dirty="0"/>
              <a:t>❌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Robustesse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à la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troncature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et à la quantification (information packing ability) ?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659C1B-7E44-8A7A-335B-51DD7E47817F}"/>
              </a:ext>
            </a:extLst>
          </p:cNvPr>
          <p:cNvSpPr txBox="1"/>
          <p:nvPr/>
        </p:nvSpPr>
        <p:spPr>
          <a:xfrm>
            <a:off x="5435991" y="2043526"/>
            <a:ext cx="2366343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/>
              <a:t>Espace vs fréquence ? </a:t>
            </a:r>
          </a:p>
          <a:p>
            <a:r>
              <a:rPr lang="fr-CA" dirty="0" err="1"/>
              <a:t>Haar</a:t>
            </a:r>
            <a:r>
              <a:rPr lang="fr-CA" dirty="0"/>
              <a:t> vs FFT ?</a:t>
            </a:r>
          </a:p>
        </p:txBody>
      </p:sp>
    </p:spTree>
    <p:extLst>
      <p:ext uri="{BB962C8B-B14F-4D97-AF65-F5344CB8AC3E}">
        <p14:creationId xmlns:p14="http://schemas.microsoft.com/office/powerpoint/2010/main" val="218531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F786EB5-9D55-CE40-AB5A-AD9D3D01FC0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2D et compression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d’images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32F95B-E854-CBE2-3179-1796BAD7D253}"/>
                  </a:ext>
                </a:extLst>
              </p:cNvPr>
              <p:cNvSpPr txBox="1"/>
              <p:nvPr/>
            </p:nvSpPr>
            <p:spPr>
              <a:xfrm>
                <a:off x="496956" y="969818"/>
                <a:ext cx="8220324" cy="3277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SzPct val="135000"/>
                  <a:buNone/>
                </a:pPr>
                <a:r>
                  <a:rPr lang="en-CA" sz="24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Définition</a:t>
                </a:r>
                <a:endParaRPr lang="en-CA" sz="2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94900" lvl="1" indent="-342900">
                  <a:lnSpc>
                    <a:spcPct val="100000"/>
                  </a:lnSpc>
                  <a:spcBef>
                    <a:spcPts val="600"/>
                  </a:spcBef>
                  <a:buSzPct val="135000"/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Image </a:t>
                </a:r>
                <a:r>
                  <a:rPr lang="en-CA" sz="2000" i="1" spc="-45" dirty="0">
                    <a:latin typeface="+mj-lt"/>
                    <a:cs typeface="Arial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0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0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000" i="1" spc="-45" baseline="-2500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a:rPr lang="en-CA" sz="2000" spc="-45">
                            <a:latin typeface="Cambria Math" charset="0"/>
                            <a:cs typeface="Arial"/>
                          </a:rPr>
                          <m:t>,</m:t>
                        </m:r>
                        <m:r>
                          <a:rPr lang="en-CA" sz="2000" i="1" spc="-45" baseline="-2500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000" b="0" i="1" spc="-45" dirty="0" smtClean="0"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; 0 </a:t>
                </a:r>
                <a14:m>
                  <m:oMath xmlns:m="http://schemas.openxmlformats.org/officeDocument/2006/math">
                    <m:r>
                      <a:rPr lang="fr-FR" sz="20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</m:t>
                    </m:r>
                    <m:r>
                      <m:rPr>
                        <m:nor/>
                      </m:rPr>
                      <a:rPr lang="fr-FR" sz="2000" i="1" spc="-45" dirty="0">
                        <a:latin typeface="+mj-lt"/>
                        <a:cs typeface="Arial"/>
                      </a:rPr>
                      <m:t>x</m:t>
                    </m:r>
                  </m:oMath>
                </a14:m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 </m:t>
                    </m:r>
                  </m:oMath>
                </a14:m>
                <a:r>
                  <a:rPr lang="en-CA" sz="20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M</a:t>
                </a:r>
                <a14:m>
                  <m:oMath xmlns:m="http://schemas.openxmlformats.org/officeDocument/2006/math">
                    <m:r>
                      <a:rPr lang="en-CA" sz="2000" i="1" dirty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−1</m:t>
                    </m:r>
                    <m:r>
                      <a:rPr lang="en-CA" sz="2000" b="0" i="1" dirty="0" smtClean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CA" sz="2000" i="0" dirty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, </m:t>
                    </m:r>
                  </m:oMath>
                </a14:m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0 </a:t>
                </a:r>
                <a14:m>
                  <m:oMath xmlns:m="http://schemas.openxmlformats.org/officeDocument/2006/math">
                    <m:r>
                      <a:rPr lang="fr-FR" sz="20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</m:t>
                    </m:r>
                  </m:oMath>
                </a14:m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0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y </a:t>
                </a:r>
                <a14:m>
                  <m:oMath xmlns:m="http://schemas.openxmlformats.org/officeDocument/2006/math">
                    <m:r>
                      <a:rPr lang="fr-FR" sz="20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 </m:t>
                    </m:r>
                  </m:oMath>
                </a14:m>
                <a:r>
                  <a:rPr lang="en-CA" sz="20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N </a:t>
                </a:r>
                <a14:m>
                  <m:oMath xmlns:m="http://schemas.openxmlformats.org/officeDocument/2006/math">
                    <m:r>
                      <a:rPr lang="en-CA" sz="2000" i="1" dirty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−1</m:t>
                    </m:r>
                  </m:oMath>
                </a14:m>
                <a:endParaRPr lang="en-CA" sz="20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1600" dirty="0"/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1600" dirty="0"/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1600" dirty="0"/>
              </a:p>
              <a:p>
                <a:pPr marL="1052100" lvl="2" indent="-342900">
                  <a:spcBef>
                    <a:spcPts val="600"/>
                  </a:spcBef>
                  <a:buSzPct val="100000"/>
                  <a:buFont typeface="Wingdings" pitchFamily="2" charset="2"/>
                  <a:buChar char="Ø"/>
                </a:pPr>
                <a:r>
                  <a:rPr lang="fr-CA" sz="2000" dirty="0">
                    <a:latin typeface="+mj-lt"/>
                  </a:rPr>
                  <a:t>Pour chaque point </a:t>
                </a:r>
                <a:r>
                  <a:rPr lang="fr-CA" sz="2000" i="1" dirty="0">
                    <a:latin typeface="+mj-lt"/>
                  </a:rPr>
                  <a:t>f(</a:t>
                </a:r>
                <a:r>
                  <a:rPr lang="fr-CA" sz="2000" i="1" dirty="0" err="1">
                    <a:latin typeface="+mj-lt"/>
                  </a:rPr>
                  <a:t>x,y</a:t>
                </a:r>
                <a:r>
                  <a:rPr lang="fr-CA" sz="2000" i="1" dirty="0">
                    <a:latin typeface="+mj-lt"/>
                  </a:rPr>
                  <a:t>)</a:t>
                </a:r>
                <a:r>
                  <a:rPr lang="fr-CA" sz="2000" dirty="0">
                    <a:latin typeface="+mj-lt"/>
                  </a:rPr>
                  <a:t> il faut calculer une combinaison linéaire de fonctions 2D avec différentes fréquences </a:t>
                </a:r>
                <a:r>
                  <a:rPr lang="fr-CA" sz="2000" u="sng" dirty="0">
                    <a:latin typeface="+mj-lt"/>
                  </a:rPr>
                  <a:t>évaluées au point </a:t>
                </a:r>
                <a:r>
                  <a:rPr lang="fr-CA" sz="2000" i="1" u="sng" dirty="0">
                    <a:latin typeface="+mj-lt"/>
                  </a:rPr>
                  <a:t>(</a:t>
                </a:r>
                <a:r>
                  <a:rPr lang="fr-CA" sz="2000" i="1" u="sng" dirty="0" err="1">
                    <a:latin typeface="+mj-lt"/>
                  </a:rPr>
                  <a:t>x,y</a:t>
                </a:r>
                <a:r>
                  <a:rPr lang="fr-CA" sz="2000" i="1" u="sng" dirty="0">
                    <a:latin typeface="+mj-lt"/>
                  </a:rPr>
                  <a:t>)</a:t>
                </a:r>
              </a:p>
              <a:p>
                <a:pPr marL="709200" lvl="2">
                  <a:spcBef>
                    <a:spcPts val="600"/>
                  </a:spcBef>
                  <a:buSzPct val="100000"/>
                </a:pPr>
                <a:endParaRPr lang="fr-CA" sz="2000" i="1" u="sng" dirty="0">
                  <a:latin typeface="+mj-lt"/>
                </a:endParaRPr>
              </a:p>
              <a:p>
                <a:pPr marL="594900" lvl="1" indent="-342900">
                  <a:lnSpc>
                    <a:spcPct val="100000"/>
                  </a:lnSpc>
                  <a:spcBef>
                    <a:spcPts val="600"/>
                  </a:spcBef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2000" dirty="0">
                    <a:latin typeface="+mj-lt"/>
                    <a:sym typeface="Wingdings" pitchFamily="2" charset="2"/>
                  </a:rPr>
                  <a:t>Représenter </a:t>
                </a:r>
                <a:r>
                  <a:rPr lang="fr-CA" sz="2000" i="1" dirty="0">
                    <a:latin typeface="+mj-lt"/>
                  </a:rPr>
                  <a:t>f(</a:t>
                </a:r>
                <a:r>
                  <a:rPr lang="fr-CA" sz="2000" i="1" dirty="0" err="1">
                    <a:latin typeface="+mj-lt"/>
                  </a:rPr>
                  <a:t>x,y</a:t>
                </a:r>
                <a:r>
                  <a:rPr lang="fr-CA" sz="2000" i="1" dirty="0">
                    <a:latin typeface="+mj-lt"/>
                  </a:rPr>
                  <a:t>) </a:t>
                </a:r>
                <a:r>
                  <a:rPr lang="fr-CA" sz="2000" dirty="0">
                    <a:latin typeface="+mj-lt"/>
                  </a:rPr>
                  <a:t>comme matrice 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32F95B-E854-CBE2-3179-1796BAD7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56" y="969818"/>
                <a:ext cx="8220324" cy="3277820"/>
              </a:xfrm>
              <a:prstGeom prst="rect">
                <a:avLst/>
              </a:prstGeom>
              <a:blipFill>
                <a:blip r:embed="rId3"/>
                <a:stretch>
                  <a:fillRect l="-1235" t="-1544" b="-386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4CF591C-44D2-5D44-ECD3-F287DEB68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897" y="1899173"/>
            <a:ext cx="4443143" cy="727936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02BF5242-2633-C10F-0E2F-7293B6945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578" y="4241961"/>
            <a:ext cx="2686881" cy="727697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5795157-B447-5332-F00E-DB334DD57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356" y="4233158"/>
            <a:ext cx="4510828" cy="1822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C7BE54-A6FA-BFE0-BE6D-CA1DABB1C7D6}"/>
              </a:ext>
            </a:extLst>
          </p:cNvPr>
          <p:cNvSpPr txBox="1"/>
          <p:nvPr/>
        </p:nvSpPr>
        <p:spPr>
          <a:xfrm>
            <a:off x="1858571" y="5042490"/>
            <a:ext cx="17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F : matrice N x 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2F9812-DA9C-ECBC-9209-6AF89C290CA0}"/>
              </a:ext>
            </a:extLst>
          </p:cNvPr>
          <p:cNvSpPr txBox="1"/>
          <p:nvPr/>
        </p:nvSpPr>
        <p:spPr>
          <a:xfrm>
            <a:off x="5381950" y="6076017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Pour u, v = 0, 1, … , N-1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C93847-8B2E-B049-4630-492AB6D9DE4D}"/>
              </a:ext>
            </a:extLst>
          </p:cNvPr>
          <p:cNvSpPr txBox="1"/>
          <p:nvPr/>
        </p:nvSpPr>
        <p:spPr>
          <a:xfrm>
            <a:off x="248476" y="5641966"/>
            <a:ext cx="4584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/>
              <a:t>T(u, v) = coefficient associé à la base </a:t>
            </a:r>
            <a:r>
              <a:rPr lang="fr-CA" sz="1600" dirty="0" err="1"/>
              <a:t>S</a:t>
            </a:r>
            <a:r>
              <a:rPr lang="fr-CA" sz="1600" baseline="-25000" dirty="0" err="1"/>
              <a:t>u,v</a:t>
            </a:r>
            <a:endParaRPr lang="fr-CA" sz="1600" baseline="-25000" dirty="0"/>
          </a:p>
          <a:p>
            <a:r>
              <a:rPr lang="fr-CA" sz="1600" dirty="0" err="1"/>
              <a:t>S</a:t>
            </a:r>
            <a:r>
              <a:rPr lang="fr-CA" sz="1600" baseline="-25000" dirty="0" err="1"/>
              <a:t>u,v</a:t>
            </a:r>
            <a:r>
              <a:rPr lang="fr-CA" sz="1600" dirty="0"/>
              <a:t> = fonction de base 2D associée à la fréquence </a:t>
            </a:r>
            <a:r>
              <a:rPr lang="fr-CA" sz="1600" dirty="0" err="1"/>
              <a:t>u,v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2489302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4.2.6220"/>
  <p:tag name="SLIDO_PRESENTATION_ID" val="afe6b647-d25c-4b66-8ce9-b6a7996f73d8"/>
  <p:tag name="SLIDO_EVENT_UUID" val="045b3d27-9465-4d30-80f6-b9e5dd1ddc5d"/>
  <p:tag name="SLIDO_EVENT_SECTION_UUID" val="2bce682c-4d30-471d-8471-f8c0a68c407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MwNDk3NTZ9"/>
  <p:tag name="SLIDO_TYPE" val="SlidoPoll"/>
  <p:tag name="SLIDO_POLL_UUID" val="d6363334-0eca-4ba3-bc26-63517cd120aa"/>
  <p:tag name="SLIDO_TIMELINE" val="W3sicG9sbFF1ZXN0aW9uVXVpZCI6IjA1OGIwMGEyLWQ3YzEtNDI5Yy04OWExLThjMzQzOTY5ZjkwYi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MwNDk4Mjh9"/>
  <p:tag name="SLIDO_TYPE" val="SlidoPoll"/>
  <p:tag name="SLIDO_POLL_UUID" val="d00ed742-bac1-47e1-bac3-56912d351aa0"/>
  <p:tag name="SLIDO_TIMELINE" val="W3sicG9sbFF1ZXN0aW9uVXVpZCI6ImVkYTdjNGM1LTA4MWEtNDQ0ZS05NDBjLTNlOTY1NDQ1ZGQ4NyIsInNob3dSZXN1bHRzIjp0cnVlLCJzaG93Q29ycmVjdEFuc3dlcnMiOmZhbHNlLCJ2b3RpbmdMb2NrZWQiOmZhbHNlfV0=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135592</TotalTime>
  <Words>3846</Words>
  <Application>Microsoft Office PowerPoint</Application>
  <PresentationFormat>Affichage à l'écran (4:3)</PresentationFormat>
  <Paragraphs>667</Paragraphs>
  <Slides>61</Slides>
  <Notes>61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71" baseType="lpstr">
      <vt:lpstr>Arial</vt:lpstr>
      <vt:lpstr>Calibri</vt:lpstr>
      <vt:lpstr>Calibri Light</vt:lpstr>
      <vt:lpstr>Cambria Math</vt:lpstr>
      <vt:lpstr>Century Gothic</vt:lpstr>
      <vt:lpstr>Tahoma</vt:lpstr>
      <vt:lpstr>Times New Roman</vt:lpstr>
      <vt:lpstr>Verdana</vt:lpstr>
      <vt:lpstr>Wingdings</vt:lpstr>
      <vt:lpstr>Office Theme</vt:lpstr>
      <vt:lpstr>Compression et codage II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doha zrouki</cp:lastModifiedBy>
  <cp:revision>1551</cp:revision>
  <cp:lastPrinted>2018-08-23T15:25:57Z</cp:lastPrinted>
  <dcterms:created xsi:type="dcterms:W3CDTF">2018-08-02T13:49:06Z</dcterms:created>
  <dcterms:modified xsi:type="dcterms:W3CDTF">2025-03-27T16:33:38Z</dcterms:modified>
</cp:coreProperties>
</file>