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497" r:id="rId3"/>
    <p:sldId id="498" r:id="rId4"/>
    <p:sldId id="499" r:id="rId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DA6E93-9B52-4D4B-93E1-95DA7539C2B2}">
          <p14:sldIdLst>
            <p14:sldId id="260"/>
            <p14:sldId id="497"/>
            <p14:sldId id="498"/>
            <p14:sldId id="4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ad El Bassam" initials="SEB" lastIdx="1" clrIdx="0">
    <p:extLst>
      <p:ext uri="{19B8F6BF-5375-455C-9EA6-DF929625EA0E}">
        <p15:presenceInfo xmlns:p15="http://schemas.microsoft.com/office/powerpoint/2012/main" userId="1dbdc8a1c90dd8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0CF"/>
    <a:srgbClr val="0B6B1D"/>
    <a:srgbClr val="F5E3E8"/>
    <a:srgbClr val="FFE1E1"/>
    <a:srgbClr val="E60000"/>
    <a:srgbClr val="D9E3D9"/>
    <a:srgbClr val="336B40"/>
    <a:srgbClr val="FFF7F9"/>
    <a:srgbClr val="FFE0E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3" autoAdjust="0"/>
    <p:restoredTop sz="84490" autoAdjust="0"/>
  </p:normalViewPr>
  <p:slideViewPr>
    <p:cSldViewPr snapToGrid="0" snapToObjects="1" showGuides="1">
      <p:cViewPr varScale="1">
        <p:scale>
          <a:sx n="66" d="100"/>
          <a:sy n="66" d="100"/>
        </p:scale>
        <p:origin x="217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6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39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BF4BFC4E-5778-6944-91E5-378E1EDD675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7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F6F31F40-96DD-8944-ADD2-7A6DB72EE4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5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FBF2506-2D43-4A90-8B4D-2BB858346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33994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FBF2506-2D43-4A90-8B4D-2BB858346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048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FBF2506-2D43-4A90-8B4D-2BB858346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17701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25F35-454D-0849-BD02-5394302C9887}" type="datetime1">
              <a:rPr lang="en-CA" smtClean="0"/>
              <a:t>2025-01-20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2CE2D-E1B7-43BF-B792-FFDBD76D4C5F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5755A1-CBC7-1142-9071-7287B67B7067}" type="datetime1">
              <a:rPr lang="en-CA" smtClean="0"/>
              <a:t>2025-01-20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41F1DB-0928-47F7-BDE0-86B18C14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54CE6-2312-40E9-BD04-5968F1B22D5B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92EB1D-1263-4AD2-A028-5B92C3B3857B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7D925-C68B-4EF6-8FAE-A692C7C907F2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5E3B6-CC01-4147-8B46-A3AB59941677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C1B7D-9E92-4580-BC43-A12547DDE722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4904AC-8F51-4D32-9A6C-A5EDC9915E19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B2CA9-618D-4CB4-8617-1595B2610C1A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B7FFA-7077-4720-84C2-B7C6E467A6D5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55591" y="6553570"/>
            <a:ext cx="1492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D5E5A-39B0-1646-9B01-BF9D79D807E3}" type="slidenum">
              <a:rPr lang="en-US" sz="1300" b="1" smtClean="0">
                <a:latin typeface="+mn-lt"/>
              </a:rPr>
              <a:t>‹N°›</a:t>
            </a:fld>
            <a:r>
              <a:rPr lang="en-US" sz="1300" b="1" dirty="0">
                <a:latin typeface="+mn-lt"/>
              </a:rPr>
              <a:t> / 5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7586" y="6549363"/>
            <a:ext cx="20456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+mn-lt"/>
              </a:rPr>
              <a:t>Eva Alonso Ortiz (ELE8812)</a:t>
            </a:r>
          </a:p>
        </p:txBody>
      </p:sp>
    </p:spTree>
    <p:extLst>
      <p:ext uri="{BB962C8B-B14F-4D97-AF65-F5344CB8AC3E}">
        <p14:creationId xmlns:p14="http://schemas.microsoft.com/office/powerpoint/2010/main" val="9465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4761"/>
            <a:ext cx="7689618" cy="6862761"/>
            <a:chOff x="-92556" y="-24126"/>
            <a:chExt cx="10252824" cy="6858000"/>
          </a:xfrm>
          <a:blipFill>
            <a:blip r:embed="rId3"/>
            <a:stretch>
              <a:fillRect/>
            </a:stretch>
          </a:blipFill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2556" y="-24126"/>
              <a:ext cx="10252824" cy="6858000"/>
            </a:xfrm>
            <a:prstGeom prst="rect">
              <a:avLst/>
            </a:prstGeom>
            <a:grpFill/>
          </p:spPr>
        </p:pic>
        <p:sp>
          <p:nvSpPr>
            <p:cNvPr id="23" name="Rectangle 22"/>
            <p:cNvSpPr/>
            <p:nvPr/>
          </p:nvSpPr>
          <p:spPr>
            <a:xfrm rot="1080000">
              <a:off x="4270984" y="-24126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080000">
              <a:off x="3823791" y="1005269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080000">
              <a:off x="3378576" y="2054431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080000">
              <a:off x="2960239" y="3052251"/>
              <a:ext cx="47284" cy="934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98"/>
          <a:stretch/>
        </p:blipFill>
        <p:spPr>
          <a:xfrm>
            <a:off x="6970319" y="-216933"/>
            <a:ext cx="2065427" cy="20091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502" y="231127"/>
            <a:ext cx="1866102" cy="10321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5699" y="5762473"/>
            <a:ext cx="5195960" cy="235193"/>
            <a:chOff x="5087599" y="6540296"/>
            <a:chExt cx="6927946" cy="3135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7599" y="6540296"/>
              <a:ext cx="3912966" cy="3135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02579" y="6540296"/>
              <a:ext cx="3912966" cy="31359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3684" y="6468161"/>
            <a:ext cx="3930316" cy="370396"/>
          </a:xfrm>
          <a:prstGeom prst="rect">
            <a:avLst/>
          </a:prstGeom>
        </p:spPr>
      </p:pic>
      <p:sp>
        <p:nvSpPr>
          <p:cNvPr id="21" name="Triangle 20">
            <a:extLst>
              <a:ext uri="{FF2B5EF4-FFF2-40B4-BE49-F238E27FC236}">
                <a16:creationId xmlns:a16="http://schemas.microsoft.com/office/drawing/2014/main" id="{DDC01E4B-E0A5-A94F-B33B-F18D13FEDFAC}"/>
              </a:ext>
            </a:extLst>
          </p:cNvPr>
          <p:cNvSpPr/>
          <p:nvPr/>
        </p:nvSpPr>
        <p:spPr>
          <a:xfrm>
            <a:off x="4455043" y="2931633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CE5B0471-B80E-6041-BB25-21D9270C4729}"/>
              </a:ext>
            </a:extLst>
          </p:cNvPr>
          <p:cNvSpPr/>
          <p:nvPr/>
        </p:nvSpPr>
        <p:spPr>
          <a:xfrm>
            <a:off x="4617540" y="2931633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2CBDF479-66C6-B341-8EA0-E5A532CC34AF}"/>
              </a:ext>
            </a:extLst>
          </p:cNvPr>
          <p:cNvSpPr/>
          <p:nvPr/>
        </p:nvSpPr>
        <p:spPr>
          <a:xfrm>
            <a:off x="4780706" y="2931632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B8B71617-FCF2-C743-9359-DE0A72167BA9}"/>
              </a:ext>
            </a:extLst>
          </p:cNvPr>
          <p:cNvSpPr/>
          <p:nvPr/>
        </p:nvSpPr>
        <p:spPr>
          <a:xfrm>
            <a:off x="4942159" y="2926870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9FA09E60-BE1E-734F-8B78-EE60CDADD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905" y="3922168"/>
            <a:ext cx="6858000" cy="24006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i-FI" sz="2600" b="1" spc="-30" dirty="0">
                <a:latin typeface="+mj-lt"/>
                <a:cs typeface="Tahoma"/>
              </a:rPr>
              <a:t>Eva Alonso </a:t>
            </a:r>
            <a:r>
              <a:rPr lang="fi-FI" sz="2600" b="1" spc="-30" dirty="0" err="1">
                <a:latin typeface="+mj-lt"/>
                <a:cs typeface="Tahoma"/>
              </a:rPr>
              <a:t>Ortiz</a:t>
            </a:r>
            <a:endParaRPr lang="fi-FI" sz="2600" b="1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i-FI" sz="2200" b="1" spc="-20" dirty="0">
                <a:latin typeface="+mj-lt"/>
                <a:cs typeface="Microsoft Sans Serif"/>
              </a:rPr>
              <a:t>ELE8812</a:t>
            </a:r>
            <a:endParaRPr lang="fi-FI" sz="2200" b="1" dirty="0">
              <a:latin typeface="+mj-lt"/>
              <a:cs typeface="Times New Roman"/>
            </a:endParaRPr>
          </a:p>
          <a:p>
            <a:endParaRPr lang="en-CA" sz="2900" b="1" dirty="0">
              <a:latin typeface="+mj-lt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7B52043-E1C5-7840-831F-FB8E83A99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44" y="2071116"/>
            <a:ext cx="8017565" cy="1020875"/>
          </a:xfrm>
        </p:spPr>
        <p:txBody>
          <a:bodyPr>
            <a:noAutofit/>
          </a:bodyPr>
          <a:lstStyle/>
          <a:p>
            <a:r>
              <a:rPr lang="fr-CA" sz="3400" b="1" spc="-10" dirty="0"/>
              <a:t>Préparation pour l’intra</a:t>
            </a:r>
            <a:endParaRPr lang="fr-CA" sz="3400" b="1" dirty="0"/>
          </a:p>
        </p:txBody>
      </p:sp>
      <p:sp>
        <p:nvSpPr>
          <p:cNvPr id="34" name="Rectangle: Rounded Corners 1">
            <a:extLst>
              <a:ext uri="{FF2B5EF4-FFF2-40B4-BE49-F238E27FC236}">
                <a16:creationId xmlns:a16="http://schemas.microsoft.com/office/drawing/2014/main" id="{7079F652-9A5A-B240-B620-FB37F2645B13}"/>
              </a:ext>
            </a:extLst>
          </p:cNvPr>
          <p:cNvSpPr/>
          <p:nvPr/>
        </p:nvSpPr>
        <p:spPr>
          <a:xfrm>
            <a:off x="360903" y="1893267"/>
            <a:ext cx="8422194" cy="1541123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171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599" y="211891"/>
            <a:ext cx="762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spc="-10" dirty="0">
                <a:latin typeface="+mj-lt"/>
                <a:ea typeface="Century Gothic" charset="0"/>
                <a:cs typeface="Century Gothic" charset="0"/>
              </a:rPr>
              <a:t>Problèmes pour se préparer aux examens  </a:t>
            </a:r>
            <a:endParaRPr lang="fr-CA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039DF5F-1982-C5D7-6553-EAB9884DD4F2}"/>
              </a:ext>
            </a:extLst>
          </p:cNvPr>
          <p:cNvSpPr txBox="1">
            <a:spLocks/>
          </p:cNvSpPr>
          <p:nvPr/>
        </p:nvSpPr>
        <p:spPr>
          <a:xfrm>
            <a:off x="355599" y="1314415"/>
            <a:ext cx="8633792" cy="45957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fr-CA" sz="26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Problèmes présentés en classe/dans les diapos:</a:t>
            </a:r>
            <a:r>
              <a:rPr lang="fr-CA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Les solutions sont disponibles sur </a:t>
            </a:r>
            <a:r>
              <a:rPr lang="fr-CA" sz="26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fr-CA" sz="2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(une question plutôt longue par leçon).</a:t>
            </a:r>
            <a:r>
              <a:rPr lang="fr-CA" sz="2600" b="1" u="sng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fr-CA" sz="2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indent="0">
              <a:buSzPct val="135000"/>
              <a:buNone/>
            </a:pPr>
            <a:endParaRPr lang="fr-CA" sz="2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135000"/>
              <a:buNone/>
            </a:pPr>
            <a:r>
              <a:rPr lang="fr-CA" sz="2600" b="1" u="sng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Les démos python (notebook):</a:t>
            </a:r>
            <a:r>
              <a:rPr lang="fr-CA" sz="2600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Utiliser les! Manipulez les donnes, modifier le code pour tester votre compréhension. Assurez vous que les résultats vous soient claires. </a:t>
            </a:r>
          </a:p>
          <a:p>
            <a:pPr marL="0" indent="0">
              <a:buSzPct val="135000"/>
              <a:buNone/>
            </a:pPr>
            <a:endParaRPr lang="fr-CA" sz="2600" spc="-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135000"/>
              <a:buNone/>
            </a:pPr>
            <a:endParaRPr lang="fr-CA" sz="2600" b="1" u="sng" spc="-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135000"/>
              <a:buNone/>
            </a:pPr>
            <a:endParaRPr lang="fr-CA" u="sng" spc="-50" dirty="0">
              <a:latin typeface="+mj-lt"/>
              <a:cs typeface="Tahoma"/>
            </a:endParaRPr>
          </a:p>
          <a:p>
            <a:pPr marL="252000" lvl="1" indent="0" algn="ctr">
              <a:lnSpc>
                <a:spcPct val="100000"/>
              </a:lnSpc>
              <a:spcBef>
                <a:spcPts val="2400"/>
              </a:spcBef>
              <a:buSzPct val="135000"/>
              <a:buNone/>
            </a:pPr>
            <a:endParaRPr lang="fr-CA" sz="2200" i="1" spc="-4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8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599" y="211891"/>
            <a:ext cx="762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spc="-10" dirty="0">
                <a:latin typeface="+mj-lt"/>
                <a:ea typeface="Century Gothic" charset="0"/>
                <a:cs typeface="Century Gothic" charset="0"/>
              </a:rPr>
              <a:t>Problèmes pour se préparer aux examens  </a:t>
            </a:r>
            <a:endParaRPr lang="fr-CA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039DF5F-1982-C5D7-6553-EAB9884DD4F2}"/>
              </a:ext>
            </a:extLst>
          </p:cNvPr>
          <p:cNvSpPr txBox="1">
            <a:spLocks/>
          </p:cNvSpPr>
          <p:nvPr/>
        </p:nvSpPr>
        <p:spPr>
          <a:xfrm>
            <a:off x="355599" y="1314415"/>
            <a:ext cx="8633792" cy="45957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fr-CA" sz="2600" b="1" u="sng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Questions </a:t>
            </a:r>
            <a:r>
              <a:rPr lang="fr-CA" sz="2600" b="1" u="sng" spc="-5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Slido</a:t>
            </a:r>
            <a:r>
              <a:rPr lang="fr-CA" sz="2600" b="1" u="sng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fr-CA" sz="2600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Prenez note de la réponse en classe pour celles qui ne sont pas de choix multiple. </a:t>
            </a:r>
          </a:p>
          <a:p>
            <a:pPr marL="0" indent="0">
              <a:buSzPct val="135000"/>
              <a:buNone/>
            </a:pPr>
            <a:endParaRPr lang="fr-CA" sz="2600" spc="-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135000"/>
              <a:buNone/>
            </a:pPr>
            <a:r>
              <a:rPr lang="fr-CA" sz="2600" b="1" u="sng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Examen précédent:</a:t>
            </a:r>
            <a:r>
              <a:rPr lang="fr-CA" sz="2600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Sur </a:t>
            </a:r>
            <a:r>
              <a:rPr lang="fr-CA" sz="2600" spc="-5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fr-CA" sz="2600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SzPct val="135000"/>
              <a:buNone/>
            </a:pPr>
            <a:endParaRPr lang="fr-CA" sz="2600" spc="-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135000"/>
              <a:buNone/>
            </a:pPr>
            <a:r>
              <a:rPr lang="fr-CA" sz="2600" b="1" u="sng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 livre:</a:t>
            </a:r>
            <a:r>
              <a:rPr lang="fr-CA" sz="2600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Une excellente ressource avec beaucoup des questions et exemples avec solution! Même si vous ne l’achetez pas, il est disponible a la bibliothèque. </a:t>
            </a:r>
          </a:p>
          <a:p>
            <a:pPr marL="0" indent="0">
              <a:buSzPct val="135000"/>
              <a:buNone/>
            </a:pPr>
            <a:endParaRPr lang="fr-CA" sz="2600" spc="-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135000"/>
              <a:buNone/>
            </a:pPr>
            <a:endParaRPr lang="fr-CA" sz="2600" spc="-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135000"/>
              <a:buNone/>
            </a:pPr>
            <a:endParaRPr lang="fr-CA" sz="2600" b="1" u="sng" spc="-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135000"/>
              <a:buNone/>
            </a:pPr>
            <a:endParaRPr lang="fr-CA" u="sng" spc="-50" dirty="0">
              <a:latin typeface="+mj-lt"/>
              <a:cs typeface="Tahoma"/>
            </a:endParaRPr>
          </a:p>
          <a:p>
            <a:pPr marL="252000" lvl="1" indent="0" algn="ctr">
              <a:lnSpc>
                <a:spcPct val="100000"/>
              </a:lnSpc>
              <a:spcBef>
                <a:spcPts val="2400"/>
              </a:spcBef>
              <a:buSzPct val="135000"/>
              <a:buNone/>
            </a:pPr>
            <a:endParaRPr lang="fr-CA" sz="2200" i="1" spc="-4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3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599" y="211891"/>
            <a:ext cx="762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spc="-10" dirty="0">
                <a:latin typeface="+mj-lt"/>
                <a:ea typeface="Century Gothic" charset="0"/>
                <a:cs typeface="Century Gothic" charset="0"/>
              </a:rPr>
              <a:t>Procédure Intra</a:t>
            </a:r>
            <a:endParaRPr lang="fr-CA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039DF5F-1982-C5D7-6553-EAB9884DD4F2}"/>
              </a:ext>
            </a:extLst>
          </p:cNvPr>
          <p:cNvSpPr txBox="1">
            <a:spLocks/>
          </p:cNvSpPr>
          <p:nvPr/>
        </p:nvSpPr>
        <p:spPr>
          <a:xfrm>
            <a:off x="355599" y="1314415"/>
            <a:ext cx="8633792" cy="45957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35000"/>
            </a:pPr>
            <a:r>
              <a:rPr lang="fr-CA" sz="2600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27 février 13h45-16h15 (duré de 2h30) en classe</a:t>
            </a:r>
          </a:p>
          <a:p>
            <a:pPr>
              <a:buSzPct val="135000"/>
            </a:pPr>
            <a:r>
              <a:rPr lang="fr-CA" sz="2600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Combinaison de multiple choix et réponses écrites</a:t>
            </a:r>
          </a:p>
          <a:p>
            <a:pPr>
              <a:buSzPct val="135000"/>
            </a:pPr>
            <a:r>
              <a:rPr lang="fr-CA" sz="2600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Vous auriez le droit d’amener une feuille (seulement </a:t>
            </a:r>
            <a:r>
              <a:rPr lang="fr-CA" sz="2600" b="1" u="sng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un côté</a:t>
            </a:r>
            <a:r>
              <a:rPr lang="fr-CA" sz="2600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 avec des notes </a:t>
            </a:r>
            <a:r>
              <a:rPr lang="fr-CA" sz="2600" b="1" u="sng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écrites à la main</a:t>
            </a:r>
            <a:r>
              <a:rPr lang="fr-CA" sz="2600" b="1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CA" sz="2600" spc="-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avec un crayon ou stylo </a:t>
            </a:r>
            <a:endParaRPr lang="fr-CA" sz="2600" u="sng" spc="-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35000"/>
            </a:pPr>
            <a:endParaRPr lang="fr-CA" sz="2600" spc="-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135000"/>
              <a:buNone/>
            </a:pPr>
            <a:endParaRPr lang="fr-CA" sz="2600" spc="-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135000"/>
              <a:buNone/>
            </a:pPr>
            <a:endParaRPr lang="fr-CA" sz="2600" b="1" u="sng" spc="-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SzPct val="135000"/>
              <a:buNone/>
            </a:pPr>
            <a:endParaRPr lang="fr-CA" u="sng" spc="-50" dirty="0">
              <a:latin typeface="+mj-lt"/>
              <a:cs typeface="Tahoma"/>
            </a:endParaRPr>
          </a:p>
          <a:p>
            <a:pPr marL="252000" lvl="1" indent="0" algn="ctr">
              <a:lnSpc>
                <a:spcPct val="100000"/>
              </a:lnSpc>
              <a:spcBef>
                <a:spcPts val="2400"/>
              </a:spcBef>
              <a:buSzPct val="135000"/>
              <a:buNone/>
            </a:pPr>
            <a:endParaRPr lang="fr-CA" sz="2200" i="1" spc="-4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63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96185</TotalTime>
  <Words>171</Words>
  <Application>Microsoft Office PowerPoint</Application>
  <PresentationFormat>Affichage à l'écran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Préparation pour l’intra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Agah Karakuzu</dc:creator>
  <cp:lastModifiedBy>Doha Zrouki</cp:lastModifiedBy>
  <cp:revision>1142</cp:revision>
  <cp:lastPrinted>2022-02-22T19:11:09Z</cp:lastPrinted>
  <dcterms:created xsi:type="dcterms:W3CDTF">2018-08-02T13:49:06Z</dcterms:created>
  <dcterms:modified xsi:type="dcterms:W3CDTF">2025-01-21T01:55:38Z</dcterms:modified>
</cp:coreProperties>
</file>