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6"/>
  </p:notesMasterIdLst>
  <p:handoutMasterIdLst>
    <p:handoutMasterId r:id="rId77"/>
  </p:handoutMasterIdLst>
  <p:sldIdLst>
    <p:sldId id="256" r:id="rId2"/>
    <p:sldId id="330"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1" r:id="rId38"/>
    <p:sldId id="293" r:id="rId39"/>
    <p:sldId id="294" r:id="rId40"/>
    <p:sldId id="295" r:id="rId41"/>
    <p:sldId id="296" r:id="rId42"/>
    <p:sldId id="297" r:id="rId43"/>
    <p:sldId id="299" r:id="rId44"/>
    <p:sldId id="300" r:id="rId45"/>
    <p:sldId id="298"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7" r:id="rId61"/>
    <p:sldId id="318" r:id="rId62"/>
    <p:sldId id="316" r:id="rId63"/>
    <p:sldId id="319" r:id="rId64"/>
    <p:sldId id="320" r:id="rId65"/>
    <p:sldId id="321" r:id="rId66"/>
    <p:sldId id="322" r:id="rId67"/>
    <p:sldId id="323" r:id="rId68"/>
    <p:sldId id="324" r:id="rId69"/>
    <p:sldId id="325" r:id="rId70"/>
    <p:sldId id="326" r:id="rId71"/>
    <p:sldId id="327" r:id="rId72"/>
    <p:sldId id="328" r:id="rId73"/>
    <p:sldId id="329" r:id="rId74"/>
    <p:sldId id="301" r:id="rId7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162" autoAdjust="0"/>
    <p:restoredTop sz="92559" autoAdjust="0"/>
  </p:normalViewPr>
  <p:slideViewPr>
    <p:cSldViewPr snapToGrid="0">
      <p:cViewPr varScale="1">
        <p:scale>
          <a:sx n="73" d="100"/>
          <a:sy n="73" d="100"/>
        </p:scale>
        <p:origin x="1224" y="58"/>
      </p:cViewPr>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C0BFC0F-3161-D3F2-5983-4C9CDFA0420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Date Placeholder 2">
            <a:extLst>
              <a:ext uri="{FF2B5EF4-FFF2-40B4-BE49-F238E27FC236}">
                <a16:creationId xmlns:a16="http://schemas.microsoft.com/office/drawing/2014/main" id="{04EB6852-4791-FC89-A029-33532B50155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986C30-5DA5-4D6B-BC57-B5B833CC7352}" type="datetimeFigureOut">
              <a:rPr lang="fr-CA" smtClean="0"/>
              <a:t>2024-08-22</a:t>
            </a:fld>
            <a:endParaRPr lang="fr-CA"/>
          </a:p>
        </p:txBody>
      </p:sp>
      <p:sp>
        <p:nvSpPr>
          <p:cNvPr id="4" name="Footer Placeholder 3">
            <a:extLst>
              <a:ext uri="{FF2B5EF4-FFF2-40B4-BE49-F238E27FC236}">
                <a16:creationId xmlns:a16="http://schemas.microsoft.com/office/drawing/2014/main" id="{07AAF2C1-C230-D42A-F901-0C6FDFEF14B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5" name="Slide Number Placeholder 4">
            <a:extLst>
              <a:ext uri="{FF2B5EF4-FFF2-40B4-BE49-F238E27FC236}">
                <a16:creationId xmlns:a16="http://schemas.microsoft.com/office/drawing/2014/main" id="{A5DF1164-F99F-E5ED-EEE2-0EA7736896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103296-5A75-45CA-9062-A2D5419CD157}" type="slidenum">
              <a:rPr lang="fr-CA" smtClean="0"/>
              <a:t>‹#›</a:t>
            </a:fld>
            <a:endParaRPr lang="fr-CA"/>
          </a:p>
        </p:txBody>
      </p:sp>
    </p:spTree>
    <p:extLst>
      <p:ext uri="{BB962C8B-B14F-4D97-AF65-F5344CB8AC3E}">
        <p14:creationId xmlns:p14="http://schemas.microsoft.com/office/powerpoint/2010/main" val="3703657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AEFFE2-4904-4470-8F04-08A8E670C29E}" type="datetimeFigureOut">
              <a:rPr lang="fr-CA" smtClean="0"/>
              <a:t>2024-08-22</a:t>
            </a:fld>
            <a:endParaRPr lang="fr-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F98D6C-C535-4EC3-8988-D0A9C0E1E8B7}" type="slidenum">
              <a:rPr lang="fr-CA" smtClean="0"/>
              <a:t>‹#›</a:t>
            </a:fld>
            <a:endParaRPr lang="fr-CA"/>
          </a:p>
        </p:txBody>
      </p:sp>
    </p:spTree>
    <p:extLst>
      <p:ext uri="{BB962C8B-B14F-4D97-AF65-F5344CB8AC3E}">
        <p14:creationId xmlns:p14="http://schemas.microsoft.com/office/powerpoint/2010/main" val="3919757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kumimoji="0" lang="fr-FR" sz="1200" b="0" kern="1200" baseline="0" dirty="0"/>
              <a:t>capacité à intégrer de façon appropriée les pratiques d’économie et d’affaires, comme la gestion de projets, des risques et du changement, dans l’exercice du génie, et de bien tenir compte des contraintes associées à ces pratiques.</a:t>
            </a:r>
            <a:endParaRPr lang="fr-CA" dirty="0"/>
          </a:p>
        </p:txBody>
      </p:sp>
      <p:sp>
        <p:nvSpPr>
          <p:cNvPr id="4" name="Slide Number Placeholder 3"/>
          <p:cNvSpPr>
            <a:spLocks noGrp="1"/>
          </p:cNvSpPr>
          <p:nvPr>
            <p:ph type="sldNum" sz="quarter" idx="10"/>
          </p:nvPr>
        </p:nvSpPr>
        <p:spPr/>
        <p:txBody>
          <a:bodyPr/>
          <a:lstStyle/>
          <a:p>
            <a:fld id="{C4F98D6C-C535-4EC3-8988-D0A9C0E1E8B7}" type="slidenum">
              <a:rPr lang="fr-CA" smtClean="0"/>
              <a:t>1</a:t>
            </a:fld>
            <a:endParaRPr lang="fr-CA"/>
          </a:p>
        </p:txBody>
      </p:sp>
    </p:spTree>
    <p:extLst>
      <p:ext uri="{BB962C8B-B14F-4D97-AF65-F5344CB8AC3E}">
        <p14:creationId xmlns:p14="http://schemas.microsoft.com/office/powerpoint/2010/main" val="35812584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AutoShape 7">
            <a:extLst>
              <a:ext uri="{FF2B5EF4-FFF2-40B4-BE49-F238E27FC236}">
                <a16:creationId xmlns:a16="http://schemas.microsoft.com/office/drawing/2014/main" id="{62254E63-17DF-4736-855B-F73CE37F2DA3}"/>
              </a:ext>
            </a:extLst>
          </p:cNvPr>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en-US" sz="1800">
              <a:latin typeface="Times New Roman" pitchFamily="18" charset="0"/>
            </a:endParaRPr>
          </a:p>
        </p:txBody>
      </p:sp>
      <p:pic>
        <p:nvPicPr>
          <p:cNvPr id="5" name="Picture 8" descr="Logo_Poly_Noir">
            <a:extLst>
              <a:ext uri="{FF2B5EF4-FFF2-40B4-BE49-F238E27FC236}">
                <a16:creationId xmlns:a16="http://schemas.microsoft.com/office/drawing/2014/main" id="{DEF44171-C7E3-470B-B2E3-2B48EFEE9B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1" y="6269038"/>
            <a:ext cx="64770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78" name="Rectangle 2"/>
          <p:cNvSpPr>
            <a:spLocks noGrp="1" noChangeArrowheads="1"/>
          </p:cNvSpPr>
          <p:nvPr>
            <p:ph type="ctrTitle"/>
          </p:nvPr>
        </p:nvSpPr>
        <p:spPr>
          <a:xfrm>
            <a:off x="685800" y="990600"/>
            <a:ext cx="7772400" cy="1371600"/>
          </a:xfrm>
        </p:spPr>
        <p:txBody>
          <a:bodyPr/>
          <a:lstStyle>
            <a:lvl1pPr>
              <a:defRPr sz="2851"/>
            </a:lvl1pPr>
          </a:lstStyle>
          <a:p>
            <a:r>
              <a:rPr lang="en-US"/>
              <a:t>Cliquez pour modifier le style du titre</a:t>
            </a:r>
          </a:p>
        </p:txBody>
      </p:sp>
      <p:sp>
        <p:nvSpPr>
          <p:cNvPr id="7577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1651"/>
            </a:lvl1pPr>
          </a:lstStyle>
          <a:p>
            <a:r>
              <a:rPr lang="en-US"/>
              <a:t>Cliquez pour modifier le style des sous-titres du masque</a:t>
            </a:r>
          </a:p>
        </p:txBody>
      </p:sp>
      <p:sp>
        <p:nvSpPr>
          <p:cNvPr id="6" name="Footer Placeholder 5">
            <a:extLst>
              <a:ext uri="{FF2B5EF4-FFF2-40B4-BE49-F238E27FC236}">
                <a16:creationId xmlns:a16="http://schemas.microsoft.com/office/drawing/2014/main" id="{A487F778-C3E4-4F38-8B7F-FE66F271B1FA}"/>
              </a:ext>
            </a:extLst>
          </p:cNvPr>
          <p:cNvSpPr>
            <a:spLocks noGrp="1" noChangeArrowheads="1"/>
          </p:cNvSpPr>
          <p:nvPr>
            <p:ph type="ftr" sz="quarter" idx="10"/>
          </p:nvPr>
        </p:nvSpPr>
        <p:spPr/>
        <p:txBody>
          <a:bodyPr/>
          <a:lstStyle>
            <a:lvl1pPr>
              <a:defRPr smtClean="0"/>
            </a:lvl1pPr>
          </a:lstStyle>
          <a:p>
            <a:pPr>
              <a:defRPr/>
            </a:pPr>
            <a:r>
              <a:rPr lang="fr-CA"/>
              <a:t>INF1040: introduction au génie informatique</a:t>
            </a:r>
          </a:p>
          <a:p>
            <a:pPr>
              <a:defRPr/>
            </a:pPr>
            <a:r>
              <a:rPr lang="fr-CA"/>
              <a:t>Département de génie informatique et génie logiciel</a:t>
            </a:r>
          </a:p>
        </p:txBody>
      </p:sp>
      <p:sp>
        <p:nvSpPr>
          <p:cNvPr id="7" name="Slide Number Placeholder 6">
            <a:extLst>
              <a:ext uri="{FF2B5EF4-FFF2-40B4-BE49-F238E27FC236}">
                <a16:creationId xmlns:a16="http://schemas.microsoft.com/office/drawing/2014/main" id="{30EC15EE-3E0C-47D1-B0F0-8427CAC44E5F}"/>
              </a:ext>
            </a:extLst>
          </p:cNvPr>
          <p:cNvSpPr>
            <a:spLocks noGrp="1" noChangeArrowheads="1"/>
          </p:cNvSpPr>
          <p:nvPr>
            <p:ph type="sldNum" sz="quarter" idx="11"/>
          </p:nvPr>
        </p:nvSpPr>
        <p:spPr>
          <a:xfrm>
            <a:off x="6553200" y="6248400"/>
            <a:ext cx="1905000" cy="457200"/>
          </a:xfrm>
        </p:spPr>
        <p:txBody>
          <a:bodyPr/>
          <a:lstStyle>
            <a:lvl1pPr>
              <a:defRPr/>
            </a:lvl1pPr>
          </a:lstStyle>
          <a:p>
            <a:fld id="{33E9A5CE-8FCE-4088-BE09-885755929200}" type="slidenum">
              <a:rPr lang="en-US" altLang="en-US"/>
              <a:pPr/>
              <a:t>‹#›</a:t>
            </a:fld>
            <a:r>
              <a:rPr lang="en-US" altLang="en-US"/>
              <a:t>/45</a:t>
            </a:r>
          </a:p>
        </p:txBody>
      </p:sp>
    </p:spTree>
    <p:extLst>
      <p:ext uri="{BB962C8B-B14F-4D97-AF65-F5344CB8AC3E}">
        <p14:creationId xmlns:p14="http://schemas.microsoft.com/office/powerpoint/2010/main" val="1745558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324CD1F3-A483-4285-A600-E8693E4F9544}"/>
              </a:ext>
            </a:extLst>
          </p:cNvPr>
          <p:cNvSpPr>
            <a:spLocks noGrp="1" noChangeArrowheads="1"/>
          </p:cNvSpPr>
          <p:nvPr>
            <p:ph type="sldNum" sz="quarter" idx="10"/>
          </p:nvPr>
        </p:nvSpPr>
        <p:spPr>
          <a:ln/>
        </p:spPr>
        <p:txBody>
          <a:bodyPr/>
          <a:lstStyle>
            <a:lvl1pPr>
              <a:defRPr/>
            </a:lvl1pPr>
          </a:lstStyle>
          <a:p>
            <a:fld id="{90F74139-A8FE-4D72-BF3A-8F1C6B838526}" type="slidenum">
              <a:rPr lang="en-US" altLang="en-US" smtClean="0"/>
              <a:pPr/>
              <a:t>‹#›</a:t>
            </a:fld>
            <a:endParaRPr lang="en-US" altLang="en-US" dirty="0"/>
          </a:p>
        </p:txBody>
      </p:sp>
      <p:sp>
        <p:nvSpPr>
          <p:cNvPr id="5" name="Rectangle 10">
            <a:extLst>
              <a:ext uri="{FF2B5EF4-FFF2-40B4-BE49-F238E27FC236}">
                <a16:creationId xmlns:a16="http://schemas.microsoft.com/office/drawing/2014/main" id="{894B8F7C-C2ED-489F-9D21-3415D5B261FD}"/>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833236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40" y="304800"/>
            <a:ext cx="2001837"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6741" y="304800"/>
            <a:ext cx="58547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B15722E3-9F0E-479D-92A5-611AD3EC008C}"/>
              </a:ext>
            </a:extLst>
          </p:cNvPr>
          <p:cNvSpPr>
            <a:spLocks noGrp="1" noChangeArrowheads="1"/>
          </p:cNvSpPr>
          <p:nvPr>
            <p:ph type="sldNum" sz="quarter" idx="10"/>
          </p:nvPr>
        </p:nvSpPr>
        <p:spPr>
          <a:ln/>
        </p:spPr>
        <p:txBody>
          <a:bodyPr/>
          <a:lstStyle>
            <a:lvl1pPr>
              <a:defRPr/>
            </a:lvl1pPr>
          </a:lstStyle>
          <a:p>
            <a:fld id="{99541338-BEA3-49B3-A62D-1AFF558F35B8}" type="slidenum">
              <a:rPr lang="en-US" altLang="en-US" smtClean="0"/>
              <a:pPr/>
              <a:t>‹#›</a:t>
            </a:fld>
            <a:endParaRPr lang="en-US" altLang="en-US" dirty="0"/>
          </a:p>
        </p:txBody>
      </p:sp>
      <p:sp>
        <p:nvSpPr>
          <p:cNvPr id="5" name="Rectangle 10">
            <a:extLst>
              <a:ext uri="{FF2B5EF4-FFF2-40B4-BE49-F238E27FC236}">
                <a16:creationId xmlns:a16="http://schemas.microsoft.com/office/drawing/2014/main" id="{1B8B499E-F164-4DCC-82CD-8747C29E64F3}"/>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694548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2"/>
            <a:ext cx="8001000" cy="1216025"/>
          </a:xfrm>
        </p:spPr>
        <p:txBody>
          <a:bodyPr/>
          <a:lstStyle/>
          <a:p>
            <a:r>
              <a:rPr lang="en-US"/>
              <a:t>Click to edit Master title style</a:t>
            </a:r>
          </a:p>
        </p:txBody>
      </p:sp>
      <p:sp>
        <p:nvSpPr>
          <p:cNvPr id="3" name="Table Placeholder 2"/>
          <p:cNvSpPr>
            <a:spLocks noGrp="1"/>
          </p:cNvSpPr>
          <p:nvPr>
            <p:ph type="tbl" idx="1"/>
          </p:nvPr>
        </p:nvSpPr>
        <p:spPr>
          <a:xfrm>
            <a:off x="566739" y="1752600"/>
            <a:ext cx="8001000" cy="4267200"/>
          </a:xfrm>
        </p:spPr>
        <p:txBody>
          <a:bodyPr/>
          <a:lstStyle/>
          <a:p>
            <a:pPr lvl="0"/>
            <a:endParaRPr lang="en-US" noProof="0"/>
          </a:p>
        </p:txBody>
      </p:sp>
      <p:sp>
        <p:nvSpPr>
          <p:cNvPr id="4" name="Rectangle 8">
            <a:extLst>
              <a:ext uri="{FF2B5EF4-FFF2-40B4-BE49-F238E27FC236}">
                <a16:creationId xmlns:a16="http://schemas.microsoft.com/office/drawing/2014/main" id="{410C155E-FD3D-4097-8ACF-1A832FAB4B58}"/>
              </a:ext>
            </a:extLst>
          </p:cNvPr>
          <p:cNvSpPr>
            <a:spLocks noGrp="1" noChangeArrowheads="1"/>
          </p:cNvSpPr>
          <p:nvPr>
            <p:ph type="sldNum" sz="quarter" idx="10"/>
          </p:nvPr>
        </p:nvSpPr>
        <p:spPr>
          <a:ln/>
        </p:spPr>
        <p:txBody>
          <a:bodyPr/>
          <a:lstStyle>
            <a:lvl1pPr>
              <a:defRPr/>
            </a:lvl1pPr>
          </a:lstStyle>
          <a:p>
            <a:fld id="{21066D87-FA35-4A35-9D04-2E1B198BBE44}" type="slidenum">
              <a:rPr lang="en-US" altLang="en-US" smtClean="0"/>
              <a:pPr/>
              <a:t>‹#›</a:t>
            </a:fld>
            <a:endParaRPr lang="en-US" altLang="en-US" dirty="0"/>
          </a:p>
        </p:txBody>
      </p:sp>
      <p:sp>
        <p:nvSpPr>
          <p:cNvPr id="5" name="Rectangle 10">
            <a:extLst>
              <a:ext uri="{FF2B5EF4-FFF2-40B4-BE49-F238E27FC236}">
                <a16:creationId xmlns:a16="http://schemas.microsoft.com/office/drawing/2014/main" id="{7154BDFB-D469-4BA1-9B49-369D40564FE9}"/>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960458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88138AEA-A1C0-48F9-B066-091B5330BB4B}"/>
              </a:ext>
            </a:extLst>
          </p:cNvPr>
          <p:cNvSpPr>
            <a:spLocks noGrp="1" noChangeArrowheads="1"/>
          </p:cNvSpPr>
          <p:nvPr>
            <p:ph type="sldNum" sz="quarter" idx="10"/>
          </p:nvPr>
        </p:nvSpPr>
        <p:spPr>
          <a:ln/>
        </p:spPr>
        <p:txBody>
          <a:bodyPr/>
          <a:lstStyle>
            <a:lvl1pPr>
              <a:defRPr/>
            </a:lvl1pPr>
          </a:lstStyle>
          <a:p>
            <a:fld id="{BEDC10D4-6BC5-4374-99E8-69100033354A}" type="slidenum">
              <a:rPr lang="en-US" altLang="en-US" smtClean="0"/>
              <a:pPr/>
              <a:t>‹#›</a:t>
            </a:fld>
            <a:endParaRPr lang="en-US" altLang="en-US" dirty="0"/>
          </a:p>
        </p:txBody>
      </p:sp>
      <p:sp>
        <p:nvSpPr>
          <p:cNvPr id="5" name="Rectangle 10">
            <a:extLst>
              <a:ext uri="{FF2B5EF4-FFF2-40B4-BE49-F238E27FC236}">
                <a16:creationId xmlns:a16="http://schemas.microsoft.com/office/drawing/2014/main" id="{CB524293-D0A7-4772-BD7D-69E79DBF1844}"/>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968741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1500"/>
            </a:lvl1pPr>
            <a:lvl2pPr marL="342891" indent="0">
              <a:buNone/>
              <a:defRPr sz="1351"/>
            </a:lvl2pPr>
            <a:lvl3pPr marL="685783" indent="0">
              <a:buNone/>
              <a:defRPr sz="1200"/>
            </a:lvl3pPr>
            <a:lvl4pPr marL="1028674" indent="0">
              <a:buNone/>
              <a:defRPr sz="1051"/>
            </a:lvl4pPr>
            <a:lvl5pPr marL="1371566" indent="0">
              <a:buNone/>
              <a:defRPr sz="1051"/>
            </a:lvl5pPr>
            <a:lvl6pPr marL="1714457" indent="0">
              <a:buNone/>
              <a:defRPr sz="1051"/>
            </a:lvl6pPr>
            <a:lvl7pPr marL="2057349" indent="0">
              <a:buNone/>
              <a:defRPr sz="1051"/>
            </a:lvl7pPr>
            <a:lvl8pPr marL="2400240" indent="0">
              <a:buNone/>
              <a:defRPr sz="1051"/>
            </a:lvl8pPr>
            <a:lvl9pPr marL="2743131" indent="0">
              <a:buNone/>
              <a:defRPr sz="1051"/>
            </a:lvl9pPr>
          </a:lstStyle>
          <a:p>
            <a:pPr lvl="0"/>
            <a:r>
              <a:rPr lang="en-US"/>
              <a:t>Click to edit Master text styles</a:t>
            </a:r>
          </a:p>
        </p:txBody>
      </p:sp>
      <p:sp>
        <p:nvSpPr>
          <p:cNvPr id="4" name="Rectangle 8">
            <a:extLst>
              <a:ext uri="{FF2B5EF4-FFF2-40B4-BE49-F238E27FC236}">
                <a16:creationId xmlns:a16="http://schemas.microsoft.com/office/drawing/2014/main" id="{A0A71205-1901-461A-B351-03C181735614}"/>
              </a:ext>
            </a:extLst>
          </p:cNvPr>
          <p:cNvSpPr>
            <a:spLocks noGrp="1" noChangeArrowheads="1"/>
          </p:cNvSpPr>
          <p:nvPr>
            <p:ph type="sldNum" sz="quarter" idx="10"/>
          </p:nvPr>
        </p:nvSpPr>
        <p:spPr>
          <a:ln/>
        </p:spPr>
        <p:txBody>
          <a:bodyPr/>
          <a:lstStyle>
            <a:lvl1pPr>
              <a:defRPr/>
            </a:lvl1pPr>
          </a:lstStyle>
          <a:p>
            <a:fld id="{189632EB-F8CA-48DB-9237-203224CD3062}" type="slidenum">
              <a:rPr lang="en-US" altLang="en-US" smtClean="0"/>
              <a:pPr/>
              <a:t>‹#›</a:t>
            </a:fld>
            <a:endParaRPr lang="en-US" altLang="en-US" dirty="0"/>
          </a:p>
        </p:txBody>
      </p:sp>
      <p:sp>
        <p:nvSpPr>
          <p:cNvPr id="5" name="Rectangle 10">
            <a:extLst>
              <a:ext uri="{FF2B5EF4-FFF2-40B4-BE49-F238E27FC236}">
                <a16:creationId xmlns:a16="http://schemas.microsoft.com/office/drawing/2014/main" id="{F0EBB44B-15C2-44A5-A681-90B210CB75EB}"/>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139349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6739" y="1752600"/>
            <a:ext cx="3924300" cy="4267200"/>
          </a:xfrm>
        </p:spPr>
        <p:txBody>
          <a:bodyPr/>
          <a:lstStyle>
            <a:lvl1pPr>
              <a:defRPr sz="2100"/>
            </a:lvl1pPr>
            <a:lvl2pPr>
              <a:defRPr sz="1800"/>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3439" y="1752600"/>
            <a:ext cx="3924300" cy="4267200"/>
          </a:xfrm>
        </p:spPr>
        <p:txBody>
          <a:bodyPr/>
          <a:lstStyle>
            <a:lvl1pPr>
              <a:defRPr sz="2100"/>
            </a:lvl1pPr>
            <a:lvl2pPr>
              <a:defRPr sz="1800"/>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2B21429F-858C-45CB-94CA-0B2894E23697}"/>
              </a:ext>
            </a:extLst>
          </p:cNvPr>
          <p:cNvSpPr>
            <a:spLocks noGrp="1" noChangeArrowheads="1"/>
          </p:cNvSpPr>
          <p:nvPr>
            <p:ph type="sldNum" sz="quarter" idx="10"/>
          </p:nvPr>
        </p:nvSpPr>
        <p:spPr>
          <a:ln/>
        </p:spPr>
        <p:txBody>
          <a:bodyPr/>
          <a:lstStyle>
            <a:lvl1pPr>
              <a:defRPr/>
            </a:lvl1pPr>
          </a:lstStyle>
          <a:p>
            <a:fld id="{174E731F-1D58-4048-8BB1-EEF3DB15B9D2}" type="slidenum">
              <a:rPr lang="en-US" altLang="en-US" smtClean="0"/>
              <a:pPr/>
              <a:t>‹#›</a:t>
            </a:fld>
            <a:endParaRPr lang="en-US" altLang="en-US" dirty="0"/>
          </a:p>
        </p:txBody>
      </p:sp>
      <p:sp>
        <p:nvSpPr>
          <p:cNvPr id="6" name="Rectangle 10">
            <a:extLst>
              <a:ext uri="{FF2B5EF4-FFF2-40B4-BE49-F238E27FC236}">
                <a16:creationId xmlns:a16="http://schemas.microsoft.com/office/drawing/2014/main" id="{FF120B56-3323-4F50-A5E0-B9DAC4160E5A}"/>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719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1800"/>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1800"/>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a16="http://schemas.microsoft.com/office/drawing/2014/main" id="{69AED21B-35AF-4D4A-8053-C593E82B592D}"/>
              </a:ext>
            </a:extLst>
          </p:cNvPr>
          <p:cNvSpPr>
            <a:spLocks noGrp="1" noChangeArrowheads="1"/>
          </p:cNvSpPr>
          <p:nvPr>
            <p:ph type="sldNum" sz="quarter" idx="10"/>
          </p:nvPr>
        </p:nvSpPr>
        <p:spPr>
          <a:ln/>
        </p:spPr>
        <p:txBody>
          <a:bodyPr/>
          <a:lstStyle>
            <a:lvl1pPr>
              <a:defRPr/>
            </a:lvl1pPr>
          </a:lstStyle>
          <a:p>
            <a:fld id="{0A553D76-B6E9-477B-82B2-30EB8A075EB5}" type="slidenum">
              <a:rPr lang="en-US" altLang="en-US" smtClean="0"/>
              <a:pPr/>
              <a:t>‹#›</a:t>
            </a:fld>
            <a:endParaRPr lang="en-US" altLang="en-US" dirty="0"/>
          </a:p>
        </p:txBody>
      </p:sp>
      <p:sp>
        <p:nvSpPr>
          <p:cNvPr id="8" name="Rectangle 10">
            <a:extLst>
              <a:ext uri="{FF2B5EF4-FFF2-40B4-BE49-F238E27FC236}">
                <a16:creationId xmlns:a16="http://schemas.microsoft.com/office/drawing/2014/main" id="{F25A18B2-B73B-450A-BF69-FF82433DD680}"/>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95819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a16="http://schemas.microsoft.com/office/drawing/2014/main" id="{5660B9D6-91A4-4E4A-A170-CFC1240B8149}"/>
              </a:ext>
            </a:extLst>
          </p:cNvPr>
          <p:cNvSpPr>
            <a:spLocks noGrp="1" noChangeArrowheads="1"/>
          </p:cNvSpPr>
          <p:nvPr>
            <p:ph type="sldNum" sz="quarter" idx="10"/>
          </p:nvPr>
        </p:nvSpPr>
        <p:spPr>
          <a:ln/>
        </p:spPr>
        <p:txBody>
          <a:bodyPr/>
          <a:lstStyle>
            <a:lvl1pPr>
              <a:defRPr/>
            </a:lvl1pPr>
          </a:lstStyle>
          <a:p>
            <a:fld id="{9BC83001-34EC-4823-9958-52BAC955DEC9}" type="slidenum">
              <a:rPr lang="en-US" altLang="en-US" smtClean="0"/>
              <a:pPr/>
              <a:t>‹#›</a:t>
            </a:fld>
            <a:endParaRPr lang="en-US" altLang="en-US" dirty="0"/>
          </a:p>
        </p:txBody>
      </p:sp>
      <p:sp>
        <p:nvSpPr>
          <p:cNvPr id="4" name="Rectangle 10">
            <a:extLst>
              <a:ext uri="{FF2B5EF4-FFF2-40B4-BE49-F238E27FC236}">
                <a16:creationId xmlns:a16="http://schemas.microsoft.com/office/drawing/2014/main" id="{3427D383-1B9B-4617-84EC-4171120A73E0}"/>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645933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7DCCF423-6404-484D-85F0-F0C6BB2AAD5F}"/>
              </a:ext>
            </a:extLst>
          </p:cNvPr>
          <p:cNvSpPr>
            <a:spLocks noGrp="1" noChangeArrowheads="1"/>
          </p:cNvSpPr>
          <p:nvPr>
            <p:ph type="sldNum" sz="quarter" idx="10"/>
          </p:nvPr>
        </p:nvSpPr>
        <p:spPr>
          <a:ln/>
        </p:spPr>
        <p:txBody>
          <a:bodyPr/>
          <a:lstStyle>
            <a:lvl1pPr>
              <a:defRPr/>
            </a:lvl1pPr>
          </a:lstStyle>
          <a:p>
            <a:fld id="{34028874-7EE8-48E4-843D-B155361C0CBD}" type="slidenum">
              <a:rPr lang="en-US" altLang="en-US" smtClean="0"/>
              <a:pPr/>
              <a:t>‹#›</a:t>
            </a:fld>
            <a:endParaRPr lang="en-US" altLang="en-US" dirty="0"/>
          </a:p>
        </p:txBody>
      </p:sp>
      <p:sp>
        <p:nvSpPr>
          <p:cNvPr id="3" name="Rectangle 10">
            <a:extLst>
              <a:ext uri="{FF2B5EF4-FFF2-40B4-BE49-F238E27FC236}">
                <a16:creationId xmlns:a16="http://schemas.microsoft.com/office/drawing/2014/main" id="{254848DF-478F-4107-8D30-1ABB0E57FECD}"/>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4004416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7"/>
            <a:ext cx="5111751"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051"/>
            </a:lvl1pPr>
            <a:lvl2pPr marL="342891" indent="0">
              <a:buNone/>
              <a:defRPr sz="900"/>
            </a:lvl2pPr>
            <a:lvl3pPr marL="685783" indent="0">
              <a:buNone/>
              <a:defRPr sz="751"/>
            </a:lvl3pPr>
            <a:lvl4pPr marL="1028674"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1" indent="0">
              <a:buNone/>
              <a:defRPr sz="675"/>
            </a:lvl9pPr>
          </a:lstStyle>
          <a:p>
            <a:pPr lvl="0"/>
            <a:r>
              <a:rPr lang="en-US"/>
              <a:t>Click to edit Master text styles</a:t>
            </a:r>
          </a:p>
        </p:txBody>
      </p:sp>
      <p:sp>
        <p:nvSpPr>
          <p:cNvPr id="5" name="Rectangle 8">
            <a:extLst>
              <a:ext uri="{FF2B5EF4-FFF2-40B4-BE49-F238E27FC236}">
                <a16:creationId xmlns:a16="http://schemas.microsoft.com/office/drawing/2014/main" id="{54C394B7-A37D-4687-BD39-F2FE30C45C38}"/>
              </a:ext>
            </a:extLst>
          </p:cNvPr>
          <p:cNvSpPr>
            <a:spLocks noGrp="1" noChangeArrowheads="1"/>
          </p:cNvSpPr>
          <p:nvPr>
            <p:ph type="sldNum" sz="quarter" idx="10"/>
          </p:nvPr>
        </p:nvSpPr>
        <p:spPr>
          <a:ln/>
        </p:spPr>
        <p:txBody>
          <a:bodyPr/>
          <a:lstStyle>
            <a:lvl1pPr>
              <a:defRPr/>
            </a:lvl1pPr>
          </a:lstStyle>
          <a:p>
            <a:fld id="{024E7082-A82E-450B-9B0C-CB42777ADF6D}" type="slidenum">
              <a:rPr lang="en-US" altLang="en-US" smtClean="0"/>
              <a:pPr/>
              <a:t>‹#›</a:t>
            </a:fld>
            <a:endParaRPr lang="en-US" altLang="en-US" dirty="0"/>
          </a:p>
        </p:txBody>
      </p:sp>
      <p:sp>
        <p:nvSpPr>
          <p:cNvPr id="6" name="Rectangle 10">
            <a:extLst>
              <a:ext uri="{FF2B5EF4-FFF2-40B4-BE49-F238E27FC236}">
                <a16:creationId xmlns:a16="http://schemas.microsoft.com/office/drawing/2014/main" id="{F37CC0F1-7ADA-400A-8ABB-C6534BBB604F}"/>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012476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051"/>
            </a:lvl1pPr>
            <a:lvl2pPr marL="342891" indent="0">
              <a:buNone/>
              <a:defRPr sz="900"/>
            </a:lvl2pPr>
            <a:lvl3pPr marL="685783" indent="0">
              <a:buNone/>
              <a:defRPr sz="751"/>
            </a:lvl3pPr>
            <a:lvl4pPr marL="1028674"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1" indent="0">
              <a:buNone/>
              <a:defRPr sz="675"/>
            </a:lvl9pPr>
          </a:lstStyle>
          <a:p>
            <a:pPr lvl="0"/>
            <a:r>
              <a:rPr lang="en-US"/>
              <a:t>Click to edit Master text styles</a:t>
            </a:r>
          </a:p>
        </p:txBody>
      </p:sp>
      <p:sp>
        <p:nvSpPr>
          <p:cNvPr id="5" name="Rectangle 8">
            <a:extLst>
              <a:ext uri="{FF2B5EF4-FFF2-40B4-BE49-F238E27FC236}">
                <a16:creationId xmlns:a16="http://schemas.microsoft.com/office/drawing/2014/main" id="{6E038504-ED40-4F1A-B603-2414506865BA}"/>
              </a:ext>
            </a:extLst>
          </p:cNvPr>
          <p:cNvSpPr>
            <a:spLocks noGrp="1" noChangeArrowheads="1"/>
          </p:cNvSpPr>
          <p:nvPr>
            <p:ph type="sldNum" sz="quarter" idx="10"/>
          </p:nvPr>
        </p:nvSpPr>
        <p:spPr>
          <a:ln/>
        </p:spPr>
        <p:txBody>
          <a:bodyPr/>
          <a:lstStyle>
            <a:lvl1pPr>
              <a:defRPr/>
            </a:lvl1pPr>
          </a:lstStyle>
          <a:p>
            <a:fld id="{7B99AED3-F85A-4FB4-B79B-F42F366E1313}" type="slidenum">
              <a:rPr lang="en-US" altLang="en-US" smtClean="0"/>
              <a:pPr/>
              <a:t>‹#›</a:t>
            </a:fld>
            <a:endParaRPr lang="en-US" altLang="en-US" dirty="0"/>
          </a:p>
        </p:txBody>
      </p:sp>
      <p:sp>
        <p:nvSpPr>
          <p:cNvPr id="6" name="Rectangle 10">
            <a:extLst>
              <a:ext uri="{FF2B5EF4-FFF2-40B4-BE49-F238E27FC236}">
                <a16:creationId xmlns:a16="http://schemas.microsoft.com/office/drawing/2014/main" id="{28DE2DA9-E080-450A-BDD0-15A45220FBF4}"/>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121056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C791D97-E6DF-4437-ABED-A57234A28292}"/>
              </a:ext>
            </a:extLst>
          </p:cNvPr>
          <p:cNvSpPr>
            <a:spLocks noGrp="1" noChangeArrowheads="1"/>
          </p:cNvSpPr>
          <p:nvPr>
            <p:ph type="title"/>
          </p:nvPr>
        </p:nvSpPr>
        <p:spPr bwMode="auto">
          <a:xfrm>
            <a:off x="574675" y="304802"/>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Cliquez pour modifier le style du titre</a:t>
            </a:r>
          </a:p>
        </p:txBody>
      </p:sp>
      <p:sp>
        <p:nvSpPr>
          <p:cNvPr id="1027" name="Rectangle 3">
            <a:extLst>
              <a:ext uri="{FF2B5EF4-FFF2-40B4-BE49-F238E27FC236}">
                <a16:creationId xmlns:a16="http://schemas.microsoft.com/office/drawing/2014/main" id="{14A06333-8B5E-4C1F-BFDD-53F66C640715}"/>
              </a:ext>
            </a:extLst>
          </p:cNvPr>
          <p:cNvSpPr>
            <a:spLocks noGrp="1" noChangeArrowheads="1"/>
          </p:cNvSpPr>
          <p:nvPr>
            <p:ph type="body" idx="1"/>
          </p:nvPr>
        </p:nvSpPr>
        <p:spPr bwMode="auto">
          <a:xfrm>
            <a:off x="566739"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Cliquez pour modifier les styles du texte du masque</a:t>
            </a:r>
          </a:p>
          <a:p>
            <a:pPr lvl="1"/>
            <a:r>
              <a:rPr lang="en-US" altLang="en-US"/>
              <a:t>Deuxième niveau</a:t>
            </a:r>
          </a:p>
          <a:p>
            <a:pPr lvl="2"/>
            <a:r>
              <a:rPr lang="en-US" altLang="en-US"/>
              <a:t>Troisième niveau</a:t>
            </a:r>
          </a:p>
          <a:p>
            <a:pPr lvl="3"/>
            <a:r>
              <a:rPr lang="en-US" altLang="en-US"/>
              <a:t>Quatrième niveau</a:t>
            </a:r>
          </a:p>
          <a:p>
            <a:pPr lvl="4"/>
            <a:r>
              <a:rPr lang="en-US" altLang="en-US"/>
              <a:t>Cinquième niveau</a:t>
            </a:r>
          </a:p>
        </p:txBody>
      </p:sp>
      <p:sp>
        <p:nvSpPr>
          <p:cNvPr id="74756" name="AutoShape 4">
            <a:extLst>
              <a:ext uri="{FF2B5EF4-FFF2-40B4-BE49-F238E27FC236}">
                <a16:creationId xmlns:a16="http://schemas.microsoft.com/office/drawing/2014/main" id="{07B176BB-6DD7-4D20-A0DE-54EED5229C5C}"/>
              </a:ext>
            </a:extLst>
          </p:cNvPr>
          <p:cNvSpPr>
            <a:spLocks noChangeArrowheads="1"/>
          </p:cNvSpPr>
          <p:nvPr/>
        </p:nvSpPr>
        <p:spPr bwMode="auto">
          <a:xfrm>
            <a:off x="609601" y="1566870"/>
            <a:ext cx="7958139"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en-US" sz="1800">
              <a:latin typeface="Times New Roman" pitchFamily="18" charset="0"/>
            </a:endParaRPr>
          </a:p>
        </p:txBody>
      </p:sp>
      <p:sp>
        <p:nvSpPr>
          <p:cNvPr id="74757" name="Line 5">
            <a:extLst>
              <a:ext uri="{FF2B5EF4-FFF2-40B4-BE49-F238E27FC236}">
                <a16:creationId xmlns:a16="http://schemas.microsoft.com/office/drawing/2014/main" id="{00102424-4BD0-4A09-898B-A235863614C2}"/>
              </a:ext>
            </a:extLst>
          </p:cNvPr>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en-US" sz="1351"/>
          </a:p>
        </p:txBody>
      </p:sp>
      <p:sp>
        <p:nvSpPr>
          <p:cNvPr id="74760" name="Rectangle 8">
            <a:extLst>
              <a:ext uri="{FF2B5EF4-FFF2-40B4-BE49-F238E27FC236}">
                <a16:creationId xmlns:a16="http://schemas.microsoft.com/office/drawing/2014/main" id="{75EC7983-9A7D-4C54-BFF7-8C8BC323A09A}"/>
              </a:ext>
            </a:extLst>
          </p:cNvPr>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a:lvl1pPr>
          </a:lstStyle>
          <a:p>
            <a:fld id="{76149405-F19A-4F0C-9422-86CBB8109F06}" type="slidenum">
              <a:rPr lang="en-US" altLang="en-US" smtClean="0"/>
              <a:pPr/>
              <a:t>‹#›</a:t>
            </a:fld>
            <a:endParaRPr lang="en-US" altLang="en-US" dirty="0"/>
          </a:p>
        </p:txBody>
      </p:sp>
      <p:pic>
        <p:nvPicPr>
          <p:cNvPr id="1031" name="Picture 9" descr="Logo_Poly_Noir">
            <a:extLst>
              <a:ext uri="{FF2B5EF4-FFF2-40B4-BE49-F238E27FC236}">
                <a16:creationId xmlns:a16="http://schemas.microsoft.com/office/drawing/2014/main" id="{2F0E5588-0FB5-48AB-A660-E393C7DE3371}"/>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539751" y="6269038"/>
            <a:ext cx="64770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62" name="Rectangle 10">
            <a:extLst>
              <a:ext uri="{FF2B5EF4-FFF2-40B4-BE49-F238E27FC236}">
                <a16:creationId xmlns:a16="http://schemas.microsoft.com/office/drawing/2014/main" id="{E3CAF65D-9831-4A4E-B7A9-4AD81FCCA2C0}"/>
              </a:ext>
            </a:extLst>
          </p:cNvPr>
          <p:cNvSpPr>
            <a:spLocks noGrp="1" noChangeArrowheads="1"/>
          </p:cNvSpPr>
          <p:nvPr>
            <p:ph type="ftr" sz="quarter" idx="3"/>
          </p:nvPr>
        </p:nvSpPr>
        <p:spPr bwMode="auto">
          <a:xfrm>
            <a:off x="1258888" y="6248400"/>
            <a:ext cx="47609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smtClean="0"/>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626922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rtl="0" eaLnBrk="0" fontAlgn="base" hangingPunct="0">
        <a:spcBef>
          <a:spcPct val="0"/>
        </a:spcBef>
        <a:spcAft>
          <a:spcPct val="0"/>
        </a:spcAft>
        <a:defRPr sz="2700">
          <a:solidFill>
            <a:schemeClr val="tx2"/>
          </a:solidFill>
          <a:latin typeface="+mj-lt"/>
          <a:ea typeface="+mj-ea"/>
          <a:cs typeface="+mj-cs"/>
        </a:defRPr>
      </a:lvl1pPr>
      <a:lvl2pPr algn="l" rtl="0" eaLnBrk="0" fontAlgn="base" hangingPunct="0">
        <a:spcBef>
          <a:spcPct val="0"/>
        </a:spcBef>
        <a:spcAft>
          <a:spcPct val="0"/>
        </a:spcAft>
        <a:defRPr sz="2700">
          <a:solidFill>
            <a:schemeClr val="tx2"/>
          </a:solidFill>
          <a:latin typeface="Verdana" pitchFamily="34" charset="0"/>
        </a:defRPr>
      </a:lvl2pPr>
      <a:lvl3pPr algn="l" rtl="0" eaLnBrk="0" fontAlgn="base" hangingPunct="0">
        <a:spcBef>
          <a:spcPct val="0"/>
        </a:spcBef>
        <a:spcAft>
          <a:spcPct val="0"/>
        </a:spcAft>
        <a:defRPr sz="2700">
          <a:solidFill>
            <a:schemeClr val="tx2"/>
          </a:solidFill>
          <a:latin typeface="Verdana" pitchFamily="34" charset="0"/>
        </a:defRPr>
      </a:lvl3pPr>
      <a:lvl4pPr algn="l" rtl="0" eaLnBrk="0" fontAlgn="base" hangingPunct="0">
        <a:spcBef>
          <a:spcPct val="0"/>
        </a:spcBef>
        <a:spcAft>
          <a:spcPct val="0"/>
        </a:spcAft>
        <a:defRPr sz="2700">
          <a:solidFill>
            <a:schemeClr val="tx2"/>
          </a:solidFill>
          <a:latin typeface="Verdana" pitchFamily="34" charset="0"/>
        </a:defRPr>
      </a:lvl4pPr>
      <a:lvl5pPr algn="l" rtl="0" eaLnBrk="0" fontAlgn="base" hangingPunct="0">
        <a:spcBef>
          <a:spcPct val="0"/>
        </a:spcBef>
        <a:spcAft>
          <a:spcPct val="0"/>
        </a:spcAft>
        <a:defRPr sz="2700">
          <a:solidFill>
            <a:schemeClr val="tx2"/>
          </a:solidFill>
          <a:latin typeface="Verdana" pitchFamily="34" charset="0"/>
        </a:defRPr>
      </a:lvl5pPr>
      <a:lvl6pPr marL="342891" algn="l" rtl="0" fontAlgn="base">
        <a:spcBef>
          <a:spcPct val="0"/>
        </a:spcBef>
        <a:spcAft>
          <a:spcPct val="0"/>
        </a:spcAft>
        <a:defRPr sz="2700">
          <a:solidFill>
            <a:schemeClr val="tx2"/>
          </a:solidFill>
          <a:latin typeface="Verdana" pitchFamily="34" charset="0"/>
        </a:defRPr>
      </a:lvl6pPr>
      <a:lvl7pPr marL="685783" algn="l" rtl="0" fontAlgn="base">
        <a:spcBef>
          <a:spcPct val="0"/>
        </a:spcBef>
        <a:spcAft>
          <a:spcPct val="0"/>
        </a:spcAft>
        <a:defRPr sz="2700">
          <a:solidFill>
            <a:schemeClr val="tx2"/>
          </a:solidFill>
          <a:latin typeface="Verdana" pitchFamily="34" charset="0"/>
        </a:defRPr>
      </a:lvl7pPr>
      <a:lvl8pPr marL="1028674" algn="l" rtl="0" fontAlgn="base">
        <a:spcBef>
          <a:spcPct val="0"/>
        </a:spcBef>
        <a:spcAft>
          <a:spcPct val="0"/>
        </a:spcAft>
        <a:defRPr sz="2700">
          <a:solidFill>
            <a:schemeClr val="tx2"/>
          </a:solidFill>
          <a:latin typeface="Verdana" pitchFamily="34" charset="0"/>
        </a:defRPr>
      </a:lvl8pPr>
      <a:lvl9pPr marL="1371566" algn="l" rtl="0" fontAlgn="base">
        <a:spcBef>
          <a:spcPct val="0"/>
        </a:spcBef>
        <a:spcAft>
          <a:spcPct val="0"/>
        </a:spcAft>
        <a:defRPr sz="2700">
          <a:solidFill>
            <a:schemeClr val="tx2"/>
          </a:solidFill>
          <a:latin typeface="Verdana" pitchFamily="34" charset="0"/>
        </a:defRPr>
      </a:lvl9pPr>
    </p:titleStyle>
    <p:bodyStyle>
      <a:lvl1pPr marL="352417" indent="-352417" algn="l" rtl="0" eaLnBrk="0" fontAlgn="base" hangingPunct="0">
        <a:spcBef>
          <a:spcPct val="20000"/>
        </a:spcBef>
        <a:spcAft>
          <a:spcPct val="0"/>
        </a:spcAft>
        <a:buClr>
          <a:schemeClr val="accent2"/>
        </a:buClr>
        <a:buFont typeface="Wingdings" panose="05000000000000000000" pitchFamily="2" charset="2"/>
        <a:buChar char="o"/>
        <a:defRPr sz="1800">
          <a:solidFill>
            <a:schemeClr val="tx1"/>
          </a:solidFill>
          <a:latin typeface="+mn-lt"/>
          <a:ea typeface="+mn-ea"/>
          <a:cs typeface="+mn-cs"/>
        </a:defRPr>
      </a:lvl1pPr>
      <a:lvl2pPr marL="681022" indent="-327414" algn="l" rtl="0" eaLnBrk="0" fontAlgn="base" hangingPunct="0">
        <a:spcBef>
          <a:spcPct val="20000"/>
        </a:spcBef>
        <a:spcAft>
          <a:spcPct val="0"/>
        </a:spcAft>
        <a:buClr>
          <a:schemeClr val="accent2"/>
        </a:buClr>
        <a:buFont typeface="Wingdings" panose="05000000000000000000" pitchFamily="2" charset="2"/>
        <a:buChar char="n"/>
        <a:defRPr sz="1500">
          <a:solidFill>
            <a:schemeClr val="tx1"/>
          </a:solidFill>
          <a:latin typeface="+mn-lt"/>
        </a:defRPr>
      </a:lvl2pPr>
      <a:lvl3pPr marL="978670" indent="-296459" algn="l" rtl="0" eaLnBrk="0" fontAlgn="base" hangingPunct="0">
        <a:spcBef>
          <a:spcPct val="20000"/>
        </a:spcBef>
        <a:spcAft>
          <a:spcPct val="0"/>
        </a:spcAft>
        <a:buClr>
          <a:schemeClr val="accent2"/>
        </a:buClr>
        <a:buFont typeface="Wingdings" panose="05000000000000000000" pitchFamily="2" charset="2"/>
        <a:buChar char="o"/>
        <a:defRPr>
          <a:solidFill>
            <a:schemeClr val="tx1"/>
          </a:solidFill>
          <a:latin typeface="+mn-lt"/>
        </a:defRPr>
      </a:lvl3pPr>
      <a:lvl4pPr marL="1270366" indent="-290506" algn="l" rtl="0" eaLnBrk="0" fontAlgn="base" hangingPunct="0">
        <a:spcBef>
          <a:spcPct val="20000"/>
        </a:spcBef>
        <a:spcAft>
          <a:spcPct val="0"/>
        </a:spcAft>
        <a:buClr>
          <a:schemeClr val="accent2"/>
        </a:buClr>
        <a:buFont typeface="Wingdings" panose="05000000000000000000" pitchFamily="2" charset="2"/>
        <a:buChar char="n"/>
        <a:defRPr sz="1200">
          <a:solidFill>
            <a:schemeClr val="tx1"/>
          </a:solidFill>
          <a:latin typeface="+mn-lt"/>
        </a:defRPr>
      </a:lvl4pPr>
      <a:lvl5pPr marL="1570395" indent="-298839" algn="l" rtl="0" eaLnBrk="0" fontAlgn="base" hangingPunct="0">
        <a:spcBef>
          <a:spcPct val="25000"/>
        </a:spcBef>
        <a:spcAft>
          <a:spcPct val="0"/>
        </a:spcAft>
        <a:buClr>
          <a:schemeClr val="accent2"/>
        </a:buClr>
        <a:buFont typeface="Wingdings" panose="05000000000000000000" pitchFamily="2" charset="2"/>
        <a:buChar char="§"/>
        <a:defRPr sz="1051">
          <a:solidFill>
            <a:schemeClr val="tx1"/>
          </a:solidFill>
          <a:latin typeface="+mn-lt"/>
        </a:defRPr>
      </a:lvl5pPr>
      <a:lvl6pPr marL="1913287"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6pPr>
      <a:lvl7pPr marL="2256178"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7pPr>
      <a:lvl8pPr marL="2599070"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8pPr>
      <a:lvl9pPr marL="2941961"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learn.microsoft.com/fr-fr/devops/plan/what-is-agile"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learn.microsoft.com/fr-fr/devops/plan/what-is-scru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1175B-5695-41DC-A8EF-023158541E92}"/>
              </a:ext>
            </a:extLst>
          </p:cNvPr>
          <p:cNvSpPr>
            <a:spLocks noGrp="1"/>
          </p:cNvSpPr>
          <p:nvPr>
            <p:ph type="ctrTitle"/>
          </p:nvPr>
        </p:nvSpPr>
        <p:spPr/>
        <p:txBody>
          <a:bodyPr/>
          <a:lstStyle/>
          <a:p>
            <a:r>
              <a:rPr lang="fr-FR" b="1" dirty="0"/>
              <a:t>Économie et gestion de projets</a:t>
            </a:r>
            <a:endParaRPr lang="fr-CA" dirty="0"/>
          </a:p>
        </p:txBody>
      </p:sp>
      <p:sp>
        <p:nvSpPr>
          <p:cNvPr id="3" name="Subtitle 2">
            <a:extLst>
              <a:ext uri="{FF2B5EF4-FFF2-40B4-BE49-F238E27FC236}">
                <a16:creationId xmlns:a16="http://schemas.microsoft.com/office/drawing/2014/main" id="{3B58369B-3FEA-40E8-8692-B9E3F7F6CFA2}"/>
              </a:ext>
            </a:extLst>
          </p:cNvPr>
          <p:cNvSpPr>
            <a:spLocks noGrp="1"/>
          </p:cNvSpPr>
          <p:nvPr>
            <p:ph type="subTitle" idx="1"/>
          </p:nvPr>
        </p:nvSpPr>
        <p:spPr>
          <a:xfrm>
            <a:off x="278297" y="3220277"/>
            <a:ext cx="8772939" cy="2647123"/>
          </a:xfrm>
        </p:spPr>
        <p:txBody>
          <a:bodyPr/>
          <a:lstStyle/>
          <a:p>
            <a:endParaRPr lang="fr-CA" dirty="0"/>
          </a:p>
        </p:txBody>
      </p:sp>
      <p:sp>
        <p:nvSpPr>
          <p:cNvPr id="4" name="Footer Placeholder 3">
            <a:extLst>
              <a:ext uri="{FF2B5EF4-FFF2-40B4-BE49-F238E27FC236}">
                <a16:creationId xmlns:a16="http://schemas.microsoft.com/office/drawing/2014/main" id="{0DA1C117-8670-4A9E-42BF-A630EB0E2DE7}"/>
              </a:ext>
            </a:extLst>
          </p:cNvPr>
          <p:cNvSpPr>
            <a:spLocks noGrp="1"/>
          </p:cNvSpPr>
          <p:nvPr>
            <p:ph type="ftr" sz="quarter" idx="10"/>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EAA1215B-DF9B-216E-5B8F-7FC3F95A3738}"/>
              </a:ext>
            </a:extLst>
          </p:cNvPr>
          <p:cNvSpPr>
            <a:spLocks noGrp="1"/>
          </p:cNvSpPr>
          <p:nvPr>
            <p:ph type="sldNum" sz="quarter" idx="11"/>
          </p:nvPr>
        </p:nvSpPr>
        <p:spPr/>
        <p:txBody>
          <a:bodyPr/>
          <a:lstStyle/>
          <a:p>
            <a:fld id="{33E9A5CE-8FCE-4088-BE09-885755929200}" type="slidenum">
              <a:rPr lang="en-US" altLang="en-US" smtClean="0"/>
              <a:pPr/>
              <a:t>1</a:t>
            </a:fld>
            <a:r>
              <a:rPr lang="en-US" altLang="en-US"/>
              <a:t>/45</a:t>
            </a:r>
          </a:p>
        </p:txBody>
      </p:sp>
    </p:spTree>
    <p:extLst>
      <p:ext uri="{BB962C8B-B14F-4D97-AF65-F5344CB8AC3E}">
        <p14:creationId xmlns:p14="http://schemas.microsoft.com/office/powerpoint/2010/main" val="382707522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BF9C4-3830-4E5E-90D5-26BC8DF34E02}"/>
              </a:ext>
            </a:extLst>
          </p:cNvPr>
          <p:cNvSpPr>
            <a:spLocks noGrp="1"/>
          </p:cNvSpPr>
          <p:nvPr>
            <p:ph idx="1"/>
          </p:nvPr>
        </p:nvSpPr>
        <p:spPr>
          <a:xfrm>
            <a:off x="6" y="152404"/>
            <a:ext cx="2087287" cy="1805469"/>
          </a:xfrm>
        </p:spPr>
        <p:txBody>
          <a:bodyPr/>
          <a:lstStyle/>
          <a:p>
            <a:r>
              <a:rPr lang="fr-FR" dirty="0"/>
              <a:t>Le cycle de vie d’un projet selon la méthode adaptative</a:t>
            </a:r>
            <a:endParaRPr lang="fr-CA" dirty="0"/>
          </a:p>
        </p:txBody>
      </p:sp>
      <p:sp>
        <p:nvSpPr>
          <p:cNvPr id="4" name="Footer Placeholder 3">
            <a:extLst>
              <a:ext uri="{FF2B5EF4-FFF2-40B4-BE49-F238E27FC236}">
                <a16:creationId xmlns:a16="http://schemas.microsoft.com/office/drawing/2014/main" id="{9794FD48-B661-4020-8DF8-5E0A6CE73C62}"/>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6" name="Picture 5">
            <a:extLst>
              <a:ext uri="{FF2B5EF4-FFF2-40B4-BE49-F238E27FC236}">
                <a16:creationId xmlns:a16="http://schemas.microsoft.com/office/drawing/2014/main" id="{18903BD6-D449-40D6-A5CE-7AF2E2756E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5260" y="0"/>
            <a:ext cx="6517441" cy="6858000"/>
          </a:xfrm>
          <a:prstGeom prst="rect">
            <a:avLst/>
          </a:prstGeom>
        </p:spPr>
      </p:pic>
      <p:sp>
        <p:nvSpPr>
          <p:cNvPr id="2" name="Slide Number Placeholder 1">
            <a:extLst>
              <a:ext uri="{FF2B5EF4-FFF2-40B4-BE49-F238E27FC236}">
                <a16:creationId xmlns:a16="http://schemas.microsoft.com/office/drawing/2014/main" id="{45A19F3A-12B2-5B62-5A8D-F8A9939692DB}"/>
              </a:ext>
            </a:extLst>
          </p:cNvPr>
          <p:cNvSpPr>
            <a:spLocks noGrp="1"/>
          </p:cNvSpPr>
          <p:nvPr>
            <p:ph type="sldNum" sz="quarter" idx="10"/>
          </p:nvPr>
        </p:nvSpPr>
        <p:spPr/>
        <p:txBody>
          <a:bodyPr/>
          <a:lstStyle/>
          <a:p>
            <a:fld id="{BEDC10D4-6BC5-4374-99E8-69100033354A}" type="slidenum">
              <a:rPr lang="en-US" altLang="en-US" smtClean="0"/>
              <a:pPr/>
              <a:t>10</a:t>
            </a:fld>
            <a:r>
              <a:rPr lang="en-US" altLang="en-US"/>
              <a:t> coucou</a:t>
            </a:r>
          </a:p>
        </p:txBody>
      </p:sp>
    </p:spTree>
    <p:extLst>
      <p:ext uri="{BB962C8B-B14F-4D97-AF65-F5344CB8AC3E}">
        <p14:creationId xmlns:p14="http://schemas.microsoft.com/office/powerpoint/2010/main" val="527024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A24410-D72B-4A85-AA4D-5203B01B5B0D}"/>
              </a:ext>
            </a:extLst>
          </p:cNvPr>
          <p:cNvSpPr>
            <a:spLocks noGrp="1"/>
          </p:cNvSpPr>
          <p:nvPr>
            <p:ph idx="1"/>
          </p:nvPr>
        </p:nvSpPr>
        <p:spPr>
          <a:xfrm>
            <a:off x="71270" y="0"/>
            <a:ext cx="2375245" cy="1676400"/>
          </a:xfrm>
        </p:spPr>
        <p:txBody>
          <a:bodyPr/>
          <a:lstStyle/>
          <a:p>
            <a:r>
              <a:rPr lang="fr-FR" dirty="0"/>
              <a:t>Le cycle de vie d’un projet selon la méthode extrême</a:t>
            </a:r>
            <a:endParaRPr lang="fr-CA" dirty="0"/>
          </a:p>
        </p:txBody>
      </p:sp>
      <p:sp>
        <p:nvSpPr>
          <p:cNvPr id="4" name="Footer Placeholder 3">
            <a:extLst>
              <a:ext uri="{FF2B5EF4-FFF2-40B4-BE49-F238E27FC236}">
                <a16:creationId xmlns:a16="http://schemas.microsoft.com/office/drawing/2014/main" id="{23AD56D5-887B-4A61-B651-6341882E330C}"/>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6" name="Picture 5">
            <a:extLst>
              <a:ext uri="{FF2B5EF4-FFF2-40B4-BE49-F238E27FC236}">
                <a16:creationId xmlns:a16="http://schemas.microsoft.com/office/drawing/2014/main" id="{AB776FB6-5E86-40F0-9102-ACA19F93E5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0592" y="0"/>
            <a:ext cx="6441131" cy="6858000"/>
          </a:xfrm>
          <a:prstGeom prst="rect">
            <a:avLst/>
          </a:prstGeom>
        </p:spPr>
      </p:pic>
      <p:sp>
        <p:nvSpPr>
          <p:cNvPr id="2" name="Slide Number Placeholder 1">
            <a:extLst>
              <a:ext uri="{FF2B5EF4-FFF2-40B4-BE49-F238E27FC236}">
                <a16:creationId xmlns:a16="http://schemas.microsoft.com/office/drawing/2014/main" id="{4B9A69B6-CD29-1E2C-F063-92AA5E15B448}"/>
              </a:ext>
            </a:extLst>
          </p:cNvPr>
          <p:cNvSpPr>
            <a:spLocks noGrp="1"/>
          </p:cNvSpPr>
          <p:nvPr>
            <p:ph type="sldNum" sz="quarter" idx="10"/>
          </p:nvPr>
        </p:nvSpPr>
        <p:spPr/>
        <p:txBody>
          <a:bodyPr/>
          <a:lstStyle/>
          <a:p>
            <a:fld id="{BEDC10D4-6BC5-4374-99E8-69100033354A}" type="slidenum">
              <a:rPr lang="en-US" altLang="en-US" smtClean="0"/>
              <a:pPr/>
              <a:t>11</a:t>
            </a:fld>
            <a:r>
              <a:rPr lang="en-US" altLang="en-US"/>
              <a:t> coucou</a:t>
            </a:r>
          </a:p>
        </p:txBody>
      </p:sp>
    </p:spTree>
    <p:extLst>
      <p:ext uri="{BB962C8B-B14F-4D97-AF65-F5344CB8AC3E}">
        <p14:creationId xmlns:p14="http://schemas.microsoft.com/office/powerpoint/2010/main" val="1083377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20269-9DBC-40E9-8D2D-A67DF02DD241}"/>
              </a:ext>
            </a:extLst>
          </p:cNvPr>
          <p:cNvSpPr>
            <a:spLocks noGrp="1"/>
          </p:cNvSpPr>
          <p:nvPr>
            <p:ph idx="1"/>
          </p:nvPr>
        </p:nvSpPr>
        <p:spPr>
          <a:xfrm>
            <a:off x="291550" y="1752600"/>
            <a:ext cx="8627164" cy="4267200"/>
          </a:xfrm>
        </p:spPr>
        <p:txBody>
          <a:bodyPr/>
          <a:lstStyle/>
          <a:p>
            <a:r>
              <a:rPr lang="fr-FR" b="1" dirty="0"/>
              <a:t>Le cycle de vie d'un projet de construction</a:t>
            </a:r>
          </a:p>
          <a:p>
            <a:r>
              <a:rPr lang="fr-FR" dirty="0"/>
              <a:t>Dans le cycle de vie d’un projet de construction, il faut noter la cooccurrence des activités de transfert et d’opération, comme l’illustre la figure suivante. En effet, certains projets vont obliger le mandataire à effectuer des opérations (</a:t>
            </a:r>
            <a:r>
              <a:rPr lang="fr-FR" i="1" dirty="0" err="1"/>
              <a:t>Operate</a:t>
            </a:r>
            <a:r>
              <a:rPr lang="fr-FR" dirty="0"/>
              <a:t>) avant la remise au client ou, notamment dans les cas de projets BOT</a:t>
            </a:r>
            <a:r>
              <a:rPr lang="fr-FR" baseline="30000" dirty="0"/>
              <a:t>8</a:t>
            </a:r>
            <a:r>
              <a:rPr lang="fr-FR" dirty="0"/>
              <a:t>, à former le client en ce sens.</a:t>
            </a:r>
          </a:p>
          <a:p>
            <a:endParaRPr lang="fr-CA" dirty="0"/>
          </a:p>
        </p:txBody>
      </p:sp>
      <p:sp>
        <p:nvSpPr>
          <p:cNvPr id="4" name="Footer Placeholder 3">
            <a:extLst>
              <a:ext uri="{FF2B5EF4-FFF2-40B4-BE49-F238E27FC236}">
                <a16:creationId xmlns:a16="http://schemas.microsoft.com/office/drawing/2014/main" id="{8E643C98-AE1C-4394-A9A2-D0A5560BF275}"/>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Title 1">
            <a:extLst>
              <a:ext uri="{FF2B5EF4-FFF2-40B4-BE49-F238E27FC236}">
                <a16:creationId xmlns:a16="http://schemas.microsoft.com/office/drawing/2014/main" id="{033E5F01-9D3E-4F6A-BD8C-57B3F7895912}"/>
              </a:ext>
            </a:extLst>
          </p:cNvPr>
          <p:cNvSpPr>
            <a:spLocks noGrp="1"/>
          </p:cNvSpPr>
          <p:nvPr>
            <p:ph type="title"/>
          </p:nvPr>
        </p:nvSpPr>
        <p:spPr>
          <a:xfrm>
            <a:off x="574675" y="304802"/>
            <a:ext cx="8001000" cy="1216025"/>
          </a:xfrm>
        </p:spPr>
        <p:txBody>
          <a:bodyPr/>
          <a:lstStyle/>
          <a:p>
            <a:r>
              <a:rPr lang="fr-FR" b="1" dirty="0"/>
              <a:t>Le cycle de vie d’un projet</a:t>
            </a:r>
            <a:endParaRPr lang="fr-CA" dirty="0"/>
          </a:p>
        </p:txBody>
      </p:sp>
      <p:sp>
        <p:nvSpPr>
          <p:cNvPr id="2" name="Slide Number Placeholder 1">
            <a:extLst>
              <a:ext uri="{FF2B5EF4-FFF2-40B4-BE49-F238E27FC236}">
                <a16:creationId xmlns:a16="http://schemas.microsoft.com/office/drawing/2014/main" id="{F1F34A5C-1252-AAE3-CDAE-CC9A88DD2D82}"/>
              </a:ext>
            </a:extLst>
          </p:cNvPr>
          <p:cNvSpPr>
            <a:spLocks noGrp="1"/>
          </p:cNvSpPr>
          <p:nvPr>
            <p:ph type="sldNum" sz="quarter" idx="10"/>
          </p:nvPr>
        </p:nvSpPr>
        <p:spPr/>
        <p:txBody>
          <a:bodyPr/>
          <a:lstStyle/>
          <a:p>
            <a:fld id="{BEDC10D4-6BC5-4374-99E8-69100033354A}" type="slidenum">
              <a:rPr lang="en-US" altLang="en-US" smtClean="0"/>
              <a:pPr/>
              <a:t>12</a:t>
            </a:fld>
            <a:r>
              <a:rPr lang="en-US" altLang="en-US"/>
              <a:t> coucou</a:t>
            </a:r>
          </a:p>
        </p:txBody>
      </p:sp>
    </p:spTree>
    <p:extLst>
      <p:ext uri="{BB962C8B-B14F-4D97-AF65-F5344CB8AC3E}">
        <p14:creationId xmlns:p14="http://schemas.microsoft.com/office/powerpoint/2010/main" val="3237335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7FBA6-6F32-4FBB-84A2-13061946C02C}"/>
              </a:ext>
            </a:extLst>
          </p:cNvPr>
          <p:cNvSpPr>
            <a:spLocks noGrp="1"/>
          </p:cNvSpPr>
          <p:nvPr>
            <p:ph type="title"/>
          </p:nvPr>
        </p:nvSpPr>
        <p:spPr/>
        <p:txBody>
          <a:bodyPr/>
          <a:lstStyle/>
          <a:p>
            <a:endParaRPr lang="fr-CA"/>
          </a:p>
        </p:txBody>
      </p:sp>
      <p:pic>
        <p:nvPicPr>
          <p:cNvPr id="7" name="Content Placeholder 6">
            <a:extLst>
              <a:ext uri="{FF2B5EF4-FFF2-40B4-BE49-F238E27FC236}">
                <a16:creationId xmlns:a16="http://schemas.microsoft.com/office/drawing/2014/main" id="{FD4B23FB-7D34-4B3B-BEC9-3B8A9255BDB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890" y="271669"/>
            <a:ext cx="9024167" cy="5850835"/>
          </a:xfrm>
        </p:spPr>
      </p:pic>
      <p:sp>
        <p:nvSpPr>
          <p:cNvPr id="4" name="Footer Placeholder 3">
            <a:extLst>
              <a:ext uri="{FF2B5EF4-FFF2-40B4-BE49-F238E27FC236}">
                <a16:creationId xmlns:a16="http://schemas.microsoft.com/office/drawing/2014/main" id="{5AA93DA6-784D-497C-B200-A0E01CE7887A}"/>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3" name="Slide Number Placeholder 2">
            <a:extLst>
              <a:ext uri="{FF2B5EF4-FFF2-40B4-BE49-F238E27FC236}">
                <a16:creationId xmlns:a16="http://schemas.microsoft.com/office/drawing/2014/main" id="{43F686C6-5A1E-60E8-8A73-C2CC2B33F70B}"/>
              </a:ext>
            </a:extLst>
          </p:cNvPr>
          <p:cNvSpPr>
            <a:spLocks noGrp="1"/>
          </p:cNvSpPr>
          <p:nvPr>
            <p:ph type="sldNum" sz="quarter" idx="10"/>
          </p:nvPr>
        </p:nvSpPr>
        <p:spPr/>
        <p:txBody>
          <a:bodyPr/>
          <a:lstStyle/>
          <a:p>
            <a:fld id="{BEDC10D4-6BC5-4374-99E8-69100033354A}" type="slidenum">
              <a:rPr lang="en-US" altLang="en-US" smtClean="0"/>
              <a:pPr/>
              <a:t>13</a:t>
            </a:fld>
            <a:r>
              <a:rPr lang="en-US" altLang="en-US"/>
              <a:t> coucou</a:t>
            </a:r>
          </a:p>
        </p:txBody>
      </p:sp>
    </p:spTree>
    <p:extLst>
      <p:ext uri="{BB962C8B-B14F-4D97-AF65-F5344CB8AC3E}">
        <p14:creationId xmlns:p14="http://schemas.microsoft.com/office/powerpoint/2010/main" val="3771672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E3A84E-A67D-4FDF-8EF0-65E8C158D0F0}"/>
              </a:ext>
            </a:extLst>
          </p:cNvPr>
          <p:cNvSpPr>
            <a:spLocks noGrp="1"/>
          </p:cNvSpPr>
          <p:nvPr>
            <p:ph idx="1"/>
          </p:nvPr>
        </p:nvSpPr>
        <p:spPr>
          <a:xfrm>
            <a:off x="566739" y="1752601"/>
            <a:ext cx="8001000" cy="3944006"/>
          </a:xfrm>
        </p:spPr>
        <p:txBody>
          <a:bodyPr/>
          <a:lstStyle/>
          <a:p>
            <a:r>
              <a:rPr lang="fr-FR" b="1" dirty="0"/>
              <a:t>Le cycle de vie dans le domaine de la recherche universitaire</a:t>
            </a:r>
          </a:p>
          <a:p>
            <a:r>
              <a:rPr lang="fr-FR" dirty="0"/>
              <a:t>Le cycle de vie d’un projet de recherche universitaire est surtout caractérisé par les diverses itérations chronologiques qui peuvent influencer les résultats précédents.</a:t>
            </a:r>
          </a:p>
          <a:p>
            <a:endParaRPr lang="fr-FR" dirty="0"/>
          </a:p>
          <a:p>
            <a:r>
              <a:rPr lang="fr-FR" dirty="0"/>
              <a:t>Le chercheur doit, à un moment donné, arrêter sa recherche et se consacrer à la rédaction d’un rapport, d’un article ou d’une thèse, car sa recherche documentaire ou sur le terrain risque d’atteindre un point de saturation.</a:t>
            </a:r>
          </a:p>
          <a:p>
            <a:endParaRPr lang="fr-FR" dirty="0"/>
          </a:p>
          <a:p>
            <a:r>
              <a:rPr lang="fr-FR" dirty="0"/>
              <a:t>De nouvelles données n’apportent plus de substance nouvelle.</a:t>
            </a:r>
          </a:p>
          <a:p>
            <a:endParaRPr lang="fr-FR" dirty="0"/>
          </a:p>
          <a:p>
            <a:endParaRPr lang="fr-FR" dirty="0"/>
          </a:p>
          <a:p>
            <a:endParaRPr lang="fr-CA" dirty="0"/>
          </a:p>
        </p:txBody>
      </p:sp>
      <p:sp>
        <p:nvSpPr>
          <p:cNvPr id="4" name="Footer Placeholder 3">
            <a:extLst>
              <a:ext uri="{FF2B5EF4-FFF2-40B4-BE49-F238E27FC236}">
                <a16:creationId xmlns:a16="http://schemas.microsoft.com/office/drawing/2014/main" id="{4918D688-D606-44AA-A1C3-87376406181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Title 1">
            <a:extLst>
              <a:ext uri="{FF2B5EF4-FFF2-40B4-BE49-F238E27FC236}">
                <a16:creationId xmlns:a16="http://schemas.microsoft.com/office/drawing/2014/main" id="{6BEC8297-05E7-4716-ACB3-AE17898CE4C2}"/>
              </a:ext>
            </a:extLst>
          </p:cNvPr>
          <p:cNvSpPr>
            <a:spLocks noGrp="1"/>
          </p:cNvSpPr>
          <p:nvPr>
            <p:ph type="title"/>
          </p:nvPr>
        </p:nvSpPr>
        <p:spPr>
          <a:xfrm>
            <a:off x="574675" y="304802"/>
            <a:ext cx="8001000" cy="1216025"/>
          </a:xfrm>
        </p:spPr>
        <p:txBody>
          <a:bodyPr/>
          <a:lstStyle/>
          <a:p>
            <a:r>
              <a:rPr lang="fr-FR" b="1" dirty="0"/>
              <a:t>Le cycle de vie d’un projet</a:t>
            </a:r>
            <a:endParaRPr lang="fr-CA" dirty="0"/>
          </a:p>
        </p:txBody>
      </p:sp>
      <p:sp>
        <p:nvSpPr>
          <p:cNvPr id="2" name="Slide Number Placeholder 1">
            <a:extLst>
              <a:ext uri="{FF2B5EF4-FFF2-40B4-BE49-F238E27FC236}">
                <a16:creationId xmlns:a16="http://schemas.microsoft.com/office/drawing/2014/main" id="{049CF150-F980-170C-D019-390CAEBBABC1}"/>
              </a:ext>
            </a:extLst>
          </p:cNvPr>
          <p:cNvSpPr>
            <a:spLocks noGrp="1"/>
          </p:cNvSpPr>
          <p:nvPr>
            <p:ph type="sldNum" sz="quarter" idx="10"/>
          </p:nvPr>
        </p:nvSpPr>
        <p:spPr/>
        <p:txBody>
          <a:bodyPr/>
          <a:lstStyle/>
          <a:p>
            <a:fld id="{BEDC10D4-6BC5-4374-99E8-69100033354A}" type="slidenum">
              <a:rPr lang="en-US" altLang="en-US" smtClean="0"/>
              <a:pPr/>
              <a:t>14</a:t>
            </a:fld>
            <a:r>
              <a:rPr lang="en-US" altLang="en-US"/>
              <a:t> coucou</a:t>
            </a:r>
          </a:p>
        </p:txBody>
      </p:sp>
    </p:spTree>
    <p:extLst>
      <p:ext uri="{BB962C8B-B14F-4D97-AF65-F5344CB8AC3E}">
        <p14:creationId xmlns:p14="http://schemas.microsoft.com/office/powerpoint/2010/main" val="3044276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69C1C-F3F9-4723-9D44-37AF2373FBC4}"/>
              </a:ext>
            </a:extLst>
          </p:cNvPr>
          <p:cNvSpPr>
            <a:spLocks noGrp="1"/>
          </p:cNvSpPr>
          <p:nvPr>
            <p:ph type="title"/>
          </p:nvPr>
        </p:nvSpPr>
        <p:spPr/>
        <p:txBody>
          <a:bodyPr/>
          <a:lstStyle/>
          <a:p>
            <a:r>
              <a:rPr lang="fr-FR" b="1" dirty="0"/>
              <a:t>Le cycle de vie dans le domaine de la recherche universitaire</a:t>
            </a:r>
            <a:endParaRPr lang="fr-CA" dirty="0"/>
          </a:p>
        </p:txBody>
      </p:sp>
      <p:sp>
        <p:nvSpPr>
          <p:cNvPr id="4" name="Footer Placeholder 3">
            <a:extLst>
              <a:ext uri="{FF2B5EF4-FFF2-40B4-BE49-F238E27FC236}">
                <a16:creationId xmlns:a16="http://schemas.microsoft.com/office/drawing/2014/main" id="{0D752726-5F06-46CB-B0D2-797FA71C904D}"/>
              </a:ext>
            </a:extLst>
          </p:cNvPr>
          <p:cNvSpPr>
            <a:spLocks noGrp="1"/>
          </p:cNvSpPr>
          <p:nvPr>
            <p:ph type="ftr" sz="quarter" idx="11"/>
          </p:nvPr>
        </p:nvSpPr>
        <p:spPr>
          <a:xfrm>
            <a:off x="1096328" y="6629400"/>
            <a:ext cx="4760912" cy="457200"/>
          </a:xfrm>
        </p:spPr>
        <p:txBody>
          <a:bodyPr/>
          <a:lstStyle/>
          <a:p>
            <a:pPr>
              <a:defRPr/>
            </a:pPr>
            <a:r>
              <a:rPr lang="fr-CA"/>
              <a:t>INF1040: introduction au génie informatique</a:t>
            </a:r>
          </a:p>
          <a:p>
            <a:pPr>
              <a:defRPr/>
            </a:pPr>
            <a:r>
              <a:rPr lang="fr-CA"/>
              <a:t>Département de génie informatique et génie logiciel</a:t>
            </a:r>
          </a:p>
        </p:txBody>
      </p:sp>
      <p:pic>
        <p:nvPicPr>
          <p:cNvPr id="7" name="Picture 6">
            <a:extLst>
              <a:ext uri="{FF2B5EF4-FFF2-40B4-BE49-F238E27FC236}">
                <a16:creationId xmlns:a16="http://schemas.microsoft.com/office/drawing/2014/main" id="{EF8A98D3-8D76-4FC6-B3AB-F1BD36B3D287}"/>
              </a:ext>
            </a:extLst>
          </p:cNvPr>
          <p:cNvPicPr>
            <a:picLocks noChangeAspect="1"/>
          </p:cNvPicPr>
          <p:nvPr/>
        </p:nvPicPr>
        <p:blipFill>
          <a:blip r:embed="rId2"/>
          <a:stretch>
            <a:fillRect/>
          </a:stretch>
        </p:blipFill>
        <p:spPr>
          <a:xfrm>
            <a:off x="-41931" y="2294100"/>
            <a:ext cx="9258336" cy="2460780"/>
          </a:xfrm>
          <a:prstGeom prst="rect">
            <a:avLst/>
          </a:prstGeom>
        </p:spPr>
      </p:pic>
      <p:sp>
        <p:nvSpPr>
          <p:cNvPr id="3" name="Rectangle 2">
            <a:extLst>
              <a:ext uri="{FF2B5EF4-FFF2-40B4-BE49-F238E27FC236}">
                <a16:creationId xmlns:a16="http://schemas.microsoft.com/office/drawing/2014/main" id="{9A672F5C-D8A1-48F4-A4AF-1A06E73D2D7B}"/>
              </a:ext>
            </a:extLst>
          </p:cNvPr>
          <p:cNvSpPr/>
          <p:nvPr/>
        </p:nvSpPr>
        <p:spPr>
          <a:xfrm>
            <a:off x="1823546" y="4745446"/>
            <a:ext cx="5943600" cy="369332"/>
          </a:xfrm>
          <a:prstGeom prst="rect">
            <a:avLst/>
          </a:prstGeom>
        </p:spPr>
        <p:txBody>
          <a:bodyPr wrap="square">
            <a:spAutoFit/>
          </a:bodyPr>
          <a:lstStyle/>
          <a:p>
            <a:r>
              <a:rPr lang="fr-FR" dirty="0"/>
              <a:t>Un exemple de projet de recherche universitaire</a:t>
            </a:r>
            <a:endParaRPr lang="fr-CA" dirty="0"/>
          </a:p>
        </p:txBody>
      </p:sp>
      <p:sp>
        <p:nvSpPr>
          <p:cNvPr id="5" name="Slide Number Placeholder 4">
            <a:extLst>
              <a:ext uri="{FF2B5EF4-FFF2-40B4-BE49-F238E27FC236}">
                <a16:creationId xmlns:a16="http://schemas.microsoft.com/office/drawing/2014/main" id="{9F7B1357-181D-308C-A9C8-70273D7BCFCD}"/>
              </a:ext>
            </a:extLst>
          </p:cNvPr>
          <p:cNvSpPr>
            <a:spLocks noGrp="1"/>
          </p:cNvSpPr>
          <p:nvPr>
            <p:ph type="sldNum" sz="quarter" idx="10"/>
          </p:nvPr>
        </p:nvSpPr>
        <p:spPr/>
        <p:txBody>
          <a:bodyPr/>
          <a:lstStyle/>
          <a:p>
            <a:fld id="{BEDC10D4-6BC5-4374-99E8-69100033354A}" type="slidenum">
              <a:rPr lang="en-US" altLang="en-US" smtClean="0"/>
              <a:pPr/>
              <a:t>15</a:t>
            </a:fld>
            <a:r>
              <a:rPr lang="en-US" altLang="en-US"/>
              <a:t> coucou</a:t>
            </a:r>
          </a:p>
        </p:txBody>
      </p:sp>
    </p:spTree>
    <p:extLst>
      <p:ext uri="{BB962C8B-B14F-4D97-AF65-F5344CB8AC3E}">
        <p14:creationId xmlns:p14="http://schemas.microsoft.com/office/powerpoint/2010/main" val="336609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7528E-BC7E-442B-A9E4-0E175A678AEC}"/>
              </a:ext>
            </a:extLst>
          </p:cNvPr>
          <p:cNvSpPr>
            <a:spLocks noGrp="1"/>
          </p:cNvSpPr>
          <p:nvPr>
            <p:ph type="title"/>
          </p:nvPr>
        </p:nvSpPr>
        <p:spPr/>
        <p:txBody>
          <a:bodyPr/>
          <a:lstStyle/>
          <a:p>
            <a:r>
              <a:rPr lang="en-CA" b="1" dirty="0" err="1"/>
              <a:t>L’analyse</a:t>
            </a:r>
            <a:r>
              <a:rPr lang="en-CA" b="1" dirty="0"/>
              <a:t> </a:t>
            </a:r>
            <a:r>
              <a:rPr lang="en-CA" b="1" dirty="0" err="1"/>
              <a:t>préliminaire</a:t>
            </a:r>
            <a:r>
              <a:rPr lang="en-CA" b="1" dirty="0"/>
              <a:t> d’un </a:t>
            </a:r>
            <a:r>
              <a:rPr lang="en-CA" b="1" dirty="0" err="1"/>
              <a:t>projet</a:t>
            </a:r>
            <a:endParaRPr lang="fr-CA" dirty="0"/>
          </a:p>
        </p:txBody>
      </p:sp>
      <p:sp>
        <p:nvSpPr>
          <p:cNvPr id="3" name="Content Placeholder 2">
            <a:extLst>
              <a:ext uri="{FF2B5EF4-FFF2-40B4-BE49-F238E27FC236}">
                <a16:creationId xmlns:a16="http://schemas.microsoft.com/office/drawing/2014/main" id="{1B1B6F49-44AA-4AA0-91C7-AA9AE18B3177}"/>
              </a:ext>
            </a:extLst>
          </p:cNvPr>
          <p:cNvSpPr>
            <a:spLocks noGrp="1"/>
          </p:cNvSpPr>
          <p:nvPr>
            <p:ph idx="1"/>
          </p:nvPr>
        </p:nvSpPr>
        <p:spPr>
          <a:xfrm>
            <a:off x="461634" y="1636988"/>
            <a:ext cx="8367055" cy="4611412"/>
          </a:xfrm>
        </p:spPr>
        <p:txBody>
          <a:bodyPr/>
          <a:lstStyle/>
          <a:p>
            <a:r>
              <a:rPr lang="fr-FR" dirty="0"/>
              <a:t>Bien qu’il ne participe pas nécessairement à l’identification d’un projet, lors de la prise en charge, l’ingénieur devrait analyser les divers aspects dont il aura la responsabilité, afin de clarifier les objectifs du client ainsi que ceux de son entreprise, et s’assurer de sa compréhension des enjeux.</a:t>
            </a:r>
          </a:p>
          <a:p>
            <a:endParaRPr lang="fr-FR" dirty="0"/>
          </a:p>
          <a:p>
            <a:r>
              <a:rPr lang="fr-FR" dirty="0"/>
              <a:t>Cette analyse peut être mentale ou écrite, mais dans tous les cas, l’ingénieur devrait s’y astreindre avec rigueur.</a:t>
            </a:r>
          </a:p>
          <a:p>
            <a:endParaRPr lang="fr-FR" dirty="0"/>
          </a:p>
          <a:p>
            <a:r>
              <a:rPr lang="fr-FR" dirty="0"/>
              <a:t>Elle portera sur l’</a:t>
            </a:r>
            <a:r>
              <a:rPr lang="fr-FR" b="1" dirty="0"/>
              <a:t>environnement</a:t>
            </a:r>
            <a:r>
              <a:rPr lang="fr-FR" dirty="0"/>
              <a:t> du projet, les </a:t>
            </a:r>
            <a:r>
              <a:rPr lang="fr-FR" b="1" dirty="0"/>
              <a:t>parties prenantes</a:t>
            </a:r>
            <a:r>
              <a:rPr lang="fr-FR" dirty="0"/>
              <a:t>, les </a:t>
            </a:r>
            <a:r>
              <a:rPr lang="fr-FR" b="1" dirty="0"/>
              <a:t>risques</a:t>
            </a:r>
            <a:r>
              <a:rPr lang="fr-FR" dirty="0"/>
              <a:t> et la </a:t>
            </a:r>
            <a:r>
              <a:rPr lang="fr-FR" b="1" dirty="0"/>
              <a:t>préfaisabilité</a:t>
            </a:r>
            <a:r>
              <a:rPr lang="fr-FR" dirty="0"/>
              <a:t>.</a:t>
            </a:r>
          </a:p>
          <a:p>
            <a:endParaRPr lang="fr-FR" dirty="0"/>
          </a:p>
          <a:p>
            <a:r>
              <a:rPr lang="fr-FR" dirty="0"/>
              <a:t>L’utilisation de l’outil appelé cadre logique aidera l’ingénieur à mieux effectuer et synthétiser son analyse avant la mise en forme au moyen du Mémoire d’identification de projet (MIP).</a:t>
            </a:r>
            <a:endParaRPr lang="fr-CA" dirty="0"/>
          </a:p>
        </p:txBody>
      </p:sp>
      <p:sp>
        <p:nvSpPr>
          <p:cNvPr id="4" name="Footer Placeholder 3">
            <a:extLst>
              <a:ext uri="{FF2B5EF4-FFF2-40B4-BE49-F238E27FC236}">
                <a16:creationId xmlns:a16="http://schemas.microsoft.com/office/drawing/2014/main" id="{FF0D3090-5F0A-48C1-A9BE-4FC89649B125}"/>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3A630EAC-84D3-6043-12A9-C2EFD40810F0}"/>
              </a:ext>
            </a:extLst>
          </p:cNvPr>
          <p:cNvSpPr>
            <a:spLocks noGrp="1"/>
          </p:cNvSpPr>
          <p:nvPr>
            <p:ph type="sldNum" sz="quarter" idx="10"/>
          </p:nvPr>
        </p:nvSpPr>
        <p:spPr/>
        <p:txBody>
          <a:bodyPr/>
          <a:lstStyle/>
          <a:p>
            <a:fld id="{BEDC10D4-6BC5-4374-99E8-69100033354A}" type="slidenum">
              <a:rPr lang="en-US" altLang="en-US" smtClean="0"/>
              <a:pPr/>
              <a:t>16</a:t>
            </a:fld>
            <a:r>
              <a:rPr lang="en-US" altLang="en-US"/>
              <a:t> coucou</a:t>
            </a:r>
          </a:p>
        </p:txBody>
      </p:sp>
    </p:spTree>
    <p:extLst>
      <p:ext uri="{BB962C8B-B14F-4D97-AF65-F5344CB8AC3E}">
        <p14:creationId xmlns:p14="http://schemas.microsoft.com/office/powerpoint/2010/main" val="4075655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55598-4217-4A1A-A095-CE3C8FEF6D44}"/>
              </a:ext>
            </a:extLst>
          </p:cNvPr>
          <p:cNvSpPr>
            <a:spLocks noGrp="1"/>
          </p:cNvSpPr>
          <p:nvPr>
            <p:ph type="title"/>
          </p:nvPr>
        </p:nvSpPr>
        <p:spPr>
          <a:xfrm>
            <a:off x="566739" y="237069"/>
            <a:ext cx="8001000" cy="1216025"/>
          </a:xfrm>
        </p:spPr>
        <p:txBody>
          <a:bodyPr/>
          <a:lstStyle/>
          <a:p>
            <a:r>
              <a:rPr lang="en-CA" b="1" dirty="0" err="1"/>
              <a:t>L’analyse</a:t>
            </a:r>
            <a:r>
              <a:rPr lang="en-CA" b="1" dirty="0"/>
              <a:t> de </a:t>
            </a:r>
            <a:r>
              <a:rPr lang="en-CA" b="1" dirty="0" err="1"/>
              <a:t>l'environnement</a:t>
            </a:r>
            <a:endParaRPr lang="fr-CA" dirty="0"/>
          </a:p>
        </p:txBody>
      </p:sp>
      <p:sp>
        <p:nvSpPr>
          <p:cNvPr id="3" name="Content Placeholder 2">
            <a:extLst>
              <a:ext uri="{FF2B5EF4-FFF2-40B4-BE49-F238E27FC236}">
                <a16:creationId xmlns:a16="http://schemas.microsoft.com/office/drawing/2014/main" id="{5F5CC380-1D3C-4A17-B5FE-C1D5EA1044B1}"/>
              </a:ext>
            </a:extLst>
          </p:cNvPr>
          <p:cNvSpPr>
            <a:spLocks noGrp="1"/>
          </p:cNvSpPr>
          <p:nvPr>
            <p:ph idx="1"/>
          </p:nvPr>
        </p:nvSpPr>
        <p:spPr>
          <a:xfrm>
            <a:off x="487716" y="1734207"/>
            <a:ext cx="8340194" cy="4418237"/>
          </a:xfrm>
        </p:spPr>
        <p:txBody>
          <a:bodyPr/>
          <a:lstStyle/>
          <a:p>
            <a:r>
              <a:rPr lang="fr-FR" dirty="0"/>
              <a:t>Tout projet se déroule dans un environnement qui peut être complexe et varié d’un projet à un autre.</a:t>
            </a:r>
          </a:p>
          <a:p>
            <a:pPr lvl="1"/>
            <a:r>
              <a:rPr lang="fr-FR" dirty="0"/>
              <a:t>Par exemple, un projet exécuté dans un milieu syndiqué ne sera pas géré de la même façon qu’un projet issu d’un cadre de travail non syndiqué.</a:t>
            </a:r>
          </a:p>
          <a:p>
            <a:pPr lvl="1"/>
            <a:r>
              <a:rPr lang="fr-FR" dirty="0"/>
              <a:t>Avant de commencer le projet, le gestionnaire analysera de manière exhaustive son environnement et celui du projet, afin d’en comprendre les enjeux et les contraintes potentielles.</a:t>
            </a:r>
          </a:p>
          <a:p>
            <a:r>
              <a:rPr lang="fr-FR" dirty="0"/>
              <a:t>Le </a:t>
            </a:r>
            <a:r>
              <a:rPr lang="fr-FR" i="1" dirty="0"/>
              <a:t>Project Management Institute (</a:t>
            </a:r>
            <a:r>
              <a:rPr lang="fr-FR" dirty="0"/>
              <a:t>PMI) énumère trois types d’environnement:</a:t>
            </a:r>
          </a:p>
          <a:p>
            <a:pPr lvl="1"/>
            <a:r>
              <a:rPr lang="fr-FR" dirty="0"/>
              <a:t>l’environnement culturel et social;</a:t>
            </a:r>
          </a:p>
          <a:p>
            <a:pPr lvl="1"/>
            <a:r>
              <a:rPr lang="fr-FR" dirty="0"/>
              <a:t>l’environnement international et politique;</a:t>
            </a:r>
          </a:p>
          <a:p>
            <a:pPr lvl="1"/>
            <a:r>
              <a:rPr lang="fr-FR" dirty="0"/>
              <a:t>l’environnement physique.</a:t>
            </a:r>
          </a:p>
          <a:p>
            <a:r>
              <a:rPr lang="fr-FR" dirty="0"/>
              <a:t>Bien que ces trois catégories englobent la majorité des environnements d’un projet, il est de la responsabilité de l’ingénieur gestionnaire de bien définir ceux de son projet.</a:t>
            </a:r>
            <a:endParaRPr lang="fr-CA" dirty="0"/>
          </a:p>
        </p:txBody>
      </p:sp>
      <p:sp>
        <p:nvSpPr>
          <p:cNvPr id="4" name="Footer Placeholder 3">
            <a:extLst>
              <a:ext uri="{FF2B5EF4-FFF2-40B4-BE49-F238E27FC236}">
                <a16:creationId xmlns:a16="http://schemas.microsoft.com/office/drawing/2014/main" id="{6DD93C4C-76B0-4F2E-BC20-64C3FC2362A6}"/>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DF83393E-15AC-C63D-A80D-E9D677BDBCE4}"/>
              </a:ext>
            </a:extLst>
          </p:cNvPr>
          <p:cNvSpPr>
            <a:spLocks noGrp="1"/>
          </p:cNvSpPr>
          <p:nvPr>
            <p:ph type="sldNum" sz="quarter" idx="10"/>
          </p:nvPr>
        </p:nvSpPr>
        <p:spPr/>
        <p:txBody>
          <a:bodyPr/>
          <a:lstStyle/>
          <a:p>
            <a:fld id="{BEDC10D4-6BC5-4374-99E8-69100033354A}" type="slidenum">
              <a:rPr lang="en-US" altLang="en-US" smtClean="0"/>
              <a:pPr/>
              <a:t>17</a:t>
            </a:fld>
            <a:r>
              <a:rPr lang="en-US" altLang="en-US"/>
              <a:t> coucou</a:t>
            </a:r>
          </a:p>
        </p:txBody>
      </p:sp>
    </p:spTree>
    <p:extLst>
      <p:ext uri="{BB962C8B-B14F-4D97-AF65-F5344CB8AC3E}">
        <p14:creationId xmlns:p14="http://schemas.microsoft.com/office/powerpoint/2010/main" val="1266056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1FA8E-1A89-4D39-9383-33F457DCF852}"/>
              </a:ext>
            </a:extLst>
          </p:cNvPr>
          <p:cNvSpPr>
            <a:spLocks noGrp="1"/>
          </p:cNvSpPr>
          <p:nvPr>
            <p:ph type="title"/>
          </p:nvPr>
        </p:nvSpPr>
        <p:spPr/>
        <p:txBody>
          <a:bodyPr/>
          <a:lstStyle/>
          <a:p>
            <a:r>
              <a:rPr lang="en-CA" b="1" dirty="0" err="1"/>
              <a:t>L’analyse</a:t>
            </a:r>
            <a:r>
              <a:rPr lang="en-CA" b="1" dirty="0"/>
              <a:t> de </a:t>
            </a:r>
            <a:r>
              <a:rPr lang="en-CA" b="1" dirty="0" err="1"/>
              <a:t>l'environnement</a:t>
            </a:r>
            <a:endParaRPr lang="fr-CA" dirty="0"/>
          </a:p>
        </p:txBody>
      </p:sp>
      <p:sp>
        <p:nvSpPr>
          <p:cNvPr id="3" name="Content Placeholder 2">
            <a:extLst>
              <a:ext uri="{FF2B5EF4-FFF2-40B4-BE49-F238E27FC236}">
                <a16:creationId xmlns:a16="http://schemas.microsoft.com/office/drawing/2014/main" id="{B5C01527-CFF5-4D7F-AC7E-C6C836089F7F}"/>
              </a:ext>
            </a:extLst>
          </p:cNvPr>
          <p:cNvSpPr>
            <a:spLocks noGrp="1"/>
          </p:cNvSpPr>
          <p:nvPr>
            <p:ph idx="1"/>
          </p:nvPr>
        </p:nvSpPr>
        <p:spPr>
          <a:xfrm>
            <a:off x="566739" y="1752600"/>
            <a:ext cx="8340194" cy="4267200"/>
          </a:xfrm>
        </p:spPr>
        <p:txBody>
          <a:bodyPr/>
          <a:lstStyle/>
          <a:p>
            <a:r>
              <a:rPr lang="fr-FR" dirty="0" err="1"/>
              <a:t>O’Shaughnessy</a:t>
            </a:r>
            <a:r>
              <a:rPr lang="fr-FR" dirty="0"/>
              <a:t> (1992), pour sa part, définit l’environnement interne et externe du projet.</a:t>
            </a:r>
          </a:p>
          <a:p>
            <a:r>
              <a:rPr lang="fr-FR" dirty="0"/>
              <a:t>L’environnement interne fait référence aux diverses variables de l’organisation d’où est issu le projet, alors que l’environnement externe touche aux variables qui sont indépendantes de la volonté de l’entreprise et qui peuvent influencer la bonne marche du projet. Le tableau suivant résume la pensée de cet auteur.</a:t>
            </a:r>
            <a:endParaRPr lang="fr-CA" dirty="0"/>
          </a:p>
        </p:txBody>
      </p:sp>
      <p:sp>
        <p:nvSpPr>
          <p:cNvPr id="4" name="Footer Placeholder 3">
            <a:extLst>
              <a:ext uri="{FF2B5EF4-FFF2-40B4-BE49-F238E27FC236}">
                <a16:creationId xmlns:a16="http://schemas.microsoft.com/office/drawing/2014/main" id="{35F5BBA1-4EA9-41F7-BFBE-25FD93CCB273}"/>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6" name="Picture 5">
            <a:extLst>
              <a:ext uri="{FF2B5EF4-FFF2-40B4-BE49-F238E27FC236}">
                <a16:creationId xmlns:a16="http://schemas.microsoft.com/office/drawing/2014/main" id="{C7496752-729F-4803-8EEC-FD266D0B97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3525" y="3876675"/>
            <a:ext cx="6076950" cy="2981325"/>
          </a:xfrm>
          <a:prstGeom prst="rect">
            <a:avLst/>
          </a:prstGeom>
        </p:spPr>
      </p:pic>
      <p:sp>
        <p:nvSpPr>
          <p:cNvPr id="5" name="Slide Number Placeholder 4">
            <a:extLst>
              <a:ext uri="{FF2B5EF4-FFF2-40B4-BE49-F238E27FC236}">
                <a16:creationId xmlns:a16="http://schemas.microsoft.com/office/drawing/2014/main" id="{DA029AE8-6D27-CBD6-6134-10E8109E2CF6}"/>
              </a:ext>
            </a:extLst>
          </p:cNvPr>
          <p:cNvSpPr>
            <a:spLocks noGrp="1"/>
          </p:cNvSpPr>
          <p:nvPr>
            <p:ph type="sldNum" sz="quarter" idx="10"/>
          </p:nvPr>
        </p:nvSpPr>
        <p:spPr/>
        <p:txBody>
          <a:bodyPr/>
          <a:lstStyle/>
          <a:p>
            <a:fld id="{BEDC10D4-6BC5-4374-99E8-69100033354A}" type="slidenum">
              <a:rPr lang="en-US" altLang="en-US" smtClean="0"/>
              <a:pPr/>
              <a:t>18</a:t>
            </a:fld>
            <a:r>
              <a:rPr lang="en-US" altLang="en-US"/>
              <a:t> coucou</a:t>
            </a:r>
          </a:p>
        </p:txBody>
      </p:sp>
    </p:spTree>
    <p:extLst>
      <p:ext uri="{BB962C8B-B14F-4D97-AF65-F5344CB8AC3E}">
        <p14:creationId xmlns:p14="http://schemas.microsoft.com/office/powerpoint/2010/main" val="3494600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2EC94-72DF-43C7-BDCE-00B2FD875F71}"/>
              </a:ext>
            </a:extLst>
          </p:cNvPr>
          <p:cNvSpPr>
            <a:spLocks noGrp="1"/>
          </p:cNvSpPr>
          <p:nvPr>
            <p:ph type="title"/>
          </p:nvPr>
        </p:nvSpPr>
        <p:spPr/>
        <p:txBody>
          <a:bodyPr/>
          <a:lstStyle/>
          <a:p>
            <a:r>
              <a:rPr lang="en-CA" b="1" dirty="0" err="1"/>
              <a:t>L’analyse</a:t>
            </a:r>
            <a:r>
              <a:rPr lang="en-CA" b="1" dirty="0"/>
              <a:t> de </a:t>
            </a:r>
            <a:r>
              <a:rPr lang="en-CA" b="1" dirty="0" err="1"/>
              <a:t>l'environnement</a:t>
            </a:r>
            <a:endParaRPr lang="fr-CA" dirty="0"/>
          </a:p>
        </p:txBody>
      </p:sp>
      <p:pic>
        <p:nvPicPr>
          <p:cNvPr id="6" name="Content Placeholder 5">
            <a:extLst>
              <a:ext uri="{FF2B5EF4-FFF2-40B4-BE49-F238E27FC236}">
                <a16:creationId xmlns:a16="http://schemas.microsoft.com/office/drawing/2014/main" id="{FF36A085-8DD6-43FF-9804-9191B251467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1495" y="1772355"/>
            <a:ext cx="8721009" cy="4278489"/>
          </a:xfrm>
        </p:spPr>
      </p:pic>
      <p:sp>
        <p:nvSpPr>
          <p:cNvPr id="4" name="Footer Placeholder 3">
            <a:extLst>
              <a:ext uri="{FF2B5EF4-FFF2-40B4-BE49-F238E27FC236}">
                <a16:creationId xmlns:a16="http://schemas.microsoft.com/office/drawing/2014/main" id="{EB9CBE61-175E-4E15-9A47-F86D365669A4}"/>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3" name="Slide Number Placeholder 2">
            <a:extLst>
              <a:ext uri="{FF2B5EF4-FFF2-40B4-BE49-F238E27FC236}">
                <a16:creationId xmlns:a16="http://schemas.microsoft.com/office/drawing/2014/main" id="{025D37D3-B409-D7DF-586E-1F89F7543369}"/>
              </a:ext>
            </a:extLst>
          </p:cNvPr>
          <p:cNvSpPr>
            <a:spLocks noGrp="1"/>
          </p:cNvSpPr>
          <p:nvPr>
            <p:ph type="sldNum" sz="quarter" idx="10"/>
          </p:nvPr>
        </p:nvSpPr>
        <p:spPr/>
        <p:txBody>
          <a:bodyPr/>
          <a:lstStyle/>
          <a:p>
            <a:fld id="{BEDC10D4-6BC5-4374-99E8-69100033354A}" type="slidenum">
              <a:rPr lang="en-US" altLang="en-US" smtClean="0"/>
              <a:pPr/>
              <a:t>19</a:t>
            </a:fld>
            <a:r>
              <a:rPr lang="en-US" altLang="en-US"/>
              <a:t> coucou</a:t>
            </a:r>
          </a:p>
        </p:txBody>
      </p:sp>
    </p:spTree>
    <p:extLst>
      <p:ext uri="{BB962C8B-B14F-4D97-AF65-F5344CB8AC3E}">
        <p14:creationId xmlns:p14="http://schemas.microsoft.com/office/powerpoint/2010/main" val="2888480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C0D9542-23E1-387F-9DBE-7B89D3CCF3E2}"/>
              </a:ext>
            </a:extLst>
          </p:cNvPr>
          <p:cNvSpPr>
            <a:spLocks noGrp="1"/>
          </p:cNvSpPr>
          <p:nvPr>
            <p:ph type="sldNum" sz="quarter" idx="10"/>
          </p:nvPr>
        </p:nvSpPr>
        <p:spPr/>
        <p:txBody>
          <a:bodyPr/>
          <a:lstStyle/>
          <a:p>
            <a:fld id="{BEDC10D4-6BC5-4374-99E8-69100033354A}" type="slidenum">
              <a:rPr lang="en-US" altLang="en-US" smtClean="0"/>
              <a:pPr/>
              <a:t>2</a:t>
            </a:fld>
            <a:endParaRPr lang="en-US" altLang="en-US" dirty="0"/>
          </a:p>
        </p:txBody>
      </p:sp>
      <p:sp>
        <p:nvSpPr>
          <p:cNvPr id="5" name="Footer Placeholder 4">
            <a:extLst>
              <a:ext uri="{FF2B5EF4-FFF2-40B4-BE49-F238E27FC236}">
                <a16:creationId xmlns:a16="http://schemas.microsoft.com/office/drawing/2014/main" id="{54613390-0CC9-6F29-40C9-3826151D5F7A}"/>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D515BCEC-2259-6433-BC03-18F550E3F79A}"/>
              </a:ext>
            </a:extLst>
          </p:cNvPr>
          <p:cNvSpPr>
            <a:spLocks noGrp="1"/>
          </p:cNvSpPr>
          <p:nvPr>
            <p:ph type="title"/>
          </p:nvPr>
        </p:nvSpPr>
        <p:spPr>
          <a:xfrm>
            <a:off x="574675" y="304800"/>
            <a:ext cx="8001000" cy="1216025"/>
          </a:xfrm>
        </p:spPr>
        <p:txBody>
          <a:bodyPr/>
          <a:lstStyle/>
          <a:p>
            <a:r>
              <a:rPr lang="fr-CA" dirty="0"/>
              <a:t>Survol de la présentation</a:t>
            </a:r>
          </a:p>
        </p:txBody>
      </p:sp>
      <p:sp>
        <p:nvSpPr>
          <p:cNvPr id="7" name="Content Placeholder 2">
            <a:extLst>
              <a:ext uri="{FF2B5EF4-FFF2-40B4-BE49-F238E27FC236}">
                <a16:creationId xmlns:a16="http://schemas.microsoft.com/office/drawing/2014/main" id="{B057A72A-8789-1BA7-292B-6F8D4B746629}"/>
              </a:ext>
            </a:extLst>
          </p:cNvPr>
          <p:cNvSpPr txBox="1">
            <a:spLocks/>
          </p:cNvSpPr>
          <p:nvPr/>
        </p:nvSpPr>
        <p:spPr bwMode="auto">
          <a:xfrm>
            <a:off x="638503" y="1609397"/>
            <a:ext cx="8000999"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52417" indent="-352417" algn="l" rtl="0" eaLnBrk="0" fontAlgn="base" hangingPunct="0">
              <a:spcBef>
                <a:spcPct val="20000"/>
              </a:spcBef>
              <a:spcAft>
                <a:spcPct val="0"/>
              </a:spcAft>
              <a:buClr>
                <a:schemeClr val="accent2"/>
              </a:buClr>
              <a:buFont typeface="Wingdings" panose="05000000000000000000" pitchFamily="2" charset="2"/>
              <a:buChar char="o"/>
              <a:defRPr sz="1800">
                <a:solidFill>
                  <a:schemeClr val="tx1"/>
                </a:solidFill>
                <a:latin typeface="+mn-lt"/>
                <a:ea typeface="+mn-ea"/>
                <a:cs typeface="+mn-cs"/>
              </a:defRPr>
            </a:lvl1pPr>
            <a:lvl2pPr marL="681022" indent="-327414" algn="l" rtl="0" eaLnBrk="0" fontAlgn="base" hangingPunct="0">
              <a:spcBef>
                <a:spcPct val="20000"/>
              </a:spcBef>
              <a:spcAft>
                <a:spcPct val="0"/>
              </a:spcAft>
              <a:buClr>
                <a:schemeClr val="accent2"/>
              </a:buClr>
              <a:buFont typeface="Wingdings" panose="05000000000000000000" pitchFamily="2" charset="2"/>
              <a:buChar char="n"/>
              <a:defRPr sz="1500">
                <a:solidFill>
                  <a:schemeClr val="tx1"/>
                </a:solidFill>
                <a:latin typeface="+mn-lt"/>
              </a:defRPr>
            </a:lvl2pPr>
            <a:lvl3pPr marL="978670" indent="-296459" algn="l" rtl="0" eaLnBrk="0" fontAlgn="base" hangingPunct="0">
              <a:spcBef>
                <a:spcPct val="20000"/>
              </a:spcBef>
              <a:spcAft>
                <a:spcPct val="0"/>
              </a:spcAft>
              <a:buClr>
                <a:schemeClr val="accent2"/>
              </a:buClr>
              <a:buFont typeface="Wingdings" panose="05000000000000000000" pitchFamily="2" charset="2"/>
              <a:buChar char="o"/>
              <a:defRPr>
                <a:solidFill>
                  <a:schemeClr val="tx1"/>
                </a:solidFill>
                <a:latin typeface="+mn-lt"/>
              </a:defRPr>
            </a:lvl3pPr>
            <a:lvl4pPr marL="1270366" indent="-290506" algn="l" rtl="0" eaLnBrk="0" fontAlgn="base" hangingPunct="0">
              <a:spcBef>
                <a:spcPct val="20000"/>
              </a:spcBef>
              <a:spcAft>
                <a:spcPct val="0"/>
              </a:spcAft>
              <a:buClr>
                <a:schemeClr val="accent2"/>
              </a:buClr>
              <a:buFont typeface="Wingdings" panose="05000000000000000000" pitchFamily="2" charset="2"/>
              <a:buChar char="n"/>
              <a:defRPr sz="1200">
                <a:solidFill>
                  <a:schemeClr val="tx1"/>
                </a:solidFill>
                <a:latin typeface="+mn-lt"/>
              </a:defRPr>
            </a:lvl4pPr>
            <a:lvl5pPr marL="1570395" indent="-298839" algn="l" rtl="0" eaLnBrk="0" fontAlgn="base" hangingPunct="0">
              <a:spcBef>
                <a:spcPct val="25000"/>
              </a:spcBef>
              <a:spcAft>
                <a:spcPct val="0"/>
              </a:spcAft>
              <a:buClr>
                <a:schemeClr val="accent2"/>
              </a:buClr>
              <a:buFont typeface="Wingdings" panose="05000000000000000000" pitchFamily="2" charset="2"/>
              <a:buChar char="§"/>
              <a:defRPr sz="1051">
                <a:solidFill>
                  <a:schemeClr val="tx1"/>
                </a:solidFill>
                <a:latin typeface="+mn-lt"/>
              </a:defRPr>
            </a:lvl5pPr>
            <a:lvl6pPr marL="1913287"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6pPr>
            <a:lvl7pPr marL="2256178"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7pPr>
            <a:lvl8pPr marL="2599070"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8pPr>
            <a:lvl9pPr marL="2941961"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9pPr>
          </a:lstStyle>
          <a:p>
            <a:r>
              <a:rPr lang="fr-CA" sz="2400" kern="0" dirty="0"/>
              <a:t>Introduction</a:t>
            </a:r>
          </a:p>
          <a:p>
            <a:r>
              <a:rPr lang="fr-FR" sz="2400" kern="0" dirty="0"/>
              <a:t>Les facteurs clés du succès d’un projet</a:t>
            </a:r>
          </a:p>
          <a:p>
            <a:r>
              <a:rPr lang="fr-FR" sz="2400" kern="0" dirty="0"/>
              <a:t>Le cycle de vie d’un projet</a:t>
            </a:r>
          </a:p>
          <a:p>
            <a:r>
              <a:rPr lang="en-CA" sz="2400" kern="0" dirty="0" err="1"/>
              <a:t>L’analyse</a:t>
            </a:r>
            <a:r>
              <a:rPr lang="en-CA" sz="2400" kern="0" dirty="0"/>
              <a:t> </a:t>
            </a:r>
            <a:r>
              <a:rPr lang="en-CA" sz="2400" kern="0" dirty="0" err="1"/>
              <a:t>préliminaire</a:t>
            </a:r>
            <a:r>
              <a:rPr lang="en-CA" sz="2400" kern="0" dirty="0"/>
              <a:t> d’un </a:t>
            </a:r>
            <a:r>
              <a:rPr lang="en-CA" sz="2400" kern="0" dirty="0" err="1"/>
              <a:t>projet</a:t>
            </a:r>
            <a:endParaRPr lang="en-CA" sz="2400" kern="0" dirty="0"/>
          </a:p>
          <a:p>
            <a:r>
              <a:rPr lang="fr-FR" sz="2400" kern="0" dirty="0"/>
              <a:t>Le Mémoire d’identification du projet (MIP)</a:t>
            </a:r>
          </a:p>
          <a:p>
            <a:r>
              <a:rPr lang="fr-FR" sz="2400" kern="0" dirty="0"/>
              <a:t>Le contrôle et le suivi de projet</a:t>
            </a:r>
          </a:p>
          <a:p>
            <a:r>
              <a:rPr lang="en-CA" sz="2400" kern="0" dirty="0" err="1"/>
              <a:t>L’audit</a:t>
            </a:r>
            <a:r>
              <a:rPr lang="en-CA" sz="2400" kern="0" dirty="0"/>
              <a:t> de </a:t>
            </a:r>
            <a:r>
              <a:rPr lang="en-CA" sz="2400" kern="0" dirty="0" err="1"/>
              <a:t>projet</a:t>
            </a:r>
            <a:endParaRPr lang="en-CA" sz="2400" kern="0" dirty="0"/>
          </a:p>
          <a:p>
            <a:r>
              <a:rPr lang="en-CA" sz="2400" kern="0" dirty="0"/>
              <a:t>La </a:t>
            </a:r>
            <a:r>
              <a:rPr lang="en-CA" sz="2400" kern="0" dirty="0" err="1"/>
              <a:t>clôture</a:t>
            </a:r>
            <a:r>
              <a:rPr lang="en-CA" sz="2400" kern="0" dirty="0"/>
              <a:t> de </a:t>
            </a:r>
            <a:r>
              <a:rPr lang="en-CA" sz="2400" kern="0" dirty="0" err="1"/>
              <a:t>projet</a:t>
            </a:r>
            <a:endParaRPr lang="en-CA" sz="2400" kern="0" dirty="0"/>
          </a:p>
          <a:p>
            <a:r>
              <a:rPr lang="fr-FR" sz="2400" dirty="0"/>
              <a:t>La Gestion Agile et la Méthodologie Scrum</a:t>
            </a:r>
            <a:endParaRPr lang="en-CA" sz="2400" kern="0" dirty="0"/>
          </a:p>
          <a:p>
            <a:r>
              <a:rPr lang="fr-FR" sz="2400" kern="0" dirty="0"/>
              <a:t>Références</a:t>
            </a:r>
            <a:br>
              <a:rPr lang="fr-FR" sz="2400" kern="0" dirty="0"/>
            </a:br>
            <a:endParaRPr lang="fr-CA" sz="2400" kern="0" dirty="0"/>
          </a:p>
        </p:txBody>
      </p:sp>
    </p:spTree>
    <p:extLst>
      <p:ext uri="{BB962C8B-B14F-4D97-AF65-F5344CB8AC3E}">
        <p14:creationId xmlns:p14="http://schemas.microsoft.com/office/powerpoint/2010/main" val="7714454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9FEA2-939E-47F1-882D-88753B947CFC}"/>
              </a:ext>
            </a:extLst>
          </p:cNvPr>
          <p:cNvSpPr>
            <a:spLocks noGrp="1"/>
          </p:cNvSpPr>
          <p:nvPr>
            <p:ph type="title"/>
          </p:nvPr>
        </p:nvSpPr>
        <p:spPr/>
        <p:txBody>
          <a:bodyPr/>
          <a:lstStyle/>
          <a:p>
            <a:r>
              <a:rPr lang="en-CA" b="1" dirty="0" err="1"/>
              <a:t>L’analyse</a:t>
            </a:r>
            <a:r>
              <a:rPr lang="en-CA" b="1" dirty="0"/>
              <a:t> des </a:t>
            </a:r>
            <a:r>
              <a:rPr lang="en-CA" b="1" dirty="0" err="1"/>
              <a:t>partie</a:t>
            </a:r>
            <a:r>
              <a:rPr lang="en-CA" b="1" dirty="0"/>
              <a:t> </a:t>
            </a:r>
            <a:r>
              <a:rPr lang="en-CA" b="1" dirty="0" err="1"/>
              <a:t>prenantes</a:t>
            </a:r>
            <a:endParaRPr lang="fr-CA" dirty="0"/>
          </a:p>
        </p:txBody>
      </p:sp>
      <p:sp>
        <p:nvSpPr>
          <p:cNvPr id="3" name="Content Placeholder 2">
            <a:extLst>
              <a:ext uri="{FF2B5EF4-FFF2-40B4-BE49-F238E27FC236}">
                <a16:creationId xmlns:a16="http://schemas.microsoft.com/office/drawing/2014/main" id="{1694E211-922A-4AD6-B8EB-32AB696CB81C}"/>
              </a:ext>
            </a:extLst>
          </p:cNvPr>
          <p:cNvSpPr>
            <a:spLocks noGrp="1"/>
          </p:cNvSpPr>
          <p:nvPr>
            <p:ph idx="1"/>
          </p:nvPr>
        </p:nvSpPr>
        <p:spPr>
          <a:xfrm>
            <a:off x="566738" y="1752599"/>
            <a:ext cx="8414423" cy="4397679"/>
          </a:xfrm>
        </p:spPr>
        <p:txBody>
          <a:bodyPr/>
          <a:lstStyle/>
          <a:p>
            <a:r>
              <a:rPr lang="fr-FR" dirty="0"/>
              <a:t>Le gestionnaire de projet doit aussi s’assurer de bien connaître toutes les parties prenantes du projet.</a:t>
            </a:r>
          </a:p>
          <a:p>
            <a:endParaRPr lang="fr-FR" dirty="0"/>
          </a:p>
          <a:p>
            <a:r>
              <a:rPr lang="fr-FR" dirty="0"/>
              <a:t>Une partie prenante est ainsi définie par le PMI (2004) : « les personnes et les organisations activement impliquées dans le projet. Elles peuvent aussi influencer les objectifs et les résultats du projet. L’équipe de management de projet doit identifier ces parties prenantes, déterminer leurs exigences et leurs attentes et, dans la mesure du possible, gérer leur influence par rapport aux exigences de façon à assurer le succès du projet. »</a:t>
            </a:r>
          </a:p>
          <a:p>
            <a:endParaRPr lang="fr-FR" dirty="0"/>
          </a:p>
          <a:p>
            <a:r>
              <a:rPr lang="fr-FR" dirty="0"/>
              <a:t>D’autres méthodes peuvent être utilisées, comme celle proposé pour un projet de déplacement d’une entreprise.</a:t>
            </a:r>
            <a:endParaRPr lang="fr-CA" dirty="0"/>
          </a:p>
        </p:txBody>
      </p:sp>
      <p:sp>
        <p:nvSpPr>
          <p:cNvPr id="4" name="Footer Placeholder 3">
            <a:extLst>
              <a:ext uri="{FF2B5EF4-FFF2-40B4-BE49-F238E27FC236}">
                <a16:creationId xmlns:a16="http://schemas.microsoft.com/office/drawing/2014/main" id="{78507D33-469B-45AD-B512-EE53173A372C}"/>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5E877A02-C2E9-CCDA-E381-B13B6C57CCCE}"/>
              </a:ext>
            </a:extLst>
          </p:cNvPr>
          <p:cNvSpPr>
            <a:spLocks noGrp="1"/>
          </p:cNvSpPr>
          <p:nvPr>
            <p:ph type="sldNum" sz="quarter" idx="10"/>
          </p:nvPr>
        </p:nvSpPr>
        <p:spPr/>
        <p:txBody>
          <a:bodyPr/>
          <a:lstStyle/>
          <a:p>
            <a:fld id="{BEDC10D4-6BC5-4374-99E8-69100033354A}" type="slidenum">
              <a:rPr lang="en-US" altLang="en-US" smtClean="0"/>
              <a:pPr/>
              <a:t>20</a:t>
            </a:fld>
            <a:r>
              <a:rPr lang="en-US" altLang="en-US"/>
              <a:t> coucou</a:t>
            </a:r>
          </a:p>
        </p:txBody>
      </p:sp>
    </p:spTree>
    <p:extLst>
      <p:ext uri="{BB962C8B-B14F-4D97-AF65-F5344CB8AC3E}">
        <p14:creationId xmlns:p14="http://schemas.microsoft.com/office/powerpoint/2010/main" val="1033563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B450A-7203-4C04-8973-8201382C74F7}"/>
              </a:ext>
            </a:extLst>
          </p:cNvPr>
          <p:cNvSpPr>
            <a:spLocks noGrp="1"/>
          </p:cNvSpPr>
          <p:nvPr>
            <p:ph type="title"/>
          </p:nvPr>
        </p:nvSpPr>
        <p:spPr/>
        <p:txBody>
          <a:bodyPr/>
          <a:lstStyle/>
          <a:p>
            <a:endParaRPr lang="fr-CA"/>
          </a:p>
        </p:txBody>
      </p:sp>
      <p:pic>
        <p:nvPicPr>
          <p:cNvPr id="6" name="Content Placeholder 5">
            <a:extLst>
              <a:ext uri="{FF2B5EF4-FFF2-40B4-BE49-F238E27FC236}">
                <a16:creationId xmlns:a16="http://schemas.microsoft.com/office/drawing/2014/main" id="{5188E466-A354-4446-9EC2-ED9D8254FE5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0484" y="-47655"/>
            <a:ext cx="5441015" cy="6934200"/>
          </a:xfrm>
        </p:spPr>
      </p:pic>
      <p:sp>
        <p:nvSpPr>
          <p:cNvPr id="4" name="Footer Placeholder 3">
            <a:extLst>
              <a:ext uri="{FF2B5EF4-FFF2-40B4-BE49-F238E27FC236}">
                <a16:creationId xmlns:a16="http://schemas.microsoft.com/office/drawing/2014/main" id="{4DB9F8CB-E7C3-4D48-8232-03766D25482F}"/>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3" name="Slide Number Placeholder 2">
            <a:extLst>
              <a:ext uri="{FF2B5EF4-FFF2-40B4-BE49-F238E27FC236}">
                <a16:creationId xmlns:a16="http://schemas.microsoft.com/office/drawing/2014/main" id="{391E311F-5A47-200E-2D2D-E4891357AD1F}"/>
              </a:ext>
            </a:extLst>
          </p:cNvPr>
          <p:cNvSpPr>
            <a:spLocks noGrp="1"/>
          </p:cNvSpPr>
          <p:nvPr>
            <p:ph type="sldNum" sz="quarter" idx="10"/>
          </p:nvPr>
        </p:nvSpPr>
        <p:spPr/>
        <p:txBody>
          <a:bodyPr/>
          <a:lstStyle/>
          <a:p>
            <a:fld id="{BEDC10D4-6BC5-4374-99E8-69100033354A}" type="slidenum">
              <a:rPr lang="en-US" altLang="en-US" smtClean="0"/>
              <a:pPr/>
              <a:t>21</a:t>
            </a:fld>
            <a:r>
              <a:rPr lang="en-US" altLang="en-US"/>
              <a:t> coucou</a:t>
            </a:r>
          </a:p>
        </p:txBody>
      </p:sp>
    </p:spTree>
    <p:extLst>
      <p:ext uri="{BB962C8B-B14F-4D97-AF65-F5344CB8AC3E}">
        <p14:creationId xmlns:p14="http://schemas.microsoft.com/office/powerpoint/2010/main" val="525556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0234B-965B-4D45-A26D-866184CB97CD}"/>
              </a:ext>
            </a:extLst>
          </p:cNvPr>
          <p:cNvSpPr>
            <a:spLocks noGrp="1"/>
          </p:cNvSpPr>
          <p:nvPr>
            <p:ph type="title"/>
          </p:nvPr>
        </p:nvSpPr>
        <p:spPr/>
        <p:txBody>
          <a:bodyPr/>
          <a:lstStyle/>
          <a:p>
            <a:r>
              <a:rPr lang="en-CA" b="1" dirty="0"/>
              <a:t>La </a:t>
            </a:r>
            <a:r>
              <a:rPr lang="en-CA" b="1" dirty="0" err="1"/>
              <a:t>gestion</a:t>
            </a:r>
            <a:r>
              <a:rPr lang="en-CA" b="1" dirty="0"/>
              <a:t> du </a:t>
            </a:r>
            <a:r>
              <a:rPr lang="en-CA" b="1" dirty="0" err="1"/>
              <a:t>risque</a:t>
            </a:r>
            <a:endParaRPr lang="fr-CA" dirty="0"/>
          </a:p>
        </p:txBody>
      </p:sp>
      <p:sp>
        <p:nvSpPr>
          <p:cNvPr id="3" name="Content Placeholder 2">
            <a:extLst>
              <a:ext uri="{FF2B5EF4-FFF2-40B4-BE49-F238E27FC236}">
                <a16:creationId xmlns:a16="http://schemas.microsoft.com/office/drawing/2014/main" id="{CD8DE0B2-752A-4012-A4F9-BDEFE5D3F39B}"/>
              </a:ext>
            </a:extLst>
          </p:cNvPr>
          <p:cNvSpPr>
            <a:spLocks noGrp="1"/>
          </p:cNvSpPr>
          <p:nvPr>
            <p:ph idx="1"/>
          </p:nvPr>
        </p:nvSpPr>
        <p:spPr>
          <a:xfrm>
            <a:off x="406400" y="1752600"/>
            <a:ext cx="8534400" cy="4267200"/>
          </a:xfrm>
        </p:spPr>
        <p:txBody>
          <a:bodyPr/>
          <a:lstStyle/>
          <a:p>
            <a:r>
              <a:rPr lang="fr-FR" dirty="0"/>
              <a:t>Durant la phase d’identification, l’analyse du risque demeure au stade préliminaire. Le gestionnaire de projet effectuera une analyse des risques plus approfondie lors de la planification détaillée du projet.</a:t>
            </a:r>
          </a:p>
          <a:p>
            <a:r>
              <a:rPr lang="fr-FR" dirty="0"/>
              <a:t>Il doit cerner dès le départ les principaux risques du projet, et ce, de façon aussi rigoureuse que durant la phase de définition, même s’il ne possède pas toute l’information nécessaire pour une analyse plus poussée.</a:t>
            </a:r>
          </a:p>
          <a:p>
            <a:r>
              <a:rPr lang="fr-FR" dirty="0"/>
              <a:t>Il est clair qu’elle sera bonifiée au fur et à mesure que de nouvelles données seront disponibles ou découvertes. Le cadre logique apporte un premier éclairage sur les risques en repérant les conditions critiques du projet.</a:t>
            </a:r>
          </a:p>
          <a:p>
            <a:r>
              <a:rPr lang="fr-FR" dirty="0"/>
              <a:t>Cependant, pour la planification détaillée, cette première analyse devient rapidement dépassée.</a:t>
            </a:r>
            <a:endParaRPr lang="fr-CA" dirty="0"/>
          </a:p>
        </p:txBody>
      </p:sp>
      <p:sp>
        <p:nvSpPr>
          <p:cNvPr id="4" name="Footer Placeholder 3">
            <a:extLst>
              <a:ext uri="{FF2B5EF4-FFF2-40B4-BE49-F238E27FC236}">
                <a16:creationId xmlns:a16="http://schemas.microsoft.com/office/drawing/2014/main" id="{D2229704-24BB-4DF9-94E4-8151D18CFD2F}"/>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B4D1A0B2-1215-EE4A-7E9A-C5D79998076B}"/>
              </a:ext>
            </a:extLst>
          </p:cNvPr>
          <p:cNvSpPr>
            <a:spLocks noGrp="1"/>
          </p:cNvSpPr>
          <p:nvPr>
            <p:ph type="sldNum" sz="quarter" idx="10"/>
          </p:nvPr>
        </p:nvSpPr>
        <p:spPr/>
        <p:txBody>
          <a:bodyPr/>
          <a:lstStyle/>
          <a:p>
            <a:fld id="{BEDC10D4-6BC5-4374-99E8-69100033354A}" type="slidenum">
              <a:rPr lang="en-US" altLang="en-US" smtClean="0"/>
              <a:pPr/>
              <a:t>22</a:t>
            </a:fld>
            <a:r>
              <a:rPr lang="en-US" altLang="en-US"/>
              <a:t> coucou</a:t>
            </a:r>
          </a:p>
        </p:txBody>
      </p:sp>
    </p:spTree>
    <p:extLst>
      <p:ext uri="{BB962C8B-B14F-4D97-AF65-F5344CB8AC3E}">
        <p14:creationId xmlns:p14="http://schemas.microsoft.com/office/powerpoint/2010/main" val="1262132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11E1C-285B-46A9-845A-84DE0F131F83}"/>
              </a:ext>
            </a:extLst>
          </p:cNvPr>
          <p:cNvSpPr>
            <a:spLocks noGrp="1"/>
          </p:cNvSpPr>
          <p:nvPr>
            <p:ph type="title"/>
          </p:nvPr>
        </p:nvSpPr>
        <p:spPr/>
        <p:txBody>
          <a:bodyPr/>
          <a:lstStyle/>
          <a:p>
            <a:r>
              <a:rPr lang="en-CA" b="1" dirty="0"/>
              <a:t>La </a:t>
            </a:r>
            <a:r>
              <a:rPr lang="en-CA" b="1" dirty="0" err="1"/>
              <a:t>gestion</a:t>
            </a:r>
            <a:r>
              <a:rPr lang="en-CA" b="1" dirty="0"/>
              <a:t> du </a:t>
            </a:r>
            <a:r>
              <a:rPr lang="en-CA" b="1" dirty="0" err="1"/>
              <a:t>risque</a:t>
            </a:r>
            <a:endParaRPr lang="fr-CA" dirty="0"/>
          </a:p>
        </p:txBody>
      </p:sp>
      <p:sp>
        <p:nvSpPr>
          <p:cNvPr id="3" name="Content Placeholder 2">
            <a:extLst>
              <a:ext uri="{FF2B5EF4-FFF2-40B4-BE49-F238E27FC236}">
                <a16:creationId xmlns:a16="http://schemas.microsoft.com/office/drawing/2014/main" id="{7E158D5A-67FB-4810-A37F-AA3C4D350A3C}"/>
              </a:ext>
            </a:extLst>
          </p:cNvPr>
          <p:cNvSpPr>
            <a:spLocks noGrp="1"/>
          </p:cNvSpPr>
          <p:nvPr>
            <p:ph idx="1"/>
          </p:nvPr>
        </p:nvSpPr>
        <p:spPr/>
        <p:txBody>
          <a:bodyPr/>
          <a:lstStyle/>
          <a:p>
            <a:r>
              <a:rPr lang="fr-FR" dirty="0"/>
              <a:t>Le PMI définit le risque comme étant « un événement ou situation dont la concrétisation, incertaine, aurait une incidence positive ou négative sur les objectifs du projet ».</a:t>
            </a:r>
          </a:p>
          <a:p>
            <a:endParaRPr lang="fr-FR" dirty="0"/>
          </a:p>
          <a:p>
            <a:r>
              <a:rPr lang="fr-FR" dirty="0"/>
              <a:t>Le </a:t>
            </a:r>
            <a:r>
              <a:rPr lang="fr-FR" i="1" dirty="0"/>
              <a:t>PMBOK</a:t>
            </a:r>
            <a:r>
              <a:rPr lang="fr-FR" dirty="0"/>
              <a:t>® établit des catégories de risques et une structure de découpage des risques, selon leurs origines : techniques, externes, organisationnels, environnementaux ou de gestion du projet.</a:t>
            </a:r>
            <a:endParaRPr lang="fr-CA" dirty="0"/>
          </a:p>
        </p:txBody>
      </p:sp>
      <p:sp>
        <p:nvSpPr>
          <p:cNvPr id="4" name="Footer Placeholder 3">
            <a:extLst>
              <a:ext uri="{FF2B5EF4-FFF2-40B4-BE49-F238E27FC236}">
                <a16:creationId xmlns:a16="http://schemas.microsoft.com/office/drawing/2014/main" id="{DAE22911-6F0C-42BA-B94C-F8137799690C}"/>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D981FD32-CC55-47AD-854C-CFE9819E883D}"/>
              </a:ext>
            </a:extLst>
          </p:cNvPr>
          <p:cNvSpPr>
            <a:spLocks noGrp="1"/>
          </p:cNvSpPr>
          <p:nvPr>
            <p:ph type="sldNum" sz="quarter" idx="10"/>
          </p:nvPr>
        </p:nvSpPr>
        <p:spPr/>
        <p:txBody>
          <a:bodyPr/>
          <a:lstStyle/>
          <a:p>
            <a:fld id="{BEDC10D4-6BC5-4374-99E8-69100033354A}" type="slidenum">
              <a:rPr lang="en-US" altLang="en-US" smtClean="0"/>
              <a:pPr/>
              <a:t>23</a:t>
            </a:fld>
            <a:r>
              <a:rPr lang="en-US" altLang="en-US"/>
              <a:t> coucou</a:t>
            </a:r>
          </a:p>
        </p:txBody>
      </p:sp>
    </p:spTree>
    <p:extLst>
      <p:ext uri="{BB962C8B-B14F-4D97-AF65-F5344CB8AC3E}">
        <p14:creationId xmlns:p14="http://schemas.microsoft.com/office/powerpoint/2010/main" val="796662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8FC4D-BF23-4CAA-8A97-B41BB2BBA533}"/>
              </a:ext>
            </a:extLst>
          </p:cNvPr>
          <p:cNvSpPr>
            <a:spLocks noGrp="1"/>
          </p:cNvSpPr>
          <p:nvPr>
            <p:ph type="title"/>
          </p:nvPr>
        </p:nvSpPr>
        <p:spPr/>
        <p:txBody>
          <a:bodyPr/>
          <a:lstStyle/>
          <a:p>
            <a:endParaRPr lang="fr-CA"/>
          </a:p>
        </p:txBody>
      </p:sp>
      <p:pic>
        <p:nvPicPr>
          <p:cNvPr id="6" name="Content Placeholder 5">
            <a:extLst>
              <a:ext uri="{FF2B5EF4-FFF2-40B4-BE49-F238E27FC236}">
                <a16:creationId xmlns:a16="http://schemas.microsoft.com/office/drawing/2014/main" id="{3FCEF167-4BB0-45D9-B5EF-35CAAF60A2D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8325" y="304802"/>
            <a:ext cx="8177202" cy="5727698"/>
          </a:xfrm>
        </p:spPr>
      </p:pic>
      <p:sp>
        <p:nvSpPr>
          <p:cNvPr id="4" name="Footer Placeholder 3">
            <a:extLst>
              <a:ext uri="{FF2B5EF4-FFF2-40B4-BE49-F238E27FC236}">
                <a16:creationId xmlns:a16="http://schemas.microsoft.com/office/drawing/2014/main" id="{81963461-916F-47E4-820B-739287E83370}"/>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3" name="Slide Number Placeholder 2">
            <a:extLst>
              <a:ext uri="{FF2B5EF4-FFF2-40B4-BE49-F238E27FC236}">
                <a16:creationId xmlns:a16="http://schemas.microsoft.com/office/drawing/2014/main" id="{6550A177-0325-DAA1-63FC-8255A733AA55}"/>
              </a:ext>
            </a:extLst>
          </p:cNvPr>
          <p:cNvSpPr>
            <a:spLocks noGrp="1"/>
          </p:cNvSpPr>
          <p:nvPr>
            <p:ph type="sldNum" sz="quarter" idx="10"/>
          </p:nvPr>
        </p:nvSpPr>
        <p:spPr/>
        <p:txBody>
          <a:bodyPr/>
          <a:lstStyle/>
          <a:p>
            <a:fld id="{BEDC10D4-6BC5-4374-99E8-69100033354A}" type="slidenum">
              <a:rPr lang="en-US" altLang="en-US" smtClean="0"/>
              <a:pPr/>
              <a:t>24</a:t>
            </a:fld>
            <a:r>
              <a:rPr lang="en-US" altLang="en-US"/>
              <a:t> coucou</a:t>
            </a:r>
          </a:p>
        </p:txBody>
      </p:sp>
    </p:spTree>
    <p:extLst>
      <p:ext uri="{BB962C8B-B14F-4D97-AF65-F5344CB8AC3E}">
        <p14:creationId xmlns:p14="http://schemas.microsoft.com/office/powerpoint/2010/main" val="1145020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13A70-E4AB-4017-BE58-11393D7D01B9}"/>
              </a:ext>
            </a:extLst>
          </p:cNvPr>
          <p:cNvSpPr>
            <a:spLocks noGrp="1"/>
          </p:cNvSpPr>
          <p:nvPr>
            <p:ph type="title"/>
          </p:nvPr>
        </p:nvSpPr>
        <p:spPr/>
        <p:txBody>
          <a:bodyPr/>
          <a:lstStyle/>
          <a:p>
            <a:r>
              <a:rPr lang="en-CA" b="1" dirty="0"/>
              <a:t>La </a:t>
            </a:r>
            <a:r>
              <a:rPr lang="en-CA" b="1" dirty="0" err="1"/>
              <a:t>réponse</a:t>
            </a:r>
            <a:r>
              <a:rPr lang="en-CA" b="1" dirty="0"/>
              <a:t> aux </a:t>
            </a:r>
            <a:r>
              <a:rPr lang="en-CA" b="1" dirty="0" err="1"/>
              <a:t>risques</a:t>
            </a:r>
            <a:endParaRPr lang="fr-CA" dirty="0"/>
          </a:p>
        </p:txBody>
      </p:sp>
      <p:sp>
        <p:nvSpPr>
          <p:cNvPr id="3" name="Content Placeholder 2">
            <a:extLst>
              <a:ext uri="{FF2B5EF4-FFF2-40B4-BE49-F238E27FC236}">
                <a16:creationId xmlns:a16="http://schemas.microsoft.com/office/drawing/2014/main" id="{93B874FB-A1B1-4C9A-934E-0CF1F4914FA7}"/>
              </a:ext>
            </a:extLst>
          </p:cNvPr>
          <p:cNvSpPr>
            <a:spLocks noGrp="1"/>
          </p:cNvSpPr>
          <p:nvPr>
            <p:ph idx="1"/>
          </p:nvPr>
        </p:nvSpPr>
        <p:spPr>
          <a:xfrm>
            <a:off x="566738" y="1752600"/>
            <a:ext cx="8335961" cy="4267200"/>
          </a:xfrm>
        </p:spPr>
        <p:txBody>
          <a:bodyPr/>
          <a:lstStyle/>
          <a:p>
            <a:r>
              <a:rPr lang="fr-FR" dirty="0"/>
              <a:t>La mise en œuvre de stratégies de réponse est le processus qui consiste à élaborer des solutions et à déterminer des actions visant à susciter les occasions de réduire les menaces qui modifieraient les objectifs du projet.</a:t>
            </a:r>
          </a:p>
          <a:p>
            <a:endParaRPr lang="fr-FR" dirty="0"/>
          </a:p>
          <a:p>
            <a:r>
              <a:rPr lang="fr-FR" dirty="0"/>
              <a:t>Elle nécessite l’identification des parties ou des individus auxquels sera confiée la responsabilité de chacune des stratégies de réponse approuvées.</a:t>
            </a:r>
          </a:p>
          <a:p>
            <a:endParaRPr lang="fr-FR" dirty="0"/>
          </a:p>
          <a:p>
            <a:r>
              <a:rPr lang="fr-FR" dirty="0"/>
              <a:t>Ce processus permet de s’assurer que les risques repérés seront gérés de façon appropriée. L’efficacité de la planification des stratégies de réponse aura une influence directe sur l’augmentation ou la baisse du niveau global de risques du projet.</a:t>
            </a:r>
            <a:endParaRPr lang="fr-CA" dirty="0"/>
          </a:p>
        </p:txBody>
      </p:sp>
      <p:sp>
        <p:nvSpPr>
          <p:cNvPr id="4" name="Footer Placeholder 3">
            <a:extLst>
              <a:ext uri="{FF2B5EF4-FFF2-40B4-BE49-F238E27FC236}">
                <a16:creationId xmlns:a16="http://schemas.microsoft.com/office/drawing/2014/main" id="{CCECD094-D64E-4185-8A0A-06E356D610D6}"/>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C56EFED4-6C12-3A1E-7DE1-B16F4DF864FC}"/>
              </a:ext>
            </a:extLst>
          </p:cNvPr>
          <p:cNvSpPr>
            <a:spLocks noGrp="1"/>
          </p:cNvSpPr>
          <p:nvPr>
            <p:ph type="sldNum" sz="quarter" idx="10"/>
          </p:nvPr>
        </p:nvSpPr>
        <p:spPr/>
        <p:txBody>
          <a:bodyPr/>
          <a:lstStyle/>
          <a:p>
            <a:fld id="{BEDC10D4-6BC5-4374-99E8-69100033354A}" type="slidenum">
              <a:rPr lang="en-US" altLang="en-US" smtClean="0"/>
              <a:pPr/>
              <a:t>25</a:t>
            </a:fld>
            <a:r>
              <a:rPr lang="en-US" altLang="en-US"/>
              <a:t> coucou</a:t>
            </a:r>
          </a:p>
        </p:txBody>
      </p:sp>
    </p:spTree>
    <p:extLst>
      <p:ext uri="{BB962C8B-B14F-4D97-AF65-F5344CB8AC3E}">
        <p14:creationId xmlns:p14="http://schemas.microsoft.com/office/powerpoint/2010/main" val="463831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AA6F5-1985-4993-B44D-662CA14F1C0B}"/>
              </a:ext>
            </a:extLst>
          </p:cNvPr>
          <p:cNvSpPr>
            <a:spLocks noGrp="1"/>
          </p:cNvSpPr>
          <p:nvPr>
            <p:ph type="title"/>
          </p:nvPr>
        </p:nvSpPr>
        <p:spPr/>
        <p:txBody>
          <a:bodyPr/>
          <a:lstStyle/>
          <a:p>
            <a:r>
              <a:rPr lang="en-CA" b="1" dirty="0"/>
              <a:t>La </a:t>
            </a:r>
            <a:r>
              <a:rPr lang="en-CA" b="1" dirty="0" err="1"/>
              <a:t>réponse</a:t>
            </a:r>
            <a:r>
              <a:rPr lang="en-CA" b="1" dirty="0"/>
              <a:t> aux </a:t>
            </a:r>
            <a:r>
              <a:rPr lang="en-CA" b="1" dirty="0" err="1"/>
              <a:t>risques</a:t>
            </a:r>
            <a:endParaRPr lang="fr-CA" dirty="0"/>
          </a:p>
        </p:txBody>
      </p:sp>
      <p:sp>
        <p:nvSpPr>
          <p:cNvPr id="3" name="Content Placeholder 2">
            <a:extLst>
              <a:ext uri="{FF2B5EF4-FFF2-40B4-BE49-F238E27FC236}">
                <a16:creationId xmlns:a16="http://schemas.microsoft.com/office/drawing/2014/main" id="{17B6822C-9699-49A3-BF12-412F3919DE6A}"/>
              </a:ext>
            </a:extLst>
          </p:cNvPr>
          <p:cNvSpPr>
            <a:spLocks noGrp="1"/>
          </p:cNvSpPr>
          <p:nvPr>
            <p:ph idx="1"/>
          </p:nvPr>
        </p:nvSpPr>
        <p:spPr/>
        <p:txBody>
          <a:bodyPr/>
          <a:lstStyle/>
          <a:p>
            <a:r>
              <a:rPr lang="fr-FR" dirty="0"/>
              <a:t>Plusieurs stratégies de réponse sont envisageables. Pour chaque risque, le choix doit porter sur la plus efficace selon le contexte, les circonstances, la ou les culture(s) en place (ex. d’entreprise, professionnelles, locales) ou tout autre aspect pouvant influer sur le projet et les décisions à prendre.</a:t>
            </a:r>
          </a:p>
          <a:p>
            <a:endParaRPr lang="fr-FR" dirty="0"/>
          </a:p>
          <a:p>
            <a:r>
              <a:rPr lang="fr-FR" dirty="0"/>
              <a:t>L’ingénieur retiendra essentiellement les quatre stratégies de réponse aux risques suivantes : le rejet ou l’évitement, le transfert, l’atténuation ou la réduction, et l’acceptation.</a:t>
            </a:r>
            <a:endParaRPr lang="fr-CA" dirty="0"/>
          </a:p>
        </p:txBody>
      </p:sp>
      <p:sp>
        <p:nvSpPr>
          <p:cNvPr id="4" name="Footer Placeholder 3">
            <a:extLst>
              <a:ext uri="{FF2B5EF4-FFF2-40B4-BE49-F238E27FC236}">
                <a16:creationId xmlns:a16="http://schemas.microsoft.com/office/drawing/2014/main" id="{2D90C34A-312B-4F5C-BF7A-F78E84A9575E}"/>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489AC7D2-FFA7-D837-8212-4D8D0F99B227}"/>
              </a:ext>
            </a:extLst>
          </p:cNvPr>
          <p:cNvSpPr>
            <a:spLocks noGrp="1"/>
          </p:cNvSpPr>
          <p:nvPr>
            <p:ph type="sldNum" sz="quarter" idx="10"/>
          </p:nvPr>
        </p:nvSpPr>
        <p:spPr/>
        <p:txBody>
          <a:bodyPr/>
          <a:lstStyle/>
          <a:p>
            <a:fld id="{BEDC10D4-6BC5-4374-99E8-69100033354A}" type="slidenum">
              <a:rPr lang="en-US" altLang="en-US" smtClean="0"/>
              <a:pPr/>
              <a:t>26</a:t>
            </a:fld>
            <a:r>
              <a:rPr lang="en-US" altLang="en-US"/>
              <a:t> coucou</a:t>
            </a:r>
          </a:p>
        </p:txBody>
      </p:sp>
    </p:spTree>
    <p:extLst>
      <p:ext uri="{BB962C8B-B14F-4D97-AF65-F5344CB8AC3E}">
        <p14:creationId xmlns:p14="http://schemas.microsoft.com/office/powerpoint/2010/main" val="5394254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7F72F-749E-420F-9C63-3713803C34E7}"/>
              </a:ext>
            </a:extLst>
          </p:cNvPr>
          <p:cNvSpPr>
            <a:spLocks noGrp="1"/>
          </p:cNvSpPr>
          <p:nvPr>
            <p:ph type="title"/>
          </p:nvPr>
        </p:nvSpPr>
        <p:spPr/>
        <p:txBody>
          <a:bodyPr/>
          <a:lstStyle/>
          <a:p>
            <a:r>
              <a:rPr lang="en-CA" b="1" dirty="0"/>
              <a:t>La </a:t>
            </a:r>
            <a:r>
              <a:rPr lang="en-CA" b="1" dirty="0" err="1"/>
              <a:t>réponse</a:t>
            </a:r>
            <a:r>
              <a:rPr lang="en-CA" b="1" dirty="0"/>
              <a:t> aux </a:t>
            </a:r>
            <a:r>
              <a:rPr lang="en-CA" b="1" dirty="0" err="1"/>
              <a:t>risques</a:t>
            </a:r>
            <a:endParaRPr lang="fr-CA" dirty="0"/>
          </a:p>
        </p:txBody>
      </p:sp>
      <p:sp>
        <p:nvSpPr>
          <p:cNvPr id="3" name="Content Placeholder 2">
            <a:extLst>
              <a:ext uri="{FF2B5EF4-FFF2-40B4-BE49-F238E27FC236}">
                <a16:creationId xmlns:a16="http://schemas.microsoft.com/office/drawing/2014/main" id="{B23E1B31-34D9-4EC9-B9A9-F17212B1BF72}"/>
              </a:ext>
            </a:extLst>
          </p:cNvPr>
          <p:cNvSpPr>
            <a:spLocks noGrp="1"/>
          </p:cNvSpPr>
          <p:nvPr>
            <p:ph idx="1"/>
          </p:nvPr>
        </p:nvSpPr>
        <p:spPr/>
        <p:txBody>
          <a:bodyPr/>
          <a:lstStyle/>
          <a:p>
            <a:r>
              <a:rPr lang="fr-FR" b="1" dirty="0"/>
              <a:t>Le rejet</a:t>
            </a:r>
            <a:r>
              <a:rPr lang="fr-FR" dirty="0"/>
              <a:t> d’un risque consiste à modifier le plan de projet afin d’éliminer le risque ou la circonstance, ou encore de préserver l’atteinte des objectifs du projet de ses conséquences. Le fait d’opter pour un type de langage plutôt qu’un autre (ex. C++) pour le développement d’un logiciel, parce que les membres de l’équipe connaissent ce langage, est une stratégie de rejet type.</a:t>
            </a:r>
          </a:p>
          <a:p>
            <a:endParaRPr lang="fr-FR" dirty="0"/>
          </a:p>
          <a:p>
            <a:r>
              <a:rPr lang="fr-FR" b="1" dirty="0"/>
              <a:t>Le transfert des risques</a:t>
            </a:r>
            <a:r>
              <a:rPr lang="fr-FR" dirty="0"/>
              <a:t> vise à transférer à une tierce partie les conséquences d’un risque et la responsabilité de la stratégie de réponse correspondante. Transférer le risque à une tierce partie n’élimine pas le risque. Une assurance automobile est l’exemple type de transfert de risque.</a:t>
            </a:r>
          </a:p>
          <a:p>
            <a:endParaRPr lang="fr-CA" dirty="0"/>
          </a:p>
        </p:txBody>
      </p:sp>
      <p:sp>
        <p:nvSpPr>
          <p:cNvPr id="4" name="Footer Placeholder 3">
            <a:extLst>
              <a:ext uri="{FF2B5EF4-FFF2-40B4-BE49-F238E27FC236}">
                <a16:creationId xmlns:a16="http://schemas.microsoft.com/office/drawing/2014/main" id="{FB2D502F-5828-484B-8506-9878067D8F5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18CBA753-FE8D-DC53-1205-8B2F793122E3}"/>
              </a:ext>
            </a:extLst>
          </p:cNvPr>
          <p:cNvSpPr>
            <a:spLocks noGrp="1"/>
          </p:cNvSpPr>
          <p:nvPr>
            <p:ph type="sldNum" sz="quarter" idx="10"/>
          </p:nvPr>
        </p:nvSpPr>
        <p:spPr/>
        <p:txBody>
          <a:bodyPr/>
          <a:lstStyle/>
          <a:p>
            <a:fld id="{BEDC10D4-6BC5-4374-99E8-69100033354A}" type="slidenum">
              <a:rPr lang="en-US" altLang="en-US" smtClean="0"/>
              <a:pPr/>
              <a:t>27</a:t>
            </a:fld>
            <a:r>
              <a:rPr lang="en-US" altLang="en-US"/>
              <a:t> coucou</a:t>
            </a:r>
          </a:p>
        </p:txBody>
      </p:sp>
    </p:spTree>
    <p:extLst>
      <p:ext uri="{BB962C8B-B14F-4D97-AF65-F5344CB8AC3E}">
        <p14:creationId xmlns:p14="http://schemas.microsoft.com/office/powerpoint/2010/main" val="28364374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669F-1D42-445F-8469-7ED5AD55BCD0}"/>
              </a:ext>
            </a:extLst>
          </p:cNvPr>
          <p:cNvSpPr>
            <a:spLocks noGrp="1"/>
          </p:cNvSpPr>
          <p:nvPr>
            <p:ph type="title"/>
          </p:nvPr>
        </p:nvSpPr>
        <p:spPr/>
        <p:txBody>
          <a:bodyPr/>
          <a:lstStyle/>
          <a:p>
            <a:r>
              <a:rPr lang="en-CA" b="1" dirty="0"/>
              <a:t>La </a:t>
            </a:r>
            <a:r>
              <a:rPr lang="en-CA" b="1" dirty="0" err="1"/>
              <a:t>réponse</a:t>
            </a:r>
            <a:r>
              <a:rPr lang="en-CA" b="1" dirty="0"/>
              <a:t> aux </a:t>
            </a:r>
            <a:r>
              <a:rPr lang="en-CA" b="1" dirty="0" err="1"/>
              <a:t>risques</a:t>
            </a:r>
            <a:endParaRPr lang="fr-CA" dirty="0"/>
          </a:p>
        </p:txBody>
      </p:sp>
      <p:sp>
        <p:nvSpPr>
          <p:cNvPr id="3" name="Content Placeholder 2">
            <a:extLst>
              <a:ext uri="{FF2B5EF4-FFF2-40B4-BE49-F238E27FC236}">
                <a16:creationId xmlns:a16="http://schemas.microsoft.com/office/drawing/2014/main" id="{F74CE420-0CBF-4D80-8316-92148A929361}"/>
              </a:ext>
            </a:extLst>
          </p:cNvPr>
          <p:cNvSpPr>
            <a:spLocks noGrp="1"/>
          </p:cNvSpPr>
          <p:nvPr>
            <p:ph idx="1"/>
          </p:nvPr>
        </p:nvSpPr>
        <p:spPr>
          <a:xfrm>
            <a:off x="566738" y="1752600"/>
            <a:ext cx="8272461" cy="4267200"/>
          </a:xfrm>
        </p:spPr>
        <p:txBody>
          <a:bodyPr/>
          <a:lstStyle/>
          <a:p>
            <a:r>
              <a:rPr lang="fr-FR" b="1" dirty="0"/>
              <a:t>La réduction d’un risque</a:t>
            </a:r>
            <a:r>
              <a:rPr lang="fr-FR" dirty="0"/>
              <a:t> a pour objet d’atténuer la probabilité ou les conséquences d’une menace jusqu’à un seuil acceptable. Prendre à temps des mesures visant à réduire la probabilité de la concrétisation d’un risque ou de son effet sur le projet est plus efficace que d’essayer d’en réparer les conséquences une fois le risque concrétisé. Les coûts de la réduction doivent être proportionnels à la probabilité du risque et de ses conséquences. Les cautionnements de soumission sont des exemples de réduction de risque.</a:t>
            </a:r>
          </a:p>
          <a:p>
            <a:r>
              <a:rPr lang="fr-FR" b="1" dirty="0"/>
              <a:t>L’acceptation</a:t>
            </a:r>
            <a:r>
              <a:rPr lang="fr-FR" dirty="0"/>
              <a:t> d’un risque indique que l’équipe de projet a décidé de ne pas modifier le plan de projet pour affronter le risque, ou qu’elle n’est pas en mesure de trouver d’autres stratégies de réduction convenables. L’acceptation active peut inclure l’élaboration d’un plan de remplacement à mettre en œuvre au cas où un risque devenait réalité.</a:t>
            </a:r>
          </a:p>
          <a:p>
            <a:endParaRPr lang="fr-CA" dirty="0"/>
          </a:p>
        </p:txBody>
      </p:sp>
      <p:sp>
        <p:nvSpPr>
          <p:cNvPr id="4" name="Footer Placeholder 3">
            <a:extLst>
              <a:ext uri="{FF2B5EF4-FFF2-40B4-BE49-F238E27FC236}">
                <a16:creationId xmlns:a16="http://schemas.microsoft.com/office/drawing/2014/main" id="{80647391-06C0-49C1-AB60-A5C99DB10748}"/>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8C578CE2-6C53-4C69-FAF4-215D37B1B29B}"/>
              </a:ext>
            </a:extLst>
          </p:cNvPr>
          <p:cNvSpPr>
            <a:spLocks noGrp="1"/>
          </p:cNvSpPr>
          <p:nvPr>
            <p:ph type="sldNum" sz="quarter" idx="10"/>
          </p:nvPr>
        </p:nvSpPr>
        <p:spPr/>
        <p:txBody>
          <a:bodyPr/>
          <a:lstStyle/>
          <a:p>
            <a:fld id="{BEDC10D4-6BC5-4374-99E8-69100033354A}" type="slidenum">
              <a:rPr lang="en-US" altLang="en-US" smtClean="0"/>
              <a:pPr/>
              <a:t>28</a:t>
            </a:fld>
            <a:r>
              <a:rPr lang="en-US" altLang="en-US"/>
              <a:t> coucou</a:t>
            </a:r>
          </a:p>
        </p:txBody>
      </p:sp>
    </p:spTree>
    <p:extLst>
      <p:ext uri="{BB962C8B-B14F-4D97-AF65-F5344CB8AC3E}">
        <p14:creationId xmlns:p14="http://schemas.microsoft.com/office/powerpoint/2010/main" val="11021524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A6F7A-E51D-43EB-ABCD-D0DBFAFF9935}"/>
              </a:ext>
            </a:extLst>
          </p:cNvPr>
          <p:cNvSpPr>
            <a:spLocks noGrp="1"/>
          </p:cNvSpPr>
          <p:nvPr>
            <p:ph type="title"/>
          </p:nvPr>
        </p:nvSpPr>
        <p:spPr/>
        <p:txBody>
          <a:bodyPr/>
          <a:lstStyle/>
          <a:p>
            <a:r>
              <a:rPr lang="en-CA" b="1" dirty="0" err="1"/>
              <a:t>L’analyse</a:t>
            </a:r>
            <a:r>
              <a:rPr lang="en-CA" b="1" dirty="0"/>
              <a:t> de </a:t>
            </a:r>
            <a:r>
              <a:rPr lang="en-CA" b="1" dirty="0" err="1"/>
              <a:t>préfaisabilité</a:t>
            </a:r>
            <a:endParaRPr lang="fr-CA" dirty="0"/>
          </a:p>
        </p:txBody>
      </p:sp>
      <p:sp>
        <p:nvSpPr>
          <p:cNvPr id="3" name="Content Placeholder 2">
            <a:extLst>
              <a:ext uri="{FF2B5EF4-FFF2-40B4-BE49-F238E27FC236}">
                <a16:creationId xmlns:a16="http://schemas.microsoft.com/office/drawing/2014/main" id="{7E43E475-1A01-43B5-A338-30C4BF68ABBE}"/>
              </a:ext>
            </a:extLst>
          </p:cNvPr>
          <p:cNvSpPr>
            <a:spLocks noGrp="1"/>
          </p:cNvSpPr>
          <p:nvPr>
            <p:ph idx="1"/>
          </p:nvPr>
        </p:nvSpPr>
        <p:spPr>
          <a:xfrm>
            <a:off x="566738" y="1752600"/>
            <a:ext cx="8323261" cy="4267200"/>
          </a:xfrm>
        </p:spPr>
        <p:txBody>
          <a:bodyPr/>
          <a:lstStyle/>
          <a:p>
            <a:r>
              <a:rPr lang="fr-FR" dirty="0"/>
              <a:t>Les études de préfaisabilité et de faisabilité portent essentiellement sur les mêmes variables ou composantes du projet, mais à des niveaux d’analyse qui diffèrent en matière de profondeur ou de détails, et de l’effort, en heures et en coût financier.</a:t>
            </a:r>
          </a:p>
          <a:p>
            <a:r>
              <a:rPr lang="fr-FR" dirty="0"/>
              <a:t>L’étude de préfaisabilité consiste à énoncer un ensemble de questions clés, dont les réponses permettront de porter un premier jugement sur le projet. </a:t>
            </a:r>
          </a:p>
          <a:p>
            <a:r>
              <a:rPr lang="fr-FR" dirty="0"/>
              <a:t>il faut rappeler que ce type d’étude a pour principaux objectifs d’analyser de façon non détaillée la faisabilité du projet sous divers angles (marché, technique, financier, etc.), de cerner les aspects du projet nécessitant une étude approfondie, de déterminer si on doit poursuivre le projet avec ou sans étude de faisabilité, de réviser le projet s’il y a lieu, ou de décider de l’abandonner à ce stade. </a:t>
            </a:r>
            <a:endParaRPr lang="fr-CA" dirty="0"/>
          </a:p>
        </p:txBody>
      </p:sp>
      <p:sp>
        <p:nvSpPr>
          <p:cNvPr id="4" name="Footer Placeholder 3">
            <a:extLst>
              <a:ext uri="{FF2B5EF4-FFF2-40B4-BE49-F238E27FC236}">
                <a16:creationId xmlns:a16="http://schemas.microsoft.com/office/drawing/2014/main" id="{BD757B97-D0A7-4126-978B-A1A0A6071DB6}"/>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9A1D9D10-7C60-6118-D6D6-99B1FFA6F20C}"/>
              </a:ext>
            </a:extLst>
          </p:cNvPr>
          <p:cNvSpPr>
            <a:spLocks noGrp="1"/>
          </p:cNvSpPr>
          <p:nvPr>
            <p:ph type="sldNum" sz="quarter" idx="10"/>
          </p:nvPr>
        </p:nvSpPr>
        <p:spPr/>
        <p:txBody>
          <a:bodyPr/>
          <a:lstStyle/>
          <a:p>
            <a:fld id="{BEDC10D4-6BC5-4374-99E8-69100033354A}" type="slidenum">
              <a:rPr lang="en-US" altLang="en-US" smtClean="0"/>
              <a:pPr/>
              <a:t>29</a:t>
            </a:fld>
            <a:r>
              <a:rPr lang="en-US" altLang="en-US"/>
              <a:t> coucou</a:t>
            </a:r>
          </a:p>
        </p:txBody>
      </p:sp>
    </p:spTree>
    <p:extLst>
      <p:ext uri="{BB962C8B-B14F-4D97-AF65-F5344CB8AC3E}">
        <p14:creationId xmlns:p14="http://schemas.microsoft.com/office/powerpoint/2010/main" val="37681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DC8A2-FEF9-4D04-A794-803A12B9DECD}"/>
              </a:ext>
            </a:extLst>
          </p:cNvPr>
          <p:cNvSpPr>
            <a:spLocks noGrp="1"/>
          </p:cNvSpPr>
          <p:nvPr>
            <p:ph type="title"/>
          </p:nvPr>
        </p:nvSpPr>
        <p:spPr/>
        <p:txBody>
          <a:bodyPr/>
          <a:lstStyle/>
          <a:p>
            <a:r>
              <a:rPr lang="fr-CA" dirty="0"/>
              <a:t>Introduction</a:t>
            </a:r>
          </a:p>
        </p:txBody>
      </p:sp>
      <p:sp>
        <p:nvSpPr>
          <p:cNvPr id="3" name="Content Placeholder 2">
            <a:extLst>
              <a:ext uri="{FF2B5EF4-FFF2-40B4-BE49-F238E27FC236}">
                <a16:creationId xmlns:a16="http://schemas.microsoft.com/office/drawing/2014/main" id="{8E199C90-E3CF-4E61-9A94-713A3CF9865F}"/>
              </a:ext>
            </a:extLst>
          </p:cNvPr>
          <p:cNvSpPr>
            <a:spLocks noGrp="1"/>
          </p:cNvSpPr>
          <p:nvPr>
            <p:ph idx="1"/>
          </p:nvPr>
        </p:nvSpPr>
        <p:spPr/>
        <p:txBody>
          <a:bodyPr/>
          <a:lstStyle/>
          <a:p>
            <a:r>
              <a:rPr lang="fr-FR" b="1" dirty="0"/>
              <a:t>La définition de la gestion de projet</a:t>
            </a:r>
          </a:p>
          <a:p>
            <a:r>
              <a:rPr lang="fr-FR" dirty="0"/>
              <a:t>La gestion de projet est une démarche que l’ingénieur connaît encore trop peu, et qui utilise un langage commun et reconnu ainsi qu’une méthodologie pragmatique applicable dans tous les domaines du génie, que ce soit dans un contexte de gestion de projet « dur » ou « mou ».</a:t>
            </a:r>
          </a:p>
          <a:p>
            <a:r>
              <a:rPr lang="fr-FR" dirty="0"/>
              <a:t>Selon Genest et Nguyen</a:t>
            </a:r>
            <a:r>
              <a:rPr lang="fr-FR" baseline="30000" dirty="0"/>
              <a:t>2</a:t>
            </a:r>
            <a:r>
              <a:rPr lang="fr-FR" dirty="0"/>
              <a:t> un projet est dit mou quand le produit principal est intangible et requiert principalement des ressources humaines pour son exécution, plutôt que des ressources techniques et matérielles.</a:t>
            </a:r>
          </a:p>
          <a:p>
            <a:r>
              <a:rPr lang="fr-FR" dirty="0"/>
              <a:t>C’est souvent le cas en génie informatique ou en recherche et développement (R et D). Exemples : la création ou la mise en place d’un nouveau système informatique, ou la mise au point d’un nouveau médicament.</a:t>
            </a:r>
          </a:p>
          <a:p>
            <a:endParaRPr lang="fr-CA" dirty="0"/>
          </a:p>
        </p:txBody>
      </p:sp>
      <p:sp>
        <p:nvSpPr>
          <p:cNvPr id="4" name="Footer Placeholder 3">
            <a:extLst>
              <a:ext uri="{FF2B5EF4-FFF2-40B4-BE49-F238E27FC236}">
                <a16:creationId xmlns:a16="http://schemas.microsoft.com/office/drawing/2014/main" id="{35029331-A765-4F3F-ACC0-FC3D0EB683B3}"/>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164287D2-BD47-C69D-E946-5451BCEF38B8}"/>
              </a:ext>
            </a:extLst>
          </p:cNvPr>
          <p:cNvSpPr>
            <a:spLocks noGrp="1"/>
          </p:cNvSpPr>
          <p:nvPr>
            <p:ph type="sldNum" sz="quarter" idx="10"/>
          </p:nvPr>
        </p:nvSpPr>
        <p:spPr/>
        <p:txBody>
          <a:bodyPr/>
          <a:lstStyle/>
          <a:p>
            <a:fld id="{BEDC10D4-6BC5-4374-99E8-69100033354A}" type="slidenum">
              <a:rPr lang="en-US" altLang="en-US" smtClean="0"/>
              <a:pPr/>
              <a:t>3</a:t>
            </a:fld>
            <a:endParaRPr lang="en-US" altLang="en-US" dirty="0"/>
          </a:p>
        </p:txBody>
      </p:sp>
    </p:spTree>
    <p:extLst>
      <p:ext uri="{BB962C8B-B14F-4D97-AF65-F5344CB8AC3E}">
        <p14:creationId xmlns:p14="http://schemas.microsoft.com/office/powerpoint/2010/main" val="1141298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5C859-B76B-431F-8683-E08E61E2C1A1}"/>
              </a:ext>
            </a:extLst>
          </p:cNvPr>
          <p:cNvSpPr>
            <a:spLocks noGrp="1"/>
          </p:cNvSpPr>
          <p:nvPr>
            <p:ph type="title"/>
          </p:nvPr>
        </p:nvSpPr>
        <p:spPr/>
        <p:txBody>
          <a:bodyPr/>
          <a:lstStyle/>
          <a:p>
            <a:r>
              <a:rPr lang="en-CA" b="1" dirty="0" err="1"/>
              <a:t>L’analyse</a:t>
            </a:r>
            <a:r>
              <a:rPr lang="en-CA" b="1" dirty="0"/>
              <a:t> de </a:t>
            </a:r>
            <a:r>
              <a:rPr lang="en-CA" b="1" dirty="0" err="1"/>
              <a:t>préfaisabilité</a:t>
            </a:r>
            <a:endParaRPr lang="fr-CA" dirty="0"/>
          </a:p>
        </p:txBody>
      </p:sp>
      <p:sp>
        <p:nvSpPr>
          <p:cNvPr id="3" name="Content Placeholder 2">
            <a:extLst>
              <a:ext uri="{FF2B5EF4-FFF2-40B4-BE49-F238E27FC236}">
                <a16:creationId xmlns:a16="http://schemas.microsoft.com/office/drawing/2014/main" id="{F13A6DDC-F07E-4C70-9403-DFA644320FD6}"/>
              </a:ext>
            </a:extLst>
          </p:cNvPr>
          <p:cNvSpPr>
            <a:spLocks noGrp="1"/>
          </p:cNvSpPr>
          <p:nvPr>
            <p:ph idx="1"/>
          </p:nvPr>
        </p:nvSpPr>
        <p:spPr/>
        <p:txBody>
          <a:bodyPr/>
          <a:lstStyle/>
          <a:p>
            <a:r>
              <a:rPr lang="fr-FR" dirty="0"/>
              <a:t>Il est clair cependant que l’ingénieur ne sera pas appelé à exécuter certaines analyses qui n’entrent pas dans son champ de compétence. </a:t>
            </a:r>
          </a:p>
          <a:p>
            <a:endParaRPr lang="fr-FR" dirty="0"/>
          </a:p>
          <a:p>
            <a:r>
              <a:rPr lang="fr-FR" dirty="0"/>
              <a:t>En sa qualité de professionnel, l’ingénieur doit être ouvert à un questionnement afin de mieux comprendre les raisons qui ont conduit à la réalisation du projet.</a:t>
            </a:r>
          </a:p>
          <a:p>
            <a:endParaRPr lang="fr-FR" dirty="0"/>
          </a:p>
          <a:p>
            <a:r>
              <a:rPr lang="fr-FR" dirty="0"/>
              <a:t>Ce questionnement ne peut qu’être avantageux et sain pour le succès du projet, ne serait-ce que pour mieux définir les besoins du client.</a:t>
            </a:r>
            <a:endParaRPr lang="fr-CA" dirty="0"/>
          </a:p>
        </p:txBody>
      </p:sp>
      <p:sp>
        <p:nvSpPr>
          <p:cNvPr id="4" name="Footer Placeholder 3">
            <a:extLst>
              <a:ext uri="{FF2B5EF4-FFF2-40B4-BE49-F238E27FC236}">
                <a16:creationId xmlns:a16="http://schemas.microsoft.com/office/drawing/2014/main" id="{AAF9ECFA-20E2-46F2-98C2-07CD67E9A9C8}"/>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3777CEA0-19AC-B7B0-3958-739648EDCFF3}"/>
              </a:ext>
            </a:extLst>
          </p:cNvPr>
          <p:cNvSpPr>
            <a:spLocks noGrp="1"/>
          </p:cNvSpPr>
          <p:nvPr>
            <p:ph type="sldNum" sz="quarter" idx="10"/>
          </p:nvPr>
        </p:nvSpPr>
        <p:spPr/>
        <p:txBody>
          <a:bodyPr/>
          <a:lstStyle/>
          <a:p>
            <a:fld id="{BEDC10D4-6BC5-4374-99E8-69100033354A}" type="slidenum">
              <a:rPr lang="en-US" altLang="en-US" smtClean="0"/>
              <a:pPr/>
              <a:t>30</a:t>
            </a:fld>
            <a:r>
              <a:rPr lang="en-US" altLang="en-US"/>
              <a:t> coucou</a:t>
            </a:r>
          </a:p>
        </p:txBody>
      </p:sp>
    </p:spTree>
    <p:extLst>
      <p:ext uri="{BB962C8B-B14F-4D97-AF65-F5344CB8AC3E}">
        <p14:creationId xmlns:p14="http://schemas.microsoft.com/office/powerpoint/2010/main" val="20053243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2603E-E628-41AF-9D13-EB9B57E4A2FD}"/>
              </a:ext>
            </a:extLst>
          </p:cNvPr>
          <p:cNvSpPr>
            <a:spLocks noGrp="1"/>
          </p:cNvSpPr>
          <p:nvPr>
            <p:ph type="title"/>
          </p:nvPr>
        </p:nvSpPr>
        <p:spPr/>
        <p:txBody>
          <a:bodyPr/>
          <a:lstStyle/>
          <a:p>
            <a:r>
              <a:rPr lang="fr-FR" b="1" dirty="0"/>
              <a:t>Le Mémoire d’identification du projet (MIP)</a:t>
            </a:r>
            <a:endParaRPr lang="fr-CA" dirty="0"/>
          </a:p>
        </p:txBody>
      </p:sp>
      <p:sp>
        <p:nvSpPr>
          <p:cNvPr id="3" name="Content Placeholder 2">
            <a:extLst>
              <a:ext uri="{FF2B5EF4-FFF2-40B4-BE49-F238E27FC236}">
                <a16:creationId xmlns:a16="http://schemas.microsoft.com/office/drawing/2014/main" id="{57ADF91D-22C5-4530-8B3A-CDF0ADE273C4}"/>
              </a:ext>
            </a:extLst>
          </p:cNvPr>
          <p:cNvSpPr>
            <a:spLocks noGrp="1"/>
          </p:cNvSpPr>
          <p:nvPr>
            <p:ph idx="1"/>
          </p:nvPr>
        </p:nvSpPr>
        <p:spPr/>
        <p:txBody>
          <a:bodyPr/>
          <a:lstStyle/>
          <a:p>
            <a:r>
              <a:rPr lang="fr-FR" dirty="0"/>
              <a:t>Le MIP est un document de présentation au client et d’approbation, qui regroupe les analyses exposées ci-dessus. Il peut prendre des formes et des noms divers.</a:t>
            </a:r>
            <a:endParaRPr lang="fr-CA" dirty="0"/>
          </a:p>
        </p:txBody>
      </p:sp>
      <p:sp>
        <p:nvSpPr>
          <p:cNvPr id="4" name="Footer Placeholder 3">
            <a:extLst>
              <a:ext uri="{FF2B5EF4-FFF2-40B4-BE49-F238E27FC236}">
                <a16:creationId xmlns:a16="http://schemas.microsoft.com/office/drawing/2014/main" id="{EDC86503-22FB-4269-8A8F-5555D0069849}"/>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0DD72F17-A1CC-D8F9-BA1E-AC75CC8B3A10}"/>
              </a:ext>
            </a:extLst>
          </p:cNvPr>
          <p:cNvSpPr>
            <a:spLocks noGrp="1"/>
          </p:cNvSpPr>
          <p:nvPr>
            <p:ph type="sldNum" sz="quarter" idx="10"/>
          </p:nvPr>
        </p:nvSpPr>
        <p:spPr/>
        <p:txBody>
          <a:bodyPr/>
          <a:lstStyle/>
          <a:p>
            <a:fld id="{BEDC10D4-6BC5-4374-99E8-69100033354A}" type="slidenum">
              <a:rPr lang="en-US" altLang="en-US" smtClean="0"/>
              <a:pPr/>
              <a:t>31</a:t>
            </a:fld>
            <a:r>
              <a:rPr lang="en-US" altLang="en-US"/>
              <a:t> coucou</a:t>
            </a:r>
          </a:p>
        </p:txBody>
      </p:sp>
    </p:spTree>
    <p:extLst>
      <p:ext uri="{BB962C8B-B14F-4D97-AF65-F5344CB8AC3E}">
        <p14:creationId xmlns:p14="http://schemas.microsoft.com/office/powerpoint/2010/main" val="23905311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21445-7432-4D86-8914-09B0DA3A0732}"/>
              </a:ext>
            </a:extLst>
          </p:cNvPr>
          <p:cNvSpPr>
            <a:spLocks noGrp="1"/>
          </p:cNvSpPr>
          <p:nvPr>
            <p:ph type="title"/>
          </p:nvPr>
        </p:nvSpPr>
        <p:spPr/>
        <p:txBody>
          <a:bodyPr/>
          <a:lstStyle/>
          <a:p>
            <a:endParaRPr lang="fr-CA"/>
          </a:p>
        </p:txBody>
      </p:sp>
      <p:pic>
        <p:nvPicPr>
          <p:cNvPr id="6" name="Content Placeholder 5">
            <a:extLst>
              <a:ext uri="{FF2B5EF4-FFF2-40B4-BE49-F238E27FC236}">
                <a16:creationId xmlns:a16="http://schemas.microsoft.com/office/drawing/2014/main" id="{62C7AC7A-78E6-4B9E-99FE-D67379A1120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19299" y="0"/>
            <a:ext cx="4772629" cy="6138429"/>
          </a:xfrm>
        </p:spPr>
      </p:pic>
      <p:sp>
        <p:nvSpPr>
          <p:cNvPr id="4" name="Footer Placeholder 3">
            <a:extLst>
              <a:ext uri="{FF2B5EF4-FFF2-40B4-BE49-F238E27FC236}">
                <a16:creationId xmlns:a16="http://schemas.microsoft.com/office/drawing/2014/main" id="{86FB22F7-5FA3-4BCA-B2F9-895D1197B6DD}"/>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3" name="Slide Number Placeholder 2">
            <a:extLst>
              <a:ext uri="{FF2B5EF4-FFF2-40B4-BE49-F238E27FC236}">
                <a16:creationId xmlns:a16="http://schemas.microsoft.com/office/drawing/2014/main" id="{7193E380-109E-7898-597E-6490B96CDDA9}"/>
              </a:ext>
            </a:extLst>
          </p:cNvPr>
          <p:cNvSpPr>
            <a:spLocks noGrp="1"/>
          </p:cNvSpPr>
          <p:nvPr>
            <p:ph type="sldNum" sz="quarter" idx="10"/>
          </p:nvPr>
        </p:nvSpPr>
        <p:spPr/>
        <p:txBody>
          <a:bodyPr/>
          <a:lstStyle/>
          <a:p>
            <a:fld id="{BEDC10D4-6BC5-4374-99E8-69100033354A}" type="slidenum">
              <a:rPr lang="en-US" altLang="en-US" smtClean="0"/>
              <a:pPr/>
              <a:t>32</a:t>
            </a:fld>
            <a:r>
              <a:rPr lang="en-US" altLang="en-US"/>
              <a:t> coucou</a:t>
            </a:r>
          </a:p>
        </p:txBody>
      </p:sp>
    </p:spTree>
    <p:extLst>
      <p:ext uri="{BB962C8B-B14F-4D97-AF65-F5344CB8AC3E}">
        <p14:creationId xmlns:p14="http://schemas.microsoft.com/office/powerpoint/2010/main" val="23491472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1C62E-8AFE-4A74-9F55-FF41AA7EAD74}"/>
              </a:ext>
            </a:extLst>
          </p:cNvPr>
          <p:cNvSpPr>
            <a:spLocks noGrp="1"/>
          </p:cNvSpPr>
          <p:nvPr>
            <p:ph type="title"/>
          </p:nvPr>
        </p:nvSpPr>
        <p:spPr/>
        <p:txBody>
          <a:bodyPr/>
          <a:lstStyle/>
          <a:p>
            <a:r>
              <a:rPr lang="fr-FR" b="1" dirty="0"/>
              <a:t>Le Mémoire d’identification du projet (MIP)</a:t>
            </a:r>
            <a:endParaRPr lang="fr-CA" dirty="0"/>
          </a:p>
        </p:txBody>
      </p:sp>
      <p:sp>
        <p:nvSpPr>
          <p:cNvPr id="3" name="Content Placeholder 2">
            <a:extLst>
              <a:ext uri="{FF2B5EF4-FFF2-40B4-BE49-F238E27FC236}">
                <a16:creationId xmlns:a16="http://schemas.microsoft.com/office/drawing/2014/main" id="{8ED3F1FE-1290-4C84-BA6E-2E68BBEC9D83}"/>
              </a:ext>
            </a:extLst>
          </p:cNvPr>
          <p:cNvSpPr>
            <a:spLocks noGrp="1"/>
          </p:cNvSpPr>
          <p:nvPr>
            <p:ph idx="1"/>
          </p:nvPr>
        </p:nvSpPr>
        <p:spPr>
          <a:xfrm>
            <a:off x="566738" y="1752600"/>
            <a:ext cx="8424861" cy="4495800"/>
          </a:xfrm>
        </p:spPr>
        <p:txBody>
          <a:bodyPr/>
          <a:lstStyle/>
          <a:p>
            <a:r>
              <a:rPr lang="fr-FR" dirty="0"/>
              <a:t>Il est clair que chaque entreprise ou institution aura, selon sa culture organisationnelle et professionnelle, et l’environnement dans lequel elle évolue, sa façon de faire et de présenter les projets. Toutes se valent, pourvu que les données nécessaires à une bonne prise de décision soient disponibles pour les gestionnaires et la haute direction. Cependant, le MIP composé de six parties et présenté ci-dessous constitue une approche intéressante pour l’ingénieur.</a:t>
            </a:r>
          </a:p>
          <a:p>
            <a:pPr lvl="1"/>
            <a:r>
              <a:rPr lang="en-CA" b="1" dirty="0" err="1"/>
              <a:t>L’origine</a:t>
            </a:r>
            <a:r>
              <a:rPr lang="en-CA" dirty="0"/>
              <a:t> </a:t>
            </a:r>
            <a:r>
              <a:rPr lang="en-CA" b="1" dirty="0"/>
              <a:t>du </a:t>
            </a:r>
            <a:r>
              <a:rPr lang="en-CA" b="1" dirty="0" err="1"/>
              <a:t>projet</a:t>
            </a:r>
            <a:endParaRPr lang="en-CA" dirty="0"/>
          </a:p>
          <a:p>
            <a:pPr lvl="2"/>
            <a:r>
              <a:rPr lang="fr-FR" dirty="0"/>
              <a:t>Cette section devrait fournir les informations suivantes :</a:t>
            </a:r>
          </a:p>
          <a:p>
            <a:pPr lvl="3"/>
            <a:r>
              <a:rPr lang="fr-FR" sz="1300" dirty="0"/>
              <a:t>Situation actuelle – Description de la situation problématique que vit l’entreprise, le problème à résoudre ou l’occasion à saisir</a:t>
            </a:r>
          </a:p>
          <a:p>
            <a:pPr lvl="3"/>
            <a:r>
              <a:rPr lang="fr-FR" sz="1300" dirty="0"/>
              <a:t>Situation désirée – Description en termes concrets des objectifs à atteindre</a:t>
            </a:r>
          </a:p>
          <a:p>
            <a:pPr lvl="3"/>
            <a:r>
              <a:rPr lang="fr-FR" sz="1300" dirty="0"/>
              <a:t>Contraintes à respecter – Règles et obligations à respecter : date de livraison, réglementation, normes de qualité</a:t>
            </a:r>
          </a:p>
          <a:p>
            <a:pPr lvl="1"/>
            <a:endParaRPr lang="fr-CA" dirty="0"/>
          </a:p>
        </p:txBody>
      </p:sp>
      <p:sp>
        <p:nvSpPr>
          <p:cNvPr id="4" name="Footer Placeholder 3">
            <a:extLst>
              <a:ext uri="{FF2B5EF4-FFF2-40B4-BE49-F238E27FC236}">
                <a16:creationId xmlns:a16="http://schemas.microsoft.com/office/drawing/2014/main" id="{D6F06322-8D17-4A52-B4A7-0D11C3AE414F}"/>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B1CF0C40-D734-CACD-2B1E-D0A3482EE269}"/>
              </a:ext>
            </a:extLst>
          </p:cNvPr>
          <p:cNvSpPr>
            <a:spLocks noGrp="1"/>
          </p:cNvSpPr>
          <p:nvPr>
            <p:ph type="sldNum" sz="quarter" idx="10"/>
          </p:nvPr>
        </p:nvSpPr>
        <p:spPr/>
        <p:txBody>
          <a:bodyPr/>
          <a:lstStyle/>
          <a:p>
            <a:fld id="{BEDC10D4-6BC5-4374-99E8-69100033354A}" type="slidenum">
              <a:rPr lang="en-US" altLang="en-US" smtClean="0"/>
              <a:pPr/>
              <a:t>33</a:t>
            </a:fld>
            <a:r>
              <a:rPr lang="en-US" altLang="en-US"/>
              <a:t> coucou</a:t>
            </a:r>
          </a:p>
        </p:txBody>
      </p:sp>
    </p:spTree>
    <p:extLst>
      <p:ext uri="{BB962C8B-B14F-4D97-AF65-F5344CB8AC3E}">
        <p14:creationId xmlns:p14="http://schemas.microsoft.com/office/powerpoint/2010/main" val="27952458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A51C0-C3A5-4D6B-B77D-D633E702E2A6}"/>
              </a:ext>
            </a:extLst>
          </p:cNvPr>
          <p:cNvSpPr>
            <a:spLocks noGrp="1"/>
          </p:cNvSpPr>
          <p:nvPr>
            <p:ph type="title"/>
          </p:nvPr>
        </p:nvSpPr>
        <p:spPr/>
        <p:txBody>
          <a:bodyPr/>
          <a:lstStyle/>
          <a:p>
            <a:r>
              <a:rPr lang="fr-FR" b="1" dirty="0"/>
              <a:t>Le Mémoire d’identification du projet (MIP)</a:t>
            </a:r>
            <a:endParaRPr lang="fr-CA" dirty="0"/>
          </a:p>
        </p:txBody>
      </p:sp>
      <p:sp>
        <p:nvSpPr>
          <p:cNvPr id="4" name="Footer Placeholder 3">
            <a:extLst>
              <a:ext uri="{FF2B5EF4-FFF2-40B4-BE49-F238E27FC236}">
                <a16:creationId xmlns:a16="http://schemas.microsoft.com/office/drawing/2014/main" id="{98FE821F-7AFC-40BC-A026-A43B700DE42C}"/>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7" name="Content Placeholder 6">
            <a:extLst>
              <a:ext uri="{FF2B5EF4-FFF2-40B4-BE49-F238E27FC236}">
                <a16:creationId xmlns:a16="http://schemas.microsoft.com/office/drawing/2014/main" id="{F9049EBC-EC36-472B-835C-6E940D95768B}"/>
              </a:ext>
            </a:extLst>
          </p:cNvPr>
          <p:cNvSpPr>
            <a:spLocks noGrp="1"/>
          </p:cNvSpPr>
          <p:nvPr>
            <p:ph idx="1"/>
          </p:nvPr>
        </p:nvSpPr>
        <p:spPr>
          <a:xfrm>
            <a:off x="566738" y="1752600"/>
            <a:ext cx="8297861" cy="4267200"/>
          </a:xfrm>
        </p:spPr>
        <p:txBody>
          <a:bodyPr/>
          <a:lstStyle/>
          <a:p>
            <a:r>
              <a:rPr lang="en-CA" dirty="0"/>
              <a:t>La formulation </a:t>
            </a:r>
            <a:r>
              <a:rPr lang="en-CA" dirty="0" err="1"/>
              <a:t>préliminaire</a:t>
            </a:r>
            <a:r>
              <a:rPr lang="en-CA" dirty="0"/>
              <a:t> du </a:t>
            </a:r>
            <a:r>
              <a:rPr lang="en-CA" dirty="0" err="1"/>
              <a:t>projet</a:t>
            </a:r>
            <a:endParaRPr lang="en-CA" dirty="0"/>
          </a:p>
          <a:p>
            <a:pPr lvl="1"/>
            <a:r>
              <a:rPr lang="en-CA" dirty="0" err="1"/>
              <a:t>L’analyse</a:t>
            </a:r>
            <a:r>
              <a:rPr lang="en-CA" dirty="0"/>
              <a:t> de </a:t>
            </a:r>
            <a:r>
              <a:rPr lang="en-CA" dirty="0" err="1"/>
              <a:t>l’environement</a:t>
            </a:r>
            <a:endParaRPr lang="en-CA" dirty="0"/>
          </a:p>
          <a:p>
            <a:pPr lvl="1"/>
            <a:r>
              <a:rPr lang="en-CA" dirty="0" err="1"/>
              <a:t>L’analyse</a:t>
            </a:r>
            <a:r>
              <a:rPr lang="en-CA" dirty="0"/>
              <a:t> des parties </a:t>
            </a:r>
            <a:r>
              <a:rPr lang="en-CA" dirty="0" err="1"/>
              <a:t>prenantes</a:t>
            </a:r>
            <a:endParaRPr lang="en-CA" dirty="0"/>
          </a:p>
          <a:p>
            <a:pPr lvl="1"/>
            <a:r>
              <a:rPr lang="en-CA" dirty="0"/>
              <a:t>Le cadre </a:t>
            </a:r>
            <a:r>
              <a:rPr lang="en-CA" dirty="0" err="1"/>
              <a:t>logique</a:t>
            </a:r>
            <a:endParaRPr lang="fr-CA" dirty="0"/>
          </a:p>
          <a:p>
            <a:r>
              <a:rPr lang="en-CA" dirty="0"/>
              <a:t>La </a:t>
            </a:r>
            <a:r>
              <a:rPr lang="en-CA" dirty="0" err="1"/>
              <a:t>synthèse</a:t>
            </a:r>
            <a:r>
              <a:rPr lang="en-CA" dirty="0"/>
              <a:t> des études de </a:t>
            </a:r>
            <a:r>
              <a:rPr lang="en-CA" dirty="0" err="1"/>
              <a:t>préfaisabilité</a:t>
            </a:r>
            <a:endParaRPr lang="en-CA" dirty="0"/>
          </a:p>
          <a:p>
            <a:r>
              <a:rPr lang="en-CA" dirty="0"/>
              <a:t>La </a:t>
            </a:r>
            <a:r>
              <a:rPr lang="en-CA" dirty="0" err="1"/>
              <a:t>stratégie</a:t>
            </a:r>
            <a:r>
              <a:rPr lang="en-CA" dirty="0"/>
              <a:t> de </a:t>
            </a:r>
            <a:r>
              <a:rPr lang="en-CA" dirty="0" err="1"/>
              <a:t>gestion</a:t>
            </a:r>
            <a:r>
              <a:rPr lang="en-CA" dirty="0"/>
              <a:t> </a:t>
            </a:r>
            <a:r>
              <a:rPr lang="en-CA" dirty="0" err="1"/>
              <a:t>retenues</a:t>
            </a:r>
            <a:endParaRPr lang="en-CA" dirty="0"/>
          </a:p>
          <a:p>
            <a:r>
              <a:rPr lang="en-CA" dirty="0"/>
              <a:t>Les conclusions et les </a:t>
            </a:r>
            <a:r>
              <a:rPr lang="en-CA" dirty="0" err="1"/>
              <a:t>recommandations</a:t>
            </a:r>
            <a:endParaRPr lang="en-CA" dirty="0"/>
          </a:p>
        </p:txBody>
      </p:sp>
      <p:sp>
        <p:nvSpPr>
          <p:cNvPr id="3" name="Slide Number Placeholder 2">
            <a:extLst>
              <a:ext uri="{FF2B5EF4-FFF2-40B4-BE49-F238E27FC236}">
                <a16:creationId xmlns:a16="http://schemas.microsoft.com/office/drawing/2014/main" id="{7E368138-AA06-ACC6-7DC2-F71E16EBB36A}"/>
              </a:ext>
            </a:extLst>
          </p:cNvPr>
          <p:cNvSpPr>
            <a:spLocks noGrp="1"/>
          </p:cNvSpPr>
          <p:nvPr>
            <p:ph type="sldNum" sz="quarter" idx="10"/>
          </p:nvPr>
        </p:nvSpPr>
        <p:spPr/>
        <p:txBody>
          <a:bodyPr/>
          <a:lstStyle/>
          <a:p>
            <a:fld id="{BEDC10D4-6BC5-4374-99E8-69100033354A}" type="slidenum">
              <a:rPr lang="en-US" altLang="en-US" smtClean="0"/>
              <a:pPr/>
              <a:t>34</a:t>
            </a:fld>
            <a:r>
              <a:rPr lang="en-US" altLang="en-US"/>
              <a:t> coucou</a:t>
            </a:r>
          </a:p>
        </p:txBody>
      </p:sp>
    </p:spTree>
    <p:extLst>
      <p:ext uri="{BB962C8B-B14F-4D97-AF65-F5344CB8AC3E}">
        <p14:creationId xmlns:p14="http://schemas.microsoft.com/office/powerpoint/2010/main" val="22514300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1F15D-8F60-4F3E-81D1-ADA6F74F6385}"/>
              </a:ext>
            </a:extLst>
          </p:cNvPr>
          <p:cNvSpPr>
            <a:spLocks noGrp="1"/>
          </p:cNvSpPr>
          <p:nvPr>
            <p:ph type="title"/>
          </p:nvPr>
        </p:nvSpPr>
        <p:spPr/>
        <p:txBody>
          <a:bodyPr/>
          <a:lstStyle/>
          <a:p>
            <a:r>
              <a:rPr lang="en-CA" b="1" dirty="0" err="1"/>
              <a:t>Synthèse</a:t>
            </a:r>
            <a:endParaRPr lang="fr-CA" dirty="0"/>
          </a:p>
        </p:txBody>
      </p:sp>
      <p:sp>
        <p:nvSpPr>
          <p:cNvPr id="3" name="Content Placeholder 2">
            <a:extLst>
              <a:ext uri="{FF2B5EF4-FFF2-40B4-BE49-F238E27FC236}">
                <a16:creationId xmlns:a16="http://schemas.microsoft.com/office/drawing/2014/main" id="{D72A3C66-E6EA-4FCA-99B3-2AFC099BA3EE}"/>
              </a:ext>
            </a:extLst>
          </p:cNvPr>
          <p:cNvSpPr>
            <a:spLocks noGrp="1"/>
          </p:cNvSpPr>
          <p:nvPr>
            <p:ph idx="1"/>
          </p:nvPr>
        </p:nvSpPr>
        <p:spPr>
          <a:xfrm>
            <a:off x="376238" y="1752600"/>
            <a:ext cx="8501062" cy="4267200"/>
          </a:xfrm>
        </p:spPr>
        <p:txBody>
          <a:bodyPr/>
          <a:lstStyle/>
          <a:p>
            <a:r>
              <a:rPr lang="fr-FR" dirty="0"/>
              <a:t>Il est primordial pour l’ingénieur qui gère un projet de bien comprendre tous les défis que l’équipe devra relever. Il est donc essentiel que l’identification d’un projet soit effectuée de façon rigoureuse.</a:t>
            </a:r>
          </a:p>
          <a:p>
            <a:r>
              <a:rPr lang="fr-FR" dirty="0"/>
              <a:t>Bien que la méthode présentée ne soit pas la seule élaborée par les milieux universitaire et d’affaires, elle reste un bon exemple à suivre pour que l’ingénieur gestionnaire de projet puisse mieux saisir les défis et les possibilités qu’offre le projet à son équipe. À cet effet, les diverses analyses proposées doivent être réalisées et consignées dans un document, le MIP en l’occurrence, qui sera remis au client pour approbation.</a:t>
            </a:r>
          </a:p>
          <a:p>
            <a:r>
              <a:rPr lang="fr-FR" dirty="0"/>
              <a:t>Même s’il n’est pas tenu de présenter un document officiel, l’ingénieur devrait, dans la mesure du possible, procéder à de telles analyses, ne serait-ce que pour mieux comprendre les divers enjeux et la complexité du projet dont il est responsable.</a:t>
            </a:r>
          </a:p>
          <a:p>
            <a:endParaRPr lang="fr-CA" dirty="0"/>
          </a:p>
        </p:txBody>
      </p:sp>
      <p:sp>
        <p:nvSpPr>
          <p:cNvPr id="4" name="Footer Placeholder 3">
            <a:extLst>
              <a:ext uri="{FF2B5EF4-FFF2-40B4-BE49-F238E27FC236}">
                <a16:creationId xmlns:a16="http://schemas.microsoft.com/office/drawing/2014/main" id="{C6C95347-BB18-40B7-B3D6-FAFCB7C6E608}"/>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8E3B7455-DAE2-E179-2379-03E058B8A0EC}"/>
              </a:ext>
            </a:extLst>
          </p:cNvPr>
          <p:cNvSpPr>
            <a:spLocks noGrp="1"/>
          </p:cNvSpPr>
          <p:nvPr>
            <p:ph type="sldNum" sz="quarter" idx="10"/>
          </p:nvPr>
        </p:nvSpPr>
        <p:spPr/>
        <p:txBody>
          <a:bodyPr/>
          <a:lstStyle/>
          <a:p>
            <a:fld id="{BEDC10D4-6BC5-4374-99E8-69100033354A}" type="slidenum">
              <a:rPr lang="en-US" altLang="en-US" smtClean="0"/>
              <a:pPr/>
              <a:t>35</a:t>
            </a:fld>
            <a:r>
              <a:rPr lang="en-US" altLang="en-US"/>
              <a:t> coucou</a:t>
            </a:r>
          </a:p>
        </p:txBody>
      </p:sp>
    </p:spTree>
    <p:extLst>
      <p:ext uri="{BB962C8B-B14F-4D97-AF65-F5344CB8AC3E}">
        <p14:creationId xmlns:p14="http://schemas.microsoft.com/office/powerpoint/2010/main" val="1672561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9A24C-2086-413B-AE5B-61FC7DD5BD1C}"/>
              </a:ext>
            </a:extLst>
          </p:cNvPr>
          <p:cNvSpPr>
            <a:spLocks noGrp="1"/>
          </p:cNvSpPr>
          <p:nvPr>
            <p:ph type="title"/>
          </p:nvPr>
        </p:nvSpPr>
        <p:spPr/>
        <p:txBody>
          <a:bodyPr/>
          <a:lstStyle/>
          <a:p>
            <a:r>
              <a:rPr lang="fr-FR" b="1" dirty="0"/>
              <a:t>Le contrôle et le suivi de projet</a:t>
            </a:r>
            <a:endParaRPr lang="fr-CA" dirty="0"/>
          </a:p>
        </p:txBody>
      </p:sp>
      <p:sp>
        <p:nvSpPr>
          <p:cNvPr id="3" name="Content Placeholder 2">
            <a:extLst>
              <a:ext uri="{FF2B5EF4-FFF2-40B4-BE49-F238E27FC236}">
                <a16:creationId xmlns:a16="http://schemas.microsoft.com/office/drawing/2014/main" id="{AF8E6C9A-F042-4130-9C30-150A8AF9D185}"/>
              </a:ext>
            </a:extLst>
          </p:cNvPr>
          <p:cNvSpPr>
            <a:spLocks noGrp="1"/>
          </p:cNvSpPr>
          <p:nvPr>
            <p:ph idx="1"/>
          </p:nvPr>
        </p:nvSpPr>
        <p:spPr/>
        <p:txBody>
          <a:bodyPr/>
          <a:lstStyle/>
          <a:p>
            <a:r>
              <a:rPr lang="en-CA" b="1" dirty="0"/>
              <a:t>La planification </a:t>
            </a:r>
            <a:r>
              <a:rPr lang="en-CA" b="1" dirty="0" err="1"/>
              <a:t>initiale</a:t>
            </a:r>
            <a:endParaRPr lang="en-CA" b="1" dirty="0"/>
          </a:p>
          <a:p>
            <a:pPr lvl="1"/>
            <a:r>
              <a:rPr lang="fr-FR" dirty="0"/>
              <a:t>La première étape d’une méthode de suivi et de contrôle consiste à concevoir un tableau pour comparer les résultats de l’exécution du projet. Tous les calculs effectués pour le suivi et le contrôle du projet s’appuieront sur les données enregistrées lors de la planification initiale, qui est l’outil utilisé en gestion de projet.</a:t>
            </a:r>
          </a:p>
          <a:p>
            <a:pPr lvl="1"/>
            <a:r>
              <a:rPr lang="fr-FR" dirty="0"/>
              <a:t>la </a:t>
            </a:r>
            <a:r>
              <a:rPr lang="fr-FR" b="1" dirty="0"/>
              <a:t>planification initiale</a:t>
            </a:r>
            <a:r>
              <a:rPr lang="fr-FR" dirty="0"/>
              <a:t> est définie comme « le plan de projet servant à suivre la progression d’un projet</a:t>
            </a:r>
          </a:p>
          <a:p>
            <a:r>
              <a:rPr lang="fr-FR" dirty="0"/>
              <a:t>La planification initiale a pour objectif de :</a:t>
            </a:r>
          </a:p>
          <a:p>
            <a:pPr lvl="1"/>
            <a:r>
              <a:rPr lang="fr-FR" dirty="0"/>
              <a:t>s’assurer que la planification élaborée est convenablement suivie et que les objectifs visés (délais – coûts – qualité) seront atteints;</a:t>
            </a:r>
          </a:p>
          <a:p>
            <a:pPr lvl="1"/>
            <a:r>
              <a:rPr lang="fr-FR" dirty="0"/>
              <a:t>comprendre pourquoi la planification initiale n’est pas suivie, le cas échéant;</a:t>
            </a:r>
          </a:p>
          <a:p>
            <a:pPr lvl="1"/>
            <a:r>
              <a:rPr lang="fr-FR" dirty="0"/>
              <a:t>déterminer les corrections appropriées;</a:t>
            </a:r>
          </a:p>
          <a:p>
            <a:pPr lvl="1"/>
            <a:r>
              <a:rPr lang="fr-FR" dirty="0"/>
              <a:t>vérifier leur efficacité;</a:t>
            </a:r>
          </a:p>
          <a:p>
            <a:pPr lvl="1"/>
            <a:r>
              <a:rPr lang="fr-FR" dirty="0"/>
              <a:t>mettre en œuvre un plan d’atténuation (</a:t>
            </a:r>
            <a:r>
              <a:rPr lang="fr-FR" i="1" dirty="0"/>
              <a:t>Mitigation </a:t>
            </a:r>
            <a:r>
              <a:rPr lang="fr-FR" i="1" dirty="0" err="1"/>
              <a:t>Measures</a:t>
            </a:r>
            <a:r>
              <a:rPr lang="fr-FR" dirty="0"/>
              <a:t>).</a:t>
            </a:r>
          </a:p>
          <a:p>
            <a:pPr lvl="1"/>
            <a:endParaRPr lang="fr-CA" dirty="0"/>
          </a:p>
        </p:txBody>
      </p:sp>
      <p:sp>
        <p:nvSpPr>
          <p:cNvPr id="4" name="Footer Placeholder 3">
            <a:extLst>
              <a:ext uri="{FF2B5EF4-FFF2-40B4-BE49-F238E27FC236}">
                <a16:creationId xmlns:a16="http://schemas.microsoft.com/office/drawing/2014/main" id="{384FE93A-E6BF-47F2-8C71-AD979252423A}"/>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9A1F76DF-99C9-3A18-7CBA-8D81B00E251D}"/>
              </a:ext>
            </a:extLst>
          </p:cNvPr>
          <p:cNvSpPr>
            <a:spLocks noGrp="1"/>
          </p:cNvSpPr>
          <p:nvPr>
            <p:ph type="sldNum" sz="quarter" idx="10"/>
          </p:nvPr>
        </p:nvSpPr>
        <p:spPr/>
        <p:txBody>
          <a:bodyPr/>
          <a:lstStyle/>
          <a:p>
            <a:fld id="{BEDC10D4-6BC5-4374-99E8-69100033354A}" type="slidenum">
              <a:rPr lang="en-US" altLang="en-US" smtClean="0"/>
              <a:pPr/>
              <a:t>36</a:t>
            </a:fld>
            <a:r>
              <a:rPr lang="en-US" altLang="en-US"/>
              <a:t> coucou</a:t>
            </a:r>
          </a:p>
        </p:txBody>
      </p:sp>
    </p:spTree>
    <p:extLst>
      <p:ext uri="{BB962C8B-B14F-4D97-AF65-F5344CB8AC3E}">
        <p14:creationId xmlns:p14="http://schemas.microsoft.com/office/powerpoint/2010/main" val="15914197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9516C-A268-4D3B-9B5F-6AF52770FFB5}"/>
              </a:ext>
            </a:extLst>
          </p:cNvPr>
          <p:cNvSpPr>
            <a:spLocks noGrp="1"/>
          </p:cNvSpPr>
          <p:nvPr>
            <p:ph type="title"/>
          </p:nvPr>
        </p:nvSpPr>
        <p:spPr/>
        <p:txBody>
          <a:bodyPr/>
          <a:lstStyle/>
          <a:p>
            <a:r>
              <a:rPr lang="fr-FR" b="1" dirty="0"/>
              <a:t>Le contrôle et le suivi de projet</a:t>
            </a:r>
            <a:endParaRPr lang="fr-CA" dirty="0"/>
          </a:p>
        </p:txBody>
      </p:sp>
      <p:sp>
        <p:nvSpPr>
          <p:cNvPr id="3" name="Content Placeholder 2">
            <a:extLst>
              <a:ext uri="{FF2B5EF4-FFF2-40B4-BE49-F238E27FC236}">
                <a16:creationId xmlns:a16="http://schemas.microsoft.com/office/drawing/2014/main" id="{DB30FABE-9B67-4E7D-8102-6B0769362125}"/>
              </a:ext>
            </a:extLst>
          </p:cNvPr>
          <p:cNvSpPr>
            <a:spLocks noGrp="1"/>
          </p:cNvSpPr>
          <p:nvPr>
            <p:ph idx="1"/>
          </p:nvPr>
        </p:nvSpPr>
        <p:spPr/>
        <p:txBody>
          <a:bodyPr/>
          <a:lstStyle/>
          <a:p>
            <a:r>
              <a:rPr lang="fr-FR" b="1" dirty="0"/>
              <a:t>Le suivi et les rencontres de projet</a:t>
            </a:r>
          </a:p>
          <a:p>
            <a:r>
              <a:rPr lang="fr-FR" dirty="0"/>
              <a:t>Le gestionnaire de projet doit s’assurer que chaque participant dispose, en temps voulu, de l’information dont il a besoin pour s’acquitter correctement de ses responsabilités particulières relatives au projet. La coordination est une fonction de la gestion de l’information que le gestionnaire de projet doit assumer de façon continue tout au long des phases du projet. La littérature énumère plusieurs façons de mener à bien la coordination, dont la </a:t>
            </a:r>
            <a:r>
              <a:rPr lang="fr-FR" b="1" dirty="0"/>
              <a:t>coordination interne, la coordination externe et la revue technique.</a:t>
            </a:r>
          </a:p>
          <a:p>
            <a:pPr lvl="1"/>
            <a:r>
              <a:rPr lang="fr-FR" dirty="0"/>
              <a:t>La </a:t>
            </a:r>
            <a:r>
              <a:rPr lang="fr-FR" b="1" dirty="0"/>
              <a:t>coordination interne</a:t>
            </a:r>
            <a:r>
              <a:rPr lang="fr-FR" dirty="0"/>
              <a:t> a trait aux communications entre le gestionnaire de projet, l’équipe de projet, l’équipe de soutien et, de façon générale, le groupe d’exécution composé de toutes les personnes physiques et morales qui participent à la réalisation du projet comme exécutants.</a:t>
            </a:r>
            <a:endParaRPr lang="fr-CA" dirty="0"/>
          </a:p>
        </p:txBody>
      </p:sp>
      <p:sp>
        <p:nvSpPr>
          <p:cNvPr id="4" name="Footer Placeholder 3">
            <a:extLst>
              <a:ext uri="{FF2B5EF4-FFF2-40B4-BE49-F238E27FC236}">
                <a16:creationId xmlns:a16="http://schemas.microsoft.com/office/drawing/2014/main" id="{6EFE2728-39C6-499B-91C6-62FBB960BF1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2E2A9AFA-1895-938F-8ADF-6A2407BCF835}"/>
              </a:ext>
            </a:extLst>
          </p:cNvPr>
          <p:cNvSpPr>
            <a:spLocks noGrp="1"/>
          </p:cNvSpPr>
          <p:nvPr>
            <p:ph type="sldNum" sz="quarter" idx="10"/>
          </p:nvPr>
        </p:nvSpPr>
        <p:spPr/>
        <p:txBody>
          <a:bodyPr/>
          <a:lstStyle/>
          <a:p>
            <a:fld id="{BEDC10D4-6BC5-4374-99E8-69100033354A}" type="slidenum">
              <a:rPr lang="en-US" altLang="en-US" smtClean="0"/>
              <a:pPr/>
              <a:t>37</a:t>
            </a:fld>
            <a:r>
              <a:rPr lang="en-US" altLang="en-US"/>
              <a:t> coucou</a:t>
            </a:r>
          </a:p>
        </p:txBody>
      </p:sp>
    </p:spTree>
    <p:extLst>
      <p:ext uri="{BB962C8B-B14F-4D97-AF65-F5344CB8AC3E}">
        <p14:creationId xmlns:p14="http://schemas.microsoft.com/office/powerpoint/2010/main" val="23425893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EDEE1-1F42-421B-98A6-6640E4B0B884}"/>
              </a:ext>
            </a:extLst>
          </p:cNvPr>
          <p:cNvSpPr>
            <a:spLocks noGrp="1"/>
          </p:cNvSpPr>
          <p:nvPr>
            <p:ph type="title"/>
          </p:nvPr>
        </p:nvSpPr>
        <p:spPr/>
        <p:txBody>
          <a:bodyPr/>
          <a:lstStyle/>
          <a:p>
            <a:r>
              <a:rPr lang="fr-FR" b="1" dirty="0"/>
              <a:t>Le contrôle et le suivi de projet</a:t>
            </a:r>
            <a:endParaRPr lang="fr-CA" dirty="0"/>
          </a:p>
        </p:txBody>
      </p:sp>
      <p:sp>
        <p:nvSpPr>
          <p:cNvPr id="3" name="Content Placeholder 2">
            <a:extLst>
              <a:ext uri="{FF2B5EF4-FFF2-40B4-BE49-F238E27FC236}">
                <a16:creationId xmlns:a16="http://schemas.microsoft.com/office/drawing/2014/main" id="{B3955BCB-9A53-46C8-B4AB-E71F2543EF4E}"/>
              </a:ext>
            </a:extLst>
          </p:cNvPr>
          <p:cNvSpPr>
            <a:spLocks noGrp="1"/>
          </p:cNvSpPr>
          <p:nvPr>
            <p:ph idx="1"/>
          </p:nvPr>
        </p:nvSpPr>
        <p:spPr/>
        <p:txBody>
          <a:bodyPr/>
          <a:lstStyle/>
          <a:p>
            <a:r>
              <a:rPr lang="fr-FR" dirty="0"/>
              <a:t>La </a:t>
            </a:r>
            <a:r>
              <a:rPr lang="fr-FR" b="1" dirty="0"/>
              <a:t>coordination externe</a:t>
            </a:r>
            <a:r>
              <a:rPr lang="fr-FR" dirty="0"/>
              <a:t> concerne le partage de l’information relative au projet entre le gestionnaire de projet, le client ou le promoteur, ses représentants, des tierces parties, voire le public, en général toutes les personnes qui ne participent pas à la réalisation du projet comme exécutants, mais qui ont néanmoins un intérêt direct ou indirect, réel ou présumé, à son égard.</a:t>
            </a:r>
          </a:p>
          <a:p>
            <a:r>
              <a:rPr lang="fr-FR" dirty="0"/>
              <a:t>L’objectif de la </a:t>
            </a:r>
            <a:r>
              <a:rPr lang="fr-FR" b="1" dirty="0"/>
              <a:t>revue technique</a:t>
            </a:r>
            <a:r>
              <a:rPr lang="fr-FR" dirty="0"/>
              <a:t> consiste à cerner tous les défauts techniques présents et à suggérer des moyens pour les corriger. La plus connue des revues techniques est l’analyse de la valeur du projet (</a:t>
            </a:r>
            <a:r>
              <a:rPr lang="fr-FR" i="1" dirty="0"/>
              <a:t>Value Engineering</a:t>
            </a:r>
            <a:r>
              <a:rPr lang="fr-FR" dirty="0"/>
              <a:t>).</a:t>
            </a:r>
            <a:endParaRPr lang="fr-CA" dirty="0"/>
          </a:p>
        </p:txBody>
      </p:sp>
      <p:sp>
        <p:nvSpPr>
          <p:cNvPr id="4" name="Footer Placeholder 3">
            <a:extLst>
              <a:ext uri="{FF2B5EF4-FFF2-40B4-BE49-F238E27FC236}">
                <a16:creationId xmlns:a16="http://schemas.microsoft.com/office/drawing/2014/main" id="{4CCA69FB-F0FA-4E47-8169-7FE29B8FC6EF}"/>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6C80843F-A075-215B-2A46-A4B0040A65A0}"/>
              </a:ext>
            </a:extLst>
          </p:cNvPr>
          <p:cNvSpPr>
            <a:spLocks noGrp="1"/>
          </p:cNvSpPr>
          <p:nvPr>
            <p:ph type="sldNum" sz="quarter" idx="10"/>
          </p:nvPr>
        </p:nvSpPr>
        <p:spPr/>
        <p:txBody>
          <a:bodyPr/>
          <a:lstStyle/>
          <a:p>
            <a:fld id="{BEDC10D4-6BC5-4374-99E8-69100033354A}" type="slidenum">
              <a:rPr lang="en-US" altLang="en-US" smtClean="0"/>
              <a:pPr/>
              <a:t>38</a:t>
            </a:fld>
            <a:r>
              <a:rPr lang="en-US" altLang="en-US"/>
              <a:t> coucou</a:t>
            </a:r>
          </a:p>
        </p:txBody>
      </p:sp>
    </p:spTree>
    <p:extLst>
      <p:ext uri="{BB962C8B-B14F-4D97-AF65-F5344CB8AC3E}">
        <p14:creationId xmlns:p14="http://schemas.microsoft.com/office/powerpoint/2010/main" val="40629729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EE899-638F-48F6-BF20-0B05A86BE1AF}"/>
              </a:ext>
            </a:extLst>
          </p:cNvPr>
          <p:cNvSpPr>
            <a:spLocks noGrp="1"/>
          </p:cNvSpPr>
          <p:nvPr>
            <p:ph type="title"/>
          </p:nvPr>
        </p:nvSpPr>
        <p:spPr/>
        <p:txBody>
          <a:bodyPr/>
          <a:lstStyle/>
          <a:p>
            <a:r>
              <a:rPr lang="fr-FR" b="1" dirty="0"/>
              <a:t>Le contrôle et le suivi de projet</a:t>
            </a:r>
            <a:br>
              <a:rPr lang="fr-FR" b="1" dirty="0"/>
            </a:br>
            <a:r>
              <a:rPr lang="fr-FR" b="1" dirty="0"/>
              <a:t>La mise en route du projet (</a:t>
            </a:r>
            <a:r>
              <a:rPr lang="fr-FR" b="1" i="1" dirty="0"/>
              <a:t>Kick off Meeting</a:t>
            </a:r>
            <a:r>
              <a:rPr lang="fr-FR" b="1" dirty="0"/>
              <a:t>)</a:t>
            </a:r>
            <a:endParaRPr lang="fr-CA" dirty="0"/>
          </a:p>
        </p:txBody>
      </p:sp>
      <p:sp>
        <p:nvSpPr>
          <p:cNvPr id="3" name="Content Placeholder 2">
            <a:extLst>
              <a:ext uri="{FF2B5EF4-FFF2-40B4-BE49-F238E27FC236}">
                <a16:creationId xmlns:a16="http://schemas.microsoft.com/office/drawing/2014/main" id="{FE6528DD-4EC4-421D-9D98-167CF1CD807A}"/>
              </a:ext>
            </a:extLst>
          </p:cNvPr>
          <p:cNvSpPr>
            <a:spLocks noGrp="1"/>
          </p:cNvSpPr>
          <p:nvPr>
            <p:ph idx="1"/>
          </p:nvPr>
        </p:nvSpPr>
        <p:spPr/>
        <p:txBody>
          <a:bodyPr/>
          <a:lstStyle/>
          <a:p>
            <a:r>
              <a:rPr lang="fr-FR" dirty="0"/>
              <a:t>Le processus de mise en route permet de créer des conditions de départ propices à réaliser le projet à la satisfaction du promoteur, tout en respectant les contraintes et les exigences fixées.</a:t>
            </a:r>
          </a:p>
          <a:p>
            <a:endParaRPr lang="fr-FR" dirty="0"/>
          </a:p>
          <a:p>
            <a:r>
              <a:rPr lang="fr-FR" dirty="0"/>
              <a:t>Les objectifs visés sont :</a:t>
            </a:r>
          </a:p>
          <a:p>
            <a:pPr lvl="1"/>
            <a:r>
              <a:rPr lang="fr-FR" dirty="0"/>
              <a:t>la clarification des objectifs et du contexte du projet;</a:t>
            </a:r>
          </a:p>
          <a:p>
            <a:pPr lvl="1"/>
            <a:r>
              <a:rPr lang="fr-FR" dirty="0"/>
              <a:t>la communication aux parties intéressées des résultats de la planification;</a:t>
            </a:r>
          </a:p>
          <a:p>
            <a:pPr lvl="1"/>
            <a:r>
              <a:rPr lang="fr-FR" dirty="0"/>
              <a:t>la confirmation de l’engagement de tous les participants;</a:t>
            </a:r>
          </a:p>
          <a:p>
            <a:pPr lvl="1"/>
            <a:r>
              <a:rPr lang="fr-FR" dirty="0"/>
              <a:t>la cohésion de l’équipe de projet;</a:t>
            </a:r>
          </a:p>
          <a:p>
            <a:pPr lvl="1"/>
            <a:r>
              <a:rPr lang="fr-FR" dirty="0"/>
              <a:t>le règlement de certaines formalités administratives.</a:t>
            </a:r>
          </a:p>
          <a:p>
            <a:endParaRPr lang="fr-CA" dirty="0"/>
          </a:p>
        </p:txBody>
      </p:sp>
      <p:sp>
        <p:nvSpPr>
          <p:cNvPr id="4" name="Footer Placeholder 3">
            <a:extLst>
              <a:ext uri="{FF2B5EF4-FFF2-40B4-BE49-F238E27FC236}">
                <a16:creationId xmlns:a16="http://schemas.microsoft.com/office/drawing/2014/main" id="{6F67F3A1-0A12-4457-8082-3297E4AD2EDB}"/>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7A919986-F8E0-F451-2CA4-921F88341853}"/>
              </a:ext>
            </a:extLst>
          </p:cNvPr>
          <p:cNvSpPr>
            <a:spLocks noGrp="1"/>
          </p:cNvSpPr>
          <p:nvPr>
            <p:ph type="sldNum" sz="quarter" idx="10"/>
          </p:nvPr>
        </p:nvSpPr>
        <p:spPr/>
        <p:txBody>
          <a:bodyPr/>
          <a:lstStyle/>
          <a:p>
            <a:fld id="{BEDC10D4-6BC5-4374-99E8-69100033354A}" type="slidenum">
              <a:rPr lang="en-US" altLang="en-US" smtClean="0"/>
              <a:pPr/>
              <a:t>39</a:t>
            </a:fld>
            <a:r>
              <a:rPr lang="en-US" altLang="en-US"/>
              <a:t> coucou</a:t>
            </a:r>
          </a:p>
        </p:txBody>
      </p:sp>
    </p:spTree>
    <p:extLst>
      <p:ext uri="{BB962C8B-B14F-4D97-AF65-F5344CB8AC3E}">
        <p14:creationId xmlns:p14="http://schemas.microsoft.com/office/powerpoint/2010/main" val="2859952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A50A4-7C29-477C-8B0A-BAAFA1E96AAF}"/>
              </a:ext>
            </a:extLst>
          </p:cNvPr>
          <p:cNvSpPr>
            <a:spLocks noGrp="1"/>
          </p:cNvSpPr>
          <p:nvPr>
            <p:ph type="title"/>
          </p:nvPr>
        </p:nvSpPr>
        <p:spPr/>
        <p:txBody>
          <a:bodyPr/>
          <a:lstStyle/>
          <a:p>
            <a:r>
              <a:rPr lang="fr-FR" b="1" dirty="0"/>
              <a:t>Les facteurs clés du succès d’un projet</a:t>
            </a:r>
            <a:endParaRPr lang="fr-CA" dirty="0"/>
          </a:p>
        </p:txBody>
      </p:sp>
      <p:sp>
        <p:nvSpPr>
          <p:cNvPr id="4" name="Footer Placeholder 3">
            <a:extLst>
              <a:ext uri="{FF2B5EF4-FFF2-40B4-BE49-F238E27FC236}">
                <a16:creationId xmlns:a16="http://schemas.microsoft.com/office/drawing/2014/main" id="{362BBB99-197E-4B3C-89AB-847425701C6E}"/>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Rectangle 1">
            <a:extLst>
              <a:ext uri="{FF2B5EF4-FFF2-40B4-BE49-F238E27FC236}">
                <a16:creationId xmlns:a16="http://schemas.microsoft.com/office/drawing/2014/main" id="{7C0B697C-69F4-4E10-AE44-2C9B0953D21E}"/>
              </a:ext>
            </a:extLst>
          </p:cNvPr>
          <p:cNvSpPr>
            <a:spLocks noGrp="1" noChangeArrowheads="1"/>
          </p:cNvSpPr>
          <p:nvPr>
            <p:ph idx="1"/>
          </p:nvPr>
        </p:nvSpPr>
        <p:spPr bwMode="auto">
          <a:xfrm>
            <a:off x="566743" y="1816988"/>
            <a:ext cx="8195125"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spcBef>
                <a:spcPct val="0"/>
              </a:spcBef>
              <a:buClr>
                <a:srgbClr val="C00000"/>
              </a:buClr>
              <a:buFont typeface="Wingdings" panose="05000000000000000000" pitchFamily="2" charset="2"/>
              <a:buChar char="q"/>
            </a:pPr>
            <a:r>
              <a:rPr lang="fr-FR" b="1" dirty="0"/>
              <a:t>Une énumération claire des objectifs du projet;</a:t>
            </a:r>
          </a:p>
          <a:p>
            <a:pPr lvl="1">
              <a:spcBef>
                <a:spcPct val="0"/>
              </a:spcBef>
              <a:buClr>
                <a:srgbClr val="C00000"/>
              </a:buClr>
              <a:buFont typeface="Wingdings" panose="05000000000000000000" pitchFamily="2" charset="2"/>
              <a:buChar char="q"/>
            </a:pPr>
            <a:r>
              <a:rPr lang="en-US" altLang="en-US" sz="1800" dirty="0" err="1">
                <a:ea typeface="+mn-ea"/>
                <a:cs typeface="+mn-cs"/>
              </a:rPr>
              <a:t>Définition</a:t>
            </a:r>
            <a:r>
              <a:rPr lang="en-US" altLang="en-US" sz="1800" dirty="0">
                <a:ea typeface="+mn-ea"/>
                <a:cs typeface="+mn-cs"/>
              </a:rPr>
              <a:t> des buts, de </a:t>
            </a:r>
            <a:r>
              <a:rPr lang="en-US" altLang="en-US" sz="1800" dirty="0" err="1">
                <a:ea typeface="+mn-ea"/>
                <a:cs typeface="+mn-cs"/>
              </a:rPr>
              <a:t>l’ampleur</a:t>
            </a:r>
            <a:r>
              <a:rPr lang="en-US" altLang="en-US" sz="1800" dirty="0">
                <a:ea typeface="+mn-ea"/>
                <a:cs typeface="+mn-cs"/>
              </a:rPr>
              <a:t> du travail (scope) et des </a:t>
            </a:r>
            <a:r>
              <a:rPr lang="en-US" altLang="en-US" sz="1800" dirty="0" err="1">
                <a:ea typeface="+mn-ea"/>
                <a:cs typeface="+mn-cs"/>
              </a:rPr>
              <a:t>besoins</a:t>
            </a:r>
            <a:r>
              <a:rPr lang="en-US" altLang="en-US" sz="1800" dirty="0">
                <a:ea typeface="+mn-ea"/>
                <a:cs typeface="+mn-cs"/>
              </a:rPr>
              <a:t> du client;</a:t>
            </a:r>
          </a:p>
          <a:p>
            <a:pPr lvl="0">
              <a:spcBef>
                <a:spcPct val="0"/>
              </a:spcBef>
              <a:buClr>
                <a:srgbClr val="C00000"/>
              </a:buClr>
              <a:buFont typeface="Wingdings" panose="05000000000000000000" pitchFamily="2" charset="2"/>
              <a:buChar char="q"/>
            </a:pPr>
            <a:endParaRPr lang="fr-FR" dirty="0"/>
          </a:p>
          <a:p>
            <a:pPr lvl="0">
              <a:spcBef>
                <a:spcPct val="0"/>
              </a:spcBef>
              <a:buClr>
                <a:srgbClr val="C00000"/>
              </a:buClr>
              <a:buFont typeface="Wingdings" panose="05000000000000000000" pitchFamily="2" charset="2"/>
              <a:buChar char="q"/>
            </a:pPr>
            <a:r>
              <a:rPr lang="en-CA" b="1" dirty="0" err="1"/>
              <a:t>L’engagement</a:t>
            </a:r>
            <a:r>
              <a:rPr lang="en-CA" b="1" dirty="0"/>
              <a:t> du client;</a:t>
            </a:r>
          </a:p>
          <a:p>
            <a:pPr lvl="0">
              <a:spcBef>
                <a:spcPct val="0"/>
              </a:spcBef>
              <a:buClr>
                <a:srgbClr val="C00000"/>
              </a:buClr>
              <a:buFont typeface="Wingdings" panose="05000000000000000000" pitchFamily="2" charset="2"/>
              <a:buChar char="q"/>
            </a:pPr>
            <a:endParaRPr lang="en-CA" b="1" dirty="0"/>
          </a:p>
          <a:p>
            <a:pPr lvl="0">
              <a:spcBef>
                <a:spcPct val="0"/>
              </a:spcBef>
              <a:buClr>
                <a:srgbClr val="C00000"/>
              </a:buClr>
              <a:buFont typeface="Wingdings" panose="05000000000000000000" pitchFamily="2" charset="2"/>
              <a:buChar char="q"/>
            </a:pPr>
            <a:r>
              <a:rPr lang="fr-FR" b="1" dirty="0"/>
              <a:t>Le soutien de la haute direction.</a:t>
            </a:r>
          </a:p>
          <a:p>
            <a:pPr lvl="0">
              <a:spcBef>
                <a:spcPct val="0"/>
              </a:spcBef>
              <a:buClr>
                <a:srgbClr val="C00000"/>
              </a:buClr>
              <a:buFont typeface="Wingdings" panose="05000000000000000000" pitchFamily="2" charset="2"/>
              <a:buChar char="q"/>
            </a:pPr>
            <a:endParaRPr lang="fr-FR" b="1" dirty="0"/>
          </a:p>
          <a:p>
            <a:pPr lvl="0">
              <a:spcBef>
                <a:spcPct val="0"/>
              </a:spcBef>
              <a:buClr>
                <a:srgbClr val="C00000"/>
              </a:buClr>
              <a:buFont typeface="Wingdings" panose="05000000000000000000" pitchFamily="2" charset="2"/>
              <a:buChar char="q"/>
            </a:pPr>
            <a:r>
              <a:rPr lang="fr-FR" altLang="en-US" b="1" dirty="0"/>
              <a:t>A</a:t>
            </a:r>
            <a:r>
              <a:rPr lang="en-US" altLang="en-US" b="1" dirty="0" err="1"/>
              <a:t>utres</a:t>
            </a:r>
            <a:r>
              <a:rPr lang="en-US" altLang="en-US" b="1" dirty="0"/>
              <a:t> </a:t>
            </a:r>
            <a:r>
              <a:rPr lang="en-US" altLang="en-US" b="1" dirty="0" err="1"/>
              <a:t>facteurs</a:t>
            </a:r>
            <a:r>
              <a:rPr lang="en-US" altLang="en-US" b="1" dirty="0"/>
              <a:t> :</a:t>
            </a:r>
          </a:p>
          <a:p>
            <a:pPr lvl="1">
              <a:spcBef>
                <a:spcPct val="0"/>
              </a:spcBef>
              <a:buClr>
                <a:srgbClr val="C00000"/>
              </a:buClr>
              <a:buFont typeface="Wingdings" panose="05000000000000000000" pitchFamily="2" charset="2"/>
              <a:buChar char="q"/>
            </a:pPr>
            <a:r>
              <a:rPr lang="en-US" altLang="en-US" sz="1800" dirty="0" err="1">
                <a:ea typeface="+mn-ea"/>
                <a:cs typeface="+mn-cs"/>
              </a:rPr>
              <a:t>Équipe</a:t>
            </a:r>
            <a:r>
              <a:rPr lang="en-US" altLang="en-US" sz="1800" dirty="0">
                <a:ea typeface="+mn-ea"/>
                <a:cs typeface="+mn-cs"/>
              </a:rPr>
              <a:t> de </a:t>
            </a:r>
            <a:r>
              <a:rPr lang="en-US" altLang="en-US" sz="1800" dirty="0" err="1">
                <a:ea typeface="+mn-ea"/>
                <a:cs typeface="+mn-cs"/>
              </a:rPr>
              <a:t>projet</a:t>
            </a:r>
            <a:r>
              <a:rPr lang="en-US" altLang="en-US" sz="1800" dirty="0">
                <a:ea typeface="+mn-ea"/>
                <a:cs typeface="+mn-cs"/>
              </a:rPr>
              <a:t>, main-</a:t>
            </a:r>
            <a:r>
              <a:rPr lang="en-US" altLang="en-US" sz="1800" dirty="0" err="1">
                <a:ea typeface="+mn-ea"/>
                <a:cs typeface="+mn-cs"/>
              </a:rPr>
              <a:t>d’œuvre</a:t>
            </a:r>
            <a:r>
              <a:rPr lang="en-US" altLang="en-US" sz="1800" dirty="0">
                <a:ea typeface="+mn-ea"/>
                <a:cs typeface="+mn-cs"/>
              </a:rPr>
              <a:t>, </a:t>
            </a:r>
            <a:r>
              <a:rPr lang="en-US" altLang="en-US" sz="1800" dirty="0" err="1">
                <a:ea typeface="+mn-ea"/>
                <a:cs typeface="+mn-cs"/>
              </a:rPr>
              <a:t>précision</a:t>
            </a:r>
            <a:r>
              <a:rPr lang="en-US" altLang="en-US" sz="1800" dirty="0">
                <a:ea typeface="+mn-ea"/>
                <a:cs typeface="+mn-cs"/>
              </a:rPr>
              <a:t> des estimations, </a:t>
            </a:r>
            <a:r>
              <a:rPr lang="en-US" altLang="en-US" sz="1800" dirty="0" err="1">
                <a:ea typeface="+mn-ea"/>
                <a:cs typeface="+mn-cs"/>
              </a:rPr>
              <a:t>contrôle</a:t>
            </a:r>
            <a:r>
              <a:rPr lang="en-US" altLang="en-US" sz="1800" dirty="0">
                <a:ea typeface="+mn-ea"/>
                <a:cs typeface="+mn-cs"/>
              </a:rPr>
              <a:t> et </a:t>
            </a:r>
            <a:r>
              <a:rPr lang="en-US" altLang="en-US" sz="1800" dirty="0" err="1">
                <a:ea typeface="+mn-ea"/>
                <a:cs typeface="+mn-cs"/>
              </a:rPr>
              <a:t>suivi</a:t>
            </a:r>
            <a:r>
              <a:rPr lang="en-US" altLang="en-US" sz="1800" dirty="0">
                <a:ea typeface="+mn-ea"/>
                <a:cs typeface="+mn-cs"/>
              </a:rPr>
              <a:t>.</a:t>
            </a:r>
            <a:endParaRPr lang="en-US" altLang="en-US" dirty="0"/>
          </a:p>
          <a:p>
            <a:pPr marL="0" indent="0">
              <a:spcBef>
                <a:spcPct val="0"/>
              </a:spcBef>
              <a:buClrTx/>
              <a:buFontTx/>
              <a:buChar char="•"/>
            </a:pPr>
            <a:endParaRPr kumimoji="0" lang="en-US" altLang="en-US" b="0" i="0" u="none" strike="noStrike" cap="none" normalizeH="0" baseline="0" dirty="0">
              <a:ln>
                <a:noFill/>
              </a:ln>
              <a:solidFill>
                <a:schemeClr val="tx1"/>
              </a:solidFill>
              <a:effectLst/>
            </a:endParaRPr>
          </a:p>
          <a:p>
            <a:pPr marL="0" indent="0">
              <a:spcBef>
                <a:spcPct val="0"/>
              </a:spcBef>
              <a:buClrTx/>
              <a:buFontTx/>
              <a:buChar char="•"/>
            </a:pPr>
            <a:endParaRPr lang="en-US" altLang="en-US" dirty="0"/>
          </a:p>
          <a:p>
            <a:pPr marL="0" indent="0">
              <a:spcBef>
                <a:spcPct val="0"/>
              </a:spcBef>
              <a:buClrTx/>
              <a:buFontTx/>
              <a:buChar char="•"/>
            </a:pPr>
            <a:endParaRPr kumimoji="0" lang="en-US" altLang="en-US" b="0" i="0" u="none" strike="noStrike" cap="none" normalizeH="0" baseline="0" dirty="0">
              <a:ln>
                <a:noFill/>
              </a:ln>
              <a:solidFill>
                <a:schemeClr val="tx1"/>
              </a:solidFill>
              <a:effectLst/>
            </a:endParaRPr>
          </a:p>
          <a:p>
            <a:pPr marL="0" indent="0">
              <a:spcBef>
                <a:spcPct val="0"/>
              </a:spcBef>
              <a:buClrTx/>
              <a:buNone/>
            </a:pPr>
            <a:endParaRPr lang="en-US" altLang="en-US" dirty="0">
              <a:latin typeface="Arial" panose="020B0604020202020204" pitchFamily="34" charset="0"/>
            </a:endParaRPr>
          </a:p>
        </p:txBody>
      </p:sp>
      <p:sp>
        <p:nvSpPr>
          <p:cNvPr id="3" name="Slide Number Placeholder 2">
            <a:extLst>
              <a:ext uri="{FF2B5EF4-FFF2-40B4-BE49-F238E27FC236}">
                <a16:creationId xmlns:a16="http://schemas.microsoft.com/office/drawing/2014/main" id="{BE198413-8E5F-3BB1-ABD6-844715257BC2}"/>
              </a:ext>
            </a:extLst>
          </p:cNvPr>
          <p:cNvSpPr>
            <a:spLocks noGrp="1"/>
          </p:cNvSpPr>
          <p:nvPr>
            <p:ph type="sldNum" sz="quarter" idx="10"/>
          </p:nvPr>
        </p:nvSpPr>
        <p:spPr/>
        <p:txBody>
          <a:bodyPr/>
          <a:lstStyle/>
          <a:p>
            <a:fld id="{BEDC10D4-6BC5-4374-99E8-69100033354A}" type="slidenum">
              <a:rPr lang="en-US" altLang="en-US" smtClean="0"/>
              <a:pPr/>
              <a:t>4</a:t>
            </a:fld>
            <a:endParaRPr lang="en-US" altLang="en-US" dirty="0"/>
          </a:p>
        </p:txBody>
      </p:sp>
    </p:spTree>
    <p:extLst>
      <p:ext uri="{BB962C8B-B14F-4D97-AF65-F5344CB8AC3E}">
        <p14:creationId xmlns:p14="http://schemas.microsoft.com/office/powerpoint/2010/main" val="39588135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BC200-C605-4097-B562-8700EC8CDEE7}"/>
              </a:ext>
            </a:extLst>
          </p:cNvPr>
          <p:cNvSpPr>
            <a:spLocks noGrp="1"/>
          </p:cNvSpPr>
          <p:nvPr>
            <p:ph type="title"/>
          </p:nvPr>
        </p:nvSpPr>
        <p:spPr/>
        <p:txBody>
          <a:bodyPr/>
          <a:lstStyle/>
          <a:p>
            <a:r>
              <a:rPr lang="fr-FR" b="1" dirty="0"/>
              <a:t>Le contrôle et le suivi de projet</a:t>
            </a:r>
            <a:br>
              <a:rPr lang="fr-FR" b="1" dirty="0"/>
            </a:br>
            <a:r>
              <a:rPr lang="fr-FR" b="1" dirty="0"/>
              <a:t>La mise en route du projet (</a:t>
            </a:r>
            <a:r>
              <a:rPr lang="fr-FR" b="1" i="1" dirty="0"/>
              <a:t>Kick off Meeting</a:t>
            </a:r>
            <a:r>
              <a:rPr lang="fr-FR" b="1" dirty="0"/>
              <a:t>)</a:t>
            </a:r>
            <a:endParaRPr lang="fr-CA" dirty="0"/>
          </a:p>
        </p:txBody>
      </p:sp>
      <p:sp>
        <p:nvSpPr>
          <p:cNvPr id="3" name="Content Placeholder 2">
            <a:extLst>
              <a:ext uri="{FF2B5EF4-FFF2-40B4-BE49-F238E27FC236}">
                <a16:creationId xmlns:a16="http://schemas.microsoft.com/office/drawing/2014/main" id="{13791968-420F-4CCB-A0B2-48F6626672D4}"/>
              </a:ext>
            </a:extLst>
          </p:cNvPr>
          <p:cNvSpPr>
            <a:spLocks noGrp="1"/>
          </p:cNvSpPr>
          <p:nvPr>
            <p:ph idx="1"/>
          </p:nvPr>
        </p:nvSpPr>
        <p:spPr/>
        <p:txBody>
          <a:bodyPr/>
          <a:lstStyle/>
          <a:p>
            <a:r>
              <a:rPr lang="fr-FR" dirty="0"/>
              <a:t>Cette première réunion, aussi appelée </a:t>
            </a:r>
            <a:r>
              <a:rPr lang="fr-FR" i="1" dirty="0"/>
              <a:t>Kick off Meeting</a:t>
            </a:r>
            <a:r>
              <a:rPr lang="fr-FR" dirty="0"/>
              <a:t>, se caractérise par les actions suivantes :</a:t>
            </a:r>
          </a:p>
          <a:p>
            <a:pPr lvl="1"/>
            <a:r>
              <a:rPr lang="fr-FR" dirty="0"/>
              <a:t>lancer le projet;</a:t>
            </a:r>
          </a:p>
          <a:p>
            <a:pPr lvl="1"/>
            <a:r>
              <a:rPr lang="fr-FR" dirty="0"/>
              <a:t>présenter tous les participants et leur rôle;</a:t>
            </a:r>
          </a:p>
          <a:p>
            <a:pPr lvl="1"/>
            <a:r>
              <a:rPr lang="fr-FR" dirty="0"/>
              <a:t>identifier le client et cerner ses besoins;</a:t>
            </a:r>
          </a:p>
          <a:p>
            <a:pPr lvl="1"/>
            <a:r>
              <a:rPr lang="fr-FR" dirty="0"/>
              <a:t>clarifier les rôles principaux et les responsabilités;</a:t>
            </a:r>
          </a:p>
          <a:p>
            <a:pPr lvl="1"/>
            <a:r>
              <a:rPr lang="fr-FR" dirty="0"/>
              <a:t>établir des règles de base.</a:t>
            </a:r>
          </a:p>
          <a:p>
            <a:endParaRPr lang="fr-CA" dirty="0"/>
          </a:p>
        </p:txBody>
      </p:sp>
      <p:sp>
        <p:nvSpPr>
          <p:cNvPr id="4" name="Footer Placeholder 3">
            <a:extLst>
              <a:ext uri="{FF2B5EF4-FFF2-40B4-BE49-F238E27FC236}">
                <a16:creationId xmlns:a16="http://schemas.microsoft.com/office/drawing/2014/main" id="{2DD6984F-6D28-4B45-95E7-443BB66323FD}"/>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FF32080C-D3C3-F9A6-E8F7-837C54158E93}"/>
              </a:ext>
            </a:extLst>
          </p:cNvPr>
          <p:cNvSpPr>
            <a:spLocks noGrp="1"/>
          </p:cNvSpPr>
          <p:nvPr>
            <p:ph type="sldNum" sz="quarter" idx="10"/>
          </p:nvPr>
        </p:nvSpPr>
        <p:spPr/>
        <p:txBody>
          <a:bodyPr/>
          <a:lstStyle/>
          <a:p>
            <a:fld id="{BEDC10D4-6BC5-4374-99E8-69100033354A}" type="slidenum">
              <a:rPr lang="en-US" altLang="en-US" smtClean="0"/>
              <a:pPr/>
              <a:t>40</a:t>
            </a:fld>
            <a:r>
              <a:rPr lang="en-US" altLang="en-US"/>
              <a:t> coucou</a:t>
            </a:r>
          </a:p>
        </p:txBody>
      </p:sp>
    </p:spTree>
    <p:extLst>
      <p:ext uri="{BB962C8B-B14F-4D97-AF65-F5344CB8AC3E}">
        <p14:creationId xmlns:p14="http://schemas.microsoft.com/office/powerpoint/2010/main" val="12954681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83FE7-C548-49EE-B069-B8AD63C26929}"/>
              </a:ext>
            </a:extLst>
          </p:cNvPr>
          <p:cNvSpPr>
            <a:spLocks noGrp="1"/>
          </p:cNvSpPr>
          <p:nvPr>
            <p:ph type="title"/>
          </p:nvPr>
        </p:nvSpPr>
        <p:spPr/>
        <p:txBody>
          <a:bodyPr/>
          <a:lstStyle/>
          <a:p>
            <a:r>
              <a:rPr lang="fr-FR" b="1" dirty="0"/>
              <a:t>Le contrôle et le suivi de projet</a:t>
            </a:r>
            <a:br>
              <a:rPr lang="fr-FR" b="1" dirty="0"/>
            </a:br>
            <a:r>
              <a:rPr lang="fr-FR" b="1" dirty="0"/>
              <a:t>La mise en route du projet (</a:t>
            </a:r>
            <a:r>
              <a:rPr lang="fr-FR" b="1" i="1" dirty="0"/>
              <a:t>Kick off Meeting</a:t>
            </a:r>
            <a:r>
              <a:rPr lang="fr-FR" b="1" dirty="0"/>
              <a:t>)</a:t>
            </a:r>
            <a:endParaRPr lang="fr-CA" dirty="0"/>
          </a:p>
        </p:txBody>
      </p:sp>
      <p:sp>
        <p:nvSpPr>
          <p:cNvPr id="3" name="Content Placeholder 2">
            <a:extLst>
              <a:ext uri="{FF2B5EF4-FFF2-40B4-BE49-F238E27FC236}">
                <a16:creationId xmlns:a16="http://schemas.microsoft.com/office/drawing/2014/main" id="{348A9FC6-24D8-414E-BA48-85448996FD2E}"/>
              </a:ext>
            </a:extLst>
          </p:cNvPr>
          <p:cNvSpPr>
            <a:spLocks noGrp="1"/>
          </p:cNvSpPr>
          <p:nvPr>
            <p:ph idx="1"/>
          </p:nvPr>
        </p:nvSpPr>
        <p:spPr/>
        <p:txBody>
          <a:bodyPr/>
          <a:lstStyle/>
          <a:p>
            <a:r>
              <a:rPr lang="fr-FR" dirty="0"/>
              <a:t>Habituellement, le </a:t>
            </a:r>
            <a:r>
              <a:rPr lang="fr-FR" i="1" dirty="0"/>
              <a:t>Kick off Meeting</a:t>
            </a:r>
            <a:r>
              <a:rPr lang="fr-FR" dirty="0"/>
              <a:t> contient les éléments suivants :</a:t>
            </a:r>
          </a:p>
          <a:p>
            <a:pPr lvl="1"/>
            <a:r>
              <a:rPr lang="fr-FR" dirty="0"/>
              <a:t>introduction;</a:t>
            </a:r>
          </a:p>
          <a:p>
            <a:pPr lvl="1"/>
            <a:r>
              <a:rPr lang="fr-FR" dirty="0"/>
              <a:t>rappel des objectifs et du contexte du projet;</a:t>
            </a:r>
          </a:p>
          <a:p>
            <a:pPr lvl="1"/>
            <a:r>
              <a:rPr lang="fr-FR" dirty="0"/>
              <a:t>aspects organisationnels et humains de la réalisation :</a:t>
            </a:r>
          </a:p>
          <a:p>
            <a:pPr lvl="2"/>
            <a:r>
              <a:rPr lang="fr-FR" dirty="0"/>
              <a:t>les personnes;</a:t>
            </a:r>
          </a:p>
          <a:p>
            <a:pPr lvl="2"/>
            <a:r>
              <a:rPr lang="fr-FR" dirty="0"/>
              <a:t>les entreprises;</a:t>
            </a:r>
          </a:p>
          <a:p>
            <a:r>
              <a:rPr lang="fr-FR" dirty="0"/>
              <a:t>aspects techniques de la réalisation (le plan d’exécution) :</a:t>
            </a:r>
          </a:p>
          <a:p>
            <a:pPr lvl="2"/>
            <a:r>
              <a:rPr lang="fr-FR" dirty="0"/>
              <a:t>le plan d’exécution;</a:t>
            </a:r>
          </a:p>
          <a:p>
            <a:pPr lvl="2"/>
            <a:r>
              <a:rPr lang="fr-FR" dirty="0"/>
              <a:t>les méthodes de travail;</a:t>
            </a:r>
          </a:p>
          <a:p>
            <a:pPr lvl="2"/>
            <a:r>
              <a:rPr lang="fr-FR" dirty="0"/>
              <a:t>l’échéancier;</a:t>
            </a:r>
          </a:p>
          <a:p>
            <a:r>
              <a:rPr lang="fr-FR" dirty="0"/>
              <a:t>administration et communications.</a:t>
            </a:r>
          </a:p>
          <a:p>
            <a:endParaRPr lang="fr-CA" dirty="0"/>
          </a:p>
        </p:txBody>
      </p:sp>
      <p:sp>
        <p:nvSpPr>
          <p:cNvPr id="4" name="Footer Placeholder 3">
            <a:extLst>
              <a:ext uri="{FF2B5EF4-FFF2-40B4-BE49-F238E27FC236}">
                <a16:creationId xmlns:a16="http://schemas.microsoft.com/office/drawing/2014/main" id="{46CB02E1-E2B9-4A7E-8CA0-2EF2C68B3C64}"/>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A642AFBE-FD91-A54D-DB56-5043BC760C51}"/>
              </a:ext>
            </a:extLst>
          </p:cNvPr>
          <p:cNvSpPr>
            <a:spLocks noGrp="1"/>
          </p:cNvSpPr>
          <p:nvPr>
            <p:ph type="sldNum" sz="quarter" idx="10"/>
          </p:nvPr>
        </p:nvSpPr>
        <p:spPr/>
        <p:txBody>
          <a:bodyPr/>
          <a:lstStyle/>
          <a:p>
            <a:fld id="{BEDC10D4-6BC5-4374-99E8-69100033354A}" type="slidenum">
              <a:rPr lang="en-US" altLang="en-US" smtClean="0"/>
              <a:pPr/>
              <a:t>41</a:t>
            </a:fld>
            <a:r>
              <a:rPr lang="en-US" altLang="en-US"/>
              <a:t> coucou</a:t>
            </a:r>
          </a:p>
        </p:txBody>
      </p:sp>
    </p:spTree>
    <p:extLst>
      <p:ext uri="{BB962C8B-B14F-4D97-AF65-F5344CB8AC3E}">
        <p14:creationId xmlns:p14="http://schemas.microsoft.com/office/powerpoint/2010/main" val="31882619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B9BD4-2D7E-4C23-8D13-A75700AD36B0}"/>
              </a:ext>
            </a:extLst>
          </p:cNvPr>
          <p:cNvSpPr>
            <a:spLocks noGrp="1"/>
          </p:cNvSpPr>
          <p:nvPr>
            <p:ph type="title"/>
          </p:nvPr>
        </p:nvSpPr>
        <p:spPr/>
        <p:txBody>
          <a:bodyPr/>
          <a:lstStyle/>
          <a:p>
            <a:r>
              <a:rPr lang="fr-FR" b="1" dirty="0"/>
              <a:t>Le contrôle et le suivi de projet</a:t>
            </a:r>
            <a:br>
              <a:rPr lang="fr-FR" b="1" dirty="0"/>
            </a:br>
            <a:r>
              <a:rPr lang="fr-FR" b="1" dirty="0"/>
              <a:t>La synthèse</a:t>
            </a:r>
            <a:endParaRPr lang="fr-CA" dirty="0"/>
          </a:p>
        </p:txBody>
      </p:sp>
      <p:sp>
        <p:nvSpPr>
          <p:cNvPr id="3" name="Content Placeholder 2">
            <a:extLst>
              <a:ext uri="{FF2B5EF4-FFF2-40B4-BE49-F238E27FC236}">
                <a16:creationId xmlns:a16="http://schemas.microsoft.com/office/drawing/2014/main" id="{0360CDEA-8895-416D-A2FA-3CA90E22D196}"/>
              </a:ext>
            </a:extLst>
          </p:cNvPr>
          <p:cNvSpPr>
            <a:spLocks noGrp="1"/>
          </p:cNvSpPr>
          <p:nvPr>
            <p:ph idx="1"/>
          </p:nvPr>
        </p:nvSpPr>
        <p:spPr/>
        <p:txBody>
          <a:bodyPr/>
          <a:lstStyle/>
          <a:p>
            <a:r>
              <a:rPr lang="fr-FR" b="1" dirty="0"/>
              <a:t>Synthèse</a:t>
            </a:r>
          </a:p>
          <a:p>
            <a:r>
              <a:rPr lang="fr-FR" dirty="0"/>
              <a:t>Le contrôle et le suivi sont des éléments essentiels au succès d’un projet. L’ingénieur qui gère un projet doit en connaître les nombreux rouages afin de transmettre au client les données dont il a besoin pour une gouvernance de projet éclairée et une prise de décision rapide et avisée.</a:t>
            </a:r>
          </a:p>
          <a:p>
            <a:endParaRPr lang="fr-CA" dirty="0"/>
          </a:p>
        </p:txBody>
      </p:sp>
      <p:sp>
        <p:nvSpPr>
          <p:cNvPr id="4" name="Footer Placeholder 3">
            <a:extLst>
              <a:ext uri="{FF2B5EF4-FFF2-40B4-BE49-F238E27FC236}">
                <a16:creationId xmlns:a16="http://schemas.microsoft.com/office/drawing/2014/main" id="{3EDD8A9A-4388-44B7-8D1B-36E06E4E3360}"/>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ED028BFE-7FCD-9779-2B66-FA0EEB574EB0}"/>
              </a:ext>
            </a:extLst>
          </p:cNvPr>
          <p:cNvSpPr>
            <a:spLocks noGrp="1"/>
          </p:cNvSpPr>
          <p:nvPr>
            <p:ph type="sldNum" sz="quarter" idx="10"/>
          </p:nvPr>
        </p:nvSpPr>
        <p:spPr/>
        <p:txBody>
          <a:bodyPr/>
          <a:lstStyle/>
          <a:p>
            <a:fld id="{BEDC10D4-6BC5-4374-99E8-69100033354A}" type="slidenum">
              <a:rPr lang="en-US" altLang="en-US" smtClean="0"/>
              <a:pPr/>
              <a:t>42</a:t>
            </a:fld>
            <a:endParaRPr lang="en-US" altLang="en-US" dirty="0"/>
          </a:p>
        </p:txBody>
      </p:sp>
    </p:spTree>
    <p:extLst>
      <p:ext uri="{BB962C8B-B14F-4D97-AF65-F5344CB8AC3E}">
        <p14:creationId xmlns:p14="http://schemas.microsoft.com/office/powerpoint/2010/main" val="25935325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C88E6-4CC0-441A-B9C1-4F6592C46B20}"/>
              </a:ext>
            </a:extLst>
          </p:cNvPr>
          <p:cNvSpPr>
            <a:spLocks noGrp="1"/>
          </p:cNvSpPr>
          <p:nvPr>
            <p:ph type="title"/>
          </p:nvPr>
        </p:nvSpPr>
        <p:spPr/>
        <p:txBody>
          <a:bodyPr/>
          <a:lstStyle/>
          <a:p>
            <a:r>
              <a:rPr lang="en-CA" b="1" dirty="0" err="1"/>
              <a:t>L’audit</a:t>
            </a:r>
            <a:r>
              <a:rPr lang="en-CA" b="1" dirty="0"/>
              <a:t> de </a:t>
            </a:r>
            <a:r>
              <a:rPr lang="en-CA" b="1" dirty="0" err="1"/>
              <a:t>projet</a:t>
            </a:r>
            <a:endParaRPr lang="fr-CA" dirty="0"/>
          </a:p>
        </p:txBody>
      </p:sp>
      <p:sp>
        <p:nvSpPr>
          <p:cNvPr id="3" name="Content Placeholder 2">
            <a:extLst>
              <a:ext uri="{FF2B5EF4-FFF2-40B4-BE49-F238E27FC236}">
                <a16:creationId xmlns:a16="http://schemas.microsoft.com/office/drawing/2014/main" id="{2A09296B-8DCD-4006-A676-573CAB7F3D68}"/>
              </a:ext>
            </a:extLst>
          </p:cNvPr>
          <p:cNvSpPr>
            <a:spLocks noGrp="1"/>
          </p:cNvSpPr>
          <p:nvPr>
            <p:ph idx="1"/>
          </p:nvPr>
        </p:nvSpPr>
        <p:spPr>
          <a:xfrm>
            <a:off x="566738" y="1752600"/>
            <a:ext cx="8399461" cy="4267200"/>
          </a:xfrm>
        </p:spPr>
        <p:txBody>
          <a:bodyPr/>
          <a:lstStyle/>
          <a:p>
            <a:r>
              <a:rPr lang="fr-FR" dirty="0"/>
              <a:t>L’audit est un processus méthodique, indépendant et documenté permettant de recueillir des données objectives pour déterminer dans quelle mesure les exigences satisfont aux référentiels ou objectifs du projet.</a:t>
            </a:r>
          </a:p>
          <a:p>
            <a:r>
              <a:rPr lang="fr-FR" b="1" dirty="0"/>
              <a:t>Les formes de l’audit</a:t>
            </a:r>
          </a:p>
          <a:p>
            <a:r>
              <a:rPr lang="fr-FR" dirty="0"/>
              <a:t>La littérature retient deux types d’audit de projet : l’audit en cours d’exécution et l’audit </a:t>
            </a:r>
            <a:r>
              <a:rPr lang="fr-FR" dirty="0" err="1"/>
              <a:t>postprojet</a:t>
            </a:r>
            <a:r>
              <a:rPr lang="fr-FR" dirty="0"/>
              <a:t>.</a:t>
            </a:r>
          </a:p>
          <a:p>
            <a:r>
              <a:rPr lang="fr-FR" b="1" dirty="0"/>
              <a:t>L’audit en cours d’exécution de projet</a:t>
            </a:r>
            <a:r>
              <a:rPr lang="fr-FR" dirty="0"/>
              <a:t> s’entreprend très tôt. Il permet d’apporter des mesures correctives, s’il y a lieu, non seulement au projet faisant l’objet de l’audit, mais aussi à d’autres projets en cours. Il est concentré sur le déroulement et sur le rendement du projet et examine si les conditions sont les mêmes. Un audit fait en début de projet porte surtout sur les aspects techniques Un audit exécuté plus tard au cours du projet porte sur les coûts et sur l’échéancier.</a:t>
            </a:r>
          </a:p>
          <a:p>
            <a:endParaRPr lang="fr-CA" dirty="0"/>
          </a:p>
        </p:txBody>
      </p:sp>
      <p:sp>
        <p:nvSpPr>
          <p:cNvPr id="4" name="Footer Placeholder 3">
            <a:extLst>
              <a:ext uri="{FF2B5EF4-FFF2-40B4-BE49-F238E27FC236}">
                <a16:creationId xmlns:a16="http://schemas.microsoft.com/office/drawing/2014/main" id="{45684F1F-7D92-44A8-9999-A8A938DBC6BA}"/>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9CF07400-B56A-5EA2-156E-F362E4A2358A}"/>
              </a:ext>
            </a:extLst>
          </p:cNvPr>
          <p:cNvSpPr>
            <a:spLocks noGrp="1"/>
          </p:cNvSpPr>
          <p:nvPr>
            <p:ph type="sldNum" sz="quarter" idx="10"/>
          </p:nvPr>
        </p:nvSpPr>
        <p:spPr/>
        <p:txBody>
          <a:bodyPr/>
          <a:lstStyle/>
          <a:p>
            <a:fld id="{BEDC10D4-6BC5-4374-99E8-69100033354A}" type="slidenum">
              <a:rPr lang="en-US" altLang="en-US" smtClean="0"/>
              <a:pPr/>
              <a:t>43</a:t>
            </a:fld>
            <a:endParaRPr lang="en-US" altLang="en-US" dirty="0"/>
          </a:p>
        </p:txBody>
      </p:sp>
    </p:spTree>
    <p:extLst>
      <p:ext uri="{BB962C8B-B14F-4D97-AF65-F5344CB8AC3E}">
        <p14:creationId xmlns:p14="http://schemas.microsoft.com/office/powerpoint/2010/main" val="3545884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095BA-A1BA-47DA-9DD9-D047EB827679}"/>
              </a:ext>
            </a:extLst>
          </p:cNvPr>
          <p:cNvSpPr>
            <a:spLocks noGrp="1"/>
          </p:cNvSpPr>
          <p:nvPr>
            <p:ph type="title"/>
          </p:nvPr>
        </p:nvSpPr>
        <p:spPr/>
        <p:txBody>
          <a:bodyPr/>
          <a:lstStyle/>
          <a:p>
            <a:r>
              <a:rPr lang="en-CA" b="1" dirty="0" err="1"/>
              <a:t>L’audit</a:t>
            </a:r>
            <a:r>
              <a:rPr lang="en-CA" b="1" dirty="0"/>
              <a:t> de </a:t>
            </a:r>
            <a:r>
              <a:rPr lang="en-CA" b="1" dirty="0" err="1"/>
              <a:t>projet</a:t>
            </a:r>
            <a:endParaRPr lang="fr-CA" dirty="0"/>
          </a:p>
        </p:txBody>
      </p:sp>
      <p:sp>
        <p:nvSpPr>
          <p:cNvPr id="3" name="Content Placeholder 2">
            <a:extLst>
              <a:ext uri="{FF2B5EF4-FFF2-40B4-BE49-F238E27FC236}">
                <a16:creationId xmlns:a16="http://schemas.microsoft.com/office/drawing/2014/main" id="{B7E6D38C-EF0A-4563-9268-166CA7397D50}"/>
              </a:ext>
            </a:extLst>
          </p:cNvPr>
          <p:cNvSpPr>
            <a:spLocks noGrp="1"/>
          </p:cNvSpPr>
          <p:nvPr>
            <p:ph idx="1"/>
          </p:nvPr>
        </p:nvSpPr>
        <p:spPr/>
        <p:txBody>
          <a:bodyPr/>
          <a:lstStyle/>
          <a:p>
            <a:r>
              <a:rPr lang="fr-FR" b="1" dirty="0"/>
              <a:t>L’audit </a:t>
            </a:r>
            <a:r>
              <a:rPr lang="fr-FR" b="1" dirty="0" err="1"/>
              <a:t>postprojet</a:t>
            </a:r>
            <a:r>
              <a:rPr lang="fr-FR" dirty="0"/>
              <a:t> se révèle plus détaillé et plus approfondi que celui en cours de projet. L’audit d’un projet terminé vise principalement à améliorer la gestion des futurs projets.</a:t>
            </a:r>
          </a:p>
          <a:p>
            <a:endParaRPr lang="fr-FR" dirty="0"/>
          </a:p>
          <a:p>
            <a:r>
              <a:rPr lang="fr-FR" dirty="0"/>
              <a:t>Sa portée est généralement à long terme, contrairement à l’audit en cours qui vise souvent à régler un problème d’exécution ou d’</a:t>
            </a:r>
            <a:r>
              <a:rPr lang="fr-FR" dirty="0" err="1"/>
              <a:t>opérationalisation</a:t>
            </a:r>
            <a:r>
              <a:rPr lang="fr-FR" dirty="0"/>
              <a:t>.</a:t>
            </a:r>
          </a:p>
          <a:p>
            <a:endParaRPr lang="fr-FR" dirty="0"/>
          </a:p>
          <a:p>
            <a:r>
              <a:rPr lang="fr-FR" dirty="0"/>
              <a:t>L’audit </a:t>
            </a:r>
            <a:r>
              <a:rPr lang="fr-FR" dirty="0" err="1"/>
              <a:t>postprojet</a:t>
            </a:r>
            <a:r>
              <a:rPr lang="fr-FR" dirty="0"/>
              <a:t> tient compte du rendement du projet, mais va plus loin : il examine le rôle du projet dans l’entreprise en vérifiant, par exemple, si les avantages stratégiques prévus se sont matérialisés.</a:t>
            </a:r>
            <a:endParaRPr lang="fr-CA" dirty="0"/>
          </a:p>
        </p:txBody>
      </p:sp>
      <p:sp>
        <p:nvSpPr>
          <p:cNvPr id="4" name="Footer Placeholder 3">
            <a:extLst>
              <a:ext uri="{FF2B5EF4-FFF2-40B4-BE49-F238E27FC236}">
                <a16:creationId xmlns:a16="http://schemas.microsoft.com/office/drawing/2014/main" id="{29A6609B-43D7-41BD-A056-51A7F864773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CDAB0E79-5C42-960D-3B10-1F25C17082D1}"/>
              </a:ext>
            </a:extLst>
          </p:cNvPr>
          <p:cNvSpPr>
            <a:spLocks noGrp="1"/>
          </p:cNvSpPr>
          <p:nvPr>
            <p:ph type="sldNum" sz="quarter" idx="10"/>
          </p:nvPr>
        </p:nvSpPr>
        <p:spPr/>
        <p:txBody>
          <a:bodyPr/>
          <a:lstStyle/>
          <a:p>
            <a:fld id="{BEDC10D4-6BC5-4374-99E8-69100033354A}" type="slidenum">
              <a:rPr lang="en-US" altLang="en-US" smtClean="0"/>
              <a:pPr/>
              <a:t>44</a:t>
            </a:fld>
            <a:endParaRPr lang="en-US" altLang="en-US" dirty="0"/>
          </a:p>
        </p:txBody>
      </p:sp>
    </p:spTree>
    <p:extLst>
      <p:ext uri="{BB962C8B-B14F-4D97-AF65-F5344CB8AC3E}">
        <p14:creationId xmlns:p14="http://schemas.microsoft.com/office/powerpoint/2010/main" val="9845522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A2A02-114B-4A07-A6A9-C0C6A254C1E1}"/>
              </a:ext>
            </a:extLst>
          </p:cNvPr>
          <p:cNvSpPr>
            <a:spLocks noGrp="1"/>
          </p:cNvSpPr>
          <p:nvPr>
            <p:ph type="title"/>
          </p:nvPr>
        </p:nvSpPr>
        <p:spPr/>
        <p:txBody>
          <a:bodyPr/>
          <a:lstStyle/>
          <a:p>
            <a:r>
              <a:rPr lang="en-CA" b="1" dirty="0"/>
              <a:t>La </a:t>
            </a:r>
            <a:r>
              <a:rPr lang="en-CA" b="1" dirty="0" err="1"/>
              <a:t>clôture</a:t>
            </a:r>
            <a:r>
              <a:rPr lang="en-CA" b="1" dirty="0"/>
              <a:t> de </a:t>
            </a:r>
            <a:r>
              <a:rPr lang="en-CA" b="1" dirty="0" err="1"/>
              <a:t>projet</a:t>
            </a:r>
            <a:endParaRPr lang="fr-CA" dirty="0"/>
          </a:p>
        </p:txBody>
      </p:sp>
      <p:sp>
        <p:nvSpPr>
          <p:cNvPr id="3" name="Content Placeholder 2">
            <a:extLst>
              <a:ext uri="{FF2B5EF4-FFF2-40B4-BE49-F238E27FC236}">
                <a16:creationId xmlns:a16="http://schemas.microsoft.com/office/drawing/2014/main" id="{6B169E2C-3870-499D-B7C2-EBB71D344BEE}"/>
              </a:ext>
            </a:extLst>
          </p:cNvPr>
          <p:cNvSpPr>
            <a:spLocks noGrp="1"/>
          </p:cNvSpPr>
          <p:nvPr>
            <p:ph idx="1"/>
          </p:nvPr>
        </p:nvSpPr>
        <p:spPr>
          <a:xfrm>
            <a:off x="430103" y="1668520"/>
            <a:ext cx="8325013" cy="4884678"/>
          </a:xfrm>
        </p:spPr>
        <p:txBody>
          <a:bodyPr/>
          <a:lstStyle/>
          <a:p>
            <a:r>
              <a:rPr lang="fr-FR" dirty="0"/>
              <a:t>La clôture d’un projet est essentiellement la fin de sa phase de réalisation et la livraison au promoteur du produit qui constituait l’extrant et la finalité du projet.</a:t>
            </a:r>
          </a:p>
          <a:p>
            <a:endParaRPr lang="fr-FR" dirty="0"/>
          </a:p>
          <a:p>
            <a:r>
              <a:rPr lang="fr-FR" dirty="0"/>
              <a:t>La clôture relève de la responsabilité du mandataire; c’est le constat de l’achèvement de l’ensemble des activités de l’organisation mandataire pour mettre fin à l’entente contractuelle la liant au promoteur du projet.</a:t>
            </a:r>
          </a:p>
          <a:p>
            <a:endParaRPr lang="fr-FR" dirty="0"/>
          </a:p>
          <a:p>
            <a:r>
              <a:rPr lang="fr-FR" dirty="0"/>
              <a:t>La clôture du projet comprend la fermeture des dossiers relatifs au projet et la réaffectation du personnel y ayant participé.</a:t>
            </a:r>
          </a:p>
          <a:p>
            <a:endParaRPr lang="fr-FR" dirty="0"/>
          </a:p>
          <a:p>
            <a:r>
              <a:rPr lang="fr-FR" dirty="0"/>
              <a:t>L’objectif fondamental du processus de clôture consiste à résilier le lien contractuel entre les organisations du promoteur et celles du mandataire pour projet terminé.</a:t>
            </a:r>
            <a:endParaRPr lang="fr-CA" dirty="0"/>
          </a:p>
        </p:txBody>
      </p:sp>
      <p:sp>
        <p:nvSpPr>
          <p:cNvPr id="4" name="Footer Placeholder 3">
            <a:extLst>
              <a:ext uri="{FF2B5EF4-FFF2-40B4-BE49-F238E27FC236}">
                <a16:creationId xmlns:a16="http://schemas.microsoft.com/office/drawing/2014/main" id="{FDFFAD1A-C21B-4930-8574-974F18CF57FC}"/>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D6FC0C41-7001-DEEA-FC7C-77E0C2CED755}"/>
              </a:ext>
            </a:extLst>
          </p:cNvPr>
          <p:cNvSpPr>
            <a:spLocks noGrp="1"/>
          </p:cNvSpPr>
          <p:nvPr>
            <p:ph type="sldNum" sz="quarter" idx="10"/>
          </p:nvPr>
        </p:nvSpPr>
        <p:spPr/>
        <p:txBody>
          <a:bodyPr/>
          <a:lstStyle/>
          <a:p>
            <a:fld id="{BEDC10D4-6BC5-4374-99E8-69100033354A}" type="slidenum">
              <a:rPr lang="en-US" altLang="en-US" smtClean="0"/>
              <a:pPr/>
              <a:t>45</a:t>
            </a:fld>
            <a:endParaRPr lang="en-US" altLang="en-US" dirty="0"/>
          </a:p>
        </p:txBody>
      </p:sp>
    </p:spTree>
    <p:extLst>
      <p:ext uri="{BB962C8B-B14F-4D97-AF65-F5344CB8AC3E}">
        <p14:creationId xmlns:p14="http://schemas.microsoft.com/office/powerpoint/2010/main" val="40896554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60968-A909-D2F8-DBD4-832472EF83FD}"/>
              </a:ext>
            </a:extLst>
          </p:cNvPr>
          <p:cNvSpPr>
            <a:spLocks noGrp="1"/>
          </p:cNvSpPr>
          <p:nvPr>
            <p:ph type="title"/>
          </p:nvPr>
        </p:nvSpPr>
        <p:spPr>
          <a:xfrm>
            <a:off x="574675" y="304803"/>
            <a:ext cx="8001000" cy="641128"/>
          </a:xfrm>
        </p:spPr>
        <p:txBody>
          <a:bodyPr/>
          <a:lstStyle/>
          <a:p>
            <a:r>
              <a:rPr lang="fr-CA" dirty="0"/>
              <a:t>La Gestion Agile et la Méthodologie Scrum</a:t>
            </a:r>
          </a:p>
        </p:txBody>
      </p:sp>
      <p:sp>
        <p:nvSpPr>
          <p:cNvPr id="3" name="Content Placeholder 2">
            <a:extLst>
              <a:ext uri="{FF2B5EF4-FFF2-40B4-BE49-F238E27FC236}">
                <a16:creationId xmlns:a16="http://schemas.microsoft.com/office/drawing/2014/main" id="{29FC65B8-57F6-C843-57D7-421804D686D7}"/>
              </a:ext>
            </a:extLst>
          </p:cNvPr>
          <p:cNvSpPr>
            <a:spLocks noGrp="1"/>
          </p:cNvSpPr>
          <p:nvPr>
            <p:ph idx="1"/>
          </p:nvPr>
        </p:nvSpPr>
        <p:spPr>
          <a:xfrm>
            <a:off x="289932" y="1752600"/>
            <a:ext cx="6640678" cy="4267200"/>
          </a:xfrm>
        </p:spPr>
        <p:txBody>
          <a:bodyPr/>
          <a:lstStyle/>
          <a:p>
            <a:r>
              <a:rPr lang="fr-FR" dirty="0"/>
              <a:t>La méthodologie Agile est un type de processus de gestion de projet, principalement utilisé pour le développement de logiciels dans un cadre qui favorise des approches itératives et incrémentales.</a:t>
            </a:r>
          </a:p>
          <a:p>
            <a:r>
              <a:rPr lang="fr-FR" dirty="0"/>
              <a:t>La méthodologie Agile permet à une équipe de gérer un projet plus efficacement en le divisant en plusieurs étapes, chacune permettant une collaboration cohérente avec les parties prenantes pour favoriser des améliorations continues à chaque étape.</a:t>
            </a:r>
          </a:p>
          <a:p>
            <a:r>
              <a:rPr lang="fr-FR" dirty="0"/>
              <a:t>Dans le développement de logiciels, les pratiques agiles impliquent la découverte des exigences et le développement de solutions grâce à l'effort collaboratif d'équipes </a:t>
            </a:r>
            <a:r>
              <a:rPr lang="fr-FR" dirty="0" err="1"/>
              <a:t>auto-organisées</a:t>
            </a:r>
            <a:r>
              <a:rPr lang="fr-FR" dirty="0"/>
              <a:t> et interfonctionnelles ainsi que de leur client/utilisateur final.</a:t>
            </a:r>
          </a:p>
          <a:p>
            <a:endParaRPr lang="fr-FR" dirty="0"/>
          </a:p>
          <a:p>
            <a:endParaRPr lang="fr-CA" dirty="0"/>
          </a:p>
        </p:txBody>
      </p:sp>
      <p:sp>
        <p:nvSpPr>
          <p:cNvPr id="4" name="Footer Placeholder 3">
            <a:extLst>
              <a:ext uri="{FF2B5EF4-FFF2-40B4-BE49-F238E27FC236}">
                <a16:creationId xmlns:a16="http://schemas.microsoft.com/office/drawing/2014/main" id="{447D59FB-3AD4-0C58-49A5-DCC36448214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7" name="Picture 2" descr="https://www.cprime.com/wp-content/uploads/2019/10/agile-scrum-delivery-300x294.png">
            <a:extLst>
              <a:ext uri="{FF2B5EF4-FFF2-40B4-BE49-F238E27FC236}">
                <a16:creationId xmlns:a16="http://schemas.microsoft.com/office/drawing/2014/main" id="{A907057F-A3AE-FF08-DB70-284A3A366F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0610" y="1752600"/>
            <a:ext cx="2344863" cy="2297966"/>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7">
            <a:extLst>
              <a:ext uri="{FF2B5EF4-FFF2-40B4-BE49-F238E27FC236}">
                <a16:creationId xmlns:a16="http://schemas.microsoft.com/office/drawing/2014/main" id="{6343366B-A1DB-5F39-5B6A-B3427102A6BB}"/>
              </a:ext>
            </a:extLst>
          </p:cNvPr>
          <p:cNvSpPr>
            <a:spLocks noGrp="1"/>
          </p:cNvSpPr>
          <p:nvPr>
            <p:ph type="sldNum" sz="quarter" idx="10"/>
          </p:nvPr>
        </p:nvSpPr>
        <p:spPr/>
        <p:txBody>
          <a:bodyPr/>
          <a:lstStyle/>
          <a:p>
            <a:fld id="{BEDC10D4-6BC5-4374-99E8-69100033354A}" type="slidenum">
              <a:rPr lang="en-US" altLang="en-US" smtClean="0"/>
              <a:pPr/>
              <a:t>46</a:t>
            </a:fld>
            <a:endParaRPr lang="en-US" altLang="en-US" dirty="0"/>
          </a:p>
        </p:txBody>
      </p:sp>
    </p:spTree>
    <p:extLst>
      <p:ext uri="{BB962C8B-B14F-4D97-AF65-F5344CB8AC3E}">
        <p14:creationId xmlns:p14="http://schemas.microsoft.com/office/powerpoint/2010/main" val="24226108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BECAF0-C0C0-BE74-6D01-12E1FA291C55}"/>
              </a:ext>
            </a:extLst>
          </p:cNvPr>
          <p:cNvSpPr>
            <a:spLocks noGrp="1"/>
          </p:cNvSpPr>
          <p:nvPr>
            <p:ph idx="1"/>
          </p:nvPr>
        </p:nvSpPr>
        <p:spPr/>
        <p:txBody>
          <a:bodyPr/>
          <a:lstStyle/>
          <a:p>
            <a:r>
              <a:rPr lang="fr-FR" dirty="0"/>
              <a:t>Les méthodes ou processus Agile promeuvent généralement un processus de gestion de projet discipliné qui encourage une inspection et une adaptation fréquentes, une philosophie de leadership qui favorise le travail d'équipe, l'auto-organisation et la responsabilité, un ensemble de meilleures pratiques d'ingénierie destinées à permettre une livraison rapide de logiciels de haute qualité, et une approche commerciale qui aligne le développement sur les besoins des clients et les objectifs de l'entreprise.</a:t>
            </a:r>
            <a:endParaRPr lang="fr-CA" dirty="0"/>
          </a:p>
        </p:txBody>
      </p:sp>
      <p:sp>
        <p:nvSpPr>
          <p:cNvPr id="4" name="Slide Number Placeholder 3">
            <a:extLst>
              <a:ext uri="{FF2B5EF4-FFF2-40B4-BE49-F238E27FC236}">
                <a16:creationId xmlns:a16="http://schemas.microsoft.com/office/drawing/2014/main" id="{D9E17B93-8783-DA25-2B2C-6F686A996AB4}"/>
              </a:ext>
            </a:extLst>
          </p:cNvPr>
          <p:cNvSpPr>
            <a:spLocks noGrp="1"/>
          </p:cNvSpPr>
          <p:nvPr>
            <p:ph type="sldNum" sz="quarter" idx="10"/>
          </p:nvPr>
        </p:nvSpPr>
        <p:spPr/>
        <p:txBody>
          <a:bodyPr/>
          <a:lstStyle/>
          <a:p>
            <a:fld id="{BEDC10D4-6BC5-4374-99E8-69100033354A}" type="slidenum">
              <a:rPr lang="en-US" altLang="en-US" smtClean="0"/>
              <a:pPr/>
              <a:t>47</a:t>
            </a:fld>
            <a:endParaRPr lang="en-US" altLang="en-US" dirty="0"/>
          </a:p>
        </p:txBody>
      </p:sp>
      <p:sp>
        <p:nvSpPr>
          <p:cNvPr id="5" name="Footer Placeholder 4">
            <a:extLst>
              <a:ext uri="{FF2B5EF4-FFF2-40B4-BE49-F238E27FC236}">
                <a16:creationId xmlns:a16="http://schemas.microsoft.com/office/drawing/2014/main" id="{DF3C9946-BF2A-3505-77C0-AC2DB60FF344}"/>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FFAF4BE9-DB3B-AF9B-03C6-9C991A14A4D1}"/>
              </a:ext>
            </a:extLst>
          </p:cNvPr>
          <p:cNvSpPr>
            <a:spLocks noGrp="1"/>
          </p:cNvSpPr>
          <p:nvPr>
            <p:ph type="title"/>
          </p:nvPr>
        </p:nvSpPr>
        <p:spPr>
          <a:xfrm>
            <a:off x="574675" y="304803"/>
            <a:ext cx="8001000" cy="641128"/>
          </a:xfrm>
        </p:spPr>
        <p:txBody>
          <a:bodyPr/>
          <a:lstStyle/>
          <a:p>
            <a:r>
              <a:rPr lang="fr-CA" dirty="0"/>
              <a:t>La Gestion Agile et la Méthodologie Scrum</a:t>
            </a:r>
          </a:p>
        </p:txBody>
      </p:sp>
    </p:spTree>
    <p:extLst>
      <p:ext uri="{BB962C8B-B14F-4D97-AF65-F5344CB8AC3E}">
        <p14:creationId xmlns:p14="http://schemas.microsoft.com/office/powerpoint/2010/main" val="42845117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63AFB-415D-AE62-0690-7D1AEF45FE12}"/>
              </a:ext>
            </a:extLst>
          </p:cNvPr>
          <p:cNvSpPr>
            <a:spLocks noGrp="1"/>
          </p:cNvSpPr>
          <p:nvPr>
            <p:ph type="title"/>
          </p:nvPr>
        </p:nvSpPr>
        <p:spPr>
          <a:xfrm>
            <a:off x="574675" y="304802"/>
            <a:ext cx="8001000" cy="821471"/>
          </a:xfrm>
        </p:spPr>
        <p:txBody>
          <a:bodyPr/>
          <a:lstStyle/>
          <a:p>
            <a:r>
              <a:rPr lang="fr-CA" dirty="0"/>
              <a:t>Les 12 principes de l’Agile</a:t>
            </a:r>
          </a:p>
        </p:txBody>
      </p:sp>
      <p:sp>
        <p:nvSpPr>
          <p:cNvPr id="3" name="Content Placeholder 2">
            <a:extLst>
              <a:ext uri="{FF2B5EF4-FFF2-40B4-BE49-F238E27FC236}">
                <a16:creationId xmlns:a16="http://schemas.microsoft.com/office/drawing/2014/main" id="{A10C62BA-7ECA-C27B-F24D-C084B7606535}"/>
              </a:ext>
            </a:extLst>
          </p:cNvPr>
          <p:cNvSpPr>
            <a:spLocks noGrp="1"/>
          </p:cNvSpPr>
          <p:nvPr>
            <p:ph idx="1"/>
          </p:nvPr>
        </p:nvSpPr>
        <p:spPr/>
        <p:txBody>
          <a:bodyPr/>
          <a:lstStyle/>
          <a:p>
            <a:r>
              <a:rPr lang="fr-FR" dirty="0"/>
              <a:t>Satisfaction du client</a:t>
            </a:r>
          </a:p>
          <a:p>
            <a:r>
              <a:rPr lang="fr-FR" dirty="0"/>
              <a:t>Livraison précoce et continue</a:t>
            </a:r>
          </a:p>
          <a:p>
            <a:r>
              <a:rPr lang="fr-FR" dirty="0"/>
              <a:t>Accueillir le changement</a:t>
            </a:r>
          </a:p>
          <a:p>
            <a:r>
              <a:rPr lang="fr-FR" dirty="0"/>
              <a:t>Livraison fréquente</a:t>
            </a:r>
          </a:p>
          <a:p>
            <a:r>
              <a:rPr lang="fr-FR" dirty="0"/>
              <a:t>Collaboration entre les entreprises et les développeurs</a:t>
            </a:r>
          </a:p>
          <a:p>
            <a:r>
              <a:rPr lang="fr-FR" dirty="0"/>
              <a:t>Individus motivés</a:t>
            </a:r>
          </a:p>
          <a:p>
            <a:r>
              <a:rPr lang="fr-FR" dirty="0"/>
              <a:t>Conversation en face à face</a:t>
            </a:r>
          </a:p>
          <a:p>
            <a:r>
              <a:rPr lang="fr-FR" dirty="0"/>
              <a:t>Produits fonctionnels</a:t>
            </a:r>
          </a:p>
          <a:p>
            <a:r>
              <a:rPr lang="fr-FR" dirty="0"/>
              <a:t>Excellence technique</a:t>
            </a:r>
          </a:p>
          <a:p>
            <a:r>
              <a:rPr lang="fr-FR" dirty="0"/>
              <a:t>Simplicité</a:t>
            </a:r>
          </a:p>
          <a:p>
            <a:r>
              <a:rPr lang="fr-FR" dirty="0"/>
              <a:t>Équipes </a:t>
            </a:r>
            <a:r>
              <a:rPr lang="fr-FR" dirty="0" err="1"/>
              <a:t>auto-organisées</a:t>
            </a:r>
            <a:endParaRPr lang="fr-FR" dirty="0"/>
          </a:p>
          <a:p>
            <a:r>
              <a:rPr lang="fr-FR" dirty="0"/>
              <a:t>Régulation, réflexion et ajustement</a:t>
            </a:r>
            <a:endParaRPr lang="fr-CA" dirty="0"/>
          </a:p>
        </p:txBody>
      </p:sp>
      <p:sp>
        <p:nvSpPr>
          <p:cNvPr id="4" name="Slide Number Placeholder 3">
            <a:extLst>
              <a:ext uri="{FF2B5EF4-FFF2-40B4-BE49-F238E27FC236}">
                <a16:creationId xmlns:a16="http://schemas.microsoft.com/office/drawing/2014/main" id="{7736FEB6-0B9D-ECE5-8DE0-FB9519FD4445}"/>
              </a:ext>
            </a:extLst>
          </p:cNvPr>
          <p:cNvSpPr>
            <a:spLocks noGrp="1"/>
          </p:cNvSpPr>
          <p:nvPr>
            <p:ph type="sldNum" sz="quarter" idx="10"/>
          </p:nvPr>
        </p:nvSpPr>
        <p:spPr/>
        <p:txBody>
          <a:bodyPr/>
          <a:lstStyle/>
          <a:p>
            <a:fld id="{BEDC10D4-6BC5-4374-99E8-69100033354A}" type="slidenum">
              <a:rPr lang="en-US" altLang="en-US" smtClean="0"/>
              <a:pPr/>
              <a:t>48</a:t>
            </a:fld>
            <a:endParaRPr lang="en-US" altLang="en-US" dirty="0"/>
          </a:p>
        </p:txBody>
      </p:sp>
      <p:sp>
        <p:nvSpPr>
          <p:cNvPr id="5" name="Footer Placeholder 4">
            <a:extLst>
              <a:ext uri="{FF2B5EF4-FFF2-40B4-BE49-F238E27FC236}">
                <a16:creationId xmlns:a16="http://schemas.microsoft.com/office/drawing/2014/main" id="{039B0F85-F460-4E99-843D-4CDCD51ED9AB}"/>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1465775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7BEEF-3A0D-0FF4-F617-7A17BE16805C}"/>
              </a:ext>
            </a:extLst>
          </p:cNvPr>
          <p:cNvSpPr>
            <a:spLocks noGrp="1"/>
          </p:cNvSpPr>
          <p:nvPr>
            <p:ph type="title"/>
          </p:nvPr>
        </p:nvSpPr>
        <p:spPr>
          <a:xfrm>
            <a:off x="574675" y="304802"/>
            <a:ext cx="8001000" cy="676505"/>
          </a:xfrm>
        </p:spPr>
        <p:txBody>
          <a:bodyPr/>
          <a:lstStyle/>
          <a:p>
            <a:r>
              <a:rPr lang="fr-CA" dirty="0"/>
              <a:t>Exemples de la Méthodologie Agile </a:t>
            </a:r>
          </a:p>
        </p:txBody>
      </p:sp>
      <p:sp>
        <p:nvSpPr>
          <p:cNvPr id="3" name="Content Placeholder 2">
            <a:extLst>
              <a:ext uri="{FF2B5EF4-FFF2-40B4-BE49-F238E27FC236}">
                <a16:creationId xmlns:a16="http://schemas.microsoft.com/office/drawing/2014/main" id="{F21AD7D2-37F3-4348-EAEE-E47CDDE4825F}"/>
              </a:ext>
            </a:extLst>
          </p:cNvPr>
          <p:cNvSpPr>
            <a:spLocks noGrp="1"/>
          </p:cNvSpPr>
          <p:nvPr>
            <p:ph idx="1"/>
          </p:nvPr>
        </p:nvSpPr>
        <p:spPr/>
        <p:txBody>
          <a:bodyPr/>
          <a:lstStyle/>
          <a:p>
            <a:r>
              <a:rPr lang="fr-FR" dirty="0"/>
              <a:t>Méthodologie Agile Scrum</a:t>
            </a:r>
          </a:p>
          <a:p>
            <a:r>
              <a:rPr lang="fr-FR" dirty="0"/>
              <a:t>Développement logiciel Lean</a:t>
            </a:r>
          </a:p>
          <a:p>
            <a:r>
              <a:rPr lang="fr-FR" dirty="0"/>
              <a:t>Kanban</a:t>
            </a:r>
          </a:p>
          <a:p>
            <a:r>
              <a:rPr lang="fr-FR" dirty="0" err="1"/>
              <a:t>Extreme</a:t>
            </a:r>
            <a:r>
              <a:rPr lang="fr-FR" dirty="0"/>
              <a:t> </a:t>
            </a:r>
            <a:r>
              <a:rPr lang="fr-FR" dirty="0" err="1"/>
              <a:t>Programming</a:t>
            </a:r>
            <a:r>
              <a:rPr lang="fr-FR" dirty="0"/>
              <a:t> (XP)</a:t>
            </a:r>
          </a:p>
          <a:p>
            <a:r>
              <a:rPr lang="fr-FR" dirty="0"/>
              <a:t>Crystal</a:t>
            </a:r>
          </a:p>
          <a:p>
            <a:r>
              <a:rPr lang="fr-FR" dirty="0"/>
              <a:t>Méthode de développement de systèmes dynamiques </a:t>
            </a:r>
            <a:r>
              <a:rPr lang="en-US" dirty="0"/>
              <a:t>Dynamic Systems Development Method (DSDM)</a:t>
            </a:r>
          </a:p>
          <a:p>
            <a:r>
              <a:rPr lang="fr-FR" dirty="0"/>
              <a:t> (DSDM)</a:t>
            </a:r>
          </a:p>
          <a:p>
            <a:r>
              <a:rPr lang="fr-FR" dirty="0"/>
              <a:t>Développement piloté par les fonctionnalités </a:t>
            </a:r>
            <a:r>
              <a:rPr lang="en-US" dirty="0"/>
              <a:t>Feature Driven Development  </a:t>
            </a:r>
            <a:r>
              <a:rPr lang="fr-FR" dirty="0"/>
              <a:t>(FDD)</a:t>
            </a:r>
            <a:endParaRPr lang="fr-CA" dirty="0"/>
          </a:p>
        </p:txBody>
      </p:sp>
      <p:sp>
        <p:nvSpPr>
          <p:cNvPr id="4" name="Slide Number Placeholder 3">
            <a:extLst>
              <a:ext uri="{FF2B5EF4-FFF2-40B4-BE49-F238E27FC236}">
                <a16:creationId xmlns:a16="http://schemas.microsoft.com/office/drawing/2014/main" id="{5BC22EB3-0DEB-21F5-1F08-436077DDF137}"/>
              </a:ext>
            </a:extLst>
          </p:cNvPr>
          <p:cNvSpPr>
            <a:spLocks noGrp="1"/>
          </p:cNvSpPr>
          <p:nvPr>
            <p:ph type="sldNum" sz="quarter" idx="10"/>
          </p:nvPr>
        </p:nvSpPr>
        <p:spPr/>
        <p:txBody>
          <a:bodyPr/>
          <a:lstStyle/>
          <a:p>
            <a:fld id="{BEDC10D4-6BC5-4374-99E8-69100033354A}" type="slidenum">
              <a:rPr lang="en-US" altLang="en-US" smtClean="0"/>
              <a:pPr/>
              <a:t>49</a:t>
            </a:fld>
            <a:endParaRPr lang="en-US" altLang="en-US" dirty="0"/>
          </a:p>
          <a:p>
            <a:endParaRPr lang="en-US" altLang="en-US" dirty="0"/>
          </a:p>
        </p:txBody>
      </p:sp>
      <p:sp>
        <p:nvSpPr>
          <p:cNvPr id="5" name="Footer Placeholder 4">
            <a:extLst>
              <a:ext uri="{FF2B5EF4-FFF2-40B4-BE49-F238E27FC236}">
                <a16:creationId xmlns:a16="http://schemas.microsoft.com/office/drawing/2014/main" id="{595ECED2-BF34-D366-995C-CBE67E8D0CBF}"/>
              </a:ext>
            </a:extLst>
          </p:cNvPr>
          <p:cNvSpPr>
            <a:spLocks noGrp="1"/>
          </p:cNvSpPr>
          <p:nvPr>
            <p:ph type="ftr" sz="quarter" idx="11"/>
          </p:nvPr>
        </p:nvSpPr>
        <p:spPr/>
        <p:txBody>
          <a:bodyPr/>
          <a:lstStyle/>
          <a:p>
            <a:pPr>
              <a:defRPr/>
            </a:pPr>
            <a:r>
              <a:rPr lang="fr-CA" dirty="0"/>
              <a:t>INF1040: introduction au génie informatique</a:t>
            </a:r>
          </a:p>
          <a:p>
            <a:pPr>
              <a:defRPr/>
            </a:pPr>
            <a:r>
              <a:rPr lang="fr-CA" dirty="0"/>
              <a:t>Département de génie informatique et génie logiciel</a:t>
            </a:r>
          </a:p>
        </p:txBody>
      </p:sp>
    </p:spTree>
    <p:extLst>
      <p:ext uri="{BB962C8B-B14F-4D97-AF65-F5344CB8AC3E}">
        <p14:creationId xmlns:p14="http://schemas.microsoft.com/office/powerpoint/2010/main" val="2265017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7B00B-7604-45F7-AF37-CC8B8F7FD425}"/>
              </a:ext>
            </a:extLst>
          </p:cNvPr>
          <p:cNvSpPr>
            <a:spLocks noGrp="1"/>
          </p:cNvSpPr>
          <p:nvPr>
            <p:ph type="title"/>
          </p:nvPr>
        </p:nvSpPr>
        <p:spPr/>
        <p:txBody>
          <a:bodyPr/>
          <a:lstStyle/>
          <a:p>
            <a:r>
              <a:rPr lang="fr-FR" b="1" dirty="0"/>
              <a:t>Le cycle de vie d’un projet</a:t>
            </a:r>
            <a:endParaRPr lang="fr-CA" dirty="0"/>
          </a:p>
        </p:txBody>
      </p:sp>
      <p:sp>
        <p:nvSpPr>
          <p:cNvPr id="3" name="Content Placeholder 2">
            <a:extLst>
              <a:ext uri="{FF2B5EF4-FFF2-40B4-BE49-F238E27FC236}">
                <a16:creationId xmlns:a16="http://schemas.microsoft.com/office/drawing/2014/main" id="{C45E4FC3-B22B-4569-95A9-530DB8624435}"/>
              </a:ext>
            </a:extLst>
          </p:cNvPr>
          <p:cNvSpPr>
            <a:spLocks noGrp="1"/>
          </p:cNvSpPr>
          <p:nvPr>
            <p:ph idx="1"/>
          </p:nvPr>
        </p:nvSpPr>
        <p:spPr/>
        <p:txBody>
          <a:bodyPr/>
          <a:lstStyle/>
          <a:p>
            <a:r>
              <a:rPr lang="fr-FR" b="1" dirty="0"/>
              <a:t>Le cycle de vie d’un projet</a:t>
            </a:r>
          </a:p>
          <a:p>
            <a:r>
              <a:rPr lang="fr-FR" dirty="0"/>
              <a:t>Un projet se démarque par son cycle de vie, qui est généralement présenté comme étant constitué de phases. Le nombre de phases ainsi que leur appellation peuvent varier d’une application à une autre, d’un domaine d’application à un autre et d’un auteur à un autre.</a:t>
            </a:r>
          </a:p>
          <a:p>
            <a:r>
              <a:rPr lang="fr-FR" dirty="0"/>
              <a:t>L’ingénieur responsable d’un projet devra parfois définir les phases du projet dont il a la responsabilité en tenant compte des paramètres propres au projet ou à la culture d’entreprise.</a:t>
            </a:r>
          </a:p>
          <a:p>
            <a:r>
              <a:rPr lang="fr-FR" dirty="0"/>
              <a:t>Ces différences ne limitent en aucune façon la validité ni la pertinence du modèle ci-dessous en quatre phases qu’il est proposé à l’ingénieur de suivre.</a:t>
            </a:r>
            <a:endParaRPr lang="fr-CA" dirty="0"/>
          </a:p>
        </p:txBody>
      </p:sp>
      <p:sp>
        <p:nvSpPr>
          <p:cNvPr id="4" name="Footer Placeholder 3">
            <a:extLst>
              <a:ext uri="{FF2B5EF4-FFF2-40B4-BE49-F238E27FC236}">
                <a16:creationId xmlns:a16="http://schemas.microsoft.com/office/drawing/2014/main" id="{CC1ABF6E-BD88-48D0-9027-B15060B11EC2}"/>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6A2C04E2-B0A1-CB0E-D62F-13C425D89E27}"/>
              </a:ext>
            </a:extLst>
          </p:cNvPr>
          <p:cNvSpPr>
            <a:spLocks noGrp="1"/>
          </p:cNvSpPr>
          <p:nvPr>
            <p:ph type="sldNum" sz="quarter" idx="10"/>
          </p:nvPr>
        </p:nvSpPr>
        <p:spPr/>
        <p:txBody>
          <a:bodyPr/>
          <a:lstStyle/>
          <a:p>
            <a:fld id="{BEDC10D4-6BC5-4374-99E8-69100033354A}" type="slidenum">
              <a:rPr lang="en-US" altLang="en-US" smtClean="0"/>
              <a:pPr/>
              <a:t>5</a:t>
            </a:fld>
            <a:endParaRPr lang="en-US" altLang="en-US" dirty="0"/>
          </a:p>
        </p:txBody>
      </p:sp>
    </p:spTree>
    <p:extLst>
      <p:ext uri="{BB962C8B-B14F-4D97-AF65-F5344CB8AC3E}">
        <p14:creationId xmlns:p14="http://schemas.microsoft.com/office/powerpoint/2010/main" val="35802542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72CA8-31B4-71C1-3419-2A707D2B2C96}"/>
              </a:ext>
            </a:extLst>
          </p:cNvPr>
          <p:cNvSpPr>
            <a:spLocks noGrp="1"/>
          </p:cNvSpPr>
          <p:nvPr>
            <p:ph type="title"/>
          </p:nvPr>
        </p:nvSpPr>
        <p:spPr>
          <a:xfrm>
            <a:off x="566739" y="403302"/>
            <a:ext cx="8001000" cy="682627"/>
          </a:xfrm>
        </p:spPr>
        <p:txBody>
          <a:bodyPr/>
          <a:lstStyle/>
          <a:p>
            <a:r>
              <a:rPr lang="fr-CA" dirty="0"/>
              <a:t>SCRUM</a:t>
            </a:r>
          </a:p>
        </p:txBody>
      </p:sp>
      <p:sp>
        <p:nvSpPr>
          <p:cNvPr id="3" name="Content Placeholder 2">
            <a:extLst>
              <a:ext uri="{FF2B5EF4-FFF2-40B4-BE49-F238E27FC236}">
                <a16:creationId xmlns:a16="http://schemas.microsoft.com/office/drawing/2014/main" id="{EB4DE445-A78C-4381-718D-A1402DE06C5B}"/>
              </a:ext>
            </a:extLst>
          </p:cNvPr>
          <p:cNvSpPr>
            <a:spLocks noGrp="1"/>
          </p:cNvSpPr>
          <p:nvPr>
            <p:ph idx="1"/>
          </p:nvPr>
        </p:nvSpPr>
        <p:spPr/>
        <p:txBody>
          <a:bodyPr/>
          <a:lstStyle/>
          <a:p>
            <a:r>
              <a:rPr lang="fr-FR" dirty="0"/>
              <a:t>Le terme de développement logiciel "</a:t>
            </a:r>
            <a:r>
              <a:rPr lang="fr-FR" dirty="0" err="1"/>
              <a:t>scrum</a:t>
            </a:r>
            <a:r>
              <a:rPr lang="fr-FR" dirty="0"/>
              <a:t>" a été utilisé pour la première fois dans un article de 1986 intitulé "The New Product </a:t>
            </a:r>
            <a:r>
              <a:rPr lang="fr-FR" dirty="0" err="1"/>
              <a:t>Development</a:t>
            </a:r>
            <a:r>
              <a:rPr lang="fr-FR" dirty="0"/>
              <a:t> Game". Le terme est emprunté au rugby, où un "</a:t>
            </a:r>
            <a:r>
              <a:rPr lang="fr-FR" dirty="0" err="1"/>
              <a:t>scrum</a:t>
            </a:r>
            <a:r>
              <a:rPr lang="fr-FR" dirty="0"/>
              <a:t>" est une formation de joueurs. Les auteurs de l'article ont choisi le terme "</a:t>
            </a:r>
            <a:r>
              <a:rPr lang="fr-FR" dirty="0" err="1"/>
              <a:t>scrum</a:t>
            </a:r>
            <a:r>
              <a:rPr lang="fr-FR" dirty="0"/>
              <a:t>" parce qu'il met l'accent sur le travail d'équipe.</a:t>
            </a:r>
          </a:p>
          <a:p>
            <a:endParaRPr lang="fr-FR" dirty="0"/>
          </a:p>
          <a:p>
            <a:r>
              <a:rPr lang="fr-FR" dirty="0"/>
              <a:t>Scrum est une sous-ensemble de la méthode Agile. C'est un cadre de processus léger pour le développement agile, et le plus largement utilisé.</a:t>
            </a:r>
          </a:p>
        </p:txBody>
      </p:sp>
      <p:sp>
        <p:nvSpPr>
          <p:cNvPr id="4" name="Slide Number Placeholder 3">
            <a:extLst>
              <a:ext uri="{FF2B5EF4-FFF2-40B4-BE49-F238E27FC236}">
                <a16:creationId xmlns:a16="http://schemas.microsoft.com/office/drawing/2014/main" id="{83FB9F1D-7F47-36C4-8445-52859FA54FD8}"/>
              </a:ext>
            </a:extLst>
          </p:cNvPr>
          <p:cNvSpPr>
            <a:spLocks noGrp="1"/>
          </p:cNvSpPr>
          <p:nvPr>
            <p:ph type="sldNum" sz="quarter" idx="10"/>
          </p:nvPr>
        </p:nvSpPr>
        <p:spPr/>
        <p:txBody>
          <a:bodyPr/>
          <a:lstStyle/>
          <a:p>
            <a:fld id="{BEDC10D4-6BC5-4374-99E8-69100033354A}" type="slidenum">
              <a:rPr lang="en-US" altLang="en-US" smtClean="0"/>
              <a:pPr/>
              <a:t>50</a:t>
            </a:fld>
            <a:endParaRPr lang="en-US" altLang="en-US" dirty="0"/>
          </a:p>
        </p:txBody>
      </p:sp>
      <p:sp>
        <p:nvSpPr>
          <p:cNvPr id="5" name="Footer Placeholder 4">
            <a:extLst>
              <a:ext uri="{FF2B5EF4-FFF2-40B4-BE49-F238E27FC236}">
                <a16:creationId xmlns:a16="http://schemas.microsoft.com/office/drawing/2014/main" id="{C06787CF-F78D-E9D0-8E9E-C278CDA4EA6F}"/>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1699338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2C062-C966-C8FE-0C6C-06C36568B346}"/>
              </a:ext>
            </a:extLst>
          </p:cNvPr>
          <p:cNvSpPr>
            <a:spLocks noGrp="1"/>
          </p:cNvSpPr>
          <p:nvPr>
            <p:ph type="title"/>
          </p:nvPr>
        </p:nvSpPr>
        <p:spPr>
          <a:xfrm>
            <a:off x="566739" y="496886"/>
            <a:ext cx="8001000" cy="682627"/>
          </a:xfrm>
        </p:spPr>
        <p:txBody>
          <a:bodyPr/>
          <a:lstStyle/>
          <a:p>
            <a:r>
              <a:rPr lang="fr-CA" dirty="0"/>
              <a:t>SCRUM</a:t>
            </a:r>
          </a:p>
        </p:txBody>
      </p:sp>
      <p:sp>
        <p:nvSpPr>
          <p:cNvPr id="3" name="Content Placeholder 2">
            <a:extLst>
              <a:ext uri="{FF2B5EF4-FFF2-40B4-BE49-F238E27FC236}">
                <a16:creationId xmlns:a16="http://schemas.microsoft.com/office/drawing/2014/main" id="{E15CD381-BD62-298D-9341-B0308C036674}"/>
              </a:ext>
            </a:extLst>
          </p:cNvPr>
          <p:cNvSpPr>
            <a:spLocks noGrp="1"/>
          </p:cNvSpPr>
          <p:nvPr>
            <p:ph idx="1"/>
          </p:nvPr>
        </p:nvSpPr>
        <p:spPr/>
        <p:txBody>
          <a:bodyPr/>
          <a:lstStyle/>
          <a:p>
            <a:r>
              <a:rPr lang="fr-FR" dirty="0"/>
              <a:t>Scrum est une méthodologie ou un cadre de gestion de projet agile utilisé principalement pour les projets de développement logiciel dans le but de livrer une nouvelle capacité logicielle tous les 2-4 semaines.</a:t>
            </a:r>
          </a:p>
          <a:p>
            <a:pPr marL="0" indent="0">
              <a:buNone/>
            </a:pPr>
            <a:endParaRPr lang="fr-FR" dirty="0"/>
          </a:p>
          <a:p>
            <a:r>
              <a:rPr lang="fr-FR" dirty="0"/>
              <a:t>Scrum est un cadre agile pour développer, livrer et maintenir des produits complexes, en mettant initialement l'accent sur le développement logiciel, bien qu'il ait été utilisé dans d'autres domaines, y compris la recherche, les ventes, le marketing et les technologies avancées.</a:t>
            </a:r>
            <a:endParaRPr lang="fr-CA" dirty="0"/>
          </a:p>
          <a:p>
            <a:endParaRPr lang="fr-CA" dirty="0"/>
          </a:p>
        </p:txBody>
      </p:sp>
      <p:sp>
        <p:nvSpPr>
          <p:cNvPr id="4" name="Slide Number Placeholder 3">
            <a:extLst>
              <a:ext uri="{FF2B5EF4-FFF2-40B4-BE49-F238E27FC236}">
                <a16:creationId xmlns:a16="http://schemas.microsoft.com/office/drawing/2014/main" id="{E3C2248A-59E5-3D33-BC4C-CC712BA954C5}"/>
              </a:ext>
            </a:extLst>
          </p:cNvPr>
          <p:cNvSpPr>
            <a:spLocks noGrp="1"/>
          </p:cNvSpPr>
          <p:nvPr>
            <p:ph type="sldNum" sz="quarter" idx="10"/>
          </p:nvPr>
        </p:nvSpPr>
        <p:spPr/>
        <p:txBody>
          <a:bodyPr/>
          <a:lstStyle/>
          <a:p>
            <a:fld id="{BEDC10D4-6BC5-4374-99E8-69100033354A}" type="slidenum">
              <a:rPr lang="en-US" altLang="en-US" smtClean="0"/>
              <a:pPr/>
              <a:t>51</a:t>
            </a:fld>
            <a:endParaRPr lang="en-US" altLang="en-US" dirty="0"/>
          </a:p>
        </p:txBody>
      </p:sp>
      <p:sp>
        <p:nvSpPr>
          <p:cNvPr id="5" name="Footer Placeholder 4">
            <a:extLst>
              <a:ext uri="{FF2B5EF4-FFF2-40B4-BE49-F238E27FC236}">
                <a16:creationId xmlns:a16="http://schemas.microsoft.com/office/drawing/2014/main" id="{BA450A4B-C4DA-48F4-5E8D-1B58EAB3692A}"/>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3977308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8675-467E-9B83-9C01-A106E55F55A7}"/>
              </a:ext>
            </a:extLst>
          </p:cNvPr>
          <p:cNvSpPr>
            <a:spLocks noGrp="1"/>
          </p:cNvSpPr>
          <p:nvPr>
            <p:ph type="title"/>
          </p:nvPr>
        </p:nvSpPr>
        <p:spPr>
          <a:xfrm>
            <a:off x="433039" y="314092"/>
            <a:ext cx="8001000" cy="682627"/>
          </a:xfrm>
        </p:spPr>
        <p:txBody>
          <a:bodyPr/>
          <a:lstStyle/>
          <a:p>
            <a:r>
              <a:rPr lang="fr-CA" dirty="0"/>
              <a:t>La méthodologie Agile SCRUM</a:t>
            </a:r>
          </a:p>
        </p:txBody>
      </p:sp>
      <p:sp>
        <p:nvSpPr>
          <p:cNvPr id="3" name="Content Placeholder 2">
            <a:extLst>
              <a:ext uri="{FF2B5EF4-FFF2-40B4-BE49-F238E27FC236}">
                <a16:creationId xmlns:a16="http://schemas.microsoft.com/office/drawing/2014/main" id="{B1FDF91E-9F04-0890-7064-1DC3E877BBC3}"/>
              </a:ext>
            </a:extLst>
          </p:cNvPr>
          <p:cNvSpPr>
            <a:spLocks noGrp="1"/>
          </p:cNvSpPr>
          <p:nvPr>
            <p:ph idx="1"/>
          </p:nvPr>
        </p:nvSpPr>
        <p:spPr/>
        <p:txBody>
          <a:bodyPr/>
          <a:lstStyle/>
          <a:p>
            <a:r>
              <a:rPr lang="fr-FR" dirty="0"/>
              <a:t>La méthodologie Agile Scrum est un système de gestion de projet qui repose sur un développement incrémental. Chaque itération se compose de sprints de deux à quatre semaines, où l'objectif de chaque sprint est de construire en premier lieu les fonctionnalités les plus importantes et de produire potentiellement un produit livrable. De nouvelles fonctionnalités sont intégrées au produit lors des sprints suivants et ajustées en fonction des retours des parties prenantes et des clients entre les sprints.</a:t>
            </a:r>
          </a:p>
          <a:p>
            <a:r>
              <a:rPr lang="fr-FR" dirty="0"/>
              <a:t>Alors que d'autres méthodes de gestion de projet mettent l'accent sur la construction d'un produit complet en une seule itération, de bout en bout, la méthodologie Agile Scrum se concentre sur la livraison de plusieurs itérations d'un produit afin de fournir aux parties prenantes la plus grande valeur commerciale dans le moins de temps possible.</a:t>
            </a:r>
            <a:endParaRPr lang="fr-CA" dirty="0"/>
          </a:p>
        </p:txBody>
      </p:sp>
      <p:sp>
        <p:nvSpPr>
          <p:cNvPr id="4" name="Slide Number Placeholder 3">
            <a:extLst>
              <a:ext uri="{FF2B5EF4-FFF2-40B4-BE49-F238E27FC236}">
                <a16:creationId xmlns:a16="http://schemas.microsoft.com/office/drawing/2014/main" id="{BA2BC22B-74E3-332D-FB74-78FB7B68A62D}"/>
              </a:ext>
            </a:extLst>
          </p:cNvPr>
          <p:cNvSpPr>
            <a:spLocks noGrp="1"/>
          </p:cNvSpPr>
          <p:nvPr>
            <p:ph type="sldNum" sz="quarter" idx="10"/>
          </p:nvPr>
        </p:nvSpPr>
        <p:spPr/>
        <p:txBody>
          <a:bodyPr/>
          <a:lstStyle/>
          <a:p>
            <a:fld id="{BEDC10D4-6BC5-4374-99E8-69100033354A}" type="slidenum">
              <a:rPr lang="en-US" altLang="en-US" smtClean="0"/>
              <a:pPr/>
              <a:t>52</a:t>
            </a:fld>
            <a:endParaRPr lang="en-US" altLang="en-US" dirty="0"/>
          </a:p>
        </p:txBody>
      </p:sp>
      <p:sp>
        <p:nvSpPr>
          <p:cNvPr id="5" name="Footer Placeholder 4">
            <a:extLst>
              <a:ext uri="{FF2B5EF4-FFF2-40B4-BE49-F238E27FC236}">
                <a16:creationId xmlns:a16="http://schemas.microsoft.com/office/drawing/2014/main" id="{34FD10A5-EC4B-FC07-B9B8-90AFF90D44A8}"/>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2204584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A9E1E4-D624-BD8E-566E-0E2D205AA318}"/>
              </a:ext>
            </a:extLst>
          </p:cNvPr>
          <p:cNvSpPr>
            <a:spLocks noGrp="1"/>
          </p:cNvSpPr>
          <p:nvPr>
            <p:ph idx="1"/>
          </p:nvPr>
        </p:nvSpPr>
        <p:spPr/>
        <p:txBody>
          <a:bodyPr/>
          <a:lstStyle/>
          <a:p>
            <a:r>
              <a:rPr lang="fr-FR" dirty="0"/>
              <a:t>La méthodologie Agile Scrum présente plusieurs avantages. Tout d'abord, elle encourage à construire les produits plus rapidement, car chaque ensemble d'objectifs doit être atteint dans le cadre temporel de chaque sprint. Elle nécessite également une planification fréquente et la définition d'objectifs, ce qui aide l'équipe Scrum à se concentrer sur les objectifs du sprint en cours et à accroître la productivité.</a:t>
            </a:r>
            <a:endParaRPr lang="fr-CA" dirty="0"/>
          </a:p>
        </p:txBody>
      </p:sp>
      <p:sp>
        <p:nvSpPr>
          <p:cNvPr id="4" name="Slide Number Placeholder 3">
            <a:extLst>
              <a:ext uri="{FF2B5EF4-FFF2-40B4-BE49-F238E27FC236}">
                <a16:creationId xmlns:a16="http://schemas.microsoft.com/office/drawing/2014/main" id="{B750C8EB-CE00-2CD1-95C7-4F9A23A96F40}"/>
              </a:ext>
            </a:extLst>
          </p:cNvPr>
          <p:cNvSpPr>
            <a:spLocks noGrp="1"/>
          </p:cNvSpPr>
          <p:nvPr>
            <p:ph type="sldNum" sz="quarter" idx="10"/>
          </p:nvPr>
        </p:nvSpPr>
        <p:spPr/>
        <p:txBody>
          <a:bodyPr/>
          <a:lstStyle/>
          <a:p>
            <a:fld id="{BEDC10D4-6BC5-4374-99E8-69100033354A}" type="slidenum">
              <a:rPr lang="en-US" altLang="en-US" smtClean="0"/>
              <a:pPr/>
              <a:t>53</a:t>
            </a:fld>
            <a:endParaRPr lang="en-US" altLang="en-US" dirty="0"/>
          </a:p>
        </p:txBody>
      </p:sp>
      <p:sp>
        <p:nvSpPr>
          <p:cNvPr id="5" name="Footer Placeholder 4">
            <a:extLst>
              <a:ext uri="{FF2B5EF4-FFF2-40B4-BE49-F238E27FC236}">
                <a16:creationId xmlns:a16="http://schemas.microsoft.com/office/drawing/2014/main" id="{21D77A1C-7DB3-EAF1-F829-4F96DDCFA9E9}"/>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893B5464-F520-66E5-1BB4-705294E047BC}"/>
              </a:ext>
            </a:extLst>
          </p:cNvPr>
          <p:cNvSpPr>
            <a:spLocks noGrp="1"/>
          </p:cNvSpPr>
          <p:nvPr>
            <p:ph type="title"/>
          </p:nvPr>
        </p:nvSpPr>
        <p:spPr>
          <a:xfrm>
            <a:off x="433039" y="314092"/>
            <a:ext cx="8001000" cy="682627"/>
          </a:xfrm>
        </p:spPr>
        <p:txBody>
          <a:bodyPr/>
          <a:lstStyle/>
          <a:p>
            <a:r>
              <a:rPr lang="fr-CA" dirty="0"/>
              <a:t>La méthodologie Agile SCRUM</a:t>
            </a:r>
          </a:p>
        </p:txBody>
      </p:sp>
    </p:spTree>
    <p:extLst>
      <p:ext uri="{BB962C8B-B14F-4D97-AF65-F5344CB8AC3E}">
        <p14:creationId xmlns:p14="http://schemas.microsoft.com/office/powerpoint/2010/main" val="37501096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39E31-1B7F-9ED5-66E9-38186793549A}"/>
              </a:ext>
            </a:extLst>
          </p:cNvPr>
          <p:cNvSpPr>
            <a:spLocks noGrp="1"/>
          </p:cNvSpPr>
          <p:nvPr>
            <p:ph type="title"/>
          </p:nvPr>
        </p:nvSpPr>
        <p:spPr>
          <a:xfrm>
            <a:off x="533400" y="291790"/>
            <a:ext cx="8001000" cy="682627"/>
          </a:xfrm>
        </p:spPr>
        <p:txBody>
          <a:bodyPr/>
          <a:lstStyle/>
          <a:p>
            <a:r>
              <a:rPr lang="fr-CA" dirty="0"/>
              <a:t>Comment fonctionne SCRUM? </a:t>
            </a:r>
          </a:p>
        </p:txBody>
      </p:sp>
      <p:sp>
        <p:nvSpPr>
          <p:cNvPr id="3" name="Content Placeholder 2">
            <a:extLst>
              <a:ext uri="{FF2B5EF4-FFF2-40B4-BE49-F238E27FC236}">
                <a16:creationId xmlns:a16="http://schemas.microsoft.com/office/drawing/2014/main" id="{3E110714-C880-9176-7A3B-461FFE1B7648}"/>
              </a:ext>
            </a:extLst>
          </p:cNvPr>
          <p:cNvSpPr>
            <a:spLocks noGrp="1"/>
          </p:cNvSpPr>
          <p:nvPr>
            <p:ph idx="1"/>
          </p:nvPr>
        </p:nvSpPr>
        <p:spPr/>
        <p:txBody>
          <a:bodyPr/>
          <a:lstStyle/>
          <a:p>
            <a:r>
              <a:rPr lang="fr-FR" dirty="0"/>
              <a:t>Dans une mêlée de rugby, tous les joueurs mettent littéralement leurs têtes ensemble. Dans le développement logiciel, une </a:t>
            </a:r>
            <a:r>
              <a:rPr lang="fr-FR" dirty="0" err="1"/>
              <a:t>scrum</a:t>
            </a:r>
            <a:r>
              <a:rPr lang="fr-FR" dirty="0"/>
              <a:t> peut être caractérisée par les développeurs qui mettent leurs têtes ensemble pour résoudre des problèmes complexes.</a:t>
            </a:r>
          </a:p>
          <a:p>
            <a:r>
              <a:rPr lang="fr-FR" dirty="0"/>
              <a:t>Le développement logiciel Scrum commence avec une liste de souhaits de fonctionnalités, également appelée </a:t>
            </a:r>
            <a:r>
              <a:rPr lang="fr-FR" dirty="0" err="1"/>
              <a:t>backlog</a:t>
            </a:r>
            <a:r>
              <a:rPr lang="fr-FR" dirty="0"/>
              <a:t> de produit. L'équipe se réunit pour discuter :</a:t>
            </a:r>
          </a:p>
          <a:p>
            <a:pPr lvl="1"/>
            <a:r>
              <a:rPr lang="fr-FR" dirty="0"/>
              <a:t>Du </a:t>
            </a:r>
            <a:r>
              <a:rPr lang="fr-FR" dirty="0" err="1"/>
              <a:t>backlog</a:t>
            </a:r>
            <a:r>
              <a:rPr lang="fr-FR" dirty="0"/>
              <a:t>. </a:t>
            </a:r>
          </a:p>
          <a:p>
            <a:pPr lvl="1"/>
            <a:r>
              <a:rPr lang="fr-FR" dirty="0"/>
              <a:t>De ce qui doit encore être complété.</a:t>
            </a:r>
          </a:p>
          <a:p>
            <a:pPr lvl="1"/>
            <a:r>
              <a:rPr lang="fr-FR" dirty="0"/>
              <a:t>Du temps nécessaire pour le faire. </a:t>
            </a:r>
          </a:p>
        </p:txBody>
      </p:sp>
      <p:sp>
        <p:nvSpPr>
          <p:cNvPr id="4" name="Slide Number Placeholder 3">
            <a:extLst>
              <a:ext uri="{FF2B5EF4-FFF2-40B4-BE49-F238E27FC236}">
                <a16:creationId xmlns:a16="http://schemas.microsoft.com/office/drawing/2014/main" id="{CAE86265-6F60-D243-09B1-F8851C3140E2}"/>
              </a:ext>
            </a:extLst>
          </p:cNvPr>
          <p:cNvSpPr>
            <a:spLocks noGrp="1"/>
          </p:cNvSpPr>
          <p:nvPr>
            <p:ph type="sldNum" sz="quarter" idx="10"/>
          </p:nvPr>
        </p:nvSpPr>
        <p:spPr/>
        <p:txBody>
          <a:bodyPr/>
          <a:lstStyle/>
          <a:p>
            <a:fld id="{BEDC10D4-6BC5-4374-99E8-69100033354A}" type="slidenum">
              <a:rPr lang="en-US" altLang="en-US" smtClean="0"/>
              <a:pPr/>
              <a:t>54</a:t>
            </a:fld>
            <a:endParaRPr lang="en-US" altLang="en-US" dirty="0"/>
          </a:p>
        </p:txBody>
      </p:sp>
      <p:sp>
        <p:nvSpPr>
          <p:cNvPr id="5" name="Footer Placeholder 4">
            <a:extLst>
              <a:ext uri="{FF2B5EF4-FFF2-40B4-BE49-F238E27FC236}">
                <a16:creationId xmlns:a16="http://schemas.microsoft.com/office/drawing/2014/main" id="{98053D1A-4C7C-3123-EC0A-6FFF31CA886C}"/>
              </a:ext>
            </a:extLst>
          </p:cNvPr>
          <p:cNvSpPr>
            <a:spLocks noGrp="1"/>
          </p:cNvSpPr>
          <p:nvPr>
            <p:ph type="ftr" sz="quarter" idx="11"/>
          </p:nvPr>
        </p:nvSpPr>
        <p:spPr/>
        <p:txBody>
          <a:bodyPr/>
          <a:lstStyle/>
          <a:p>
            <a:pPr>
              <a:defRPr/>
            </a:pPr>
            <a:r>
              <a:rPr lang="fr-CA" dirty="0"/>
              <a:t>INF1040: introduction au génie informatique</a:t>
            </a:r>
          </a:p>
          <a:p>
            <a:pPr>
              <a:defRPr/>
            </a:pPr>
            <a:r>
              <a:rPr lang="fr-CA" dirty="0"/>
              <a:t>Département de génie informatique et génie logiciel</a:t>
            </a:r>
          </a:p>
        </p:txBody>
      </p:sp>
    </p:spTree>
    <p:extLst>
      <p:ext uri="{BB962C8B-B14F-4D97-AF65-F5344CB8AC3E}">
        <p14:creationId xmlns:p14="http://schemas.microsoft.com/office/powerpoint/2010/main" val="21522972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C2028F-7F03-EA2A-C79F-1ED43AD066F1}"/>
              </a:ext>
            </a:extLst>
          </p:cNvPr>
          <p:cNvSpPr>
            <a:spLocks noGrp="1"/>
          </p:cNvSpPr>
          <p:nvPr>
            <p:ph idx="1"/>
          </p:nvPr>
        </p:nvSpPr>
        <p:spPr/>
        <p:txBody>
          <a:bodyPr/>
          <a:lstStyle/>
          <a:p>
            <a:r>
              <a:rPr lang="fr-FR" dirty="0"/>
              <a:t>Scrum repose sur un concept de développement logiciel agile appelé sprints : </a:t>
            </a:r>
          </a:p>
          <a:p>
            <a:pPr lvl="1"/>
            <a:r>
              <a:rPr lang="fr-FR" dirty="0"/>
              <a:t>Les sprints sont des périodes pendant lesquelles le développement logiciel est effectivement réalisé.</a:t>
            </a:r>
          </a:p>
          <a:p>
            <a:pPr lvl="1"/>
            <a:r>
              <a:rPr lang="fr-FR" dirty="0"/>
              <a:t>Un sprint dure généralement d'une semaine à un mois pour compléter un élément du </a:t>
            </a:r>
            <a:r>
              <a:rPr lang="fr-FR" dirty="0" err="1"/>
              <a:t>backlog</a:t>
            </a:r>
            <a:r>
              <a:rPr lang="fr-FR" dirty="0"/>
              <a:t>. </a:t>
            </a:r>
          </a:p>
          <a:p>
            <a:pPr lvl="1"/>
            <a:r>
              <a:rPr lang="fr-FR" dirty="0"/>
              <a:t>L'objectif de chaque sprint est de créer un produit vendable. </a:t>
            </a:r>
          </a:p>
          <a:p>
            <a:pPr lvl="1"/>
            <a:r>
              <a:rPr lang="fr-FR" dirty="0"/>
              <a:t>Chaque sprint se termine par une revue de sprint.</a:t>
            </a:r>
          </a:p>
          <a:p>
            <a:pPr lvl="1"/>
            <a:r>
              <a:rPr lang="fr-FR" dirty="0"/>
              <a:t>Ensuite, l'équipe choisit un autre élément du </a:t>
            </a:r>
            <a:r>
              <a:rPr lang="fr-FR" dirty="0" err="1"/>
              <a:t>backlog</a:t>
            </a:r>
            <a:r>
              <a:rPr lang="fr-FR" dirty="0"/>
              <a:t> à développer, ce qui démarre un nouveau sprint.</a:t>
            </a:r>
          </a:p>
          <a:p>
            <a:pPr lvl="1"/>
            <a:r>
              <a:rPr lang="fr-FR" dirty="0"/>
              <a:t>Les sprints se poursuivent jusqu'à la date limite du projet ou jusqu'à ce que le budget du projet soit épuisé. </a:t>
            </a:r>
          </a:p>
        </p:txBody>
      </p:sp>
      <p:sp>
        <p:nvSpPr>
          <p:cNvPr id="4" name="Slide Number Placeholder 3">
            <a:extLst>
              <a:ext uri="{FF2B5EF4-FFF2-40B4-BE49-F238E27FC236}">
                <a16:creationId xmlns:a16="http://schemas.microsoft.com/office/drawing/2014/main" id="{6EF8410B-44FC-AAAA-711C-2BBA7F2956D2}"/>
              </a:ext>
            </a:extLst>
          </p:cNvPr>
          <p:cNvSpPr>
            <a:spLocks noGrp="1"/>
          </p:cNvSpPr>
          <p:nvPr>
            <p:ph type="sldNum" sz="quarter" idx="10"/>
          </p:nvPr>
        </p:nvSpPr>
        <p:spPr/>
        <p:txBody>
          <a:bodyPr/>
          <a:lstStyle/>
          <a:p>
            <a:fld id="{BEDC10D4-6BC5-4374-99E8-69100033354A}" type="slidenum">
              <a:rPr lang="en-US" altLang="en-US" smtClean="0"/>
              <a:pPr/>
              <a:t>55</a:t>
            </a:fld>
            <a:endParaRPr lang="en-US" altLang="en-US" dirty="0"/>
          </a:p>
        </p:txBody>
      </p:sp>
      <p:sp>
        <p:nvSpPr>
          <p:cNvPr id="5" name="Footer Placeholder 4">
            <a:extLst>
              <a:ext uri="{FF2B5EF4-FFF2-40B4-BE49-F238E27FC236}">
                <a16:creationId xmlns:a16="http://schemas.microsoft.com/office/drawing/2014/main" id="{EA599B3C-44B7-2547-0EB8-D203297623D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44595EB3-8498-E8E7-E754-1D5E4F8CCE18}"/>
              </a:ext>
            </a:extLst>
          </p:cNvPr>
          <p:cNvSpPr>
            <a:spLocks noGrp="1"/>
          </p:cNvSpPr>
          <p:nvPr>
            <p:ph type="title"/>
          </p:nvPr>
        </p:nvSpPr>
        <p:spPr>
          <a:xfrm>
            <a:off x="533400" y="291790"/>
            <a:ext cx="8001000" cy="682627"/>
          </a:xfrm>
        </p:spPr>
        <p:txBody>
          <a:bodyPr/>
          <a:lstStyle/>
          <a:p>
            <a:r>
              <a:rPr lang="fr-CA" dirty="0"/>
              <a:t>Comment fonctionne SCRUM? </a:t>
            </a:r>
          </a:p>
        </p:txBody>
      </p:sp>
    </p:spTree>
    <p:extLst>
      <p:ext uri="{BB962C8B-B14F-4D97-AF65-F5344CB8AC3E}">
        <p14:creationId xmlns:p14="http://schemas.microsoft.com/office/powerpoint/2010/main" val="18002191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3E1A45-EE1F-5CF1-0886-A9CA24393340}"/>
              </a:ext>
            </a:extLst>
          </p:cNvPr>
          <p:cNvSpPr>
            <a:spLocks noGrp="1"/>
          </p:cNvSpPr>
          <p:nvPr>
            <p:ph idx="1"/>
          </p:nvPr>
        </p:nvSpPr>
        <p:spPr/>
        <p:txBody>
          <a:bodyPr/>
          <a:lstStyle/>
          <a:p>
            <a:r>
              <a:rPr lang="fr-FR" dirty="0"/>
              <a:t>Lors des </a:t>
            </a:r>
            <a:r>
              <a:rPr lang="fr-FR" dirty="0" err="1"/>
              <a:t>scrums</a:t>
            </a:r>
            <a:r>
              <a:rPr lang="fr-FR" dirty="0"/>
              <a:t> quotidiens, les équipes se réunissent pour discuter de leurs progrès depuis la réunion précédente et établir des plans pour la journée. </a:t>
            </a:r>
          </a:p>
          <a:p>
            <a:pPr lvl="1"/>
            <a:r>
              <a:rPr lang="fr-FR" dirty="0"/>
              <a:t>Les réunions doivent être brèves, ne dépassant pas 15 minutes. </a:t>
            </a:r>
          </a:p>
          <a:p>
            <a:pPr lvl="1"/>
            <a:r>
              <a:rPr lang="fr-FR" dirty="0"/>
              <a:t>Chaque membre de l'équipe doit être présent et préparé. </a:t>
            </a:r>
            <a:endParaRPr lang="fr-CA" dirty="0"/>
          </a:p>
          <a:p>
            <a:endParaRPr lang="fr-FR" dirty="0"/>
          </a:p>
          <a:p>
            <a:r>
              <a:rPr lang="fr-FR" dirty="0"/>
              <a:t>Le </a:t>
            </a:r>
            <a:r>
              <a:rPr lang="fr-FR" dirty="0" err="1"/>
              <a:t>ScrumMaster</a:t>
            </a:r>
            <a:r>
              <a:rPr lang="fr-FR" dirty="0"/>
              <a:t> maintient l'équipe concentrée sur l'objectif.</a:t>
            </a:r>
          </a:p>
        </p:txBody>
      </p:sp>
      <p:sp>
        <p:nvSpPr>
          <p:cNvPr id="4" name="Slide Number Placeholder 3">
            <a:extLst>
              <a:ext uri="{FF2B5EF4-FFF2-40B4-BE49-F238E27FC236}">
                <a16:creationId xmlns:a16="http://schemas.microsoft.com/office/drawing/2014/main" id="{E7DB00D1-C1EC-6812-3D47-FCC58535F45A}"/>
              </a:ext>
            </a:extLst>
          </p:cNvPr>
          <p:cNvSpPr>
            <a:spLocks noGrp="1"/>
          </p:cNvSpPr>
          <p:nvPr>
            <p:ph type="sldNum" sz="quarter" idx="10"/>
          </p:nvPr>
        </p:nvSpPr>
        <p:spPr/>
        <p:txBody>
          <a:bodyPr/>
          <a:lstStyle/>
          <a:p>
            <a:fld id="{BEDC10D4-6BC5-4374-99E8-69100033354A}" type="slidenum">
              <a:rPr lang="en-US" altLang="en-US" smtClean="0"/>
              <a:pPr/>
              <a:t>56</a:t>
            </a:fld>
            <a:endParaRPr lang="en-US" altLang="en-US" dirty="0"/>
          </a:p>
        </p:txBody>
      </p:sp>
      <p:sp>
        <p:nvSpPr>
          <p:cNvPr id="5" name="Footer Placeholder 4">
            <a:extLst>
              <a:ext uri="{FF2B5EF4-FFF2-40B4-BE49-F238E27FC236}">
                <a16:creationId xmlns:a16="http://schemas.microsoft.com/office/drawing/2014/main" id="{CFFFC72F-7F62-DF6E-5AC1-DA170BA9B093}"/>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E4F0F3CE-7A56-3B14-F0FC-F586B145CB93}"/>
              </a:ext>
            </a:extLst>
          </p:cNvPr>
          <p:cNvSpPr>
            <a:spLocks noGrp="1"/>
          </p:cNvSpPr>
          <p:nvPr>
            <p:ph type="title"/>
          </p:nvPr>
        </p:nvSpPr>
        <p:spPr>
          <a:xfrm>
            <a:off x="533400" y="291790"/>
            <a:ext cx="8001000" cy="682627"/>
          </a:xfrm>
        </p:spPr>
        <p:txBody>
          <a:bodyPr/>
          <a:lstStyle/>
          <a:p>
            <a:r>
              <a:rPr lang="fr-CA" dirty="0"/>
              <a:t>Comment fonctionne SCRUM? </a:t>
            </a:r>
          </a:p>
        </p:txBody>
      </p:sp>
    </p:spTree>
    <p:extLst>
      <p:ext uri="{BB962C8B-B14F-4D97-AF65-F5344CB8AC3E}">
        <p14:creationId xmlns:p14="http://schemas.microsoft.com/office/powerpoint/2010/main" val="37775158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4F1649-0C02-70D4-33F0-9DE401E00382}"/>
              </a:ext>
            </a:extLst>
          </p:cNvPr>
          <p:cNvSpPr>
            <a:spLocks noGrp="1"/>
          </p:cNvSpPr>
          <p:nvPr>
            <p:ph idx="1"/>
          </p:nvPr>
        </p:nvSpPr>
        <p:spPr/>
        <p:txBody>
          <a:bodyPr/>
          <a:lstStyle/>
          <a:p>
            <a:endParaRPr lang="fr-CA"/>
          </a:p>
        </p:txBody>
      </p:sp>
      <p:sp>
        <p:nvSpPr>
          <p:cNvPr id="4" name="Slide Number Placeholder 3">
            <a:extLst>
              <a:ext uri="{FF2B5EF4-FFF2-40B4-BE49-F238E27FC236}">
                <a16:creationId xmlns:a16="http://schemas.microsoft.com/office/drawing/2014/main" id="{52FA9FB1-DC75-445D-ECBE-03A9A74EC80A}"/>
              </a:ext>
            </a:extLst>
          </p:cNvPr>
          <p:cNvSpPr>
            <a:spLocks noGrp="1"/>
          </p:cNvSpPr>
          <p:nvPr>
            <p:ph type="sldNum" sz="quarter" idx="10"/>
          </p:nvPr>
        </p:nvSpPr>
        <p:spPr/>
        <p:txBody>
          <a:bodyPr/>
          <a:lstStyle/>
          <a:p>
            <a:fld id="{BEDC10D4-6BC5-4374-99E8-69100033354A}" type="slidenum">
              <a:rPr lang="en-US" altLang="en-US" smtClean="0"/>
              <a:pPr/>
              <a:t>57</a:t>
            </a:fld>
            <a:endParaRPr lang="en-US" altLang="en-US" dirty="0"/>
          </a:p>
        </p:txBody>
      </p:sp>
      <p:sp>
        <p:nvSpPr>
          <p:cNvPr id="5" name="Footer Placeholder 4">
            <a:extLst>
              <a:ext uri="{FF2B5EF4-FFF2-40B4-BE49-F238E27FC236}">
                <a16:creationId xmlns:a16="http://schemas.microsoft.com/office/drawing/2014/main" id="{B0FA68F6-1F32-4598-3753-1A4F729BDF44}"/>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6" name="Content Placeholder 3" descr="Scrum Framework">
            <a:extLst>
              <a:ext uri="{FF2B5EF4-FFF2-40B4-BE49-F238E27FC236}">
                <a16:creationId xmlns:a16="http://schemas.microsoft.com/office/drawing/2014/main" id="{6D317685-2D54-D9BE-BA18-F9643263E61F}"/>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746236" y="1752600"/>
            <a:ext cx="7297966"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56D85F05-65A4-2370-EBDD-B163B6022010}"/>
              </a:ext>
            </a:extLst>
          </p:cNvPr>
          <p:cNvSpPr>
            <a:spLocks noGrp="1"/>
          </p:cNvSpPr>
          <p:nvPr>
            <p:ph type="title"/>
          </p:nvPr>
        </p:nvSpPr>
        <p:spPr>
          <a:xfrm>
            <a:off x="533400" y="291790"/>
            <a:ext cx="8001000" cy="682627"/>
          </a:xfrm>
        </p:spPr>
        <p:txBody>
          <a:bodyPr/>
          <a:lstStyle/>
          <a:p>
            <a:r>
              <a:rPr lang="fr-CA" dirty="0"/>
              <a:t>Comment fonctionne SCRUM? </a:t>
            </a:r>
          </a:p>
        </p:txBody>
      </p:sp>
    </p:spTree>
    <p:extLst>
      <p:ext uri="{BB962C8B-B14F-4D97-AF65-F5344CB8AC3E}">
        <p14:creationId xmlns:p14="http://schemas.microsoft.com/office/powerpoint/2010/main" val="35537103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EED82-4CF5-DED5-275A-DEB8002C7694}"/>
              </a:ext>
            </a:extLst>
          </p:cNvPr>
          <p:cNvSpPr>
            <a:spLocks noGrp="1"/>
          </p:cNvSpPr>
          <p:nvPr>
            <p:ph type="title"/>
          </p:nvPr>
        </p:nvSpPr>
        <p:spPr>
          <a:xfrm>
            <a:off x="533400" y="325244"/>
            <a:ext cx="8001000" cy="682627"/>
          </a:xfrm>
        </p:spPr>
        <p:txBody>
          <a:bodyPr/>
          <a:lstStyle/>
          <a:p>
            <a:r>
              <a:rPr lang="fr-CA" dirty="0"/>
              <a:t>L’équipe SCRUM</a:t>
            </a:r>
          </a:p>
        </p:txBody>
      </p:sp>
      <p:sp>
        <p:nvSpPr>
          <p:cNvPr id="3" name="Content Placeholder 2">
            <a:extLst>
              <a:ext uri="{FF2B5EF4-FFF2-40B4-BE49-F238E27FC236}">
                <a16:creationId xmlns:a16="http://schemas.microsoft.com/office/drawing/2014/main" id="{3E8EBB30-749E-0977-475F-510BDC8614DF}"/>
              </a:ext>
            </a:extLst>
          </p:cNvPr>
          <p:cNvSpPr>
            <a:spLocks noGrp="1"/>
          </p:cNvSpPr>
          <p:nvPr>
            <p:ph idx="1"/>
          </p:nvPr>
        </p:nvSpPr>
        <p:spPr>
          <a:xfrm>
            <a:off x="323385" y="1696845"/>
            <a:ext cx="8631044" cy="4267200"/>
          </a:xfrm>
        </p:spPr>
        <p:txBody>
          <a:bodyPr/>
          <a:lstStyle/>
          <a:p>
            <a:r>
              <a:rPr lang="fr-FR" dirty="0"/>
              <a:t>Une équipe Scrum typique compte entre cinq et neuf personnes, mais les projets Scrum peuvent facilement s'étendre à des centaines de personnes. Cependant, Scrum peut également être utilisé facilement par des équipes d'une seule personne, ce qui est souvent le cas. Cette équipe ne comprend pas les rôles traditionnels de l'ingénierie logicielle tels que programmeur, concepteur, testeur ou architecte. Chacun dans le projet travaille ensemble pour compléter l'ensemble de travail auquel ils se sont collectivement engagés à terminer dans un sprint. Les équipes Scrum développent une forme profonde de camaraderie et le sentiment que "</a:t>
            </a:r>
            <a:r>
              <a:rPr lang="fr-FR" i="1" dirty="0"/>
              <a:t>nous sommes tous dans le même bateau</a:t>
            </a:r>
            <a:r>
              <a:rPr lang="fr-FR" dirty="0"/>
              <a:t>".</a:t>
            </a:r>
          </a:p>
          <a:p>
            <a:r>
              <a:rPr lang="fr-FR" b="1" dirty="0"/>
              <a:t>Rôles de l'équipe Scrum</a:t>
            </a:r>
          </a:p>
          <a:p>
            <a:r>
              <a:rPr lang="fr-FR" dirty="0"/>
              <a:t>Scrum comporte trois rôles clés : le </a:t>
            </a:r>
            <a:r>
              <a:rPr lang="fr-FR" i="1" dirty="0"/>
              <a:t>propriétaire du produit</a:t>
            </a:r>
            <a:r>
              <a:rPr lang="fr-FR" dirty="0"/>
              <a:t>, le </a:t>
            </a:r>
            <a:r>
              <a:rPr lang="fr-FR" i="1" dirty="0"/>
              <a:t>maître Scrum</a:t>
            </a:r>
            <a:r>
              <a:rPr lang="fr-FR" dirty="0"/>
              <a:t> et </a:t>
            </a:r>
            <a:r>
              <a:rPr lang="fr-FR" i="1" dirty="0"/>
              <a:t>l'équipe de développement</a:t>
            </a:r>
            <a:r>
              <a:rPr lang="fr-FR" dirty="0"/>
              <a:t>.</a:t>
            </a:r>
          </a:p>
        </p:txBody>
      </p:sp>
      <p:sp>
        <p:nvSpPr>
          <p:cNvPr id="4" name="Slide Number Placeholder 3">
            <a:extLst>
              <a:ext uri="{FF2B5EF4-FFF2-40B4-BE49-F238E27FC236}">
                <a16:creationId xmlns:a16="http://schemas.microsoft.com/office/drawing/2014/main" id="{BAE663A5-793B-3BF3-4191-F32F754315E4}"/>
              </a:ext>
            </a:extLst>
          </p:cNvPr>
          <p:cNvSpPr>
            <a:spLocks noGrp="1"/>
          </p:cNvSpPr>
          <p:nvPr>
            <p:ph type="sldNum" sz="quarter" idx="10"/>
          </p:nvPr>
        </p:nvSpPr>
        <p:spPr/>
        <p:txBody>
          <a:bodyPr/>
          <a:lstStyle/>
          <a:p>
            <a:fld id="{BEDC10D4-6BC5-4374-99E8-69100033354A}" type="slidenum">
              <a:rPr lang="en-US" altLang="en-US" smtClean="0"/>
              <a:pPr/>
              <a:t>58</a:t>
            </a:fld>
            <a:endParaRPr lang="en-US" altLang="en-US" dirty="0"/>
          </a:p>
        </p:txBody>
      </p:sp>
      <p:sp>
        <p:nvSpPr>
          <p:cNvPr id="5" name="Footer Placeholder 4">
            <a:extLst>
              <a:ext uri="{FF2B5EF4-FFF2-40B4-BE49-F238E27FC236}">
                <a16:creationId xmlns:a16="http://schemas.microsoft.com/office/drawing/2014/main" id="{7B46A0D2-5864-8501-C977-4FE5E0734EDA}"/>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3456656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79CE8A-30D4-FA8D-45CD-F66F9FFD0538}"/>
              </a:ext>
            </a:extLst>
          </p:cNvPr>
          <p:cNvSpPr>
            <a:spLocks noGrp="1"/>
          </p:cNvSpPr>
          <p:nvPr>
            <p:ph idx="1"/>
          </p:nvPr>
        </p:nvSpPr>
        <p:spPr/>
        <p:txBody>
          <a:bodyPr/>
          <a:lstStyle/>
          <a:p>
            <a:r>
              <a:rPr lang="fr-FR" dirty="0"/>
              <a:t>Propriétaire du produit (Product </a:t>
            </a:r>
            <a:r>
              <a:rPr lang="fr-FR" dirty="0" err="1"/>
              <a:t>Owner</a:t>
            </a:r>
            <a:r>
              <a:rPr lang="fr-FR" dirty="0"/>
              <a:t>) : Le propriétaire du produit est l'acteur clé du projet et représente les utilisateurs, les clients et d'autres parties prenantes du processus. Le propriétaire du produit est souvent quelqu'un de la gestion de produit ou du marketing, une partie prenante clé ou un utilisateur clé.</a:t>
            </a:r>
            <a:endParaRPr lang="fr-CA" dirty="0"/>
          </a:p>
          <a:p>
            <a:r>
              <a:rPr lang="fr-FR" dirty="0"/>
              <a:t>Scrum Master : Le Scrum Master est responsable de s'assurer que l'équipe est aussi productive que possible. Le Scrum Master accomplit cela en aidant l'équipe à utiliser le processus Scrum, en supprimant les obstacles au progrès, en protégeant l'équipe des interférences extérieures, etc.</a:t>
            </a:r>
          </a:p>
          <a:p>
            <a:r>
              <a:rPr lang="fr-FR" dirty="0"/>
              <a:t>Les membres de l'équipe de développement construisent effectivement le produit. L’équipe possède l'ingénierie du produit, et la qualité qui l'accompagne.</a:t>
            </a:r>
          </a:p>
          <a:p>
            <a:endParaRPr lang="fr-CA" dirty="0"/>
          </a:p>
        </p:txBody>
      </p:sp>
      <p:sp>
        <p:nvSpPr>
          <p:cNvPr id="4" name="Slide Number Placeholder 3">
            <a:extLst>
              <a:ext uri="{FF2B5EF4-FFF2-40B4-BE49-F238E27FC236}">
                <a16:creationId xmlns:a16="http://schemas.microsoft.com/office/drawing/2014/main" id="{D3E8E3BE-D074-A769-1D88-E6E03901AC7F}"/>
              </a:ext>
            </a:extLst>
          </p:cNvPr>
          <p:cNvSpPr>
            <a:spLocks noGrp="1"/>
          </p:cNvSpPr>
          <p:nvPr>
            <p:ph type="sldNum" sz="quarter" idx="10"/>
          </p:nvPr>
        </p:nvSpPr>
        <p:spPr/>
        <p:txBody>
          <a:bodyPr/>
          <a:lstStyle/>
          <a:p>
            <a:fld id="{BEDC10D4-6BC5-4374-99E8-69100033354A}" type="slidenum">
              <a:rPr lang="en-US" altLang="en-US" smtClean="0"/>
              <a:pPr/>
              <a:t>59</a:t>
            </a:fld>
            <a:endParaRPr lang="en-US" altLang="en-US" dirty="0"/>
          </a:p>
        </p:txBody>
      </p:sp>
      <p:sp>
        <p:nvSpPr>
          <p:cNvPr id="5" name="Footer Placeholder 4">
            <a:extLst>
              <a:ext uri="{FF2B5EF4-FFF2-40B4-BE49-F238E27FC236}">
                <a16:creationId xmlns:a16="http://schemas.microsoft.com/office/drawing/2014/main" id="{4FF8E713-FD10-9893-FC72-170AB47C83F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ED743ADF-571E-10A4-9DDE-7233C7CD8F19}"/>
              </a:ext>
            </a:extLst>
          </p:cNvPr>
          <p:cNvSpPr>
            <a:spLocks noGrp="1"/>
          </p:cNvSpPr>
          <p:nvPr>
            <p:ph type="title"/>
          </p:nvPr>
        </p:nvSpPr>
        <p:spPr>
          <a:xfrm>
            <a:off x="533400" y="325244"/>
            <a:ext cx="8001000" cy="682627"/>
          </a:xfrm>
        </p:spPr>
        <p:txBody>
          <a:bodyPr/>
          <a:lstStyle/>
          <a:p>
            <a:r>
              <a:rPr lang="fr-CA" dirty="0"/>
              <a:t>L’équipe SCRUM</a:t>
            </a:r>
          </a:p>
        </p:txBody>
      </p:sp>
    </p:spTree>
    <p:extLst>
      <p:ext uri="{BB962C8B-B14F-4D97-AF65-F5344CB8AC3E}">
        <p14:creationId xmlns:p14="http://schemas.microsoft.com/office/powerpoint/2010/main" val="2309258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F2069B-A5A3-4833-8419-FE955E7843CF}"/>
              </a:ext>
            </a:extLst>
          </p:cNvPr>
          <p:cNvSpPr>
            <a:spLocks noGrp="1"/>
          </p:cNvSpPr>
          <p:nvPr>
            <p:ph idx="1"/>
          </p:nvPr>
        </p:nvSpPr>
        <p:spPr/>
        <p:txBody>
          <a:bodyPr/>
          <a:lstStyle/>
          <a:p>
            <a:r>
              <a:rPr lang="fr-FR" b="1" dirty="0"/>
              <a:t>Phase d’identification :</a:t>
            </a:r>
            <a:r>
              <a:rPr lang="fr-FR" dirty="0"/>
              <a:t> la demande est clarifiée, les objectifs précisés et le projet globalement identifié en ce qui a trait au produit ou au service à livrer, aux contraintes à respecter et à la stratégie de réalisation.</a:t>
            </a:r>
          </a:p>
          <a:p>
            <a:r>
              <a:rPr lang="fr-FR" b="1" dirty="0"/>
              <a:t>Phase de définition :</a:t>
            </a:r>
            <a:r>
              <a:rPr lang="fr-FR" dirty="0"/>
              <a:t> le contenu du projet est défini de façon plus précise, une planification détaillée est établie pour sa durée; les échéances, les ressources et les dépenses, ainsi que les politiques et les procédures de gestion sont circonscrites.</a:t>
            </a:r>
          </a:p>
          <a:p>
            <a:r>
              <a:rPr lang="fr-FR" b="1" dirty="0"/>
              <a:t>Phase de réalisation :</a:t>
            </a:r>
            <a:r>
              <a:rPr lang="fr-FR" dirty="0"/>
              <a:t> le produit ou le service est effectivement réalisé suivant le plan prévu et en conformité avec les exigences du demandeur.</a:t>
            </a:r>
          </a:p>
          <a:p>
            <a:r>
              <a:rPr lang="fr-FR" b="1" dirty="0"/>
              <a:t>Phase de clôture :</a:t>
            </a:r>
            <a:r>
              <a:rPr lang="fr-FR" dirty="0"/>
              <a:t> le produit ou le service est remis au demandeur, le projet est évalué et sa clôture administrative effectuée.</a:t>
            </a:r>
          </a:p>
          <a:p>
            <a:endParaRPr lang="fr-CA" dirty="0"/>
          </a:p>
        </p:txBody>
      </p:sp>
      <p:sp>
        <p:nvSpPr>
          <p:cNvPr id="4" name="Footer Placeholder 3">
            <a:extLst>
              <a:ext uri="{FF2B5EF4-FFF2-40B4-BE49-F238E27FC236}">
                <a16:creationId xmlns:a16="http://schemas.microsoft.com/office/drawing/2014/main" id="{24BC09CD-3D8E-4EC2-8984-EA8C3074E979}"/>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Title 1">
            <a:extLst>
              <a:ext uri="{FF2B5EF4-FFF2-40B4-BE49-F238E27FC236}">
                <a16:creationId xmlns:a16="http://schemas.microsoft.com/office/drawing/2014/main" id="{D350CC33-CB7F-413C-90A8-D5B5E10BFAA4}"/>
              </a:ext>
            </a:extLst>
          </p:cNvPr>
          <p:cNvSpPr>
            <a:spLocks noGrp="1"/>
          </p:cNvSpPr>
          <p:nvPr>
            <p:ph type="title"/>
          </p:nvPr>
        </p:nvSpPr>
        <p:spPr>
          <a:xfrm>
            <a:off x="574675" y="304802"/>
            <a:ext cx="8001000" cy="1216025"/>
          </a:xfrm>
        </p:spPr>
        <p:txBody>
          <a:bodyPr/>
          <a:lstStyle/>
          <a:p>
            <a:r>
              <a:rPr lang="fr-FR" b="1" dirty="0"/>
              <a:t>Le cycle de vie d’un projet</a:t>
            </a:r>
            <a:endParaRPr lang="fr-CA" dirty="0"/>
          </a:p>
        </p:txBody>
      </p:sp>
      <p:sp>
        <p:nvSpPr>
          <p:cNvPr id="2" name="Slide Number Placeholder 1">
            <a:extLst>
              <a:ext uri="{FF2B5EF4-FFF2-40B4-BE49-F238E27FC236}">
                <a16:creationId xmlns:a16="http://schemas.microsoft.com/office/drawing/2014/main" id="{D3D348B2-124C-9594-8CD3-9128D2AD2BFD}"/>
              </a:ext>
            </a:extLst>
          </p:cNvPr>
          <p:cNvSpPr>
            <a:spLocks noGrp="1"/>
          </p:cNvSpPr>
          <p:nvPr>
            <p:ph type="sldNum" sz="quarter" idx="10"/>
          </p:nvPr>
        </p:nvSpPr>
        <p:spPr/>
        <p:txBody>
          <a:bodyPr/>
          <a:lstStyle/>
          <a:p>
            <a:fld id="{BEDC10D4-6BC5-4374-99E8-69100033354A}" type="slidenum">
              <a:rPr lang="en-US" altLang="en-US" smtClean="0"/>
              <a:pPr/>
              <a:t>6</a:t>
            </a:fld>
            <a:endParaRPr lang="en-US" altLang="en-US" dirty="0"/>
          </a:p>
        </p:txBody>
      </p:sp>
    </p:spTree>
    <p:extLst>
      <p:ext uri="{BB962C8B-B14F-4D97-AF65-F5344CB8AC3E}">
        <p14:creationId xmlns:p14="http://schemas.microsoft.com/office/powerpoint/2010/main" val="5651499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49CEA5-51BA-EDD1-B850-5EB430B367A1}"/>
              </a:ext>
            </a:extLst>
          </p:cNvPr>
          <p:cNvSpPr>
            <a:spLocks noGrp="1"/>
          </p:cNvSpPr>
          <p:nvPr>
            <p:ph idx="1"/>
          </p:nvPr>
        </p:nvSpPr>
        <p:spPr/>
        <p:txBody>
          <a:bodyPr/>
          <a:lstStyle/>
          <a:p>
            <a:r>
              <a:rPr lang="fr-FR" dirty="0"/>
              <a:t>Développeurs : Écrire et tester le code, développer les fonctionnalités du produit, résoudre les bugs, et assurer la qualité du code. Ils participent activement à toutes les étapes du développement, de la planification à la livraison.</a:t>
            </a:r>
          </a:p>
          <a:p>
            <a:endParaRPr lang="fr-FR" dirty="0"/>
          </a:p>
          <a:p>
            <a:r>
              <a:rPr lang="fr-FR" dirty="0"/>
              <a:t>Testeurs : Concevoir et exécuter des tests pour vérifier la qualité du produit. Ils identifient les défauts et travaillent avec les développeurs pour les corriger. Ils s'assurent que le produit répond aux critères de qualité définis.</a:t>
            </a:r>
          </a:p>
          <a:p>
            <a:endParaRPr lang="fr-FR" dirty="0"/>
          </a:p>
          <a:p>
            <a:r>
              <a:rPr lang="fr-FR" dirty="0"/>
              <a:t>Concepteurs UX/UI : Concevoir l'interface utilisateur et l'expérience utilisateur du produit. Ils créent des maquettes, des prototypes, et collaborent avec les développeurs pour s'assurer que les interfaces sont intuitives et attrayantes.</a:t>
            </a:r>
          </a:p>
          <a:p>
            <a:endParaRPr lang="fr-FR" dirty="0"/>
          </a:p>
        </p:txBody>
      </p:sp>
      <p:sp>
        <p:nvSpPr>
          <p:cNvPr id="4" name="Slide Number Placeholder 3">
            <a:extLst>
              <a:ext uri="{FF2B5EF4-FFF2-40B4-BE49-F238E27FC236}">
                <a16:creationId xmlns:a16="http://schemas.microsoft.com/office/drawing/2014/main" id="{3BD0037C-F591-1F40-BDF4-6C03D0B174B3}"/>
              </a:ext>
            </a:extLst>
          </p:cNvPr>
          <p:cNvSpPr>
            <a:spLocks noGrp="1"/>
          </p:cNvSpPr>
          <p:nvPr>
            <p:ph type="sldNum" sz="quarter" idx="10"/>
          </p:nvPr>
        </p:nvSpPr>
        <p:spPr/>
        <p:txBody>
          <a:bodyPr/>
          <a:lstStyle/>
          <a:p>
            <a:fld id="{BEDC10D4-6BC5-4374-99E8-69100033354A}" type="slidenum">
              <a:rPr lang="en-US" altLang="en-US" smtClean="0"/>
              <a:pPr/>
              <a:t>60</a:t>
            </a:fld>
            <a:endParaRPr lang="en-US" altLang="en-US" dirty="0"/>
          </a:p>
        </p:txBody>
      </p:sp>
      <p:sp>
        <p:nvSpPr>
          <p:cNvPr id="5" name="Footer Placeholder 4">
            <a:extLst>
              <a:ext uri="{FF2B5EF4-FFF2-40B4-BE49-F238E27FC236}">
                <a16:creationId xmlns:a16="http://schemas.microsoft.com/office/drawing/2014/main" id="{3DC3CA2C-7D98-2F74-D61E-7C96C4392FFB}"/>
              </a:ext>
            </a:extLst>
          </p:cNvPr>
          <p:cNvSpPr>
            <a:spLocks noGrp="1"/>
          </p:cNvSpPr>
          <p:nvPr>
            <p:ph type="ftr" sz="quarter" idx="11"/>
          </p:nvPr>
        </p:nvSpPr>
        <p:spPr/>
        <p:txBody>
          <a:bodyPr/>
          <a:lstStyle/>
          <a:p>
            <a:pPr>
              <a:defRPr/>
            </a:pPr>
            <a:r>
              <a:rPr lang="fr-CA" dirty="0"/>
              <a:t>INF1040: introduction au génie informatique</a:t>
            </a:r>
          </a:p>
          <a:p>
            <a:pPr>
              <a:defRPr/>
            </a:pPr>
            <a:r>
              <a:rPr lang="fr-CA" dirty="0"/>
              <a:t>Département de génie informatique et génie logiciel</a:t>
            </a:r>
          </a:p>
        </p:txBody>
      </p:sp>
      <p:sp>
        <p:nvSpPr>
          <p:cNvPr id="7" name="Title 1">
            <a:extLst>
              <a:ext uri="{FF2B5EF4-FFF2-40B4-BE49-F238E27FC236}">
                <a16:creationId xmlns:a16="http://schemas.microsoft.com/office/drawing/2014/main" id="{A55C164A-EB94-244F-4095-0A7E7BD9F35D}"/>
              </a:ext>
            </a:extLst>
          </p:cNvPr>
          <p:cNvSpPr>
            <a:spLocks noGrp="1"/>
          </p:cNvSpPr>
          <p:nvPr>
            <p:ph type="title"/>
          </p:nvPr>
        </p:nvSpPr>
        <p:spPr>
          <a:xfrm>
            <a:off x="533400" y="325244"/>
            <a:ext cx="8001000" cy="682627"/>
          </a:xfrm>
        </p:spPr>
        <p:txBody>
          <a:bodyPr/>
          <a:lstStyle/>
          <a:p>
            <a:r>
              <a:rPr lang="fr-CA" dirty="0"/>
              <a:t>L’équipe SCRUM</a:t>
            </a:r>
          </a:p>
        </p:txBody>
      </p:sp>
    </p:spTree>
    <p:extLst>
      <p:ext uri="{BB962C8B-B14F-4D97-AF65-F5344CB8AC3E}">
        <p14:creationId xmlns:p14="http://schemas.microsoft.com/office/powerpoint/2010/main" val="3668907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BD3E42-5661-D66B-9668-9A878FD9C869}"/>
              </a:ext>
            </a:extLst>
          </p:cNvPr>
          <p:cNvSpPr>
            <a:spLocks noGrp="1"/>
          </p:cNvSpPr>
          <p:nvPr>
            <p:ph idx="1"/>
          </p:nvPr>
        </p:nvSpPr>
        <p:spPr/>
        <p:txBody>
          <a:bodyPr/>
          <a:lstStyle/>
          <a:p>
            <a:r>
              <a:rPr lang="fr-FR" dirty="0"/>
              <a:t>Analystes métier : Comprendre et définir les exigences métier, assurer la liaison entre les parties prenantes et l'équipe de développement, et s'assurer que les fonctionnalités développées répondent aux besoins des utilisateurs finaux.</a:t>
            </a:r>
          </a:p>
          <a:p>
            <a:endParaRPr lang="fr-FR" dirty="0"/>
          </a:p>
          <a:p>
            <a:r>
              <a:rPr lang="fr-FR" dirty="0"/>
              <a:t>Ingénieurs DevOps : Gérer les environnements de développement et de production, automatiser les déploiements, surveiller la performance du système, et s'assurer que le produit est déployé de manière fiable et efficace.</a:t>
            </a:r>
            <a:endParaRPr lang="fr-CA" dirty="0"/>
          </a:p>
          <a:p>
            <a:endParaRPr lang="fr-CA" dirty="0"/>
          </a:p>
        </p:txBody>
      </p:sp>
      <p:sp>
        <p:nvSpPr>
          <p:cNvPr id="4" name="Slide Number Placeholder 3">
            <a:extLst>
              <a:ext uri="{FF2B5EF4-FFF2-40B4-BE49-F238E27FC236}">
                <a16:creationId xmlns:a16="http://schemas.microsoft.com/office/drawing/2014/main" id="{A19EE90A-8274-38AB-73B6-9B8249BBF20E}"/>
              </a:ext>
            </a:extLst>
          </p:cNvPr>
          <p:cNvSpPr>
            <a:spLocks noGrp="1"/>
          </p:cNvSpPr>
          <p:nvPr>
            <p:ph type="sldNum" sz="quarter" idx="10"/>
          </p:nvPr>
        </p:nvSpPr>
        <p:spPr/>
        <p:txBody>
          <a:bodyPr/>
          <a:lstStyle/>
          <a:p>
            <a:fld id="{BEDC10D4-6BC5-4374-99E8-69100033354A}" type="slidenum">
              <a:rPr lang="en-US" altLang="en-US" smtClean="0"/>
              <a:pPr/>
              <a:t>61</a:t>
            </a:fld>
            <a:endParaRPr lang="en-US" altLang="en-US" dirty="0"/>
          </a:p>
        </p:txBody>
      </p:sp>
      <p:sp>
        <p:nvSpPr>
          <p:cNvPr id="5" name="Footer Placeholder 4">
            <a:extLst>
              <a:ext uri="{FF2B5EF4-FFF2-40B4-BE49-F238E27FC236}">
                <a16:creationId xmlns:a16="http://schemas.microsoft.com/office/drawing/2014/main" id="{00C9BA62-D606-5B6A-4FAB-2D827F457D92}"/>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11721512-3D5C-C26B-6B47-357374B838F0}"/>
              </a:ext>
            </a:extLst>
          </p:cNvPr>
          <p:cNvSpPr>
            <a:spLocks noGrp="1"/>
          </p:cNvSpPr>
          <p:nvPr>
            <p:ph type="title"/>
          </p:nvPr>
        </p:nvSpPr>
        <p:spPr>
          <a:xfrm>
            <a:off x="533400" y="325244"/>
            <a:ext cx="8001000" cy="682627"/>
          </a:xfrm>
        </p:spPr>
        <p:txBody>
          <a:bodyPr/>
          <a:lstStyle/>
          <a:p>
            <a:r>
              <a:rPr lang="fr-CA" dirty="0"/>
              <a:t>L’équipe SCRUM</a:t>
            </a:r>
          </a:p>
        </p:txBody>
      </p:sp>
    </p:spTree>
    <p:extLst>
      <p:ext uri="{BB962C8B-B14F-4D97-AF65-F5344CB8AC3E}">
        <p14:creationId xmlns:p14="http://schemas.microsoft.com/office/powerpoint/2010/main" val="5444248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F1101-D831-70D2-4B7C-E61EB8B12655}"/>
              </a:ext>
            </a:extLst>
          </p:cNvPr>
          <p:cNvSpPr>
            <a:spLocks noGrp="1"/>
          </p:cNvSpPr>
          <p:nvPr>
            <p:ph type="title"/>
          </p:nvPr>
        </p:nvSpPr>
        <p:spPr>
          <a:xfrm>
            <a:off x="574675" y="304802"/>
            <a:ext cx="8001000" cy="709959"/>
          </a:xfrm>
        </p:spPr>
        <p:txBody>
          <a:bodyPr/>
          <a:lstStyle/>
          <a:p>
            <a:r>
              <a:rPr lang="fr-CA" dirty="0"/>
              <a:t>Le cycle de vie SCRUM</a:t>
            </a:r>
          </a:p>
        </p:txBody>
      </p:sp>
      <p:sp>
        <p:nvSpPr>
          <p:cNvPr id="3" name="Content Placeholder 2">
            <a:extLst>
              <a:ext uri="{FF2B5EF4-FFF2-40B4-BE49-F238E27FC236}">
                <a16:creationId xmlns:a16="http://schemas.microsoft.com/office/drawing/2014/main" id="{E6ED8056-ABF0-E3A6-74D8-CF50EB7FA0D3}"/>
              </a:ext>
            </a:extLst>
          </p:cNvPr>
          <p:cNvSpPr>
            <a:spLocks noGrp="1"/>
          </p:cNvSpPr>
          <p:nvPr>
            <p:ph idx="1"/>
          </p:nvPr>
        </p:nvSpPr>
        <p:spPr/>
        <p:txBody>
          <a:bodyPr/>
          <a:lstStyle/>
          <a:p>
            <a:r>
              <a:rPr lang="fr-FR" dirty="0"/>
              <a:t>Le diagramme ci-dessous détaille le cycle de vie itératif de Scrum. L'ensemble du cycle de vie est complété dans des périodes fixes appelées </a:t>
            </a:r>
            <a:r>
              <a:rPr lang="fr-FR" i="1" dirty="0"/>
              <a:t>sprints</a:t>
            </a:r>
            <a:r>
              <a:rPr lang="fr-FR" dirty="0"/>
              <a:t>. Un sprint dure généralement une à quatre semaines.</a:t>
            </a:r>
            <a:endParaRPr lang="fr-CA" dirty="0"/>
          </a:p>
        </p:txBody>
      </p:sp>
      <p:sp>
        <p:nvSpPr>
          <p:cNvPr id="4" name="Slide Number Placeholder 3">
            <a:extLst>
              <a:ext uri="{FF2B5EF4-FFF2-40B4-BE49-F238E27FC236}">
                <a16:creationId xmlns:a16="http://schemas.microsoft.com/office/drawing/2014/main" id="{CE8BC6CE-0883-09F3-0BA3-7FBEF59C867C}"/>
              </a:ext>
            </a:extLst>
          </p:cNvPr>
          <p:cNvSpPr>
            <a:spLocks noGrp="1"/>
          </p:cNvSpPr>
          <p:nvPr>
            <p:ph type="sldNum" sz="quarter" idx="10"/>
          </p:nvPr>
        </p:nvSpPr>
        <p:spPr/>
        <p:txBody>
          <a:bodyPr/>
          <a:lstStyle/>
          <a:p>
            <a:fld id="{BEDC10D4-6BC5-4374-99E8-69100033354A}" type="slidenum">
              <a:rPr lang="en-US" altLang="en-US" smtClean="0"/>
              <a:pPr/>
              <a:t>62</a:t>
            </a:fld>
            <a:endParaRPr lang="en-US" altLang="en-US" dirty="0"/>
          </a:p>
        </p:txBody>
      </p:sp>
      <p:sp>
        <p:nvSpPr>
          <p:cNvPr id="5" name="Footer Placeholder 4">
            <a:extLst>
              <a:ext uri="{FF2B5EF4-FFF2-40B4-BE49-F238E27FC236}">
                <a16:creationId xmlns:a16="http://schemas.microsoft.com/office/drawing/2014/main" id="{276F5BAB-FE27-0782-DD82-1CA4C2143A9B}"/>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8" name="Picture 7" descr="A diagram of scrum&#10;&#10;Description automatically generated">
            <a:extLst>
              <a:ext uri="{FF2B5EF4-FFF2-40B4-BE49-F238E27FC236}">
                <a16:creationId xmlns:a16="http://schemas.microsoft.com/office/drawing/2014/main" id="{B8DEB5A1-EEF7-CA30-0E5D-351276393E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047" y="2989724"/>
            <a:ext cx="8294519" cy="2854028"/>
          </a:xfrm>
          <a:prstGeom prst="rect">
            <a:avLst/>
          </a:prstGeom>
        </p:spPr>
      </p:pic>
    </p:spTree>
    <p:extLst>
      <p:ext uri="{BB962C8B-B14F-4D97-AF65-F5344CB8AC3E}">
        <p14:creationId xmlns:p14="http://schemas.microsoft.com/office/powerpoint/2010/main" val="2806340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C1E16D-7BAF-5E26-D385-561B30569A9C}"/>
              </a:ext>
            </a:extLst>
          </p:cNvPr>
          <p:cNvSpPr>
            <a:spLocks noGrp="1"/>
          </p:cNvSpPr>
          <p:nvPr>
            <p:ph idx="1"/>
          </p:nvPr>
        </p:nvSpPr>
        <p:spPr/>
        <p:txBody>
          <a:bodyPr/>
          <a:lstStyle/>
          <a:p>
            <a:r>
              <a:rPr lang="fr-FR" b="1" dirty="0" err="1"/>
              <a:t>Backlog</a:t>
            </a:r>
            <a:r>
              <a:rPr lang="fr-FR" b="1" dirty="0"/>
              <a:t> de produit: </a:t>
            </a:r>
            <a:r>
              <a:rPr lang="fr-FR" dirty="0"/>
              <a:t>L'arriéré </a:t>
            </a:r>
            <a:r>
              <a:rPr lang="fr-FR" i="1" dirty="0"/>
              <a:t>de produit</a:t>
            </a:r>
            <a:r>
              <a:rPr lang="fr-FR" dirty="0"/>
              <a:t> est une liste de travail hiérarchisée que l'équipe peut livrer. Le propriétaire du produit est responsable de l’ajout, de la modification et de la redéfinition des priorités de l'arriéré selon les besoins. Les éléments en haut de l'arriéré doivent toujours être prêts à être exécutés par l'équipe.</a:t>
            </a:r>
          </a:p>
          <a:p>
            <a:r>
              <a:rPr lang="fr-FR" b="1" dirty="0"/>
              <a:t>Planifier le sprint: </a:t>
            </a:r>
            <a:r>
              <a:rPr lang="fr-FR" dirty="0"/>
              <a:t>Dans la planification de sprint, l'équipe choisit les éléments d'arriéré sur lesquels travailler lors du sprint à venir. L’équipe choisit les éléments de </a:t>
            </a:r>
            <a:r>
              <a:rPr lang="fr-FR" dirty="0" err="1"/>
              <a:t>backlog</a:t>
            </a:r>
            <a:r>
              <a:rPr lang="fr-FR" dirty="0"/>
              <a:t> en fonction de la priorité et de ce qu’ils peuvent, selon elle, effectuer dans le sprint. L'arriéré </a:t>
            </a:r>
            <a:r>
              <a:rPr lang="fr-FR" i="1" dirty="0"/>
              <a:t>de sprint</a:t>
            </a:r>
            <a:r>
              <a:rPr lang="fr-FR" dirty="0"/>
              <a:t> est la liste des éléments que l’équipe prévoit de livrer dans le sprint. Souvent, chaque élément du </a:t>
            </a:r>
            <a:r>
              <a:rPr lang="fr-FR" dirty="0" err="1"/>
              <a:t>backlog</a:t>
            </a:r>
            <a:r>
              <a:rPr lang="fr-FR" dirty="0"/>
              <a:t> sprint est divisé en tâches. Une fois que tous les membres acceptent que le </a:t>
            </a:r>
            <a:r>
              <a:rPr lang="fr-FR" dirty="0" err="1"/>
              <a:t>backlog</a:t>
            </a:r>
            <a:r>
              <a:rPr lang="fr-FR" dirty="0"/>
              <a:t> de sprint soit réalisable, le sprint commence.</a:t>
            </a:r>
          </a:p>
          <a:p>
            <a:endParaRPr lang="fr-CA" dirty="0"/>
          </a:p>
        </p:txBody>
      </p:sp>
      <p:sp>
        <p:nvSpPr>
          <p:cNvPr id="4" name="Slide Number Placeholder 3">
            <a:extLst>
              <a:ext uri="{FF2B5EF4-FFF2-40B4-BE49-F238E27FC236}">
                <a16:creationId xmlns:a16="http://schemas.microsoft.com/office/drawing/2014/main" id="{BB7AF1F7-2ABD-01AC-4572-D0C76D3919A7}"/>
              </a:ext>
            </a:extLst>
          </p:cNvPr>
          <p:cNvSpPr>
            <a:spLocks noGrp="1"/>
          </p:cNvSpPr>
          <p:nvPr>
            <p:ph type="sldNum" sz="quarter" idx="10"/>
          </p:nvPr>
        </p:nvSpPr>
        <p:spPr/>
        <p:txBody>
          <a:bodyPr/>
          <a:lstStyle/>
          <a:p>
            <a:fld id="{BEDC10D4-6BC5-4374-99E8-69100033354A}" type="slidenum">
              <a:rPr lang="en-US" altLang="en-US" smtClean="0"/>
              <a:pPr/>
              <a:t>63</a:t>
            </a:fld>
            <a:endParaRPr lang="en-US" altLang="en-US" dirty="0"/>
          </a:p>
        </p:txBody>
      </p:sp>
      <p:sp>
        <p:nvSpPr>
          <p:cNvPr id="5" name="Footer Placeholder 4">
            <a:extLst>
              <a:ext uri="{FF2B5EF4-FFF2-40B4-BE49-F238E27FC236}">
                <a16:creationId xmlns:a16="http://schemas.microsoft.com/office/drawing/2014/main" id="{4C02B366-B05B-F50E-FBB2-40ED0D61D774}"/>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9002422D-ABED-21A7-E8DC-65D686793456}"/>
              </a:ext>
            </a:extLst>
          </p:cNvPr>
          <p:cNvSpPr>
            <a:spLocks noGrp="1"/>
          </p:cNvSpPr>
          <p:nvPr>
            <p:ph type="title"/>
          </p:nvPr>
        </p:nvSpPr>
        <p:spPr>
          <a:xfrm>
            <a:off x="574675" y="304802"/>
            <a:ext cx="8001000" cy="709959"/>
          </a:xfrm>
        </p:spPr>
        <p:txBody>
          <a:bodyPr/>
          <a:lstStyle/>
          <a:p>
            <a:r>
              <a:rPr lang="fr-CA" dirty="0"/>
              <a:t>Le cycle de vie SCRUM</a:t>
            </a:r>
          </a:p>
        </p:txBody>
      </p:sp>
    </p:spTree>
    <p:extLst>
      <p:ext uri="{BB962C8B-B14F-4D97-AF65-F5344CB8AC3E}">
        <p14:creationId xmlns:p14="http://schemas.microsoft.com/office/powerpoint/2010/main" val="34804158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7214D7-8644-8454-D23C-AE45264E89A8}"/>
              </a:ext>
            </a:extLst>
          </p:cNvPr>
          <p:cNvSpPr>
            <a:spLocks noGrp="1"/>
          </p:cNvSpPr>
          <p:nvPr>
            <p:ph idx="1"/>
          </p:nvPr>
        </p:nvSpPr>
        <p:spPr/>
        <p:txBody>
          <a:bodyPr/>
          <a:lstStyle/>
          <a:p>
            <a:r>
              <a:rPr lang="fr-FR" b="1" dirty="0"/>
              <a:t>Exécuter le sprint: </a:t>
            </a:r>
            <a:r>
              <a:rPr lang="fr-FR" dirty="0"/>
              <a:t>Une fois le sprint démarré, l’équipe exécute le </a:t>
            </a:r>
            <a:r>
              <a:rPr lang="fr-FR" dirty="0" err="1"/>
              <a:t>backlog</a:t>
            </a:r>
            <a:r>
              <a:rPr lang="fr-FR" dirty="0"/>
              <a:t> de sprint. Scrum ne spécifie pas la façon dont l’équipe doit exécuter. L’équipe décide comment gérer son propre travail.</a:t>
            </a:r>
          </a:p>
          <a:p>
            <a:r>
              <a:rPr lang="fr-FR" dirty="0"/>
              <a:t>Scrum définit une pratique appelée une </a:t>
            </a:r>
            <a:r>
              <a:rPr lang="fr-FR" i="1" dirty="0"/>
              <a:t>Scrum quotidienne</a:t>
            </a:r>
            <a:r>
              <a:rPr lang="fr-FR" dirty="0"/>
              <a:t>, souvent appelée la </a:t>
            </a:r>
            <a:r>
              <a:rPr lang="fr-FR" i="1" dirty="0"/>
              <a:t>réunion quotidienne du matin</a:t>
            </a:r>
            <a:r>
              <a:rPr lang="fr-FR" dirty="0"/>
              <a:t>. Le Scrum quotidien est une réunion quotidienne limitée à quinze minutes. Les membres de l'équipe se tiennent souvent debout pendant la réunion pour s’assurer qu’elle reste brève. Chaque membre de l'équipe signale brièvement ses progrès depuis hier, les plans pour aujourd’hui et tout ce qui entrave leur progression.</a:t>
            </a:r>
          </a:p>
          <a:p>
            <a:r>
              <a:rPr lang="fr-FR" dirty="0"/>
              <a:t>Pour aider le Scrum quotidien, les équipes passent souvent en revue deux artefacts :</a:t>
            </a:r>
          </a:p>
          <a:p>
            <a:endParaRPr lang="fr-FR" dirty="0"/>
          </a:p>
          <a:p>
            <a:endParaRPr lang="fr-CA" dirty="0"/>
          </a:p>
        </p:txBody>
      </p:sp>
      <p:sp>
        <p:nvSpPr>
          <p:cNvPr id="4" name="Slide Number Placeholder 3">
            <a:extLst>
              <a:ext uri="{FF2B5EF4-FFF2-40B4-BE49-F238E27FC236}">
                <a16:creationId xmlns:a16="http://schemas.microsoft.com/office/drawing/2014/main" id="{A76CE33E-F598-DB9D-DE07-582761B9DC21}"/>
              </a:ext>
            </a:extLst>
          </p:cNvPr>
          <p:cNvSpPr>
            <a:spLocks noGrp="1"/>
          </p:cNvSpPr>
          <p:nvPr>
            <p:ph type="sldNum" sz="quarter" idx="10"/>
          </p:nvPr>
        </p:nvSpPr>
        <p:spPr/>
        <p:txBody>
          <a:bodyPr/>
          <a:lstStyle/>
          <a:p>
            <a:fld id="{BEDC10D4-6BC5-4374-99E8-69100033354A}" type="slidenum">
              <a:rPr lang="en-US" altLang="en-US" smtClean="0"/>
              <a:pPr/>
              <a:t>64</a:t>
            </a:fld>
            <a:endParaRPr lang="en-US" altLang="en-US" dirty="0"/>
          </a:p>
        </p:txBody>
      </p:sp>
      <p:sp>
        <p:nvSpPr>
          <p:cNvPr id="5" name="Footer Placeholder 4">
            <a:extLst>
              <a:ext uri="{FF2B5EF4-FFF2-40B4-BE49-F238E27FC236}">
                <a16:creationId xmlns:a16="http://schemas.microsoft.com/office/drawing/2014/main" id="{56F29A89-A8C6-98BD-4CF0-2387BC32265D}"/>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D63D5AB8-2D64-80DA-7F25-4B658629B0C8}"/>
              </a:ext>
            </a:extLst>
          </p:cNvPr>
          <p:cNvSpPr>
            <a:spLocks noGrp="1"/>
          </p:cNvSpPr>
          <p:nvPr>
            <p:ph type="title"/>
          </p:nvPr>
        </p:nvSpPr>
        <p:spPr>
          <a:xfrm>
            <a:off x="574675" y="304802"/>
            <a:ext cx="8001000" cy="709959"/>
          </a:xfrm>
        </p:spPr>
        <p:txBody>
          <a:bodyPr/>
          <a:lstStyle/>
          <a:p>
            <a:r>
              <a:rPr lang="fr-CA" dirty="0"/>
              <a:t>Le cycle de vie SCRUM</a:t>
            </a:r>
          </a:p>
        </p:txBody>
      </p:sp>
    </p:spTree>
    <p:extLst>
      <p:ext uri="{BB962C8B-B14F-4D97-AF65-F5344CB8AC3E}">
        <p14:creationId xmlns:p14="http://schemas.microsoft.com/office/powerpoint/2010/main" val="2781380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283D1A-1DED-0295-985E-6BCDC24ABF5A}"/>
              </a:ext>
            </a:extLst>
          </p:cNvPr>
          <p:cNvSpPr>
            <a:spLocks noGrp="1"/>
          </p:cNvSpPr>
          <p:nvPr>
            <p:ph idx="1"/>
          </p:nvPr>
        </p:nvSpPr>
        <p:spPr/>
        <p:txBody>
          <a:bodyPr/>
          <a:lstStyle/>
          <a:p>
            <a:r>
              <a:rPr lang="fr-FR" b="1" dirty="0"/>
              <a:t>Tableau de tâches</a:t>
            </a:r>
          </a:p>
          <a:p>
            <a:r>
              <a:rPr lang="fr-FR" dirty="0"/>
              <a:t>Le tableau des tâches répertorie chaque élément de </a:t>
            </a:r>
            <a:r>
              <a:rPr lang="fr-FR" dirty="0" err="1"/>
              <a:t>backlog</a:t>
            </a:r>
            <a:r>
              <a:rPr lang="fr-FR" dirty="0"/>
              <a:t> sur lequel l’équipe travaille, décomposé en tâches nécessaires pour le terminer. Les tâches sont placées dans des colonnes </a:t>
            </a:r>
            <a:r>
              <a:rPr lang="fr-FR" b="1" dirty="0"/>
              <a:t>À faire</a:t>
            </a:r>
            <a:r>
              <a:rPr lang="fr-FR" dirty="0"/>
              <a:t>, </a:t>
            </a:r>
            <a:r>
              <a:rPr lang="fr-FR" b="1" dirty="0"/>
              <a:t>En cours</a:t>
            </a:r>
            <a:r>
              <a:rPr lang="fr-FR" dirty="0"/>
              <a:t>, et </a:t>
            </a:r>
            <a:r>
              <a:rPr lang="fr-FR" b="1" dirty="0"/>
              <a:t>Fait</a:t>
            </a:r>
            <a:r>
              <a:rPr lang="fr-FR" dirty="0"/>
              <a:t> en fonction de leur état. Le tableau fournit un moyen visuel de suivre la progression de chaque élément de </a:t>
            </a:r>
            <a:r>
              <a:rPr lang="fr-FR" dirty="0" err="1"/>
              <a:t>backlog</a:t>
            </a:r>
            <a:r>
              <a:rPr lang="fr-FR" dirty="0"/>
              <a:t>.</a:t>
            </a:r>
          </a:p>
          <a:p>
            <a:endParaRPr lang="fr-CA" dirty="0"/>
          </a:p>
        </p:txBody>
      </p:sp>
      <p:sp>
        <p:nvSpPr>
          <p:cNvPr id="4" name="Slide Number Placeholder 3">
            <a:extLst>
              <a:ext uri="{FF2B5EF4-FFF2-40B4-BE49-F238E27FC236}">
                <a16:creationId xmlns:a16="http://schemas.microsoft.com/office/drawing/2014/main" id="{743F613C-F5DE-22AD-A3EF-43FFA5842C13}"/>
              </a:ext>
            </a:extLst>
          </p:cNvPr>
          <p:cNvSpPr>
            <a:spLocks noGrp="1"/>
          </p:cNvSpPr>
          <p:nvPr>
            <p:ph type="sldNum" sz="quarter" idx="10"/>
          </p:nvPr>
        </p:nvSpPr>
        <p:spPr/>
        <p:txBody>
          <a:bodyPr/>
          <a:lstStyle/>
          <a:p>
            <a:fld id="{BEDC10D4-6BC5-4374-99E8-69100033354A}" type="slidenum">
              <a:rPr lang="en-US" altLang="en-US" smtClean="0"/>
              <a:pPr/>
              <a:t>65</a:t>
            </a:fld>
            <a:endParaRPr lang="en-US" altLang="en-US" dirty="0"/>
          </a:p>
        </p:txBody>
      </p:sp>
      <p:sp>
        <p:nvSpPr>
          <p:cNvPr id="5" name="Footer Placeholder 4">
            <a:extLst>
              <a:ext uri="{FF2B5EF4-FFF2-40B4-BE49-F238E27FC236}">
                <a16:creationId xmlns:a16="http://schemas.microsoft.com/office/drawing/2014/main" id="{6A52A64A-20C4-3A30-D72B-0E9636AA0BA9}"/>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7" name="Picture 6" descr="A screenshot of a computer&#10;&#10;Description automatically generated">
            <a:extLst>
              <a:ext uri="{FF2B5EF4-FFF2-40B4-BE49-F238E27FC236}">
                <a16:creationId xmlns:a16="http://schemas.microsoft.com/office/drawing/2014/main" id="{B1853B4C-ED28-460B-C577-400699887E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7653" y="3563813"/>
            <a:ext cx="5906786" cy="3157662"/>
          </a:xfrm>
          <a:prstGeom prst="rect">
            <a:avLst/>
          </a:prstGeom>
        </p:spPr>
      </p:pic>
      <p:sp>
        <p:nvSpPr>
          <p:cNvPr id="8" name="Title 1">
            <a:extLst>
              <a:ext uri="{FF2B5EF4-FFF2-40B4-BE49-F238E27FC236}">
                <a16:creationId xmlns:a16="http://schemas.microsoft.com/office/drawing/2014/main" id="{1FA57CF5-3E69-4A39-E634-5964862C21F2}"/>
              </a:ext>
            </a:extLst>
          </p:cNvPr>
          <p:cNvSpPr>
            <a:spLocks noGrp="1"/>
          </p:cNvSpPr>
          <p:nvPr>
            <p:ph type="title"/>
          </p:nvPr>
        </p:nvSpPr>
        <p:spPr>
          <a:xfrm>
            <a:off x="574675" y="304802"/>
            <a:ext cx="8001000" cy="709959"/>
          </a:xfrm>
        </p:spPr>
        <p:txBody>
          <a:bodyPr/>
          <a:lstStyle/>
          <a:p>
            <a:r>
              <a:rPr lang="fr-CA" dirty="0"/>
              <a:t>Le cycle de vie SCRUM</a:t>
            </a:r>
          </a:p>
        </p:txBody>
      </p:sp>
    </p:spTree>
    <p:extLst>
      <p:ext uri="{BB962C8B-B14F-4D97-AF65-F5344CB8AC3E}">
        <p14:creationId xmlns:p14="http://schemas.microsoft.com/office/powerpoint/2010/main" val="21403689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A0F0F6-7678-AF2C-A26D-74DD014407F0}"/>
              </a:ext>
            </a:extLst>
          </p:cNvPr>
          <p:cNvSpPr>
            <a:spLocks noGrp="1"/>
          </p:cNvSpPr>
          <p:nvPr>
            <p:ph idx="1"/>
          </p:nvPr>
        </p:nvSpPr>
        <p:spPr>
          <a:xfrm>
            <a:off x="566739" y="1752600"/>
            <a:ext cx="8284184" cy="4267200"/>
          </a:xfrm>
        </p:spPr>
        <p:txBody>
          <a:bodyPr/>
          <a:lstStyle/>
          <a:p>
            <a:r>
              <a:rPr lang="fr-FR" b="1" dirty="0" err="1"/>
              <a:t>Burndown</a:t>
            </a:r>
            <a:r>
              <a:rPr lang="fr-FR" b="1" dirty="0"/>
              <a:t> chart Sprint : </a:t>
            </a:r>
            <a:r>
              <a:rPr lang="fr-FR" dirty="0"/>
              <a:t>L'avancement de sprint est un graphique qui représente le total quotidien du travail restant, généralement affiché en heures. L'avancement graphique fournit un moyen visuel d’indiquer si l'équipe est sur la bonne voie pour terminer tout le travail à la fin du sprint.</a:t>
            </a:r>
          </a:p>
          <a:p>
            <a:r>
              <a:rPr lang="fr-FR" b="1" dirty="0"/>
              <a:t>Examen sprint et rétrospective sprint</a:t>
            </a:r>
          </a:p>
          <a:p>
            <a:r>
              <a:rPr lang="fr-FR" dirty="0"/>
              <a:t>À la fin du sprint, l'équipe effectue deux pratiques :</a:t>
            </a:r>
          </a:p>
          <a:p>
            <a:r>
              <a:rPr lang="fr-FR" b="1" dirty="0"/>
              <a:t>Sprint de révision: </a:t>
            </a:r>
            <a:r>
              <a:rPr lang="fr-FR" dirty="0"/>
              <a:t>L'équipe démontre ce qu'elle a accompli aux parties prenantes. Elles font la démonstration du logiciel et affichent sa valeur.</a:t>
            </a:r>
          </a:p>
          <a:p>
            <a:r>
              <a:rPr lang="fr-FR" b="1" dirty="0"/>
              <a:t>Rétrospective Sprint: </a:t>
            </a:r>
            <a:r>
              <a:rPr lang="fr-FR" dirty="0"/>
              <a:t>L'équipe prend le temps de réfléchir à ce qui s'est bien passé et aux domaines qui doivent être améliorés. Les résultats de la rétrospective sont des actions pour le sprint suivant.</a:t>
            </a:r>
          </a:p>
          <a:p>
            <a:endParaRPr lang="fr-CA" dirty="0"/>
          </a:p>
        </p:txBody>
      </p:sp>
      <p:sp>
        <p:nvSpPr>
          <p:cNvPr id="4" name="Slide Number Placeholder 3">
            <a:extLst>
              <a:ext uri="{FF2B5EF4-FFF2-40B4-BE49-F238E27FC236}">
                <a16:creationId xmlns:a16="http://schemas.microsoft.com/office/drawing/2014/main" id="{81D3C4EA-793C-11FD-2792-16B3E62E5120}"/>
              </a:ext>
            </a:extLst>
          </p:cNvPr>
          <p:cNvSpPr>
            <a:spLocks noGrp="1"/>
          </p:cNvSpPr>
          <p:nvPr>
            <p:ph type="sldNum" sz="quarter" idx="10"/>
          </p:nvPr>
        </p:nvSpPr>
        <p:spPr/>
        <p:txBody>
          <a:bodyPr/>
          <a:lstStyle/>
          <a:p>
            <a:fld id="{BEDC10D4-6BC5-4374-99E8-69100033354A}" type="slidenum">
              <a:rPr lang="en-US" altLang="en-US" smtClean="0"/>
              <a:pPr/>
              <a:t>66</a:t>
            </a:fld>
            <a:endParaRPr lang="en-US" altLang="en-US" dirty="0"/>
          </a:p>
        </p:txBody>
      </p:sp>
      <p:sp>
        <p:nvSpPr>
          <p:cNvPr id="5" name="Footer Placeholder 4">
            <a:extLst>
              <a:ext uri="{FF2B5EF4-FFF2-40B4-BE49-F238E27FC236}">
                <a16:creationId xmlns:a16="http://schemas.microsoft.com/office/drawing/2014/main" id="{40B38E64-2E42-4A97-FF67-1A57FFA1AD25}"/>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84C163BF-FEE2-D92A-7773-6342B5489698}"/>
              </a:ext>
            </a:extLst>
          </p:cNvPr>
          <p:cNvSpPr>
            <a:spLocks noGrp="1"/>
          </p:cNvSpPr>
          <p:nvPr>
            <p:ph type="title"/>
          </p:nvPr>
        </p:nvSpPr>
        <p:spPr>
          <a:xfrm>
            <a:off x="574675" y="304802"/>
            <a:ext cx="8001000" cy="709959"/>
          </a:xfrm>
        </p:spPr>
        <p:txBody>
          <a:bodyPr/>
          <a:lstStyle/>
          <a:p>
            <a:r>
              <a:rPr lang="fr-CA" dirty="0"/>
              <a:t>Le cycle de vie SCRUM</a:t>
            </a:r>
          </a:p>
        </p:txBody>
      </p:sp>
    </p:spTree>
    <p:extLst>
      <p:ext uri="{BB962C8B-B14F-4D97-AF65-F5344CB8AC3E}">
        <p14:creationId xmlns:p14="http://schemas.microsoft.com/office/powerpoint/2010/main" val="22153205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A258CD-26CE-E905-ACFA-2A841ECD8146}"/>
              </a:ext>
            </a:extLst>
          </p:cNvPr>
          <p:cNvSpPr>
            <a:spLocks noGrp="1"/>
          </p:cNvSpPr>
          <p:nvPr>
            <p:ph idx="1"/>
          </p:nvPr>
        </p:nvSpPr>
        <p:spPr/>
        <p:txBody>
          <a:bodyPr/>
          <a:lstStyle/>
          <a:p>
            <a:r>
              <a:rPr lang="fr-FR" b="1" dirty="0"/>
              <a:t>Incrément: </a:t>
            </a:r>
            <a:r>
              <a:rPr lang="fr-FR" dirty="0"/>
              <a:t>Le produit d’un sprint est appelé </a:t>
            </a:r>
            <a:r>
              <a:rPr lang="fr-FR" i="1" dirty="0"/>
              <a:t>incrément</a:t>
            </a:r>
            <a:r>
              <a:rPr lang="fr-FR" dirty="0"/>
              <a:t> ou </a:t>
            </a:r>
            <a:r>
              <a:rPr lang="fr-FR" i="1" dirty="0"/>
              <a:t>incrément potentiellement </a:t>
            </a:r>
            <a:r>
              <a:rPr lang="fr-FR" i="1" dirty="0" err="1"/>
              <a:t>expédiable</a:t>
            </a:r>
            <a:r>
              <a:rPr lang="fr-FR" dirty="0"/>
              <a:t>. Quel que soit le terme, la sortie d’un sprint doit être de qualité </a:t>
            </a:r>
            <a:r>
              <a:rPr lang="fr-FR" dirty="0" err="1"/>
              <a:t>expédiable</a:t>
            </a:r>
            <a:r>
              <a:rPr lang="fr-FR" dirty="0"/>
              <a:t>, même si elle fait partie de quelque chose de plus grand et ne peut pas être expédiée seule. Elle doit répondre à tous les critères de qualité définis par l'équipe et le propriétaire du produit.</a:t>
            </a:r>
          </a:p>
          <a:p>
            <a:r>
              <a:rPr lang="fr-FR" b="1" dirty="0"/>
              <a:t>Répéter, apprendre, améliorer: </a:t>
            </a:r>
            <a:r>
              <a:rPr lang="fr-FR" dirty="0"/>
              <a:t>Le cycle entier est répété pour le sprint suivant. La planification sprint sélectionne les éléments suivants du </a:t>
            </a:r>
            <a:r>
              <a:rPr lang="fr-FR" dirty="0" err="1"/>
              <a:t>backlog</a:t>
            </a:r>
            <a:r>
              <a:rPr lang="fr-FR" dirty="0"/>
              <a:t> de produit et le cycle se répète. Pendant que l'équipe exécute le sprint, le propriétaire du produit garantit que les éléments en haut du </a:t>
            </a:r>
            <a:r>
              <a:rPr lang="fr-FR" dirty="0" err="1"/>
              <a:t>backlog</a:t>
            </a:r>
            <a:r>
              <a:rPr lang="fr-FR" dirty="0"/>
              <a:t> sont prêts à être exécutés dans le sprint suivant.</a:t>
            </a:r>
          </a:p>
          <a:p>
            <a:endParaRPr lang="fr-CA" dirty="0"/>
          </a:p>
        </p:txBody>
      </p:sp>
      <p:sp>
        <p:nvSpPr>
          <p:cNvPr id="4" name="Slide Number Placeholder 3">
            <a:extLst>
              <a:ext uri="{FF2B5EF4-FFF2-40B4-BE49-F238E27FC236}">
                <a16:creationId xmlns:a16="http://schemas.microsoft.com/office/drawing/2014/main" id="{FF0E1B37-9E43-D84E-755D-DDC3DEEDC1B8}"/>
              </a:ext>
            </a:extLst>
          </p:cNvPr>
          <p:cNvSpPr>
            <a:spLocks noGrp="1"/>
          </p:cNvSpPr>
          <p:nvPr>
            <p:ph type="sldNum" sz="quarter" idx="10"/>
          </p:nvPr>
        </p:nvSpPr>
        <p:spPr/>
        <p:txBody>
          <a:bodyPr/>
          <a:lstStyle/>
          <a:p>
            <a:fld id="{BEDC10D4-6BC5-4374-99E8-69100033354A}" type="slidenum">
              <a:rPr lang="en-US" altLang="en-US" smtClean="0"/>
              <a:pPr/>
              <a:t>67</a:t>
            </a:fld>
            <a:endParaRPr lang="en-US" altLang="en-US" dirty="0"/>
          </a:p>
        </p:txBody>
      </p:sp>
      <p:sp>
        <p:nvSpPr>
          <p:cNvPr id="5" name="Footer Placeholder 4">
            <a:extLst>
              <a:ext uri="{FF2B5EF4-FFF2-40B4-BE49-F238E27FC236}">
                <a16:creationId xmlns:a16="http://schemas.microsoft.com/office/drawing/2014/main" id="{B05ECA23-F59B-BACC-D9A6-A7DCD05E4AE4}"/>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93F6140B-39F6-6525-BF19-F99B5580D9DA}"/>
              </a:ext>
            </a:extLst>
          </p:cNvPr>
          <p:cNvSpPr>
            <a:spLocks noGrp="1"/>
          </p:cNvSpPr>
          <p:nvPr>
            <p:ph type="title"/>
          </p:nvPr>
        </p:nvSpPr>
        <p:spPr>
          <a:xfrm>
            <a:off x="574675" y="304802"/>
            <a:ext cx="8001000" cy="709959"/>
          </a:xfrm>
        </p:spPr>
        <p:txBody>
          <a:bodyPr/>
          <a:lstStyle/>
          <a:p>
            <a:r>
              <a:rPr lang="fr-CA" dirty="0"/>
              <a:t>Le cycle de vie SCRUM</a:t>
            </a:r>
          </a:p>
        </p:txBody>
      </p:sp>
    </p:spTree>
    <p:extLst>
      <p:ext uri="{BB962C8B-B14F-4D97-AF65-F5344CB8AC3E}">
        <p14:creationId xmlns:p14="http://schemas.microsoft.com/office/powerpoint/2010/main" val="13570504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D71603-739F-7E03-06D6-7EF2D5BB6649}"/>
              </a:ext>
            </a:extLst>
          </p:cNvPr>
          <p:cNvSpPr>
            <a:spLocks noGrp="1"/>
          </p:cNvSpPr>
          <p:nvPr>
            <p:ph idx="1"/>
          </p:nvPr>
        </p:nvSpPr>
        <p:spPr/>
        <p:txBody>
          <a:bodyPr/>
          <a:lstStyle/>
          <a:p>
            <a:r>
              <a:rPr lang="fr-FR" dirty="0"/>
              <a:t>Ce cycle itératif plus court offre à l'équipe beaucoup d’occasions d'apprendre et d'améliorer. Un projet traditionnel a souvent un cycle de vie long, par exemple 6 à 12 mois. Bien qu'une équipe puisse apprendre d'un projet traditionnel, les opportunités sont bien moindres qu'une équipe qui exécute des sprints de deux semaines, par exemple.</a:t>
            </a:r>
          </a:p>
          <a:p>
            <a:r>
              <a:rPr lang="fr-FR" dirty="0"/>
              <a:t>Ce cycle itératif est, de plusieurs façons, l’essence d’Agile.</a:t>
            </a:r>
          </a:p>
          <a:p>
            <a:r>
              <a:rPr lang="fr-FR" dirty="0"/>
              <a:t>Scrum est très populaire, car il fournit juste assez de cadre pour guider les équipes tout en leur donnant la flexibilité de leur exécution. Ses concepts sont simples et faciles à apprendre. Les équipes peuvent démarrer rapidement et apprendre au fur et à mesure. Tout cela fait de Scrum un excellent choix pour les équipes qui commencent tout juste à mettre en œuvre </a:t>
            </a:r>
            <a:r>
              <a:rPr lang="fr-FR" dirty="0">
                <a:hlinkClick r:id="rId2"/>
              </a:rPr>
              <a:t>les principes</a:t>
            </a:r>
            <a:r>
              <a:rPr lang="fr-FR" dirty="0"/>
              <a:t> Agile.</a:t>
            </a:r>
          </a:p>
          <a:p>
            <a:endParaRPr lang="fr-CA" dirty="0"/>
          </a:p>
        </p:txBody>
      </p:sp>
      <p:sp>
        <p:nvSpPr>
          <p:cNvPr id="4" name="Slide Number Placeholder 3">
            <a:extLst>
              <a:ext uri="{FF2B5EF4-FFF2-40B4-BE49-F238E27FC236}">
                <a16:creationId xmlns:a16="http://schemas.microsoft.com/office/drawing/2014/main" id="{6DFF6419-DD1B-D429-BA35-410BB5A02771}"/>
              </a:ext>
            </a:extLst>
          </p:cNvPr>
          <p:cNvSpPr>
            <a:spLocks noGrp="1"/>
          </p:cNvSpPr>
          <p:nvPr>
            <p:ph type="sldNum" sz="quarter" idx="10"/>
          </p:nvPr>
        </p:nvSpPr>
        <p:spPr/>
        <p:txBody>
          <a:bodyPr/>
          <a:lstStyle/>
          <a:p>
            <a:fld id="{BEDC10D4-6BC5-4374-99E8-69100033354A}" type="slidenum">
              <a:rPr lang="en-US" altLang="en-US" smtClean="0"/>
              <a:pPr/>
              <a:t>68</a:t>
            </a:fld>
            <a:endParaRPr lang="en-US" altLang="en-US" dirty="0"/>
          </a:p>
        </p:txBody>
      </p:sp>
      <p:sp>
        <p:nvSpPr>
          <p:cNvPr id="5" name="Footer Placeholder 4">
            <a:extLst>
              <a:ext uri="{FF2B5EF4-FFF2-40B4-BE49-F238E27FC236}">
                <a16:creationId xmlns:a16="http://schemas.microsoft.com/office/drawing/2014/main" id="{6525EE47-C3CB-9A30-3676-176B0B18314E}"/>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7208BC3B-BFBA-1CA2-FE43-BCF9599460FA}"/>
              </a:ext>
            </a:extLst>
          </p:cNvPr>
          <p:cNvSpPr>
            <a:spLocks noGrp="1"/>
          </p:cNvSpPr>
          <p:nvPr>
            <p:ph type="title"/>
          </p:nvPr>
        </p:nvSpPr>
        <p:spPr>
          <a:xfrm>
            <a:off x="574675" y="304802"/>
            <a:ext cx="8001000" cy="709959"/>
          </a:xfrm>
        </p:spPr>
        <p:txBody>
          <a:bodyPr/>
          <a:lstStyle/>
          <a:p>
            <a:r>
              <a:rPr lang="fr-CA" dirty="0"/>
              <a:t>Le cycle de vie SCRUM</a:t>
            </a:r>
          </a:p>
        </p:txBody>
      </p:sp>
    </p:spTree>
    <p:extLst>
      <p:ext uri="{BB962C8B-B14F-4D97-AF65-F5344CB8AC3E}">
        <p14:creationId xmlns:p14="http://schemas.microsoft.com/office/powerpoint/2010/main" val="39850853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A54B6-096C-39CE-5661-03CC060236DA}"/>
              </a:ext>
            </a:extLst>
          </p:cNvPr>
          <p:cNvSpPr>
            <a:spLocks noGrp="1"/>
          </p:cNvSpPr>
          <p:nvPr>
            <p:ph type="title"/>
          </p:nvPr>
        </p:nvSpPr>
        <p:spPr>
          <a:xfrm>
            <a:off x="574675" y="304803"/>
            <a:ext cx="8001000" cy="698808"/>
          </a:xfrm>
        </p:spPr>
        <p:txBody>
          <a:bodyPr/>
          <a:lstStyle/>
          <a:p>
            <a:r>
              <a:rPr lang="fr-CA" dirty="0"/>
              <a:t>Avantages de la méthodologie Agile SCRUM</a:t>
            </a:r>
          </a:p>
        </p:txBody>
      </p:sp>
      <p:sp>
        <p:nvSpPr>
          <p:cNvPr id="3" name="Content Placeholder 2">
            <a:extLst>
              <a:ext uri="{FF2B5EF4-FFF2-40B4-BE49-F238E27FC236}">
                <a16:creationId xmlns:a16="http://schemas.microsoft.com/office/drawing/2014/main" id="{72D5D4A4-0D2B-8A5C-3990-1B30E30A3B43}"/>
              </a:ext>
            </a:extLst>
          </p:cNvPr>
          <p:cNvSpPr>
            <a:spLocks noGrp="1"/>
          </p:cNvSpPr>
          <p:nvPr>
            <p:ph idx="1"/>
          </p:nvPr>
        </p:nvSpPr>
        <p:spPr/>
        <p:txBody>
          <a:bodyPr/>
          <a:lstStyle/>
          <a:p>
            <a:r>
              <a:rPr lang="fr-FR" dirty="0"/>
              <a:t>Flexibilité et adaptabilité</a:t>
            </a:r>
          </a:p>
          <a:p>
            <a:r>
              <a:rPr lang="fr-FR" dirty="0"/>
              <a:t>Créativité et innovation</a:t>
            </a:r>
          </a:p>
          <a:p>
            <a:r>
              <a:rPr lang="fr-FR" dirty="0"/>
              <a:t>Réduction des coûts</a:t>
            </a:r>
          </a:p>
          <a:p>
            <a:r>
              <a:rPr lang="fr-FR" dirty="0"/>
              <a:t>Amélioration de la qualité</a:t>
            </a:r>
          </a:p>
          <a:p>
            <a:r>
              <a:rPr lang="fr-FR" dirty="0"/>
              <a:t>Synergie organisationnelle</a:t>
            </a:r>
          </a:p>
          <a:p>
            <a:r>
              <a:rPr lang="fr-FR" dirty="0"/>
              <a:t>Satisfaction des employés</a:t>
            </a:r>
          </a:p>
          <a:p>
            <a:r>
              <a:rPr lang="fr-FR" dirty="0"/>
              <a:t>Satisfaction des clients</a:t>
            </a:r>
            <a:endParaRPr lang="fr-CA" dirty="0"/>
          </a:p>
        </p:txBody>
      </p:sp>
      <p:sp>
        <p:nvSpPr>
          <p:cNvPr id="4" name="Slide Number Placeholder 3">
            <a:extLst>
              <a:ext uri="{FF2B5EF4-FFF2-40B4-BE49-F238E27FC236}">
                <a16:creationId xmlns:a16="http://schemas.microsoft.com/office/drawing/2014/main" id="{A5912992-70CA-13B5-02BC-ABBF75C802AD}"/>
              </a:ext>
            </a:extLst>
          </p:cNvPr>
          <p:cNvSpPr>
            <a:spLocks noGrp="1"/>
          </p:cNvSpPr>
          <p:nvPr>
            <p:ph type="sldNum" sz="quarter" idx="10"/>
          </p:nvPr>
        </p:nvSpPr>
        <p:spPr/>
        <p:txBody>
          <a:bodyPr/>
          <a:lstStyle/>
          <a:p>
            <a:fld id="{BEDC10D4-6BC5-4374-99E8-69100033354A}" type="slidenum">
              <a:rPr lang="en-US" altLang="en-US" smtClean="0"/>
              <a:pPr/>
              <a:t>69</a:t>
            </a:fld>
            <a:endParaRPr lang="en-US" altLang="en-US" dirty="0"/>
          </a:p>
        </p:txBody>
      </p:sp>
      <p:sp>
        <p:nvSpPr>
          <p:cNvPr id="5" name="Footer Placeholder 4">
            <a:extLst>
              <a:ext uri="{FF2B5EF4-FFF2-40B4-BE49-F238E27FC236}">
                <a16:creationId xmlns:a16="http://schemas.microsoft.com/office/drawing/2014/main" id="{AB435246-7C83-3240-2CE1-97B0B0246A3E}"/>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944161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9E8377-7397-46FF-893A-924807F31F90}"/>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6" name="Picture 5">
            <a:extLst>
              <a:ext uri="{FF2B5EF4-FFF2-40B4-BE49-F238E27FC236}">
                <a16:creationId xmlns:a16="http://schemas.microsoft.com/office/drawing/2014/main" id="{B462C2E5-B7F5-4CCC-9AF7-5B72181EC8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277" y="1252088"/>
            <a:ext cx="7534828" cy="5605912"/>
          </a:xfrm>
          <a:prstGeom prst="rect">
            <a:avLst/>
          </a:prstGeom>
        </p:spPr>
      </p:pic>
      <p:sp>
        <p:nvSpPr>
          <p:cNvPr id="3" name="Content Placeholder 2">
            <a:extLst>
              <a:ext uri="{FF2B5EF4-FFF2-40B4-BE49-F238E27FC236}">
                <a16:creationId xmlns:a16="http://schemas.microsoft.com/office/drawing/2014/main" id="{DB73D7E5-7291-40ED-A57F-C36ABDC6E60E}"/>
              </a:ext>
            </a:extLst>
          </p:cNvPr>
          <p:cNvSpPr>
            <a:spLocks noGrp="1"/>
          </p:cNvSpPr>
          <p:nvPr>
            <p:ph idx="1"/>
          </p:nvPr>
        </p:nvSpPr>
        <p:spPr>
          <a:xfrm>
            <a:off x="2" y="74613"/>
            <a:ext cx="9037983" cy="1676400"/>
          </a:xfrm>
        </p:spPr>
        <p:txBody>
          <a:bodyPr/>
          <a:lstStyle/>
          <a:p>
            <a:r>
              <a:rPr lang="fr-FR" b="1" dirty="0"/>
              <a:t>Le cycle de vie selon le site </a:t>
            </a:r>
            <a:r>
              <a:rPr lang="fr-FR" b="1" dirty="0" err="1"/>
              <a:t>ProjectWare</a:t>
            </a:r>
            <a:r>
              <a:rPr lang="fr-FR" b="1" dirty="0"/>
              <a:t> </a:t>
            </a:r>
            <a:r>
              <a:rPr lang="fr-FR" dirty="0"/>
              <a:t>se caractérise par les livrables de chacune des phases. Il est fondamental que le gestionnaire de projet décrive clairement les divers livrables des phases qu’il aura définies pour le projet.</a:t>
            </a:r>
          </a:p>
          <a:p>
            <a:endParaRPr lang="fr-CA" dirty="0"/>
          </a:p>
        </p:txBody>
      </p:sp>
      <p:sp>
        <p:nvSpPr>
          <p:cNvPr id="2" name="Slide Number Placeholder 1">
            <a:extLst>
              <a:ext uri="{FF2B5EF4-FFF2-40B4-BE49-F238E27FC236}">
                <a16:creationId xmlns:a16="http://schemas.microsoft.com/office/drawing/2014/main" id="{03AE7A1F-A5A6-0903-FC3C-8223A49E4EB6}"/>
              </a:ext>
            </a:extLst>
          </p:cNvPr>
          <p:cNvSpPr>
            <a:spLocks noGrp="1"/>
          </p:cNvSpPr>
          <p:nvPr>
            <p:ph type="sldNum" sz="quarter" idx="10"/>
          </p:nvPr>
        </p:nvSpPr>
        <p:spPr/>
        <p:txBody>
          <a:bodyPr/>
          <a:lstStyle/>
          <a:p>
            <a:fld id="{BEDC10D4-6BC5-4374-99E8-69100033354A}" type="slidenum">
              <a:rPr lang="en-US" altLang="en-US" smtClean="0"/>
              <a:pPr/>
              <a:t>7</a:t>
            </a:fld>
            <a:endParaRPr lang="en-US" altLang="en-US" dirty="0"/>
          </a:p>
        </p:txBody>
      </p:sp>
    </p:spTree>
    <p:extLst>
      <p:ext uri="{BB962C8B-B14F-4D97-AF65-F5344CB8AC3E}">
        <p14:creationId xmlns:p14="http://schemas.microsoft.com/office/powerpoint/2010/main" val="12099203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72D6A8-3FDC-DE1A-3A40-42731CCE6B27}"/>
              </a:ext>
            </a:extLst>
          </p:cNvPr>
          <p:cNvSpPr>
            <a:spLocks noGrp="1"/>
          </p:cNvSpPr>
          <p:nvPr>
            <p:ph idx="1"/>
          </p:nvPr>
        </p:nvSpPr>
        <p:spPr/>
        <p:txBody>
          <a:bodyPr/>
          <a:lstStyle/>
          <a:p>
            <a:r>
              <a:rPr lang="fr-FR" dirty="0"/>
              <a:t>Les développeurs de logiciels utilisent Scrum pour faire avancer rapidement leurs projets. Et les avantages se répercutent sur les développeurs de logiciels :</a:t>
            </a:r>
          </a:p>
          <a:p>
            <a:pPr>
              <a:buFont typeface="Arial" panose="020B0604020202020204" pitchFamily="34" charset="0"/>
              <a:buChar char="•"/>
            </a:pPr>
            <a:r>
              <a:rPr lang="fr-FR" dirty="0"/>
              <a:t>Les développeurs qui souhaitent la liberté de prendre des décisions prospèrent dans les équipes Scrum. Le moral de l'équipe a tendance à être élevé.</a:t>
            </a:r>
          </a:p>
          <a:p>
            <a:pPr>
              <a:buFont typeface="Arial" panose="020B0604020202020204" pitchFamily="34" charset="0"/>
              <a:buChar char="•"/>
            </a:pPr>
            <a:r>
              <a:rPr lang="fr-FR" dirty="0"/>
              <a:t>Chaque sprint produit un produit prêt pour le marché, même si le projet est en cours. Les exigences de la plus haute priorité sont abordées en premier, de sorte qu'un produit de haute qualité et à faible risque peut être mis sur le marché.</a:t>
            </a:r>
          </a:p>
          <a:p>
            <a:pPr>
              <a:buFont typeface="Arial" panose="020B0604020202020204" pitchFamily="34" charset="0"/>
              <a:buChar char="•"/>
            </a:pPr>
            <a:r>
              <a:rPr lang="fr-FR" dirty="0"/>
              <a:t>Le processus incrémental réduit le délai de mise sur le marché d'environ 30 % à 40 %. Comme le propriétaire du produit fait partie de l'équipe Scrum, les exigences peuvent être livrées au fur et à mesure.</a:t>
            </a:r>
          </a:p>
          <a:p>
            <a:endParaRPr lang="fr-CA" dirty="0"/>
          </a:p>
        </p:txBody>
      </p:sp>
      <p:sp>
        <p:nvSpPr>
          <p:cNvPr id="4" name="Slide Number Placeholder 3">
            <a:extLst>
              <a:ext uri="{FF2B5EF4-FFF2-40B4-BE49-F238E27FC236}">
                <a16:creationId xmlns:a16="http://schemas.microsoft.com/office/drawing/2014/main" id="{E489D289-4A68-C75E-EDFB-BCBF537BA0E7}"/>
              </a:ext>
            </a:extLst>
          </p:cNvPr>
          <p:cNvSpPr>
            <a:spLocks noGrp="1"/>
          </p:cNvSpPr>
          <p:nvPr>
            <p:ph type="sldNum" sz="quarter" idx="10"/>
          </p:nvPr>
        </p:nvSpPr>
        <p:spPr/>
        <p:txBody>
          <a:bodyPr/>
          <a:lstStyle/>
          <a:p>
            <a:fld id="{BEDC10D4-6BC5-4374-99E8-69100033354A}" type="slidenum">
              <a:rPr lang="en-US" altLang="en-US" smtClean="0"/>
              <a:pPr/>
              <a:t>70</a:t>
            </a:fld>
            <a:endParaRPr lang="en-US" altLang="en-US" dirty="0"/>
          </a:p>
        </p:txBody>
      </p:sp>
      <p:sp>
        <p:nvSpPr>
          <p:cNvPr id="5" name="Footer Placeholder 4">
            <a:extLst>
              <a:ext uri="{FF2B5EF4-FFF2-40B4-BE49-F238E27FC236}">
                <a16:creationId xmlns:a16="http://schemas.microsoft.com/office/drawing/2014/main" id="{A5B9E9F6-0F8D-F65C-0838-292D575281BD}"/>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813C752B-D77A-9937-58EA-03991009C81B}"/>
              </a:ext>
            </a:extLst>
          </p:cNvPr>
          <p:cNvSpPr>
            <a:spLocks noGrp="1"/>
          </p:cNvSpPr>
          <p:nvPr>
            <p:ph type="title"/>
          </p:nvPr>
        </p:nvSpPr>
        <p:spPr>
          <a:xfrm>
            <a:off x="574675" y="304803"/>
            <a:ext cx="8001000" cy="698808"/>
          </a:xfrm>
        </p:spPr>
        <p:txBody>
          <a:bodyPr/>
          <a:lstStyle/>
          <a:p>
            <a:r>
              <a:rPr lang="fr-CA" dirty="0"/>
              <a:t>Avantages de la méthodologie Agile SCRUM</a:t>
            </a:r>
          </a:p>
        </p:txBody>
      </p:sp>
    </p:spTree>
    <p:extLst>
      <p:ext uri="{BB962C8B-B14F-4D97-AF65-F5344CB8AC3E}">
        <p14:creationId xmlns:p14="http://schemas.microsoft.com/office/powerpoint/2010/main" val="32488590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2489F9-64DF-6A93-F421-A464A1DB8949}"/>
              </a:ext>
            </a:extLst>
          </p:cNvPr>
          <p:cNvSpPr>
            <a:spLocks noGrp="1"/>
          </p:cNvSpPr>
          <p:nvPr>
            <p:ph idx="1"/>
          </p:nvPr>
        </p:nvSpPr>
        <p:spPr/>
        <p:txBody>
          <a:bodyPr/>
          <a:lstStyle/>
          <a:p>
            <a:pPr>
              <a:buFont typeface="Arial" panose="020B0604020202020204" pitchFamily="34" charset="0"/>
              <a:buChar char="•"/>
            </a:pPr>
            <a:r>
              <a:rPr lang="fr-FR" dirty="0"/>
              <a:t>Les projets Scrum réalisent souvent un retour sur investissement (ROI) plus élevé. Cela est attribué à :</a:t>
            </a:r>
          </a:p>
          <a:p>
            <a:pPr marL="742950" lvl="1" indent="-285750">
              <a:buFont typeface="Arial" panose="020B0604020202020204" pitchFamily="34" charset="0"/>
              <a:buChar char="•"/>
            </a:pPr>
            <a:r>
              <a:rPr lang="fr-FR" dirty="0"/>
              <a:t>Une diminution du délai de mise sur le marché.</a:t>
            </a:r>
          </a:p>
          <a:p>
            <a:pPr marL="742950" lvl="1" indent="-285750">
              <a:buFont typeface="Arial" panose="020B0604020202020204" pitchFamily="34" charset="0"/>
              <a:buChar char="•"/>
            </a:pPr>
            <a:r>
              <a:rPr lang="fr-FR" dirty="0"/>
              <a:t>Un retour d'information précoce et régulier qui incite à des corrections de cap tôt, lorsqu'elles sont moins coûteuses.</a:t>
            </a:r>
          </a:p>
          <a:p>
            <a:pPr marL="742950" lvl="1" indent="-285750">
              <a:buFont typeface="Arial" panose="020B0604020202020204" pitchFamily="34" charset="0"/>
              <a:buChar char="•"/>
            </a:pPr>
            <a:r>
              <a:rPr lang="fr-FR" dirty="0"/>
              <a:t>Moins de défauts, et moins coûteux.</a:t>
            </a:r>
          </a:p>
          <a:p>
            <a:pPr marL="742950" lvl="1" indent="-285750">
              <a:buFont typeface="Arial" panose="020B0604020202020204" pitchFamily="34" charset="0"/>
              <a:buChar char="•"/>
            </a:pPr>
            <a:r>
              <a:rPr lang="fr-FR" dirty="0"/>
              <a:t>Les projets échouent tôt et rapidement lorsqu'ils sont moins coûteux.</a:t>
            </a:r>
          </a:p>
          <a:p>
            <a:pPr marL="742950" lvl="1" indent="-285750">
              <a:buFont typeface="Arial" panose="020B0604020202020204" pitchFamily="34" charset="0"/>
              <a:buChar char="•"/>
            </a:pPr>
            <a:r>
              <a:rPr lang="fr-FR" dirty="0"/>
              <a:t>Examiner chaque sprint avant que l'équipe ne passe au sprint suivant répartit les tests tout au long du développement.</a:t>
            </a:r>
          </a:p>
          <a:p>
            <a:pPr marL="742950" lvl="1" indent="-285750">
              <a:buFont typeface="Arial" panose="020B0604020202020204" pitchFamily="34" charset="0"/>
              <a:buChar char="•"/>
            </a:pPr>
            <a:r>
              <a:rPr lang="fr-FR" dirty="0"/>
              <a:t>La concentration et les objectifs du projet peuvent changer avec l'évolution des objectifs commerciaux.</a:t>
            </a:r>
          </a:p>
          <a:p>
            <a:endParaRPr lang="fr-CA" dirty="0"/>
          </a:p>
        </p:txBody>
      </p:sp>
      <p:sp>
        <p:nvSpPr>
          <p:cNvPr id="4" name="Slide Number Placeholder 3">
            <a:extLst>
              <a:ext uri="{FF2B5EF4-FFF2-40B4-BE49-F238E27FC236}">
                <a16:creationId xmlns:a16="http://schemas.microsoft.com/office/drawing/2014/main" id="{4DE8F297-40E5-541E-9D5C-D381CB996644}"/>
              </a:ext>
            </a:extLst>
          </p:cNvPr>
          <p:cNvSpPr>
            <a:spLocks noGrp="1"/>
          </p:cNvSpPr>
          <p:nvPr>
            <p:ph type="sldNum" sz="quarter" idx="10"/>
          </p:nvPr>
        </p:nvSpPr>
        <p:spPr/>
        <p:txBody>
          <a:bodyPr/>
          <a:lstStyle/>
          <a:p>
            <a:fld id="{BEDC10D4-6BC5-4374-99E8-69100033354A}" type="slidenum">
              <a:rPr lang="en-US" altLang="en-US" smtClean="0"/>
              <a:pPr/>
              <a:t>71</a:t>
            </a:fld>
            <a:endParaRPr lang="en-US" altLang="en-US" dirty="0"/>
          </a:p>
        </p:txBody>
      </p:sp>
      <p:sp>
        <p:nvSpPr>
          <p:cNvPr id="5" name="Footer Placeholder 4">
            <a:extLst>
              <a:ext uri="{FF2B5EF4-FFF2-40B4-BE49-F238E27FC236}">
                <a16:creationId xmlns:a16="http://schemas.microsoft.com/office/drawing/2014/main" id="{15535CAF-690A-23ED-1BEA-533076865400}"/>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4202C298-7EE8-26FD-B105-B0DCDB4377C7}"/>
              </a:ext>
            </a:extLst>
          </p:cNvPr>
          <p:cNvSpPr>
            <a:spLocks noGrp="1"/>
          </p:cNvSpPr>
          <p:nvPr>
            <p:ph type="title"/>
          </p:nvPr>
        </p:nvSpPr>
        <p:spPr>
          <a:xfrm>
            <a:off x="574675" y="304803"/>
            <a:ext cx="8001000" cy="698808"/>
          </a:xfrm>
        </p:spPr>
        <p:txBody>
          <a:bodyPr/>
          <a:lstStyle/>
          <a:p>
            <a:r>
              <a:rPr lang="fr-CA" dirty="0"/>
              <a:t>Avantages de la méthodologie Agile SCRUM</a:t>
            </a:r>
          </a:p>
        </p:txBody>
      </p:sp>
    </p:spTree>
    <p:extLst>
      <p:ext uri="{BB962C8B-B14F-4D97-AF65-F5344CB8AC3E}">
        <p14:creationId xmlns:p14="http://schemas.microsoft.com/office/powerpoint/2010/main" val="14740581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A30FA-545B-6F45-64D6-735889468949}"/>
              </a:ext>
            </a:extLst>
          </p:cNvPr>
          <p:cNvSpPr>
            <a:spLocks noGrp="1"/>
          </p:cNvSpPr>
          <p:nvPr>
            <p:ph idx="1"/>
          </p:nvPr>
        </p:nvSpPr>
        <p:spPr/>
        <p:txBody>
          <a:bodyPr/>
          <a:lstStyle/>
          <a:p>
            <a:r>
              <a:rPr lang="fr-FR" dirty="0"/>
              <a:t>Il y a un danger de dérive des objectifs si les parties prenantes continuent d'ajouter des fonctionnalités au </a:t>
            </a:r>
            <a:r>
              <a:rPr lang="fr-FR" dirty="0" err="1"/>
              <a:t>backlog</a:t>
            </a:r>
            <a:r>
              <a:rPr lang="fr-FR" dirty="0"/>
              <a:t>. Cela pourrait être encouragé par le délai fixe.</a:t>
            </a:r>
          </a:p>
          <a:p>
            <a:r>
              <a:rPr lang="fr-FR" dirty="0"/>
              <a:t>Scrum fonctionne mieux avec de petites équipes de développeurs expérimentés. Ils doivent être capables de travailler rapidement.</a:t>
            </a:r>
          </a:p>
          <a:p>
            <a:r>
              <a:rPr lang="fr-FR" dirty="0"/>
              <a:t>Les équipes Scrum ne fonctionnent pas bien lorsque le Scrum Master microgère leur travail.</a:t>
            </a:r>
          </a:p>
          <a:p>
            <a:r>
              <a:rPr lang="fr-FR" dirty="0"/>
              <a:t>Perdre des membres de l'équipe peut nuire à la progression du projet.</a:t>
            </a:r>
            <a:endParaRPr lang="fr-CA" dirty="0"/>
          </a:p>
        </p:txBody>
      </p:sp>
      <p:sp>
        <p:nvSpPr>
          <p:cNvPr id="4" name="Slide Number Placeholder 3">
            <a:extLst>
              <a:ext uri="{FF2B5EF4-FFF2-40B4-BE49-F238E27FC236}">
                <a16:creationId xmlns:a16="http://schemas.microsoft.com/office/drawing/2014/main" id="{833EC2C8-72D8-C7CD-E35A-9359716AA897}"/>
              </a:ext>
            </a:extLst>
          </p:cNvPr>
          <p:cNvSpPr>
            <a:spLocks noGrp="1"/>
          </p:cNvSpPr>
          <p:nvPr>
            <p:ph type="sldNum" sz="quarter" idx="10"/>
          </p:nvPr>
        </p:nvSpPr>
        <p:spPr/>
        <p:txBody>
          <a:bodyPr/>
          <a:lstStyle/>
          <a:p>
            <a:fld id="{BEDC10D4-6BC5-4374-99E8-69100033354A}" type="slidenum">
              <a:rPr lang="en-US" altLang="en-US" smtClean="0"/>
              <a:pPr/>
              <a:t>72</a:t>
            </a:fld>
            <a:endParaRPr lang="en-US" altLang="en-US" dirty="0"/>
          </a:p>
        </p:txBody>
      </p:sp>
      <p:sp>
        <p:nvSpPr>
          <p:cNvPr id="5" name="Footer Placeholder 4">
            <a:extLst>
              <a:ext uri="{FF2B5EF4-FFF2-40B4-BE49-F238E27FC236}">
                <a16:creationId xmlns:a16="http://schemas.microsoft.com/office/drawing/2014/main" id="{2D05FB28-F516-6635-D481-26FF4679C47A}"/>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A4176F6B-E228-89B3-C49B-326B825EAE51}"/>
              </a:ext>
            </a:extLst>
          </p:cNvPr>
          <p:cNvSpPr>
            <a:spLocks noGrp="1"/>
          </p:cNvSpPr>
          <p:nvPr>
            <p:ph type="title"/>
          </p:nvPr>
        </p:nvSpPr>
        <p:spPr>
          <a:xfrm>
            <a:off x="452012" y="293652"/>
            <a:ext cx="8446662" cy="698808"/>
          </a:xfrm>
        </p:spPr>
        <p:txBody>
          <a:bodyPr/>
          <a:lstStyle/>
          <a:p>
            <a:r>
              <a:rPr lang="fr-CA" dirty="0"/>
              <a:t>Inconvénients de la méthodologie Agile SCRUM</a:t>
            </a:r>
          </a:p>
        </p:txBody>
      </p:sp>
    </p:spTree>
    <p:extLst>
      <p:ext uri="{BB962C8B-B14F-4D97-AF65-F5344CB8AC3E}">
        <p14:creationId xmlns:p14="http://schemas.microsoft.com/office/powerpoint/2010/main" val="366825593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8B537-93FC-D0E8-DE2B-D4ACF916FD19}"/>
              </a:ext>
            </a:extLst>
          </p:cNvPr>
          <p:cNvSpPr>
            <a:spLocks noGrp="1"/>
          </p:cNvSpPr>
          <p:nvPr>
            <p:ph type="title"/>
          </p:nvPr>
        </p:nvSpPr>
        <p:spPr>
          <a:xfrm>
            <a:off x="574675" y="304802"/>
            <a:ext cx="8001000" cy="988739"/>
          </a:xfrm>
        </p:spPr>
        <p:txBody>
          <a:bodyPr/>
          <a:lstStyle/>
          <a:p>
            <a:r>
              <a:rPr lang="fr-CA" dirty="0"/>
              <a:t>Meilleurs pratiques de la méthodologie Agile SCRUM</a:t>
            </a:r>
          </a:p>
        </p:txBody>
      </p:sp>
      <p:sp>
        <p:nvSpPr>
          <p:cNvPr id="3" name="Content Placeholder 2">
            <a:extLst>
              <a:ext uri="{FF2B5EF4-FFF2-40B4-BE49-F238E27FC236}">
                <a16:creationId xmlns:a16="http://schemas.microsoft.com/office/drawing/2014/main" id="{A9B8088A-A1C9-ECCA-D613-095A728227A7}"/>
              </a:ext>
            </a:extLst>
          </p:cNvPr>
          <p:cNvSpPr>
            <a:spLocks noGrp="1"/>
          </p:cNvSpPr>
          <p:nvPr>
            <p:ph idx="1"/>
          </p:nvPr>
        </p:nvSpPr>
        <p:spPr>
          <a:xfrm>
            <a:off x="566738" y="1752600"/>
            <a:ext cx="8298481" cy="4267200"/>
          </a:xfrm>
        </p:spPr>
        <p:txBody>
          <a:bodyPr/>
          <a:lstStyle/>
          <a:p>
            <a:r>
              <a:rPr lang="en-CA" dirty="0"/>
              <a:t>Le travail </a:t>
            </a:r>
            <a:r>
              <a:rPr lang="en-CA" dirty="0" err="1"/>
              <a:t>d'équipe</a:t>
            </a:r>
            <a:r>
              <a:rPr lang="en-CA" dirty="0"/>
              <a:t> </a:t>
            </a:r>
            <a:r>
              <a:rPr lang="fr-FR" dirty="0"/>
              <a:t>aide les développeurs de logiciels à créer des produits de qualité. Pour obtenir la meilleure qualité avec Scrum :</a:t>
            </a:r>
          </a:p>
          <a:p>
            <a:pPr lvl="1"/>
            <a:r>
              <a:rPr lang="en-US" altLang="en-US" dirty="0" err="1">
                <a:latin typeface="Arial" panose="020B0604020202020204" pitchFamily="34" charset="0"/>
              </a:rPr>
              <a:t>Définir</a:t>
            </a:r>
            <a:r>
              <a:rPr lang="en-US" altLang="en-US" dirty="0">
                <a:latin typeface="Arial" panose="020B0604020202020204" pitchFamily="34" charset="0"/>
              </a:rPr>
              <a:t> les exigences </a:t>
            </a:r>
            <a:r>
              <a:rPr lang="en-US" altLang="en-US" dirty="0" err="1">
                <a:latin typeface="Arial" panose="020B0604020202020204" pitchFamily="34" charset="0"/>
              </a:rPr>
              <a:t>juste</a:t>
            </a:r>
            <a:r>
              <a:rPr lang="en-US" altLang="en-US" dirty="0">
                <a:latin typeface="Arial" panose="020B0604020202020204" pitchFamily="34" charset="0"/>
              </a:rPr>
              <a:t> à temps pour </a:t>
            </a:r>
            <a:r>
              <a:rPr lang="en-US" altLang="en-US" dirty="0" err="1">
                <a:latin typeface="Arial" panose="020B0604020202020204" pitchFamily="34" charset="0"/>
              </a:rPr>
              <a:t>maintenir</a:t>
            </a:r>
            <a:r>
              <a:rPr lang="en-US" altLang="en-US" dirty="0">
                <a:latin typeface="Arial" panose="020B0604020202020204" pitchFamily="34" charset="0"/>
              </a:rPr>
              <a:t> les </a:t>
            </a:r>
            <a:r>
              <a:rPr lang="en-US" altLang="en-US" dirty="0" err="1">
                <a:latin typeface="Arial" panose="020B0604020202020204" pitchFamily="34" charset="0"/>
              </a:rPr>
              <a:t>fonctionnalités</a:t>
            </a:r>
            <a:r>
              <a:rPr lang="en-US" altLang="en-US" dirty="0">
                <a:latin typeface="Arial" panose="020B0604020202020204" pitchFamily="34" charset="0"/>
              </a:rPr>
              <a:t> du </a:t>
            </a:r>
            <a:r>
              <a:rPr lang="en-US" altLang="en-US" dirty="0" err="1">
                <a:latin typeface="Arial" panose="020B0604020202020204" pitchFamily="34" charset="0"/>
              </a:rPr>
              <a:t>produit</a:t>
            </a:r>
            <a:r>
              <a:rPr lang="en-US" altLang="en-US" dirty="0">
                <a:latin typeface="Arial" panose="020B0604020202020204" pitchFamily="34" charset="0"/>
              </a:rPr>
              <a:t> </a:t>
            </a:r>
            <a:r>
              <a:rPr lang="en-US" altLang="en-US" dirty="0" err="1">
                <a:latin typeface="Arial" panose="020B0604020202020204" pitchFamily="34" charset="0"/>
              </a:rPr>
              <a:t>aussi</a:t>
            </a:r>
            <a:r>
              <a:rPr lang="en-US" altLang="en-US" dirty="0">
                <a:latin typeface="Arial" panose="020B0604020202020204" pitchFamily="34" charset="0"/>
              </a:rPr>
              <a:t> </a:t>
            </a:r>
            <a:r>
              <a:rPr lang="en-US" altLang="en-US" dirty="0" err="1">
                <a:latin typeface="Arial" panose="020B0604020202020204" pitchFamily="34" charset="0"/>
              </a:rPr>
              <a:t>pertinentes</a:t>
            </a:r>
            <a:r>
              <a:rPr lang="en-US" altLang="en-US" dirty="0">
                <a:latin typeface="Arial" panose="020B0604020202020204" pitchFamily="34" charset="0"/>
              </a:rPr>
              <a:t> que possible.</a:t>
            </a:r>
          </a:p>
          <a:p>
            <a:pPr lvl="1"/>
            <a:r>
              <a:rPr lang="en-US" altLang="en-US" dirty="0">
                <a:latin typeface="Arial" panose="020B0604020202020204" pitchFamily="34" charset="0"/>
              </a:rPr>
              <a:t>Tester et </a:t>
            </a:r>
            <a:r>
              <a:rPr lang="en-US" altLang="en-US" dirty="0" err="1">
                <a:latin typeface="Arial" panose="020B0604020202020204" pitchFamily="34" charset="0"/>
              </a:rPr>
              <a:t>intégrer</a:t>
            </a:r>
            <a:r>
              <a:rPr lang="en-US" altLang="en-US" dirty="0">
                <a:latin typeface="Arial" panose="020B0604020202020204" pitchFamily="34" charset="0"/>
              </a:rPr>
              <a:t> </a:t>
            </a:r>
            <a:r>
              <a:rPr lang="en-US" altLang="en-US" dirty="0" err="1">
                <a:latin typeface="Arial" panose="020B0604020202020204" pitchFamily="34" charset="0"/>
              </a:rPr>
              <a:t>quotidiennement</a:t>
            </a:r>
            <a:r>
              <a:rPr lang="en-US" altLang="en-US" dirty="0">
                <a:latin typeface="Arial" panose="020B0604020202020204" pitchFamily="34" charset="0"/>
              </a:rPr>
              <a:t> les retours du propriétaire du </a:t>
            </a:r>
            <a:r>
              <a:rPr lang="en-US" altLang="en-US" dirty="0" err="1">
                <a:latin typeface="Arial" panose="020B0604020202020204" pitchFamily="34" charset="0"/>
              </a:rPr>
              <a:t>produit</a:t>
            </a:r>
            <a:r>
              <a:rPr lang="en-US" altLang="en-US" dirty="0">
                <a:latin typeface="Arial" panose="020B0604020202020204" pitchFamily="34" charset="0"/>
              </a:rPr>
              <a:t>.</a:t>
            </a:r>
          </a:p>
          <a:p>
            <a:pPr lvl="1"/>
            <a:r>
              <a:rPr lang="en-US" altLang="en-US" dirty="0">
                <a:latin typeface="Arial" panose="020B0604020202020204" pitchFamily="34" charset="0"/>
              </a:rPr>
              <a:t>Les revues de sprint avec les parties </a:t>
            </a:r>
            <a:r>
              <a:rPr lang="en-US" altLang="en-US" dirty="0" err="1">
                <a:latin typeface="Arial" panose="020B0604020202020204" pitchFamily="34" charset="0"/>
              </a:rPr>
              <a:t>prenantes</a:t>
            </a:r>
            <a:r>
              <a:rPr lang="en-US" altLang="en-US" dirty="0">
                <a:latin typeface="Arial" panose="020B0604020202020204" pitchFamily="34" charset="0"/>
              </a:rPr>
              <a:t> </a:t>
            </a:r>
            <a:r>
              <a:rPr lang="en-US" altLang="en-US" dirty="0" err="1">
                <a:latin typeface="Arial" panose="020B0604020202020204" pitchFamily="34" charset="0"/>
              </a:rPr>
              <a:t>doivent</a:t>
            </a:r>
            <a:r>
              <a:rPr lang="en-US" altLang="en-US" dirty="0">
                <a:latin typeface="Arial" panose="020B0604020202020204" pitchFamily="34" charset="0"/>
              </a:rPr>
              <a:t> </a:t>
            </a:r>
            <a:r>
              <a:rPr lang="en-US" altLang="en-US" dirty="0" err="1">
                <a:latin typeface="Arial" panose="020B0604020202020204" pitchFamily="34" charset="0"/>
              </a:rPr>
              <a:t>être</a:t>
            </a:r>
            <a:r>
              <a:rPr lang="en-US" altLang="en-US" dirty="0">
                <a:latin typeface="Arial" panose="020B0604020202020204" pitchFamily="34" charset="0"/>
              </a:rPr>
              <a:t> </a:t>
            </a:r>
            <a:r>
              <a:rPr lang="en-US" altLang="en-US" dirty="0" err="1">
                <a:latin typeface="Arial" panose="020B0604020202020204" pitchFamily="34" charset="0"/>
              </a:rPr>
              <a:t>régulières</a:t>
            </a:r>
            <a:r>
              <a:rPr lang="en-US" altLang="en-US" dirty="0">
                <a:latin typeface="Arial" panose="020B0604020202020204" pitchFamily="34" charset="0"/>
              </a:rPr>
              <a:t>.</a:t>
            </a:r>
          </a:p>
          <a:p>
            <a:pPr lvl="1"/>
            <a:r>
              <a:rPr lang="en-US" altLang="en-US" dirty="0" err="1">
                <a:latin typeface="Arial" panose="020B0604020202020204" pitchFamily="34" charset="0"/>
              </a:rPr>
              <a:t>L'équipe</a:t>
            </a:r>
            <a:r>
              <a:rPr lang="en-US" altLang="en-US" dirty="0">
                <a:latin typeface="Arial" panose="020B0604020202020204" pitchFamily="34" charset="0"/>
              </a:rPr>
              <a:t> Scrum doit </a:t>
            </a:r>
            <a:r>
              <a:rPr lang="en-US" altLang="en-US" dirty="0" err="1">
                <a:latin typeface="Arial" panose="020B0604020202020204" pitchFamily="34" charset="0"/>
              </a:rPr>
              <a:t>utiliser</a:t>
            </a:r>
            <a:r>
              <a:rPr lang="en-US" altLang="en-US" dirty="0">
                <a:latin typeface="Arial" panose="020B0604020202020204" pitchFamily="34" charset="0"/>
              </a:rPr>
              <a:t> les </a:t>
            </a:r>
            <a:r>
              <a:rPr lang="en-US" altLang="en-US" dirty="0" err="1">
                <a:latin typeface="Arial" panose="020B0604020202020204" pitchFamily="34" charset="0"/>
              </a:rPr>
              <a:t>rétrospectives</a:t>
            </a:r>
            <a:r>
              <a:rPr lang="en-US" altLang="en-US" dirty="0">
                <a:latin typeface="Arial" panose="020B0604020202020204" pitchFamily="34" charset="0"/>
              </a:rPr>
              <a:t> de sprint pour </a:t>
            </a:r>
            <a:r>
              <a:rPr lang="en-US" altLang="en-US" dirty="0" err="1">
                <a:latin typeface="Arial" panose="020B0604020202020204" pitchFamily="34" charset="0"/>
              </a:rPr>
              <a:t>améliorer</a:t>
            </a:r>
            <a:r>
              <a:rPr lang="en-US" altLang="en-US" dirty="0">
                <a:latin typeface="Arial" panose="020B0604020202020204" pitchFamily="34" charset="0"/>
              </a:rPr>
              <a:t> </a:t>
            </a:r>
            <a:r>
              <a:rPr lang="en-US" altLang="en-US" dirty="0" err="1">
                <a:latin typeface="Arial" panose="020B0604020202020204" pitchFamily="34" charset="0"/>
              </a:rPr>
              <a:t>leur</a:t>
            </a:r>
            <a:r>
              <a:rPr lang="en-US" altLang="en-US" dirty="0">
                <a:latin typeface="Arial" panose="020B0604020202020204" pitchFamily="34" charset="0"/>
              </a:rPr>
              <a:t> manière de </a:t>
            </a:r>
            <a:r>
              <a:rPr lang="en-US" altLang="en-US" dirty="0" err="1">
                <a:latin typeface="Arial" panose="020B0604020202020204" pitchFamily="34" charset="0"/>
              </a:rPr>
              <a:t>travailler</a:t>
            </a:r>
            <a:r>
              <a:rPr lang="en-US" altLang="en-US" dirty="0">
                <a:latin typeface="Arial" panose="020B0604020202020204" pitchFamily="34" charset="0"/>
              </a:rPr>
              <a:t>.</a:t>
            </a:r>
          </a:p>
          <a:p>
            <a:pPr lvl="1"/>
            <a:r>
              <a:rPr lang="en-US" altLang="en-US" dirty="0" err="1">
                <a:latin typeface="Arial" panose="020B0604020202020204" pitchFamily="34" charset="0"/>
              </a:rPr>
              <a:t>Conduire</a:t>
            </a:r>
            <a:r>
              <a:rPr lang="en-US" altLang="en-US" dirty="0">
                <a:latin typeface="Arial" panose="020B0604020202020204" pitchFamily="34" charset="0"/>
              </a:rPr>
              <a:t> des conversations </a:t>
            </a:r>
            <a:r>
              <a:rPr lang="en-US" altLang="en-US" dirty="0" err="1">
                <a:latin typeface="Arial" panose="020B0604020202020204" pitchFamily="34" charset="0"/>
              </a:rPr>
              <a:t>en</a:t>
            </a:r>
            <a:r>
              <a:rPr lang="en-US" altLang="en-US" dirty="0">
                <a:latin typeface="Arial" panose="020B0604020202020204" pitchFamily="34" charset="0"/>
              </a:rPr>
              <a:t> face à face pour </a:t>
            </a:r>
            <a:r>
              <a:rPr lang="en-US" altLang="en-US" dirty="0" err="1">
                <a:latin typeface="Arial" panose="020B0604020202020204" pitchFamily="34" charset="0"/>
              </a:rPr>
              <a:t>réduire</a:t>
            </a:r>
            <a:r>
              <a:rPr lang="en-US" altLang="en-US" dirty="0">
                <a:latin typeface="Arial" panose="020B0604020202020204" pitchFamily="34" charset="0"/>
              </a:rPr>
              <a:t> les </a:t>
            </a:r>
            <a:r>
              <a:rPr lang="en-US" altLang="en-US" dirty="0" err="1">
                <a:latin typeface="Arial" panose="020B0604020202020204" pitchFamily="34" charset="0"/>
              </a:rPr>
              <a:t>malentendus</a:t>
            </a:r>
            <a:r>
              <a:rPr lang="en-US" altLang="en-US" dirty="0">
                <a:latin typeface="Arial" panose="020B0604020202020204" pitchFamily="34" charset="0"/>
              </a:rPr>
              <a:t>.</a:t>
            </a:r>
          </a:p>
          <a:p>
            <a:pPr lvl="1"/>
            <a:r>
              <a:rPr lang="en-US" altLang="en-US" dirty="0">
                <a:latin typeface="Arial" panose="020B0604020202020204" pitchFamily="34" charset="0"/>
              </a:rPr>
              <a:t>Faire </a:t>
            </a:r>
            <a:r>
              <a:rPr lang="en-US" altLang="en-US" dirty="0" err="1">
                <a:latin typeface="Arial" panose="020B0604020202020204" pitchFamily="34" charset="0"/>
              </a:rPr>
              <a:t>confiance</a:t>
            </a:r>
            <a:r>
              <a:rPr lang="en-US" altLang="en-US" dirty="0">
                <a:latin typeface="Arial" panose="020B0604020202020204" pitchFamily="34" charset="0"/>
              </a:rPr>
              <a:t> aux équipes pour faire le </a:t>
            </a:r>
            <a:r>
              <a:rPr lang="en-US" altLang="en-US" dirty="0" err="1">
                <a:latin typeface="Arial" panose="020B0604020202020204" pitchFamily="34" charset="0"/>
              </a:rPr>
              <a:t>meilleur</a:t>
            </a:r>
            <a:r>
              <a:rPr lang="en-US" altLang="en-US" dirty="0">
                <a:latin typeface="Arial" panose="020B0604020202020204" pitchFamily="34" charset="0"/>
              </a:rPr>
              <a:t> travail possible.</a:t>
            </a:r>
          </a:p>
          <a:p>
            <a:pPr lvl="1"/>
            <a:r>
              <a:rPr lang="en-US" altLang="en-US" dirty="0" err="1">
                <a:latin typeface="Arial" panose="020B0604020202020204" pitchFamily="34" charset="0"/>
              </a:rPr>
              <a:t>Permettre</a:t>
            </a:r>
            <a:r>
              <a:rPr lang="en-US" altLang="en-US" dirty="0">
                <a:latin typeface="Arial" panose="020B0604020202020204" pitchFamily="34" charset="0"/>
              </a:rPr>
              <a:t> aux équipes de </a:t>
            </a:r>
            <a:r>
              <a:rPr lang="en-US" altLang="en-US" dirty="0" err="1">
                <a:latin typeface="Arial" panose="020B0604020202020204" pitchFamily="34" charset="0"/>
              </a:rPr>
              <a:t>s'auto-organiser</a:t>
            </a:r>
            <a:r>
              <a:rPr lang="en-US" altLang="en-US" dirty="0">
                <a:latin typeface="Arial" panose="020B0604020202020204" pitchFamily="34" charset="0"/>
              </a:rPr>
              <a:t> </a:t>
            </a:r>
            <a:r>
              <a:rPr lang="en-US" altLang="en-US" dirty="0" err="1">
                <a:latin typeface="Arial" panose="020B0604020202020204" pitchFamily="34" charset="0"/>
              </a:rPr>
              <a:t>en</a:t>
            </a:r>
            <a:r>
              <a:rPr lang="en-US" altLang="en-US" dirty="0">
                <a:latin typeface="Arial" panose="020B0604020202020204" pitchFamily="34" charset="0"/>
              </a:rPr>
              <a:t> </a:t>
            </a:r>
            <a:r>
              <a:rPr lang="en-US" altLang="en-US" dirty="0" err="1">
                <a:latin typeface="Arial" panose="020B0604020202020204" pitchFamily="34" charset="0"/>
              </a:rPr>
              <a:t>fonction</a:t>
            </a:r>
            <a:r>
              <a:rPr lang="en-US" altLang="en-US" dirty="0">
                <a:latin typeface="Arial" panose="020B0604020202020204" pitchFamily="34" charset="0"/>
              </a:rPr>
              <a:t> des </a:t>
            </a:r>
            <a:r>
              <a:rPr lang="en-US" altLang="en-US" dirty="0" err="1">
                <a:latin typeface="Arial" panose="020B0604020202020204" pitchFamily="34" charset="0"/>
              </a:rPr>
              <a:t>compétences</a:t>
            </a:r>
            <a:r>
              <a:rPr lang="en-US" altLang="en-US" dirty="0">
                <a:latin typeface="Arial" panose="020B0604020202020204" pitchFamily="34" charset="0"/>
              </a:rPr>
              <a:t>, des styles de travail et des </a:t>
            </a:r>
            <a:r>
              <a:rPr lang="en-US" altLang="en-US" dirty="0" err="1">
                <a:latin typeface="Arial" panose="020B0604020202020204" pitchFamily="34" charset="0"/>
              </a:rPr>
              <a:t>personnalités</a:t>
            </a:r>
            <a:r>
              <a:rPr lang="en-US" altLang="en-US" dirty="0">
                <a:latin typeface="Arial" panose="020B0604020202020204" pitchFamily="34" charset="0"/>
              </a:rPr>
              <a:t> des </a:t>
            </a:r>
            <a:r>
              <a:rPr lang="en-US" altLang="en-US" dirty="0" err="1">
                <a:latin typeface="Arial" panose="020B0604020202020204" pitchFamily="34" charset="0"/>
              </a:rPr>
              <a:t>individus</a:t>
            </a:r>
            <a:r>
              <a:rPr lang="en-US" altLang="en-US" dirty="0">
                <a:latin typeface="Arial" panose="020B0604020202020204" pitchFamily="34" charset="0"/>
              </a:rPr>
              <a:t>.</a:t>
            </a:r>
          </a:p>
          <a:p>
            <a:pPr lvl="1"/>
            <a:r>
              <a:rPr lang="en-US" altLang="en-US" dirty="0">
                <a:latin typeface="Arial" panose="020B0604020202020204" pitchFamily="34" charset="0"/>
              </a:rPr>
              <a:t>Respecter </a:t>
            </a:r>
            <a:r>
              <a:rPr lang="en-US" altLang="en-US" dirty="0" err="1">
                <a:latin typeface="Arial" panose="020B0604020202020204" pitchFamily="34" charset="0"/>
              </a:rPr>
              <a:t>l'équilibre</a:t>
            </a:r>
            <a:r>
              <a:rPr lang="en-US" altLang="en-US" dirty="0">
                <a:latin typeface="Arial" panose="020B0604020202020204" pitchFamily="34" charset="0"/>
              </a:rPr>
              <a:t> entre la vie </a:t>
            </a:r>
            <a:r>
              <a:rPr lang="en-US" altLang="en-US" dirty="0" err="1">
                <a:latin typeface="Arial" panose="020B0604020202020204" pitchFamily="34" charset="0"/>
              </a:rPr>
              <a:t>personnelle</a:t>
            </a:r>
            <a:r>
              <a:rPr lang="en-US" altLang="en-US" dirty="0">
                <a:latin typeface="Arial" panose="020B0604020202020204" pitchFamily="34" charset="0"/>
              </a:rPr>
              <a:t> et </a:t>
            </a:r>
            <a:r>
              <a:rPr lang="en-US" altLang="en-US" dirty="0" err="1">
                <a:latin typeface="Arial" panose="020B0604020202020204" pitchFamily="34" charset="0"/>
              </a:rPr>
              <a:t>professionnelle</a:t>
            </a:r>
            <a:r>
              <a:rPr lang="en-US" altLang="en-US" dirty="0">
                <a:latin typeface="Arial" panose="020B0604020202020204" pitchFamily="34" charset="0"/>
              </a:rPr>
              <a:t> des members de </a:t>
            </a:r>
            <a:r>
              <a:rPr lang="fr-CA" altLang="en-US" dirty="0">
                <a:latin typeface="Arial" panose="020B0604020202020204" pitchFamily="34" charset="0"/>
              </a:rPr>
              <a:t>l’équipe</a:t>
            </a:r>
            <a:r>
              <a:rPr lang="en-US" altLang="en-US" dirty="0">
                <a:latin typeface="Arial" panose="020B0604020202020204" pitchFamily="34" charset="0"/>
              </a:rPr>
              <a:t> pour </a:t>
            </a:r>
            <a:r>
              <a:rPr lang="fr-CA" altLang="en-US" dirty="0">
                <a:latin typeface="Arial" panose="020B0604020202020204" pitchFamily="34" charset="0"/>
              </a:rPr>
              <a:t>réduire</a:t>
            </a:r>
            <a:r>
              <a:rPr lang="en-US" altLang="en-US" dirty="0">
                <a:latin typeface="Arial" panose="020B0604020202020204" pitchFamily="34" charset="0"/>
              </a:rPr>
              <a:t> le stress. </a:t>
            </a:r>
          </a:p>
          <a:p>
            <a:pPr lvl="1"/>
            <a:endParaRPr lang="en-US" altLang="en-US" dirty="0">
              <a:latin typeface="Arial" panose="020B0604020202020204" pitchFamily="34" charset="0"/>
            </a:endParaRPr>
          </a:p>
          <a:p>
            <a:pPr lvl="1"/>
            <a:endParaRPr lang="en-US" altLang="en-US" dirty="0">
              <a:latin typeface="Arial" panose="020B0604020202020204" pitchFamily="34" charset="0"/>
            </a:endParaRPr>
          </a:p>
          <a:p>
            <a:pPr lvl="1"/>
            <a:endParaRPr lang="en-US" altLang="en-US" dirty="0">
              <a:latin typeface="Arial" panose="020B0604020202020204" pitchFamily="34" charset="0"/>
            </a:endParaRPr>
          </a:p>
          <a:p>
            <a:pPr lvl="1"/>
            <a:endParaRPr lang="en-US" altLang="en-US" dirty="0">
              <a:latin typeface="Arial" panose="020B0604020202020204" pitchFamily="34" charset="0"/>
            </a:endParaRPr>
          </a:p>
          <a:p>
            <a:pPr lvl="1"/>
            <a:endParaRPr lang="fr-CA" dirty="0"/>
          </a:p>
        </p:txBody>
      </p:sp>
      <p:sp>
        <p:nvSpPr>
          <p:cNvPr id="4" name="Slide Number Placeholder 3">
            <a:extLst>
              <a:ext uri="{FF2B5EF4-FFF2-40B4-BE49-F238E27FC236}">
                <a16:creationId xmlns:a16="http://schemas.microsoft.com/office/drawing/2014/main" id="{857931E8-BFD9-51A2-BF08-E305F01169E1}"/>
              </a:ext>
            </a:extLst>
          </p:cNvPr>
          <p:cNvSpPr>
            <a:spLocks noGrp="1"/>
          </p:cNvSpPr>
          <p:nvPr>
            <p:ph type="sldNum" sz="quarter" idx="10"/>
          </p:nvPr>
        </p:nvSpPr>
        <p:spPr/>
        <p:txBody>
          <a:bodyPr/>
          <a:lstStyle/>
          <a:p>
            <a:fld id="{BEDC10D4-6BC5-4374-99E8-69100033354A}" type="slidenum">
              <a:rPr lang="en-US" altLang="en-US" smtClean="0"/>
              <a:pPr/>
              <a:t>73</a:t>
            </a:fld>
            <a:endParaRPr lang="en-US" altLang="en-US" dirty="0"/>
          </a:p>
        </p:txBody>
      </p:sp>
      <p:sp>
        <p:nvSpPr>
          <p:cNvPr id="5" name="Footer Placeholder 4">
            <a:extLst>
              <a:ext uri="{FF2B5EF4-FFF2-40B4-BE49-F238E27FC236}">
                <a16:creationId xmlns:a16="http://schemas.microsoft.com/office/drawing/2014/main" id="{BD8867F3-DF90-3300-BF13-2C6D2AA2CA3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9896542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5AC07-E51E-4E71-857D-4463BE0F0D31}"/>
              </a:ext>
            </a:extLst>
          </p:cNvPr>
          <p:cNvSpPr>
            <a:spLocks noGrp="1"/>
          </p:cNvSpPr>
          <p:nvPr>
            <p:ph type="title"/>
          </p:nvPr>
        </p:nvSpPr>
        <p:spPr/>
        <p:txBody>
          <a:bodyPr/>
          <a:lstStyle/>
          <a:p>
            <a:r>
              <a:rPr lang="fr-CA" b="1" dirty="0"/>
              <a:t>Références</a:t>
            </a:r>
          </a:p>
        </p:txBody>
      </p:sp>
      <p:sp>
        <p:nvSpPr>
          <p:cNvPr id="3" name="Content Placeholder 2">
            <a:extLst>
              <a:ext uri="{FF2B5EF4-FFF2-40B4-BE49-F238E27FC236}">
                <a16:creationId xmlns:a16="http://schemas.microsoft.com/office/drawing/2014/main" id="{64BB093C-CAF5-49C6-A712-D70E349494D2}"/>
              </a:ext>
            </a:extLst>
          </p:cNvPr>
          <p:cNvSpPr>
            <a:spLocks noGrp="1"/>
          </p:cNvSpPr>
          <p:nvPr>
            <p:ph idx="1"/>
          </p:nvPr>
        </p:nvSpPr>
        <p:spPr/>
        <p:txBody>
          <a:bodyPr/>
          <a:lstStyle/>
          <a:p>
            <a:r>
              <a:rPr lang="fr-CA" dirty="0"/>
              <a:t>Ordre des Ingénieurs du Québec: www.gpp.oiq.qc.ca</a:t>
            </a:r>
          </a:p>
          <a:p>
            <a:r>
              <a:rPr lang="fr-FR" dirty="0"/>
              <a:t>GENEST, Bernard-André et NGUYEN, </a:t>
            </a:r>
            <a:r>
              <a:rPr lang="fr-FR" dirty="0" err="1"/>
              <a:t>Tho</a:t>
            </a:r>
            <a:r>
              <a:rPr lang="fr-FR" dirty="0"/>
              <a:t> </a:t>
            </a:r>
            <a:r>
              <a:rPr lang="fr-FR" dirty="0" err="1"/>
              <a:t>Hau</a:t>
            </a:r>
            <a:r>
              <a:rPr lang="fr-FR" dirty="0"/>
              <a:t>, </a:t>
            </a:r>
            <a:r>
              <a:rPr lang="fr-FR" i="1" dirty="0"/>
              <a:t>Principes et techniques de la gestion de projets</a:t>
            </a:r>
            <a:r>
              <a:rPr lang="fr-FR" dirty="0"/>
              <a:t>,  3e édition, chap. 1, </a:t>
            </a:r>
            <a:r>
              <a:rPr lang="fr-FR" dirty="0" err="1"/>
              <a:t>ann</a:t>
            </a:r>
            <a:r>
              <a:rPr lang="fr-FR" dirty="0"/>
              <a:t>. C Québec, Éditions Sigma Delta, 2002, 448 p.</a:t>
            </a:r>
          </a:p>
          <a:p>
            <a:r>
              <a:rPr lang="fr-FR" dirty="0">
                <a:hlinkClick r:id="rId2"/>
              </a:rPr>
              <a:t>https://learn.microsoft.com/fr-fr/devops/plan/what-is-scrum</a:t>
            </a:r>
            <a:endParaRPr lang="fr-FR" dirty="0"/>
          </a:p>
          <a:p>
            <a:r>
              <a:rPr lang="fr-CA" dirty="0"/>
              <a:t>D. A. D. Vargas et al., </a:t>
            </a:r>
            <a:r>
              <a:rPr lang="fr-CA" i="1" dirty="0"/>
              <a:t>« </a:t>
            </a:r>
            <a:r>
              <a:rPr lang="fr-CA" i="1" dirty="0" err="1"/>
              <a:t>Implementing</a:t>
            </a:r>
            <a:r>
              <a:rPr lang="fr-CA" i="1" dirty="0"/>
              <a:t> Scrum to </a:t>
            </a:r>
            <a:r>
              <a:rPr lang="fr-CA" i="1" dirty="0" err="1"/>
              <a:t>Develop</a:t>
            </a:r>
            <a:r>
              <a:rPr lang="fr-CA" i="1" dirty="0"/>
              <a:t> a </a:t>
            </a:r>
            <a:r>
              <a:rPr lang="fr-CA" i="1" dirty="0" err="1"/>
              <a:t>Connected</a:t>
            </a:r>
            <a:r>
              <a:rPr lang="fr-CA" i="1" dirty="0"/>
              <a:t> Robot », </a:t>
            </a:r>
            <a:r>
              <a:rPr lang="fr-CA" dirty="0"/>
              <a:t>12th International </a:t>
            </a:r>
            <a:r>
              <a:rPr lang="fr-CA" dirty="0" err="1"/>
              <a:t>Conference</a:t>
            </a:r>
            <a:r>
              <a:rPr lang="fr-CA" dirty="0"/>
              <a:t> on Modeling, </a:t>
            </a:r>
            <a:r>
              <a:rPr lang="fr-CA" dirty="0" err="1"/>
              <a:t>Optimization</a:t>
            </a:r>
            <a:r>
              <a:rPr lang="fr-CA" dirty="0"/>
              <a:t> and Simulation MOSIM18, June 27-29, 2018,Toulouse, France</a:t>
            </a:r>
          </a:p>
        </p:txBody>
      </p:sp>
      <p:sp>
        <p:nvSpPr>
          <p:cNvPr id="4" name="Footer Placeholder 3">
            <a:extLst>
              <a:ext uri="{FF2B5EF4-FFF2-40B4-BE49-F238E27FC236}">
                <a16:creationId xmlns:a16="http://schemas.microsoft.com/office/drawing/2014/main" id="{0C11B02B-2491-44CC-85BC-F33420E7528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Slide Number Placeholder 4">
            <a:extLst>
              <a:ext uri="{FF2B5EF4-FFF2-40B4-BE49-F238E27FC236}">
                <a16:creationId xmlns:a16="http://schemas.microsoft.com/office/drawing/2014/main" id="{939FA217-CF59-DA15-6678-8E2962A54991}"/>
              </a:ext>
            </a:extLst>
          </p:cNvPr>
          <p:cNvSpPr>
            <a:spLocks noGrp="1"/>
          </p:cNvSpPr>
          <p:nvPr>
            <p:ph type="sldNum" sz="quarter" idx="10"/>
          </p:nvPr>
        </p:nvSpPr>
        <p:spPr/>
        <p:txBody>
          <a:bodyPr/>
          <a:lstStyle/>
          <a:p>
            <a:fld id="{BEDC10D4-6BC5-4374-99E8-69100033354A}" type="slidenum">
              <a:rPr lang="en-US" altLang="en-US" smtClean="0"/>
              <a:pPr/>
              <a:t>74</a:t>
            </a:fld>
            <a:endParaRPr lang="en-US" altLang="en-US" dirty="0"/>
          </a:p>
        </p:txBody>
      </p:sp>
    </p:spTree>
    <p:extLst>
      <p:ext uri="{BB962C8B-B14F-4D97-AF65-F5344CB8AC3E}">
        <p14:creationId xmlns:p14="http://schemas.microsoft.com/office/powerpoint/2010/main" val="2300138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ABEFE1-32F3-445E-B943-0811C4CE87AB}"/>
              </a:ext>
            </a:extLst>
          </p:cNvPr>
          <p:cNvSpPr>
            <a:spLocks noGrp="1"/>
          </p:cNvSpPr>
          <p:nvPr>
            <p:ph idx="1"/>
          </p:nvPr>
        </p:nvSpPr>
        <p:spPr>
          <a:xfrm>
            <a:off x="566738" y="1752600"/>
            <a:ext cx="8272463" cy="4267200"/>
          </a:xfrm>
        </p:spPr>
        <p:txBody>
          <a:bodyPr/>
          <a:lstStyle/>
          <a:p>
            <a:r>
              <a:rPr lang="fr-FR" b="1" dirty="0"/>
              <a:t>Les cycles de vie des projets selon </a:t>
            </a:r>
            <a:r>
              <a:rPr lang="fr-FR" b="1" dirty="0" err="1"/>
              <a:t>Wysocki</a:t>
            </a:r>
            <a:endParaRPr lang="fr-FR" b="1" dirty="0"/>
          </a:p>
          <a:p>
            <a:r>
              <a:rPr lang="fr-FR" dirty="0" err="1"/>
              <a:t>Wysocki</a:t>
            </a:r>
            <a:r>
              <a:rPr lang="fr-FR" dirty="0"/>
              <a:t> (2003 et 2007) distingue les cycles de vie des projets selon trois méthodes de gestion de projet : la méthode « traditionnelle », la méthode « adaptative » et la méthode « extrême ».</a:t>
            </a:r>
          </a:p>
          <a:p>
            <a:r>
              <a:rPr lang="fr-FR" dirty="0"/>
              <a:t>Dans son ouvrage de 2007, il ajoute certains concepts qui approfondissent des méthodes se situant entre les divers cycles mentionnés ci-dessus. Cependant, les trois principales méthodes énumérées ici résument la pensée de l’auteur.</a:t>
            </a:r>
          </a:p>
          <a:p>
            <a:endParaRPr lang="fr-CA" dirty="0"/>
          </a:p>
        </p:txBody>
      </p:sp>
      <p:sp>
        <p:nvSpPr>
          <p:cNvPr id="4" name="Footer Placeholder 3">
            <a:extLst>
              <a:ext uri="{FF2B5EF4-FFF2-40B4-BE49-F238E27FC236}">
                <a16:creationId xmlns:a16="http://schemas.microsoft.com/office/drawing/2014/main" id="{141F0235-7C97-4399-85B8-593621A93FA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Title 1">
            <a:extLst>
              <a:ext uri="{FF2B5EF4-FFF2-40B4-BE49-F238E27FC236}">
                <a16:creationId xmlns:a16="http://schemas.microsoft.com/office/drawing/2014/main" id="{757AB742-A190-4010-B98A-62A0A4DDCCB0}"/>
              </a:ext>
            </a:extLst>
          </p:cNvPr>
          <p:cNvSpPr>
            <a:spLocks noGrp="1"/>
          </p:cNvSpPr>
          <p:nvPr>
            <p:ph type="title"/>
          </p:nvPr>
        </p:nvSpPr>
        <p:spPr>
          <a:xfrm>
            <a:off x="574675" y="304802"/>
            <a:ext cx="8001000" cy="1216025"/>
          </a:xfrm>
        </p:spPr>
        <p:txBody>
          <a:bodyPr/>
          <a:lstStyle/>
          <a:p>
            <a:r>
              <a:rPr lang="fr-FR" b="1" dirty="0"/>
              <a:t>Le cycle de vie d’un projet</a:t>
            </a:r>
            <a:endParaRPr lang="fr-CA" dirty="0"/>
          </a:p>
        </p:txBody>
      </p:sp>
      <p:sp>
        <p:nvSpPr>
          <p:cNvPr id="2" name="Slide Number Placeholder 1">
            <a:extLst>
              <a:ext uri="{FF2B5EF4-FFF2-40B4-BE49-F238E27FC236}">
                <a16:creationId xmlns:a16="http://schemas.microsoft.com/office/drawing/2014/main" id="{9A35AE67-058A-95BF-E20C-1AECA9B879FF}"/>
              </a:ext>
            </a:extLst>
          </p:cNvPr>
          <p:cNvSpPr>
            <a:spLocks noGrp="1"/>
          </p:cNvSpPr>
          <p:nvPr>
            <p:ph type="sldNum" sz="quarter" idx="10"/>
          </p:nvPr>
        </p:nvSpPr>
        <p:spPr/>
        <p:txBody>
          <a:bodyPr/>
          <a:lstStyle/>
          <a:p>
            <a:fld id="{BEDC10D4-6BC5-4374-99E8-69100033354A}" type="slidenum">
              <a:rPr lang="en-US" altLang="en-US" smtClean="0"/>
              <a:pPr/>
              <a:t>8</a:t>
            </a:fld>
            <a:endParaRPr lang="en-US" altLang="en-US" dirty="0"/>
          </a:p>
        </p:txBody>
      </p:sp>
    </p:spTree>
    <p:extLst>
      <p:ext uri="{BB962C8B-B14F-4D97-AF65-F5344CB8AC3E}">
        <p14:creationId xmlns:p14="http://schemas.microsoft.com/office/powerpoint/2010/main" val="1793458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1447-C983-464C-9D15-DFE960E5A891}"/>
              </a:ext>
            </a:extLst>
          </p:cNvPr>
          <p:cNvSpPr>
            <a:spLocks noGrp="1"/>
          </p:cNvSpPr>
          <p:nvPr>
            <p:ph type="title"/>
          </p:nvPr>
        </p:nvSpPr>
        <p:spPr/>
        <p:txBody>
          <a:bodyPr/>
          <a:lstStyle/>
          <a:p>
            <a:endParaRPr lang="fr-CA"/>
          </a:p>
        </p:txBody>
      </p:sp>
      <p:pic>
        <p:nvPicPr>
          <p:cNvPr id="6" name="Content Placeholder 5">
            <a:extLst>
              <a:ext uri="{FF2B5EF4-FFF2-40B4-BE49-F238E27FC236}">
                <a16:creationId xmlns:a16="http://schemas.microsoft.com/office/drawing/2014/main" id="{37385C68-3EB5-4462-9631-A900EC4F3B7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5201" y="0"/>
            <a:ext cx="6109481" cy="6899869"/>
          </a:xfrm>
        </p:spPr>
      </p:pic>
      <p:sp>
        <p:nvSpPr>
          <p:cNvPr id="4" name="Footer Placeholder 3">
            <a:extLst>
              <a:ext uri="{FF2B5EF4-FFF2-40B4-BE49-F238E27FC236}">
                <a16:creationId xmlns:a16="http://schemas.microsoft.com/office/drawing/2014/main" id="{A781F08D-C648-4CDF-B70C-F07B42854FD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Content Placeholder 2">
            <a:extLst>
              <a:ext uri="{FF2B5EF4-FFF2-40B4-BE49-F238E27FC236}">
                <a16:creationId xmlns:a16="http://schemas.microsoft.com/office/drawing/2014/main" id="{B5664263-5739-4C7B-98B4-BE4919D07D8D}"/>
              </a:ext>
            </a:extLst>
          </p:cNvPr>
          <p:cNvSpPr txBox="1">
            <a:spLocks/>
          </p:cNvSpPr>
          <p:nvPr/>
        </p:nvSpPr>
        <p:spPr bwMode="auto">
          <a:xfrm>
            <a:off x="47914" y="4288800"/>
            <a:ext cx="2087287" cy="1805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52417" indent="-352417" algn="l" rtl="0" eaLnBrk="0" fontAlgn="base" hangingPunct="0">
              <a:spcBef>
                <a:spcPct val="20000"/>
              </a:spcBef>
              <a:spcAft>
                <a:spcPct val="0"/>
              </a:spcAft>
              <a:buClr>
                <a:schemeClr val="accent2"/>
              </a:buClr>
              <a:buFont typeface="Wingdings" panose="05000000000000000000" pitchFamily="2" charset="2"/>
              <a:buChar char="o"/>
              <a:defRPr sz="1800">
                <a:solidFill>
                  <a:schemeClr val="tx1"/>
                </a:solidFill>
                <a:latin typeface="+mn-lt"/>
                <a:ea typeface="+mn-ea"/>
                <a:cs typeface="+mn-cs"/>
              </a:defRPr>
            </a:lvl1pPr>
            <a:lvl2pPr marL="681022" indent="-327414" algn="l" rtl="0" eaLnBrk="0" fontAlgn="base" hangingPunct="0">
              <a:spcBef>
                <a:spcPct val="20000"/>
              </a:spcBef>
              <a:spcAft>
                <a:spcPct val="0"/>
              </a:spcAft>
              <a:buClr>
                <a:schemeClr val="accent2"/>
              </a:buClr>
              <a:buFont typeface="Wingdings" panose="05000000000000000000" pitchFamily="2" charset="2"/>
              <a:buChar char="n"/>
              <a:defRPr sz="1500">
                <a:solidFill>
                  <a:schemeClr val="tx1"/>
                </a:solidFill>
                <a:latin typeface="+mn-lt"/>
              </a:defRPr>
            </a:lvl2pPr>
            <a:lvl3pPr marL="978670" indent="-296459" algn="l" rtl="0" eaLnBrk="0" fontAlgn="base" hangingPunct="0">
              <a:spcBef>
                <a:spcPct val="20000"/>
              </a:spcBef>
              <a:spcAft>
                <a:spcPct val="0"/>
              </a:spcAft>
              <a:buClr>
                <a:schemeClr val="accent2"/>
              </a:buClr>
              <a:buFont typeface="Wingdings" panose="05000000000000000000" pitchFamily="2" charset="2"/>
              <a:buChar char="o"/>
              <a:defRPr>
                <a:solidFill>
                  <a:schemeClr val="tx1"/>
                </a:solidFill>
                <a:latin typeface="+mn-lt"/>
              </a:defRPr>
            </a:lvl3pPr>
            <a:lvl4pPr marL="1270366" indent="-290506" algn="l" rtl="0" eaLnBrk="0" fontAlgn="base" hangingPunct="0">
              <a:spcBef>
                <a:spcPct val="20000"/>
              </a:spcBef>
              <a:spcAft>
                <a:spcPct val="0"/>
              </a:spcAft>
              <a:buClr>
                <a:schemeClr val="accent2"/>
              </a:buClr>
              <a:buFont typeface="Wingdings" panose="05000000000000000000" pitchFamily="2" charset="2"/>
              <a:buChar char="n"/>
              <a:defRPr sz="1200">
                <a:solidFill>
                  <a:schemeClr val="tx1"/>
                </a:solidFill>
                <a:latin typeface="+mn-lt"/>
              </a:defRPr>
            </a:lvl4pPr>
            <a:lvl5pPr marL="1570395" indent="-298839" algn="l" rtl="0" eaLnBrk="0" fontAlgn="base" hangingPunct="0">
              <a:spcBef>
                <a:spcPct val="25000"/>
              </a:spcBef>
              <a:spcAft>
                <a:spcPct val="0"/>
              </a:spcAft>
              <a:buClr>
                <a:schemeClr val="accent2"/>
              </a:buClr>
              <a:buFont typeface="Wingdings" panose="05000000000000000000" pitchFamily="2" charset="2"/>
              <a:buChar char="§"/>
              <a:defRPr sz="1051">
                <a:solidFill>
                  <a:schemeClr val="tx1"/>
                </a:solidFill>
                <a:latin typeface="+mn-lt"/>
              </a:defRPr>
            </a:lvl5pPr>
            <a:lvl6pPr marL="1913287"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6pPr>
            <a:lvl7pPr marL="2256178"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7pPr>
            <a:lvl8pPr marL="2599070"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8pPr>
            <a:lvl9pPr marL="2941961" indent="-298839" algn="l" rtl="0" fontAlgn="base">
              <a:spcBef>
                <a:spcPct val="25000"/>
              </a:spcBef>
              <a:spcAft>
                <a:spcPct val="0"/>
              </a:spcAft>
              <a:buClr>
                <a:schemeClr val="accent2"/>
              </a:buClr>
              <a:buFont typeface="Wingdings" pitchFamily="2" charset="2"/>
              <a:buChar char="§"/>
              <a:defRPr sz="1051">
                <a:solidFill>
                  <a:schemeClr val="tx1"/>
                </a:solidFill>
                <a:latin typeface="+mn-lt"/>
              </a:defRPr>
            </a:lvl9pPr>
          </a:lstStyle>
          <a:p>
            <a:r>
              <a:rPr lang="fr-FR" kern="0" dirty="0"/>
              <a:t>Le cycle de vie d’un projet selon la méthode traditionnelle</a:t>
            </a:r>
            <a:endParaRPr lang="fr-CA" kern="0" dirty="0"/>
          </a:p>
        </p:txBody>
      </p:sp>
      <p:sp>
        <p:nvSpPr>
          <p:cNvPr id="3" name="Slide Number Placeholder 2">
            <a:extLst>
              <a:ext uri="{FF2B5EF4-FFF2-40B4-BE49-F238E27FC236}">
                <a16:creationId xmlns:a16="http://schemas.microsoft.com/office/drawing/2014/main" id="{6BB29247-4589-F35F-4D78-037D0B787B1F}"/>
              </a:ext>
            </a:extLst>
          </p:cNvPr>
          <p:cNvSpPr>
            <a:spLocks noGrp="1"/>
          </p:cNvSpPr>
          <p:nvPr>
            <p:ph type="sldNum" sz="quarter" idx="10"/>
          </p:nvPr>
        </p:nvSpPr>
        <p:spPr/>
        <p:txBody>
          <a:bodyPr/>
          <a:lstStyle/>
          <a:p>
            <a:fld id="{BEDC10D4-6BC5-4374-99E8-69100033354A}" type="slidenum">
              <a:rPr lang="en-US" altLang="en-US" smtClean="0"/>
              <a:pPr/>
              <a:t>9</a:t>
            </a:fld>
            <a:r>
              <a:rPr lang="en-US" altLang="en-US"/>
              <a:t> coucou</a:t>
            </a:r>
          </a:p>
        </p:txBody>
      </p:sp>
    </p:spTree>
    <p:extLst>
      <p:ext uri="{BB962C8B-B14F-4D97-AF65-F5344CB8AC3E}">
        <p14:creationId xmlns:p14="http://schemas.microsoft.com/office/powerpoint/2010/main" val="3404595132"/>
      </p:ext>
    </p:extLst>
  </p:cSld>
  <p:clrMapOvr>
    <a:masterClrMapping/>
  </p:clrMapOvr>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themeOverride>
</file>

<file path=docProps/app.xml><?xml version="1.0" encoding="utf-8"?>
<Properties xmlns="http://schemas.openxmlformats.org/officeDocument/2006/extended-properties" xmlns:vt="http://schemas.openxmlformats.org/officeDocument/2006/docPropsVTypes">
  <Template/>
  <TotalTime>4690</TotalTime>
  <Words>7561</Words>
  <Application>Microsoft Office PowerPoint</Application>
  <PresentationFormat>On-screen Show (4:3)</PresentationFormat>
  <Paragraphs>584</Paragraphs>
  <Slides>74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74</vt:i4>
      </vt:variant>
    </vt:vector>
  </HeadingPairs>
  <TitlesOfParts>
    <vt:vector size="81" baseType="lpstr">
      <vt:lpstr>Aptos</vt:lpstr>
      <vt:lpstr>Arial</vt:lpstr>
      <vt:lpstr>Calibri</vt:lpstr>
      <vt:lpstr>Times New Roman</vt:lpstr>
      <vt:lpstr>Verdana</vt:lpstr>
      <vt:lpstr>Wingdings</vt:lpstr>
      <vt:lpstr>Profil</vt:lpstr>
      <vt:lpstr>Économie et gestion de projets</vt:lpstr>
      <vt:lpstr>Survol de la présentation</vt:lpstr>
      <vt:lpstr>Introduction</vt:lpstr>
      <vt:lpstr>Les facteurs clés du succès d’un projet</vt:lpstr>
      <vt:lpstr>Le cycle de vie d’un projet</vt:lpstr>
      <vt:lpstr>Le cycle de vie d’un projet</vt:lpstr>
      <vt:lpstr>PowerPoint Presentation</vt:lpstr>
      <vt:lpstr>Le cycle de vie d’un projet</vt:lpstr>
      <vt:lpstr>PowerPoint Presentation</vt:lpstr>
      <vt:lpstr>PowerPoint Presentation</vt:lpstr>
      <vt:lpstr>PowerPoint Presentation</vt:lpstr>
      <vt:lpstr>Le cycle de vie d’un projet</vt:lpstr>
      <vt:lpstr>PowerPoint Presentation</vt:lpstr>
      <vt:lpstr>Le cycle de vie d’un projet</vt:lpstr>
      <vt:lpstr>Le cycle de vie dans le domaine de la recherche universitaire</vt:lpstr>
      <vt:lpstr>L’analyse préliminaire d’un projet</vt:lpstr>
      <vt:lpstr>L’analyse de l'environnement</vt:lpstr>
      <vt:lpstr>L’analyse de l'environnement</vt:lpstr>
      <vt:lpstr>L’analyse de l'environnement</vt:lpstr>
      <vt:lpstr>L’analyse des partie prenantes</vt:lpstr>
      <vt:lpstr>PowerPoint Presentation</vt:lpstr>
      <vt:lpstr>La gestion du risque</vt:lpstr>
      <vt:lpstr>La gestion du risque</vt:lpstr>
      <vt:lpstr>PowerPoint Presentation</vt:lpstr>
      <vt:lpstr>La réponse aux risques</vt:lpstr>
      <vt:lpstr>La réponse aux risques</vt:lpstr>
      <vt:lpstr>La réponse aux risques</vt:lpstr>
      <vt:lpstr>La réponse aux risques</vt:lpstr>
      <vt:lpstr>L’analyse de préfaisabilité</vt:lpstr>
      <vt:lpstr>L’analyse de préfaisabilité</vt:lpstr>
      <vt:lpstr>Le Mémoire d’identification du projet (MIP)</vt:lpstr>
      <vt:lpstr>PowerPoint Presentation</vt:lpstr>
      <vt:lpstr>Le Mémoire d’identification du projet (MIP)</vt:lpstr>
      <vt:lpstr>Le Mémoire d’identification du projet (MIP)</vt:lpstr>
      <vt:lpstr>Synthèse</vt:lpstr>
      <vt:lpstr>Le contrôle et le suivi de projet</vt:lpstr>
      <vt:lpstr>Le contrôle et le suivi de projet</vt:lpstr>
      <vt:lpstr>Le contrôle et le suivi de projet</vt:lpstr>
      <vt:lpstr>Le contrôle et le suivi de projet La mise en route du projet (Kick off Meeting)</vt:lpstr>
      <vt:lpstr>Le contrôle et le suivi de projet La mise en route du projet (Kick off Meeting)</vt:lpstr>
      <vt:lpstr>Le contrôle et le suivi de projet La mise en route du projet (Kick off Meeting)</vt:lpstr>
      <vt:lpstr>Le contrôle et le suivi de projet La synthèse</vt:lpstr>
      <vt:lpstr>L’audit de projet</vt:lpstr>
      <vt:lpstr>L’audit de projet</vt:lpstr>
      <vt:lpstr>La clôture de projet</vt:lpstr>
      <vt:lpstr>La Gestion Agile et la Méthodologie Scrum</vt:lpstr>
      <vt:lpstr>La Gestion Agile et la Méthodologie Scrum</vt:lpstr>
      <vt:lpstr>Les 12 principes de l’Agile</vt:lpstr>
      <vt:lpstr>Exemples de la Méthodologie Agile </vt:lpstr>
      <vt:lpstr>SCRUM</vt:lpstr>
      <vt:lpstr>SCRUM</vt:lpstr>
      <vt:lpstr>La méthodologie Agile SCRUM</vt:lpstr>
      <vt:lpstr>La méthodologie Agile SCRUM</vt:lpstr>
      <vt:lpstr>Comment fonctionne SCRUM? </vt:lpstr>
      <vt:lpstr>Comment fonctionne SCRUM? </vt:lpstr>
      <vt:lpstr>Comment fonctionne SCRUM? </vt:lpstr>
      <vt:lpstr>Comment fonctionne SCRUM? </vt:lpstr>
      <vt:lpstr>L’équipe SCRUM</vt:lpstr>
      <vt:lpstr>L’équipe SCRUM</vt:lpstr>
      <vt:lpstr>L’équipe SCRUM</vt:lpstr>
      <vt:lpstr>L’équipe SCRUM</vt:lpstr>
      <vt:lpstr>Le cycle de vie SCRUM</vt:lpstr>
      <vt:lpstr>Le cycle de vie SCRUM</vt:lpstr>
      <vt:lpstr>Le cycle de vie SCRUM</vt:lpstr>
      <vt:lpstr>Le cycle de vie SCRUM</vt:lpstr>
      <vt:lpstr>Le cycle de vie SCRUM</vt:lpstr>
      <vt:lpstr>Le cycle de vie SCRUM</vt:lpstr>
      <vt:lpstr>Le cycle de vie SCRUM</vt:lpstr>
      <vt:lpstr>Avantages de la méthodologie Agile SCRUM</vt:lpstr>
      <vt:lpstr>Avantages de la méthodologie Agile SCRUM</vt:lpstr>
      <vt:lpstr>Avantages de la méthodologie Agile SCRUM</vt:lpstr>
      <vt:lpstr>Inconvénients de la méthodologie Agile SCRUM</vt:lpstr>
      <vt:lpstr>Meilleurs pratiques de la méthodologie Agile SCRUM</vt:lpstr>
      <vt:lpstr>Références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Économie et gestion de projets</dc:title>
  <dc:creator>Saida MI</dc:creator>
  <cp:lastModifiedBy>Maaroufi Saida</cp:lastModifiedBy>
  <cp:revision>112</cp:revision>
  <dcterms:created xsi:type="dcterms:W3CDTF">2018-03-25T20:45:30Z</dcterms:created>
  <dcterms:modified xsi:type="dcterms:W3CDTF">2024-08-23T01:57:31Z</dcterms:modified>
</cp:coreProperties>
</file>